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4" r:id="rId9"/>
    <p:sldId id="284" r:id="rId10"/>
    <p:sldId id="286" r:id="rId11"/>
    <p:sldId id="287" r:id="rId12"/>
    <p:sldId id="288" r:id="rId13"/>
    <p:sldId id="289" r:id="rId14"/>
    <p:sldId id="285" r:id="rId15"/>
    <p:sldId id="290" r:id="rId16"/>
    <p:sldId id="260" r:id="rId17"/>
    <p:sldId id="291" r:id="rId18"/>
    <p:sldId id="283" r:id="rId19"/>
    <p:sldId id="292" r:id="rId20"/>
    <p:sldId id="293" r:id="rId21"/>
    <p:sldId id="294" r:id="rId22"/>
    <p:sldId id="295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B3B9-3233-4A01-956E-C69325047D8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2655-3850-4697-8F14-06686DA8E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844" y="2529658"/>
            <a:ext cx="7993498" cy="100811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Unified Modeling Language (UML) 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BB9508-409F-463D-956D-B7807E3F0C14}"/>
              </a:ext>
            </a:extLst>
          </p:cNvPr>
          <p:cNvSpPr txBox="1">
            <a:spLocks/>
          </p:cNvSpPr>
          <p:nvPr/>
        </p:nvSpPr>
        <p:spPr>
          <a:xfrm>
            <a:off x="487016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Projektovanje informacionih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sistema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04856" cy="936104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notacija – Buliding blocks – </a:t>
            </a:r>
            <a:r>
              <a:rPr lang="sr-Latn-RS" dirty="0">
                <a:solidFill>
                  <a:srgbClr val="FFC000"/>
                </a:solidFill>
                <a:latin typeface="Cambria" pitchFamily="18" charset="0"/>
              </a:rPr>
              <a:t>Strukturne stvari</a:t>
            </a:r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F38EE-B7FE-4460-B5E9-A9A082665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1310754" cy="21490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66CF13-D926-4A81-B6F3-8E134548A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8" y="2586085"/>
            <a:ext cx="1447925" cy="17298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0B1F76-A87E-4699-9A72-C406B1B4F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9" y="5368214"/>
            <a:ext cx="1760373" cy="845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9CAA6B-101B-4D06-A758-9EF32980E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" y="5215801"/>
            <a:ext cx="2537680" cy="1150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9095C0-9D71-4FEC-B9EE-DFC2A11F5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91" y="5298335"/>
            <a:ext cx="1684166" cy="11507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B3D561-DA8E-4201-B962-64DEE6D5C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42" y="2743140"/>
            <a:ext cx="1767993" cy="1371719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BC337770-1B9A-41EE-9A33-8F2F8D362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2265605"/>
            <a:ext cx="786815" cy="499248"/>
          </a:xfrm>
        </p:spPr>
        <p:txBody>
          <a:bodyPr>
            <a:normAutofit/>
          </a:bodyPr>
          <a:lstStyle/>
          <a:p>
            <a:pPr algn="l"/>
            <a:r>
              <a:rPr lang="sr-Latn-RS" sz="1800" dirty="0">
                <a:solidFill>
                  <a:srgbClr val="C00000"/>
                </a:solidFill>
                <a:latin typeface="Cambria" pitchFamily="18" charset="0"/>
              </a:rPr>
              <a:t>Klasa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17897BF-950E-4AAD-9E25-5F1F8DAD0DBC}"/>
              </a:ext>
            </a:extLst>
          </p:cNvPr>
          <p:cNvSpPr txBox="1">
            <a:spLocks/>
          </p:cNvSpPr>
          <p:nvPr/>
        </p:nvSpPr>
        <p:spPr>
          <a:xfrm>
            <a:off x="2712766" y="2254102"/>
            <a:ext cx="2810344" cy="845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800" dirty="0">
                <a:solidFill>
                  <a:srgbClr val="C00000"/>
                </a:solidFill>
                <a:latin typeface="Cambria" pitchFamily="18" charset="0"/>
              </a:rPr>
              <a:t>Čvor – računarski resurs u vreme izvršenja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D6D203E-AE16-4D07-914E-3491C2137620}"/>
              </a:ext>
            </a:extLst>
          </p:cNvPr>
          <p:cNvSpPr txBox="1">
            <a:spLocks/>
          </p:cNvSpPr>
          <p:nvPr/>
        </p:nvSpPr>
        <p:spPr>
          <a:xfrm>
            <a:off x="7010651" y="2146034"/>
            <a:ext cx="1996361" cy="107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800" dirty="0">
                <a:solidFill>
                  <a:srgbClr val="C00000"/>
                </a:solidFill>
                <a:latin typeface="Cambria" pitchFamily="18" charset="0"/>
              </a:rPr>
              <a:t>Interfejs – kolekcija spolja vidljivih operacija</a:t>
            </a:r>
            <a:endParaRPr lang="sr-Latn-RS" sz="18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731B616-8170-4E38-8513-032A6DDC4971}"/>
              </a:ext>
            </a:extLst>
          </p:cNvPr>
          <p:cNvSpPr txBox="1">
            <a:spLocks/>
          </p:cNvSpPr>
          <p:nvPr/>
        </p:nvSpPr>
        <p:spPr>
          <a:xfrm>
            <a:off x="108590" y="4529624"/>
            <a:ext cx="2810344" cy="845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800" dirty="0">
                <a:solidFill>
                  <a:srgbClr val="C00000"/>
                </a:solidFill>
                <a:latin typeface="Cambria" pitchFamily="18" charset="0"/>
              </a:rPr>
              <a:t>Slučaj upotrebe – sistemski servis niz interakcija sa učesnikom</a:t>
            </a:r>
            <a:endParaRPr lang="sr-Latn-RS" sz="18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A659CDD-D42A-4C17-B345-66590F972B81}"/>
              </a:ext>
            </a:extLst>
          </p:cNvPr>
          <p:cNvSpPr txBox="1">
            <a:spLocks/>
          </p:cNvSpPr>
          <p:nvPr/>
        </p:nvSpPr>
        <p:spPr>
          <a:xfrm>
            <a:off x="3067539" y="4464924"/>
            <a:ext cx="3093226" cy="845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800" dirty="0">
                <a:solidFill>
                  <a:srgbClr val="C00000"/>
                </a:solidFill>
                <a:latin typeface="Cambria" pitchFamily="18" charset="0"/>
              </a:rPr>
              <a:t>Kolaboracija – niz odgovornosti deljen kroz mrežu objekata</a:t>
            </a:r>
            <a:endParaRPr lang="sr-Latn-RS" sz="18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8A9F7F90-CC70-40AB-95A6-3364E199B4A1}"/>
              </a:ext>
            </a:extLst>
          </p:cNvPr>
          <p:cNvSpPr txBox="1">
            <a:spLocks/>
          </p:cNvSpPr>
          <p:nvPr/>
        </p:nvSpPr>
        <p:spPr>
          <a:xfrm>
            <a:off x="6160765" y="4723032"/>
            <a:ext cx="2810344" cy="845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800" dirty="0">
                <a:solidFill>
                  <a:srgbClr val="C00000"/>
                </a:solidFill>
                <a:latin typeface="Cambria" pitchFamily="18" charset="0"/>
              </a:rPr>
              <a:t>Komponenta – zamenjivi deo, realizuje interfejs</a:t>
            </a:r>
            <a:endParaRPr lang="sr-Latn-RS" sz="18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0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04856" cy="936104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notacija – Buliding blocks – </a:t>
            </a:r>
            <a:r>
              <a:rPr lang="sr-Latn-RS" dirty="0">
                <a:solidFill>
                  <a:srgbClr val="FFC000"/>
                </a:solidFill>
                <a:latin typeface="Cambria" pitchFamily="18" charset="0"/>
              </a:rPr>
              <a:t>Predstavljanje ponašanja Stvari</a:t>
            </a:r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A659CDD-D42A-4C17-B345-66590F972B81}"/>
              </a:ext>
            </a:extLst>
          </p:cNvPr>
          <p:cNvSpPr txBox="1">
            <a:spLocks/>
          </p:cNvSpPr>
          <p:nvPr/>
        </p:nvSpPr>
        <p:spPr>
          <a:xfrm>
            <a:off x="539553" y="3104964"/>
            <a:ext cx="2122208" cy="571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1800" u="sng" dirty="0">
                <a:solidFill>
                  <a:schemeClr val="tx2"/>
                </a:solidFill>
                <a:latin typeface="Cambria" pitchFamily="18" charset="0"/>
              </a:rPr>
              <a:t>Pera: Student</a:t>
            </a:r>
          </a:p>
          <a:p>
            <a:pPr algn="l"/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   name 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=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Pera Perić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endParaRPr lang="sr-Latn-RS" sz="1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0E1DF-3CA3-4E8A-BD1E-106DB528178D}"/>
              </a:ext>
            </a:extLst>
          </p:cNvPr>
          <p:cNvSpPr/>
          <p:nvPr/>
        </p:nvSpPr>
        <p:spPr>
          <a:xfrm>
            <a:off x="539552" y="2960948"/>
            <a:ext cx="2050200" cy="8280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EA0A899-4F78-40F9-BBDD-1152947E744C}"/>
              </a:ext>
            </a:extLst>
          </p:cNvPr>
          <p:cNvSpPr txBox="1">
            <a:spLocks/>
          </p:cNvSpPr>
          <p:nvPr/>
        </p:nvSpPr>
        <p:spPr>
          <a:xfrm>
            <a:off x="5004049" y="3104964"/>
            <a:ext cx="2122208" cy="571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</a:t>
            </a:r>
            <a:r>
              <a:rPr lang="sr-Latn-RS" sz="1800" u="sng" dirty="0">
                <a:solidFill>
                  <a:schemeClr val="tx2"/>
                </a:solidFill>
                <a:latin typeface="Cambria" pitchFamily="18" charset="0"/>
              </a:rPr>
              <a:t>Violeta: Profesor</a:t>
            </a:r>
          </a:p>
          <a:p>
            <a:pPr algn="l"/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name 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=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Violeta Dimić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endParaRPr lang="sr-Latn-RS" sz="1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D0BB3BC-20A8-43F2-893B-5FE75C16F7AB}"/>
              </a:ext>
            </a:extLst>
          </p:cNvPr>
          <p:cNvSpPr/>
          <p:nvPr/>
        </p:nvSpPr>
        <p:spPr>
          <a:xfrm>
            <a:off x="5004048" y="2960948"/>
            <a:ext cx="2050200" cy="8280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09923F-2E21-417A-9CAD-C291A1D9B4BF}"/>
              </a:ext>
            </a:extLst>
          </p:cNvPr>
          <p:cNvCxnSpPr>
            <a:stCxn id="5" idx="3"/>
            <a:endCxn id="20" idx="1"/>
          </p:cNvCxnSpPr>
          <p:nvPr/>
        </p:nvCxnSpPr>
        <p:spPr>
          <a:xfrm>
            <a:off x="2589752" y="3374994"/>
            <a:ext cx="2414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38431C85-3AF5-40FF-9155-1BDAA212B44F}"/>
              </a:ext>
            </a:extLst>
          </p:cNvPr>
          <p:cNvSpPr txBox="1">
            <a:spLocks/>
          </p:cNvSpPr>
          <p:nvPr/>
        </p:nvSpPr>
        <p:spPr>
          <a:xfrm>
            <a:off x="2875401" y="2994383"/>
            <a:ext cx="1855220" cy="409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</a:t>
            </a:r>
            <a:r>
              <a:rPr lang="sr-Latn-RS" sz="1700" dirty="0">
                <a:solidFill>
                  <a:schemeClr val="tx2"/>
                </a:solidFill>
                <a:latin typeface="Cambria" pitchFamily="18" charset="0"/>
              </a:rPr>
              <a:t>ask-for-an-10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68D4D52-FD6F-43B5-AFA6-E235C16D64C5}"/>
              </a:ext>
            </a:extLst>
          </p:cNvPr>
          <p:cNvSpPr txBox="1">
            <a:spLocks/>
          </p:cNvSpPr>
          <p:nvPr/>
        </p:nvSpPr>
        <p:spPr>
          <a:xfrm>
            <a:off x="472050" y="2348498"/>
            <a:ext cx="8132397" cy="549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900" dirty="0">
                <a:solidFill>
                  <a:srgbClr val="C00000"/>
                </a:solidFill>
                <a:latin typeface="Cambria" pitchFamily="18" charset="0"/>
              </a:rPr>
              <a:t>Interakcija – </a:t>
            </a:r>
            <a:r>
              <a:rPr lang="sr-Latn-RS" sz="1900" dirty="0">
                <a:solidFill>
                  <a:schemeClr val="tx2"/>
                </a:solidFill>
                <a:latin typeface="Cambria" pitchFamily="18" charset="0"/>
              </a:rPr>
              <a:t>skup objekata koji razmenjuju poruke, da bi ispunili određenu namenu.</a:t>
            </a:r>
            <a:r>
              <a:rPr lang="sr-Latn-RS" sz="1900" dirty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sr-Latn-RS" sz="19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E66E0E-E958-4C9C-9B31-D50CF72A6214}"/>
              </a:ext>
            </a:extLst>
          </p:cNvPr>
          <p:cNvSpPr/>
          <p:nvPr/>
        </p:nvSpPr>
        <p:spPr>
          <a:xfrm>
            <a:off x="971600" y="4933500"/>
            <a:ext cx="1584176" cy="8280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923E3E88-FB57-40B5-B082-3CB77F745290}"/>
              </a:ext>
            </a:extLst>
          </p:cNvPr>
          <p:cNvSpPr txBox="1">
            <a:spLocks/>
          </p:cNvSpPr>
          <p:nvPr/>
        </p:nvSpPr>
        <p:spPr>
          <a:xfrm>
            <a:off x="904098" y="5118134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InStudy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0BDB82C-8A23-435E-B128-D204761E301B}"/>
              </a:ext>
            </a:extLst>
          </p:cNvPr>
          <p:cNvSpPr/>
          <p:nvPr/>
        </p:nvSpPr>
        <p:spPr>
          <a:xfrm>
            <a:off x="5004048" y="4933500"/>
            <a:ext cx="1584176" cy="82809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B0ABB3A1-4B2A-4949-9DE6-B317BFC682F8}"/>
              </a:ext>
            </a:extLst>
          </p:cNvPr>
          <p:cNvSpPr txBox="1">
            <a:spLocks/>
          </p:cNvSpPr>
          <p:nvPr/>
        </p:nvSpPr>
        <p:spPr>
          <a:xfrm>
            <a:off x="4970296" y="5110224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InParty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ACF8AFD-4699-47A2-ACA1-9074EA4D2390}"/>
              </a:ext>
            </a:extLst>
          </p:cNvPr>
          <p:cNvCxnSpPr>
            <a:stCxn id="32" idx="2"/>
            <a:endCxn id="8" idx="2"/>
          </p:cNvCxnSpPr>
          <p:nvPr/>
        </p:nvCxnSpPr>
        <p:spPr>
          <a:xfrm rot="5400000">
            <a:off x="3779912" y="3745368"/>
            <a:ext cx="12700" cy="4032448"/>
          </a:xfrm>
          <a:prstGeom prst="curvedConnector3">
            <a:avLst>
              <a:gd name="adj1" fmla="val 33428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6361E2-47A2-44FF-A43D-F83786A0C84D}"/>
              </a:ext>
            </a:extLst>
          </p:cNvPr>
          <p:cNvCxnSpPr>
            <a:cxnSpLocks/>
            <a:stCxn id="8" idx="3"/>
            <a:endCxn id="32" idx="1"/>
          </p:cNvCxnSpPr>
          <p:nvPr/>
        </p:nvCxnSpPr>
        <p:spPr>
          <a:xfrm>
            <a:off x="2555776" y="5347546"/>
            <a:ext cx="2448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3EFF3604-2DEC-4EFA-BC88-CB6346963CF5}"/>
              </a:ext>
            </a:extLst>
          </p:cNvPr>
          <p:cNvSpPr txBox="1">
            <a:spLocks/>
          </p:cNvSpPr>
          <p:nvPr/>
        </p:nvSpPr>
        <p:spPr>
          <a:xfrm>
            <a:off x="2695286" y="4897727"/>
            <a:ext cx="2100258" cy="75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</a:t>
            </a:r>
            <a:r>
              <a:rPr lang="sr-Latn-RS" sz="1700" dirty="0">
                <a:solidFill>
                  <a:schemeClr val="tx2"/>
                </a:solidFill>
                <a:latin typeface="Cambria" pitchFamily="18" charset="0"/>
              </a:rPr>
              <a:t>received-an-10/                                                                                                               buy-beer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B0E15415-1885-4FBF-93C5-30B9DF51DCC3}"/>
              </a:ext>
            </a:extLst>
          </p:cNvPr>
          <p:cNvSpPr txBox="1">
            <a:spLocks/>
          </p:cNvSpPr>
          <p:nvPr/>
        </p:nvSpPr>
        <p:spPr>
          <a:xfrm>
            <a:off x="2666041" y="6080242"/>
            <a:ext cx="2304255" cy="66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1700" dirty="0">
                <a:solidFill>
                  <a:schemeClr val="tx2"/>
                </a:solidFill>
                <a:latin typeface="Cambria" pitchFamily="18" charset="0"/>
              </a:rPr>
              <a:t>sober/turn-on-PC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37EC06F-85E0-4F3E-9385-F5B6A3D05790}"/>
              </a:ext>
            </a:extLst>
          </p:cNvPr>
          <p:cNvSpPr txBox="1">
            <a:spLocks/>
          </p:cNvSpPr>
          <p:nvPr/>
        </p:nvSpPr>
        <p:spPr>
          <a:xfrm>
            <a:off x="469615" y="4244206"/>
            <a:ext cx="8132397" cy="549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900" dirty="0">
                <a:solidFill>
                  <a:srgbClr val="C00000"/>
                </a:solidFill>
                <a:latin typeface="Cambria" pitchFamily="18" charset="0"/>
              </a:rPr>
              <a:t>State Machine – </a:t>
            </a:r>
            <a:r>
              <a:rPr lang="sr-Latn-RS" sz="1900" dirty="0">
                <a:solidFill>
                  <a:schemeClr val="tx2"/>
                </a:solidFill>
                <a:latin typeface="Cambria" pitchFamily="18" charset="0"/>
              </a:rPr>
              <a:t>Definiše niz stanja objekata ili interakciju koja se odvija kroz životni ciklus kao odgovor na određeni događaj.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7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04856" cy="936104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notacija – Buliding blocks – </a:t>
            </a:r>
            <a:r>
              <a:rPr lang="sr-Latn-RS" dirty="0">
                <a:solidFill>
                  <a:srgbClr val="FFC000"/>
                </a:solidFill>
                <a:latin typeface="Cambria" pitchFamily="18" charset="0"/>
              </a:rPr>
              <a:t>Grupisanje stvari: Paketi</a:t>
            </a:r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68D4D52-FD6F-43B5-AFA6-E235C16D64C5}"/>
              </a:ext>
            </a:extLst>
          </p:cNvPr>
          <p:cNvSpPr txBox="1">
            <a:spLocks/>
          </p:cNvSpPr>
          <p:nvPr/>
        </p:nvSpPr>
        <p:spPr>
          <a:xfrm>
            <a:off x="472050" y="2348498"/>
            <a:ext cx="8132397" cy="1800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Za organizovanje elemenata (struktura/ponašanje) u grupe.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Čisto konceptualno; postoji samo u vreme razvoja.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Mogu biti ugnježdeni.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Varijacije paketa mogu biti: okruženja, modeli i podsistemi.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ED76E-EA91-4D4C-BBFC-D7A6F4CB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9064"/>
            <a:ext cx="2575783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E7ACC-75A2-4371-842D-1B680ED7E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7083"/>
            <a:ext cx="3795089" cy="20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2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04856" cy="936104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notacija – Buliding blocks – </a:t>
            </a:r>
            <a:r>
              <a:rPr lang="sr-Latn-RS" dirty="0">
                <a:solidFill>
                  <a:srgbClr val="FFC000"/>
                </a:solidFill>
                <a:latin typeface="Cambria" pitchFamily="18" charset="0"/>
              </a:rPr>
              <a:t>Anotacija stvari: Note</a:t>
            </a:r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68D4D52-FD6F-43B5-AFA6-E235C16D64C5}"/>
              </a:ext>
            </a:extLst>
          </p:cNvPr>
          <p:cNvSpPr txBox="1">
            <a:spLocks/>
          </p:cNvSpPr>
          <p:nvPr/>
        </p:nvSpPr>
        <p:spPr>
          <a:xfrm>
            <a:off x="505801" y="2528709"/>
            <a:ext cx="8132397" cy="147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Objašnjenje/komentar UML modela.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Iskazana neformalnim ili formalnim tekstom.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1BA34-D386-4F54-A3D4-CE9DACB2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96" y="1825643"/>
            <a:ext cx="1348857" cy="891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8B44FD-9874-4B86-9F7C-C7F1A36D7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2789162" cy="1272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4BDEFB-E2AC-4E81-B1C1-839653D8B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87046"/>
            <a:ext cx="2804403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04856" cy="936104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notacija – Buliding blocks - </a:t>
            </a:r>
            <a:r>
              <a:rPr lang="sr-Latn-RS" dirty="0">
                <a:solidFill>
                  <a:srgbClr val="92D050"/>
                </a:solidFill>
                <a:latin typeface="Cambria" pitchFamily="18" charset="0"/>
              </a:rPr>
              <a:t>Relacije</a:t>
            </a:r>
            <a:endParaRPr lang="en-US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352928" cy="3960441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Asocijacije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– Strukturne relacije koje opisuju skup linkova, veze između objekata.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Generalizacija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– Specijalizovani element (dete) je specifičniji generalizovani element.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6E7C6D-0DC6-4A81-847F-EA8F45EA27F8}"/>
              </a:ext>
            </a:extLst>
          </p:cNvPr>
          <p:cNvSpPr/>
          <p:nvPr/>
        </p:nvSpPr>
        <p:spPr>
          <a:xfrm>
            <a:off x="1187624" y="3068960"/>
            <a:ext cx="1656184" cy="115212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A6EF06-4B73-4B8F-9EB4-AA4FA6C49819}"/>
              </a:ext>
            </a:extLst>
          </p:cNvPr>
          <p:cNvCxnSpPr/>
          <p:nvPr/>
        </p:nvCxnSpPr>
        <p:spPr>
          <a:xfrm>
            <a:off x="1187624" y="335699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F09CB-007C-4A1E-95B0-4A5A3D4B261F}"/>
              </a:ext>
            </a:extLst>
          </p:cNvPr>
          <p:cNvCxnSpPr/>
          <p:nvPr/>
        </p:nvCxnSpPr>
        <p:spPr>
          <a:xfrm>
            <a:off x="1187624" y="393305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5862B310-7D57-4377-B865-17D609B8B375}"/>
              </a:ext>
            </a:extLst>
          </p:cNvPr>
          <p:cNvSpPr txBox="1">
            <a:spLocks/>
          </p:cNvSpPr>
          <p:nvPr/>
        </p:nvSpPr>
        <p:spPr>
          <a:xfrm>
            <a:off x="1153873" y="2978291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Student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44C59-4F6F-4FDA-B6D3-25B6C8260A13}"/>
              </a:ext>
            </a:extLst>
          </p:cNvPr>
          <p:cNvSpPr/>
          <p:nvPr/>
        </p:nvSpPr>
        <p:spPr>
          <a:xfrm>
            <a:off x="5076056" y="3068960"/>
            <a:ext cx="1656184" cy="115212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ABB3C4-0FCC-40DB-BDD5-957E0BE08841}"/>
              </a:ext>
            </a:extLst>
          </p:cNvPr>
          <p:cNvCxnSpPr/>
          <p:nvPr/>
        </p:nvCxnSpPr>
        <p:spPr>
          <a:xfrm>
            <a:off x="5076056" y="335699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17DA12-CD0E-4C38-8D89-D47274A6FE9A}"/>
              </a:ext>
            </a:extLst>
          </p:cNvPr>
          <p:cNvCxnSpPr/>
          <p:nvPr/>
        </p:nvCxnSpPr>
        <p:spPr>
          <a:xfrm>
            <a:off x="5076056" y="393305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0E98AE17-3157-4687-A860-8C7FD685CA31}"/>
              </a:ext>
            </a:extLst>
          </p:cNvPr>
          <p:cNvSpPr txBox="1">
            <a:spLocks/>
          </p:cNvSpPr>
          <p:nvPr/>
        </p:nvSpPr>
        <p:spPr>
          <a:xfrm>
            <a:off x="5042305" y="2978291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Fakultet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662196-A009-4CE6-8F84-C55BC6811207}"/>
              </a:ext>
            </a:extLst>
          </p:cNvPr>
          <p:cNvCxnSpPr>
            <a:stCxn id="3" idx="3"/>
          </p:cNvCxnSpPr>
          <p:nvPr/>
        </p:nvCxnSpPr>
        <p:spPr>
          <a:xfrm flipV="1">
            <a:off x="2843808" y="3356992"/>
            <a:ext cx="22322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38AC3AF6-F6AD-4309-AA0E-F2B8BE08EF44}"/>
              </a:ext>
            </a:extLst>
          </p:cNvPr>
          <p:cNvSpPr txBox="1">
            <a:spLocks/>
          </p:cNvSpPr>
          <p:nvPr/>
        </p:nvSpPr>
        <p:spPr>
          <a:xfrm>
            <a:off x="3081213" y="3112165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pohađa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6DAE11-D365-4578-A194-92B1D0845AF7}"/>
              </a:ext>
            </a:extLst>
          </p:cNvPr>
          <p:cNvSpPr/>
          <p:nvPr/>
        </p:nvSpPr>
        <p:spPr>
          <a:xfrm>
            <a:off x="1153873" y="5319363"/>
            <a:ext cx="1656184" cy="115212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3CC851-904D-4829-B1E0-52E271F77C5A}"/>
              </a:ext>
            </a:extLst>
          </p:cNvPr>
          <p:cNvCxnSpPr/>
          <p:nvPr/>
        </p:nvCxnSpPr>
        <p:spPr>
          <a:xfrm>
            <a:off x="1153873" y="5607395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320940-0C53-4DC0-84B7-D2CBAEFEE72A}"/>
              </a:ext>
            </a:extLst>
          </p:cNvPr>
          <p:cNvCxnSpPr/>
          <p:nvPr/>
        </p:nvCxnSpPr>
        <p:spPr>
          <a:xfrm>
            <a:off x="1153873" y="6183459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DDCE6E36-3F95-4C59-B493-E7A048A493BC}"/>
              </a:ext>
            </a:extLst>
          </p:cNvPr>
          <p:cNvSpPr txBox="1">
            <a:spLocks/>
          </p:cNvSpPr>
          <p:nvPr/>
        </p:nvSpPr>
        <p:spPr>
          <a:xfrm>
            <a:off x="1120122" y="5243654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Student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33E7DA-B0AA-4715-8070-3683262E3425}"/>
              </a:ext>
            </a:extLst>
          </p:cNvPr>
          <p:cNvSpPr/>
          <p:nvPr/>
        </p:nvSpPr>
        <p:spPr>
          <a:xfrm>
            <a:off x="5076056" y="5319363"/>
            <a:ext cx="1656184" cy="115212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3DEED6-CEF7-4EF2-8042-A7FC20F07736}"/>
              </a:ext>
            </a:extLst>
          </p:cNvPr>
          <p:cNvCxnSpPr/>
          <p:nvPr/>
        </p:nvCxnSpPr>
        <p:spPr>
          <a:xfrm>
            <a:off x="5076056" y="5607395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7BAEF1-19BF-42D0-80B2-62E3CDA59140}"/>
              </a:ext>
            </a:extLst>
          </p:cNvPr>
          <p:cNvCxnSpPr/>
          <p:nvPr/>
        </p:nvCxnSpPr>
        <p:spPr>
          <a:xfrm>
            <a:off x="5076056" y="6183459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B255D7D3-BA76-4045-A56B-D793454E3EAB}"/>
              </a:ext>
            </a:extLst>
          </p:cNvPr>
          <p:cNvSpPr txBox="1">
            <a:spLocks/>
          </p:cNvSpPr>
          <p:nvPr/>
        </p:nvSpPr>
        <p:spPr>
          <a:xfrm>
            <a:off x="5042305" y="5243654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Osoba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71084B3-0D47-4EDB-9E5B-55A65C6721FF}"/>
              </a:ext>
            </a:extLst>
          </p:cNvPr>
          <p:cNvSpPr/>
          <p:nvPr/>
        </p:nvSpPr>
        <p:spPr>
          <a:xfrm rot="4796374">
            <a:off x="4794415" y="5487038"/>
            <a:ext cx="288032" cy="288032"/>
          </a:xfrm>
          <a:prstGeom prst="triangl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925845-96FF-4BC0-AD2B-8F70B123A6E3}"/>
              </a:ext>
            </a:extLst>
          </p:cNvPr>
          <p:cNvCxnSpPr>
            <a:stCxn id="22" idx="3"/>
            <a:endCxn id="36" idx="3"/>
          </p:cNvCxnSpPr>
          <p:nvPr/>
        </p:nvCxnSpPr>
        <p:spPr>
          <a:xfrm flipV="1">
            <a:off x="2810057" y="5656212"/>
            <a:ext cx="1986572" cy="23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8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04856" cy="936104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notacija – Buliding blocks - </a:t>
            </a:r>
            <a:r>
              <a:rPr lang="sr-Latn-RS" dirty="0">
                <a:solidFill>
                  <a:srgbClr val="92D050"/>
                </a:solidFill>
                <a:latin typeface="Cambria" pitchFamily="18" charset="0"/>
              </a:rPr>
              <a:t>Relacije</a:t>
            </a:r>
            <a:endParaRPr lang="en-US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352928" cy="3960441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Realizacija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– jedan element garantuje da će izvršiti ono što se očekuje od drugog elementa.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Zavisnost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– Promena jedne stvari (nezavisne) može uticati na semantiku druge stvari (zavisne). Smerovi i oznake su opcioni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D536C-CE1A-4FDC-9598-12A71BC55B0C}"/>
              </a:ext>
            </a:extLst>
          </p:cNvPr>
          <p:cNvSpPr/>
          <p:nvPr/>
        </p:nvSpPr>
        <p:spPr>
          <a:xfrm>
            <a:off x="1187624" y="3068960"/>
            <a:ext cx="1656184" cy="115212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CA3AFA-E159-4503-AEAD-7C3B7E7EFB2F}"/>
              </a:ext>
            </a:extLst>
          </p:cNvPr>
          <p:cNvCxnSpPr/>
          <p:nvPr/>
        </p:nvCxnSpPr>
        <p:spPr>
          <a:xfrm>
            <a:off x="1187624" y="335699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93E690-E2AE-4714-B875-F5F850BBDADA}"/>
              </a:ext>
            </a:extLst>
          </p:cNvPr>
          <p:cNvCxnSpPr/>
          <p:nvPr/>
        </p:nvCxnSpPr>
        <p:spPr>
          <a:xfrm>
            <a:off x="1187624" y="393305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32735F86-4D59-483E-87F8-C709AA376779}"/>
              </a:ext>
            </a:extLst>
          </p:cNvPr>
          <p:cNvSpPr txBox="1">
            <a:spLocks/>
          </p:cNvSpPr>
          <p:nvPr/>
        </p:nvSpPr>
        <p:spPr>
          <a:xfrm>
            <a:off x="1153873" y="2993251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Pravougaonik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182886-75A9-4B2D-A484-CF9220CA35D8}"/>
              </a:ext>
            </a:extLst>
          </p:cNvPr>
          <p:cNvSpPr/>
          <p:nvPr/>
        </p:nvSpPr>
        <p:spPr>
          <a:xfrm>
            <a:off x="5724128" y="2993251"/>
            <a:ext cx="576066" cy="507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A0BA2-A162-4CDC-9A1D-19CA7AD94AA3}"/>
              </a:ext>
            </a:extLst>
          </p:cNvPr>
          <p:cNvCxnSpPr>
            <a:stCxn id="3" idx="4"/>
          </p:cNvCxnSpPr>
          <p:nvPr/>
        </p:nvCxnSpPr>
        <p:spPr>
          <a:xfrm flipH="1">
            <a:off x="6012159" y="3501008"/>
            <a:ext cx="0" cy="3657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EA75C0AA-95EA-4A3C-A63C-199BF9054D91}"/>
              </a:ext>
            </a:extLst>
          </p:cNvPr>
          <p:cNvSpPr txBox="1">
            <a:spLocks/>
          </p:cNvSpPr>
          <p:nvPr/>
        </p:nvSpPr>
        <p:spPr>
          <a:xfrm>
            <a:off x="5364088" y="3830257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IFigura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8653D8B-2024-45DF-9849-600AC1FF4A38}"/>
              </a:ext>
            </a:extLst>
          </p:cNvPr>
          <p:cNvSpPr/>
          <p:nvPr/>
        </p:nvSpPr>
        <p:spPr>
          <a:xfrm rot="5400000">
            <a:off x="5290782" y="3759850"/>
            <a:ext cx="291235" cy="288031"/>
          </a:xfrm>
          <a:prstGeom prst="triangl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66F3E3-90AB-460C-9B22-5935F1E1C3C6}"/>
              </a:ext>
            </a:extLst>
          </p:cNvPr>
          <p:cNvCxnSpPr>
            <a:cxnSpLocks/>
          </p:cNvCxnSpPr>
          <p:nvPr/>
        </p:nvCxnSpPr>
        <p:spPr>
          <a:xfrm>
            <a:off x="2877559" y="3866768"/>
            <a:ext cx="2414825" cy="662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6EC9EAE-33B7-449A-8C94-3674120C6EAE}"/>
              </a:ext>
            </a:extLst>
          </p:cNvPr>
          <p:cNvSpPr/>
          <p:nvPr/>
        </p:nvSpPr>
        <p:spPr>
          <a:xfrm>
            <a:off x="6301996" y="5247902"/>
            <a:ext cx="1656184" cy="115212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0702B1-BDD4-444A-906E-62F241419501}"/>
              </a:ext>
            </a:extLst>
          </p:cNvPr>
          <p:cNvCxnSpPr/>
          <p:nvPr/>
        </p:nvCxnSpPr>
        <p:spPr>
          <a:xfrm>
            <a:off x="6301996" y="553593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2E740E-DC51-432E-B4BB-0FAE2C8C4B3A}"/>
              </a:ext>
            </a:extLst>
          </p:cNvPr>
          <p:cNvCxnSpPr/>
          <p:nvPr/>
        </p:nvCxnSpPr>
        <p:spPr>
          <a:xfrm>
            <a:off x="6301996" y="611199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69793822-2C0B-4355-8E56-A2C5EAE9496B}"/>
              </a:ext>
            </a:extLst>
          </p:cNvPr>
          <p:cNvSpPr txBox="1">
            <a:spLocks/>
          </p:cNvSpPr>
          <p:nvPr/>
        </p:nvSpPr>
        <p:spPr>
          <a:xfrm>
            <a:off x="6268245" y="5157233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Student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061AAF-6A45-414B-BBB9-83E6A38D14DF}"/>
              </a:ext>
            </a:extLst>
          </p:cNvPr>
          <p:cNvSpPr/>
          <p:nvPr/>
        </p:nvSpPr>
        <p:spPr>
          <a:xfrm>
            <a:off x="2013912" y="5343009"/>
            <a:ext cx="1469122" cy="72007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FA51C88-4262-4FFF-9DCA-A982FA68F568}"/>
              </a:ext>
            </a:extLst>
          </p:cNvPr>
          <p:cNvSpPr txBox="1">
            <a:spLocks/>
          </p:cNvSpPr>
          <p:nvPr/>
        </p:nvSpPr>
        <p:spPr>
          <a:xfrm>
            <a:off x="1761152" y="5535934"/>
            <a:ext cx="172368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sr-Latn-RS" sz="2400" u="sng" dirty="0">
                <a:solidFill>
                  <a:schemeClr val="tx2"/>
                </a:solidFill>
                <a:latin typeface="Cambria" pitchFamily="18" charset="0"/>
              </a:rPr>
              <a:t>Pera: Student</a:t>
            </a:r>
            <a:endParaRPr lang="sr-Latn-RS" sz="1800" u="sng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CA69C0-CC18-4CF6-8B95-06C68CEF04F1}"/>
              </a:ext>
            </a:extLst>
          </p:cNvPr>
          <p:cNvCxnSpPr>
            <a:stCxn id="20" idx="3"/>
            <a:endCxn id="16" idx="1"/>
          </p:cNvCxnSpPr>
          <p:nvPr/>
        </p:nvCxnSpPr>
        <p:spPr>
          <a:xfrm>
            <a:off x="3483034" y="5703047"/>
            <a:ext cx="2818962" cy="120919"/>
          </a:xfrm>
          <a:prstGeom prst="straightConnector1">
            <a:avLst/>
          </a:prstGeom>
          <a:ln w="19050">
            <a:prstDash val="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>
            <a:extLst>
              <a:ext uri="{FF2B5EF4-FFF2-40B4-BE49-F238E27FC236}">
                <a16:creationId xmlns:a16="http://schemas.microsoft.com/office/drawing/2014/main" id="{C46ED3F7-EDEB-46A5-A98D-F9BB633F9D34}"/>
              </a:ext>
            </a:extLst>
          </p:cNvPr>
          <p:cNvSpPr txBox="1">
            <a:spLocks/>
          </p:cNvSpPr>
          <p:nvPr/>
        </p:nvSpPr>
        <p:spPr>
          <a:xfrm>
            <a:off x="3578818" y="5458852"/>
            <a:ext cx="213398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    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&lt;&lt;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instanceOf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&gt;&gt;</a:t>
            </a:r>
            <a:endParaRPr lang="sr-Latn-RS" sz="1800" u="sng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1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UML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dijagrami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DB4AC-0EC3-4C54-921C-6B04C631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696744" cy="43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UML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dijagrami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9278F-D91E-44BF-A90D-B8CC5DD5A47C}"/>
              </a:ext>
            </a:extLst>
          </p:cNvPr>
          <p:cNvSpPr/>
          <p:nvPr/>
        </p:nvSpPr>
        <p:spPr>
          <a:xfrm>
            <a:off x="384176" y="1988840"/>
            <a:ext cx="3395736" cy="4032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EF2883B-C760-4E44-A59A-7ABA1FCED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063687"/>
            <a:ext cx="3384376" cy="396044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Strukturni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dijagrami</a:t>
            </a:r>
            <a:endParaRPr lang="sr-Latn-RS" sz="24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(elementi specifikacije nezavisni od vremena):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klasa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komponenti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ra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zmeštaja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Dijagram objekata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Dij. kompozitne strukture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Dijagram paketa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C5C113-E7FC-4716-BF72-A15016BEC859}"/>
              </a:ext>
            </a:extLst>
          </p:cNvPr>
          <p:cNvSpPr/>
          <p:nvPr/>
        </p:nvSpPr>
        <p:spPr>
          <a:xfrm>
            <a:off x="4067944" y="1259429"/>
            <a:ext cx="4932040" cy="21695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8410E5-F581-42A9-9886-E5ADB209E5E6}"/>
              </a:ext>
            </a:extLst>
          </p:cNvPr>
          <p:cNvSpPr txBox="1">
            <a:spLocks/>
          </p:cNvSpPr>
          <p:nvPr/>
        </p:nvSpPr>
        <p:spPr>
          <a:xfrm>
            <a:off x="4344820" y="1259429"/>
            <a:ext cx="4799180" cy="2163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Dijagrami ponašanja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(ponašanje sistema/poslovnog procesa):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aktivnosti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stanja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slučajeva upotrebe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Dijagram interakcija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BDA9AD-AE31-420D-9A00-88AD8E952ED9}"/>
              </a:ext>
            </a:extLst>
          </p:cNvPr>
          <p:cNvSpPr/>
          <p:nvPr/>
        </p:nvSpPr>
        <p:spPr>
          <a:xfrm>
            <a:off x="4079304" y="3645024"/>
            <a:ext cx="4885184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DB0885-5DE5-477B-B8E8-36EC17E4CA54}"/>
              </a:ext>
            </a:extLst>
          </p:cNvPr>
          <p:cNvSpPr txBox="1">
            <a:spLocks/>
          </p:cNvSpPr>
          <p:nvPr/>
        </p:nvSpPr>
        <p:spPr>
          <a:xfrm>
            <a:off x="4366322" y="3751210"/>
            <a:ext cx="4799180" cy="2163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Dijagrami interakcije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(naglašavaju interakciju objekata):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komunikacije (kolaboracije)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Sekvencijalni dijagram	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pregleda interakcija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1800" dirty="0">
                <a:solidFill>
                  <a:schemeClr val="tx2"/>
                </a:solidFill>
                <a:latin typeface="Cambria" pitchFamily="18" charset="0"/>
              </a:rPr>
              <a:t>Vremenski dijagram</a:t>
            </a:r>
          </a:p>
        </p:txBody>
      </p:sp>
    </p:spTree>
    <p:extLst>
      <p:ext uri="{BB962C8B-B14F-4D97-AF65-F5344CB8AC3E}">
        <p14:creationId xmlns:p14="http://schemas.microsoft.com/office/powerpoint/2010/main" val="87451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6408712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UML dijagrami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4320481"/>
          </a:xfrm>
        </p:spPr>
        <p:txBody>
          <a:bodyPr>
            <a:normAutofit/>
          </a:bodyPr>
          <a:lstStyle/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UML dijagrami se prave koristeći notaciju stvari i odnosa. Proširivost je još jedna važna karakteristika koja čini UML moćnijim i fleksibilnijim.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Modelovanje obuhvata dve faze: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Analiza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Dizajn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2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UML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03C05D-509F-473D-B99D-AD0AE06EC79A}"/>
              </a:ext>
            </a:extLst>
          </p:cNvPr>
          <p:cNvSpPr/>
          <p:nvPr/>
        </p:nvSpPr>
        <p:spPr>
          <a:xfrm>
            <a:off x="2520178" y="1960443"/>
            <a:ext cx="367240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DF4FB-1598-49F8-A8B9-83AA89BF37EE}"/>
              </a:ext>
            </a:extLst>
          </p:cNvPr>
          <p:cNvSpPr/>
          <p:nvPr/>
        </p:nvSpPr>
        <p:spPr>
          <a:xfrm>
            <a:off x="756387" y="2672916"/>
            <a:ext cx="2808312" cy="3456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2978A-8E36-4A4C-BF19-C327C9A9C27B}"/>
              </a:ext>
            </a:extLst>
          </p:cNvPr>
          <p:cNvSpPr/>
          <p:nvPr/>
        </p:nvSpPr>
        <p:spPr>
          <a:xfrm>
            <a:off x="5092284" y="2534884"/>
            <a:ext cx="3862062" cy="3744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C8AF36-2262-427B-AA95-AD2B551F6BD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564699" y="4401108"/>
            <a:ext cx="1527585" cy="598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337229D3-F7A5-437A-936A-E0AB8857AD66}"/>
              </a:ext>
            </a:extLst>
          </p:cNvPr>
          <p:cNvSpPr txBox="1">
            <a:spLocks/>
          </p:cNvSpPr>
          <p:nvPr/>
        </p:nvSpPr>
        <p:spPr>
          <a:xfrm>
            <a:off x="867543" y="2996952"/>
            <a:ext cx="2664296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 Faza analize:</a:t>
            </a:r>
          </a:p>
          <a:p>
            <a:pPr algn="l"/>
            <a:endParaRPr lang="sr-Latn-RS" sz="2400" b="1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Sistem je opisan skupom zahteva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Use-case dijagram</a:t>
            </a:r>
          </a:p>
          <a:p>
            <a:pPr algn="l"/>
            <a:endParaRPr lang="sr-Latn-RS" sz="1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6322B6-E180-4818-89AE-FCFF21002ACF}"/>
              </a:ext>
            </a:extLst>
          </p:cNvPr>
          <p:cNvSpPr txBox="1">
            <a:spLocks/>
          </p:cNvSpPr>
          <p:nvPr/>
        </p:nvSpPr>
        <p:spPr>
          <a:xfrm>
            <a:off x="5231940" y="2636912"/>
            <a:ext cx="358853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 Faza dizajna: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Čvrsto je povezana sa fazom analize, jer počinje identifikacijom zahteva a završava se detaljnom specifikacijom tih zahteva.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Dijagrami klasa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Dijagrami interakcija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Dijagrami stanja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Dijagrami razmeštaja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1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FC6C00A-1FD7-46D3-BC73-4C0A40306C63}"/>
              </a:ext>
            </a:extLst>
          </p:cNvPr>
          <p:cNvSpPr txBox="1">
            <a:spLocks/>
          </p:cNvSpPr>
          <p:nvPr/>
        </p:nvSpPr>
        <p:spPr>
          <a:xfrm>
            <a:off x="2898473" y="1916832"/>
            <a:ext cx="28083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UML</a:t>
            </a:r>
          </a:p>
        </p:txBody>
      </p:sp>
    </p:spTree>
    <p:extLst>
      <p:ext uri="{BB962C8B-B14F-4D97-AF65-F5344CB8AC3E}">
        <p14:creationId xmlns:p14="http://schemas.microsoft.com/office/powerpoint/2010/main" val="59354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UML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496944" cy="41044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Jezik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za modeliranje opšte namene koji se koristi za specifikaciju, konstruisanje i dokumentovanje softverskih sistema.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Važan deo razvoja objektno orijentisanog softvera i procesa razvoja softvera.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Omogućava prelazak između zahteva i implementacije, kombinovajući upotrebu različitih vrsta dijagrama za različite poglede na sistem.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344816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Hijerarhija UML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dijagrama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3564D-01E1-43B9-B944-ACFABA416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" y="2132856"/>
            <a:ext cx="8840858" cy="42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2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60648"/>
            <a:ext cx="7344816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UML - Papyrus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48E41-1C26-467C-B170-9B2893F31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480720" cy="46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60648"/>
            <a:ext cx="7344816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UML - Papyrus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15B67-6EE6-4E97-84CF-6D8C6A1BF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5638"/>
            <a:ext cx="4338188" cy="5777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C172E-26DB-426D-AC9A-92484333A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08" y="844827"/>
            <a:ext cx="4338188" cy="576940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FE5023A-8A11-436B-A12D-3E9CA5691EB3}"/>
              </a:ext>
            </a:extLst>
          </p:cNvPr>
          <p:cNvSpPr/>
          <p:nvPr/>
        </p:nvSpPr>
        <p:spPr>
          <a:xfrm>
            <a:off x="4445692" y="3429000"/>
            <a:ext cx="2526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60648"/>
            <a:ext cx="7344816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UML - Papyrus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F8137-EFF0-4A06-9648-4A801FE9A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4222478" cy="566124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C4BDA9C-C0BB-4B3A-B1C6-9D1B04A1A8E9}"/>
              </a:ext>
            </a:extLst>
          </p:cNvPr>
          <p:cNvSpPr/>
          <p:nvPr/>
        </p:nvSpPr>
        <p:spPr>
          <a:xfrm>
            <a:off x="5076056" y="2924944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B9A9E1-006D-42BA-AAE2-2D7D29728897}"/>
              </a:ext>
            </a:extLst>
          </p:cNvPr>
          <p:cNvSpPr txBox="1">
            <a:spLocks/>
          </p:cNvSpPr>
          <p:nvPr/>
        </p:nvSpPr>
        <p:spPr>
          <a:xfrm>
            <a:off x="6032881" y="2744924"/>
            <a:ext cx="2808312" cy="10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Odabrati samo potrebne dijagrame</a:t>
            </a:r>
          </a:p>
        </p:txBody>
      </p:sp>
    </p:spTree>
    <p:extLst>
      <p:ext uri="{BB962C8B-B14F-4D97-AF65-F5344CB8AC3E}">
        <p14:creationId xmlns:p14="http://schemas.microsoft.com/office/powerpoint/2010/main" val="3199644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60648"/>
            <a:ext cx="7344816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rgbClr val="C00000"/>
                </a:solidFill>
                <a:latin typeface="Cambria" pitchFamily="18" charset="0"/>
              </a:rPr>
              <a:t>UML - Papyrus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13C4F-8291-44A2-B58C-995B8EF7B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" y="988864"/>
            <a:ext cx="9144000" cy="55843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59E9AD-44FD-4C81-A280-DD8624A36CF4}"/>
              </a:ext>
            </a:extLst>
          </p:cNvPr>
          <p:cNvCxnSpPr/>
          <p:nvPr/>
        </p:nvCxnSpPr>
        <p:spPr>
          <a:xfrm flipH="1">
            <a:off x="3779912" y="3700895"/>
            <a:ext cx="360040" cy="95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25A54F-38DF-469F-9AE0-C8D6E6EA939D}"/>
              </a:ext>
            </a:extLst>
          </p:cNvPr>
          <p:cNvCxnSpPr/>
          <p:nvPr/>
        </p:nvCxnSpPr>
        <p:spPr>
          <a:xfrm>
            <a:off x="5076056" y="1916832"/>
            <a:ext cx="136815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55EC71B4-6016-4AE7-A6EC-7C46972CE0E0}"/>
              </a:ext>
            </a:extLst>
          </p:cNvPr>
          <p:cNvSpPr txBox="1">
            <a:spLocks/>
          </p:cNvSpPr>
          <p:nvPr/>
        </p:nvSpPr>
        <p:spPr>
          <a:xfrm>
            <a:off x="2843808" y="3369343"/>
            <a:ext cx="2808312" cy="35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600" dirty="0">
                <a:solidFill>
                  <a:schemeClr val="tx2"/>
                </a:solidFill>
                <a:latin typeface="Cambria" pitchFamily="18" charset="0"/>
              </a:rPr>
              <a:t>Kartice za svaki dijagram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1FCA8E7-3D25-4BDF-A0C1-2D4E000BAB96}"/>
              </a:ext>
            </a:extLst>
          </p:cNvPr>
          <p:cNvSpPr txBox="1">
            <a:spLocks/>
          </p:cNvSpPr>
          <p:nvPr/>
        </p:nvSpPr>
        <p:spPr>
          <a:xfrm>
            <a:off x="2784173" y="1564928"/>
            <a:ext cx="3660035" cy="35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600" dirty="0">
                <a:solidFill>
                  <a:schemeClr val="tx2"/>
                </a:solidFill>
                <a:latin typeface="Cambria" pitchFamily="18" charset="0"/>
              </a:rPr>
              <a:t>Paleta elemenata za određeni dijagram</a:t>
            </a:r>
          </a:p>
        </p:txBody>
      </p:sp>
    </p:spTree>
    <p:extLst>
      <p:ext uri="{BB962C8B-B14F-4D97-AF65-F5344CB8AC3E}">
        <p14:creationId xmlns:p14="http://schemas.microsoft.com/office/powerpoint/2010/main" val="172702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7920880" cy="4176465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Svaki od dijagrama bavi se specifičnim sistemskim aspektima, kao što su scenariji, struktura i ponašanje komponenti.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Različita pitanja u različito vreme.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UCM (Use Case Maps) omogućava potpuni opis sistema na visokom nivou i pomaže u vizualizaciji i razumevanju sistema u njegovim ranim fazama.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UML je napravio značajan uticaj na napredak razvoja sistema.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8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280920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Objektno orijentisano modelovanje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352928" cy="4176465"/>
          </a:xfrm>
        </p:spPr>
        <p:txBody>
          <a:bodyPr>
            <a:normAutofit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 sistemima postoje dva osnovna načina za pristupanje modelovanju: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Strukturno – fokusira se na aspektima procesa, podataka i vremena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Objektno orijentisano – zasnovano na objektima i klasama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Objekat –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predmet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interesovanja, koji ima jedinstvenost, stanje i ponašanje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Klasa – opis grupe objekata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064896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je za vizuelno modelovanje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1656183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Standardna grafička notacija: polu-formalna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Za modelovanje: enterprise informacionih sistema, distribuiranih web aplikacija, real time sistema...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Specifikacija i dokumentovanje: modeli koji su precizni, nedvosmisleni, kompletni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1D5055-F4FD-4604-8485-4B61A2FAE595}"/>
              </a:ext>
            </a:extLst>
          </p:cNvPr>
          <p:cNvSpPr txBox="1">
            <a:spLocks/>
          </p:cNvSpPr>
          <p:nvPr/>
        </p:nvSpPr>
        <p:spPr>
          <a:xfrm>
            <a:off x="395536" y="6093296"/>
            <a:ext cx="32139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400" dirty="0">
                <a:solidFill>
                  <a:srgbClr val="FF0000"/>
                </a:solidFill>
                <a:latin typeface="Cambria" pitchFamily="18" charset="0"/>
              </a:rPr>
              <a:t>Slika vredi hiljadu reči!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0AF04-C43F-4D18-82E5-52136211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85" y="3551567"/>
            <a:ext cx="6315811" cy="25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i UML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7920880" cy="367240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Definisanjem odnosa između UCM i UML dijagrama, održavanje doslednosti između dijagrama je olakšano.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UCM-ovi su korišćeni kao polazna osnova za generisanje UML dijagrama, zbog njihove pogodnosti za vizuelnu reprezentaciju na visokom nivou i njihove sposobnosti da jednostavno i uspešno prikažu dizajn složenih sistema.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2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i UML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E3380-32D0-4BBC-B22C-630EAEDD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488832" cy="44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04856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notacija – Buliding blocks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4320481"/>
          </a:xfrm>
        </p:spPr>
        <p:txBody>
          <a:bodyPr>
            <a:normAutofit/>
          </a:bodyPr>
          <a:lstStyle/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Tri osnovna gradivna bloka (building blocks) UML-a: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rgbClr val="FFC000"/>
                </a:solidFill>
                <a:latin typeface="Cambria" pitchFamily="18" charset="0"/>
              </a:rPr>
              <a:t>Stvari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(things) – bitni koncepti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rgbClr val="92D050"/>
                </a:solidFill>
                <a:latin typeface="Cambria" pitchFamily="18" charset="0"/>
              </a:rPr>
              <a:t>Relacije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(relationships) – povezivanje individualnih stvari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rgbClr val="C00000"/>
                </a:solidFill>
                <a:latin typeface="Cambria" pitchFamily="18" charset="0"/>
              </a:rPr>
              <a:t>Dijagrami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– grupisanje međusobno povezanih kolekcija </a:t>
            </a:r>
            <a:r>
              <a:rPr lang="sr-Latn-RS" sz="2400" dirty="0">
                <a:solidFill>
                  <a:srgbClr val="FFC000"/>
                </a:solidFill>
                <a:latin typeface="Cambria" pitchFamily="18" charset="0"/>
              </a:rPr>
              <a:t>stvari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sr-Latn-RS" sz="2400" dirty="0">
                <a:solidFill>
                  <a:srgbClr val="92D050"/>
                </a:solidFill>
                <a:latin typeface="Cambria" pitchFamily="18" charset="0"/>
              </a:rPr>
              <a:t>relacija</a:t>
            </a:r>
          </a:p>
        </p:txBody>
      </p:sp>
    </p:spTree>
    <p:extLst>
      <p:ext uri="{BB962C8B-B14F-4D97-AF65-F5344CB8AC3E}">
        <p14:creationId xmlns:p14="http://schemas.microsoft.com/office/powerpoint/2010/main" val="215285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04856" cy="936104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UML notacija – Buliding blocks - </a:t>
            </a:r>
            <a:r>
              <a:rPr lang="sr-Latn-RS" dirty="0">
                <a:solidFill>
                  <a:srgbClr val="FFC000"/>
                </a:solidFill>
                <a:latin typeface="Cambria" pitchFamily="18" charset="0"/>
              </a:rPr>
              <a:t>Stvari</a:t>
            </a:r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352928" cy="3960441"/>
          </a:xfrm>
        </p:spPr>
        <p:txBody>
          <a:bodyPr>
            <a:normAutofit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Stvari mogu biti: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Struktura – imenice/statički deo UML modela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Ponašanje – glagoli/dinamički deo UML modela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Grupisanje – organizacioni delovi UML modela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Anotacija – objašnjavajući delovi UML modela</a:t>
            </a:r>
          </a:p>
          <a:p>
            <a:pPr marL="457200" indent="-457200" algn="l">
              <a:buFont typeface="+mj-lt"/>
              <a:buAutoNum type="arabicPeriod"/>
            </a:pP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804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Wingdings</vt:lpstr>
      <vt:lpstr>Office Theme</vt:lpstr>
      <vt:lpstr>Unified Modeling Language (UML) </vt:lpstr>
      <vt:lpstr>UML</vt:lpstr>
      <vt:lpstr>UML</vt:lpstr>
      <vt:lpstr>Objektno orijentisano modelovanje</vt:lpstr>
      <vt:lpstr>UML je za vizuelno modelovanje</vt:lpstr>
      <vt:lpstr>UCM i UML</vt:lpstr>
      <vt:lpstr>UCM i UML</vt:lpstr>
      <vt:lpstr>UML notacija – Buliding blocks</vt:lpstr>
      <vt:lpstr>UML notacija – Buliding blocks - Stvari</vt:lpstr>
      <vt:lpstr>UML notacija – Buliding blocks – Strukturne stvari</vt:lpstr>
      <vt:lpstr>UML notacija – Buliding blocks – Predstavljanje ponašanja Stvari</vt:lpstr>
      <vt:lpstr>UML notacija – Buliding blocks – Grupisanje stvari: Paketi</vt:lpstr>
      <vt:lpstr>UML notacija – Buliding blocks – Anotacija stvari: Note</vt:lpstr>
      <vt:lpstr>UML notacija – Buliding blocks - Relacije</vt:lpstr>
      <vt:lpstr>UML notacija – Buliding blocks - Relacije</vt:lpstr>
      <vt:lpstr>UML dijagrami</vt:lpstr>
      <vt:lpstr>UML dijagrami</vt:lpstr>
      <vt:lpstr>UML dijagrami</vt:lpstr>
      <vt:lpstr>UML</vt:lpstr>
      <vt:lpstr>Hijerarhija UML dijagrama</vt:lpstr>
      <vt:lpstr>UML - Papyrus</vt:lpstr>
      <vt:lpstr>UML - Papyrus</vt:lpstr>
      <vt:lpstr>UML - Papyrus</vt:lpstr>
      <vt:lpstr>UML - Papyrus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Natalija DimiÄ‡</cp:lastModifiedBy>
  <cp:revision>309</cp:revision>
  <dcterms:created xsi:type="dcterms:W3CDTF">2021-02-24T10:06:34Z</dcterms:created>
  <dcterms:modified xsi:type="dcterms:W3CDTF">2021-09-22T00:11:45Z</dcterms:modified>
</cp:coreProperties>
</file>