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3" r:id="rId18"/>
    <p:sldId id="271" r:id="rId19"/>
    <p:sldId id="274" r:id="rId20"/>
    <p:sldId id="276" r:id="rId21"/>
    <p:sldId id="275" r:id="rId22"/>
    <p:sldId id="279" r:id="rId23"/>
    <p:sldId id="277" r:id="rId24"/>
    <p:sldId id="278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09" autoAdjust="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CB3B9-3233-4A01-956E-C69325047D8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B2655-3850-4697-8F14-06686DA8E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2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Title: </a:t>
            </a:r>
            <a:r>
              <a:rPr lang="en-US" dirty="0" err="1"/>
              <a:t>PaperSubmission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Author writes a paper</a:t>
            </a:r>
          </a:p>
          <a:p>
            <a:pPr marL="228600" indent="-228600">
              <a:buAutoNum type="arabicPeriod"/>
            </a:pPr>
            <a:r>
              <a:rPr lang="en-US" dirty="0"/>
              <a:t>Conference receives submission</a:t>
            </a:r>
          </a:p>
          <a:p>
            <a:pPr marL="228600" indent="-228600">
              <a:buAutoNum type="arabicPeriod"/>
            </a:pPr>
            <a:r>
              <a:rPr lang="en-US" dirty="0"/>
              <a:t>Conference Reviewer reviews the paper</a:t>
            </a:r>
          </a:p>
          <a:p>
            <a:pPr marL="228600" indent="-228600">
              <a:buAutoNum type="arabicPeriod"/>
            </a:pPr>
            <a:r>
              <a:rPr lang="en-US" dirty="0"/>
              <a:t>Conference Program Committee  informs author of outcome</a:t>
            </a:r>
          </a:p>
          <a:p>
            <a:pPr marL="228600" indent="-228600">
              <a:buAutoNum type="arabicPeriod"/>
            </a:pPr>
            <a:r>
              <a:rPr lang="en-US" dirty="0"/>
              <a:t>Author forwards response to supervisor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B2655-3850-4697-8F14-06686DA8E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9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Title: </a:t>
            </a:r>
            <a:r>
              <a:rPr lang="en-US" dirty="0" err="1"/>
              <a:t>PaperSubmission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Author writes a paper</a:t>
            </a:r>
          </a:p>
          <a:p>
            <a:pPr marL="228600" indent="-228600">
              <a:buAutoNum type="arabicPeriod"/>
            </a:pPr>
            <a:r>
              <a:rPr lang="en-US" b="1" dirty="0"/>
              <a:t>Conference receives submission</a:t>
            </a:r>
          </a:p>
          <a:p>
            <a:pPr marL="228600" indent="-228600">
              <a:buAutoNum type="arabicPeriod"/>
            </a:pPr>
            <a:r>
              <a:rPr lang="en-US" dirty="0"/>
              <a:t>Conference Reviewer reviews the paper</a:t>
            </a:r>
          </a:p>
          <a:p>
            <a:pPr marL="228600" indent="-228600">
              <a:buAutoNum type="arabicPeriod"/>
            </a:pPr>
            <a:r>
              <a:rPr lang="en-US" dirty="0"/>
              <a:t>Conference Program Committee informs author of outcome</a:t>
            </a:r>
          </a:p>
          <a:p>
            <a:pPr marL="228600" indent="-228600">
              <a:buAutoNum type="arabicPeriod"/>
            </a:pPr>
            <a:r>
              <a:rPr lang="en-US" dirty="0"/>
              <a:t>Author forwards response to supervisor</a:t>
            </a:r>
          </a:p>
          <a:p>
            <a:pPr marL="0" indent="0">
              <a:buNone/>
            </a:pPr>
            <a:r>
              <a:rPr lang="en-US" b="1" dirty="0"/>
              <a:t>2. a. Conference Reviewer is too busy</a:t>
            </a:r>
          </a:p>
          <a:p>
            <a:pPr marL="0" indent="0">
              <a:buNone/>
            </a:pPr>
            <a:r>
              <a:rPr lang="en-US" b="1" dirty="0"/>
              <a:t>2. a. 1. Conference Reviewer delegates work</a:t>
            </a:r>
          </a:p>
          <a:p>
            <a:pPr marL="0" indent="0">
              <a:buNone/>
            </a:pPr>
            <a:r>
              <a:rPr lang="en-US" b="1" dirty="0"/>
              <a:t>2. a. 2. Conference Reviewer confirms review</a:t>
            </a:r>
          </a:p>
          <a:p>
            <a:pPr marL="0" indent="0">
              <a:buNone/>
            </a:pPr>
            <a:r>
              <a:rPr lang="en-US" b="1" dirty="0"/>
              <a:t>2. a. 3. GOTO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B2655-3850-4697-8F14-06686DA8E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5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Title: </a:t>
            </a:r>
            <a:r>
              <a:rPr lang="en-US" dirty="0" err="1"/>
              <a:t>PaperSubmission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Author writes a paper</a:t>
            </a:r>
          </a:p>
          <a:p>
            <a:pPr marL="228600" indent="-228600">
              <a:buAutoNum type="arabicPeriod"/>
            </a:pPr>
            <a:r>
              <a:rPr lang="en-US" b="1" dirty="0"/>
              <a:t>Conference receives submission</a:t>
            </a:r>
          </a:p>
          <a:p>
            <a:pPr marL="228600" indent="-228600">
              <a:buAutoNum type="arabicPeriod"/>
            </a:pPr>
            <a:r>
              <a:rPr lang="en-US" dirty="0"/>
              <a:t>Conference Reviewer reviews the paper</a:t>
            </a:r>
          </a:p>
          <a:p>
            <a:pPr marL="228600" indent="-228600">
              <a:buAutoNum type="arabicPeriod"/>
            </a:pPr>
            <a:r>
              <a:rPr lang="en-US" dirty="0"/>
              <a:t>Conference Program Committee informs author of outcome</a:t>
            </a:r>
          </a:p>
          <a:p>
            <a:pPr marL="228600" indent="-228600">
              <a:buAutoNum type="arabicPeriod"/>
            </a:pPr>
            <a:r>
              <a:rPr lang="en-US" dirty="0"/>
              <a:t>Author forwards response to supervisor</a:t>
            </a:r>
          </a:p>
          <a:p>
            <a:pPr marL="0" indent="0">
              <a:buNone/>
            </a:pPr>
            <a:r>
              <a:rPr lang="en-US" b="1" dirty="0"/>
              <a:t>2. a. Conference Reviewer is too busy</a:t>
            </a:r>
          </a:p>
          <a:p>
            <a:pPr marL="0" indent="0">
              <a:buNone/>
            </a:pPr>
            <a:r>
              <a:rPr lang="en-US" b="1" dirty="0"/>
              <a:t>2. a. 1. Conference Reviewer delegates work</a:t>
            </a:r>
          </a:p>
          <a:p>
            <a:pPr marL="0" indent="0">
              <a:buNone/>
            </a:pPr>
            <a:r>
              <a:rPr lang="en-US" b="1" dirty="0"/>
              <a:t>2. a. 2. Conference Reviewer confirms review</a:t>
            </a:r>
          </a:p>
          <a:p>
            <a:pPr marL="0" indent="0">
              <a:buNone/>
            </a:pPr>
            <a:r>
              <a:rPr lang="en-US" b="1" dirty="0"/>
              <a:t>2. a. 3. GOTO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B2655-3850-4697-8F14-06686DA8E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09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Title:</a:t>
            </a:r>
            <a:r>
              <a:rPr lang="sr-Latn-RS" dirty="0"/>
              <a:t> PaperReviewer</a:t>
            </a:r>
          </a:p>
          <a:p>
            <a:pPr marL="228600" indent="-228600">
              <a:buAutoNum type="arabicPeriod"/>
            </a:pPr>
            <a:r>
              <a:rPr lang="sr-Latn-RS" b="0" dirty="0"/>
              <a:t>Conference Reviewer receives paper</a:t>
            </a:r>
          </a:p>
          <a:p>
            <a:pPr marL="228600" indent="-228600">
              <a:buAutoNum type="arabicPeriod"/>
            </a:pPr>
            <a:r>
              <a:rPr lang="sr-Latn-RS" b="0" dirty="0"/>
              <a:t>Conference Reviewer reviews the paper</a:t>
            </a:r>
          </a:p>
          <a:p>
            <a:pPr marL="228600" indent="-228600">
              <a:buAutoNum type="arabicPeriod"/>
            </a:pPr>
            <a:r>
              <a:rPr lang="sr-Latn-RS" b="0" dirty="0"/>
              <a:t>Conference Reviewer sends in evaluation</a:t>
            </a:r>
          </a:p>
          <a:p>
            <a:pPr marL="0" indent="0">
              <a:buNone/>
            </a:pPr>
            <a:r>
              <a:rPr lang="sr-Latn-RS" b="0" dirty="0"/>
              <a:t>1. a. Conference Reviewer is too busy</a:t>
            </a:r>
          </a:p>
          <a:p>
            <a:pPr marL="0" indent="0">
              <a:buNone/>
            </a:pPr>
            <a:r>
              <a:rPr lang="sr-Latn-RS" b="0" dirty="0"/>
              <a:t>1. a. 1. Conference Reviewer delegates the work</a:t>
            </a:r>
          </a:p>
          <a:p>
            <a:pPr marL="0" indent="0">
              <a:buNone/>
            </a:pPr>
            <a:r>
              <a:rPr lang="sr-Latn-RS" b="0" dirty="0"/>
              <a:t>1. a. 2. Conference Reviewer confirms review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b="0" dirty="0"/>
              <a:t>1. a. 3. GOTO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b="0" dirty="0"/>
              <a:t>Title: PaperReception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b="0" dirty="0"/>
              <a:t>PART 1. At Extension Point response reception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b="0" dirty="0"/>
              <a:t>1. Author updates publication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B2655-3850-4697-8F14-06686DA8E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4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0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1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76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6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3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6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5E91-D7E6-47FD-B56E-DFD7ED9D505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2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5E91-D7E6-47FD-B56E-DFD7ED9D5058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C2A9D-B1EA-4680-84B8-CF3316DF8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0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eDUx4TWyss" TargetMode="External"/><Relationship Id="rId2" Type="http://schemas.openxmlformats.org/officeDocument/2006/relationships/hyperlink" Target="https://www.youtube.com/watch?v=kuXvxmcfzh8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KA9eSqDj4Xc" TargetMode="External"/><Relationship Id="rId5" Type="http://schemas.openxmlformats.org/officeDocument/2006/relationships/hyperlink" Target="https://www.youtube.com/watch?v=9sUiym0SMT0" TargetMode="External"/><Relationship Id="rId4" Type="http://schemas.openxmlformats.org/officeDocument/2006/relationships/hyperlink" Target="https://www.youtube.com/watch?v=hvNbLK_a7I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_HY2u-EeE0" TargetMode="External"/><Relationship Id="rId2" Type="http://schemas.openxmlformats.org/officeDocument/2006/relationships/hyperlink" Target="https://wiki.eclipse.org/Java_Code_Generation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Pim22rLtsW0" TargetMode="External"/><Relationship Id="rId4" Type="http://schemas.openxmlformats.org/officeDocument/2006/relationships/hyperlink" Target="https://www.youtube.com/watch?v=Z3u5fSWkP-A&amp;t=138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download.eclipse.org/modeling/mdt/papyrus/components/designer/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844" y="2529658"/>
            <a:ext cx="7993498" cy="1008113"/>
          </a:xfrm>
        </p:spPr>
        <p:txBody>
          <a:bodyPr>
            <a:normAutofit/>
          </a:bodyPr>
          <a:lstStyle/>
          <a:p>
            <a:pPr algn="l"/>
            <a:r>
              <a:rPr lang="sr-Latn-R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User Requirements Notation (URN)</a:t>
            </a:r>
            <a:endParaRPr lang="en-US" sz="36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89021A-5AEB-441D-9EF2-A3AE4C06B755}"/>
              </a:ext>
            </a:extLst>
          </p:cNvPr>
          <p:cNvSpPr txBox="1">
            <a:spLocks/>
          </p:cNvSpPr>
          <p:nvPr/>
        </p:nvSpPr>
        <p:spPr>
          <a:xfrm>
            <a:off x="474844" y="3305221"/>
            <a:ext cx="799349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8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j-ea"/>
                <a:cs typeface="+mj-cs"/>
              </a:rPr>
              <a:t>Use Case Maps (UCM)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8BB9508-409F-463D-956D-B7807E3F0C14}"/>
              </a:ext>
            </a:extLst>
          </p:cNvPr>
          <p:cNvSpPr txBox="1">
            <a:spLocks/>
          </p:cNvSpPr>
          <p:nvPr/>
        </p:nvSpPr>
        <p:spPr>
          <a:xfrm>
            <a:off x="487016" y="10527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4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j-ea"/>
                <a:cs typeface="+mj-cs"/>
              </a:rPr>
              <a:t>Projektovanje informacionih </a:t>
            </a:r>
            <a:r>
              <a:rPr kumimoji="0" lang="en-US" sz="4400" b="1" i="0" u="none" strike="noStrike" kern="1200" cap="none" spc="0" normalizeH="0" baseline="0" noProof="0" dirty="0" err="1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j-ea"/>
                <a:cs typeface="+mj-cs"/>
              </a:rPr>
              <a:t>sistema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0585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776864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UCM notacija – stubs i plug-ins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1988841"/>
            <a:ext cx="8352928" cy="2520279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Kada mape postanu previše složene da bi bile predstavljene kao jedan jedinstven UCM, postaje neophodno koristiti mehanizam za definisanje i struktuiraje podmapa.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UCM najvišeg nivoa (root map) može da sadrži kontejnere (koji se nazivaju stubovi) za podmape (koje se nazivaju plug-inovi).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Stubovi mogu biti statički ili dinamički.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EBC065-4924-48C6-B6D9-268A62E0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" y="4509120"/>
            <a:ext cx="8959620" cy="178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4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5038328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Primer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60F87-382C-417B-80A9-B7390877F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397361" cy="45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05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5038328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Primer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2E379B-E549-4898-8F08-9B94D7BFA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28863"/>
            <a:ext cx="4459907" cy="2135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4CC675-6966-4D87-9538-8B330C9DF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5909234" cy="338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80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5038328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UCM notacija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05B4D-5B90-4EB4-9AEB-824D950CF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" y="2276872"/>
            <a:ext cx="8927976" cy="331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5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488" y="1052736"/>
            <a:ext cx="8748464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Primer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jednostavnog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Use Case-a</a:t>
            </a:r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 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752189-D1CF-4BFB-9BD5-3F7B511EC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8" y="2132856"/>
            <a:ext cx="894474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8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488" y="1052736"/>
            <a:ext cx="8748464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Primer Use Case-a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sa</a:t>
            </a:r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ambria" pitchFamily="18" charset="0"/>
              </a:rPr>
              <a:t>alternativama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84F300-0D51-479D-A2D7-88EB69567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0" y="1844824"/>
            <a:ext cx="9013059" cy="46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83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748464" cy="576064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  <a:latin typeface="Cambria" pitchFamily="18" charset="0"/>
              </a:rPr>
              <a:t>Primer Use Case-a </a:t>
            </a:r>
            <a:r>
              <a:rPr lang="en-US" sz="3200" dirty="0" err="1">
                <a:solidFill>
                  <a:schemeClr val="tx2"/>
                </a:solidFill>
                <a:latin typeface="Cambria" pitchFamily="18" charset="0"/>
              </a:rPr>
              <a:t>sa</a:t>
            </a:r>
            <a:r>
              <a:rPr lang="en-US" sz="32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latin typeface="Cambria" pitchFamily="18" charset="0"/>
              </a:rPr>
              <a:t>stati</a:t>
            </a:r>
            <a:r>
              <a:rPr lang="sr-Latn-RS" sz="3200" dirty="0">
                <a:solidFill>
                  <a:schemeClr val="tx2"/>
                </a:solidFill>
                <a:latin typeface="Cambria" pitchFamily="18" charset="0"/>
              </a:rPr>
              <a:t>čkim i dinamičkim stubom </a:t>
            </a:r>
            <a:endParaRPr lang="en-US" sz="32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A2FC65-F098-4CB2-B7D4-F214A6B07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03" y="2110517"/>
            <a:ext cx="8794393" cy="362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01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68" y="980728"/>
            <a:ext cx="8748464" cy="576064"/>
          </a:xfrm>
        </p:spPr>
        <p:txBody>
          <a:bodyPr>
            <a:noAutofit/>
          </a:bodyPr>
          <a:lstStyle/>
          <a:p>
            <a:pPr algn="l"/>
            <a:r>
              <a:rPr lang="sr-Latn-RS" sz="3200" dirty="0">
                <a:solidFill>
                  <a:schemeClr val="tx2"/>
                </a:solidFill>
                <a:latin typeface="Cambria" pitchFamily="18" charset="0"/>
              </a:rPr>
              <a:t>Use Case sa uključenim Use Case-om</a:t>
            </a:r>
            <a:endParaRPr lang="en-US" sz="32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1804F3-1565-4506-94CA-48AA75C0E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4" y="1556792"/>
            <a:ext cx="7907660" cy="2204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5499E2-362B-4636-8526-67B0FE1B3F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876265"/>
            <a:ext cx="2417416" cy="256185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4314134-95A5-4802-A374-C817724A43D8}"/>
              </a:ext>
            </a:extLst>
          </p:cNvPr>
          <p:cNvSpPr txBox="1">
            <a:spLocks/>
          </p:cNvSpPr>
          <p:nvPr/>
        </p:nvSpPr>
        <p:spPr>
          <a:xfrm>
            <a:off x="197768" y="4869160"/>
            <a:ext cx="358214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2800" dirty="0">
                <a:solidFill>
                  <a:schemeClr val="tx2"/>
                </a:solidFill>
                <a:latin typeface="Cambria" pitchFamily="18" charset="0"/>
              </a:rPr>
              <a:t>Ekstenzioni Use Case</a:t>
            </a:r>
            <a:endParaRPr lang="en-US" sz="28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3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5038328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GRL+UCM 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2060847"/>
            <a:ext cx="8280920" cy="403244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Modeliranje ciljeva i scenarija komplementarno je i može pomoći u identifikovanju daljih ciljeva i dodatnih scenarija važnih za projektovanje, čime doprinosi potpunosti i tačnosti zahteva, kao i kvalitetu arhitektonskog dizajna.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Potpuna specifikacija zahteva treba pojasniti ciljeve sistema koje treba postići, konkretna ponašanja i ograničenja budućeg sistema, kao i subjekte odgovorne za određene funkcije u tom sistemu.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25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5038328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GRL+UCM - pristup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2060847"/>
            <a:ext cx="8280920" cy="324036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Stvaranje GRL modela, usavršavanje izvornih poslovnih ciljeva i nefunkcionalnih zahteva, sve dok se ne donesu konkretne odluke o dizajnu.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Odluke o dizajnu se dalje razrađuju u UCM scenarije. U pisanju scenarija ovog koraka se postavljaju pitanja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“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kako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”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 umesto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“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šta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”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04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5038328" cy="64807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tx2"/>
                </a:solidFill>
                <a:latin typeface="Cambria" pitchFamily="18" charset="0"/>
              </a:rPr>
              <a:t>UCM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2060848"/>
            <a:ext cx="7120880" cy="4032448"/>
          </a:xfrm>
        </p:spPr>
        <p:txBody>
          <a:bodyPr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UCM je </a:t>
            </a:r>
            <a:r>
              <a:rPr lang="en-US" sz="2400" dirty="0" err="1">
                <a:solidFill>
                  <a:schemeClr val="tx2"/>
                </a:solidFill>
                <a:latin typeface="Cambria" pitchFamily="18" charset="0"/>
              </a:rPr>
              <a:t>dijagram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koji ima za cilj da povezuje ponašanje i strukturu sistema na eksplicitan i vizuelan način.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UCM se sastoji od puteva koji su prva klasa arhitekturnih entiteta koji opisuju kauzalne veze između odgovornosti, koje su ograničene organizacionim strukturama apstraktnih komponenti.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Putevi su scenariji koji su veza između zahteva (različitih slučajeva) i detaljnog dizajna.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12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5038328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GRL+UCM - pristup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2060847"/>
            <a:ext cx="8280920" cy="424847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Istovremeno, UCM scenariji se koriste za opis ponašanja karakteristika i arhitekture sistema u ograničenom kontekstu. 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Ustvari odgovara na pitanja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“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šta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”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.</a:t>
            </a:r>
          </a:p>
          <a:p>
            <a:pPr algn="l"/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“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Šta sistem treba da uradi kao pružanje usluga dolaznog poziva?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”</a:t>
            </a:r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“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Kakav je proces bežičnog prenosa poziva?</a:t>
            </a:r>
            <a:r>
              <a:rPr lang="en-US" sz="2000" dirty="0">
                <a:solidFill>
                  <a:schemeClr val="tx2"/>
                </a:solidFill>
                <a:latin typeface="Cambria" pitchFamily="18" charset="0"/>
              </a:rPr>
              <a:t>”</a:t>
            </a:r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0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Zatim postavljanjem pitanja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“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zašto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”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, koja se odnose na ove scenarije, neki implicitni ciljevi sistema se dalje zatvaraju.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74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260648"/>
            <a:ext cx="5038328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GRL+UCM 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F0C52E-EE54-4B31-BA53-4F670F4D9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5" y="908720"/>
            <a:ext cx="7254869" cy="54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52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260648"/>
            <a:ext cx="5038328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GRL+UCM 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5B6894-74AE-480C-B294-96FBC99B2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17" y="1124744"/>
            <a:ext cx="7216765" cy="52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9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980728"/>
            <a:ext cx="9001000" cy="648072"/>
          </a:xfrm>
        </p:spPr>
        <p:txBody>
          <a:bodyPr>
            <a:noAutofit/>
          </a:bodyPr>
          <a:lstStyle/>
          <a:p>
            <a:pPr algn="l"/>
            <a:r>
              <a:rPr lang="sr-Latn-RS" sz="3200" dirty="0">
                <a:solidFill>
                  <a:schemeClr val="tx2"/>
                </a:solidFill>
                <a:latin typeface="Cambria" pitchFamily="18" charset="0"/>
              </a:rPr>
              <a:t>Rezime – Stategija razvoja informacionog sistema upotrebom UCM, GRL i UML dijagrama</a:t>
            </a:r>
            <a:endParaRPr lang="en-US" sz="32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884946-1E95-4E69-BD80-3FB0E2F64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472" y="1988840"/>
            <a:ext cx="7056784" cy="457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50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96944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Alat za crtanje GRL i UCM - jUCMNav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2060847"/>
            <a:ext cx="8280920" cy="4032449"/>
          </a:xfrm>
        </p:spPr>
        <p:txBody>
          <a:bodyPr>
            <a:normAutofit/>
          </a:bodyPr>
          <a:lstStyle/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Eclipse -jUCMNav plugin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Uputstvo za instalaciju u okviru prezentacije O_vezbama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Napomena: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26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96944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jUCMNav – video uputstva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2060847"/>
            <a:ext cx="8280920" cy="403244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Kreiranje puta, komponenti, stub i plugin mapa</a:t>
            </a:r>
          </a:p>
          <a:p>
            <a:pPr algn="l"/>
            <a:r>
              <a:rPr lang="en-US" sz="1600" dirty="0" err="1">
                <a:hlinkClick r:id="rId2"/>
              </a:rPr>
              <a:t>jUCMNav</a:t>
            </a:r>
            <a:r>
              <a:rPr lang="en-US" sz="1600" dirty="0">
                <a:hlinkClick r:id="rId2"/>
              </a:rPr>
              <a:t> Tutorial 1: Creating a simple path, components, stubs and plug-in maps – YouTube</a:t>
            </a:r>
            <a:endParaRPr lang="sr-Latn-RS" sz="16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Dodavanje grananja (forks) i spajanja (joints)</a:t>
            </a:r>
          </a:p>
          <a:p>
            <a:pPr algn="l"/>
            <a:r>
              <a:rPr lang="en-US" sz="1600" dirty="0" err="1">
                <a:hlinkClick r:id="rId3"/>
              </a:rPr>
              <a:t>jUCMNav</a:t>
            </a:r>
            <a:r>
              <a:rPr lang="en-US" sz="1600" dirty="0">
                <a:hlinkClick r:id="rId3"/>
              </a:rPr>
              <a:t> Tutorial 2: Adding forks &amp; joins – YouTube</a:t>
            </a:r>
            <a:endParaRPr lang="sr-Latn-RS" sz="1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Petlje i poboljšanja scenarija</a:t>
            </a:r>
          </a:p>
          <a:p>
            <a:pPr algn="l"/>
            <a:r>
              <a:rPr lang="en-US" sz="1600" dirty="0" err="1">
                <a:hlinkClick r:id="rId4"/>
              </a:rPr>
              <a:t>jUCMNav</a:t>
            </a:r>
            <a:r>
              <a:rPr lang="en-US" sz="1600" dirty="0">
                <a:hlinkClick r:id="rId4"/>
              </a:rPr>
              <a:t> Tutorial 3: Loop and scenario enhancements - YouTube</a:t>
            </a:r>
            <a:endParaRPr lang="sr-Latn-RS" sz="16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Tajmeri</a:t>
            </a:r>
          </a:p>
          <a:p>
            <a:pPr algn="l"/>
            <a:r>
              <a:rPr lang="en-US" sz="1600" dirty="0" err="1">
                <a:hlinkClick r:id="rId5"/>
              </a:rPr>
              <a:t>jUCMNav</a:t>
            </a:r>
            <a:r>
              <a:rPr lang="en-US" sz="1600" dirty="0">
                <a:hlinkClick r:id="rId5"/>
              </a:rPr>
              <a:t> Tutorial 4: Waiting places and timers - YouTube</a:t>
            </a:r>
            <a:endParaRPr lang="sr-Latn-RS" sz="16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Dinamički stub-ovi</a:t>
            </a:r>
          </a:p>
          <a:p>
            <a:pPr algn="l"/>
            <a:r>
              <a:rPr lang="en-US" sz="1600" dirty="0" err="1">
                <a:hlinkClick r:id="rId6"/>
              </a:rPr>
              <a:t>jUCMNav</a:t>
            </a:r>
            <a:r>
              <a:rPr lang="en-US" sz="1600" dirty="0">
                <a:hlinkClick r:id="rId6"/>
              </a:rPr>
              <a:t> Tutorial 5: Dynamic Stubs - YouTube</a:t>
            </a:r>
            <a:endParaRPr lang="sr-Latn-RS" sz="16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508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96944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Generisanje Java koda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2060847"/>
            <a:ext cx="8280920" cy="403244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Generisanje Java koda iz UML dijagrama klasa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Papyrus Software Designer – dodatni plugin nad Papyrus pluginom</a:t>
            </a:r>
          </a:p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Uputstvo: 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  <a:hlinkClick r:id="rId2"/>
              </a:rPr>
              <a:t>https://wiki.eclipse.org/Java_Code_Generation</a:t>
            </a:r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Video-uputstva:</a:t>
            </a:r>
          </a:p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  <a:hlinkClick r:id="rId3"/>
              </a:rPr>
              <a:t>https://www.youtube.com/watch?v=6_HY2u-EeE0</a:t>
            </a:r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  <a:hlinkClick r:id="rId4"/>
              </a:rPr>
              <a:t>https://www.youtube.com/watch?v=Z3u5fSWkP-A&amp;t=138s</a:t>
            </a:r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  <a:hlinkClick r:id="rId5"/>
              </a:rPr>
              <a:t>https://www.youtube.com/watch?v=Pim22rLtsW0</a:t>
            </a:r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764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96944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Generisanje Java koda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2060847"/>
            <a:ext cx="8280920" cy="4032449"/>
          </a:xfrm>
        </p:spPr>
        <p:txBody>
          <a:bodyPr>
            <a:normAutofit/>
          </a:bodyPr>
          <a:lstStyle/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Generisanje Java koda iz UML dijagrama klasa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Papyrus Software Designer – dodatni plugin nad Papyrus pluginom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Help </a:t>
            </a:r>
            <a:r>
              <a:rPr lang="en-US" sz="2400" dirty="0">
                <a:solidFill>
                  <a:schemeClr val="tx2"/>
                </a:solidFill>
                <a:latin typeface="Cambria" pitchFamily="18" charset="0"/>
              </a:rPr>
              <a:t>-&gt; 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Install New Software...</a:t>
            </a:r>
          </a:p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Instalacioni plugin link (Work with): </a:t>
            </a:r>
            <a:r>
              <a:rPr lang="sr-Latn-RS" sz="2400" dirty="0">
                <a:solidFill>
                  <a:schemeClr val="tx2"/>
                </a:solidFill>
                <a:latin typeface="Cambria" pitchFamily="18" charset="0"/>
                <a:hlinkClick r:id="rId2"/>
              </a:rPr>
              <a:t>http://download.eclipse.org/modeling/mdt/papyrus/components/designer/</a:t>
            </a:r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41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784" y="260648"/>
            <a:ext cx="6120680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Generisanje Java koda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DE1F68-E733-498A-9851-96CCBD61B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712968" cy="5688632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C764F238-F1F7-4FB0-9751-92CD2D48BF5B}"/>
              </a:ext>
            </a:extLst>
          </p:cNvPr>
          <p:cNvSpPr/>
          <p:nvPr/>
        </p:nvSpPr>
        <p:spPr>
          <a:xfrm>
            <a:off x="4211960" y="1340768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EAE85745-8404-4391-9F51-54F524F899F6}"/>
              </a:ext>
            </a:extLst>
          </p:cNvPr>
          <p:cNvSpPr/>
          <p:nvPr/>
        </p:nvSpPr>
        <p:spPr>
          <a:xfrm>
            <a:off x="6012160" y="3212976"/>
            <a:ext cx="43204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10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5038328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UCM i UML dijagrami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2060847"/>
            <a:ext cx="7920880" cy="367240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UCM dijagrami su slični UML dijagramima slučajeva (Use Case dijagramima) i oba se koriste u ranim fazama razvoja informacionog sistema.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UCM je fleksibilniji od UML dijagrama aktivnosti i jednostavniji je i lakši za razumevanje.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UCM se može prevesti u UML sekvencijalni dijagram.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588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416824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Konstruisanje UCM dijagrama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1916833"/>
            <a:ext cx="7920880" cy="453650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r-Latn-RS" sz="2600" b="1" dirty="0">
                <a:solidFill>
                  <a:schemeClr val="tx2"/>
                </a:solidFill>
                <a:latin typeface="Cambria" pitchFamily="18" charset="0"/>
              </a:rPr>
              <a:t>Šta nam je potrebno za konstruisanje?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Zahtevi sistema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Odgovornosti koje predstavljaju funkcionalnosti sistema</a:t>
            </a:r>
          </a:p>
          <a:p>
            <a:pPr algn="l"/>
            <a:endParaRPr lang="sr-Latn-RS" sz="2400" dirty="0">
              <a:solidFill>
                <a:schemeClr val="tx2"/>
              </a:solidFill>
              <a:latin typeface="Cambria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Specificiranje interfejsa između okruženja i sistema</a:t>
            </a:r>
          </a:p>
          <a:p>
            <a:pPr algn="l"/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	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Ova specifikacija vodi startnim i krajnjim tačkama </a:t>
            </a: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	odgovarajućeg slučaja sistema i odgovara razmeni </a:t>
            </a: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	poruka između sistema i okruženja. Poruke se dalje</a:t>
            </a: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	opisuju u modelima u okviru detaljnog dizajna, kao </a:t>
            </a: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	što je npr. UML sekvencijalni dijagram.</a:t>
            </a:r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25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5038328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UCM notacija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1916832"/>
            <a:ext cx="4752528" cy="4032447"/>
          </a:xfrm>
        </p:spPr>
        <p:txBody>
          <a:bodyPr>
            <a:normAutofit/>
          </a:bodyPr>
          <a:lstStyle/>
          <a:p>
            <a:pPr algn="l"/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Elementi i komponente UCM dijagrama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Startne tačke 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(start points)</a:t>
            </a: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predstavlja preduslov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Odgovornosti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 (responsibilities)</a:t>
            </a: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predstavlja akcije, zadatke i funkcije koje treba izvršiti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Kranje tačke 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(end points)</a:t>
            </a: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predstavlja rezultat ili završetak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chemeClr val="tx2"/>
                </a:solidFill>
                <a:latin typeface="Cambria" pitchFamily="18" charset="0"/>
              </a:rPr>
              <a:t>Komponente</a:t>
            </a:r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 </a:t>
            </a:r>
          </a:p>
          <a:p>
            <a:pPr algn="l"/>
            <a:r>
              <a:rPr lang="sr-Latn-RS" sz="2000" dirty="0">
                <a:solidFill>
                  <a:schemeClr val="tx2"/>
                </a:solidFill>
                <a:latin typeface="Cambria" pitchFamily="18" charset="0"/>
              </a:rPr>
              <a:t>predstavlja objekte koji sačinjavaju sistem</a:t>
            </a:r>
          </a:p>
          <a:p>
            <a:pPr algn="l"/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FE6AF-175C-4DA7-80B1-E87697823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01" y="982768"/>
            <a:ext cx="4054191" cy="2446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A0E4F9-1AE7-4B56-A9D4-BDD2E5871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51" y="3933055"/>
            <a:ext cx="4541914" cy="11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10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5038328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Primer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7DA747-33A3-4580-A8CC-2E54C6432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8424936" cy="460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5038328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UCM notacija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572000" y="1122107"/>
            <a:ext cx="4392488" cy="2304255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OR-join (OR pridruživanje)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OR-fork (OR grananje)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AND-join (AND pridruživanje)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AND-fork (AND grananje)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Timer (tajmer)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Abort (prekid)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Failure point (tačka neuspeha)</a:t>
            </a:r>
            <a:endParaRPr lang="en-US" sz="24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E8E23E-AABD-4A51-A9C3-25743BABB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3501008"/>
            <a:ext cx="82809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8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5038328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UCM notacija - OR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280920" cy="280831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Alternative i deljeni segmenti ruta su predstavljeni kao putanje koje se preklapaju.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OR-join spaja dve ili više preklapajućih putanja, dok OR-fork deli put u dve ili više alternativa.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Alternative mogu biti detaljnije opisane uslovima predstavljenim između uglastih zagrada.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FF3BB8-B322-458E-8F9A-EF525B12E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97152"/>
            <a:ext cx="5997460" cy="14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67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5038328" cy="648072"/>
          </a:xfrm>
        </p:spPr>
        <p:txBody>
          <a:bodyPr>
            <a:normAutofit fontScale="90000"/>
          </a:bodyPr>
          <a:lstStyle/>
          <a:p>
            <a:pPr algn="l"/>
            <a:r>
              <a:rPr lang="sr-Latn-RS" dirty="0">
                <a:solidFill>
                  <a:schemeClr val="tx2"/>
                </a:solidFill>
                <a:latin typeface="Cambria" pitchFamily="18" charset="0"/>
              </a:rPr>
              <a:t>UCM notacija - AND</a:t>
            </a:r>
            <a:endParaRPr lang="en-US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5536" y="1988841"/>
            <a:ext cx="8352928" cy="295232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Konkurentni i sinhronizovani segmenti ruta predstavljeni su upotrebom vertikalne trake.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AND-join sinhronizuje dve ili više putanja zajedno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AND-fork deli putanju na dva ili više istovremenih segmenata.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dirty="0">
                <a:solidFill>
                  <a:schemeClr val="tx2"/>
                </a:solidFill>
                <a:latin typeface="Cambria" pitchFamily="18" charset="0"/>
              </a:rPr>
              <a:t>Kardinalnost (N:M) nije potrebno pisati jer obično proizlaze iz broja dolaznih/odlaznih segmenata putanje.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4E854-35E3-4027-8949-EAD2053411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75246"/>
            <a:ext cx="5753599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51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3046</TotalTime>
  <Words>1153</Words>
  <Application>Microsoft Office PowerPoint</Application>
  <PresentationFormat>On-screen Show (4:3)</PresentationFormat>
  <Paragraphs>164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Cambria</vt:lpstr>
      <vt:lpstr>Office Theme</vt:lpstr>
      <vt:lpstr>User Requirements Notation (URN)</vt:lpstr>
      <vt:lpstr>UCM</vt:lpstr>
      <vt:lpstr>UCM i UML dijagrami</vt:lpstr>
      <vt:lpstr>Konstruisanje UCM dijagrama</vt:lpstr>
      <vt:lpstr>UCM notacija</vt:lpstr>
      <vt:lpstr>Primer</vt:lpstr>
      <vt:lpstr>UCM notacija</vt:lpstr>
      <vt:lpstr>UCM notacija - OR</vt:lpstr>
      <vt:lpstr>UCM notacija - AND</vt:lpstr>
      <vt:lpstr>UCM notacija – stubs i plug-ins</vt:lpstr>
      <vt:lpstr>Primer</vt:lpstr>
      <vt:lpstr>Primer</vt:lpstr>
      <vt:lpstr>UCM notacija</vt:lpstr>
      <vt:lpstr>Primer jednostavnog Use Case-a </vt:lpstr>
      <vt:lpstr>Primer Use Case-a sa alternativama</vt:lpstr>
      <vt:lpstr>Primer Use Case-a sa statičkim i dinamičkim stubom </vt:lpstr>
      <vt:lpstr>Use Case sa uključenim Use Case-om</vt:lpstr>
      <vt:lpstr>GRL+UCM </vt:lpstr>
      <vt:lpstr>GRL+UCM - pristup</vt:lpstr>
      <vt:lpstr>GRL+UCM - pristup</vt:lpstr>
      <vt:lpstr>GRL+UCM </vt:lpstr>
      <vt:lpstr>GRL+UCM </vt:lpstr>
      <vt:lpstr>Rezime – Stategija razvoja informacionog sistema upotrebom UCM, GRL i UML dijagrama</vt:lpstr>
      <vt:lpstr>Alat za crtanje GRL i UCM - jUCMNav</vt:lpstr>
      <vt:lpstr>jUCMNav – video uputstva</vt:lpstr>
      <vt:lpstr>Generisanje Java koda</vt:lpstr>
      <vt:lpstr>Generisanje Java koda</vt:lpstr>
      <vt:lpstr>Generisanje Java koda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i pravni fakultet</dc:title>
  <dc:creator>Windows User</dc:creator>
  <cp:lastModifiedBy>Natalija DimiÄ‡</cp:lastModifiedBy>
  <cp:revision>267</cp:revision>
  <dcterms:created xsi:type="dcterms:W3CDTF">2021-02-24T10:06:34Z</dcterms:created>
  <dcterms:modified xsi:type="dcterms:W3CDTF">2021-09-22T00:11:37Z</dcterms:modified>
</cp:coreProperties>
</file>