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B1868-F925-4D26-94DE-DECB3603F81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31A88-7DDF-42E3-9F80-B3D1435768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>
              <a:buAutoNum type="arabicPeriod"/>
            </a:pPr>
            <a:r>
              <a:rPr lang="sr-Cyrl-RS" dirty="0" smtClean="0"/>
              <a:t>Правне науке су једна</a:t>
            </a:r>
            <a:r>
              <a:rPr lang="sr-Cyrl-RS" baseline="0" dirty="0" smtClean="0"/>
              <a:t> од врсти многобројних друштвених наука, које се од осталих друштвених наука тразликују по битним и карактеристичним својствима којима обликују своје предмете у  циљу проучавања и сазнања појмова, елемената, структуре , функција држава и права.</a:t>
            </a:r>
          </a:p>
          <a:p>
            <a:pPr marL="228600" indent="-228600">
              <a:buNone/>
            </a:pPr>
            <a:r>
              <a:rPr lang="sr-Cyrl-RS" baseline="0" dirty="0" smtClean="0"/>
              <a:t>     Правне науке се деле сходно свом предмету проучавања државе и права на:</a:t>
            </a:r>
          </a:p>
          <a:p>
            <a:pPr marL="228600" indent="-228600">
              <a:buAutoNum type="arabicParenR"/>
            </a:pPr>
            <a:r>
              <a:rPr lang="sr-Cyrl-RS" baseline="0" dirty="0" smtClean="0"/>
              <a:t>Историјско правне науке (Општа и национална историја државе и права, Римско право, Српска историја права и сл), које проучавају сам настанак и развој државе и права или неку конкретну државу или право клоји су постојалу у прошлости (као што је Римско право).</a:t>
            </a:r>
          </a:p>
          <a:p>
            <a:pPr marL="228600" indent="-228600">
              <a:buNone/>
            </a:pPr>
            <a:r>
              <a:rPr lang="sr-Cyrl-RS" baseline="0" dirty="0" smtClean="0"/>
              <a:t> 2) на опште (апстрактне) правне науке (Општа теорија државе и права, Филозофија права) које на општи (апстрактан) начин  проучавају државу и право као појмове, њихову структуру и слично, при том не проучавајући ни једну конкретну државу или право;</a:t>
            </a:r>
          </a:p>
          <a:p>
            <a:pPr marL="228600" indent="-228600">
              <a:buNone/>
            </a:pPr>
            <a:r>
              <a:rPr lang="sr-Cyrl-RS" baseline="0" dirty="0" smtClean="0"/>
              <a:t>3) На конкретно правнме науке (Уставно право, Породично право, кривично право и сл), које проучавају конкретну државу и  коинкретно право;</a:t>
            </a:r>
          </a:p>
          <a:p>
            <a:pPr marL="228600" indent="-228600">
              <a:buNone/>
            </a:pPr>
            <a:r>
              <a:rPr lang="sr-Cyrl-RS" baseline="0" dirty="0" smtClean="0"/>
              <a:t>4) На позитивно правне науке (Уставно право, кривично права, Облигационо право и сл) које проучавајо позитивно право, тј. право које је на снази у конкретној дфржави и које важи и обавезује субјекте на потребу прописаног понашања чињењем или нечињењем ( значи, ннеке науке могу бити и конкфретне и позитивно правне науке ако проучавају конкфретно право које је истовремено и део позитивног права , тј. права на снази, које важи и које обавезује;</a:t>
            </a:r>
          </a:p>
          <a:p>
            <a:pPr marL="228600" indent="-228600">
              <a:buNone/>
            </a:pPr>
            <a:r>
              <a:rPr lang="sr-Cyrl-RS" baseline="0" dirty="0" smtClean="0"/>
              <a:t>5) На компаративне (упоређујуће ) правне науке , које се баве упоредним проучавањем једног конкретног права у вези са таквим и сличним правом других држава чиме долазе до потребних сазнања.</a:t>
            </a:r>
          </a:p>
          <a:p>
            <a:pPr marL="228600" indent="-228600">
              <a:buNone/>
            </a:pPr>
            <a:endParaRPr lang="sr-Cyrl-RS" baseline="0" dirty="0" smtClean="0"/>
          </a:p>
          <a:p>
            <a:pPr marL="228600" indent="-228600">
              <a:buNone/>
            </a:pPr>
            <a:endParaRPr lang="sr-Cyrl-RS" baseline="0" dirty="0" smtClean="0"/>
          </a:p>
          <a:p>
            <a:pPr marL="228600" indent="-228600">
              <a:buNone/>
            </a:pPr>
            <a:endParaRPr lang="sr-Cyrl-RS" baseline="0" dirty="0" smtClean="0"/>
          </a:p>
          <a:p>
            <a:pPr marL="228600" indent="-228600">
              <a:buNone/>
            </a:pPr>
            <a:endParaRPr lang="sr-Cyrl-RS" baseline="0" dirty="0" smtClean="0"/>
          </a:p>
          <a:p>
            <a:pPr marL="228600" indent="-228600">
              <a:buNone/>
            </a:pPr>
            <a:endParaRPr lang="sr-Cyrl-RS" baseline="0" dirty="0" smtClean="0"/>
          </a:p>
          <a:p>
            <a:pPr marL="228600" indent="-228600">
              <a:buNone/>
            </a:pPr>
            <a:endParaRPr lang="sr-Cyrl-RS" baseline="0" dirty="0" smtClean="0"/>
          </a:p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A88-7DDF-42E3-9F80-B3D1435768F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r>
              <a:rPr lang="sr-Cyrl-RS" sz="1400" b="1" dirty="0" smtClean="0">
                <a:solidFill>
                  <a:schemeClr val="tx2"/>
                </a:solidFill>
                <a:latin typeface="Cambria" pitchFamily="18" charset="0"/>
              </a:rPr>
              <a:t>ПОСЛОВНИ И ПРАВНИ ФАКУЛТЕТ – ОАС – ПРАВО</a:t>
            </a:r>
            <a:br>
              <a:rPr lang="sr-Cyrl-RS" sz="1400" b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sr-Cyrl-RS" sz="1400" b="1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sr-Cyrl-RS" sz="1800" b="1" dirty="0" smtClean="0">
                <a:solidFill>
                  <a:schemeClr val="tx2"/>
                </a:solidFill>
                <a:latin typeface="Cambria" pitchFamily="18" charset="0"/>
              </a:rPr>
              <a:t>У В О Д  У  П Р А В О </a:t>
            </a:r>
            <a:br>
              <a:rPr lang="sr-Cyrl-RS" sz="1800" b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sr-Cyrl-RS" sz="1800" b="1" dirty="0" smtClean="0">
                <a:solidFill>
                  <a:schemeClr val="tx2"/>
                </a:solidFill>
                <a:latin typeface="Cambria" pitchFamily="18" charset="0"/>
              </a:rPr>
              <a:t>Прва година-први семестар</a:t>
            </a:r>
            <a:r>
              <a:rPr lang="sr-Cyrl-RS" sz="1400" b="1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sr-Cyrl-RS" sz="1400" b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sr-Cyrl-RS" sz="1800" b="1" dirty="0" smtClean="0">
                <a:solidFill>
                  <a:schemeClr val="tx2"/>
                </a:solidFill>
                <a:latin typeface="Cambria" pitchFamily="18" charset="0"/>
              </a:rPr>
              <a:t>Презентација и испитна питања</a:t>
            </a:r>
            <a:endParaRPr lang="en-US" sz="18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376264"/>
          </a:xfrm>
        </p:spPr>
        <p:txBody>
          <a:bodyPr>
            <a:normAutofit fontScale="92500"/>
          </a:bodyPr>
          <a:lstStyle/>
          <a:p>
            <a:r>
              <a:rPr lang="sr-Cyrl-RS" sz="1400" b="1" dirty="0" smtClean="0">
                <a:solidFill>
                  <a:schemeClr val="tx2"/>
                </a:solidFill>
                <a:latin typeface="Cambria" pitchFamily="18" charset="0"/>
              </a:rPr>
              <a:t>Литература:</a:t>
            </a:r>
          </a:p>
          <a:p>
            <a:pPr algn="l"/>
            <a:r>
              <a:rPr lang="sr-Cyrl-RS" sz="1400" dirty="0" smtClean="0">
                <a:solidFill>
                  <a:schemeClr val="tx2"/>
                </a:solidFill>
                <a:latin typeface="Cambria" pitchFamily="18" charset="0"/>
              </a:rPr>
              <a:t>Р. Лукић, Увод у право, Службени лист, Београд, 2020.</a:t>
            </a:r>
          </a:p>
          <a:p>
            <a:pPr algn="l"/>
            <a:r>
              <a:rPr lang="sr-Cyrl-RS" sz="1400" dirty="0" smtClean="0">
                <a:solidFill>
                  <a:schemeClr val="tx2"/>
                </a:solidFill>
                <a:latin typeface="Cambria" pitchFamily="18" charset="0"/>
              </a:rPr>
              <a:t>М. Симић. С.Ђорђевић, Д.Матић, Увод у право, Правни факултет, Крагујевац, 2009.</a:t>
            </a:r>
          </a:p>
          <a:p>
            <a:pPr algn="l"/>
            <a:r>
              <a:rPr lang="sr-Cyrl-RS" sz="1400" dirty="0" smtClean="0">
                <a:solidFill>
                  <a:schemeClr val="tx2"/>
                </a:solidFill>
                <a:latin typeface="Cambria" pitchFamily="18" charset="0"/>
              </a:rPr>
              <a:t>В. Кутлешић, Увод у право, Пословни и правни факултет  Универзитета Унион-Никола Тесла, Београд, 201</a:t>
            </a:r>
          </a:p>
          <a:p>
            <a:r>
              <a:rPr lang="sr-Cyrl-RS" sz="1400" b="1" dirty="0" smtClean="0">
                <a:solidFill>
                  <a:schemeClr val="tx2"/>
                </a:solidFill>
                <a:latin typeface="Cambria" pitchFamily="18" charset="0"/>
              </a:rPr>
              <a:t>Начин извођења  наставе:</a:t>
            </a:r>
          </a:p>
          <a:p>
            <a:endParaRPr lang="sr-Cyrl-RS" sz="1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sr-Cyrl-RS" sz="1400" b="1" dirty="0" smtClean="0">
                <a:solidFill>
                  <a:schemeClr val="tx2"/>
                </a:solidFill>
                <a:latin typeface="Cambria" pitchFamily="18" charset="0"/>
              </a:rPr>
              <a:t>15 седмичних предавања и вежби. Настава и вежбе (консултације, колоквијуми, семинарски радови ) се изводе  у  првом семестру почев од 01.октобра текуће године па до краја семестра. </a:t>
            </a:r>
            <a:r>
              <a:rPr lang="sr-Cyrl-RS" sz="1400" b="1" u="sng" dirty="0" smtClean="0">
                <a:solidFill>
                  <a:schemeClr val="tx2"/>
                </a:solidFill>
                <a:latin typeface="Cambria" pitchFamily="18" charset="0"/>
              </a:rPr>
              <a:t>Поднаслови у презентацији су истовремено и испитна питања.</a:t>
            </a:r>
            <a:endParaRPr lang="en-US" sz="1400" b="1" u="sng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7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200" b="1" dirty="0" smtClean="0"/>
              <a:t/>
            </a:r>
            <a:br>
              <a:rPr lang="sr-Cyrl-RS" sz="3200" b="1" dirty="0" smtClean="0"/>
            </a:br>
            <a:r>
              <a:rPr lang="sr-Cyrl-RS" sz="3200" b="1" dirty="0" smtClean="0"/>
              <a:t>Извори права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2428868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Појам извора права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Материјални извори права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Формални извори права (појам и врсте)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sr-Cyrl-RS" dirty="0" smtClean="0"/>
              <a:t>ПРАВНИ АКТ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Појам правног акта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Психички акт и његова материјализација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Елем,енти правног акта (облик/форма и материја/садржина)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Доношење правног акта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Врсте правних аката (општи- устав, закон, подзаконски акт, и појединачни (потпуни и непотпуни) акти - судски акт, управни акт, правни посао као уговор и тестамент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 algn="ctr">
              <a:buNone/>
            </a:pPr>
            <a:r>
              <a:rPr lang="sr-Cyrl-RS" dirty="0" smtClean="0"/>
              <a:t>Правни однос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Појам правног односа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Елементи правног односа ( субјект права-појам и врсте; правно овлашћење - појам и врсте; правна обавеза – појам и врсте; објект права – појам и врсте)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Правно стање(ситуација, статус)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Настанак , мењање и престанак правних односа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Правна чињеница(појам и врсте)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Застарелост ио одржај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sr-Cyrl-RS" dirty="0" smtClean="0"/>
              <a:t>  Примена права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Појам и значај примене права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Нижа критика норме (утврђивање аутентичног текста норме)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Виша критика норме ( утврђивање важења ниорме у простору и времену)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Ретроактивно дејство правне норме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Непознавање правне норме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П</a:t>
            </a:r>
            <a:r>
              <a:rPr lang="sr-Cyrl-RS" dirty="0" smtClean="0"/>
              <a:t>роцес примене правне норме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Докази, претпоставке и фикције у праву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Материјалкни акти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sr-Cyrl-RS" dirty="0" smtClean="0"/>
              <a:t>Легитимитет и легалитет ( законитост)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Легитимитет државне власти  у извору( изворност из воље народа преко избора власти) и легалитет (закоинитост) у поступању и примени права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Појам и значај законитости (врсте -законитост у формално правном и законитост у садржинском (материјално) правном смислу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Правна снага правног акта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Правна средства (појам и врсте – редовна и ванредна правна средства/лекови)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Санкције због незаконитости аката (појам и врсте – рушљивост и ништавност правног акта)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Правноснажност и извршност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r-Cyrl-RS" dirty="0" smtClean="0"/>
              <a:t>Тумачење права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Појам, предмет и значај тумачења права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Б</a:t>
            </a:r>
            <a:r>
              <a:rPr lang="sr-Cyrl-RS" dirty="0" smtClean="0"/>
              <a:t>рсте тумача права ( тумачење државних органа и  тумачење недржавних субјеката)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Средства тумачења (језик, историја норме, систем норме, логика, циљ)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Врсте тумачења (језичко, историјско, системско, логичко, циљно тумачење)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Појам и врсте језичког  тумачења (екстензивно и ресџтриктивно;слободно и везано; субјективно и објективно; статичко и еволуционистичко тумачење)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Појам и врсте логичког тумачења (аналогија; разлог супротности/</a:t>
            </a:r>
            <a:r>
              <a:rPr lang="sr-Latn-RS" dirty="0" smtClean="0"/>
              <a:t>argumentum a contrario, argumentum a maioriu ad minus/</a:t>
            </a:r>
            <a:r>
              <a:rPr lang="sr-Cyrl-RS" dirty="0" smtClean="0"/>
              <a:t> закључивање од већег ка мањем</a:t>
            </a:r>
            <a:r>
              <a:rPr lang="sr-Latn-RS" dirty="0" smtClean="0"/>
              <a:t>;  argumentum a minori ad maius</a:t>
            </a:r>
            <a:r>
              <a:rPr lang="sr-Cyrl-RS" dirty="0" smtClean="0"/>
              <a:t>/ закључивање од мањег ка већем; уско тумачење изузетака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Систематско тумачење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Историјско тумачење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Циљно тумачење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r-Cyrl-RS" dirty="0" smtClean="0"/>
              <a:t>Систрем права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Појам и значај система права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Елементи система права </a:t>
            </a:r>
          </a:p>
          <a:p>
            <a:pPr marL="514350" indent="-514350">
              <a:buNone/>
            </a:pPr>
            <a:r>
              <a:rPr lang="sr-Cyrl-RS" dirty="0" smtClean="0"/>
              <a:t>           - правна установа(институција, институт)</a:t>
            </a:r>
          </a:p>
          <a:p>
            <a:pPr marL="514350" indent="-514350">
              <a:buNone/>
            </a:pPr>
            <a:endParaRPr lang="sr-Cyrl-RS" dirty="0" smtClean="0"/>
          </a:p>
          <a:p>
            <a:pPr marL="514350" indent="-514350">
              <a:buNone/>
            </a:pPr>
            <a:r>
              <a:rPr lang="sr-Cyrl-RS" dirty="0" smtClean="0"/>
              <a:t> </a:t>
            </a:r>
            <a:r>
              <a:rPr lang="sr-Cyrl-RS" dirty="0" smtClean="0"/>
              <a:t>          - правна грана</a:t>
            </a:r>
          </a:p>
          <a:p>
            <a:pPr marL="514350" indent="-514350">
              <a:buNone/>
            </a:pPr>
            <a:r>
              <a:rPr lang="sr-Cyrl-RS" dirty="0" smtClean="0"/>
              <a:t> </a:t>
            </a:r>
            <a:r>
              <a:rPr lang="sr-Cyrl-RS" dirty="0" smtClean="0"/>
              <a:t>          - правна област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sr-Cyrl-RS" dirty="0" smtClean="0"/>
              <a:t>                Велики правни системи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Појам и обележја великих правних система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Класификација великих правних система</a:t>
            </a:r>
          </a:p>
          <a:p>
            <a:pPr>
              <a:buNone/>
            </a:pPr>
            <a:endParaRPr lang="sr-Cyrl-R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sr-Cyrl-RS" dirty="0" smtClean="0"/>
              <a:t>              Теорије о праву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Разна гледишта о праву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Античка гледишта о праву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Средњевековна гледишта о праву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Нововековна гледишта о правју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Природно правна теорија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Историјско правна теорија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Императивна теорија права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Психолошка теорије права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Социолошке теорије права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Догматичко – нормативистичке теорије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Радбрухова правна теорија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Правни фактицизам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Интегрална теорија о праву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Марксистичка гледишта о држави и праву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solidFill>
                  <a:schemeClr val="tx2"/>
                </a:solidFill>
                <a:latin typeface="Cambria" pitchFamily="18" charset="0"/>
              </a:rPr>
              <a:t>Уводна питања из Увода у право</a:t>
            </a:r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376264"/>
          </a:xfrm>
        </p:spPr>
        <p:txBody>
          <a:bodyPr>
            <a:normAutofit fontScale="25000" lnSpcReduction="20000"/>
          </a:bodyPr>
          <a:lstStyle/>
          <a:p>
            <a:pPr marL="228600" indent="-228600" algn="l"/>
            <a:endParaRPr lang="sr-Cyrl-RS" sz="20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457200" indent="-457200" algn="l">
              <a:buAutoNum type="arabicPeriod"/>
            </a:pPr>
            <a:r>
              <a:rPr lang="sr-Cyrl-RS" sz="7000" dirty="0" smtClean="0">
                <a:solidFill>
                  <a:schemeClr val="tx2"/>
                </a:solidFill>
                <a:latin typeface="Cambria" pitchFamily="18" charset="0"/>
              </a:rPr>
              <a:t>Правне науке и њихова подела</a:t>
            </a:r>
          </a:p>
          <a:p>
            <a:pPr marL="457200" indent="-457200" algn="l">
              <a:buAutoNum type="arabicPeriod"/>
            </a:pPr>
            <a:r>
              <a:rPr lang="sr-Cyrl-RS" sz="7000" dirty="0" smtClean="0">
                <a:solidFill>
                  <a:schemeClr val="tx2"/>
                </a:solidFill>
                <a:latin typeface="Cambria" pitchFamily="18" charset="0"/>
              </a:rPr>
              <a:t> Појам  Увода у право и његов однос према другим правним наукама</a:t>
            </a:r>
          </a:p>
          <a:p>
            <a:pPr marL="457200" indent="-457200" algn="l">
              <a:buAutoNum type="arabicPeriod"/>
            </a:pPr>
            <a:r>
              <a:rPr lang="sr-Cyrl-RS" sz="70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sr-Cyrl-RS" sz="7000" dirty="0" smtClean="0">
                <a:solidFill>
                  <a:schemeClr val="tx2"/>
                </a:solidFill>
                <a:latin typeface="Cambria" pitchFamily="18" charset="0"/>
              </a:rPr>
              <a:t>Развој Увода у право</a:t>
            </a:r>
          </a:p>
          <a:p>
            <a:pPr marL="457200" indent="-457200" algn="l">
              <a:buAutoNum type="arabicPeriod"/>
            </a:pPr>
            <a:r>
              <a:rPr lang="sr-Cyrl-RS" sz="70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sr-Cyrl-RS" sz="7000" dirty="0" smtClean="0">
                <a:solidFill>
                  <a:schemeClr val="tx2"/>
                </a:solidFill>
                <a:latin typeface="Cambria" pitchFamily="18" charset="0"/>
              </a:rPr>
              <a:t>Предмет Увода у право</a:t>
            </a:r>
          </a:p>
          <a:p>
            <a:pPr marL="457200" indent="-457200" algn="l">
              <a:buAutoNum type="arabicPeriod"/>
            </a:pPr>
            <a:r>
              <a:rPr lang="sr-Cyrl-RS" sz="70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sr-Cyrl-RS" sz="7000" dirty="0" smtClean="0">
                <a:solidFill>
                  <a:schemeClr val="tx2"/>
                </a:solidFill>
                <a:latin typeface="Cambria" pitchFamily="18" charset="0"/>
              </a:rPr>
              <a:t>Појам и врсте метода Увода у право (правни, догматски, нормативни, аксиолошки, социолошки, историјски, компаративни метод)</a:t>
            </a:r>
            <a:endParaRPr lang="en-US" sz="70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8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sr-Cyrl-RS" dirty="0" smtClean="0"/>
              <a:t>              Разлика између  природног и позитивног права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 Дилеме о постојању природног права и његовог односа према позитивном праву. Како се схвата “природно право”, да ли постоји, какав би био однос природног и позитивног права, да ли би се природно право могло сматрати као коректив позитивном праву и сл..  Филозофско правно и теоријско правно проматрање.....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dirty="0" smtClean="0"/>
              <a:t>                           Информације студентима </a:t>
            </a:r>
          </a:p>
          <a:p>
            <a:pPr>
              <a:buNone/>
            </a:pPr>
            <a:r>
              <a:rPr lang="sr-Cyrl-RS" dirty="0" smtClean="0"/>
              <a:t>    Студент треба да буде активан и да скупља поене по основу предиспитних активности – долазак и активност на предавањима и вежбама, ради два колоквијума, семинар</a:t>
            </a:r>
          </a:p>
          <a:p>
            <a:pPr>
              <a:buNone/>
            </a:pPr>
            <a:r>
              <a:rPr lang="sr-Cyrl-RS" dirty="0" smtClean="0"/>
              <a:t> </a:t>
            </a:r>
            <a:r>
              <a:rPr lang="sr-Cyrl-RS" dirty="0" smtClean="0"/>
              <a:t>   ски рад. Збир поена на предиспитним акти</a:t>
            </a:r>
          </a:p>
          <a:p>
            <a:pPr>
              <a:buNone/>
            </a:pPr>
            <a:r>
              <a:rPr lang="sr-Cyrl-RS" dirty="0" smtClean="0"/>
              <a:t> </a:t>
            </a:r>
            <a:r>
              <a:rPr lang="sr-Cyrl-RS" dirty="0" smtClean="0"/>
              <a:t>   вностима и поени стечени при полагању испита се сабирају и на сонову тога студент добија оцену.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1800" dirty="0" smtClean="0"/>
              <a:t>Однос државе и права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r-Cyrl-R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sr-Cyrl-RS" sz="2000" dirty="0" smtClean="0"/>
              <a:t>Држава и право у друштвеним променама – (еволутивне – реформа, државни удар, пуч) и рецволуционарне промене, грађанска непослушност)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000" dirty="0" smtClean="0"/>
              <a:t> </a:t>
            </a:r>
            <a:r>
              <a:rPr lang="sr-Cyrl-RS" sz="2000" dirty="0" smtClean="0"/>
              <a:t>Међусобни утицај државе и права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000" dirty="0" smtClean="0"/>
              <a:t> </a:t>
            </a:r>
            <a:r>
              <a:rPr lang="sr-Cyrl-RS" sz="2000" dirty="0" smtClean="0"/>
              <a:t>Начело хијерархије у држави (хијерархија државних органа) и начело хијерархије у праву (хијерархија општих правних аката-устава, закона и подзаконских аката)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Држава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sr-Cyrl-RS" sz="2000" dirty="0" smtClean="0"/>
          </a:p>
          <a:p>
            <a:pPr marL="514350" indent="-514350">
              <a:buFont typeface="+mj-lt"/>
              <a:buAutoNum type="arabicPeriod"/>
            </a:pPr>
            <a:endParaRPr lang="sr-Cyrl-R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sr-Cyrl-RS" sz="2000" dirty="0" smtClean="0"/>
              <a:t> Схватања о настанку државе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000" dirty="0" smtClean="0"/>
              <a:t>Појам државе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000" dirty="0" smtClean="0"/>
              <a:t> </a:t>
            </a:r>
            <a:r>
              <a:rPr lang="sr-Cyrl-RS" sz="2000" dirty="0" smtClean="0"/>
              <a:t>Функције државе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000" dirty="0" smtClean="0"/>
              <a:t> </a:t>
            </a:r>
            <a:r>
              <a:rPr lang="sr-Cyrl-RS" sz="2000" dirty="0" smtClean="0"/>
              <a:t>Држава као друштвена заједница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000" dirty="0" smtClean="0"/>
              <a:t> </a:t>
            </a:r>
            <a:r>
              <a:rPr lang="sr-Cyrl-RS" sz="2000" dirty="0" smtClean="0"/>
              <a:t>Елементи државе - државна власт, сувереност,  држављанство, територија(просторност</a:t>
            </a:r>
            <a:r>
              <a:rPr lang="sr-Cyrl-RS" sz="2000" dirty="0" smtClean="0"/>
              <a:t>)</a:t>
            </a:r>
            <a:endParaRPr lang="sr-Cyrl-RS" dirty="0" smtClean="0"/>
          </a:p>
          <a:p>
            <a:pPr marL="514350" indent="-514350">
              <a:buNone/>
            </a:pPr>
            <a:r>
              <a:rPr lang="sr-Cyrl-RS" sz="2000" dirty="0" smtClean="0"/>
              <a:t> </a:t>
            </a:r>
            <a:r>
              <a:rPr lang="sr-Cyrl-RS" sz="2000" dirty="0" smtClean="0"/>
              <a:t>                                </a:t>
            </a:r>
            <a:r>
              <a:rPr lang="sr-Cyrl-R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r-Cyrl-RS" dirty="0" smtClean="0"/>
              <a:t>Државна организација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Појам државна организација (појам, елементи)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Државни орган (појам ,елементи,  обележја, врсте државних органа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sr-Cyrl-RS" dirty="0" smtClean="0"/>
              <a:t>Државни облици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Појам и врсте државних облика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Облик владавине (појам и врсте –монархија и република)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Облик политичког режима ( појам  и врсте- демоккратија и аутократија)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Облик државног уређења ( појам, централизација и децентарлизација, унитарна (проста) и сложена држава (федерација и конфедерација)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Облик државне вкласти (начела поделе и јединства власти, конкретни облици поделе власти – председнички, парламентарни, мдешовити и конвентски/скупштински систем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Полицијска, милитаристичка и правна држава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ПРАВО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Појам права ( право као друштвена појава, као правни поредак и као систем права)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Право као норма (нормативни елемент)  и као факт (фактички елемент)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Прасво као језички процес, као вредност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                  Друштвена норма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Појам и врсте друштвених норми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Однос норме и друштвене стварности и природних закона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sr-Cyrl-RS" dirty="0" smtClean="0"/>
              <a:t>Правна норма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Појам правне норме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Елементи правне норме ( претпоставка/хипотеза диспозиције, диспозиција – појам и врсте, претпоставка/хипотеза санкције, санкција- појам и врсте)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врсте правних норми (опште и појединачне, условне и безусловне)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 </a:t>
            </a:r>
            <a:r>
              <a:rPr lang="sr-Cyrl-RS" dirty="0" smtClean="0"/>
              <a:t>Хијерархија правних норми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1399</Words>
  <Application>Microsoft Office PowerPoint</Application>
  <PresentationFormat>On-screen Show (4:3)</PresentationFormat>
  <Paragraphs>138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ПОСЛОВНИ И ПРАВНИ ФАКУЛТЕТ – ОАС – ПРАВО  У В О Д  У  П Р А В О  Прва година-први семестар Презентација и испитна питања</vt:lpstr>
      <vt:lpstr>Уводна питања из Увода у право</vt:lpstr>
      <vt:lpstr>Однос државе и права</vt:lpstr>
      <vt:lpstr>Држава </vt:lpstr>
      <vt:lpstr>Slide 5</vt:lpstr>
      <vt:lpstr>Slide 6</vt:lpstr>
      <vt:lpstr>ПРАВО</vt:lpstr>
      <vt:lpstr>Slide 8</vt:lpstr>
      <vt:lpstr>Slide 9</vt:lpstr>
      <vt:lpstr> Извори права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MILJAN</cp:lastModifiedBy>
  <cp:revision>5</cp:revision>
  <dcterms:created xsi:type="dcterms:W3CDTF">2021-02-24T10:06:34Z</dcterms:created>
  <dcterms:modified xsi:type="dcterms:W3CDTF">2021-10-17T22:13:04Z</dcterms:modified>
</cp:coreProperties>
</file>