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2E132-2264-4536-BFD9-239CCA6C4CD9}" type="datetimeFigureOut">
              <a:rPr lang="sr-Latn-RS" smtClean="0"/>
              <a:t>18.10.2021.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B77B2-D079-4EC8-9A0A-C22873B21CC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218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5E91-D7E6-47FD-B56E-DFD7ED9D505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5256584"/>
          </a:xfrm>
        </p:spPr>
        <p:txBody>
          <a:bodyPr/>
          <a:lstStyle/>
          <a:p>
            <a:pPr algn="l"/>
            <a:r>
              <a:rPr lang="bs-Cyrl-BA" sz="4400" b="1" dirty="0"/>
              <a:t>СТВАРНО ПРАВО</a:t>
            </a:r>
            <a:br>
              <a:rPr lang="bs-Cyrl-BA" sz="4400" b="1" dirty="0"/>
            </a:b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683568" y="5013175"/>
            <a:ext cx="7120880" cy="45719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791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B46609D-19CE-4557-AC02-25520349B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sr-Cyrl-BA" dirty="0">
                <a:effectLst/>
              </a:rPr>
              <a:t>Проста и сложена ствар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308D8FE8-D152-4D4D-B249-FBEF47537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sr-Cyrl-BA" sz="3200" dirty="0"/>
              <a:t>Критеријум </a:t>
            </a:r>
            <a:r>
              <a:rPr lang="sr-Cyrl-BA" sz="3200" dirty="0" err="1"/>
              <a:t>поделе</a:t>
            </a:r>
            <a:r>
              <a:rPr lang="sr-Cyrl-BA" sz="3200" dirty="0"/>
              <a:t>: Да ли се </a:t>
            </a:r>
            <a:r>
              <a:rPr lang="sr-Cyrl-BA" sz="3200" dirty="0" err="1"/>
              <a:t>делови</a:t>
            </a:r>
            <a:r>
              <a:rPr lang="sr-Cyrl-BA" sz="3200" dirty="0"/>
              <a:t> могу распознати (сложена ствар) или не (проста ствар)</a:t>
            </a:r>
          </a:p>
          <a:p>
            <a:pPr>
              <a:lnSpc>
                <a:spcPct val="90000"/>
              </a:lnSpc>
            </a:pPr>
            <a:r>
              <a:rPr lang="sr-Cyrl-BA" sz="3200" dirty="0" err="1"/>
              <a:t>Делови</a:t>
            </a:r>
            <a:r>
              <a:rPr lang="sr-Cyrl-BA" sz="3200" dirty="0"/>
              <a:t> сложене ствари: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r-Cyrl-BA" sz="3200" dirty="0"/>
              <a:t>одвојени саставни </a:t>
            </a:r>
            <a:r>
              <a:rPr lang="sr-Cyrl-BA" sz="3200" dirty="0" err="1"/>
              <a:t>делови</a:t>
            </a:r>
            <a:r>
              <a:rPr lang="sr-Cyrl-BA" sz="3200" dirty="0"/>
              <a:t> (физички самостални) и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r-Cyrl-BA" sz="3200" dirty="0"/>
              <a:t>спојени саставни </a:t>
            </a:r>
            <a:r>
              <a:rPr lang="sr-Cyrl-BA" sz="3200" dirty="0" err="1"/>
              <a:t>делови</a:t>
            </a:r>
            <a:endParaRPr lang="sr-Cyrl-BA" sz="3200" dirty="0"/>
          </a:p>
          <a:p>
            <a:pPr>
              <a:lnSpc>
                <a:spcPct val="90000"/>
              </a:lnSpc>
            </a:pPr>
            <a:r>
              <a:rPr lang="sr-Cyrl-BA" sz="3200" dirty="0"/>
              <a:t>Спојени саставни </a:t>
            </a:r>
            <a:r>
              <a:rPr lang="sr-Cyrl-BA" sz="3200" dirty="0" err="1"/>
              <a:t>делови</a:t>
            </a:r>
            <a:r>
              <a:rPr lang="sr-Cyrl-BA" sz="3200" dirty="0"/>
              <a:t> могу бити: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r-Cyrl-BA" sz="3200" dirty="0"/>
              <a:t>н</a:t>
            </a:r>
            <a:r>
              <a:rPr lang="sr-Cyrl-CS" sz="3200" dirty="0" err="1"/>
              <a:t>еодвојиви</a:t>
            </a:r>
            <a:r>
              <a:rPr lang="sr-Cyrl-CS" sz="3200" dirty="0"/>
              <a:t> </a:t>
            </a:r>
            <a:r>
              <a:rPr lang="sr-Cyrl-BA" sz="3200" dirty="0"/>
              <a:t>(потпуно </a:t>
            </a:r>
            <a:r>
              <a:rPr lang="sr-Cyrl-CS" sz="3200" dirty="0"/>
              <a:t>инкорпорисани</a:t>
            </a:r>
            <a:r>
              <a:rPr lang="sr-Cyrl-BA" sz="3200" dirty="0"/>
              <a:t>)</a:t>
            </a:r>
            <a:r>
              <a:rPr lang="sr-Cyrl-CS" sz="3200" dirty="0"/>
              <a:t> д</a:t>
            </a:r>
            <a:r>
              <a:rPr lang="sr-Cyrl-BA" sz="3200" dirty="0"/>
              <a:t>е</a:t>
            </a:r>
            <a:r>
              <a:rPr lang="sr-Cyrl-CS" sz="3200" dirty="0"/>
              <a:t>о ствари</a:t>
            </a:r>
            <a:r>
              <a:rPr lang="sr-Cyrl-BA" sz="3200" dirty="0"/>
              <a:t>   који се не може одвојити без уништења или оштећења ствари и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r-Cyrl-BA" sz="3200" dirty="0"/>
              <a:t>о</a:t>
            </a:r>
            <a:r>
              <a:rPr lang="sr-Cyrl-CS" sz="3200" dirty="0" err="1"/>
              <a:t>двојиви</a:t>
            </a:r>
            <a:r>
              <a:rPr lang="sr-Cyrl-CS" sz="3200" dirty="0"/>
              <a:t> (непотпуно инкорпорисан</a:t>
            </a:r>
            <a:r>
              <a:rPr lang="sr-Cyrl-BA" sz="3200" dirty="0"/>
              <a:t>и)</a:t>
            </a:r>
            <a:r>
              <a:rPr lang="sr-Cyrl-CS" sz="3200" dirty="0"/>
              <a:t> д</a:t>
            </a:r>
            <a:r>
              <a:rPr lang="sr-Cyrl-BA" sz="3200" dirty="0"/>
              <a:t>е</a:t>
            </a:r>
            <a:r>
              <a:rPr lang="sr-Cyrl-CS" sz="3200" dirty="0"/>
              <a:t>о ствари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6049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ECF7D73-7A42-4ACD-97A4-1EFCFC140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sr-Cyrl-BA" sz="4400" dirty="0">
                <a:effectLst/>
              </a:rPr>
              <a:t>Главна и споредна ствар, </a:t>
            </a:r>
            <a:r>
              <a:rPr lang="sr-Cyrl-BA" sz="4400" dirty="0" err="1">
                <a:effectLst/>
              </a:rPr>
              <a:t>припадак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E8AE34DD-A100-499D-A539-9B1033FA5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92500" lnSpcReduction="20000"/>
          </a:bodyPr>
          <a:lstStyle/>
          <a:p>
            <a:r>
              <a:rPr lang="sr-Cyrl-BA" sz="3200" dirty="0"/>
              <a:t>П</a:t>
            </a:r>
            <a:r>
              <a:rPr lang="sr-Cyrl-CS" sz="3200" dirty="0" err="1"/>
              <a:t>рипадак</a:t>
            </a:r>
            <a:r>
              <a:rPr lang="sr-Cyrl-CS" sz="3200" dirty="0"/>
              <a:t> непокретности</a:t>
            </a:r>
            <a:r>
              <a:rPr lang="sr-Cyrl-BA" sz="3200" dirty="0"/>
              <a:t>:</a:t>
            </a:r>
          </a:p>
          <a:p>
            <a:pPr>
              <a:buFontTx/>
              <a:buChar char="-"/>
            </a:pPr>
            <a:r>
              <a:rPr lang="sr-Cyrl-BA" sz="3200" dirty="0"/>
              <a:t>одвојени саставни </a:t>
            </a:r>
            <a:r>
              <a:rPr lang="sr-Cyrl-BA" sz="3200" dirty="0" err="1"/>
              <a:t>део</a:t>
            </a:r>
            <a:r>
              <a:rPr lang="sr-Cyrl-BA" sz="3200" dirty="0"/>
              <a:t> ствари, физички самосталан и</a:t>
            </a:r>
          </a:p>
          <a:p>
            <a:pPr>
              <a:buFontTx/>
              <a:buChar char="-"/>
            </a:pPr>
            <a:r>
              <a:rPr lang="sr-Cyrl-BA" sz="3200" dirty="0"/>
              <a:t>одвојиви </a:t>
            </a:r>
            <a:r>
              <a:rPr lang="sr-Cyrl-BA" sz="3200" dirty="0" err="1"/>
              <a:t>део</a:t>
            </a:r>
            <a:r>
              <a:rPr lang="sr-Cyrl-BA" sz="3200" dirty="0"/>
              <a:t> ствари (споредна ствар).</a:t>
            </a:r>
          </a:p>
          <a:p>
            <a:pPr>
              <a:buFontTx/>
              <a:buChar char="-"/>
            </a:pPr>
            <a:r>
              <a:rPr lang="sr-Latn-BA" sz="3200" i="1" dirty="0" err="1"/>
              <a:t>Accessorium</a:t>
            </a:r>
            <a:r>
              <a:rPr lang="sr-Latn-BA" sz="3200" i="1" dirty="0"/>
              <a:t> </a:t>
            </a:r>
            <a:r>
              <a:rPr lang="sr-Latn-BA" sz="3200" i="1" dirty="0" err="1"/>
              <a:t>sequitur</a:t>
            </a:r>
            <a:r>
              <a:rPr lang="sr-Latn-BA" sz="3200" i="1" dirty="0"/>
              <a:t> principale</a:t>
            </a:r>
            <a:r>
              <a:rPr lang="sr-Latn-BA" sz="3200" dirty="0"/>
              <a:t>.</a:t>
            </a:r>
            <a:endParaRPr lang="sr-Cyrl-BA" sz="3200" dirty="0"/>
          </a:p>
          <a:p>
            <a:r>
              <a:rPr lang="sr-Cyrl-BA" sz="3200" dirty="0"/>
              <a:t>Главна ствар у ширем смислу: спојени саставни </a:t>
            </a:r>
            <a:r>
              <a:rPr lang="sr-Cyrl-BA" sz="3200" dirty="0" err="1"/>
              <a:t>делови</a:t>
            </a:r>
            <a:r>
              <a:rPr lang="sr-Cyrl-BA" sz="3200" dirty="0"/>
              <a:t>; </a:t>
            </a:r>
          </a:p>
          <a:p>
            <a:r>
              <a:rPr lang="sr-Cyrl-BA" sz="3200" dirty="0"/>
              <a:t>Главна ствар у ужем смислу: неодвојиви (потпуно инкорпорисани) </a:t>
            </a:r>
            <a:r>
              <a:rPr lang="sr-Cyrl-BA" sz="3200" dirty="0" err="1"/>
              <a:t>део</a:t>
            </a:r>
            <a:r>
              <a:rPr lang="sr-Cyrl-BA" sz="3200" dirty="0"/>
              <a:t> ствари</a:t>
            </a:r>
            <a:endParaRPr lang="en-US" sz="32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76508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1D1C0A6-08D4-4DF4-BE97-25B6BB505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sr-Cyrl-BA" sz="4400" dirty="0">
                <a:effectLst/>
              </a:rPr>
              <a:t>Плодоносна ствар и плодови (</a:t>
            </a:r>
            <a:r>
              <a:rPr lang="sr-Latn-BA" sz="4400" i="1" dirty="0" err="1">
                <a:effectLst/>
              </a:rPr>
              <a:t>fructus</a:t>
            </a:r>
            <a:r>
              <a:rPr lang="sr-Latn-BA" sz="4400" dirty="0">
                <a:effectLst/>
              </a:rPr>
              <a:t>)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EC02E393-4650-4275-BDA3-4781A6D5D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dirty="0"/>
              <a:t>Плодови су приходи које настају од неке ствари</a:t>
            </a:r>
            <a:r>
              <a:rPr lang="sr-Cyrl-BA" sz="3200" dirty="0"/>
              <a:t> или права</a:t>
            </a:r>
            <a:r>
              <a:rPr lang="ru-RU" sz="3200" dirty="0"/>
              <a:t>. Они се најчешће јављају периодично, намењени су за одвајање и не исцрпљују супстанцу ствари која их даје.</a:t>
            </a:r>
            <a:r>
              <a:rPr lang="sr-Cyrl-BA" sz="3200" dirty="0"/>
              <a:t> Припадају власнику ствари или права које их доноси.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dirty="0"/>
              <a:t>Подела плодова: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Cyrl-BA" sz="3200" dirty="0"/>
              <a:t>- Натурални (п</a:t>
            </a:r>
            <a:r>
              <a:rPr lang="ru-RU" sz="3200" dirty="0"/>
              <a:t>риродни)</a:t>
            </a:r>
            <a:r>
              <a:rPr lang="sr-Cyrl-BA" sz="3200" dirty="0"/>
              <a:t> </a:t>
            </a:r>
            <a:r>
              <a:rPr lang="ru-RU" sz="3200" dirty="0"/>
              <a:t>-</a:t>
            </a:r>
            <a:r>
              <a:rPr lang="sr-Cyrl-BA" sz="3200" dirty="0"/>
              <a:t> </a:t>
            </a:r>
            <a:r>
              <a:rPr lang="ru-RU" sz="3200" dirty="0"/>
              <a:t>органски произилазе из неке ствари</a:t>
            </a:r>
            <a:r>
              <a:rPr lang="sr-Cyrl-BA" sz="3200" dirty="0"/>
              <a:t> без улагања људског рада</a:t>
            </a:r>
            <a:r>
              <a:rPr lang="ru-RU" sz="3200" dirty="0"/>
              <a:t>,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Cyrl-BA" sz="3200" dirty="0"/>
              <a:t>- И</a:t>
            </a:r>
            <a:r>
              <a:rPr lang="ru-RU" sz="3200" dirty="0"/>
              <a:t>ндустријски</a:t>
            </a:r>
            <a:r>
              <a:rPr lang="sr-Cyrl-BA" sz="3200" dirty="0"/>
              <a:t> </a:t>
            </a:r>
            <a:r>
              <a:rPr lang="ru-RU" sz="3200" dirty="0"/>
              <a:t>-</a:t>
            </a:r>
            <a:r>
              <a:rPr lang="sr-Cyrl-BA" sz="3200" dirty="0"/>
              <a:t> </a:t>
            </a:r>
            <a:r>
              <a:rPr lang="ru-RU" sz="3200" dirty="0"/>
              <a:t>настају улагањем људског рада и уз помоћ природе,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Cyrl-BA" sz="3200" dirty="0"/>
              <a:t>- </a:t>
            </a:r>
            <a:r>
              <a:rPr lang="ru-RU" sz="3200" dirty="0"/>
              <a:t>Цивилни –</a:t>
            </a:r>
            <a:r>
              <a:rPr lang="sr-Cyrl-BA" sz="3200" dirty="0"/>
              <a:t> </a:t>
            </a:r>
            <a:r>
              <a:rPr lang="ru-RU" sz="3200" dirty="0"/>
              <a:t>произилазе из неког правног односа</a:t>
            </a:r>
            <a:r>
              <a:rPr lang="sr-Cyrl-BA" sz="3200" dirty="0"/>
              <a:t> (најчешће у новцу).</a:t>
            </a:r>
            <a:r>
              <a:rPr lang="ru-RU" sz="3200" dirty="0"/>
              <a:t> 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28228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B7AB3B5-C9BE-4886-A5EA-2971E5606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sr-Cyrl-BA" sz="4400" dirty="0">
                <a:effectLst/>
              </a:rPr>
              <a:t>Ствари у промету и ван промета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53E254A1-C99F-4F67-A4CB-443A38EEE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sr-Latn-BA" i="1" dirty="0" err="1"/>
              <a:t>Res</a:t>
            </a:r>
            <a:r>
              <a:rPr lang="sr-Latn-BA" i="1" dirty="0"/>
              <a:t> in </a:t>
            </a:r>
            <a:r>
              <a:rPr lang="sr-Latn-BA" i="1" dirty="0" err="1"/>
              <a:t>commercium</a:t>
            </a:r>
            <a:r>
              <a:rPr lang="sr-Latn-BA" i="1" dirty="0"/>
              <a:t> </a:t>
            </a:r>
            <a:r>
              <a:rPr lang="sr-Latn-BA" dirty="0" err="1"/>
              <a:t>су</a:t>
            </a:r>
            <a:r>
              <a:rPr lang="sr-Latn-BA" i="1" dirty="0"/>
              <a:t> </a:t>
            </a:r>
            <a:r>
              <a:rPr lang="sr-Latn-BA" dirty="0" err="1"/>
              <a:t>ствари</a:t>
            </a:r>
            <a:r>
              <a:rPr lang="sr-Latn-BA" dirty="0"/>
              <a:t> </a:t>
            </a:r>
            <a:r>
              <a:rPr lang="sr-Latn-BA" dirty="0" err="1"/>
              <a:t>које</a:t>
            </a:r>
            <a:r>
              <a:rPr lang="sr-Latn-BA" dirty="0"/>
              <a:t> </a:t>
            </a:r>
            <a:r>
              <a:rPr lang="sr-Latn-BA" dirty="0" err="1"/>
              <a:t>могу</a:t>
            </a:r>
            <a:r>
              <a:rPr lang="sr-Latn-BA" dirty="0"/>
              <a:t> </a:t>
            </a:r>
            <a:r>
              <a:rPr lang="sr-Latn-BA" dirty="0" err="1"/>
              <a:t>бити</a:t>
            </a:r>
            <a:r>
              <a:rPr lang="sr-Latn-BA" dirty="0"/>
              <a:t> </a:t>
            </a:r>
            <a:r>
              <a:rPr lang="sr-Latn-BA" dirty="0" err="1"/>
              <a:t>објекат</a:t>
            </a:r>
            <a:r>
              <a:rPr lang="sr-Latn-BA" dirty="0"/>
              <a:t> </a:t>
            </a:r>
            <a:r>
              <a:rPr lang="sr-Latn-BA" dirty="0" err="1"/>
              <a:t>стварног</a:t>
            </a:r>
            <a:r>
              <a:rPr lang="sr-Latn-BA" dirty="0"/>
              <a:t> </a:t>
            </a:r>
            <a:r>
              <a:rPr lang="sr-Latn-BA" dirty="0" err="1"/>
              <a:t>права</a:t>
            </a:r>
            <a:r>
              <a:rPr lang="sr-Latn-BA" i="1" dirty="0"/>
              <a:t> </a:t>
            </a:r>
            <a:r>
              <a:rPr lang="sr-Cyrl-BA" dirty="0"/>
              <a:t>и </a:t>
            </a:r>
          </a:p>
          <a:p>
            <a:r>
              <a:rPr lang="sr-Latn-BA" i="1" dirty="0" err="1"/>
              <a:t>Res</a:t>
            </a:r>
            <a:r>
              <a:rPr lang="sr-Latn-BA" i="1" dirty="0"/>
              <a:t> </a:t>
            </a:r>
            <a:r>
              <a:rPr lang="sr-Latn-BA" i="1" dirty="0" err="1"/>
              <a:t>extra</a:t>
            </a:r>
            <a:r>
              <a:rPr lang="sr-Latn-BA" i="1" dirty="0"/>
              <a:t> </a:t>
            </a:r>
            <a:r>
              <a:rPr lang="sr-Latn-BA" i="1" dirty="0" err="1"/>
              <a:t>commercium</a:t>
            </a:r>
            <a:r>
              <a:rPr lang="sr-Latn-BA" i="1" dirty="0"/>
              <a:t>  </a:t>
            </a:r>
            <a:r>
              <a:rPr lang="sr-Latn-BA" dirty="0" err="1"/>
              <a:t>су</a:t>
            </a:r>
            <a:r>
              <a:rPr lang="sr-Latn-BA" i="1" dirty="0"/>
              <a:t> </a:t>
            </a:r>
            <a:r>
              <a:rPr lang="sr-Latn-BA" dirty="0" err="1"/>
              <a:t>ствари</a:t>
            </a:r>
            <a:r>
              <a:rPr lang="sr-Latn-BA" dirty="0"/>
              <a:t> </a:t>
            </a:r>
            <a:r>
              <a:rPr lang="sr-Latn-BA" dirty="0" err="1"/>
              <a:t>које</a:t>
            </a:r>
            <a:r>
              <a:rPr lang="sr-Latn-BA" dirty="0"/>
              <a:t> </a:t>
            </a:r>
            <a:r>
              <a:rPr lang="sr-Latn-BA" dirty="0" err="1"/>
              <a:t>не</a:t>
            </a:r>
            <a:r>
              <a:rPr lang="sr-Latn-BA" dirty="0"/>
              <a:t> </a:t>
            </a:r>
            <a:r>
              <a:rPr lang="sr-Latn-BA" dirty="0" err="1"/>
              <a:t>могу</a:t>
            </a:r>
            <a:r>
              <a:rPr lang="sr-Latn-BA" dirty="0"/>
              <a:t> </a:t>
            </a:r>
            <a:r>
              <a:rPr lang="sr-Latn-BA" dirty="0" err="1"/>
              <a:t>бити</a:t>
            </a:r>
            <a:r>
              <a:rPr lang="sr-Latn-BA" dirty="0"/>
              <a:t> </a:t>
            </a:r>
            <a:r>
              <a:rPr lang="sr-Latn-BA" dirty="0" err="1"/>
              <a:t>објекат</a:t>
            </a:r>
            <a:r>
              <a:rPr lang="sr-Latn-BA" dirty="0"/>
              <a:t> </a:t>
            </a:r>
            <a:r>
              <a:rPr lang="sr-Latn-BA" dirty="0" err="1"/>
              <a:t>стварног</a:t>
            </a:r>
            <a:r>
              <a:rPr lang="sr-Latn-BA" dirty="0"/>
              <a:t> </a:t>
            </a:r>
            <a:r>
              <a:rPr lang="sr-Latn-BA" dirty="0" err="1"/>
              <a:t>права</a:t>
            </a:r>
            <a:endParaRPr lang="sr-Latn-BA" dirty="0"/>
          </a:p>
          <a:p>
            <a:r>
              <a:rPr lang="sr-Cyrl-CS" dirty="0"/>
              <a:t>Ствари у посебном (административно ограниченом, регулисаном) режиму (дроге и лекови, оружје...)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794601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05685EC-E184-4C9B-978E-580801597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/>
          <a:lstStyle/>
          <a:p>
            <a:r>
              <a:rPr lang="sr-Cyrl-BA" dirty="0">
                <a:effectLst/>
              </a:rPr>
              <a:t>Збирна ствар (</a:t>
            </a:r>
            <a:r>
              <a:rPr lang="sr-Latn-BA" i="1" dirty="0" err="1">
                <a:effectLst/>
              </a:rPr>
              <a:t>universitas</a:t>
            </a:r>
            <a:r>
              <a:rPr lang="sr-Latn-BA" i="1" dirty="0">
                <a:effectLst/>
              </a:rPr>
              <a:t> </a:t>
            </a:r>
            <a:r>
              <a:rPr lang="sr-Latn-BA" i="1" dirty="0" err="1">
                <a:effectLst/>
              </a:rPr>
              <a:t>rerum</a:t>
            </a:r>
            <a:r>
              <a:rPr lang="sr-Latn-BA" dirty="0">
                <a:effectLst/>
              </a:rPr>
              <a:t>)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7C1D98AF-EB5F-489C-9709-DCEE1B1D8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3200" dirty="0"/>
              <a:t>Збирна ствар је скуп истоврсних, физички самосталних ствари, које имају исту намену и у правним односима се појављују као целина</a:t>
            </a:r>
            <a:r>
              <a:rPr lang="sr-Cyrl-BA" sz="3200" dirty="0"/>
              <a:t> (нпр. стадо оваца, збирка марака, књиге у библиотеци...)</a:t>
            </a:r>
          </a:p>
          <a:p>
            <a:pPr>
              <a:lnSpc>
                <a:spcPct val="80000"/>
              </a:lnSpc>
            </a:pPr>
            <a:r>
              <a:rPr lang="sr-Cyrl-BA" sz="3200" dirty="0"/>
              <a:t>Комплементарна ствар код које су, такође, поједини </a:t>
            </a:r>
            <a:r>
              <a:rPr lang="sr-Cyrl-BA" sz="3200" dirty="0" err="1"/>
              <a:t>делови</a:t>
            </a:r>
            <a:r>
              <a:rPr lang="sr-Cyrl-BA" sz="3200" dirty="0"/>
              <a:t> физички одвојени, али немају никакву самосталну употребну </a:t>
            </a:r>
            <a:r>
              <a:rPr lang="sr-Cyrl-BA" sz="3200" dirty="0" err="1"/>
              <a:t>вредност</a:t>
            </a:r>
            <a:r>
              <a:rPr lang="sr-Cyrl-BA" sz="3200" dirty="0"/>
              <a:t>, те се у правном промету појављују као </a:t>
            </a:r>
            <a:r>
              <a:rPr lang="sr-Cyrl-BA" sz="3200" dirty="0" err="1"/>
              <a:t>целина</a:t>
            </a:r>
            <a:r>
              <a:rPr lang="sr-Cyrl-BA" sz="3200" dirty="0"/>
              <a:t> (нпр. пар рукавица, пар чарапа ...)</a:t>
            </a:r>
          </a:p>
          <a:p>
            <a:pPr>
              <a:lnSpc>
                <a:spcPct val="80000"/>
              </a:lnSpc>
            </a:pPr>
            <a:r>
              <a:rPr lang="sr-Cyrl-BA" sz="3200" dirty="0"/>
              <a:t>Збир ствари и права: </a:t>
            </a:r>
            <a:r>
              <a:rPr lang="sr-Cyrl-BA" sz="3200" i="1" dirty="0"/>
              <a:t>u</a:t>
            </a:r>
            <a:r>
              <a:rPr lang="sr-Latn-BA" sz="3200" i="1" dirty="0" err="1"/>
              <a:t>niversitas</a:t>
            </a:r>
            <a:r>
              <a:rPr lang="sr-Latn-BA" sz="3200" i="1" dirty="0"/>
              <a:t> </a:t>
            </a:r>
            <a:r>
              <a:rPr lang="sr-Latn-BA" sz="3200" i="1" dirty="0" err="1"/>
              <a:t>iuris</a:t>
            </a:r>
            <a:r>
              <a:rPr lang="sr-Latn-BA" sz="3200" i="1" dirty="0"/>
              <a:t> </a:t>
            </a:r>
            <a:endParaRPr lang="ru-RU" sz="3200" i="1" dirty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65853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19AA2B9-1091-4E76-91B9-E028B4B1A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sr-Cyrl-BA" dirty="0" err="1">
                <a:effectLst/>
              </a:rPr>
              <a:t>Дељиве</a:t>
            </a:r>
            <a:r>
              <a:rPr lang="sr-Cyrl-BA" dirty="0">
                <a:effectLst/>
              </a:rPr>
              <a:t> и </a:t>
            </a:r>
            <a:r>
              <a:rPr lang="sr-Cyrl-BA" dirty="0" err="1">
                <a:effectLst/>
              </a:rPr>
              <a:t>недељиве</a:t>
            </a:r>
            <a:r>
              <a:rPr lang="sr-Cyrl-BA" dirty="0">
                <a:effectLst/>
              </a:rPr>
              <a:t> ствари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A29EDC15-B65E-4F38-9962-22C445AB8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dirty="0"/>
              <a:t>Дељиве ствари су оне које се могу делити на више истоврсних делова, при чему њихова супстанца остаје иста, а мањи делови имају сразмерно мању вредност у односу на целину.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dirty="0"/>
              <a:t>Недељиве ствари су оне код којих би се д</a:t>
            </a:r>
            <a:r>
              <a:rPr lang="sr-Cyrl-BA" sz="3200" dirty="0"/>
              <a:t>е</a:t>
            </a:r>
            <a:r>
              <a:rPr lang="ru-RU" sz="3200" dirty="0"/>
              <a:t>обом уништила њихова супстанца или би се несразмерно умањила вредност делова добијених д</a:t>
            </a:r>
            <a:r>
              <a:rPr lang="sr-Cyrl-BA" sz="3200" dirty="0"/>
              <a:t>е</a:t>
            </a:r>
            <a:r>
              <a:rPr lang="ru-RU" sz="3200" dirty="0"/>
              <a:t>обом. </a:t>
            </a:r>
            <a:endParaRPr lang="sr-Cyrl-BA" sz="3200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dirty="0"/>
              <a:t>Врсте д</a:t>
            </a:r>
            <a:r>
              <a:rPr lang="sr-Cyrl-BA" sz="3200" dirty="0"/>
              <a:t>е</a:t>
            </a:r>
            <a:r>
              <a:rPr lang="ru-RU" sz="3200" dirty="0"/>
              <a:t>обе: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Cyrl-BA" sz="3200" dirty="0"/>
              <a:t>- ф</a:t>
            </a:r>
            <a:r>
              <a:rPr lang="ru-RU" sz="3200" dirty="0"/>
              <a:t>изичка</a:t>
            </a:r>
            <a:r>
              <a:rPr lang="sr-Cyrl-BA" sz="3200" dirty="0"/>
              <a:t> </a:t>
            </a:r>
            <a:r>
              <a:rPr lang="ru-RU" sz="3200" dirty="0"/>
              <a:t>-</a:t>
            </a:r>
            <a:r>
              <a:rPr lang="sr-Cyrl-BA" sz="3200" dirty="0"/>
              <a:t> </a:t>
            </a:r>
            <a:r>
              <a:rPr lang="ru-RU" sz="3200" dirty="0"/>
              <a:t>механичка подела ствари на ситније делове,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Cyrl-BA" sz="3200" dirty="0"/>
              <a:t>- г</a:t>
            </a:r>
            <a:r>
              <a:rPr lang="ru-RU" sz="3200" dirty="0"/>
              <a:t>еометријска</a:t>
            </a:r>
            <a:r>
              <a:rPr lang="sr-Cyrl-BA" sz="3200" dirty="0"/>
              <a:t> </a:t>
            </a:r>
            <a:r>
              <a:rPr lang="ru-RU" sz="3200" dirty="0"/>
              <a:t>-</a:t>
            </a:r>
            <a:r>
              <a:rPr lang="sr-Cyrl-BA" sz="3200" dirty="0"/>
              <a:t> </a:t>
            </a:r>
            <a:r>
              <a:rPr lang="ru-RU" sz="3200" dirty="0"/>
              <a:t>д</a:t>
            </a:r>
            <a:r>
              <a:rPr lang="sr-Cyrl-BA" sz="3200" dirty="0"/>
              <a:t>е</a:t>
            </a:r>
            <a:r>
              <a:rPr lang="ru-RU" sz="3200" dirty="0"/>
              <a:t>ли се земљиште линијама на више парцела,</a:t>
            </a:r>
            <a:r>
              <a:rPr lang="sr-Cyrl-BA" sz="3200" dirty="0"/>
              <a:t> зграде хоризонтално и вертикално,</a:t>
            </a:r>
            <a:endParaRPr lang="ru-RU" sz="3200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Cyrl-BA" sz="3200" dirty="0"/>
              <a:t>- </a:t>
            </a:r>
            <a:r>
              <a:rPr lang="ru-RU" sz="3200" dirty="0"/>
              <a:t>цивилна д</a:t>
            </a:r>
            <a:r>
              <a:rPr lang="sr-Cyrl-BA" sz="3200" dirty="0"/>
              <a:t>е</a:t>
            </a:r>
            <a:r>
              <a:rPr lang="ru-RU" sz="3200" dirty="0"/>
              <a:t>оба</a:t>
            </a:r>
            <a:r>
              <a:rPr lang="sr-Cyrl-BA" sz="3200" dirty="0"/>
              <a:t> </a:t>
            </a:r>
            <a:r>
              <a:rPr lang="ru-RU" sz="3200" dirty="0"/>
              <a:t>- д</a:t>
            </a:r>
            <a:r>
              <a:rPr lang="sr-Cyrl-BA" sz="3200" dirty="0"/>
              <a:t>е</a:t>
            </a:r>
            <a:r>
              <a:rPr lang="ru-RU" sz="3200" dirty="0"/>
              <a:t>оба по вредности, ако физичка д</a:t>
            </a:r>
            <a:r>
              <a:rPr lang="sr-Cyrl-BA" sz="3200" dirty="0"/>
              <a:t>е</a:t>
            </a:r>
            <a:r>
              <a:rPr lang="ru-RU" sz="3200" dirty="0"/>
              <a:t>оба није могућа</a:t>
            </a:r>
            <a:r>
              <a:rPr lang="sr-Cyrl-BA" sz="3200" dirty="0"/>
              <a:t>.</a:t>
            </a:r>
            <a:endParaRPr lang="ru-RU" sz="32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987342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37EBB87-DEB6-47D9-BFFE-B39271890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sr-Cyrl-BA" sz="4400" dirty="0" err="1">
                <a:effectLst/>
              </a:rPr>
              <a:t>Процењиве</a:t>
            </a:r>
            <a:r>
              <a:rPr lang="sr-Cyrl-BA" sz="4400" dirty="0">
                <a:effectLst/>
              </a:rPr>
              <a:t> и </a:t>
            </a:r>
            <a:r>
              <a:rPr lang="sr-Cyrl-BA" sz="4400" dirty="0" err="1">
                <a:effectLst/>
              </a:rPr>
              <a:t>непроцењиве</a:t>
            </a:r>
            <a:r>
              <a:rPr lang="sr-Cyrl-BA" sz="4400" dirty="0">
                <a:effectLst/>
              </a:rPr>
              <a:t> ствари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15812D5B-987A-45B2-BBE7-7A2506E91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Cyrl-BA" sz="3200" dirty="0" err="1"/>
              <a:t>Процењиве</a:t>
            </a:r>
            <a:r>
              <a:rPr lang="sr-Cyrl-BA" sz="3200" dirty="0"/>
              <a:t> су оне чија се </a:t>
            </a:r>
            <a:r>
              <a:rPr lang="sr-Cyrl-BA" sz="3200" dirty="0" err="1"/>
              <a:t>вредност</a:t>
            </a:r>
            <a:r>
              <a:rPr lang="sr-Cyrl-BA" sz="3200" dirty="0"/>
              <a:t> може одредити упоређивањем са другим стварима у промету. Имају прометну и употребну </a:t>
            </a:r>
            <a:r>
              <a:rPr lang="sr-Cyrl-BA" sz="3200" dirty="0" err="1"/>
              <a:t>вредност</a:t>
            </a:r>
            <a:r>
              <a:rPr lang="sr-Cyrl-BA" sz="3200" dirty="0"/>
              <a:t> и могу се изразити у новцу.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dirty="0"/>
              <a:t>Новац је телесна ствар која има функцију општег мерила вредности робе и услуга на тржишту и средства плаћања.  Цена процењиве ствари може бити: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Cyrl-BA" sz="3200" dirty="0"/>
              <a:t>- р</a:t>
            </a:r>
            <a:r>
              <a:rPr lang="ru-RU" sz="3200" dirty="0"/>
              <a:t>едовна</a:t>
            </a:r>
            <a:r>
              <a:rPr lang="sr-Cyrl-BA" sz="3200" dirty="0"/>
              <a:t> </a:t>
            </a:r>
            <a:r>
              <a:rPr lang="ru-RU" sz="3200" dirty="0"/>
              <a:t>-</a:t>
            </a:r>
            <a:r>
              <a:rPr lang="sr-Cyrl-BA" sz="3200" dirty="0"/>
              <a:t> </a:t>
            </a:r>
            <a:r>
              <a:rPr lang="ru-RU" sz="3200" dirty="0"/>
              <a:t>нормална цена која важи на тржишту,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Cyrl-BA" sz="3200" dirty="0"/>
              <a:t>- в</a:t>
            </a:r>
            <a:r>
              <a:rPr lang="ru-RU" sz="3200" dirty="0"/>
              <a:t>анредна</a:t>
            </a:r>
            <a:r>
              <a:rPr lang="sr-Cyrl-BA" sz="3200" dirty="0"/>
              <a:t> </a:t>
            </a:r>
            <a:r>
              <a:rPr lang="ru-RU" sz="3200" dirty="0"/>
              <a:t>-</a:t>
            </a:r>
            <a:r>
              <a:rPr lang="sr-Cyrl-BA" sz="3200" dirty="0"/>
              <a:t> </a:t>
            </a:r>
            <a:r>
              <a:rPr lang="ru-RU" sz="3200" dirty="0"/>
              <a:t>цена при чијем се утврђењу узимају у обзир посебне околности,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Cyrl-BA" sz="3200" dirty="0"/>
              <a:t>- а</a:t>
            </a:r>
            <a:r>
              <a:rPr lang="ru-RU" sz="3200" dirty="0"/>
              <a:t>фекциона</a:t>
            </a:r>
            <a:r>
              <a:rPr lang="sr-Cyrl-BA" sz="3200" dirty="0"/>
              <a:t> </a:t>
            </a:r>
            <a:r>
              <a:rPr lang="ru-RU" sz="3200" dirty="0"/>
              <a:t>-</a:t>
            </a:r>
            <a:r>
              <a:rPr lang="sr-Cyrl-BA" sz="3200" dirty="0"/>
              <a:t> </a:t>
            </a:r>
            <a:r>
              <a:rPr lang="ru-RU" sz="3200" dirty="0"/>
              <a:t>вредност одређене ствари за власника због његове наклоности коју има према тој ствари. </a:t>
            </a:r>
            <a:endParaRPr lang="en-US" sz="32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38014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966B15D-EE47-4C17-85FF-1D33CBAC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sr-Cyrl-BA" sz="4400" dirty="0">
                <a:effectLst/>
              </a:rPr>
              <a:t>Потрошне и </a:t>
            </a:r>
            <a:r>
              <a:rPr lang="sr-Cyrl-BA" sz="4400" dirty="0" err="1">
                <a:effectLst/>
              </a:rPr>
              <a:t>непотрошне</a:t>
            </a:r>
            <a:r>
              <a:rPr lang="sr-Cyrl-BA" sz="4400" dirty="0">
                <a:effectLst/>
              </a:rPr>
              <a:t> ствари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E53C52DA-5EC3-4040-A95F-2B4AACB2C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200" dirty="0"/>
              <a:t>Потрошне ствари су оне које се једном употребом потроше или се њихова супстанца битно смањи или су намењене отуђењу.</a:t>
            </a:r>
          </a:p>
          <a:p>
            <a:pPr>
              <a:lnSpc>
                <a:spcPct val="90000"/>
              </a:lnSpc>
            </a:pPr>
            <a:endParaRPr lang="ru-RU" sz="3200" dirty="0"/>
          </a:p>
          <a:p>
            <a:pPr>
              <a:lnSpc>
                <a:spcPct val="90000"/>
              </a:lnSpc>
            </a:pPr>
            <a:r>
              <a:rPr lang="ru-RU" sz="3200" dirty="0"/>
              <a:t>Непотрошне ствари се могу употребљавати више пута или неограничен број пута а да им се тиме битно не наруши супстанца. 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06509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B2950AE-E3A9-4BD3-9DF6-CE65BCBF9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BA" sz="4400" dirty="0">
                <a:effectLst/>
              </a:rPr>
              <a:t>Индивидуално одређене ствари и ствари одређене по роду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E1E9D190-814A-4196-AFA7-F168A7DDA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dirty="0"/>
              <a:t>По роду су одређене оне покретне ствари које се  у правном промету одређују по некој мерној јединици</a:t>
            </a:r>
            <a:r>
              <a:rPr lang="sr-Cyrl-BA" sz="3200" dirty="0"/>
              <a:t> </a:t>
            </a:r>
            <a:r>
              <a:rPr lang="ru-RU" sz="3200" dirty="0"/>
              <a:t>(килограму, литру, дужном метру...). Ствари по роду се одређују бројањем, вагањем или мерењем.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dirty="0"/>
              <a:t>Индивидуално одређена ствар је ствар одређена појединачно</a:t>
            </a:r>
            <a:r>
              <a:rPr lang="sr-Cyrl-BA" sz="3200" dirty="0"/>
              <a:t> </a:t>
            </a:r>
            <a:r>
              <a:rPr lang="ru-RU" sz="3200" dirty="0"/>
              <a:t>–</a:t>
            </a:r>
            <a:r>
              <a:rPr lang="sr-Cyrl-BA" sz="3200" dirty="0"/>
              <a:t> </a:t>
            </a:r>
            <a:r>
              <a:rPr lang="ru-RU" sz="3200" dirty="0"/>
              <a:t>конкретно</a:t>
            </a:r>
            <a:r>
              <a:rPr lang="sr-Cyrl-BA" sz="3200" dirty="0"/>
              <a:t>,</a:t>
            </a:r>
            <a:r>
              <a:rPr lang="ru-RU" sz="3200" dirty="0"/>
              <a:t> било зато што је једина такве врсте, непоновљива, или су јој такво својство дале стране у закљученом правном послу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12619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2046838-EA2B-4B3A-AF9B-F31BB4649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sr-Cyrl-BA" sz="4400" dirty="0">
                <a:effectLst/>
              </a:rPr>
              <a:t>Замењиве и </a:t>
            </a:r>
            <a:r>
              <a:rPr lang="sr-Cyrl-BA" sz="4400" dirty="0" err="1">
                <a:effectLst/>
              </a:rPr>
              <a:t>незамењиве</a:t>
            </a:r>
            <a:r>
              <a:rPr lang="sr-Cyrl-BA" sz="4400" dirty="0">
                <a:effectLst/>
              </a:rPr>
              <a:t> ствари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46C1316B-37C2-4719-8128-3E010F609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Заме</a:t>
            </a:r>
            <a:r>
              <a:rPr lang="sr-Cyrl-BA" sz="3200" dirty="0"/>
              <a:t>њ</a:t>
            </a:r>
            <a:r>
              <a:rPr lang="ru-RU" sz="3200" dirty="0"/>
              <a:t>иве ствари су оне уместо којих се, приликом испуњења обавезе, може предати друга ствар истих карактеристика.</a:t>
            </a:r>
            <a:r>
              <a:rPr lang="sr-Cyrl-BA" sz="3200" dirty="0"/>
              <a:t> </a:t>
            </a:r>
          </a:p>
          <a:p>
            <a:r>
              <a:rPr lang="ru-RU" sz="3200" dirty="0"/>
              <a:t>Незамењива ствар не може бити замењена другом. </a:t>
            </a:r>
            <a:endParaRPr lang="sr-Cyrl-BA" sz="3200" dirty="0"/>
          </a:p>
          <a:p>
            <a:r>
              <a:rPr lang="sr-Cyrl-BA" sz="3200" dirty="0"/>
              <a:t>Ствари одређене по роду су замењиве. Индивидуално одређена ствар може бити замењива и </a:t>
            </a:r>
            <a:r>
              <a:rPr lang="sr-Cyrl-BA" sz="3200" dirty="0" err="1"/>
              <a:t>незамењива</a:t>
            </a:r>
            <a:r>
              <a:rPr lang="sr-Cyrl-BA" sz="3200" dirty="0"/>
              <a:t> (</a:t>
            </a:r>
            <a:r>
              <a:rPr lang="sr-Cyrl-BA" sz="3200" dirty="0" err="1"/>
              <a:t>нпр.аутомобил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57879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sr-Cyrl-BA" dirty="0"/>
              <a:t>Општи појам стварног права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2376264"/>
          </a:xfrm>
        </p:spPr>
        <p:txBody>
          <a:bodyPr>
            <a:normAutofit/>
          </a:bodyPr>
          <a:lstStyle/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12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921643-7E4B-4F56-A6C8-C1A8FD07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sr-Cyrl-BA" dirty="0">
                <a:effectLst/>
              </a:rPr>
              <a:t>Хартије од </a:t>
            </a:r>
            <a:r>
              <a:rPr lang="sr-Cyrl-BA" dirty="0" err="1">
                <a:effectLst/>
              </a:rPr>
              <a:t>вредности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EBE78D8F-47FC-4F3B-816F-90F9A89E1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r-Cyrl-BA" sz="3200" dirty="0"/>
              <a:t>То је писана исправа којом се њен издавалац обавезује да испуни обавезу уписану на тој исправи њеном законитом имаоцу (чл. 234. ЗОО).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r-Cyrl-BA" sz="3200" dirty="0"/>
              <a:t>Право на </a:t>
            </a:r>
            <a:r>
              <a:rPr lang="sr-Cyrl-BA" sz="3200" dirty="0" err="1"/>
              <a:t>хартиј</a:t>
            </a:r>
            <a:r>
              <a:rPr lang="bs-Cyrl-BA" sz="3200" dirty="0"/>
              <a:t>и</a:t>
            </a:r>
            <a:r>
              <a:rPr lang="sr-Cyrl-BA" sz="3200" dirty="0"/>
              <a:t> и право из хартије: Право на хартији је стварно право и споредно је, а право из хартије је главно право и може се остварити само ако се </a:t>
            </a:r>
            <a:r>
              <a:rPr lang="sr-Cyrl-BA" sz="3200" dirty="0" err="1"/>
              <a:t>поседује</a:t>
            </a:r>
            <a:r>
              <a:rPr lang="sr-Cyrl-BA" sz="3200" dirty="0"/>
              <a:t> и сама хартија од </a:t>
            </a:r>
            <a:r>
              <a:rPr lang="sr-Cyrl-BA" sz="3200" dirty="0" err="1"/>
              <a:t>вредности</a:t>
            </a:r>
            <a:r>
              <a:rPr lang="sr-Cyrl-BA" sz="3200" dirty="0"/>
              <a:t> (изузетак је амортизација – издавање нове хартије).</a:t>
            </a:r>
            <a:endParaRPr lang="en-US" sz="32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83147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6210ADB-A245-4BCF-95C5-A37B74FA8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sr-Cyrl-BA" dirty="0">
                <a:effectLst/>
              </a:rPr>
              <a:t>Врсте хартија од </a:t>
            </a:r>
            <a:r>
              <a:rPr lang="sr-Cyrl-BA" dirty="0" err="1">
                <a:effectLst/>
              </a:rPr>
              <a:t>вредности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4D903D90-A9B1-40D9-A2D2-D029FD58E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77500" lnSpcReduction="20000"/>
          </a:bodyPr>
          <a:lstStyle/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Cyrl-BA" sz="3200" dirty="0"/>
              <a:t>Према праву које је означено на хартији: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sr-Cyrl-BA" sz="3200" dirty="0" err="1"/>
              <a:t>стварноправне</a:t>
            </a:r>
            <a:r>
              <a:rPr lang="sr-Cyrl-BA" sz="3200" dirty="0"/>
              <a:t> (</a:t>
            </a:r>
            <a:r>
              <a:rPr lang="sr-Cyrl-BA" sz="3200" dirty="0" err="1"/>
              <a:t>коносман</a:t>
            </a:r>
            <a:r>
              <a:rPr lang="sr-Cyrl-BA" sz="3200" dirty="0"/>
              <a:t>, товарни лист, </a:t>
            </a:r>
            <a:r>
              <a:rPr lang="sr-Cyrl-BA" sz="3200" dirty="0" err="1"/>
              <a:t>складишница</a:t>
            </a:r>
            <a:r>
              <a:rPr lang="sr-Cyrl-BA" sz="3200" dirty="0"/>
              <a:t>),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sr-Cyrl-BA" sz="3200" dirty="0" err="1"/>
              <a:t>облигационоправне</a:t>
            </a:r>
            <a:r>
              <a:rPr lang="sr-Cyrl-BA" sz="3200" dirty="0"/>
              <a:t> (</a:t>
            </a:r>
            <a:r>
              <a:rPr lang="sr-Cyrl-BA" sz="3200" dirty="0" err="1"/>
              <a:t>меница</a:t>
            </a:r>
            <a:r>
              <a:rPr lang="sr-Cyrl-BA" sz="3200" dirty="0"/>
              <a:t>, чек, обвезница и сл.) и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sr-Cyrl-BA" sz="3200" dirty="0"/>
              <a:t>хартије с правом учешћа (акције у АД).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Cyrl-BA" sz="3200" dirty="0"/>
              <a:t>Према начину одређивања титулара: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sr-Cyrl-BA" sz="3200" dirty="0"/>
              <a:t>хартије на доносиоца (нпр. лозови),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sr-Cyrl-BA" sz="3200" dirty="0"/>
              <a:t>хартије по наредби (индосамент) и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sr-Cyrl-BA" sz="3200" dirty="0"/>
              <a:t>хартије на име (нпр. обвезнице, штедне књижице).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Cyrl-BA" sz="3200" dirty="0"/>
              <a:t>Легитимациони папири и знаци (разне врсте карти: </a:t>
            </a:r>
            <a:r>
              <a:rPr lang="sr-Cyrl-BA" sz="3200" dirty="0" err="1"/>
              <a:t>железничке</a:t>
            </a:r>
            <a:r>
              <a:rPr lang="sr-Cyrl-BA" sz="3200" dirty="0"/>
              <a:t>, аутобуске, позоришне, биоскопске, разне врсте улазница, бонови...) се разликују од хартија од </a:t>
            </a:r>
            <a:r>
              <a:rPr lang="sr-Cyrl-BA" sz="3200" dirty="0" err="1"/>
              <a:t>вредности</a:t>
            </a:r>
            <a:endParaRPr lang="en-US" sz="32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04332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38645DB-8D27-4D0F-90F9-E3C10B75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>
                <a:effectLst/>
              </a:rPr>
              <a:t>Појам стварног права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71D779AF-6034-4E78-9E2A-B9E827AF3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sr-Cyrl-CS" sz="3200" i="1" dirty="0">
                <a:effectLst/>
              </a:rPr>
              <a:t>Стварно право </a:t>
            </a:r>
            <a:r>
              <a:rPr lang="sr-Cyrl-CS" sz="3200" dirty="0">
                <a:effectLst/>
              </a:rPr>
              <a:t>као грана права у оквиру Грађанског права – п</a:t>
            </a:r>
            <a:r>
              <a:rPr lang="en-US" sz="3200" dirty="0">
                <a:effectLst/>
              </a:rPr>
              <a:t>a</a:t>
            </a:r>
            <a:r>
              <a:rPr lang="sr-Cyrl-BA" sz="3200" dirty="0">
                <a:effectLst/>
              </a:rPr>
              <a:t>н</a:t>
            </a:r>
            <a:r>
              <a:rPr lang="sr-Cyrl-CS" sz="3200" dirty="0">
                <a:effectLst/>
              </a:rPr>
              <a:t>д</a:t>
            </a:r>
            <a:r>
              <a:rPr lang="en-US" sz="3200" dirty="0">
                <a:effectLst/>
              </a:rPr>
              <a:t>e</a:t>
            </a:r>
            <a:r>
              <a:rPr lang="sr-Cyrl-CS" sz="3200" dirty="0" err="1">
                <a:effectLst/>
              </a:rPr>
              <a:t>ктни</a:t>
            </a:r>
            <a:r>
              <a:rPr lang="sr-Cyrl-CS" sz="3200" dirty="0">
                <a:effectLst/>
              </a:rPr>
              <a:t> систем;</a:t>
            </a:r>
            <a:endParaRPr lang="sr-Cyrl-BA" sz="32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sr-Cyrl-CS" sz="3200" i="1" dirty="0">
                <a:effectLst/>
              </a:rPr>
              <a:t>Стварно право у објективном смислу </a:t>
            </a:r>
            <a:r>
              <a:rPr lang="ru-RU" sz="3200" dirty="0">
                <a:effectLst/>
              </a:rPr>
              <a:t>је скуп правних норми грађанског права изражених у закону или другом општем акту које регулишу односе између људи, поводом ствари</a:t>
            </a:r>
            <a:r>
              <a:rPr lang="sr-Cyrl-BA" sz="3200" dirty="0">
                <a:effectLst/>
              </a:rPr>
              <a:t> </a:t>
            </a:r>
            <a:r>
              <a:rPr lang="sr-Latn-BA" sz="3200" dirty="0">
                <a:effectLst/>
              </a:rPr>
              <a:t>(</a:t>
            </a:r>
            <a:r>
              <a:rPr lang="ru-RU" sz="3200" dirty="0">
                <a:effectLst/>
              </a:rPr>
              <a:t>субјективна стварна права</a:t>
            </a:r>
            <a:r>
              <a:rPr lang="sr-Latn-BA" sz="3200" dirty="0">
                <a:effectLst/>
              </a:rPr>
              <a:t>)</a:t>
            </a:r>
            <a:r>
              <a:rPr lang="ru-RU" sz="3200" dirty="0">
                <a:effectLst/>
              </a:rPr>
              <a:t> са циљем да се одреде коме та права припадају</a:t>
            </a:r>
            <a:r>
              <a:rPr lang="sr-Cyrl-CS" sz="3200" i="1" dirty="0">
                <a:effectLst/>
              </a:rPr>
              <a:t> </a:t>
            </a:r>
            <a:r>
              <a:rPr lang="sr-Cyrl-BA" sz="3200" dirty="0">
                <a:effectLst/>
              </a:rPr>
              <a:t>(</a:t>
            </a:r>
            <a:r>
              <a:rPr lang="sr-Cyrl-CS" sz="3200" dirty="0">
                <a:effectLst/>
              </a:rPr>
              <a:t>правила гране права којима се уређују субјективна стварна права</a:t>
            </a:r>
            <a:r>
              <a:rPr lang="sr-Cyrl-BA" sz="3200" dirty="0">
                <a:effectLst/>
              </a:rPr>
              <a:t>)</a:t>
            </a:r>
            <a:r>
              <a:rPr lang="sr-Cyrl-CS" sz="3200" dirty="0">
                <a:effectLst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sr-Cyrl-CS" sz="3200" i="1" dirty="0">
                <a:effectLst/>
              </a:rPr>
              <a:t>Стварно право у субјективном смислу </a:t>
            </a:r>
            <a:r>
              <a:rPr lang="sr-Cyrl-CS" sz="3200" dirty="0">
                <a:effectLst/>
              </a:rPr>
              <a:t>је </a:t>
            </a:r>
            <a:r>
              <a:rPr lang="ru-RU" sz="3200" dirty="0">
                <a:effectLst/>
              </a:rPr>
              <a:t>грађанско право које свог имаоца овлашћује на непосредну правну власт на одређеним стварима</a:t>
            </a:r>
            <a:r>
              <a:rPr lang="sr-Cyrl-BA" sz="3200" dirty="0">
                <a:effectLst/>
              </a:rPr>
              <a:t> (</a:t>
            </a:r>
            <a:r>
              <a:rPr lang="sr-Cyrl-CS" sz="3200" dirty="0">
                <a:effectLst/>
              </a:rPr>
              <a:t>апсолутно право које за свој непосредан објект има </a:t>
            </a:r>
            <a:r>
              <a:rPr lang="sr-Cyrl-CS" sz="3200" dirty="0" err="1">
                <a:effectLst/>
              </a:rPr>
              <a:t>ства</a:t>
            </a:r>
            <a:r>
              <a:rPr lang="sr-Cyrl-BA" sz="3200" dirty="0">
                <a:effectLst/>
              </a:rPr>
              <a:t>р)</a:t>
            </a:r>
            <a:r>
              <a:rPr lang="sr-Cyrl-CS" sz="3200" dirty="0">
                <a:effectLst/>
              </a:rPr>
              <a:t>.</a:t>
            </a:r>
            <a:endParaRPr lang="sr-Cyrl-BA" sz="3200" dirty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3200" dirty="0">
              <a:effectLst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79108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7B7B57A-9E59-449D-9741-C7FF41A54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>
                <a:effectLst/>
              </a:rPr>
              <a:t>Начела стварних права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6728FD90-DE6C-4EEF-80B5-8D0D09977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sr-Cyrl-BA" sz="3200" dirty="0">
                <a:effectLst/>
              </a:rPr>
              <a:t>1. Приватноправна власт на ствари:</a:t>
            </a:r>
          </a:p>
          <a:p>
            <a:pPr>
              <a:lnSpc>
                <a:spcPct val="80000"/>
              </a:lnSpc>
            </a:pPr>
            <a:r>
              <a:rPr lang="sr-Cyrl-BA" sz="3200" dirty="0">
                <a:effectLst/>
              </a:rPr>
              <a:t>дејство</a:t>
            </a:r>
            <a:r>
              <a:rPr lang="sr-Cyrl-CS" sz="3200" dirty="0">
                <a:effectLst/>
              </a:rPr>
              <a:t> </a:t>
            </a:r>
            <a:r>
              <a:rPr lang="sr-Latn-CS" sz="3200" i="1" dirty="0" err="1">
                <a:effectLst/>
              </a:rPr>
              <a:t>erga</a:t>
            </a:r>
            <a:r>
              <a:rPr lang="sr-Latn-CS" sz="3200" i="1" dirty="0">
                <a:effectLst/>
              </a:rPr>
              <a:t> </a:t>
            </a:r>
            <a:r>
              <a:rPr lang="sr-Latn-CS" sz="3200" i="1" dirty="0" err="1">
                <a:effectLst/>
              </a:rPr>
              <a:t>omnes</a:t>
            </a:r>
            <a:endParaRPr lang="sr-Cyrl-BA" sz="3200" i="1" dirty="0">
              <a:effectLst/>
            </a:endParaRPr>
          </a:p>
          <a:p>
            <a:pPr>
              <a:lnSpc>
                <a:spcPct val="80000"/>
              </a:lnSpc>
            </a:pPr>
            <a:r>
              <a:rPr lang="sr-Cyrl-BA" sz="3200" dirty="0"/>
              <a:t>п</a:t>
            </a:r>
            <a:r>
              <a:rPr lang="sr-Cyrl-CS" sz="3200" dirty="0" err="1"/>
              <a:t>ретежно</a:t>
            </a:r>
            <a:r>
              <a:rPr lang="sr-Cyrl-CS" sz="3200" dirty="0"/>
              <a:t> </a:t>
            </a:r>
            <a:r>
              <a:rPr lang="sr-Cyrl-BA" sz="3200" dirty="0"/>
              <a:t>су </a:t>
            </a:r>
            <a:r>
              <a:rPr lang="sr-Cyrl-CS" sz="3200" dirty="0"/>
              <a:t>уређена императивним прописима аутономија воље и њено дејство на стварна права слабије изражена – дејство </a:t>
            </a:r>
            <a:r>
              <a:rPr lang="sr-Latn-CS" sz="3200" i="1" dirty="0"/>
              <a:t>inter </a:t>
            </a:r>
            <a:r>
              <a:rPr lang="sr-Latn-CS" sz="3200" i="1" dirty="0" err="1"/>
              <a:t>partes</a:t>
            </a:r>
            <a:endParaRPr lang="en-US" sz="3200" dirty="0"/>
          </a:p>
          <a:p>
            <a:pPr>
              <a:lnSpc>
                <a:spcPct val="80000"/>
              </a:lnSpc>
            </a:pPr>
            <a:r>
              <a:rPr lang="sr-Cyrl-BA" sz="3200" dirty="0">
                <a:effectLst/>
              </a:rPr>
              <a:t>о</a:t>
            </a:r>
            <a:r>
              <a:rPr lang="sr-Cyrl-CS" sz="3200" dirty="0" err="1">
                <a:effectLst/>
              </a:rPr>
              <a:t>бавеза</a:t>
            </a:r>
            <a:r>
              <a:rPr lang="sr-Cyrl-CS" sz="3200" dirty="0">
                <a:effectLst/>
              </a:rPr>
              <a:t> на пасивно понашање свих трећих</a:t>
            </a:r>
            <a:r>
              <a:rPr lang="sr-Cyrl-BA" sz="3200" dirty="0">
                <a:effectLst/>
              </a:rPr>
              <a:t> лица: </a:t>
            </a:r>
            <a:r>
              <a:rPr lang="sr-Cyrl-CS" sz="3200" dirty="0">
                <a:effectLst/>
              </a:rPr>
              <a:t>конкретизација по </a:t>
            </a:r>
            <a:r>
              <a:rPr lang="sr-Cyrl-CS" sz="3200" dirty="0" err="1">
                <a:effectLst/>
              </a:rPr>
              <a:t>субјек</a:t>
            </a:r>
            <a:r>
              <a:rPr lang="sr-Cyrl-BA" sz="3200" dirty="0"/>
              <a:t>т</a:t>
            </a:r>
            <a:r>
              <a:rPr lang="sr-Cyrl-CS" sz="3200" dirty="0">
                <a:effectLst/>
              </a:rPr>
              <a:t>у и садржини у случају повреде</a:t>
            </a:r>
            <a:endParaRPr lang="sr-Latn-CS" sz="32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sr-Cyrl-BA" sz="3200" dirty="0">
                <a:effectLst/>
              </a:rPr>
              <a:t>у</a:t>
            </a:r>
            <a:r>
              <a:rPr lang="sr-Cyrl-CS" sz="3200" dirty="0" err="1">
                <a:effectLst/>
              </a:rPr>
              <a:t>живају</a:t>
            </a:r>
            <a:r>
              <a:rPr lang="sr-Cyrl-CS" sz="3200" dirty="0">
                <a:effectLst/>
              </a:rPr>
              <a:t> право првенства</a:t>
            </a:r>
            <a:r>
              <a:rPr lang="sr-Cyrl-BA" sz="3200" dirty="0">
                <a:effectLst/>
              </a:rPr>
              <a:t> (1) у односу на облигациона права и (2) истоврсно стварно право настало касније</a:t>
            </a:r>
          </a:p>
          <a:p>
            <a:pPr>
              <a:lnSpc>
                <a:spcPct val="80000"/>
              </a:lnSpc>
            </a:pPr>
            <a:r>
              <a:rPr lang="sr-Cyrl-BA" sz="3200" dirty="0">
                <a:effectLst/>
              </a:rPr>
              <a:t>дају </a:t>
            </a:r>
            <a:r>
              <a:rPr lang="sr-Cyrl-CS" sz="3200" dirty="0">
                <a:effectLst/>
              </a:rPr>
              <a:t>право следовања</a:t>
            </a:r>
          </a:p>
          <a:p>
            <a:pPr>
              <a:lnSpc>
                <a:spcPct val="80000"/>
              </a:lnSpc>
              <a:buNone/>
            </a:pPr>
            <a:r>
              <a:rPr lang="sr-Cyrl-CS" sz="3200" dirty="0"/>
              <a:t>2. </a:t>
            </a:r>
            <a:r>
              <a:rPr lang="sr-Latn-BA" sz="3200" i="1" dirty="0"/>
              <a:t>N</a:t>
            </a:r>
            <a:r>
              <a:rPr lang="sr-Latn-CS" sz="3200" i="1" dirty="0" err="1"/>
              <a:t>umerus</a:t>
            </a:r>
            <a:r>
              <a:rPr lang="sr-Latn-CS" sz="3200" i="1" dirty="0"/>
              <a:t> </a:t>
            </a:r>
            <a:r>
              <a:rPr lang="sr-Latn-CS" sz="3200" i="1" dirty="0" err="1"/>
              <a:t>clausus</a:t>
            </a:r>
            <a:r>
              <a:rPr lang="sr-Latn-CS" sz="3200" i="1" dirty="0"/>
              <a:t> </a:t>
            </a:r>
            <a:r>
              <a:rPr lang="sr-Cyrl-CS" sz="3200" dirty="0"/>
              <a:t>стварних права у односу на (1) врсту (2) садржај и (3) недељивост овлашћења</a:t>
            </a:r>
            <a:endParaRPr lang="sr-Cyrl-CS" sz="3200" dirty="0">
              <a:effectLst/>
            </a:endParaRPr>
          </a:p>
          <a:p>
            <a:pPr>
              <a:lnSpc>
                <a:spcPct val="80000"/>
              </a:lnSpc>
              <a:buNone/>
            </a:pPr>
            <a:r>
              <a:rPr lang="sr-Cyrl-CS" sz="3200" dirty="0"/>
              <a:t>3. Специјалност (одређеност) стварног права</a:t>
            </a:r>
          </a:p>
          <a:p>
            <a:pPr>
              <a:lnSpc>
                <a:spcPct val="80000"/>
              </a:lnSpc>
            </a:pPr>
            <a:r>
              <a:rPr lang="sr-Cyrl-BA" sz="3200" dirty="0">
                <a:effectLst/>
              </a:rPr>
              <a:t>за </a:t>
            </a:r>
            <a:r>
              <a:rPr lang="sr-Cyrl-CS" sz="3200" dirty="0" err="1">
                <a:effectLst/>
              </a:rPr>
              <a:t>непоср</a:t>
            </a:r>
            <a:r>
              <a:rPr lang="sr-Cyrl-BA" sz="3200" dirty="0">
                <a:effectLst/>
              </a:rPr>
              <a:t>е</a:t>
            </a:r>
            <a:r>
              <a:rPr lang="sr-Cyrl-CS" sz="3200" dirty="0">
                <a:effectLst/>
              </a:rPr>
              <a:t>дан </a:t>
            </a:r>
            <a:r>
              <a:rPr lang="sr-Cyrl-CS" sz="3200" dirty="0" err="1">
                <a:effectLst/>
              </a:rPr>
              <a:t>објек</a:t>
            </a:r>
            <a:r>
              <a:rPr lang="sr-Cyrl-BA" sz="3200" dirty="0">
                <a:effectLst/>
              </a:rPr>
              <a:t>а</a:t>
            </a:r>
            <a:r>
              <a:rPr lang="sr-Cyrl-CS" sz="3200" dirty="0">
                <a:effectLst/>
              </a:rPr>
              <a:t>т имају одређену ствар</a:t>
            </a:r>
            <a:endParaRPr lang="sr-Cyrl-BA" sz="3200" dirty="0">
              <a:effectLst/>
            </a:endParaRPr>
          </a:p>
          <a:p>
            <a:pPr>
              <a:lnSpc>
                <a:spcPct val="80000"/>
              </a:lnSpc>
              <a:buNone/>
            </a:pPr>
            <a:r>
              <a:rPr lang="sr-Cyrl-BA" sz="3200" dirty="0">
                <a:effectLst/>
              </a:rPr>
              <a:t>4. Публицитет стварних права</a:t>
            </a:r>
            <a:endParaRPr lang="sr-Cyrl-CS" sz="3200" dirty="0">
              <a:effectLst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7716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68032F7-C877-4666-8710-B9A57E18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786210"/>
          </a:xfrm>
        </p:spPr>
        <p:txBody>
          <a:bodyPr/>
          <a:lstStyle/>
          <a:p>
            <a:r>
              <a:rPr lang="sr-Cyrl-BA" dirty="0">
                <a:effectLst/>
              </a:rPr>
              <a:t>Врсте (</a:t>
            </a:r>
            <a:r>
              <a:rPr lang="sr-Cyrl-BA" dirty="0" err="1">
                <a:effectLst/>
              </a:rPr>
              <a:t>подела</a:t>
            </a:r>
            <a:r>
              <a:rPr lang="sr-Cyrl-BA" dirty="0">
                <a:effectLst/>
              </a:rPr>
              <a:t>) стварних права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2FE5BDF6-AEAF-499A-BFD4-6D1B216E1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r-Cyrl-BA" sz="2400" dirty="0">
                <a:effectLst/>
              </a:rPr>
              <a:t>Право с</a:t>
            </a:r>
            <a:r>
              <a:rPr lang="sr-Cyrl-CS" sz="2400" dirty="0">
                <a:effectLst/>
              </a:rPr>
              <a:t>војин</a:t>
            </a:r>
            <a:r>
              <a:rPr lang="sr-Cyrl-BA" sz="2400" dirty="0">
                <a:effectLst/>
              </a:rPr>
              <a:t>е</a:t>
            </a:r>
            <a:r>
              <a:rPr lang="sr-Cyrl-CS" sz="2400" dirty="0">
                <a:effectLst/>
              </a:rPr>
              <a:t> и </a:t>
            </a:r>
            <a:r>
              <a:rPr lang="sr-Latn-CS" sz="2400" i="1" dirty="0" err="1">
                <a:effectLst/>
              </a:rPr>
              <a:t>iura</a:t>
            </a:r>
            <a:r>
              <a:rPr lang="sr-Latn-CS" sz="2400" i="1" dirty="0">
                <a:effectLst/>
              </a:rPr>
              <a:t> in </a:t>
            </a:r>
            <a:r>
              <a:rPr lang="sr-Latn-CS" sz="2400" i="1" dirty="0" err="1">
                <a:effectLst/>
              </a:rPr>
              <a:t>re</a:t>
            </a:r>
            <a:r>
              <a:rPr lang="sr-Latn-CS" sz="2400" i="1" dirty="0">
                <a:effectLst/>
              </a:rPr>
              <a:t> </a:t>
            </a:r>
            <a:r>
              <a:rPr lang="sr-Latn-CS" sz="2400" i="1" dirty="0" err="1">
                <a:effectLst/>
              </a:rPr>
              <a:t>alliena</a:t>
            </a:r>
            <a:r>
              <a:rPr lang="sr-Latn-CS" sz="2400" dirty="0">
                <a:effectLst/>
              </a:rPr>
              <a:t> </a:t>
            </a:r>
            <a:r>
              <a:rPr lang="sr-Cyrl-CS" sz="2400" dirty="0">
                <a:effectLst/>
              </a:rPr>
              <a:t>(стварна права на туђим стварима</a:t>
            </a:r>
            <a:r>
              <a:rPr lang="sr-Cyrl-BA" sz="2400" dirty="0">
                <a:effectLst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sr-Cyrl-BA" sz="2400" dirty="0">
                <a:effectLst/>
              </a:rPr>
              <a:t> </a:t>
            </a:r>
            <a:r>
              <a:rPr lang="sr-Latn-CS" sz="2400" i="1" dirty="0" err="1">
                <a:effectLst/>
              </a:rPr>
              <a:t>Iura</a:t>
            </a:r>
            <a:r>
              <a:rPr lang="sr-Latn-CS" sz="2400" i="1" dirty="0">
                <a:effectLst/>
              </a:rPr>
              <a:t> in </a:t>
            </a:r>
            <a:r>
              <a:rPr lang="sr-Latn-CS" sz="2400" i="1" dirty="0" err="1">
                <a:effectLst/>
              </a:rPr>
              <a:t>re</a:t>
            </a:r>
            <a:r>
              <a:rPr lang="sr-Latn-CS" sz="2400" i="1" dirty="0">
                <a:effectLst/>
              </a:rPr>
              <a:t> </a:t>
            </a:r>
            <a:r>
              <a:rPr lang="sr-Latn-CS" sz="2400" i="1" dirty="0" err="1">
                <a:effectLst/>
              </a:rPr>
              <a:t>alliena</a:t>
            </a:r>
            <a:r>
              <a:rPr lang="sr-Latn-CS" sz="2400" dirty="0">
                <a:effectLst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sr-Cyrl-CS" sz="2400" dirty="0">
                <a:effectLst/>
              </a:rPr>
              <a:t>Службености</a:t>
            </a:r>
            <a:r>
              <a:rPr lang="sr-Cyrl-BA" sz="2400" dirty="0">
                <a:effectLst/>
              </a:rPr>
              <a:t>: </a:t>
            </a:r>
            <a:r>
              <a:rPr lang="sr-Cyrl-CS" sz="2400" dirty="0">
                <a:effectLst/>
              </a:rPr>
              <a:t>стварне и личне</a:t>
            </a:r>
          </a:p>
          <a:p>
            <a:pPr lvl="1">
              <a:lnSpc>
                <a:spcPct val="80000"/>
              </a:lnSpc>
            </a:pPr>
            <a:r>
              <a:rPr lang="sr-Cyrl-CS" sz="2400" dirty="0">
                <a:effectLst/>
              </a:rPr>
              <a:t>Заложна права</a:t>
            </a:r>
            <a:r>
              <a:rPr lang="sr-Cyrl-BA" sz="2400" dirty="0">
                <a:effectLst/>
              </a:rPr>
              <a:t>: хипотека, ручна залога и </a:t>
            </a:r>
            <a:r>
              <a:rPr lang="sr-Cyrl-CS" sz="2400" dirty="0">
                <a:effectLst/>
              </a:rPr>
              <a:t>регистровано заложно право на покретним стварима</a:t>
            </a:r>
            <a:endParaRPr lang="sr-Cyrl-BA" sz="2400" dirty="0">
              <a:effectLst/>
            </a:endParaRPr>
          </a:p>
          <a:p>
            <a:pPr lvl="1">
              <a:lnSpc>
                <a:spcPct val="80000"/>
              </a:lnSpc>
            </a:pPr>
            <a:r>
              <a:rPr lang="sr-Cyrl-CS" sz="2400" dirty="0">
                <a:effectLst/>
              </a:rPr>
              <a:t>Право грађе</a:t>
            </a:r>
            <a:r>
              <a:rPr lang="sr-Cyrl-BA" sz="2400" dirty="0">
                <a:effectLst/>
              </a:rPr>
              <a:t>њ</a:t>
            </a:r>
            <a:r>
              <a:rPr lang="sr-Cyrl-CS" sz="2400" dirty="0">
                <a:effectLst/>
              </a:rPr>
              <a:t>а</a:t>
            </a:r>
            <a:r>
              <a:rPr lang="sr-Cyrl-BA" sz="2400" dirty="0">
                <a:effectLst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sr-Cyrl-CS" sz="2400" dirty="0">
                <a:effectLst/>
              </a:rPr>
              <a:t>Реални терет</a:t>
            </a:r>
            <a:endParaRPr lang="sr-Cyrl-BA" sz="2400" dirty="0">
              <a:effectLst/>
            </a:endParaRPr>
          </a:p>
          <a:p>
            <a:pPr lvl="1">
              <a:lnSpc>
                <a:spcPct val="80000"/>
              </a:lnSpc>
            </a:pPr>
            <a:r>
              <a:rPr lang="sr-Cyrl-CS" sz="2400" dirty="0">
                <a:effectLst/>
              </a:rPr>
              <a:t>Закуп</a:t>
            </a:r>
            <a:r>
              <a:rPr lang="sr-Latn-BA" sz="2400" dirty="0">
                <a:effectLst/>
              </a:rPr>
              <a:t>-</a:t>
            </a:r>
            <a:r>
              <a:rPr lang="sr-Cyrl-CS" sz="2400" dirty="0">
                <a:effectLst/>
              </a:rPr>
              <a:t> </a:t>
            </a:r>
            <a:r>
              <a:rPr lang="sr-Cyrl-CS" sz="2400" dirty="0" err="1">
                <a:effectLst/>
              </a:rPr>
              <a:t>стварноправно</a:t>
            </a:r>
            <a:r>
              <a:rPr lang="sr-Cyrl-CS" sz="2400" dirty="0">
                <a:effectLst/>
              </a:rPr>
              <a:t> овлашћење закупца</a:t>
            </a:r>
          </a:p>
          <a:p>
            <a:pPr lvl="1">
              <a:lnSpc>
                <a:spcPct val="80000"/>
              </a:lnSpc>
            </a:pPr>
            <a:r>
              <a:rPr lang="sr-Cyrl-BA" sz="2400" dirty="0">
                <a:effectLst/>
              </a:rPr>
              <a:t>(</a:t>
            </a:r>
            <a:r>
              <a:rPr lang="sr-Cyrl-CS" sz="2400" dirty="0">
                <a:effectLst/>
              </a:rPr>
              <a:t>Законско) право прече куповине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55110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F73357B-D948-4504-8962-876D4E8F5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sr-Cyrl-BA" dirty="0"/>
              <a:t>Извори стварног права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A2A57605-3841-4327-B4F6-F33E06A07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BA" dirty="0"/>
              <a:t>Чл. 1. Протокола 1 уз Европску конвенцију о људским правима и основним слободама (директна </a:t>
            </a:r>
            <a:r>
              <a:rPr lang="sr-Cyrl-BA" dirty="0" err="1"/>
              <a:t>примена</a:t>
            </a:r>
            <a:r>
              <a:rPr lang="sr-Cyrl-BA" dirty="0"/>
              <a:t>-чл. 16 ст. 2 Устава!)-”неометано уживање имовине”</a:t>
            </a:r>
          </a:p>
          <a:p>
            <a:r>
              <a:rPr lang="sr-Cyrl-BA" dirty="0" err="1"/>
              <a:t>Чл</a:t>
            </a:r>
            <a:r>
              <a:rPr lang="en-GB" dirty="0"/>
              <a:t>.</a:t>
            </a:r>
            <a:r>
              <a:rPr lang="sr-Cyrl-BA" dirty="0"/>
              <a:t> 58. Устава РС-”мирно уживање својине и других имовинских права”</a:t>
            </a:r>
          </a:p>
          <a:p>
            <a:r>
              <a:rPr lang="sr-Cyrl-BA" dirty="0"/>
              <a:t>Ограничења у складу са законом, у општем интересу (нужна, објективно и разумно оправдана-легитиман циљ, </a:t>
            </a:r>
            <a:r>
              <a:rPr lang="sr-Cyrl-BA" dirty="0" err="1"/>
              <a:t>сразмерност</a:t>
            </a:r>
            <a:r>
              <a:rPr lang="sr-Cyrl-BA" dirty="0"/>
              <a:t>)</a:t>
            </a:r>
          </a:p>
          <a:p>
            <a:r>
              <a:rPr lang="sr-Cyrl-BA" dirty="0"/>
              <a:t>Закон о основама својинско-правних односа</a:t>
            </a:r>
          </a:p>
          <a:p>
            <a:r>
              <a:rPr lang="sr-Cyrl-BA" dirty="0"/>
              <a:t>Материја регулисана партикуларно и непотпуно!</a:t>
            </a:r>
            <a:endParaRPr lang="sr-Latn-BA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8303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007CD28-D51C-4B91-85AC-B96F65E94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/>
          <a:lstStyle/>
          <a:p>
            <a:r>
              <a:rPr lang="sr-Cyrl-BA" dirty="0"/>
              <a:t>Ствари, плодови и производи 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29E2BE31-64D0-43B0-BB63-1580B500513B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1119261"/>
          </a:xfrm>
        </p:spPr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95558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F3C781E-403A-4858-B1D7-567BF6C2F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03448"/>
            <a:ext cx="8229600" cy="4306490"/>
          </a:xfrm>
        </p:spPr>
        <p:txBody>
          <a:bodyPr>
            <a:normAutofit/>
          </a:bodyPr>
          <a:lstStyle/>
          <a:p>
            <a:r>
              <a:rPr lang="sr-Cyrl-BA" sz="4400" dirty="0">
                <a:effectLst/>
              </a:rPr>
              <a:t>Појам ствари као објекта стварних права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98C9C701-9B8C-45DE-B70A-05D08B885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04865"/>
            <a:ext cx="8974832" cy="463540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sr-Cyrl-CS" sz="3200" dirty="0"/>
              <a:t>Ствар је</a:t>
            </a:r>
            <a:r>
              <a:rPr lang="sr-Cyrl-BA" sz="3200" dirty="0"/>
              <a:t> </a:t>
            </a:r>
            <a:r>
              <a:rPr lang="sr-Cyrl-CS" sz="3200" dirty="0"/>
              <a:t>д</a:t>
            </a:r>
            <a:r>
              <a:rPr lang="sr-Cyrl-BA" sz="3200" dirty="0"/>
              <a:t>е</a:t>
            </a:r>
            <a:r>
              <a:rPr lang="sr-Cyrl-CS" sz="3200" dirty="0"/>
              <a:t>о материјалне природе у људској власти</a:t>
            </a:r>
            <a:r>
              <a:rPr lang="sr-Cyrl-BA" sz="3200" dirty="0"/>
              <a:t> (физички услов) на коме постоји субјективно грађанско право (услов правне природе).</a:t>
            </a:r>
          </a:p>
          <a:p>
            <a:pPr>
              <a:lnSpc>
                <a:spcPct val="80000"/>
              </a:lnSpc>
            </a:pPr>
            <a:r>
              <a:rPr lang="sr-Cyrl-CS" sz="3200" dirty="0"/>
              <a:t>Људско тело и делови тела</a:t>
            </a:r>
            <a:endParaRPr lang="sr-Cyrl-BA" sz="3200" dirty="0"/>
          </a:p>
          <a:p>
            <a:pPr>
              <a:lnSpc>
                <a:spcPct val="80000"/>
              </a:lnSpc>
            </a:pPr>
            <a:r>
              <a:rPr lang="sr-Cyrl-BA" sz="3200" dirty="0"/>
              <a:t>Правни положај животиња</a:t>
            </a:r>
          </a:p>
          <a:p>
            <a:pPr>
              <a:lnSpc>
                <a:spcPct val="80000"/>
              </a:lnSpc>
            </a:pPr>
            <a:r>
              <a:rPr lang="sr-Cyrl-CS" sz="3200" dirty="0"/>
              <a:t>Ствари у посебном режиму (дроге</a:t>
            </a:r>
            <a:r>
              <a:rPr lang="sr-Latn-BA" sz="3200" dirty="0"/>
              <a:t>, </a:t>
            </a:r>
            <a:r>
              <a:rPr lang="sr-Cyrl-BA" sz="3200" dirty="0"/>
              <a:t>л</a:t>
            </a:r>
            <a:r>
              <a:rPr lang="sr-Cyrl-CS" sz="3200" dirty="0" err="1"/>
              <a:t>екови</a:t>
            </a:r>
            <a:r>
              <a:rPr lang="sr-Cyrl-CS" sz="3200" dirty="0"/>
              <a:t>, оружје, итд.)</a:t>
            </a:r>
            <a:endParaRPr lang="sr-Cyrl-BA" sz="3200" dirty="0"/>
          </a:p>
          <a:p>
            <a:pPr>
              <a:lnSpc>
                <a:spcPct val="80000"/>
              </a:lnSpc>
            </a:pPr>
            <a:r>
              <a:rPr lang="sr-Cyrl-CS" sz="3200" dirty="0"/>
              <a:t>“</a:t>
            </a:r>
            <a:r>
              <a:rPr lang="sr-Cyrl-BA" sz="3200" dirty="0"/>
              <a:t>Б</a:t>
            </a:r>
            <a:r>
              <a:rPr lang="sr-Cyrl-CS" sz="3200" dirty="0" err="1"/>
              <a:t>естелесна</a:t>
            </a:r>
            <a:r>
              <a:rPr lang="sr-Cyrl-CS" sz="3200" dirty="0"/>
              <a:t>” ствар</a:t>
            </a:r>
            <a:endParaRPr lang="sr-Cyrl-BA" sz="3200" dirty="0"/>
          </a:p>
          <a:p>
            <a:pPr>
              <a:lnSpc>
                <a:spcPct val="80000"/>
              </a:lnSpc>
            </a:pPr>
            <a:r>
              <a:rPr lang="sr-Cyrl-BA" sz="3200" dirty="0"/>
              <a:t>Јавна добра</a:t>
            </a:r>
          </a:p>
          <a:p>
            <a:pPr>
              <a:lnSpc>
                <a:spcPct val="80000"/>
              </a:lnSpc>
            </a:pPr>
            <a:r>
              <a:rPr lang="sr-Cyrl-BA" sz="3200" dirty="0"/>
              <a:t>Општа добра</a:t>
            </a:r>
          </a:p>
          <a:p>
            <a:pPr>
              <a:lnSpc>
                <a:spcPct val="80000"/>
              </a:lnSpc>
            </a:pPr>
            <a:r>
              <a:rPr lang="sr-Cyrl-BA" sz="3200" dirty="0"/>
              <a:t>Добра од општег интереса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81282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4C5BAC-D882-40ED-9DC7-E363B411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sr-Cyrl-RS" sz="4400" dirty="0">
                <a:effectLst/>
              </a:rPr>
              <a:t>п</a:t>
            </a:r>
            <a:r>
              <a:rPr lang="sr-Cyrl-BA" sz="4400" dirty="0">
                <a:effectLst/>
              </a:rPr>
              <a:t>одела (врсте) ствари:</a:t>
            </a:r>
            <a:br>
              <a:rPr lang="sr-Cyrl-BA" sz="4400" dirty="0">
                <a:effectLst/>
              </a:rPr>
            </a:br>
            <a:r>
              <a:rPr lang="sr-Cyrl-BA" sz="4400" dirty="0">
                <a:effectLst/>
              </a:rPr>
              <a:t>покретне и непокретне ствари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503304E5-CA4D-4081-B1A7-FAEC00047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Cyrl-BA" sz="3200" dirty="0"/>
              <a:t>Покретне (</a:t>
            </a:r>
            <a:r>
              <a:rPr lang="sr-Latn-BA" sz="3200" i="1" dirty="0" err="1"/>
              <a:t>res</a:t>
            </a:r>
            <a:r>
              <a:rPr lang="sr-Latn-BA" sz="3200" i="1" dirty="0"/>
              <a:t> </a:t>
            </a:r>
            <a:r>
              <a:rPr lang="sr-Latn-BA" sz="3200" i="1" dirty="0" err="1"/>
              <a:t>mobiles</a:t>
            </a:r>
            <a:r>
              <a:rPr lang="sr-Latn-BA" sz="3200" dirty="0"/>
              <a:t>)</a:t>
            </a:r>
            <a:r>
              <a:rPr lang="sr-Cyrl-BA" sz="3200" dirty="0"/>
              <a:t> су оне ствари које се могу </a:t>
            </a:r>
            <a:r>
              <a:rPr lang="sr-Cyrl-BA" sz="3200" dirty="0" err="1"/>
              <a:t>премештати</a:t>
            </a:r>
            <a:r>
              <a:rPr lang="sr-Cyrl-BA" sz="3200" dirty="0"/>
              <a:t> са једног </a:t>
            </a:r>
            <a:r>
              <a:rPr lang="sr-Cyrl-BA" sz="3200" dirty="0" err="1"/>
              <a:t>места</a:t>
            </a:r>
            <a:r>
              <a:rPr lang="sr-Cyrl-BA" sz="3200" dirty="0"/>
              <a:t> на друго без </a:t>
            </a:r>
            <a:r>
              <a:rPr lang="sr-Cyrl-BA" sz="3200" dirty="0" err="1"/>
              <a:t>повреде</a:t>
            </a:r>
            <a:r>
              <a:rPr lang="sr-Cyrl-BA" sz="3200" dirty="0"/>
              <a:t> њихове суштине.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Cyrl-BA" sz="3200" dirty="0"/>
              <a:t>Непокретност (</a:t>
            </a:r>
            <a:r>
              <a:rPr lang="sr-Cyrl-BA" sz="3200" i="1" dirty="0" err="1"/>
              <a:t>res</a:t>
            </a:r>
            <a:r>
              <a:rPr lang="sr-Cyrl-BA" sz="3200" i="1" dirty="0"/>
              <a:t> </a:t>
            </a:r>
            <a:r>
              <a:rPr lang="sr-Cyrl-BA" sz="3200" i="1" dirty="0" err="1"/>
              <a:t>immobiles</a:t>
            </a:r>
            <a:r>
              <a:rPr lang="sr-Cyrl-BA" sz="3200" dirty="0"/>
              <a:t>) је све што је на површини земљишта, испод или изнад њега изграђено</a:t>
            </a:r>
            <a:r>
              <a:rPr lang="bs-Latn-BA" sz="3200" dirty="0"/>
              <a:t>.</a:t>
            </a:r>
            <a:endParaRPr lang="sr-Cyrl-BA" sz="3200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Cyrl-BA" sz="3200" dirty="0"/>
              <a:t>Н</a:t>
            </a:r>
            <a:r>
              <a:rPr lang="sr-Cyrl-CS" sz="3200" dirty="0" err="1"/>
              <a:t>епокретности</a:t>
            </a:r>
            <a:r>
              <a:rPr lang="sr-Cyrl-CS" sz="3200" dirty="0"/>
              <a:t> по намени</a:t>
            </a:r>
            <a:r>
              <a:rPr lang="sr-Cyrl-BA" sz="3200" dirty="0"/>
              <a:t>, антиципиране покретне ствари </a:t>
            </a:r>
            <a:r>
              <a:rPr lang="sr-Cyrl-CS" sz="3200" dirty="0"/>
              <a:t>(покретне ствари унете у непокретност да јој служе</a:t>
            </a:r>
            <a:r>
              <a:rPr lang="en-US" sz="3200" dirty="0"/>
              <a:t> + </a:t>
            </a:r>
            <a:r>
              <a:rPr lang="sr-Cyrl-CS" sz="3200" dirty="0"/>
              <a:t>исти власник)</a:t>
            </a:r>
            <a:endParaRPr lang="sr-Cyrl-BA" sz="3200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Cyrl-BA" sz="3200" dirty="0"/>
              <a:t>п</a:t>
            </a:r>
            <a:r>
              <a:rPr lang="sr-Cyrl-CS" sz="3200" dirty="0"/>
              <a:t>равни </a:t>
            </a:r>
            <a:r>
              <a:rPr lang="sr-Cyrl-BA" sz="3200" dirty="0"/>
              <a:t>значај подјеле ствари</a:t>
            </a:r>
            <a:r>
              <a:rPr lang="bs-Latn-BA" sz="3200" dirty="0"/>
              <a:t>: </a:t>
            </a:r>
            <a:r>
              <a:rPr lang="sr-Cyrl-CS" sz="3200" dirty="0"/>
              <a:t>начело </a:t>
            </a:r>
            <a:r>
              <a:rPr lang="sr-Latn-CS" sz="3200" i="1" dirty="0" err="1"/>
              <a:t>Superficies</a:t>
            </a:r>
            <a:r>
              <a:rPr lang="sr-Latn-CS" sz="3200" i="1" dirty="0"/>
              <a:t> solo </a:t>
            </a:r>
            <a:r>
              <a:rPr lang="sr-Latn-CS" sz="3200" i="1" dirty="0" err="1"/>
              <a:t>cedit</a:t>
            </a:r>
            <a:r>
              <a:rPr lang="sr-Latn-CS" sz="3200" dirty="0"/>
              <a:t>, </a:t>
            </a:r>
            <a:r>
              <a:rPr lang="sr-Latn-CS" sz="3200" i="1" dirty="0"/>
              <a:t>modus </a:t>
            </a:r>
            <a:r>
              <a:rPr lang="sr-Latn-CS" sz="3200" i="1" dirty="0" err="1"/>
              <a:t>acquirendi</a:t>
            </a:r>
            <a:r>
              <a:rPr lang="sr-Latn-CS" sz="3200" dirty="0"/>
              <a:t> </a:t>
            </a:r>
            <a:r>
              <a:rPr lang="sr-Cyrl-CS" sz="3200" dirty="0"/>
              <a:t>за стицање стварних права на непокретностима</a:t>
            </a:r>
            <a:r>
              <a:rPr lang="sr-Cyrl-BA" sz="3200" dirty="0"/>
              <a:t> и покретним стварима</a:t>
            </a:r>
            <a:r>
              <a:rPr lang="sr-Cyrl-CS" sz="3200" dirty="0"/>
              <a:t>, </a:t>
            </a:r>
            <a:r>
              <a:rPr lang="sr-Cyrl-RS" sz="3200" dirty="0"/>
              <a:t>евиденције</a:t>
            </a:r>
            <a:r>
              <a:rPr lang="bs-Latn-BA" sz="3200" dirty="0"/>
              <a:t> </a:t>
            </a:r>
            <a:r>
              <a:rPr lang="sr-Cyrl-CS" sz="3200" dirty="0"/>
              <a:t>непокретности,</a:t>
            </a:r>
            <a:r>
              <a:rPr lang="sr-Cyrl-BA" sz="3200" dirty="0"/>
              <a:t> стицање одржајем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81766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1462</Words>
  <Application>Microsoft Office PowerPoint</Application>
  <PresentationFormat>On-screen Show (4:3)</PresentationFormat>
  <Paragraphs>113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СТВАРНО ПРАВО </vt:lpstr>
      <vt:lpstr>Општи појам стварног права</vt:lpstr>
      <vt:lpstr>Појам стварног права</vt:lpstr>
      <vt:lpstr>Начела стварних права</vt:lpstr>
      <vt:lpstr>Врсте (подела) стварних права</vt:lpstr>
      <vt:lpstr>Извори стварног права</vt:lpstr>
      <vt:lpstr>Ствари, плодови и производи </vt:lpstr>
      <vt:lpstr>Појам ствари као објекта стварних права</vt:lpstr>
      <vt:lpstr>подела (врсте) ствари: покретне и непокретне ствари</vt:lpstr>
      <vt:lpstr>Проста и сложена ствар</vt:lpstr>
      <vt:lpstr>Главна и споредна ствар, припадак</vt:lpstr>
      <vt:lpstr>Плодоносна ствар и плодови (fructus)</vt:lpstr>
      <vt:lpstr>Ствари у промету и ван промета</vt:lpstr>
      <vt:lpstr>Збирна ствар (universitas rerum)</vt:lpstr>
      <vt:lpstr>Дељиве и недељиве ствари</vt:lpstr>
      <vt:lpstr>Процењиве и непроцењиве ствари</vt:lpstr>
      <vt:lpstr>Потрошне и непотрошне ствари</vt:lpstr>
      <vt:lpstr>Индивидуално одређене ствари и ствари одређене по роду</vt:lpstr>
      <vt:lpstr>Замењиве и незамењиве ствари</vt:lpstr>
      <vt:lpstr>Хартије од вредности</vt:lpstr>
      <vt:lpstr>Врсте хартија од вредности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Windows User</cp:lastModifiedBy>
  <cp:revision>18</cp:revision>
  <dcterms:created xsi:type="dcterms:W3CDTF">2021-02-24T10:06:34Z</dcterms:created>
  <dcterms:modified xsi:type="dcterms:W3CDTF">2021-10-18T13:23:12Z</dcterms:modified>
</cp:coreProperties>
</file>