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0" r:id="rId2"/>
    <p:sldId id="335" r:id="rId3"/>
    <p:sldId id="336" r:id="rId4"/>
    <p:sldId id="333" r:id="rId5"/>
    <p:sldId id="33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271" r:id="rId14"/>
    <p:sldId id="272" r:id="rId15"/>
    <p:sldId id="273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662" autoAdjust="0"/>
  </p:normalViewPr>
  <p:slideViewPr>
    <p:cSldViewPr>
      <p:cViewPr>
        <p:scale>
          <a:sx n="60" d="100"/>
          <a:sy n="60" d="100"/>
        </p:scale>
        <p:origin x="-180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6"/>
    </p:cViewPr>
  </p:sorterViewPr>
  <p:notesViewPr>
    <p:cSldViewPr>
      <p:cViewPr varScale="1">
        <p:scale>
          <a:sx n="55" d="100"/>
          <a:sy n="55" d="100"/>
        </p:scale>
        <p:origin x="-10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260111041105903"/>
          <c:y val="2.061855670103092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75434881484079E-2"/>
          <c:y val="0.14251298806721324"/>
          <c:w val="0.64808105982090269"/>
          <c:h val="0.857487011932786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Trajanje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E93-4829-BCA7-555E4748613A}"/>
              </c:ext>
            </c:extLst>
          </c:dPt>
          <c:dPt>
            <c:idx val="3"/>
            <c:bubble3D val="0"/>
            <c:spPr>
              <a:solidFill>
                <a:srgbClr val="A500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93-4829-BCA7-555E4748613A}"/>
              </c:ext>
            </c:extLst>
          </c:dPt>
          <c:cat>
            <c:strRef>
              <c:f>Sheet1!$A$2:$A$5</c:f>
              <c:strCache>
                <c:ptCount val="4"/>
                <c:pt idx="0">
                  <c:v>Poslovanje na konceptualnom nivou (2 do 4 nedelje)</c:v>
                </c:pt>
                <c:pt idx="1">
                  <c:v>Detaljna analiza (4 do 6 nedelja)</c:v>
                </c:pt>
                <c:pt idx="2">
                  <c:v>Vizija (2 do 4 nedelje)</c:v>
                </c:pt>
                <c:pt idx="3">
                  <c:v>Detaljna preporuka (6 do 12 nedelja)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93-4829-BCA7-555E47486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5692303641596517"/>
          <c:y val="0"/>
          <c:w val="0.33419945364867987"/>
          <c:h val="0.99497280623427231"/>
        </c:manualLayout>
      </c:layout>
      <c:overlay val="0"/>
      <c:txPr>
        <a:bodyPr/>
        <a:lstStyle/>
        <a:p>
          <a:pPr>
            <a:defRPr sz="2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454B8-D8B6-48A4-A399-06D0A295FD41}" type="doc">
      <dgm:prSet loTypeId="urn:microsoft.com/office/officeart/2005/8/layout/matrix2" loCatId="matri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D873D6-A36F-489A-A72C-387EAB41ECE4}">
      <dgm:prSet phldrT="[Text]" custT="1"/>
      <dgm:spPr/>
      <dgm:t>
        <a:bodyPr/>
        <a:lstStyle/>
        <a:p>
          <a:r>
            <a:rPr lang="en-US" sz="2400" dirty="0" err="1" smtClean="0"/>
            <a:t>snage</a:t>
          </a:r>
          <a:endParaRPr lang="en-US" sz="2400" dirty="0"/>
        </a:p>
      </dgm:t>
    </dgm:pt>
    <dgm:pt modelId="{CB484875-AA03-4E8C-BD0F-37CE1FE693E2}" type="parTrans" cxnId="{2F615506-A51B-446D-B751-340D54D03EA6}">
      <dgm:prSet/>
      <dgm:spPr/>
      <dgm:t>
        <a:bodyPr/>
        <a:lstStyle/>
        <a:p>
          <a:endParaRPr lang="en-US" sz="2400"/>
        </a:p>
      </dgm:t>
    </dgm:pt>
    <dgm:pt modelId="{3366056E-83E0-425C-8064-46AA6C5F92C9}" type="sibTrans" cxnId="{2F615506-A51B-446D-B751-340D54D03EA6}">
      <dgm:prSet/>
      <dgm:spPr/>
      <dgm:t>
        <a:bodyPr/>
        <a:lstStyle/>
        <a:p>
          <a:endParaRPr lang="en-US" sz="2400"/>
        </a:p>
      </dgm:t>
    </dgm:pt>
    <dgm:pt modelId="{4F0A9BB4-3DEE-4C5F-9117-CAD469CFBDDA}">
      <dgm:prSet phldrT="[Text]" custT="1"/>
      <dgm:spPr/>
      <dgm:t>
        <a:bodyPr/>
        <a:lstStyle/>
        <a:p>
          <a:r>
            <a:rPr lang="en-US" sz="2400" dirty="0" err="1" smtClean="0"/>
            <a:t>slabosti</a:t>
          </a:r>
          <a:endParaRPr lang="en-US" sz="2400" dirty="0"/>
        </a:p>
      </dgm:t>
    </dgm:pt>
    <dgm:pt modelId="{933D6264-E2E4-4004-BF8D-16DB49089F9A}" type="parTrans" cxnId="{E7960BE7-1261-4170-92A0-AB73345B1631}">
      <dgm:prSet/>
      <dgm:spPr/>
      <dgm:t>
        <a:bodyPr/>
        <a:lstStyle/>
        <a:p>
          <a:endParaRPr lang="en-US" sz="2400"/>
        </a:p>
      </dgm:t>
    </dgm:pt>
    <dgm:pt modelId="{C21515F1-0B66-4F33-8330-3F628E1F4FE6}" type="sibTrans" cxnId="{E7960BE7-1261-4170-92A0-AB73345B1631}">
      <dgm:prSet/>
      <dgm:spPr/>
      <dgm:t>
        <a:bodyPr/>
        <a:lstStyle/>
        <a:p>
          <a:endParaRPr lang="en-US" sz="2400"/>
        </a:p>
      </dgm:t>
    </dgm:pt>
    <dgm:pt modelId="{2BAAF193-A28E-4AF2-9616-EF3072F6929B}">
      <dgm:prSet phldrT="[Text]" custT="1"/>
      <dgm:spPr/>
      <dgm:t>
        <a:bodyPr/>
        <a:lstStyle/>
        <a:p>
          <a:r>
            <a:rPr lang="sr-Latn-RS" sz="2400" dirty="0" smtClean="0"/>
            <a:t>m</a:t>
          </a:r>
          <a:r>
            <a:rPr lang="en-US" sz="2400" dirty="0" err="1" smtClean="0"/>
            <a:t>ogu</a:t>
          </a:r>
          <a:r>
            <a:rPr lang="sr-Latn-RS" sz="2400" dirty="0" smtClean="0"/>
            <a:t>ć</a:t>
          </a:r>
          <a:r>
            <a:rPr lang="en-US" sz="2400" dirty="0" err="1" smtClean="0"/>
            <a:t>nosti</a:t>
          </a:r>
          <a:endParaRPr lang="en-US" sz="2400" dirty="0"/>
        </a:p>
      </dgm:t>
    </dgm:pt>
    <dgm:pt modelId="{351EE53E-D105-4931-BF21-E09CC1716882}" type="parTrans" cxnId="{D4114185-0BED-426D-90B7-CBA2F4BE05E6}">
      <dgm:prSet/>
      <dgm:spPr/>
      <dgm:t>
        <a:bodyPr/>
        <a:lstStyle/>
        <a:p>
          <a:endParaRPr lang="en-US" sz="2400"/>
        </a:p>
      </dgm:t>
    </dgm:pt>
    <dgm:pt modelId="{F809959B-1273-4BC2-A3D7-2D21B77E8D52}" type="sibTrans" cxnId="{D4114185-0BED-426D-90B7-CBA2F4BE05E6}">
      <dgm:prSet/>
      <dgm:spPr/>
      <dgm:t>
        <a:bodyPr/>
        <a:lstStyle/>
        <a:p>
          <a:endParaRPr lang="en-US" sz="2400"/>
        </a:p>
      </dgm:t>
    </dgm:pt>
    <dgm:pt modelId="{CBAAB0F7-42D2-408A-A84C-E086803DFA1E}">
      <dgm:prSet phldrT="[Text]" custT="1"/>
      <dgm:spPr/>
      <dgm:t>
        <a:bodyPr/>
        <a:lstStyle/>
        <a:p>
          <a:r>
            <a:rPr lang="sr-Latn-RS" sz="2400" dirty="0" smtClean="0"/>
            <a:t>opasnosti</a:t>
          </a:r>
          <a:endParaRPr lang="en-US" sz="2400" dirty="0"/>
        </a:p>
      </dgm:t>
    </dgm:pt>
    <dgm:pt modelId="{524AEEFA-CEB2-4724-A64D-9161EEEF811E}" type="parTrans" cxnId="{2D705B76-5693-4B74-B813-4F0EA971252D}">
      <dgm:prSet/>
      <dgm:spPr/>
      <dgm:t>
        <a:bodyPr/>
        <a:lstStyle/>
        <a:p>
          <a:endParaRPr lang="en-US" sz="2400"/>
        </a:p>
      </dgm:t>
    </dgm:pt>
    <dgm:pt modelId="{7C74B5C4-7D08-467C-BE37-EE9C394A1D90}" type="sibTrans" cxnId="{2D705B76-5693-4B74-B813-4F0EA971252D}">
      <dgm:prSet/>
      <dgm:spPr/>
      <dgm:t>
        <a:bodyPr/>
        <a:lstStyle/>
        <a:p>
          <a:endParaRPr lang="en-US" sz="2400"/>
        </a:p>
      </dgm:t>
    </dgm:pt>
    <dgm:pt modelId="{3F05D282-4050-49C1-AAF2-A2389A2C2626}" type="pres">
      <dgm:prSet presAssocID="{393454B8-D8B6-48A4-A399-06D0A295FD4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C4808-1CBB-4586-B1E2-F20EEB741B50}" type="pres">
      <dgm:prSet presAssocID="{393454B8-D8B6-48A4-A399-06D0A295FD41}" presName="axisShape" presStyleLbl="bgShp" presStyleIdx="0" presStyleCnt="1"/>
      <dgm:spPr/>
    </dgm:pt>
    <dgm:pt modelId="{B198EA4D-3D12-4CB2-A663-22E48ED49E8F}" type="pres">
      <dgm:prSet presAssocID="{393454B8-D8B6-48A4-A399-06D0A295FD4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9E164-21CA-4C08-87FB-582D702E2057}" type="pres">
      <dgm:prSet presAssocID="{393454B8-D8B6-48A4-A399-06D0A295FD4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B1CDE-A18F-46A4-A14E-23A2FCC52906}" type="pres">
      <dgm:prSet presAssocID="{393454B8-D8B6-48A4-A399-06D0A295FD4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15023-DDDF-4C5A-BE1D-B193B91AFEAF}" type="pres">
      <dgm:prSet presAssocID="{393454B8-D8B6-48A4-A399-06D0A295FD4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18693-6D0B-4C23-BB11-8746C0520F76}" type="presOf" srcId="{2BAAF193-A28E-4AF2-9616-EF3072F6929B}" destId="{B9FB1CDE-A18F-46A4-A14E-23A2FCC52906}" srcOrd="0" destOrd="0" presId="urn:microsoft.com/office/officeart/2005/8/layout/matrix2"/>
    <dgm:cxn modelId="{D4114185-0BED-426D-90B7-CBA2F4BE05E6}" srcId="{393454B8-D8B6-48A4-A399-06D0A295FD41}" destId="{2BAAF193-A28E-4AF2-9616-EF3072F6929B}" srcOrd="2" destOrd="0" parTransId="{351EE53E-D105-4931-BF21-E09CC1716882}" sibTransId="{F809959B-1273-4BC2-A3D7-2D21B77E8D52}"/>
    <dgm:cxn modelId="{C3E3AFB8-B49B-46ED-B6DC-8B8935496797}" type="presOf" srcId="{6CD873D6-A36F-489A-A72C-387EAB41ECE4}" destId="{B198EA4D-3D12-4CB2-A663-22E48ED49E8F}" srcOrd="0" destOrd="0" presId="urn:microsoft.com/office/officeart/2005/8/layout/matrix2"/>
    <dgm:cxn modelId="{D2014859-FB73-484E-ACB4-FEB574545874}" type="presOf" srcId="{393454B8-D8B6-48A4-A399-06D0A295FD41}" destId="{3F05D282-4050-49C1-AAF2-A2389A2C2626}" srcOrd="0" destOrd="0" presId="urn:microsoft.com/office/officeart/2005/8/layout/matrix2"/>
    <dgm:cxn modelId="{5E33380C-E860-4EC3-A668-CBAA35B6D983}" type="presOf" srcId="{4F0A9BB4-3DEE-4C5F-9117-CAD469CFBDDA}" destId="{01F9E164-21CA-4C08-87FB-582D702E2057}" srcOrd="0" destOrd="0" presId="urn:microsoft.com/office/officeart/2005/8/layout/matrix2"/>
    <dgm:cxn modelId="{2F615506-A51B-446D-B751-340D54D03EA6}" srcId="{393454B8-D8B6-48A4-A399-06D0A295FD41}" destId="{6CD873D6-A36F-489A-A72C-387EAB41ECE4}" srcOrd="0" destOrd="0" parTransId="{CB484875-AA03-4E8C-BD0F-37CE1FE693E2}" sibTransId="{3366056E-83E0-425C-8064-46AA6C5F92C9}"/>
    <dgm:cxn modelId="{E7960BE7-1261-4170-92A0-AB73345B1631}" srcId="{393454B8-D8B6-48A4-A399-06D0A295FD41}" destId="{4F0A9BB4-3DEE-4C5F-9117-CAD469CFBDDA}" srcOrd="1" destOrd="0" parTransId="{933D6264-E2E4-4004-BF8D-16DB49089F9A}" sibTransId="{C21515F1-0B66-4F33-8330-3F628E1F4FE6}"/>
    <dgm:cxn modelId="{62CF0ABD-2AE0-4D6B-A8CB-6D19B5300AB0}" type="presOf" srcId="{CBAAB0F7-42D2-408A-A84C-E086803DFA1E}" destId="{12415023-DDDF-4C5A-BE1D-B193B91AFEAF}" srcOrd="0" destOrd="0" presId="urn:microsoft.com/office/officeart/2005/8/layout/matrix2"/>
    <dgm:cxn modelId="{2D705B76-5693-4B74-B813-4F0EA971252D}" srcId="{393454B8-D8B6-48A4-A399-06D0A295FD41}" destId="{CBAAB0F7-42D2-408A-A84C-E086803DFA1E}" srcOrd="3" destOrd="0" parTransId="{524AEEFA-CEB2-4724-A64D-9161EEEF811E}" sibTransId="{7C74B5C4-7D08-467C-BE37-EE9C394A1D90}"/>
    <dgm:cxn modelId="{2F4A1A7B-AFA2-4F64-8AC1-E0E955800B46}" type="presParOf" srcId="{3F05D282-4050-49C1-AAF2-A2389A2C2626}" destId="{730C4808-1CBB-4586-B1E2-F20EEB741B50}" srcOrd="0" destOrd="0" presId="urn:microsoft.com/office/officeart/2005/8/layout/matrix2"/>
    <dgm:cxn modelId="{4D144A61-8A01-49DA-9E51-34F78EED0F17}" type="presParOf" srcId="{3F05D282-4050-49C1-AAF2-A2389A2C2626}" destId="{B198EA4D-3D12-4CB2-A663-22E48ED49E8F}" srcOrd="1" destOrd="0" presId="urn:microsoft.com/office/officeart/2005/8/layout/matrix2"/>
    <dgm:cxn modelId="{7CC5D921-52F3-4AFF-A647-6E4E8F6D77DC}" type="presParOf" srcId="{3F05D282-4050-49C1-AAF2-A2389A2C2626}" destId="{01F9E164-21CA-4C08-87FB-582D702E2057}" srcOrd="2" destOrd="0" presId="urn:microsoft.com/office/officeart/2005/8/layout/matrix2"/>
    <dgm:cxn modelId="{0253FA7D-1C4C-42B7-BE73-6BBE675E078C}" type="presParOf" srcId="{3F05D282-4050-49C1-AAF2-A2389A2C2626}" destId="{B9FB1CDE-A18F-46A4-A14E-23A2FCC52906}" srcOrd="3" destOrd="0" presId="urn:microsoft.com/office/officeart/2005/8/layout/matrix2"/>
    <dgm:cxn modelId="{5C473E6F-9B57-4A01-B185-4BCF938C30E7}" type="presParOf" srcId="{3F05D282-4050-49C1-AAF2-A2389A2C2626}" destId="{12415023-DDDF-4C5A-BE1D-B193B91AFEA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4808-1CBB-4586-B1E2-F20EEB741B50}">
      <dsp:nvSpPr>
        <dsp:cNvPr id="0" name=""/>
        <dsp:cNvSpPr/>
      </dsp:nvSpPr>
      <dsp:spPr>
        <a:xfrm>
          <a:off x="1044116" y="0"/>
          <a:ext cx="4608512" cy="46085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8EA4D-3D12-4CB2-A663-22E48ED49E8F}">
      <dsp:nvSpPr>
        <dsp:cNvPr id="0" name=""/>
        <dsp:cNvSpPr/>
      </dsp:nvSpPr>
      <dsp:spPr>
        <a:xfrm>
          <a:off x="1343669" y="299553"/>
          <a:ext cx="1843404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snage</a:t>
          </a:r>
          <a:endParaRPr lang="en-US" sz="2400" kern="1200" dirty="0"/>
        </a:p>
      </dsp:txBody>
      <dsp:txXfrm>
        <a:off x="1433657" y="389541"/>
        <a:ext cx="1663428" cy="1663428"/>
      </dsp:txXfrm>
    </dsp:sp>
    <dsp:sp modelId="{01F9E164-21CA-4C08-87FB-582D702E2057}">
      <dsp:nvSpPr>
        <dsp:cNvPr id="0" name=""/>
        <dsp:cNvSpPr/>
      </dsp:nvSpPr>
      <dsp:spPr>
        <a:xfrm>
          <a:off x="3509669" y="299553"/>
          <a:ext cx="1843404" cy="184340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slabosti</a:t>
          </a:r>
          <a:endParaRPr lang="en-US" sz="2400" kern="1200" dirty="0"/>
        </a:p>
      </dsp:txBody>
      <dsp:txXfrm>
        <a:off x="3599657" y="389541"/>
        <a:ext cx="1663428" cy="1663428"/>
      </dsp:txXfrm>
    </dsp:sp>
    <dsp:sp modelId="{B9FB1CDE-A18F-46A4-A14E-23A2FCC52906}">
      <dsp:nvSpPr>
        <dsp:cNvPr id="0" name=""/>
        <dsp:cNvSpPr/>
      </dsp:nvSpPr>
      <dsp:spPr>
        <a:xfrm>
          <a:off x="1343669" y="2465553"/>
          <a:ext cx="1843404" cy="184340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m</a:t>
          </a:r>
          <a:r>
            <a:rPr lang="en-US" sz="2400" kern="1200" dirty="0" err="1" smtClean="0"/>
            <a:t>ogu</a:t>
          </a:r>
          <a:r>
            <a:rPr lang="sr-Latn-RS" sz="2400" kern="1200" dirty="0" smtClean="0"/>
            <a:t>ć</a:t>
          </a:r>
          <a:r>
            <a:rPr lang="en-US" sz="2400" kern="1200" dirty="0" err="1" smtClean="0"/>
            <a:t>nosti</a:t>
          </a:r>
          <a:endParaRPr lang="en-US" sz="2400" kern="1200" dirty="0"/>
        </a:p>
      </dsp:txBody>
      <dsp:txXfrm>
        <a:off x="1433657" y="2555541"/>
        <a:ext cx="1663428" cy="1663428"/>
      </dsp:txXfrm>
    </dsp:sp>
    <dsp:sp modelId="{12415023-DDDF-4C5A-BE1D-B193B91AFEAF}">
      <dsp:nvSpPr>
        <dsp:cNvPr id="0" name=""/>
        <dsp:cNvSpPr/>
      </dsp:nvSpPr>
      <dsp:spPr>
        <a:xfrm>
          <a:off x="3509669" y="2465553"/>
          <a:ext cx="1843404" cy="184340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opasnosti</a:t>
          </a:r>
          <a:endParaRPr lang="en-US" sz="2400" kern="1200" dirty="0"/>
        </a:p>
      </dsp:txBody>
      <dsp:txXfrm>
        <a:off x="3599657" y="2555541"/>
        <a:ext cx="1663428" cy="1663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8E495-56BA-46A4-A3BE-CA520719EAD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E5B22-2818-4EE4-BCDD-E51D3D2E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6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861F5-F4EC-45ED-A009-9890F764C87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E416-4407-49CD-866D-FB35B31C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1F112-48EC-4A89-A7C8-4A057AAD41E6}" type="slidenum">
              <a:rPr lang="en-US"/>
              <a:pPr/>
              <a:t>3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9535F-910C-481A-86DE-2CA9764C4AF9}" type="slidenum">
              <a:rPr lang="en-US"/>
              <a:pPr/>
              <a:t>21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0B88C-D96E-4CB1-9248-0EF85F21759F}" type="slidenum">
              <a:rPr lang="en-US"/>
              <a:pPr/>
              <a:t>22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77A3F-87CE-442F-8C10-938C019949B9}" type="slidenum">
              <a:rPr lang="en-US"/>
              <a:pPr/>
              <a:t>23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85D5A-4CE1-4B3D-BD39-55FD5F16820F}" type="slidenum">
              <a:rPr lang="en-US"/>
              <a:pPr/>
              <a:t>24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60B74-2E76-473A-A610-45E62AEB8DBC}" type="slidenum">
              <a:rPr lang="en-US"/>
              <a:pPr/>
              <a:t>25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3D09B-EB94-40B7-B746-B03ED87F9CE3}" type="slidenum">
              <a:rPr lang="en-US"/>
              <a:pPr/>
              <a:t>26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2B4AE-E66C-453C-854D-F914D45173D4}" type="slidenum">
              <a:rPr lang="en-US"/>
              <a:pPr/>
              <a:t>27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99D48-CF27-45B6-8BC6-0E4391D9E53E}" type="slidenum">
              <a:rPr lang="en-US"/>
              <a:pPr/>
              <a:t>28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CB29B-1A77-4C41-B5BE-3C7F710FC895}" type="slidenum">
              <a:rPr lang="en-US"/>
              <a:pPr/>
              <a:t>29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30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0BE58-7E28-45C0-803C-3F6956789DB1}" type="slidenum">
              <a:rPr lang="en-US"/>
              <a:pPr/>
              <a:t>13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0F10E-C13C-4E2B-845F-74A93ACE7988}" type="slidenum">
              <a:rPr lang="en-US"/>
              <a:pPr/>
              <a:t>31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32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33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Nemogućnost postojećeg </a:t>
            </a:r>
            <a:r>
              <a:rPr lang="sr-Latn-CS" u="sng" dirty="0" smtClean="0"/>
              <a:t>informacionog sistema </a:t>
            </a:r>
            <a:r>
              <a:rPr lang="sr-Latn-CS" dirty="0" smtClean="0"/>
              <a:t>da rekonfiguriše tokove informacija i poslovne procese za dovoljno kratko vreme koje je potrebno radi iskorišćavanja potencijala za plasman na tržištu koji se trenutno pojavio</a:t>
            </a:r>
            <a:r>
              <a:rPr lang="en-US" dirty="0" smtClean="0"/>
              <a:t>.</a:t>
            </a:r>
            <a:endParaRPr lang="sr-Latn-C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34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35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36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38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39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40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28A25-B473-4041-8940-4C8D56DBA662}" type="slidenum">
              <a:rPr lang="en-US"/>
              <a:pPr/>
              <a:t>14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FA324-1214-486F-A9C6-B90CF4CE346F}" type="slidenum">
              <a:rPr lang="en-US"/>
              <a:pPr/>
              <a:t>41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28A25-B473-4041-8940-4C8D56DBA662}" type="slidenum">
              <a:rPr lang="en-US"/>
              <a:pPr/>
              <a:t>15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72036-3882-40E7-B08D-D67BF159CB1C}" type="slidenum">
              <a:rPr lang="en-US"/>
              <a:pPr/>
              <a:t>16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0" i="0" dirty="0" smtClean="0"/>
              <a:t>Detaljno proučiti pribavljene informacije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strate</a:t>
            </a:r>
            <a:r>
              <a:rPr lang="sr-Latn-RS" sz="1200" b="0" i="0" dirty="0" smtClean="0"/>
              <a:t>š</a:t>
            </a:r>
            <a:r>
              <a:rPr lang="en-US" sz="1200" b="0" i="0" dirty="0" err="1" smtClean="0"/>
              <a:t>kog</a:t>
            </a:r>
            <a:r>
              <a:rPr lang="en-US" sz="1200" b="0" i="0" dirty="0" smtClean="0"/>
              <a:t> </a:t>
            </a:r>
            <a:r>
              <a:rPr lang="en-US" sz="1200" b="0" i="0" dirty="0" err="1" smtClean="0"/>
              <a:t>plana</a:t>
            </a:r>
            <a:r>
              <a:rPr lang="sr-Latn-CS" sz="1200" b="0" i="0" dirty="0" smtClean="0"/>
              <a:t>.  Važno je </a:t>
            </a:r>
            <a:r>
              <a:rPr lang="sr-Latn-RS" sz="1200" b="0" i="0" dirty="0" smtClean="0"/>
              <a:t>d</a:t>
            </a:r>
            <a:r>
              <a:rPr lang="sv-SE" sz="1200" b="0" i="0" dirty="0" smtClean="0"/>
              <a:t>obiti potvrdu Izvršnog odbora direktora da je predloženi zaključak korektan.</a:t>
            </a:r>
            <a:r>
              <a:rPr lang="sr-Latn-CS" sz="1200" b="0" i="0" dirty="0" smtClean="0"/>
              <a:t> </a:t>
            </a:r>
          </a:p>
          <a:p>
            <a:endParaRPr lang="sr-Latn-C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167F2-DEF1-45C9-8D5E-1085A427AB8C}" type="slidenum">
              <a:rPr lang="en-US"/>
              <a:pPr/>
              <a:t>17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B5B34-743D-43DE-B2EC-15DAC4BF08BA}" type="slidenum">
              <a:rPr lang="en-US"/>
              <a:pPr/>
              <a:t>18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F0895-70D4-4A6A-B97A-27C55492168D}" type="slidenum">
              <a:rPr lang="en-US"/>
              <a:pPr/>
              <a:t>19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87AFA-482A-4ACC-A387-0C2F81769231}" type="slidenum">
              <a:rPr lang="en-US"/>
              <a:pPr/>
              <a:t>20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43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64008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Prof. Dr Milorad Tosic                                   Informacioni sistemi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fld id="{9A6130E4-80D2-4CDE-9C82-41E842B3A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2261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sr-Latn-R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Projektovanje informacionih 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sistema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Planiranje </a:t>
            </a:r>
            <a:r>
              <a:rPr lang="sr-Latn-R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informacionog sistema</a:t>
            </a:r>
          </a:p>
          <a:p>
            <a:pPr algn="l"/>
            <a:r>
              <a:rPr lang="sr-Latn-R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SWOT analiza</a:t>
            </a:r>
            <a:endParaRPr lang="sr-Latn-R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050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Koriš</a:t>
            </a:r>
            <a:r>
              <a:rPr lang="sr-Latn-RS" dirty="0" smtClean="0">
                <a:solidFill>
                  <a:srgbClr val="FFFF00"/>
                </a:solidFill>
              </a:rPr>
              <a:t>ć</a:t>
            </a:r>
            <a:r>
              <a:rPr lang="en-US" dirty="0" err="1" smtClean="0">
                <a:solidFill>
                  <a:srgbClr val="FFFF00"/>
                </a:solidFill>
              </a:rPr>
              <a:t>enje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softvera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usluge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Iznajmljivanje</a:t>
            </a:r>
            <a:r>
              <a:rPr lang="en-US" dirty="0"/>
              <a:t> </a:t>
            </a:r>
            <a:r>
              <a:rPr lang="en-US" dirty="0" err="1" smtClean="0"/>
              <a:t>softvera</a:t>
            </a:r>
            <a:r>
              <a:rPr lang="en-US" dirty="0" smtClean="0"/>
              <a:t>:</a:t>
            </a:r>
            <a:endParaRPr lang="sr-Latn-RS" dirty="0" smtClean="0"/>
          </a:p>
          <a:p>
            <a:r>
              <a:rPr lang="en-US" dirty="0" smtClean="0"/>
              <a:t>PREDNOSTI </a:t>
            </a:r>
            <a:endParaRPr lang="sr-Latn-RS" dirty="0" smtClean="0"/>
          </a:p>
          <a:p>
            <a:pPr lvl="1"/>
            <a:r>
              <a:rPr lang="en-US" dirty="0" err="1" smtClean="0"/>
              <a:t>Povoljna</a:t>
            </a:r>
            <a:r>
              <a:rPr lang="en-US" dirty="0" smtClean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/>
              <a:t>odmah</a:t>
            </a:r>
            <a:r>
              <a:rPr lang="en-US" dirty="0"/>
              <a:t> da se </a:t>
            </a:r>
            <a:r>
              <a:rPr lang="en-US" dirty="0" err="1"/>
              <a:t>koristi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Obezbedeno</a:t>
            </a:r>
            <a:r>
              <a:rPr lang="en-US" dirty="0" smtClean="0"/>
              <a:t> </a:t>
            </a:r>
            <a:r>
              <a:rPr lang="en-US" dirty="0" err="1"/>
              <a:t>održavanje</a:t>
            </a:r>
            <a:r>
              <a:rPr lang="en-US" dirty="0"/>
              <a:t> i </a:t>
            </a:r>
            <a:r>
              <a:rPr lang="en-US" dirty="0" err="1"/>
              <a:t>unapredenja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/>
              <a:t>programskih</a:t>
            </a:r>
            <a:r>
              <a:rPr lang="en-US" dirty="0"/>
              <a:t> </a:t>
            </a:r>
            <a:r>
              <a:rPr lang="en-US" dirty="0" err="1"/>
              <a:t>grešaka</a:t>
            </a:r>
            <a:endParaRPr lang="en-US" dirty="0"/>
          </a:p>
          <a:p>
            <a:r>
              <a:rPr lang="en-US" dirty="0"/>
              <a:t>NEDOSTACI </a:t>
            </a:r>
            <a:endParaRPr lang="sr-Latn-RS" dirty="0" smtClean="0"/>
          </a:p>
          <a:p>
            <a:pPr lvl="1"/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/>
              <a:t>ogranicene</a:t>
            </a:r>
            <a:r>
              <a:rPr lang="en-US" dirty="0"/>
              <a:t> </a:t>
            </a:r>
            <a:r>
              <a:rPr lang="en-US" dirty="0" err="1"/>
              <a:t>mogucnosti</a:t>
            </a:r>
            <a:r>
              <a:rPr lang="en-US" dirty="0"/>
              <a:t> </a:t>
            </a:r>
            <a:r>
              <a:rPr lang="en-US" dirty="0" err="1"/>
              <a:t>prilagodavanja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Zavisnost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isporucioca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Skupo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en-US" dirty="0" err="1"/>
              <a:t>rok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3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405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FF00"/>
                </a:solidFill>
              </a:rPr>
              <a:t>Open source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Koriš</a:t>
            </a:r>
            <a:r>
              <a:rPr lang="sr-Latn-RS" dirty="0" smtClean="0"/>
              <a:t>ć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/>
              <a:t>softvera</a:t>
            </a:r>
            <a:r>
              <a:rPr lang="en-US" dirty="0"/>
              <a:t> </a:t>
            </a:r>
            <a:r>
              <a:rPr lang="en-US" dirty="0" err="1"/>
              <a:t>otvorenog</a:t>
            </a:r>
            <a:r>
              <a:rPr lang="en-US" dirty="0"/>
              <a:t> </a:t>
            </a:r>
            <a:r>
              <a:rPr lang="en-US" dirty="0" err="1" smtClean="0"/>
              <a:t>kôda</a:t>
            </a:r>
            <a:r>
              <a:rPr lang="en-US" dirty="0" smtClean="0"/>
              <a:t>: </a:t>
            </a:r>
            <a:endParaRPr lang="sr-Latn-RS" dirty="0" smtClean="0"/>
          </a:p>
          <a:p>
            <a:r>
              <a:rPr lang="en-US" dirty="0" smtClean="0"/>
              <a:t>PREDNOSTI </a:t>
            </a:r>
            <a:endParaRPr lang="sr-Latn-RS" dirty="0" smtClean="0"/>
          </a:p>
          <a:p>
            <a:pPr lvl="1"/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/>
              <a:t>povoljna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Omogu</a:t>
            </a:r>
            <a:r>
              <a:rPr lang="sr-Latn-RS" dirty="0" smtClean="0"/>
              <a:t>ć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RS" dirty="0" smtClean="0"/>
              <a:t>ć</a:t>
            </a:r>
            <a:r>
              <a:rPr lang="en-US" dirty="0" smtClean="0"/>
              <a:t>u </a:t>
            </a:r>
            <a:r>
              <a:rPr lang="en-US" dirty="0" err="1"/>
              <a:t>nezavsnost</a:t>
            </a:r>
            <a:r>
              <a:rPr lang="en-US" dirty="0"/>
              <a:t> od </a:t>
            </a:r>
            <a:r>
              <a:rPr lang="en-US" dirty="0" err="1" smtClean="0"/>
              <a:t>isporu</a:t>
            </a:r>
            <a:r>
              <a:rPr lang="sr-Latn-RS" dirty="0" smtClean="0"/>
              <a:t>č</a:t>
            </a:r>
            <a:r>
              <a:rPr lang="en-US" dirty="0" err="1" smtClean="0"/>
              <a:t>ioca</a:t>
            </a:r>
            <a:r>
              <a:rPr lang="en-US" dirty="0" smtClean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/>
              <a:t>adaptacije</a:t>
            </a:r>
            <a:r>
              <a:rPr lang="en-US" dirty="0"/>
              <a:t> “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” </a:t>
            </a:r>
            <a:r>
              <a:rPr lang="en-US" dirty="0" err="1"/>
              <a:t>korisnika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NEDOSTACI </a:t>
            </a:r>
            <a:endParaRPr lang="sr-Latn-RS" dirty="0" smtClean="0"/>
          </a:p>
          <a:p>
            <a:pPr lvl="1"/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/>
              <a:t>sopstveni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IT </a:t>
            </a:r>
            <a:r>
              <a:rPr lang="en-US" dirty="0" err="1" smtClean="0"/>
              <a:t>stu</a:t>
            </a:r>
            <a:r>
              <a:rPr lang="sr-Latn-RS" dirty="0"/>
              <a:t>č</a:t>
            </a:r>
            <a:r>
              <a:rPr lang="en-US" dirty="0" err="1" smtClean="0"/>
              <a:t>njaka</a:t>
            </a:r>
            <a:r>
              <a:rPr lang="en-US" dirty="0" smtClean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Duže</a:t>
            </a:r>
            <a:r>
              <a:rPr lang="en-US" dirty="0" smtClean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Mogucnost</a:t>
            </a:r>
            <a:r>
              <a:rPr lang="en-US" dirty="0" smtClean="0"/>
              <a:t> </a:t>
            </a:r>
            <a:r>
              <a:rPr lang="en-US" dirty="0" err="1"/>
              <a:t>grešaka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adaptacije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/>
              <a:t>nastati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isporu</a:t>
            </a:r>
            <a:r>
              <a:rPr lang="sr-Latn-RS" dirty="0" smtClean="0"/>
              <a:t>č</a:t>
            </a:r>
            <a:r>
              <a:rPr lang="en-US" dirty="0" err="1" smtClean="0"/>
              <a:t>iocem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 smtClean="0"/>
              <a:t>budu</a:t>
            </a:r>
            <a:r>
              <a:rPr lang="sr-Latn-RS" dirty="0" smtClean="0"/>
              <a:t>ć</a:t>
            </a:r>
            <a:r>
              <a:rPr lang="en-US" dirty="0" err="1" smtClean="0"/>
              <a:t>nosti</a:t>
            </a:r>
            <a:r>
              <a:rPr lang="en-US" dirty="0" smtClean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smtClean="0"/>
              <a:t>i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održavanju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1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Razvoj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sopstvenog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softvera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PREDNOSTI </a:t>
            </a:r>
            <a:endParaRPr lang="sr-Latn-RS" dirty="0" smtClean="0"/>
          </a:p>
          <a:p>
            <a:pPr lvl="1"/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“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” </a:t>
            </a:r>
            <a:r>
              <a:rPr lang="en-US" dirty="0" err="1"/>
              <a:t>korisnika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Adaptacije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smtClean="0"/>
              <a:t>e </a:t>
            </a:r>
            <a:r>
              <a:rPr lang="en-US" dirty="0"/>
              <a:t>u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Vlasništvo</a:t>
            </a:r>
            <a:r>
              <a:rPr lang="en-US" dirty="0" smtClean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softverom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Nezavisnost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 smtClean="0"/>
              <a:t>isporu</a:t>
            </a:r>
            <a:r>
              <a:rPr lang="sr-Latn-RS" dirty="0" smtClean="0"/>
              <a:t>č</a:t>
            </a:r>
            <a:r>
              <a:rPr lang="en-US" dirty="0" err="1" smtClean="0"/>
              <a:t>ioca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NEDOSTACI </a:t>
            </a:r>
            <a:endParaRPr lang="sr-Latn-RS" dirty="0" smtClean="0"/>
          </a:p>
          <a:p>
            <a:pPr lvl="1"/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/>
              <a:t>sopstveni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IT </a:t>
            </a:r>
            <a:r>
              <a:rPr lang="en-US" dirty="0" err="1" smtClean="0"/>
              <a:t>stu</a:t>
            </a:r>
            <a:r>
              <a:rPr lang="sr-Latn-RS" dirty="0" smtClean="0"/>
              <a:t>č</a:t>
            </a:r>
            <a:r>
              <a:rPr lang="en-US" dirty="0" err="1" smtClean="0"/>
              <a:t>njaka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odlaska</a:t>
            </a:r>
            <a:r>
              <a:rPr lang="en-US" dirty="0"/>
              <a:t> </a:t>
            </a:r>
            <a:r>
              <a:rPr lang="en-US" dirty="0" err="1" smtClean="0"/>
              <a:t>klju</a:t>
            </a:r>
            <a:r>
              <a:rPr lang="sr-Latn-RS" dirty="0" smtClean="0"/>
              <a:t>č</a:t>
            </a:r>
            <a:r>
              <a:rPr lang="en-US" dirty="0" err="1" smtClean="0"/>
              <a:t>nih</a:t>
            </a:r>
            <a:r>
              <a:rPr lang="en-US" dirty="0" smtClean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) </a:t>
            </a:r>
            <a:endParaRPr lang="sr-Latn-RS" dirty="0" smtClean="0"/>
          </a:p>
          <a:p>
            <a:pPr lvl="1"/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loše</a:t>
            </a:r>
            <a:r>
              <a:rPr lang="en-US" dirty="0"/>
              <a:t> </a:t>
            </a:r>
            <a:r>
              <a:rPr lang="en-US" dirty="0" err="1"/>
              <a:t>odabrane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Nerealni</a:t>
            </a:r>
            <a:r>
              <a:rPr lang="en-US" dirty="0" smtClean="0"/>
              <a:t> </a:t>
            </a:r>
            <a:r>
              <a:rPr lang="en-US" dirty="0" err="1"/>
              <a:t>zahtevi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Duže</a:t>
            </a:r>
            <a:r>
              <a:rPr lang="en-US" dirty="0" smtClean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Mogu</a:t>
            </a:r>
            <a:r>
              <a:rPr lang="sr-Latn-R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/>
              <a:t>grešaka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endParaRPr lang="sr-Latn-RS" dirty="0" smtClean="0"/>
          </a:p>
          <a:p>
            <a:pPr lvl="1"/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/>
              <a:t>cena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7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927" y="188640"/>
            <a:ext cx="7620000" cy="990600"/>
          </a:xfrm>
        </p:spPr>
        <p:txBody>
          <a:bodyPr>
            <a:normAutofit/>
          </a:bodyPr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Komponente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procesa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planiranja</a:t>
            </a:r>
            <a:r>
              <a:rPr lang="sr-Latn-C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212832" cy="49530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</a:pPr>
            <a:r>
              <a:rPr lang="sr-Latn-CS" sz="2800" u="sng" dirty="0" smtClean="0"/>
              <a:t>Gde </a:t>
            </a:r>
            <a:r>
              <a:rPr lang="sr-Latn-CS" sz="2800" u="sng" dirty="0"/>
              <a:t>se nalazimo </a:t>
            </a:r>
            <a:r>
              <a:rPr lang="sr-Latn-CS" sz="2800" u="sng" dirty="0" smtClean="0"/>
              <a:t>danas</a:t>
            </a:r>
            <a:r>
              <a:rPr lang="sr-Latn-CS" sz="2800" dirty="0" smtClean="0"/>
              <a:t>:</a:t>
            </a:r>
            <a:endParaRPr lang="sr-Latn-CS" sz="2800" dirty="0"/>
          </a:p>
          <a:p>
            <a:pPr marL="877888" lvl="1" indent="-533400">
              <a:lnSpc>
                <a:spcPct val="90000"/>
              </a:lnSpc>
            </a:pPr>
            <a:r>
              <a:rPr lang="sr-Latn-CS" i="0" dirty="0"/>
              <a:t>Istraživanje internih i eksternih faktora kako poslovanja uopšte tako i </a:t>
            </a:r>
            <a:r>
              <a:rPr lang="sr-Latn-CS" i="0" dirty="0" smtClean="0"/>
              <a:t>IS posebno</a:t>
            </a:r>
            <a:r>
              <a:rPr lang="sr-Latn-CS" i="0" dirty="0"/>
              <a:t>. </a:t>
            </a:r>
          </a:p>
          <a:p>
            <a:pPr marL="877888" lvl="1" indent="-533400">
              <a:lnSpc>
                <a:spcPct val="90000"/>
              </a:lnSpc>
            </a:pPr>
            <a:r>
              <a:rPr lang="sr-Latn-CS" i="0" dirty="0"/>
              <a:t>Razumevanje poslovnih ciljeva i problema u kontekstu trenutnog stanja </a:t>
            </a:r>
            <a:r>
              <a:rPr lang="sr-Latn-CS" i="0" dirty="0" smtClean="0"/>
              <a:t>IS. </a:t>
            </a:r>
            <a:endParaRPr lang="sr-Latn-CS" i="0" dirty="0"/>
          </a:p>
          <a:p>
            <a:pPr marL="609600" indent="-609600">
              <a:lnSpc>
                <a:spcPct val="90000"/>
              </a:lnSpc>
            </a:pPr>
            <a:r>
              <a:rPr lang="sv-SE" sz="2800" u="sng" dirty="0" smtClean="0"/>
              <a:t>Gde </a:t>
            </a:r>
            <a:r>
              <a:rPr lang="sv-SE" sz="2800" u="sng" dirty="0"/>
              <a:t>želimo da se nađemo </a:t>
            </a:r>
            <a:r>
              <a:rPr lang="sv-SE" sz="2800" u="sng" dirty="0" smtClean="0"/>
              <a:t>sutra</a:t>
            </a:r>
            <a:r>
              <a:rPr lang="sv-SE" sz="2800" dirty="0" smtClean="0"/>
              <a:t> </a:t>
            </a:r>
            <a:r>
              <a:rPr lang="sv-SE" sz="2800" dirty="0"/>
              <a:t>- odgovor na ovo pitanje se mora tražiti i iz perspektive poslovanja i iz perspektive </a:t>
            </a:r>
            <a:r>
              <a:rPr lang="sr-Latn-RS" sz="2800" dirty="0" smtClean="0"/>
              <a:t>IS</a:t>
            </a:r>
            <a:r>
              <a:rPr lang="sv-SE" sz="2800" dirty="0" smtClean="0"/>
              <a:t>. </a:t>
            </a:r>
            <a:endParaRPr lang="sr-Latn-CS" sz="2800" dirty="0"/>
          </a:p>
          <a:p>
            <a:pPr marL="609600" indent="-609600">
              <a:lnSpc>
                <a:spcPct val="90000"/>
              </a:lnSpc>
            </a:pPr>
            <a:r>
              <a:rPr lang="sv-SE" sz="2800" u="sng" dirty="0"/>
              <a:t>Sistemski raskorak</a:t>
            </a:r>
            <a:r>
              <a:rPr lang="sv-SE" sz="2800" dirty="0"/>
              <a:t> – identifikovati sistemski raskorak između trenutnog stanja i ciljnog stanja </a:t>
            </a:r>
            <a:endParaRPr lang="sr-Latn-CS" sz="2800" dirty="0"/>
          </a:p>
          <a:p>
            <a:pPr marL="609600" indent="-609600">
              <a:lnSpc>
                <a:spcPct val="90000"/>
              </a:lnSpc>
            </a:pPr>
            <a:r>
              <a:rPr lang="pl-PL" sz="2800" u="sng" dirty="0" smtClean="0"/>
              <a:t>Kako </a:t>
            </a:r>
            <a:r>
              <a:rPr lang="pl-PL" sz="2800" u="sng" dirty="0"/>
              <a:t>da stignemo </a:t>
            </a:r>
            <a:r>
              <a:rPr lang="pl-PL" sz="2800" u="sng" dirty="0" smtClean="0"/>
              <a:t>tamo</a:t>
            </a:r>
            <a:r>
              <a:rPr lang="pl-PL" sz="2800" dirty="0" smtClean="0"/>
              <a:t> </a:t>
            </a:r>
            <a:r>
              <a:rPr lang="pl-PL" sz="2800" dirty="0"/>
              <a:t>- kako razvijati </a:t>
            </a:r>
            <a:r>
              <a:rPr lang="pl-PL" sz="2800" dirty="0" smtClean="0"/>
              <a:t>IS da </a:t>
            </a:r>
            <a:r>
              <a:rPr lang="pl-PL" sz="2800" dirty="0"/>
              <a:t>bi se on doveo u željeno stanje. </a:t>
            </a:r>
            <a:r>
              <a:rPr lang="sr-Latn-C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7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75346345"/>
              </p:ext>
            </p:extLst>
          </p:nvPr>
        </p:nvGraphicFramePr>
        <p:xfrm>
          <a:off x="381000" y="1371600"/>
          <a:ext cx="8583488" cy="515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Faze </a:t>
            </a:r>
            <a:r>
              <a:rPr lang="en-US" dirty="0" err="1">
                <a:solidFill>
                  <a:srgbClr val="FFFF00"/>
                </a:solidFill>
              </a:rPr>
              <a:t>procesa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planiranja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25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496" y="116632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Faze </a:t>
            </a:r>
            <a:r>
              <a:rPr lang="en-US" dirty="0" err="1">
                <a:solidFill>
                  <a:srgbClr val="FFFF00"/>
                </a:solidFill>
              </a:rPr>
              <a:t>procesa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planiranja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52736"/>
            <a:ext cx="8812088" cy="547260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spcBef>
                <a:spcPts val="1200"/>
              </a:spcBef>
            </a:pPr>
            <a:r>
              <a:rPr lang="pl-PL" sz="2800" dirty="0"/>
              <a:t>Poslovanje na konceptualnom nivou (2 do 4 nedelje) </a:t>
            </a:r>
            <a:endParaRPr lang="sr-Latn-CS" sz="2800" dirty="0"/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sr-Latn-CS" sz="2400" dirty="0"/>
              <a:t>Uspostaviti proces planiranja </a:t>
            </a:r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pl-PL" sz="2400" dirty="0"/>
              <a:t>Dokumentovati pravce razvoja poslovanja na najvišem nivou </a:t>
            </a:r>
            <a:endParaRPr lang="sr-Latn-CS" sz="2400" dirty="0"/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sr-Latn-CS" sz="2800" dirty="0"/>
              <a:t>Detaljna analiza poslovanja </a:t>
            </a:r>
            <a:r>
              <a:rPr lang="sr-Latn-CS" sz="2800" dirty="0" smtClean="0"/>
              <a:t>(4 </a:t>
            </a:r>
            <a:r>
              <a:rPr lang="sr-Latn-CS" sz="2800" dirty="0"/>
              <a:t>do 6 nedelja) </a:t>
            </a:r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sv-SE" sz="2400" dirty="0"/>
              <a:t>Dokumentovati detalje pravca razvoja poslovanja</a:t>
            </a:r>
            <a:endParaRPr lang="sr-Latn-CS" sz="2400" dirty="0"/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pl-PL" sz="2800" dirty="0"/>
              <a:t>Vizija i </a:t>
            </a:r>
            <a:r>
              <a:rPr lang="pl-PL" sz="2800" dirty="0" smtClean="0"/>
              <a:t>plan </a:t>
            </a:r>
            <a:r>
              <a:rPr lang="pl-PL" sz="2800" dirty="0"/>
              <a:t>na konceptualnom nivou (2 do 4 nedelje) </a:t>
            </a:r>
            <a:endParaRPr lang="sr-Latn-CS" sz="2800" dirty="0"/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sr-Latn-CS" sz="2400" dirty="0"/>
              <a:t>Dokumentovati trenutno interno stanje ISa </a:t>
            </a:r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sr-Latn-CS" sz="2400" dirty="0"/>
              <a:t>Dokumentovati trenutno eksterno stanje ISa </a:t>
            </a:r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sr-Latn-CS" sz="2400" dirty="0"/>
              <a:t>Odrediti pravce razvoja ISa 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pl-PL" sz="3000" dirty="0"/>
              <a:t>Detaljna preporuka za IS (6 do 12 nedelja) </a:t>
            </a:r>
            <a:endParaRPr lang="sr-Latn-CS" sz="3000" dirty="0"/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sv-SE" sz="2400" dirty="0"/>
              <a:t>Odrediti raskorak između željenog i trenutnog stanja </a:t>
            </a:r>
            <a:endParaRPr lang="sr-Latn-CS" sz="2400" dirty="0"/>
          </a:p>
          <a:p>
            <a:pPr marL="877888" lvl="1" indent="-533400">
              <a:lnSpc>
                <a:spcPct val="80000"/>
              </a:lnSpc>
              <a:spcBef>
                <a:spcPts val="1200"/>
              </a:spcBef>
            </a:pPr>
            <a:r>
              <a:rPr lang="sr-Latn-CS" sz="2400" dirty="0"/>
              <a:t>Odrediti preporuke </a:t>
            </a:r>
            <a:r>
              <a:rPr lang="pl-PL" sz="2400" dirty="0"/>
              <a:t> 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3304647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278" y="260648"/>
            <a:ext cx="7620000" cy="99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pl-PL" sz="4000" dirty="0">
                <a:solidFill>
                  <a:srgbClr val="FFFF00"/>
                </a:solidFill>
              </a:rPr>
              <a:t>Dokumentovanje pravaca </a:t>
            </a:r>
            <a:r>
              <a:rPr lang="pl-PL" sz="4000" dirty="0" smtClean="0">
                <a:solidFill>
                  <a:srgbClr val="FFFF00"/>
                </a:solidFill>
              </a:rPr>
              <a:t>razvoja</a:t>
            </a:r>
            <a:endParaRPr lang="sr-Latn-CS" sz="4000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56792"/>
            <a:ext cx="8524056" cy="4865712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pl-PL" sz="2800" b="0" dirty="0" smtClean="0"/>
              <a:t>Pravce razvoja poslovanja je najbolje preuzeti iz poslovnog plana (biznis plan) </a:t>
            </a:r>
            <a:r>
              <a:rPr lang="en-US" sz="2800" b="0" dirty="0" smtClean="0"/>
              <a:t> I u</a:t>
            </a:r>
            <a:r>
              <a:rPr lang="pl-PL" sz="2800" b="0" dirty="0" smtClean="0"/>
              <a:t>ključiti </a:t>
            </a:r>
            <a:r>
              <a:rPr lang="pl-PL" sz="2800" dirty="0"/>
              <a:t>Izvršni </a:t>
            </a:r>
            <a:r>
              <a:rPr lang="pl-PL" sz="2800" dirty="0" smtClean="0"/>
              <a:t>odbor</a:t>
            </a:r>
            <a:r>
              <a:rPr lang="en-US" sz="2800" dirty="0" smtClean="0"/>
              <a:t>:</a:t>
            </a:r>
            <a:r>
              <a:rPr lang="pl-PL" sz="2800" dirty="0" smtClean="0"/>
              <a:t> </a:t>
            </a:r>
            <a:endParaRPr lang="pl-PL" sz="2800" dirty="0"/>
          </a:p>
          <a:p>
            <a:pPr marL="477838" indent="-5334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i="0" u="sng" dirty="0"/>
              <a:t>Pribaviti kopiju strateškog plana</a:t>
            </a:r>
            <a:r>
              <a:rPr lang="pl-PL" sz="2800" b="0" i="0" dirty="0"/>
              <a:t> ili bilo kakvog dokumenta, informacije koja se odnosi na planiranje poslovanja. </a:t>
            </a:r>
            <a:endParaRPr lang="pl-PL" sz="2800" b="0" i="0" dirty="0" smtClean="0"/>
          </a:p>
          <a:p>
            <a:pPr marL="477838" indent="-5334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r-Latn-CS" sz="2800" i="0" u="sng" dirty="0" smtClean="0"/>
              <a:t>Sastati </a:t>
            </a:r>
            <a:r>
              <a:rPr lang="sr-Latn-CS" sz="2800" i="0" u="sng" dirty="0"/>
              <a:t>se ponaosob sa svakim članom Izvršnog odbora direktora</a:t>
            </a:r>
            <a:r>
              <a:rPr lang="sr-Latn-CS" sz="2800" b="0" i="0" dirty="0"/>
              <a:t> i zatražiti odgovore na pitanja iz unapred pripremljenog upitnika. </a:t>
            </a:r>
          </a:p>
          <a:p>
            <a:pPr marL="477838" indent="-5334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r-Latn-CS" sz="2800" b="0" i="0" dirty="0"/>
              <a:t>Pripremiti </a:t>
            </a:r>
            <a:r>
              <a:rPr lang="sr-Latn-CS" sz="2800" i="0" u="sng" dirty="0"/>
              <a:t>završni izveštaj</a:t>
            </a:r>
            <a:r>
              <a:rPr lang="sr-Latn-CS" sz="2800" b="0" i="0" dirty="0"/>
              <a:t> na osnovu informacija prikupljenih na intervjuima </a:t>
            </a:r>
          </a:p>
        </p:txBody>
      </p:sp>
    </p:spTree>
    <p:extLst>
      <p:ext uri="{BB962C8B-B14F-4D97-AF65-F5344CB8AC3E}">
        <p14:creationId xmlns:p14="http://schemas.microsoft.com/office/powerpoint/2010/main" val="770467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6632"/>
            <a:ext cx="8991600" cy="990600"/>
          </a:xfrm>
        </p:spPr>
        <p:txBody>
          <a:bodyPr>
            <a:normAutofit/>
          </a:bodyPr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79248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v-SE" dirty="0"/>
              <a:t>Organizovati </a:t>
            </a:r>
            <a:r>
              <a:rPr lang="sv-SE" u="sng" dirty="0"/>
              <a:t>sastanak Izvršnog odbora direktora</a:t>
            </a:r>
            <a:r>
              <a:rPr lang="sv-SE" dirty="0"/>
              <a:t>. Dostaviti pripremljeni izveštaj na uvid svim članovima, i na osnovu tog izveštaja napraviti kratak zaključak. </a:t>
            </a:r>
            <a:endParaRPr lang="sr-Latn-C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Očekivani</a:t>
            </a:r>
            <a:r>
              <a:rPr lang="en-US" dirty="0" smtClean="0"/>
              <a:t>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planiranja</a:t>
            </a:r>
            <a:endParaRPr lang="en-US" dirty="0" smtClean="0"/>
          </a:p>
          <a:p>
            <a:pPr marL="609600" indent="-609600"/>
            <a:r>
              <a:rPr lang="sr-Latn-CS" dirty="0" smtClean="0"/>
              <a:t>Dokumentovani </a:t>
            </a:r>
            <a:r>
              <a:rPr lang="sr-Latn-CS" dirty="0"/>
              <a:t>strateški plan razvoja </a:t>
            </a:r>
            <a:r>
              <a:rPr lang="sr-Latn-CS" dirty="0" smtClean="0"/>
              <a:t>IS-a </a:t>
            </a:r>
            <a:endParaRPr lang="sr-Latn-CS" dirty="0"/>
          </a:p>
          <a:p>
            <a:pPr marL="609600" indent="-609600"/>
            <a:r>
              <a:rPr lang="pl-PL" dirty="0"/>
              <a:t>Snimak poslovne situacije i situacije </a:t>
            </a:r>
            <a:r>
              <a:rPr lang="pl-PL" dirty="0" smtClean="0"/>
              <a:t>IS-a </a:t>
            </a:r>
            <a:r>
              <a:rPr lang="pl-PL" dirty="0"/>
              <a:t>koji je prihvaćen od strane cele organizacije </a:t>
            </a:r>
            <a:endParaRPr lang="sr-Latn-CS" dirty="0"/>
          </a:p>
          <a:p>
            <a:pPr marL="609600" indent="-609600"/>
            <a:r>
              <a:rPr lang="pl-PL" dirty="0"/>
              <a:t>Pravci daljeg razvoja koji imaju podršku u svim delovima organizacije</a:t>
            </a:r>
            <a:r>
              <a:rPr lang="sr-Latn-C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26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Sadržaj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030" y="1268760"/>
            <a:ext cx="8991600" cy="5184576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r-Latn-CS" sz="2800" dirty="0"/>
              <a:t>Sažetak (Management Overview) (faze 1, 2, </a:t>
            </a:r>
            <a:r>
              <a:rPr lang="sr-Latn-CS" sz="2800" dirty="0" smtClean="0"/>
              <a:t>3 </a:t>
            </a:r>
            <a:r>
              <a:rPr lang="sr-Latn-CS" sz="2800" dirty="0"/>
              <a:t>i 4) 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r-Latn-CS" sz="2800" dirty="0"/>
              <a:t>Plan (faza 1) 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r-Latn-CS" sz="2800" dirty="0"/>
              <a:t>Pravci poslovnog razvoja na najvišem nivou (faza 1) 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v-SE" sz="2800" dirty="0"/>
              <a:t>Detalji pravaca poslovnog razvoja (faza 2) </a:t>
            </a:r>
            <a:endParaRPr lang="sr-Latn-CS" sz="2800" dirty="0"/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v-SE" sz="2800" dirty="0"/>
              <a:t>Trenutna situacija </a:t>
            </a:r>
            <a:r>
              <a:rPr lang="sv-SE" sz="2800" dirty="0" smtClean="0"/>
              <a:t>IS</a:t>
            </a:r>
            <a:r>
              <a:rPr lang="sr-Latn-RS" sz="2800" dirty="0" smtClean="0"/>
              <a:t>-a</a:t>
            </a:r>
            <a:r>
              <a:rPr lang="sv-SE" sz="2800" dirty="0" smtClean="0"/>
              <a:t> </a:t>
            </a:r>
            <a:r>
              <a:rPr lang="sv-SE" sz="2800" dirty="0"/>
              <a:t>(interno) (faza 3) </a:t>
            </a:r>
            <a:endParaRPr lang="sr-Latn-CS" sz="2800" dirty="0"/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r-Latn-CS" sz="2800" dirty="0"/>
              <a:t>Trenutna situacija </a:t>
            </a:r>
            <a:r>
              <a:rPr lang="sr-Latn-CS" sz="2800" dirty="0" smtClean="0"/>
              <a:t>IS-a </a:t>
            </a:r>
            <a:r>
              <a:rPr lang="sr-Latn-CS" sz="2800" dirty="0"/>
              <a:t>(eksterno) (faza 3) 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r-Latn-CS" sz="2800" dirty="0"/>
              <a:t>Pravci razvoja </a:t>
            </a:r>
            <a:r>
              <a:rPr lang="sr-Latn-CS" sz="2800" dirty="0" smtClean="0"/>
              <a:t>IS-a </a:t>
            </a:r>
            <a:r>
              <a:rPr lang="sr-Latn-CS" sz="2800" dirty="0"/>
              <a:t>(faza 3) 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r-Latn-CS" sz="2800" dirty="0"/>
              <a:t>Analiza raskoraka (faza 4) 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r-Latn-CS" sz="2800" dirty="0"/>
              <a:t>Preporuke 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800" dirty="0" err="1"/>
              <a:t>Dodatak</a:t>
            </a:r>
            <a:r>
              <a:rPr lang="sr-Latn-C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33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Sadržaj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24744"/>
            <a:ext cx="8380040" cy="54006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spcBef>
                <a:spcPts val="1800"/>
              </a:spcBef>
              <a:buFont typeface="+mj-lt"/>
              <a:buAutoNum type="arabicPeriod"/>
            </a:pPr>
            <a:r>
              <a:rPr lang="sr-Latn-CS" sz="3300" dirty="0"/>
              <a:t>Sažetak (Management Overview) (faze 1, 2, 3, i 4) </a:t>
            </a:r>
          </a:p>
          <a:p>
            <a:pPr marL="609600" indent="-609600">
              <a:spcBef>
                <a:spcPts val="1800"/>
              </a:spcBef>
              <a:buFont typeface="Wingdings" pitchFamily="2" charset="2"/>
              <a:buAutoNum type="arabicPeriod"/>
            </a:pPr>
            <a:r>
              <a:rPr lang="sr-Latn-CS" sz="3300" dirty="0" smtClean="0"/>
              <a:t>Plan </a:t>
            </a:r>
            <a:r>
              <a:rPr lang="sr-Latn-CS" sz="3300" dirty="0"/>
              <a:t>(faza 1) </a:t>
            </a:r>
          </a:p>
          <a:p>
            <a:pPr marL="877888" lvl="1" indent="-533400">
              <a:lnSpc>
                <a:spcPct val="110000"/>
              </a:lnSpc>
              <a:spcBef>
                <a:spcPts val="1200"/>
              </a:spcBef>
            </a:pPr>
            <a:r>
              <a:rPr lang="sr-Latn-CS" sz="3300" dirty="0"/>
              <a:t>Svrha plana</a:t>
            </a:r>
          </a:p>
          <a:p>
            <a:pPr marL="693738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sr-Latn-CS" sz="2800" dirty="0"/>
              <a:t>Na inicijalnim sastancima sa pojedinačnim članovima izvršnog menadžmenta, osim određivanja njihovih delegata za članstvo u Nadzornom odboru, treba svakog od njih pitati i: </a:t>
            </a:r>
            <a:r>
              <a:rPr lang="sr-Latn-CS" sz="2800" b="1" u="sng" dirty="0"/>
              <a:t>«Šta se očekuje kao rezultat strateškog planiranja ISa?».</a:t>
            </a:r>
            <a:r>
              <a:rPr lang="sr-Latn-CS" sz="2800" dirty="0"/>
              <a:t> Važno je da se ovo zna </a:t>
            </a:r>
            <a:r>
              <a:rPr lang="sr-Latn-CS" sz="2800" b="1" u="sng" dirty="0"/>
              <a:t>unapred</a:t>
            </a:r>
            <a:r>
              <a:rPr lang="sr-Latn-CS" sz="2800" dirty="0"/>
              <a:t>.</a:t>
            </a:r>
          </a:p>
          <a:p>
            <a:pPr marL="877888" lvl="1" indent="-533400">
              <a:lnSpc>
                <a:spcPct val="110000"/>
              </a:lnSpc>
              <a:spcBef>
                <a:spcPts val="1200"/>
              </a:spcBef>
            </a:pPr>
            <a:r>
              <a:rPr lang="sr-Latn-CS" sz="3300" dirty="0"/>
              <a:t>Proces planiranja </a:t>
            </a:r>
          </a:p>
          <a:p>
            <a:pPr marL="693738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800" dirty="0"/>
              <a:t>Pre </a:t>
            </a:r>
            <a:r>
              <a:rPr lang="en-US" sz="2800" dirty="0" err="1"/>
              <a:t>početka</a:t>
            </a:r>
            <a:r>
              <a:rPr lang="en-US" sz="2800" dirty="0"/>
              <a:t> </a:t>
            </a:r>
            <a:r>
              <a:rPr lang="en-US" sz="2800" dirty="0" err="1"/>
              <a:t>planiranja</a:t>
            </a:r>
            <a:r>
              <a:rPr lang="en-US" sz="2800" dirty="0"/>
              <a:t>, </a:t>
            </a:r>
            <a:r>
              <a:rPr lang="en-US" sz="2800" b="1" u="sng" dirty="0" err="1"/>
              <a:t>dokumentovati</a:t>
            </a:r>
            <a:r>
              <a:rPr lang="en-US" sz="2800" b="1" u="sng" dirty="0"/>
              <a:t> </a:t>
            </a:r>
            <a:r>
              <a:rPr lang="en-US" sz="2800" b="1" u="sng" dirty="0" err="1"/>
              <a:t>sam</a:t>
            </a:r>
            <a:r>
              <a:rPr lang="en-US" sz="2800" b="1" u="sng" dirty="0"/>
              <a:t> </a:t>
            </a:r>
            <a:r>
              <a:rPr lang="en-US" sz="2800" b="1" u="sng" dirty="0" err="1"/>
              <a:t>proces</a:t>
            </a:r>
            <a:r>
              <a:rPr lang="en-US" sz="2800" b="1" u="sng" dirty="0"/>
              <a:t> </a:t>
            </a:r>
            <a:r>
              <a:rPr lang="en-US" sz="2800" b="1" u="sng" dirty="0" err="1"/>
              <a:t>koji</a:t>
            </a:r>
            <a:r>
              <a:rPr lang="en-US" sz="2800" b="1" u="sng" dirty="0"/>
              <a:t> </a:t>
            </a:r>
            <a:r>
              <a:rPr lang="en-US" sz="2800" b="1" u="sng" dirty="0" err="1"/>
              <a:t>će</a:t>
            </a:r>
            <a:r>
              <a:rPr lang="en-US" sz="2800" b="1" u="sng" dirty="0"/>
              <a:t> </a:t>
            </a:r>
            <a:r>
              <a:rPr lang="en-US" sz="2800" b="1" u="sng" dirty="0" err="1"/>
              <a:t>biti</a:t>
            </a:r>
            <a:r>
              <a:rPr lang="en-US" sz="2800" b="1" u="sng" dirty="0"/>
              <a:t> </a:t>
            </a:r>
            <a:r>
              <a:rPr lang="en-US" sz="2800" b="1" u="sng" dirty="0" err="1"/>
              <a:t>korišćen</a:t>
            </a:r>
            <a:r>
              <a:rPr lang="en-US" sz="2800" b="1" u="sng" dirty="0"/>
              <a:t> </a:t>
            </a:r>
            <a:r>
              <a:rPr lang="en-US" sz="2800" b="1" u="sng" dirty="0" err="1"/>
              <a:t>za</a:t>
            </a:r>
            <a:r>
              <a:rPr lang="en-US" sz="2800" b="1" u="sng" dirty="0"/>
              <a:t> </a:t>
            </a:r>
            <a:r>
              <a:rPr lang="en-US" sz="2800" b="1" u="sng" dirty="0" err="1"/>
              <a:t>razvoj</a:t>
            </a:r>
            <a:r>
              <a:rPr lang="en-US" sz="2800" b="1" u="sng" dirty="0"/>
              <a:t> </a:t>
            </a:r>
            <a:r>
              <a:rPr lang="en-US" sz="2800" b="1" u="sng" dirty="0" err="1"/>
              <a:t>plana</a:t>
            </a:r>
            <a:r>
              <a:rPr lang="en-US" sz="2800" dirty="0"/>
              <a:t>, i </a:t>
            </a:r>
            <a:r>
              <a:rPr lang="en-US" sz="2800" dirty="0" err="1"/>
              <a:t>dobiti</a:t>
            </a:r>
            <a:r>
              <a:rPr lang="en-US" sz="2800" dirty="0"/>
              <a:t> </a:t>
            </a:r>
            <a:r>
              <a:rPr lang="en-US" sz="2800" dirty="0" err="1"/>
              <a:t>saglasnost</a:t>
            </a:r>
            <a:r>
              <a:rPr lang="en-US" sz="2800" dirty="0"/>
              <a:t> </a:t>
            </a:r>
            <a:r>
              <a:rPr lang="en-US" sz="2800" dirty="0" err="1"/>
              <a:t>Nadzornog</a:t>
            </a:r>
            <a:r>
              <a:rPr lang="en-US" sz="2800" dirty="0"/>
              <a:t> </a:t>
            </a:r>
            <a:r>
              <a:rPr lang="en-US" sz="2800" dirty="0" err="1"/>
              <a:t>odbora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tog </a:t>
            </a:r>
            <a:r>
              <a:rPr lang="en-US" sz="2800" dirty="0" err="1"/>
              <a:t>dokumenta</a:t>
            </a:r>
            <a:r>
              <a:rPr lang="en-US" sz="2800" dirty="0"/>
              <a:t>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323035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Mere </a:t>
            </a:r>
            <a:r>
              <a:rPr lang="en-US" dirty="0" err="1">
                <a:solidFill>
                  <a:srgbClr val="FFFF00"/>
                </a:solidFill>
              </a:rPr>
              <a:t>uspeha</a:t>
            </a:r>
            <a:r>
              <a:rPr lang="en-US" dirty="0">
                <a:solidFill>
                  <a:srgbClr val="FFFF00"/>
                </a:solidFill>
              </a:rPr>
              <a:t> IT </a:t>
            </a:r>
            <a:r>
              <a:rPr lang="en-US" dirty="0" err="1">
                <a:solidFill>
                  <a:srgbClr val="FFFF00"/>
                </a:solidFill>
              </a:rPr>
              <a:t>projekta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30" y="2840626"/>
            <a:ext cx="6009155" cy="368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18" y="1052736"/>
            <a:ext cx="561662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nl-NL" sz="2800" dirty="0" smtClean="0"/>
              <a:t>Razvijen </a:t>
            </a:r>
            <a:r>
              <a:rPr lang="nl-NL" sz="2800" dirty="0"/>
              <a:t>IS je prihvatljiv za korisnika.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isporučen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vreme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2800" dirty="0" smtClean="0"/>
              <a:t>Sistem </a:t>
            </a:r>
            <a:r>
              <a:rPr lang="pl-PL" sz="2800" dirty="0"/>
              <a:t>je razvijen u okviru budžeta.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err="1" smtClean="0"/>
              <a:t>Proces</a:t>
            </a:r>
            <a:r>
              <a:rPr lang="en-US" sz="2800" dirty="0" smtClean="0"/>
              <a:t> </a:t>
            </a:r>
            <a:r>
              <a:rPr lang="en-US" sz="2800" dirty="0" err="1"/>
              <a:t>razvoja</a:t>
            </a:r>
            <a:r>
              <a:rPr lang="en-US" sz="2800" dirty="0"/>
              <a:t> </a:t>
            </a:r>
            <a:r>
              <a:rPr lang="en-US" sz="2800" dirty="0" err="1"/>
              <a:t>sistema</a:t>
            </a:r>
            <a:r>
              <a:rPr lang="en-US" sz="2800" dirty="0"/>
              <a:t> je </a:t>
            </a:r>
            <a:r>
              <a:rPr lang="en-US" sz="2800" dirty="0" err="1"/>
              <a:t>imao</a:t>
            </a:r>
            <a:r>
              <a:rPr lang="en-US" sz="2800" dirty="0"/>
              <a:t> </a:t>
            </a:r>
            <a:r>
              <a:rPr lang="en-US" sz="2800" dirty="0" err="1"/>
              <a:t>minimalan</a:t>
            </a:r>
            <a:r>
              <a:rPr lang="en-US" sz="2800" dirty="0"/>
              <a:t> </a:t>
            </a:r>
            <a:r>
              <a:rPr lang="en-US" sz="2800" dirty="0" err="1"/>
              <a:t>uticaj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tekuće</a:t>
            </a:r>
            <a:r>
              <a:rPr lang="en-US" sz="2800" dirty="0"/>
              <a:t> </a:t>
            </a:r>
            <a:r>
              <a:rPr lang="en-US" sz="2800" dirty="0" err="1"/>
              <a:t>poslovne</a:t>
            </a:r>
            <a:r>
              <a:rPr lang="en-US" sz="2800" dirty="0"/>
              <a:t> </a:t>
            </a:r>
            <a:r>
              <a:rPr lang="en-US" sz="2800" dirty="0" err="1"/>
              <a:t>operacije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63679"/>
            <a:ext cx="384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Integrisana obrada podataka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6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4144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Sadržaj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96752"/>
            <a:ext cx="8452048" cy="5184576"/>
          </a:xfrm>
        </p:spPr>
        <p:txBody>
          <a:bodyPr>
            <a:noAutofit/>
          </a:bodyPr>
          <a:lstStyle/>
          <a:p>
            <a:pPr marL="609600" indent="-609600">
              <a:spcBef>
                <a:spcPts val="600"/>
              </a:spcBef>
              <a:buFont typeface="Wingdings" pitchFamily="2" charset="2"/>
              <a:buAutoNum type="arabicPeriod" startAt="2"/>
            </a:pPr>
            <a:r>
              <a:rPr lang="sr-Latn-CS" sz="2800" dirty="0"/>
              <a:t>Plan (faza 1) </a:t>
            </a:r>
          </a:p>
          <a:p>
            <a:pPr marL="877888" lvl="1" indent="-533400">
              <a:spcBef>
                <a:spcPts val="600"/>
              </a:spcBef>
            </a:pPr>
            <a:r>
              <a:rPr lang="sr-Latn-CS" dirty="0"/>
              <a:t>Ciljna oblast (scope)</a:t>
            </a:r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sr-Latn-CS" sz="2800" dirty="0"/>
              <a:t>Koje </a:t>
            </a:r>
            <a:r>
              <a:rPr lang="sr-Latn-CS" sz="2800" b="1" u="sng" dirty="0"/>
              <a:t>geografske lokacije</a:t>
            </a:r>
            <a:r>
              <a:rPr lang="sr-Latn-CS" sz="2800" dirty="0"/>
              <a:t> su uključene-isključene? </a:t>
            </a:r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pl-PL" sz="2800" dirty="0"/>
              <a:t>Da li je uključen i </a:t>
            </a:r>
            <a:r>
              <a:rPr lang="pl-PL" sz="2800" b="1" u="sng" dirty="0"/>
              <a:t>rad sa globalnim informacijama</a:t>
            </a:r>
            <a:r>
              <a:rPr lang="pl-PL" sz="2800" dirty="0"/>
              <a:t>? Ako jeste, da li mi imamo autoritet da radimo sa sistemima potrebnim za pribavljanje tih </a:t>
            </a:r>
            <a:r>
              <a:rPr lang="pl-PL" sz="2800" dirty="0" smtClean="0"/>
              <a:t>informacija? </a:t>
            </a:r>
            <a:endParaRPr lang="sr-Latn-CS" sz="2800" dirty="0"/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pl-PL" sz="2800" dirty="0"/>
              <a:t>Koje </a:t>
            </a:r>
            <a:r>
              <a:rPr lang="pl-PL" sz="2800" b="1" u="sng" dirty="0"/>
              <a:t>proizvodne linije</a:t>
            </a:r>
            <a:r>
              <a:rPr lang="pl-PL" sz="2800" dirty="0"/>
              <a:t> su uključene-isključene? </a:t>
            </a:r>
            <a:endParaRPr lang="sr-Latn-CS" sz="2800" dirty="0"/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pl-PL" sz="2800" dirty="0"/>
              <a:t>Koji </a:t>
            </a:r>
            <a:r>
              <a:rPr lang="pl-PL" sz="2800" b="1" u="sng" dirty="0"/>
              <a:t>funkcionalni delovi kompanije</a:t>
            </a:r>
            <a:r>
              <a:rPr lang="pl-PL" sz="2800" dirty="0"/>
              <a:t> su uključeni-isključeni? </a:t>
            </a:r>
            <a:endParaRPr lang="sr-Latn-CS" sz="2800" dirty="0"/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pl-PL" sz="2800" dirty="0"/>
              <a:t>Koje </a:t>
            </a:r>
            <a:r>
              <a:rPr lang="pl-PL" sz="2800" b="1" u="sng" dirty="0"/>
              <a:t>poslovne aplikacije</a:t>
            </a:r>
            <a:r>
              <a:rPr lang="pl-PL" sz="2800" dirty="0"/>
              <a:t> su uključene-isključene? 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2409259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Sadržaj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7924800" cy="49530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spcBef>
                <a:spcPts val="600"/>
              </a:spcBef>
              <a:buFont typeface="Wingdings" pitchFamily="2" charset="2"/>
              <a:buAutoNum type="arabicPeriod" startAt="2"/>
            </a:pPr>
            <a:r>
              <a:rPr lang="sr-Latn-CS" sz="2800" dirty="0"/>
              <a:t>Plan (faza 1)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dirty="0"/>
              <a:t>Ciljna oblast (scope)</a:t>
            </a:r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pl-PL" sz="2800" dirty="0"/>
              <a:t>Da li postoje neka </a:t>
            </a:r>
            <a:r>
              <a:rPr lang="pl-PL" sz="2800" u="sng" dirty="0"/>
              <a:t>očekivanja u vezi trajanja pojedinih faza</a:t>
            </a:r>
            <a:r>
              <a:rPr lang="pl-PL" sz="2800" dirty="0"/>
              <a:t>? </a:t>
            </a:r>
            <a:endParaRPr lang="sr-Latn-CS" sz="2800" dirty="0"/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sv-SE" sz="2800" dirty="0"/>
              <a:t>Da li će projekat uključivati i </a:t>
            </a:r>
            <a:r>
              <a:rPr lang="sv-SE" sz="2800" u="sng" dirty="0"/>
              <a:t>reinžinjering poslovnih procesa</a:t>
            </a:r>
            <a:r>
              <a:rPr lang="sv-SE" sz="2800" dirty="0"/>
              <a:t>? </a:t>
            </a:r>
            <a:r>
              <a:rPr lang="sr-Latn-CS" sz="2800" dirty="0"/>
              <a:t>Ako da, u kojoj meri? </a:t>
            </a:r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sr-Latn-CS" sz="2800" dirty="0"/>
              <a:t>Da li će biti uključeni i </a:t>
            </a:r>
            <a:r>
              <a:rPr lang="sr-Latn-CS" sz="2800" u="sng" dirty="0"/>
              <a:t>interfejsi ka nekom </a:t>
            </a:r>
            <a:r>
              <a:rPr lang="sr-Latn-CS" sz="2800" u="sng" dirty="0" smtClean="0"/>
              <a:t>spoljašnj</a:t>
            </a:r>
            <a:r>
              <a:rPr lang="en-US" sz="2800" u="sng" dirty="0" smtClean="0"/>
              <a:t>e</a:t>
            </a:r>
            <a:r>
              <a:rPr lang="sr-Latn-CS" sz="2800" u="sng" dirty="0" smtClean="0"/>
              <a:t>m entitet</a:t>
            </a:r>
            <a:r>
              <a:rPr lang="en-US" sz="2800" u="sng" dirty="0" smtClean="0"/>
              <a:t>u</a:t>
            </a:r>
            <a:r>
              <a:rPr lang="sr-Latn-CS" sz="2800" dirty="0" smtClean="0"/>
              <a:t> </a:t>
            </a:r>
            <a:r>
              <a:rPr lang="sr-Latn-CS" sz="2800" dirty="0"/>
              <a:t>(korisnici, </a:t>
            </a:r>
            <a:r>
              <a:rPr lang="sr-Latn-CS" sz="2800" dirty="0" smtClean="0"/>
              <a:t>dobavljači</a:t>
            </a:r>
            <a:r>
              <a:rPr lang="en-US" sz="2800" dirty="0" smtClean="0"/>
              <a:t>..</a:t>
            </a:r>
            <a:r>
              <a:rPr lang="sr-Latn-CS" sz="2800" dirty="0" smtClean="0"/>
              <a:t>.)? </a:t>
            </a:r>
            <a:endParaRPr lang="sr-Latn-CS" sz="2800" dirty="0"/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sr-Latn-CS" sz="2800" dirty="0"/>
              <a:t>Da li će ceo proces obuhvatati i </a:t>
            </a:r>
            <a:r>
              <a:rPr lang="sr-Latn-CS" sz="2800" u="sng" dirty="0"/>
              <a:t>papirnatu dokumentaciju</a:t>
            </a:r>
            <a:r>
              <a:rPr lang="sr-Latn-CS" sz="2800" dirty="0"/>
              <a:t> i manuelni rad sa njom? </a:t>
            </a:r>
          </a:p>
          <a:p>
            <a:pPr marL="1169988" lvl="2" indent="-476250"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Da li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uključen</a:t>
            </a:r>
            <a:r>
              <a:rPr lang="en-US" sz="2800" dirty="0"/>
              <a:t> rad i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u="sng" dirty="0" err="1"/>
              <a:t>sistemima</a:t>
            </a:r>
            <a:r>
              <a:rPr lang="en-US" sz="2800" u="sng" dirty="0"/>
              <a:t> </a:t>
            </a:r>
            <a:r>
              <a:rPr lang="en-US" sz="2800" u="sng" dirty="0" err="1"/>
              <a:t>izvan</a:t>
            </a:r>
            <a:r>
              <a:rPr lang="en-US" sz="2800" u="sng" dirty="0"/>
              <a:t> </a:t>
            </a:r>
            <a:r>
              <a:rPr lang="en-US" sz="2800" u="sng" dirty="0" err="1"/>
              <a:t>departmana</a:t>
            </a:r>
            <a:r>
              <a:rPr lang="en-US" sz="2800" u="sng" dirty="0"/>
              <a:t> </a:t>
            </a:r>
            <a:r>
              <a:rPr lang="en-US" sz="2800" u="sng" dirty="0" err="1"/>
              <a:t>za</a:t>
            </a:r>
            <a:r>
              <a:rPr lang="en-US" sz="2800" u="sng" dirty="0"/>
              <a:t> </a:t>
            </a:r>
            <a:r>
              <a:rPr lang="en-US" sz="2800" u="sng" dirty="0" smtClean="0"/>
              <a:t>IS</a:t>
            </a:r>
            <a:r>
              <a:rPr lang="en-US" sz="2800" dirty="0" smtClean="0"/>
              <a:t>?</a:t>
            </a:r>
            <a:r>
              <a:rPr lang="sr-Latn-CS" sz="2800" dirty="0" smtClean="0"/>
              <a:t> 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1998768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16" y="188640"/>
            <a:ext cx="7620000" cy="990600"/>
          </a:xfrm>
        </p:spPr>
        <p:txBody>
          <a:bodyPr/>
          <a:lstStyle/>
          <a:p>
            <a:r>
              <a:rPr lang="sr-Latn-C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Sadržaj plana</a:t>
            </a:r>
            <a:r>
              <a:rPr lang="sr-Latn-C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164016" cy="4953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 startAt="3"/>
            </a:pPr>
            <a:r>
              <a:rPr lang="sr-Latn-CS" sz="2800" dirty="0"/>
              <a:t>Pravci poslovnog razvoja na najvišem nivou (faza 1)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i="0" u="sng" dirty="0"/>
              <a:t>Poslovni plan</a:t>
            </a:r>
            <a:r>
              <a:rPr lang="sr-Latn-CS" dirty="0"/>
              <a:t> </a:t>
            </a:r>
            <a:r>
              <a:rPr lang="sr-Latn-CS" b="0" i="0" dirty="0"/>
              <a:t>(Misija, Vizija, Vrednosti, Ciljevi, Dostignuća, Poslovni prioriteti)</a:t>
            </a:r>
            <a:r>
              <a:rPr lang="sr-Latn-CS" dirty="0"/>
              <a:t>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i="0" u="sng" dirty="0"/>
              <a:t>Informacije o poslovanju</a:t>
            </a:r>
            <a:r>
              <a:rPr lang="sr-Latn-CS" dirty="0"/>
              <a:t> </a:t>
            </a:r>
            <a:r>
              <a:rPr lang="sr-Latn-CS" b="0" i="0" dirty="0"/>
              <a:t>(Istorija, Opis, Sažeti pregled finansijske situacije, Sažeti pregled poslovne situacije, Faktori okruženja, Interne prednosti i mane)</a:t>
            </a:r>
            <a:r>
              <a:rPr lang="sr-Latn-CS" dirty="0"/>
              <a:t>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i="0" u="sng" dirty="0"/>
              <a:t>Zahtevi koje postavlja okruženje</a:t>
            </a:r>
            <a:r>
              <a:rPr lang="sr-Latn-CS" dirty="0"/>
              <a:t>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i="0" u="sng" dirty="0"/>
              <a:t>Zahtevi nametnuti spolja</a:t>
            </a:r>
            <a:r>
              <a:rPr lang="sr-Latn-CS" dirty="0"/>
              <a:t>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i="0" u="sng" dirty="0"/>
              <a:t>Radna (operativna) verzija vizije</a:t>
            </a:r>
            <a:r>
              <a:rPr lang="sr-Latn-C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46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92" y="134144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Sadržaj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7924800" cy="436165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 startAt="4"/>
            </a:pPr>
            <a:r>
              <a:rPr lang="sv-SE" dirty="0"/>
              <a:t>Detalji pravaca poslovnog razvoja (faza 2)</a:t>
            </a:r>
            <a:r>
              <a:rPr lang="sr-Latn-CS" dirty="0"/>
              <a:t>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u="sng" dirty="0"/>
              <a:t>Potrebe za informacijama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u="sng" dirty="0"/>
              <a:t>Poslovni procesi </a:t>
            </a:r>
          </a:p>
          <a:p>
            <a:pPr marL="877888" lvl="1" indent="-533400">
              <a:lnSpc>
                <a:spcPct val="90000"/>
              </a:lnSpc>
              <a:spcBef>
                <a:spcPts val="1200"/>
              </a:spcBef>
            </a:pPr>
            <a:r>
              <a:rPr lang="sr-Latn-CS" u="sng" dirty="0"/>
              <a:t>Poslovni zahtevi</a:t>
            </a:r>
          </a:p>
        </p:txBody>
      </p:sp>
    </p:spTree>
    <p:extLst>
      <p:ext uri="{BB962C8B-B14F-4D97-AF65-F5344CB8AC3E}">
        <p14:creationId xmlns:p14="http://schemas.microsoft.com/office/powerpoint/2010/main" val="276718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08" y="134144"/>
            <a:ext cx="7620000" cy="990600"/>
          </a:xfrm>
        </p:spPr>
        <p:txBody>
          <a:bodyPr/>
          <a:lstStyle/>
          <a:p>
            <a:r>
              <a:rPr lang="sr-Latn-C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Sadržaj plana</a:t>
            </a:r>
            <a:r>
              <a:rPr lang="sr-Latn-C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7924800" cy="5400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 startAt="5"/>
            </a:pPr>
            <a:r>
              <a:rPr lang="sv-SE" sz="2800" dirty="0"/>
              <a:t>Trenutna situacija Informacionog Sistema (interno) (faza 3) </a:t>
            </a:r>
            <a:endParaRPr lang="sr-Latn-CS" sz="2800" dirty="0"/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u="sng" dirty="0">
                <a:latin typeface="Calibri" pitchFamily="34" charset="0"/>
                <a:cs typeface="Calibri" pitchFamily="34" charset="0"/>
              </a:rPr>
              <a:t>Okruženje u kome radi IS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u="sng" dirty="0">
                <a:latin typeface="Calibri" pitchFamily="34" charset="0"/>
                <a:cs typeface="Calibri" pitchFamily="34" charset="0"/>
              </a:rPr>
              <a:t>Organizaciona struktura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u="sng" dirty="0">
                <a:latin typeface="Calibri" pitchFamily="34" charset="0"/>
                <a:cs typeface="Calibri" pitchFamily="34" charset="0"/>
              </a:rPr>
              <a:t>Troškovi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u="sng" dirty="0">
                <a:latin typeface="Calibri" pitchFamily="34" charset="0"/>
                <a:cs typeface="Calibri" pitchFamily="34" charset="0"/>
              </a:rPr>
              <a:t>Zaostali poslovi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en-US" u="sng" dirty="0" err="1">
                <a:latin typeface="Calibri" pitchFamily="34" charset="0"/>
                <a:cs typeface="Calibri" pitchFamily="34" charset="0"/>
              </a:rPr>
              <a:t>Druge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lokacije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i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filijale</a:t>
            </a:r>
            <a:r>
              <a:rPr lang="sr-Latn-CS" sz="2400" u="sng" dirty="0"/>
              <a:t> </a:t>
            </a:r>
            <a:endParaRPr lang="sr-Latn-CS" sz="2400" u="sng" dirty="0" smtClean="0"/>
          </a:p>
          <a:p>
            <a:pPr marL="609600" indent="-609600">
              <a:spcBef>
                <a:spcPts val="1200"/>
              </a:spcBef>
              <a:buFont typeface="Wingdings" pitchFamily="2" charset="2"/>
              <a:buAutoNum type="arabicPeriod" startAt="6"/>
            </a:pPr>
            <a:r>
              <a:rPr lang="sr-Latn-CS" sz="2800" dirty="0"/>
              <a:t>Trenutna situacija Informacionog Sistema (eksterno) (faza 3)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u="sng" dirty="0">
                <a:latin typeface="Calibri" pitchFamily="34" charset="0"/>
                <a:cs typeface="Calibri" pitchFamily="34" charset="0"/>
              </a:rPr>
              <a:t>Trendovi i kretanja u celoj industriji ISa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en-US" u="sng" dirty="0" err="1">
                <a:latin typeface="Calibri" pitchFamily="34" charset="0"/>
                <a:cs typeface="Calibri" pitchFamily="34" charset="0"/>
              </a:rPr>
              <a:t>Poslovni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profil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konkurencije</a:t>
            </a:r>
            <a:r>
              <a:rPr lang="sr-Latn-CS" u="sng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53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6376" y="116632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Sadržaj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7924800" cy="4953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7"/>
            </a:pPr>
            <a:r>
              <a:rPr lang="sr-Latn-CS" dirty="0"/>
              <a:t>Pravci razvoja ISa (faza 3)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Misija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Vizija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Strateški ciljevi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Strategije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Informacioni Sistem i poslovni ciljevi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Hardverska arhitektura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Informaciona arhitektura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Pravilnici i odgovornosti </a:t>
            </a:r>
          </a:p>
          <a:p>
            <a:pPr marL="877888" lvl="1" indent="-533400">
              <a:lnSpc>
                <a:spcPct val="80000"/>
              </a:lnSpc>
            </a:pPr>
            <a:r>
              <a:rPr lang="sr-Latn-CS" dirty="0"/>
              <a:t>Godišnji ciljevi </a:t>
            </a:r>
          </a:p>
          <a:p>
            <a:pPr marL="877888" lvl="1" indent="-533400">
              <a:lnSpc>
                <a:spcPct val="80000"/>
              </a:lnSpc>
            </a:pP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servisa</a:t>
            </a:r>
            <a:r>
              <a:rPr lang="en-US" dirty="0"/>
              <a:t>, </a:t>
            </a:r>
            <a:r>
              <a:rPr lang="en-US" dirty="0" err="1"/>
              <a:t>podrške</a:t>
            </a:r>
            <a:r>
              <a:rPr lang="en-US" dirty="0"/>
              <a:t> i </a:t>
            </a:r>
            <a:r>
              <a:rPr lang="en-US" dirty="0" err="1"/>
              <a:t>održavanja</a:t>
            </a:r>
            <a:r>
              <a:rPr lang="en-US" dirty="0"/>
              <a:t>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59204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Prof. Dr Milorad Tosic                                   Informacioni sistemi</a:t>
            </a: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620000" cy="9906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Sadržaj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plana</a:t>
            </a:r>
            <a:r>
              <a:rPr lang="sr-Latn-C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7924800" cy="495300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 startAt="8"/>
            </a:pPr>
            <a:r>
              <a:rPr lang="sr-Latn-CS" dirty="0"/>
              <a:t>Analiza raskoraka (faza 4) </a:t>
            </a:r>
          </a:p>
          <a:p>
            <a:pPr marL="609600" indent="-609600">
              <a:buFont typeface="Wingdings" pitchFamily="2" charset="2"/>
              <a:buAutoNum type="arabicPeriod" startAt="8"/>
            </a:pPr>
            <a:r>
              <a:rPr lang="sr-Latn-CS" dirty="0"/>
              <a:t>Preporuke </a:t>
            </a:r>
          </a:p>
          <a:p>
            <a:pPr marL="877888" lvl="1" indent="-533400"/>
            <a:r>
              <a:rPr lang="sr-Latn-CS" u="sng" dirty="0" smtClean="0"/>
              <a:t>Moguće </a:t>
            </a:r>
            <a:r>
              <a:rPr lang="sr-Latn-CS" u="sng" dirty="0"/>
              <a:t>opcije </a:t>
            </a:r>
          </a:p>
          <a:p>
            <a:pPr marL="877888" lvl="1" indent="-533400"/>
            <a:r>
              <a:rPr lang="sr-Latn-CS" u="sng" dirty="0"/>
              <a:t>Preporuke </a:t>
            </a:r>
          </a:p>
          <a:p>
            <a:pPr marL="877888" lvl="1" indent="-533400"/>
            <a:r>
              <a:rPr lang="en-US" u="sng" dirty="0"/>
              <a:t>ROI </a:t>
            </a:r>
            <a:r>
              <a:rPr lang="sr-Latn-CS" u="sng" dirty="0"/>
              <a:t/>
            </a:r>
            <a:br>
              <a:rPr lang="sr-Latn-CS" u="sng" dirty="0"/>
            </a:br>
            <a:r>
              <a:rPr lang="en-US" u="sng" dirty="0"/>
              <a:t>(Return On Investment) </a:t>
            </a:r>
            <a:r>
              <a:rPr lang="sr-Latn-CS" u="sng" dirty="0"/>
              <a:t/>
            </a:r>
            <a:br>
              <a:rPr lang="sr-Latn-CS" u="sng" dirty="0"/>
            </a:br>
            <a:r>
              <a:rPr lang="en-US" u="sng" dirty="0" err="1"/>
              <a:t>analiza</a:t>
            </a:r>
            <a:r>
              <a:rPr lang="en-US" u="sng" dirty="0"/>
              <a:t> </a:t>
            </a:r>
            <a:endParaRPr lang="sr-Latn-CS" u="sng" dirty="0"/>
          </a:p>
        </p:txBody>
      </p:sp>
      <p:pic>
        <p:nvPicPr>
          <p:cNvPr id="4618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828800"/>
            <a:ext cx="4343400" cy="44561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8898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384" y="116632"/>
            <a:ext cx="7620000" cy="990600"/>
          </a:xfrm>
        </p:spPr>
        <p:txBody>
          <a:bodyPr/>
          <a:lstStyle/>
          <a:p>
            <a:r>
              <a:rPr lang="sr-Latn-C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Sadržaj plana</a:t>
            </a:r>
            <a:r>
              <a:rPr lang="sr-Latn-C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7924800" cy="49530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spcBef>
                <a:spcPts val="600"/>
              </a:spcBef>
              <a:buFont typeface="Wingdings" pitchFamily="2" charset="2"/>
              <a:buAutoNum type="arabicPeriod" startAt="10"/>
            </a:pPr>
            <a:r>
              <a:rPr lang="sr-Latn-CS" sz="2800" dirty="0"/>
              <a:t>Dodatak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pl-PL" dirty="0"/>
              <a:t>Grupe uključene u planiranje (faza 1) </a:t>
            </a:r>
            <a:endParaRPr lang="sr-Latn-CS" dirty="0"/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dirty="0"/>
              <a:t>Proces planiranja (faza 1)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dirty="0"/>
              <a:t>Pravci razvoja poslovanja (faza 1)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dirty="0"/>
              <a:t>Detaljni poslovni zahtevi (faza 2)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pl-PL" dirty="0"/>
              <a:t>Funkcionalne uloge i odgovornosti (faza 3) </a:t>
            </a:r>
            <a:endParaRPr lang="sr-Latn-CS" dirty="0"/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pl-PL" dirty="0"/>
              <a:t>Zaostali poslovi u ISu (faza 3) </a:t>
            </a:r>
            <a:endParaRPr lang="sr-Latn-CS" dirty="0"/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pl-PL" dirty="0"/>
              <a:t>Stanje u industriji i tehnologije za IS (faza 3) </a:t>
            </a:r>
            <a:endParaRPr lang="sr-Latn-CS" dirty="0"/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sr-Latn-CS" dirty="0"/>
              <a:t>Profili konkurentskih kompanija (faza 3) </a:t>
            </a:r>
          </a:p>
          <a:p>
            <a:pPr marL="877888" lvl="1" indent="-533400">
              <a:lnSpc>
                <a:spcPct val="90000"/>
              </a:lnSpc>
              <a:spcBef>
                <a:spcPts val="600"/>
              </a:spcBef>
            </a:pPr>
            <a:r>
              <a:rPr lang="en-US" dirty="0" err="1"/>
              <a:t>Evaluacija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efekata</a:t>
            </a:r>
            <a:r>
              <a:rPr lang="en-US" dirty="0"/>
              <a:t> (</a:t>
            </a:r>
            <a:r>
              <a:rPr lang="en-US" dirty="0" err="1"/>
              <a:t>faza</a:t>
            </a:r>
            <a:r>
              <a:rPr lang="en-US" dirty="0"/>
              <a:t> 4)</a:t>
            </a:r>
            <a:r>
              <a:rPr lang="sr-Latn-C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726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08" y="228600"/>
            <a:ext cx="7620000" cy="990600"/>
          </a:xfrm>
        </p:spPr>
        <p:txBody>
          <a:bodyPr/>
          <a:lstStyle/>
          <a:p>
            <a:r>
              <a:rPr lang="sr-Latn-CS" sz="3500" dirty="0">
                <a:solidFill>
                  <a:srgbClr val="FFFF00"/>
                </a:solidFill>
              </a:rPr>
              <a:t> </a:t>
            </a:r>
            <a:r>
              <a:rPr lang="sr-Latn-CS" sz="3600" b="1" dirty="0" smtClean="0">
                <a:solidFill>
                  <a:srgbClr val="FFFF00"/>
                </a:solidFill>
              </a:rPr>
              <a:t>Šta je to SWOT analiza?</a:t>
            </a:r>
            <a:endParaRPr lang="sr-Latn-CS" sz="3500" b="1" dirty="0">
              <a:solidFill>
                <a:srgbClr val="FFFF00"/>
              </a:solidFill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12776"/>
            <a:ext cx="8208912" cy="4953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</a:pPr>
            <a:r>
              <a:rPr lang="sr-Latn-CS" sz="2800" dirty="0" smtClean="0"/>
              <a:t>Ime je skraćenica od </a:t>
            </a:r>
          </a:p>
          <a:p>
            <a:pPr marL="958850" lvl="1" indent="-609600">
              <a:lnSpc>
                <a:spcPct val="90000"/>
              </a:lnSpc>
              <a:spcBef>
                <a:spcPts val="1200"/>
              </a:spcBef>
            </a:pPr>
            <a:r>
              <a:rPr lang="sr-Latn-C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r-Latn-CS" dirty="0" smtClean="0"/>
              <a:t>trengths (Jake strane), </a:t>
            </a:r>
          </a:p>
          <a:p>
            <a:pPr marL="958850" lvl="1" indent="-609600">
              <a:lnSpc>
                <a:spcPct val="90000"/>
              </a:lnSpc>
              <a:spcBef>
                <a:spcPts val="1200"/>
              </a:spcBef>
            </a:pPr>
            <a:r>
              <a:rPr lang="sr-Latn-C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sr-Latn-CS" dirty="0" smtClean="0"/>
              <a:t>eaknesses (Slabosti),  </a:t>
            </a:r>
          </a:p>
          <a:p>
            <a:pPr marL="958850" lvl="1" indent="-609600">
              <a:lnSpc>
                <a:spcPct val="90000"/>
              </a:lnSpc>
              <a:spcBef>
                <a:spcPts val="1200"/>
              </a:spcBef>
            </a:pPr>
            <a:r>
              <a:rPr lang="sr-Latn-C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Latn-CS" dirty="0" smtClean="0"/>
              <a:t>pportunities (Mogućnosti za napredak, Šanse), </a:t>
            </a:r>
          </a:p>
          <a:p>
            <a:pPr marL="958850" lvl="1" indent="-609600">
              <a:lnSpc>
                <a:spcPct val="90000"/>
              </a:lnSpc>
              <a:spcBef>
                <a:spcPts val="1200"/>
              </a:spcBef>
            </a:pPr>
            <a:r>
              <a:rPr lang="sr-Latn-C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r-Latn-CS" dirty="0" smtClean="0"/>
              <a:t>hreats (Opasnosti, Pretnje). </a:t>
            </a:r>
          </a:p>
        </p:txBody>
      </p:sp>
    </p:spTree>
    <p:extLst>
      <p:ext uri="{BB962C8B-B14F-4D97-AF65-F5344CB8AC3E}">
        <p14:creationId xmlns:p14="http://schemas.microsoft.com/office/powerpoint/2010/main" val="374125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88640"/>
            <a:ext cx="7620000" cy="990600"/>
          </a:xfrm>
        </p:spPr>
        <p:txBody>
          <a:bodyPr>
            <a:norm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Čemu služi i kada se primenjuje?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7924800" cy="4953000"/>
          </a:xfrm>
        </p:spPr>
        <p:txBody>
          <a:bodyPr>
            <a:noAutofit/>
          </a:bodyPr>
          <a:lstStyle/>
          <a:p>
            <a:pPr marL="609600" indent="-609600"/>
            <a:r>
              <a:rPr lang="sr-Latn-CS" sz="2800" dirty="0" smtClean="0"/>
              <a:t>Uže značenje: </a:t>
            </a:r>
            <a:endParaRPr lang="sr-Latn-CS" sz="2800" dirty="0"/>
          </a:p>
          <a:p>
            <a:pPr marL="958850" lvl="1" indent="-609600"/>
            <a:r>
              <a:rPr lang="sr-Latn-CS" dirty="0" smtClean="0"/>
              <a:t>SWOT analiza se primenjuje kao alat za odredjivanje okvira i mogućih pravaca donošenja strateških odluka a kroz procenu konkurentske pozicije kompanije na tržištu.</a:t>
            </a:r>
            <a:endParaRPr lang="sr-Latn-CS" dirty="0"/>
          </a:p>
          <a:p>
            <a:pPr marL="609600" indent="-609600"/>
            <a:r>
              <a:rPr lang="sr-Latn-CS" sz="2800" dirty="0" smtClean="0"/>
              <a:t>Šire značenje:</a:t>
            </a:r>
            <a:endParaRPr lang="sr-Latn-CS" sz="2800" dirty="0"/>
          </a:p>
          <a:p>
            <a:pPr marL="958850" lvl="1" indent="-609600"/>
            <a:r>
              <a:rPr lang="sr-Latn-CS" dirty="0" smtClean="0"/>
              <a:t>SWOT analiza je tehnika za određivanje strategije za postizanje optimalnih ciljeva sistema u uslovima donošenja odluka u prisustvu neizvesnosti i u dinamičkom okruženju.</a:t>
            </a:r>
            <a:r>
              <a:rPr lang="pl-PL" dirty="0" smtClean="0"/>
              <a:t>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04955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752"/>
            <a:ext cx="8229600" cy="1143000"/>
          </a:xfrm>
        </p:spPr>
        <p:txBody>
          <a:bodyPr/>
          <a:lstStyle/>
          <a:p>
            <a:r>
              <a:rPr lang="sr-Latn-CS" dirty="0">
                <a:solidFill>
                  <a:srgbClr val="FFFF00"/>
                </a:solidFill>
              </a:rPr>
              <a:t>Životni ciklus IS-a</a:t>
            </a:r>
          </a:p>
        </p:txBody>
      </p:sp>
      <p:graphicFrame>
        <p:nvGraphicFramePr>
          <p:cNvPr id="409612" name="Object 1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6753447"/>
              </p:ext>
            </p:extLst>
          </p:nvPr>
        </p:nvGraphicFramePr>
        <p:xfrm>
          <a:off x="660797" y="1001323"/>
          <a:ext cx="3479154" cy="545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Visio" r:id="rId4" imgW="3651885" imgH="5722620" progId="Visio.Drawing.11">
                  <p:embed/>
                </p:oleObj>
              </mc:Choice>
              <mc:Fallback>
                <p:oleObj name="Visio" r:id="rId4" imgW="3651885" imgH="57226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97" y="1001323"/>
                        <a:ext cx="3479154" cy="545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4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5729054"/>
              </p:ext>
            </p:extLst>
          </p:nvPr>
        </p:nvGraphicFramePr>
        <p:xfrm>
          <a:off x="4788024" y="980728"/>
          <a:ext cx="3384376" cy="547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Visio" r:id="rId6" imgW="3651885" imgH="5905500" progId="Visio.Drawing.11">
                  <p:embed/>
                </p:oleObj>
              </mc:Choice>
              <mc:Fallback>
                <p:oleObj name="Visio" r:id="rId6" imgW="3651885" imgH="59055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980728"/>
                        <a:ext cx="3384376" cy="5473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7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2015" y="134144"/>
            <a:ext cx="7620000" cy="990600"/>
          </a:xfrm>
        </p:spPr>
        <p:txBody>
          <a:bodyPr>
            <a:norm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Čemu služi i kada se primenjuje?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7924800" cy="4953000"/>
          </a:xfrm>
        </p:spPr>
        <p:txBody>
          <a:bodyPr>
            <a:normAutofit/>
          </a:bodyPr>
          <a:lstStyle/>
          <a:p>
            <a:pPr marL="609600" indent="-609600"/>
            <a:r>
              <a:rPr lang="sr-Latn-CS" sz="2800" dirty="0" smtClean="0"/>
              <a:t>Gde i kada se može primeniti?</a:t>
            </a:r>
            <a:endParaRPr lang="sr-Latn-CS" sz="2800" dirty="0"/>
          </a:p>
          <a:p>
            <a:pPr marL="1169988" lvl="2" indent="-476250"/>
            <a:r>
              <a:rPr lang="sr-Latn-CS" sz="2800" i="1" u="sng" dirty="0" smtClean="0"/>
              <a:t>na personalnom nivou</a:t>
            </a:r>
            <a:r>
              <a:rPr lang="sr-Latn-CS" sz="2800" u="sng" dirty="0" smtClean="0"/>
              <a:t> </a:t>
            </a:r>
            <a:r>
              <a:rPr lang="sr-Latn-CS" sz="2800" dirty="0" smtClean="0"/>
              <a:t>za postizanje ličnih i profesionalnih ciljeva, </a:t>
            </a:r>
          </a:p>
          <a:p>
            <a:pPr marL="1169988" lvl="2" indent="-476250"/>
            <a:r>
              <a:rPr lang="sr-Latn-CS" sz="2800" i="1" u="sng" dirty="0" smtClean="0"/>
              <a:t>na nivou dela kompanije </a:t>
            </a:r>
            <a:r>
              <a:rPr lang="sr-Latn-CS" sz="2800" dirty="0" smtClean="0"/>
              <a:t>za postizanje ciljeva kako izvan tako i unutar kompanije, </a:t>
            </a:r>
          </a:p>
          <a:p>
            <a:pPr marL="1169988" lvl="2" indent="-476250"/>
            <a:r>
              <a:rPr lang="sr-Latn-CS" sz="2800" i="1" u="sng" dirty="0" smtClean="0"/>
              <a:t>na nivou cele kompanije</a:t>
            </a:r>
            <a:r>
              <a:rPr lang="sr-Latn-CS" sz="2800" dirty="0" smtClean="0"/>
              <a:t>, </a:t>
            </a:r>
          </a:p>
          <a:p>
            <a:pPr marL="1169988" lvl="2" indent="-476250"/>
            <a:r>
              <a:rPr lang="sr-Latn-CS" sz="2800" i="1" u="sng" dirty="0" smtClean="0"/>
              <a:t>na nivou jednog projekta</a:t>
            </a:r>
            <a:r>
              <a:rPr lang="sr-Latn-CS" sz="2800" dirty="0" smtClean="0"/>
              <a:t>, itd.</a:t>
            </a:r>
            <a:r>
              <a:rPr lang="pl-PL" sz="2800" dirty="0" smtClean="0"/>
              <a:t> 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388138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5782" y="188640"/>
            <a:ext cx="7620000" cy="990600"/>
          </a:xfrm>
        </p:spPr>
        <p:txBody>
          <a:bodyPr>
            <a:norm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Metodologija za SWOT analizu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686800" cy="495300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sr-Latn-CS" sz="2800" dirty="0" smtClean="0"/>
              <a:t>Nabrojati unutrašnje faktore sistema – Prednosti i Slabosti</a:t>
            </a:r>
            <a:endParaRPr lang="en-US" sz="2800" dirty="0" smtClean="0"/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sr-Latn-CS" sz="2800" dirty="0" smtClean="0"/>
              <a:t>Nabrojati spoljašnje faktore sistema (faktore iz okoline)</a:t>
            </a:r>
            <a:endParaRPr lang="en-US" sz="2800" dirty="0" smtClean="0"/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sr-Latn-CS" sz="2800" dirty="0" smtClean="0"/>
              <a:t>Locirati nabrojane faktore u dvodimenzionalnom koordinatnom sistemu</a:t>
            </a:r>
            <a:endParaRPr lang="en-US" sz="2800" dirty="0" smtClean="0"/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sr-Latn-CS" sz="2800" dirty="0" smtClean="0"/>
              <a:t>Identifikovati kvadrant koordinatnog sistema u kome se nalazi posmatrani sistem</a:t>
            </a:r>
            <a:endParaRPr lang="en-US" sz="2800" dirty="0" smtClean="0"/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sr-Latn-CS" sz="2800" dirty="0" smtClean="0"/>
              <a:t>Analiza trenutno primenjivane strategije</a:t>
            </a:r>
            <a:endParaRPr lang="en-US" sz="2800" dirty="0" smtClean="0"/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sr-Latn-CS" sz="2800" dirty="0" smtClean="0"/>
              <a:t>Nabrajanje novih kandidat strategija</a:t>
            </a:r>
            <a:endParaRPr lang="en-US" sz="2800" dirty="0" smtClean="0"/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sr-Latn-CS" sz="2800" dirty="0" smtClean="0"/>
              <a:t>Analiza i izbor kandidat strategije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271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28" y="188640"/>
            <a:ext cx="8668072" cy="990600"/>
          </a:xfrm>
        </p:spPr>
        <p:txBody>
          <a:bodyPr>
            <a:no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Unutrašnji faktori sistema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r-Latn-CS" sz="2800" dirty="0" smtClean="0"/>
              <a:t>Za posmatrani sistem treba nabrojati: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Šta su Slabosti (slabe strane)?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Šta su Prednosti (jake strane)?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r-Latn-CS" sz="2800" dirty="0" smtClean="0"/>
              <a:t>U toku i/ili nakon nabrajanja: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Pridružiti težinski faktor svakom od identifikovanih unutrašnjih faktora, i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Odrediti zavisnosti, relacije, i medusobne efekte između identifikovanih unutrašnjih faktora.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85014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91440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r-Latn-CS" sz="2800" dirty="0" smtClean="0"/>
              <a:t>Identifikovane prednosti: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sr-Latn-CS" sz="2800" u="sng" dirty="0" smtClean="0"/>
              <a:t>Marketing departman </a:t>
            </a:r>
            <a:r>
              <a:rPr lang="sr-Latn-CS" sz="2800" dirty="0" smtClean="0"/>
              <a:t>koji ima sposobnost da korektno identifikuje potrebe korisnika iako se one stalno i brzo menjaju.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sr-Latn-CS" sz="2800" u="sng" dirty="0" smtClean="0"/>
              <a:t>Savremena proizvodna linija </a:t>
            </a:r>
            <a:r>
              <a:rPr lang="sr-Latn-CS" sz="2800" dirty="0" smtClean="0"/>
              <a:t>koja ima mogućnosti brze rekonfiguracije sa proizvodnje jednog proizvoda na proizvodnju nekog drugog.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r-Latn-CS" sz="2800" dirty="0" smtClean="0"/>
              <a:t>Pitanje: Kako možemo kvantifikovati ove prednosti?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Prednosti mogu biti poništene</a:t>
            </a:r>
            <a:r>
              <a:rPr lang="en-US" dirty="0" smtClean="0"/>
              <a:t>.</a:t>
            </a:r>
            <a:endParaRPr lang="sr-Latn-C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5928" y="188640"/>
            <a:ext cx="86680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4000" smtClean="0">
                <a:solidFill>
                  <a:srgbClr val="FFFF00"/>
                </a:solidFill>
              </a:rPr>
              <a:t> Unutrašnji faktori sistema</a:t>
            </a:r>
            <a:endParaRPr lang="sr-Latn-C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7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52" y="134144"/>
            <a:ext cx="8452048" cy="990600"/>
          </a:xfrm>
        </p:spPr>
        <p:txBody>
          <a:bodyPr>
            <a:no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Spoljašnji faktori sistema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132" y="1628800"/>
            <a:ext cx="8839200" cy="4953000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Spoljašnji faktori sistema su </a:t>
            </a:r>
          </a:p>
          <a:p>
            <a:pPr lvl="1"/>
            <a:r>
              <a:rPr lang="sr-Latn-CS" dirty="0" smtClean="0"/>
              <a:t>Mogućnosti (šanse), i </a:t>
            </a:r>
          </a:p>
          <a:p>
            <a:pPr lvl="1"/>
            <a:r>
              <a:rPr lang="sr-Latn-CS" dirty="0" smtClean="0"/>
              <a:t>Opasnosti (pretnje).</a:t>
            </a:r>
          </a:p>
          <a:p>
            <a:r>
              <a:rPr lang="sr-Latn-CS" sz="2800" dirty="0" smtClean="0"/>
              <a:t>Postavljaju se dva pitanja:</a:t>
            </a:r>
            <a:endParaRPr lang="en-US" sz="2800" dirty="0" smtClean="0"/>
          </a:p>
          <a:p>
            <a:pPr lvl="1"/>
            <a:r>
              <a:rPr lang="sr-Latn-CS" dirty="0" smtClean="0"/>
              <a:t>Šta su Mogućnosti (šanse) koje stoje pred nama?</a:t>
            </a:r>
            <a:endParaRPr lang="en-US" dirty="0" smtClean="0"/>
          </a:p>
          <a:p>
            <a:pPr lvl="1"/>
            <a:r>
              <a:rPr lang="sr-Latn-CS" dirty="0" smtClean="0"/>
              <a:t>Koje su Opasnosti (pretnje) koje su se nadvile nad nas?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79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5641" y="5517232"/>
            <a:ext cx="8839200" cy="1143000"/>
          </a:xfrm>
        </p:spPr>
        <p:txBody>
          <a:bodyPr/>
          <a:lstStyle/>
          <a:p>
            <a:r>
              <a:rPr lang="sr-Latn-CS" sz="2800" dirty="0" smtClean="0"/>
              <a:t>Isti pristup kao i kod prethodnog nabrajanja (težinski faktori i relacije)</a:t>
            </a:r>
            <a:endParaRPr lang="en-US" sz="2800" dirty="0"/>
          </a:p>
        </p:txBody>
      </p:sp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9586713"/>
              </p:ext>
            </p:extLst>
          </p:nvPr>
        </p:nvGraphicFramePr>
        <p:xfrm>
          <a:off x="1187624" y="980728"/>
          <a:ext cx="66967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640"/>
            <a:ext cx="7620000" cy="990600"/>
          </a:xfrm>
        </p:spPr>
        <p:txBody>
          <a:bodyPr>
            <a:norm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Najčešće greške u 1. i 2. koraku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452048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Nedovoljno obraćanje pažnje na internu odnosno eksternu prirodu pojedinih faktora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«Prednost je sve što je dobro, Slabost je sve što je loše, Mogućnosti su sve što radimo, a Opasnosti su sve što može upotrebiti protiv nas»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Prosto nabrajanje bez uzimanja u obzir međuzavisnosti i relacija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960" y="188640"/>
            <a:ext cx="8380040" cy="990600"/>
          </a:xfrm>
        </p:spPr>
        <p:txBody>
          <a:bodyPr>
            <a:no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Analiza pozicicije po dve koordinate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1066800"/>
          </a:xfrm>
        </p:spPr>
        <p:txBody>
          <a:bodyPr/>
          <a:lstStyle/>
          <a:p>
            <a:r>
              <a:rPr lang="sr-Latn-CS" sz="2800" dirty="0" smtClean="0"/>
              <a:t>Upoređivanje internih i eksternih faktora i određivanje pozicije na svakoj koordinatnoj osi</a:t>
            </a:r>
            <a:endParaRPr lang="en-US" sz="2800" dirty="0"/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4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63213"/>
              </p:ext>
            </p:extLst>
          </p:nvPr>
        </p:nvGraphicFramePr>
        <p:xfrm>
          <a:off x="1219199" y="2438400"/>
          <a:ext cx="7122709" cy="394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Visio" r:id="rId4" imgW="4143240" imgH="2295360" progId="Visio.Drawing.11">
                  <p:embed/>
                </p:oleObj>
              </mc:Choice>
              <mc:Fallback>
                <p:oleObj name="Visio" r:id="rId4" imgW="4143240" imgH="22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2438400"/>
                        <a:ext cx="7122709" cy="394292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57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812088" cy="990600"/>
          </a:xfrm>
        </p:spPr>
        <p:txBody>
          <a:bodyPr>
            <a:noAutofit/>
          </a:bodyPr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sr-Latn-CS" dirty="0" smtClean="0">
                <a:solidFill>
                  <a:srgbClr val="FFFF00"/>
                </a:solidFill>
              </a:rPr>
              <a:t>Analiza pozicicije po dve koordinate</a:t>
            </a:r>
            <a:endParaRPr lang="sr-Latn-CS" dirty="0">
              <a:solidFill>
                <a:srgbClr val="FFFF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r-Latn-CS" sz="2800" dirty="0" smtClean="0"/>
              <a:t>Primer: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Neka npr. na jugu Srbije postoji priliv nove radne snage koja zbog nedovoljnog obrazovanja traži slabo plaćene jednostavne poslove u proizvodnji. Ta radna snaga je eksterni faktor. Šansa za zapošljavanja jeftine radne snage je </a:t>
            </a:r>
            <a:r>
              <a:rPr lang="sr-Latn-CS" u="sng" dirty="0" smtClean="0"/>
              <a:t>Mogućnost</a:t>
            </a:r>
            <a:r>
              <a:rPr lang="sr-Latn-CS" dirty="0" smtClean="0"/>
              <a:t>.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Razmotrimo sada kompaniju za proizvodnju prehrambenih proizvoda koja ima najsavremeniju liniju za proizvodnju, i koja je locirana u Vojvodini. Ta proizvodna linija je očigledno </a:t>
            </a:r>
            <a:r>
              <a:rPr lang="sr-Latn-CS" u="sng" dirty="0" smtClean="0"/>
              <a:t>Prednost</a:t>
            </a:r>
            <a:r>
              <a:rPr lang="sr-Latn-CS" dirty="0" smtClean="0"/>
              <a:t> (Jaka strana). </a:t>
            </a:r>
            <a:endParaRPr lang="en-US" dirty="0"/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936" y="188640"/>
            <a:ext cx="8991600" cy="990600"/>
          </a:xfrm>
        </p:spPr>
        <p:txBody>
          <a:bodyPr>
            <a:noAutofit/>
          </a:bodyPr>
          <a:lstStyle/>
          <a:p>
            <a:r>
              <a:rPr lang="sr-Latn-CS" dirty="0">
                <a:solidFill>
                  <a:srgbClr val="FFFF00"/>
                </a:solidFill>
              </a:rPr>
              <a:t> </a:t>
            </a:r>
            <a:r>
              <a:rPr lang="sr-Latn-CS" dirty="0" smtClean="0">
                <a:solidFill>
                  <a:srgbClr val="FFFF00"/>
                </a:solidFill>
              </a:rPr>
              <a:t>Analiza pozicicije po dve koordinate</a:t>
            </a:r>
            <a:endParaRPr lang="sr-Latn-CS" dirty="0">
              <a:solidFill>
                <a:srgbClr val="FFFF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r-Latn-CS" sz="2800" dirty="0" smtClean="0"/>
              <a:t>Primer: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Međutim, </a:t>
            </a:r>
            <a:r>
              <a:rPr lang="sr-Latn-CS" u="sng" dirty="0" smtClean="0"/>
              <a:t>problem</a:t>
            </a:r>
            <a:r>
              <a:rPr lang="sr-Latn-CS" dirty="0" smtClean="0"/>
              <a:t> je u tome što se Mogućnost i Prednost međusobno poništavaju jer se nalaze na geografski različitim lakocijama, a ni jedna od njih mobilna.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r-Latn-CS" dirty="0" smtClean="0"/>
              <a:t>Pretpostavimo sada da se glavni konkurent sprema da otvori fabriku za proizvodnju u Vranju. Ovo je sada Pretnja.</a:t>
            </a:r>
            <a:endParaRPr lang="en-US" dirty="0"/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FF00"/>
                </a:solidFill>
              </a:rPr>
              <a:t>Strateški plan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859216" cy="3993307"/>
          </a:xfrm>
        </p:spPr>
        <p:txBody>
          <a:bodyPr>
            <a:noAutofit/>
          </a:bodyPr>
          <a:lstStyle/>
          <a:p>
            <a:r>
              <a:rPr lang="sr-Latn-RS" sz="3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iljevi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3000" dirty="0" smtClean="0">
                <a:latin typeface="Calibri" pitchFamily="34" charset="0"/>
                <a:cs typeface="Calibri" pitchFamily="34" charset="0"/>
              </a:rPr>
              <a:t>neke organizacije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zahtevaju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definisanje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strategije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odnosno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planiranje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akcija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postizanje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istih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vi-VN" sz="3000" dirty="0">
                <a:latin typeface="Calibri" pitchFamily="34" charset="0"/>
                <a:cs typeface="Calibri" pitchFamily="34" charset="0"/>
              </a:rPr>
              <a:t>osnovu strategijskih ciljeva se 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određuju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zadaci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kojima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će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informacioni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sistem</a:t>
            </a:r>
            <a:r>
              <a:rPr lang="sr-Latn-RS" sz="3000" dirty="0" smtClean="0">
                <a:latin typeface="Calibri" pitchFamily="34" charset="0"/>
                <a:cs typeface="Calibri" pitchFamily="34" charset="0"/>
              </a:rPr>
              <a:t>, a samim tim i organizacija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u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nekom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razdoblju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ispuniti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svoju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misiju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1857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952928" cy="990600"/>
          </a:xfrm>
        </p:spPr>
        <p:txBody>
          <a:bodyPr>
            <a:noAutofit/>
          </a:bodyPr>
          <a:lstStyle/>
          <a:p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Određivanje pozicije po kvadratima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67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0269"/>
              </p:ext>
            </p:extLst>
          </p:nvPr>
        </p:nvGraphicFramePr>
        <p:xfrm>
          <a:off x="533400" y="1447800"/>
          <a:ext cx="7994479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Visio" r:id="rId4" imgW="4143240" imgH="2295360" progId="Visio.Drawing.11">
                  <p:embed/>
                </p:oleObj>
              </mc:Choice>
              <mc:Fallback>
                <p:oleObj name="Visio" r:id="rId4" imgW="4143240" imgH="22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7994479" cy="44291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5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620000" cy="990600"/>
          </a:xfrm>
        </p:spPr>
        <p:txBody>
          <a:bodyPr>
            <a:normAutofit/>
          </a:bodyPr>
          <a:lstStyle/>
          <a:p>
            <a:pPr lvl="0"/>
            <a:r>
              <a:rPr lang="sr-Latn-CS" sz="4000" dirty="0">
                <a:solidFill>
                  <a:srgbClr val="FFFF00"/>
                </a:solidFill>
              </a:rPr>
              <a:t> </a:t>
            </a:r>
            <a:r>
              <a:rPr lang="sr-Latn-CS" sz="4000" dirty="0" smtClean="0">
                <a:solidFill>
                  <a:srgbClr val="FFFF00"/>
                </a:solidFill>
              </a:rPr>
              <a:t>Nabrajanje kandidat strategija</a:t>
            </a:r>
            <a:endParaRPr lang="sr-Latn-CS" sz="4000" dirty="0">
              <a:solidFill>
                <a:srgbClr val="FFFF00"/>
              </a:solidFill>
            </a:endParaRPr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35279"/>
              </p:ext>
            </p:extLst>
          </p:nvPr>
        </p:nvGraphicFramePr>
        <p:xfrm>
          <a:off x="611560" y="1412776"/>
          <a:ext cx="7920880" cy="4663440"/>
        </p:xfrm>
        <a:graphic>
          <a:graphicData uri="http://schemas.openxmlformats.org/drawingml/2006/table">
            <a:tbl>
              <a:tblPr/>
              <a:tblGrid>
                <a:gridCol w="1669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6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1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09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latin typeface="+mn-lt"/>
                          <a:ea typeface="Times New Roman"/>
                        </a:rPr>
                        <a:t>Konkurentnost pozicije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>
                          <a:latin typeface="+mn-lt"/>
                          <a:ea typeface="Times New Roman"/>
                        </a:rPr>
                        <a:t>Opravdanje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latin typeface="+mn-lt"/>
                          <a:ea typeface="Times New Roman"/>
                        </a:rPr>
                        <a:t>Generičke kandidat strategije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>
                          <a:latin typeface="+mn-lt"/>
                          <a:ea typeface="Times New Roman"/>
                        </a:rPr>
                        <a:t>Opis strategije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494">
                <a:tc row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>
                          <a:latin typeface="+mn-lt"/>
                          <a:ea typeface="Times New Roman"/>
                        </a:rPr>
                        <a:t>Agresivna </a:t>
                      </a:r>
                      <a:r>
                        <a:rPr lang="sr-Latn-CS" sz="1800" b="1" dirty="0" smtClean="0">
                          <a:latin typeface="+mn-lt"/>
                          <a:ea typeface="Times New Roman"/>
                        </a:rPr>
                        <a:t>strategija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Iskoristiti Prednosti i Mogućnosti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Koncentrisani rast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Razvoj tržišta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Razvoj proizvoda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Inovacije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494"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 smtClean="0">
                          <a:latin typeface="+mn-lt"/>
                          <a:ea typeface="Times New Roman"/>
                        </a:rPr>
                        <a:t>Deversifikacija</a:t>
                      </a:r>
                      <a:endParaRPr lang="sr-Latn-CS" sz="1800" b="1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Koncentrična diversifikacija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Diversifikacija kroz konglomerat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Kombinovanje kompanija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494">
                <a:tc row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 smtClean="0">
                          <a:latin typeface="+mn-lt"/>
                          <a:ea typeface="Times New Roman"/>
                        </a:rPr>
                        <a:t>Preokret</a:t>
                      </a:r>
                      <a:endParaRPr lang="sr-Latn-CS" sz="1800" b="1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Horizontalna integracija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Vertikalna integracija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Preokret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Kombinovanje kompanija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494"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 smtClean="0">
                          <a:latin typeface="+mn-lt"/>
                          <a:ea typeface="Times New Roman"/>
                        </a:rPr>
                        <a:t>Odbranbena strategija</a:t>
                      </a:r>
                      <a:endParaRPr lang="sr-Latn-CS" sz="1800" b="1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Rasparčavanje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Likvidacija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Bankrotstvo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CS" sz="1800" dirty="0">
                        <a:latin typeface="+mn-lt"/>
                        <a:ea typeface="Times New Roman"/>
                      </a:endParaRPr>
                    </a:p>
                  </a:txBody>
                  <a:tcPr marL="64250" marR="6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636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373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Scenario </a:t>
            </a:r>
            <a:r>
              <a:rPr lang="en-US" sz="3000" dirty="0"/>
              <a:t>I – </a:t>
            </a:r>
            <a:r>
              <a:rPr lang="en-US" sz="3000" dirty="0" err="1"/>
              <a:t>poslovni</a:t>
            </a:r>
            <a:r>
              <a:rPr lang="en-US" sz="3000" dirty="0"/>
              <a:t> </a:t>
            </a:r>
            <a:r>
              <a:rPr lang="en-US" sz="3000" dirty="0" err="1"/>
              <a:t>sistem</a:t>
            </a:r>
            <a:r>
              <a:rPr lang="en-US" sz="3000" dirty="0"/>
              <a:t> </a:t>
            </a:r>
            <a:r>
              <a:rPr lang="en-US" sz="3000" dirty="0" err="1"/>
              <a:t>stagnira</a:t>
            </a:r>
            <a:r>
              <a:rPr lang="en-US" sz="3000" dirty="0"/>
              <a:t>. </a:t>
            </a:r>
            <a:endParaRPr lang="sr-Latn-RS" sz="3000" dirty="0" smtClean="0"/>
          </a:p>
          <a:p>
            <a:pPr marL="0" indent="0">
              <a:buNone/>
            </a:pPr>
            <a:r>
              <a:rPr lang="en-US" sz="3000" dirty="0" err="1" smtClean="0"/>
              <a:t>Strategija</a:t>
            </a:r>
            <a:r>
              <a:rPr lang="en-US" sz="3000" dirty="0" smtClean="0"/>
              <a:t> </a:t>
            </a:r>
            <a:r>
              <a:rPr lang="en-US" sz="3000" dirty="0" err="1"/>
              <a:t>redukcije</a:t>
            </a:r>
            <a:r>
              <a:rPr lang="en-US" sz="3000" dirty="0"/>
              <a:t> </a:t>
            </a:r>
            <a:r>
              <a:rPr lang="en-US" sz="3000" dirty="0" err="1"/>
              <a:t>podrazumeva</a:t>
            </a:r>
            <a:r>
              <a:rPr lang="en-US" sz="3000" dirty="0"/>
              <a:t> </a:t>
            </a:r>
            <a:r>
              <a:rPr lang="en-US" sz="3000" dirty="0" err="1"/>
              <a:t>minimalno</a:t>
            </a:r>
            <a:r>
              <a:rPr lang="en-US" sz="3000" dirty="0"/>
              <a:t> </a:t>
            </a:r>
            <a:r>
              <a:rPr lang="en-US" sz="3000" dirty="0" err="1"/>
              <a:t>investiranje</a:t>
            </a:r>
            <a:r>
              <a:rPr lang="en-US" sz="3000" dirty="0"/>
              <a:t> </a:t>
            </a:r>
            <a:r>
              <a:rPr lang="en-US" sz="3000" dirty="0" err="1"/>
              <a:t>uz</a:t>
            </a:r>
            <a:r>
              <a:rPr lang="en-US" sz="3000" dirty="0"/>
              <a:t> </a:t>
            </a:r>
            <a:r>
              <a:rPr lang="en-US" sz="3000" dirty="0" err="1"/>
              <a:t>održavanje</a:t>
            </a:r>
            <a:r>
              <a:rPr lang="en-US" sz="3000" dirty="0"/>
              <a:t> </a:t>
            </a:r>
            <a:r>
              <a:rPr lang="en-US" sz="3000" dirty="0" err="1"/>
              <a:t>prethodno</a:t>
            </a:r>
            <a:r>
              <a:rPr lang="en-US" sz="3000" dirty="0"/>
              <a:t> </a:t>
            </a:r>
            <a:r>
              <a:rPr lang="en-US" sz="3000" dirty="0" err="1"/>
              <a:t>dostignutog</a:t>
            </a:r>
            <a:r>
              <a:rPr lang="en-US" sz="3000" dirty="0"/>
              <a:t> </a:t>
            </a:r>
            <a:r>
              <a:rPr lang="en-US" sz="3000" dirty="0" err="1"/>
              <a:t>nivoa</a:t>
            </a:r>
            <a:r>
              <a:rPr lang="en-US" sz="3000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Bazične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strategije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razvoja</a:t>
            </a:r>
            <a:r>
              <a:rPr lang="en-US" dirty="0">
                <a:solidFill>
                  <a:srgbClr val="FFFF00"/>
                </a:solidFill>
              </a:rPr>
              <a:t> IS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4943"/>
            <a:ext cx="3456384" cy="34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2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 smtClean="0">
                <a:latin typeface="Calibri" pitchFamily="34" charset="0"/>
                <a:cs typeface="Calibri" pitchFamily="34" charset="0"/>
              </a:rPr>
              <a:t>Scenario II – poslovni sistem se razvija.</a:t>
            </a:r>
          </a:p>
          <a:p>
            <a:pPr marL="0" indent="0">
              <a:buNone/>
            </a:pPr>
            <a:r>
              <a:rPr lang="vi-VN" sz="2800" dirty="0" smtClean="0">
                <a:latin typeface="Calibri" pitchFamily="34" charset="0"/>
                <a:cs typeface="Calibri" pitchFamily="34" charset="0"/>
              </a:rPr>
              <a:t>Strategija razvoja predstavlja uvođenje novih tehnologija i/ili širenje obuhvata IT aplikacija.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4928" y="116632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Bazične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strategije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razvoja</a:t>
            </a:r>
            <a:r>
              <a:rPr lang="en-US" dirty="0">
                <a:solidFill>
                  <a:srgbClr val="FFFF00"/>
                </a:solidFill>
              </a:rPr>
              <a:t> IS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1"/>
            <a:ext cx="3643572" cy="347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67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79" y="2780928"/>
            <a:ext cx="3529222" cy="369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604867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vi-VN" sz="3000" dirty="0">
                <a:latin typeface="Calibri" pitchFamily="34" charset="0"/>
                <a:cs typeface="Calibri" pitchFamily="34" charset="0"/>
              </a:rPr>
              <a:t>Scenario III – poslovni sistem se razvija kroz specijalizaciju</a:t>
            </a:r>
          </a:p>
          <a:p>
            <a:pPr>
              <a:lnSpc>
                <a:spcPct val="90000"/>
              </a:lnSpc>
            </a:pPr>
            <a:r>
              <a:rPr lang="vi-VN" sz="3000" dirty="0" smtClean="0">
                <a:latin typeface="Calibri" pitchFamily="34" charset="0"/>
                <a:cs typeface="Calibri" pitchFamily="34" charset="0"/>
              </a:rPr>
              <a:t>Strategija </a:t>
            </a:r>
            <a:r>
              <a:rPr lang="vi-VN" sz="3000" dirty="0">
                <a:latin typeface="Calibri" pitchFamily="34" charset="0"/>
                <a:cs typeface="Calibri" pitchFamily="34" charset="0"/>
              </a:rPr>
              <a:t>umrežavanja predstavlja saradnju specijalizovanih firmi za određene aktivnosti iz modela životnog ciklusa razvoja IS i njihovo povezivanje radi zajedničkog razvoja.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7516" y="33355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Bazične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strategije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razvoja</a:t>
            </a:r>
            <a:r>
              <a:rPr lang="en-US" dirty="0">
                <a:solidFill>
                  <a:srgbClr val="FFFF00"/>
                </a:solidFill>
              </a:rPr>
              <a:t> IS </a:t>
            </a:r>
          </a:p>
        </p:txBody>
      </p:sp>
    </p:spTree>
    <p:extLst>
      <p:ext uri="{BB962C8B-B14F-4D97-AF65-F5344CB8AC3E}">
        <p14:creationId xmlns:p14="http://schemas.microsoft.com/office/powerpoint/2010/main" val="60367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FF00"/>
                </a:solidFill>
              </a:rPr>
              <a:t>Strategije nabavke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 smtClean="0"/>
              <a:t>softvera</a:t>
            </a:r>
            <a:endParaRPr lang="sr-Latn-RS" dirty="0"/>
          </a:p>
          <a:p>
            <a:r>
              <a:rPr lang="en-US" dirty="0" err="1" smtClean="0"/>
              <a:t>Kupovina</a:t>
            </a:r>
            <a:r>
              <a:rPr lang="en-US" dirty="0" smtClean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softverskih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Iznajmljivanje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Korišcenje</a:t>
            </a:r>
            <a:r>
              <a:rPr lang="en-US" dirty="0" smtClean="0"/>
              <a:t> </a:t>
            </a:r>
            <a:r>
              <a:rPr lang="en-US" dirty="0" err="1"/>
              <a:t>softvera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Korišcenje</a:t>
            </a:r>
            <a:r>
              <a:rPr lang="en-US" dirty="0" smtClean="0"/>
              <a:t> </a:t>
            </a:r>
            <a:r>
              <a:rPr lang="en-US" dirty="0" err="1"/>
              <a:t>softvera</a:t>
            </a:r>
            <a:r>
              <a:rPr lang="en-US" dirty="0"/>
              <a:t> </a:t>
            </a:r>
            <a:r>
              <a:rPr lang="en-US" dirty="0" err="1"/>
              <a:t>otvorenog</a:t>
            </a:r>
            <a:r>
              <a:rPr lang="en-US" dirty="0"/>
              <a:t> </a:t>
            </a:r>
            <a:r>
              <a:rPr lang="en-US" dirty="0" err="1"/>
              <a:t>kôda</a:t>
            </a:r>
            <a:r>
              <a:rPr lang="en-US" dirty="0"/>
              <a:t> (open source) </a:t>
            </a:r>
            <a:endParaRPr lang="sr-Latn-RS" dirty="0" smtClean="0"/>
          </a:p>
          <a:p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/>
              <a:t>sopstvenog</a:t>
            </a:r>
            <a:r>
              <a:rPr lang="en-US" dirty="0"/>
              <a:t> </a:t>
            </a:r>
            <a:r>
              <a:rPr lang="en-US" dirty="0" err="1"/>
              <a:t>softvera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2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922114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FFFF00"/>
                </a:solidFill>
              </a:rPr>
              <a:t>Gotova </a:t>
            </a:r>
            <a:r>
              <a:rPr lang="en-US" dirty="0" err="1" smtClean="0">
                <a:solidFill>
                  <a:srgbClr val="FFFF00"/>
                </a:solidFill>
              </a:rPr>
              <a:t>softversk</a:t>
            </a:r>
            <a:r>
              <a:rPr lang="sr-Latn-RS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rešenja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PREDNOSTI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da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Ugradeno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eksperata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programskih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 </a:t>
            </a:r>
            <a:r>
              <a:rPr lang="en-US" dirty="0" err="1"/>
              <a:t>Obezbedeno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Uskladeno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standardima</a:t>
            </a:r>
            <a:endParaRPr lang="en-US" dirty="0"/>
          </a:p>
          <a:p>
            <a:r>
              <a:rPr lang="en-US" dirty="0"/>
              <a:t>NEDOSTACI </a:t>
            </a:r>
            <a:r>
              <a:rPr lang="en-US" dirty="0" err="1"/>
              <a:t>Implementacija</a:t>
            </a:r>
            <a:r>
              <a:rPr lang="en-US" dirty="0"/>
              <a:t> je </a:t>
            </a:r>
            <a:r>
              <a:rPr lang="en-US" dirty="0" err="1"/>
              <a:t>duga</a:t>
            </a:r>
            <a:r>
              <a:rPr lang="en-US" dirty="0"/>
              <a:t> i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Implementacija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Ogranicene</a:t>
            </a:r>
            <a:r>
              <a:rPr lang="en-US" dirty="0"/>
              <a:t> </a:t>
            </a:r>
            <a:r>
              <a:rPr lang="en-US" dirty="0" err="1"/>
              <a:t>mogucnosti</a:t>
            </a:r>
            <a:r>
              <a:rPr lang="en-US" dirty="0"/>
              <a:t> </a:t>
            </a:r>
            <a:r>
              <a:rPr lang="en-US" dirty="0" err="1"/>
              <a:t>prilagodavanja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nastati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isporuciocem</a:t>
            </a:r>
            <a:r>
              <a:rPr lang="en-US" dirty="0"/>
              <a:t> u </a:t>
            </a:r>
            <a:r>
              <a:rPr lang="en-US" dirty="0" err="1"/>
              <a:t>buducnosti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cena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8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6751</TotalTime>
  <Words>2026</Words>
  <Application>Microsoft Office PowerPoint</Application>
  <PresentationFormat>On-screen Show (4:3)</PresentationFormat>
  <Paragraphs>307</Paragraphs>
  <Slides>41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Visio</vt:lpstr>
      <vt:lpstr>Projektovanje informacionih sistema</vt:lpstr>
      <vt:lpstr>Mere uspeha IT projekta  </vt:lpstr>
      <vt:lpstr>Životni ciklus IS-a</vt:lpstr>
      <vt:lpstr>Strateški plan</vt:lpstr>
      <vt:lpstr>Bazične strategije razvoja IS </vt:lpstr>
      <vt:lpstr>Bazične strategije razvoja IS </vt:lpstr>
      <vt:lpstr>Bazične strategije razvoja IS </vt:lpstr>
      <vt:lpstr>Strategije nabavke</vt:lpstr>
      <vt:lpstr>Gotova softverska rešenja</vt:lpstr>
      <vt:lpstr>Korišćenje softvera kao usluge</vt:lpstr>
      <vt:lpstr>Open source</vt:lpstr>
      <vt:lpstr>Razvoj sopstvenog softvera </vt:lpstr>
      <vt:lpstr> Komponente procesa planiranja </vt:lpstr>
      <vt:lpstr> Faze procesa planiranja  </vt:lpstr>
      <vt:lpstr> Faze procesa planiranja  </vt:lpstr>
      <vt:lpstr> Dokumentovanje pravaca razvoja</vt:lpstr>
      <vt:lpstr> </vt:lpstr>
      <vt:lpstr> Sadržaj plana  </vt:lpstr>
      <vt:lpstr> Sadržaj plana  </vt:lpstr>
      <vt:lpstr> Sadržaj plana  </vt:lpstr>
      <vt:lpstr> Sadržaj plana  </vt:lpstr>
      <vt:lpstr> Sadržaj plana  </vt:lpstr>
      <vt:lpstr> Sadržaj plana  </vt:lpstr>
      <vt:lpstr> Sadržaj plana  </vt:lpstr>
      <vt:lpstr> Sadržaj plana  </vt:lpstr>
      <vt:lpstr> Sadržaj plana  </vt:lpstr>
      <vt:lpstr> Sadržaj plana  </vt:lpstr>
      <vt:lpstr> Šta je to SWOT analiza?</vt:lpstr>
      <vt:lpstr> Čemu služi i kada se primenjuje?</vt:lpstr>
      <vt:lpstr> Čemu služi i kada se primenjuje?</vt:lpstr>
      <vt:lpstr> Metodologija za SWOT analizu</vt:lpstr>
      <vt:lpstr> Unutrašnji faktori sistema</vt:lpstr>
      <vt:lpstr>PowerPoint Presentation</vt:lpstr>
      <vt:lpstr> Spoljašnji faktori sistema</vt:lpstr>
      <vt:lpstr>PowerPoint Presentation</vt:lpstr>
      <vt:lpstr> Najčešće greške u 1. i 2. koraku</vt:lpstr>
      <vt:lpstr> Analiza pozicicije po dve koordinate</vt:lpstr>
      <vt:lpstr> Analiza pozicicije po dve koordinate</vt:lpstr>
      <vt:lpstr> Analiza pozicicije po dve koordinate</vt:lpstr>
      <vt:lpstr> Određivanje pozicije po kvadratima</vt:lpstr>
      <vt:lpstr> Nabrajanje kandidat strategija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77</cp:revision>
  <dcterms:created xsi:type="dcterms:W3CDTF">2021-02-24T10:06:34Z</dcterms:created>
  <dcterms:modified xsi:type="dcterms:W3CDTF">2021-10-01T06:57:19Z</dcterms:modified>
</cp:coreProperties>
</file>