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30.jpg" ContentType="image/jp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30" r:id="rId3"/>
    <p:sldId id="331" r:id="rId4"/>
    <p:sldId id="348" r:id="rId5"/>
    <p:sldId id="306" r:id="rId6"/>
    <p:sldId id="388" r:id="rId7"/>
    <p:sldId id="327" r:id="rId8"/>
    <p:sldId id="328" r:id="rId9"/>
    <p:sldId id="332" r:id="rId10"/>
    <p:sldId id="333" r:id="rId11"/>
    <p:sldId id="335" r:id="rId12"/>
    <p:sldId id="336" r:id="rId13"/>
    <p:sldId id="337" r:id="rId14"/>
    <p:sldId id="339" r:id="rId15"/>
    <p:sldId id="340" r:id="rId16"/>
    <p:sldId id="341" r:id="rId17"/>
    <p:sldId id="342" r:id="rId18"/>
    <p:sldId id="338" r:id="rId19"/>
    <p:sldId id="387" r:id="rId20"/>
    <p:sldId id="343" r:id="rId21"/>
    <p:sldId id="345" r:id="rId22"/>
    <p:sldId id="344" r:id="rId23"/>
    <p:sldId id="346" r:id="rId24"/>
    <p:sldId id="347" r:id="rId25"/>
    <p:sldId id="389" r:id="rId26"/>
    <p:sldId id="371" r:id="rId27"/>
    <p:sldId id="372" r:id="rId28"/>
    <p:sldId id="373" r:id="rId29"/>
    <p:sldId id="379" r:id="rId30"/>
    <p:sldId id="374" r:id="rId31"/>
    <p:sldId id="375" r:id="rId32"/>
    <p:sldId id="376" r:id="rId33"/>
    <p:sldId id="377" r:id="rId34"/>
    <p:sldId id="378" r:id="rId35"/>
    <p:sldId id="380" r:id="rId36"/>
    <p:sldId id="381" r:id="rId37"/>
    <p:sldId id="382" r:id="rId38"/>
    <p:sldId id="383" r:id="rId39"/>
    <p:sldId id="384" r:id="rId40"/>
    <p:sldId id="385" r:id="rId41"/>
    <p:sldId id="38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2395" autoAdjust="0"/>
  </p:normalViewPr>
  <p:slideViewPr>
    <p:cSldViewPr>
      <p:cViewPr>
        <p:scale>
          <a:sx n="60" d="100"/>
          <a:sy n="60" d="100"/>
        </p:scale>
        <p:origin x="-15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E9CB9-6C92-4742-8938-F63E57E087F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11593-29E9-48A4-A917-118C972A6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3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98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02756" indent="-270291" defTabSz="91298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81164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513629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946095" indent="-216233" defTabSz="91298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18DA257F-B020-4690-86B7-961C1CBA5F40}" type="slidenum">
              <a:rPr lang="en-US" altLang="en-US">
                <a:latin typeface="Arial" charset="0"/>
              </a:rPr>
              <a:pPr/>
              <a:t>5</a:t>
            </a:fld>
            <a:endParaRPr lang="en-US" altLang="en-US"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r-Latn-CS" altLang="en-US" sz="2800" dirty="0" smtClean="0">
                <a:solidFill>
                  <a:srgbClr val="A50021"/>
                </a:solidFill>
              </a:rPr>
              <a:t>Informacioni sistem </a:t>
            </a:r>
            <a:r>
              <a:rPr lang="sr-Latn-CS" altLang="en-US" sz="2800" dirty="0" smtClean="0">
                <a:solidFill>
                  <a:schemeClr val="tx1"/>
                </a:solidFill>
              </a:rPr>
              <a:t>je formalni entitet (organizaciona jedinica) koji se sastoji od velikog broja logičkih i fizičkih resursa</a:t>
            </a:r>
          </a:p>
          <a:p>
            <a:pPr eaLnBrk="1" hangingPunct="1"/>
            <a:r>
              <a:rPr lang="sr-Latn-CS" altLang="en-US" sz="2800" dirty="0" smtClean="0">
                <a:solidFill>
                  <a:schemeClr val="tx1"/>
                </a:solidFill>
              </a:rPr>
              <a:t>Dinamičke strukture: o</a:t>
            </a:r>
            <a:r>
              <a:rPr lang="sr-Latn-CS" altLang="en-US" sz="2400" dirty="0" smtClean="0"/>
              <a:t>kruženje, organizacija i informacioni sistem</a:t>
            </a:r>
            <a:r>
              <a:rPr lang="sr-Latn-RS" altLang="en-US" sz="2400" smtClean="0"/>
              <a:t>.</a:t>
            </a:r>
            <a:endParaRPr lang="sr-Latn-CS" altLang="en-US" sz="24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pc="-10" dirty="0" err="1" smtClean="0">
                <a:cs typeface="Calibri"/>
              </a:rPr>
              <a:t>Sistemski</a:t>
            </a:r>
            <a:r>
              <a:rPr lang="en-US" sz="1200" b="0" spc="-10" baseline="0" dirty="0" smtClean="0">
                <a:cs typeface="Calibri"/>
              </a:rPr>
              <a:t> </a:t>
            </a:r>
            <a:r>
              <a:rPr lang="en-US" sz="1200" b="0" spc="-10" dirty="0" err="1" smtClean="0">
                <a:cs typeface="Calibri"/>
              </a:rPr>
              <a:t>inženjering</a:t>
            </a:r>
            <a:r>
              <a:rPr lang="en-US" sz="1200" b="0" spc="-10" baseline="0" dirty="0" smtClean="0">
                <a:cs typeface="Calibri"/>
              </a:rPr>
              <a:t> </a:t>
            </a:r>
            <a:r>
              <a:rPr lang="en-US" sz="1200" b="0" dirty="0" err="1" smtClean="0">
                <a:cs typeface="Calibri"/>
              </a:rPr>
              <a:t>pomoću</a:t>
            </a:r>
            <a:r>
              <a:rPr lang="en-US" sz="1200" b="0" baseline="0" dirty="0" smtClean="0">
                <a:cs typeface="Calibri"/>
              </a:rPr>
              <a:t> </a:t>
            </a:r>
            <a:r>
              <a:rPr lang="en-US" sz="1200" b="0" spc="-15" dirty="0" err="1" smtClean="0">
                <a:cs typeface="Calibri"/>
              </a:rPr>
              <a:t>računara</a:t>
            </a:r>
            <a:r>
              <a:rPr lang="en-US" sz="1200" b="0" spc="-15" baseline="0" dirty="0" smtClean="0">
                <a:cs typeface="Calibri"/>
              </a:rPr>
              <a:t> </a:t>
            </a:r>
            <a:r>
              <a:rPr lang="en-US" sz="1200" b="0" spc="-5" dirty="0" smtClean="0">
                <a:cs typeface="Calibri"/>
              </a:rPr>
              <a:t>(</a:t>
            </a:r>
            <a:r>
              <a:rPr lang="en-US" sz="1200" b="0" i="1" spc="-5" dirty="0" smtClean="0">
                <a:cs typeface="Calibri"/>
              </a:rPr>
              <a:t>Computer-Aided</a:t>
            </a:r>
            <a:r>
              <a:rPr lang="en-US" sz="1200" b="0" i="1" spc="-5" baseline="0" dirty="0" smtClean="0">
                <a:cs typeface="Calibri"/>
              </a:rPr>
              <a:t> </a:t>
            </a:r>
            <a:r>
              <a:rPr lang="en-US" sz="1200" b="0" i="1" spc="-20" dirty="0" smtClean="0">
                <a:cs typeface="Calibri"/>
              </a:rPr>
              <a:t>System </a:t>
            </a:r>
            <a:r>
              <a:rPr lang="en-US" sz="1200" b="0" i="1" spc="-5" dirty="0" smtClean="0">
                <a:cs typeface="Calibri"/>
              </a:rPr>
              <a:t>Engineering,</a:t>
            </a:r>
            <a:r>
              <a:rPr lang="en-US" sz="1200" b="0" i="1" spc="285" dirty="0" smtClean="0">
                <a:cs typeface="Calibri"/>
              </a:rPr>
              <a:t> </a:t>
            </a:r>
            <a:r>
              <a:rPr lang="en-US" sz="1200" b="0" spc="-5" dirty="0" smtClean="0">
                <a:cs typeface="Calibri"/>
              </a:rPr>
              <a:t>CASE)</a:t>
            </a:r>
            <a:r>
              <a:rPr lang="en-US" sz="1200" b="0" spc="290" baseline="0" dirty="0" smtClean="0">
                <a:cs typeface="Calibri"/>
              </a:rPr>
              <a:t> </a:t>
            </a:r>
            <a:r>
              <a:rPr lang="en-US" sz="1200" b="0" spc="-5" dirty="0" smtClean="0">
                <a:cs typeface="Calibri"/>
              </a:rPr>
              <a:t>je</a:t>
            </a:r>
            <a:r>
              <a:rPr lang="en-US" sz="1200" b="0" spc="285" baseline="0" dirty="0" smtClean="0">
                <a:cs typeface="Calibri"/>
              </a:rPr>
              <a:t> </a:t>
            </a:r>
            <a:r>
              <a:rPr lang="en-US" sz="1200" b="0" spc="-5" dirty="0" err="1" smtClean="0">
                <a:cs typeface="Calibri"/>
              </a:rPr>
              <a:t>aplikacija</a:t>
            </a:r>
            <a:r>
              <a:rPr lang="en-US" sz="1200" b="0" spc="300" baseline="0" dirty="0" smtClean="0">
                <a:cs typeface="Calibri"/>
              </a:rPr>
              <a:t> </a:t>
            </a:r>
            <a:r>
              <a:rPr lang="en-US" sz="1200" b="0" spc="-20" dirty="0" err="1" smtClean="0">
                <a:cs typeface="Calibri"/>
              </a:rPr>
              <a:t>koja</a:t>
            </a:r>
            <a:r>
              <a:rPr lang="en-US" sz="1200" b="0" spc="300" dirty="0" smtClean="0">
                <a:cs typeface="Calibri"/>
              </a:rPr>
              <a:t> </a:t>
            </a:r>
            <a:r>
              <a:rPr lang="en-US" sz="1200" b="0" spc="-10" dirty="0" err="1" smtClean="0">
                <a:cs typeface="Calibri"/>
              </a:rPr>
              <a:t>automatizuje</a:t>
            </a:r>
            <a:r>
              <a:rPr lang="en-US" sz="1200" b="0" spc="295" dirty="0" smtClean="0">
                <a:cs typeface="Calibri"/>
              </a:rPr>
              <a:t> </a:t>
            </a:r>
            <a:r>
              <a:rPr lang="en-US" sz="1200" b="0" spc="-5" dirty="0" err="1" smtClean="0">
                <a:cs typeface="Calibri"/>
              </a:rPr>
              <a:t>celokupnu</a:t>
            </a:r>
            <a:r>
              <a:rPr lang="en-US" sz="1200" b="0" spc="310" dirty="0" smtClean="0">
                <a:cs typeface="Calibri"/>
              </a:rPr>
              <a:t> </a:t>
            </a:r>
            <a:r>
              <a:rPr lang="en-US" sz="1200" b="0" spc="-10" dirty="0" err="1" smtClean="0">
                <a:cs typeface="Calibri"/>
              </a:rPr>
              <a:t>metodologiju</a:t>
            </a:r>
            <a:r>
              <a:rPr lang="en-US" sz="1200" b="0" spc="-10" dirty="0" smtClean="0">
                <a:cs typeface="Calibri"/>
              </a:rPr>
              <a:t> </a:t>
            </a:r>
            <a:r>
              <a:rPr lang="en-US" sz="1200" b="0" spc="-20" dirty="0" err="1" smtClean="0">
                <a:cs typeface="Calibri"/>
              </a:rPr>
              <a:t>razvoja</a:t>
            </a:r>
            <a:r>
              <a:rPr lang="en-US" sz="1200" b="0" spc="0" baseline="0" dirty="0" smtClean="0">
                <a:cs typeface="Calibri"/>
              </a:rPr>
              <a:t> </a:t>
            </a:r>
            <a:r>
              <a:rPr lang="en-US" sz="1200" b="0" spc="-15" dirty="0" err="1" smtClean="0">
                <a:cs typeface="Calibri"/>
              </a:rPr>
              <a:t>sistema</a:t>
            </a:r>
            <a:r>
              <a:rPr lang="sr-Latn-RS" sz="1200" b="0" spc="-15" dirty="0" smtClean="0">
                <a:cs typeface="Calibri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F3421-0B76-4466-86F2-B8B0049096E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59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z="1200" spc="-5" dirty="0" smtClean="0">
                <a:latin typeface="Arial"/>
                <a:cs typeface="Arial"/>
              </a:rPr>
              <a:t>U </a:t>
            </a:r>
            <a:r>
              <a:rPr lang="en-US" sz="1200" dirty="0" err="1" smtClean="0">
                <a:latin typeface="Arial"/>
                <a:cs typeface="Arial"/>
              </a:rPr>
              <a:t>centru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bilo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spc="5" dirty="0" err="1" smtClean="0">
                <a:latin typeface="Arial"/>
                <a:cs typeface="Arial"/>
              </a:rPr>
              <a:t>koje</a:t>
            </a:r>
            <a:r>
              <a:rPr lang="en-US" sz="1200" spc="5" dirty="0" smtClean="0">
                <a:latin typeface="Arial"/>
                <a:cs typeface="Arial"/>
              </a:rPr>
              <a:t> </a:t>
            </a:r>
            <a:r>
              <a:rPr lang="en-US" sz="1200" spc="1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arhitekture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spc="-5" dirty="0" smtClean="0">
                <a:latin typeface="Arial"/>
                <a:cs typeface="Arial"/>
              </a:rPr>
              <a:t>CASE </a:t>
            </a:r>
            <a:r>
              <a:rPr lang="en-US" sz="1200" dirty="0" err="1" smtClean="0">
                <a:latin typeface="Arial"/>
                <a:cs typeface="Arial"/>
              </a:rPr>
              <a:t>alata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spc="5" dirty="0" smtClean="0">
                <a:latin typeface="Arial"/>
                <a:cs typeface="Arial"/>
              </a:rPr>
              <a:t> se</a:t>
            </a:r>
            <a:r>
              <a:rPr lang="en-US" sz="1200" spc="-3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nalazi</a:t>
            </a:r>
            <a:r>
              <a:rPr lang="en-US" sz="1200" spc="-20" dirty="0" smtClean="0">
                <a:latin typeface="Arial"/>
                <a:cs typeface="Arial"/>
              </a:rPr>
              <a:t> </a:t>
            </a:r>
            <a:r>
              <a:rPr lang="en-US" sz="1200" spc="-5" dirty="0" err="1" smtClean="0">
                <a:latin typeface="Arial"/>
                <a:cs typeface="Arial"/>
              </a:rPr>
              <a:t>baza</a:t>
            </a:r>
            <a:r>
              <a:rPr lang="en-US" sz="1200" spc="-25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podataka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spc="-484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koja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spc="5" dirty="0" smtClean="0">
                <a:latin typeface="Arial"/>
                <a:cs typeface="Arial"/>
              </a:rPr>
              <a:t>se </a:t>
            </a:r>
            <a:r>
              <a:rPr lang="en-US" sz="1200" spc="-5" dirty="0" err="1" smtClean="0">
                <a:latin typeface="Arial"/>
                <a:cs typeface="Arial"/>
              </a:rPr>
              <a:t>naziva</a:t>
            </a:r>
            <a:r>
              <a:rPr lang="en-US" sz="1200" spc="-5" dirty="0" smtClean="0">
                <a:latin typeface="Arial"/>
                <a:cs typeface="Arial"/>
              </a:rPr>
              <a:t> CASE 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repozitorijum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spc="5" dirty="0" smtClean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smtClean="0">
                <a:latin typeface="Arial"/>
                <a:cs typeface="Arial"/>
              </a:rPr>
              <a:t>repository</a:t>
            </a:r>
            <a:r>
              <a:rPr lang="en-US" sz="1200" dirty="0" smtClean="0">
                <a:latin typeface="Arial"/>
                <a:cs typeface="Arial"/>
              </a:rPr>
              <a:t>).</a:t>
            </a:r>
            <a:r>
              <a:rPr lang="en-US" sz="1200" spc="-75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Oko</a:t>
            </a:r>
            <a:r>
              <a:rPr lang="en-US" sz="1200" spc="-60" dirty="0" smtClean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CASE</a:t>
            </a:r>
            <a:r>
              <a:rPr lang="sr-Latn-R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repozitorijuma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spc="5" dirty="0" smtClean="0">
                <a:latin typeface="Arial"/>
                <a:cs typeface="Arial"/>
              </a:rPr>
              <a:t>se </a:t>
            </a:r>
            <a:r>
              <a:rPr lang="en-US" sz="1200" dirty="0" err="1" smtClean="0">
                <a:latin typeface="Arial"/>
                <a:cs typeface="Arial"/>
              </a:rPr>
              <a:t>nalazi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spc="-49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kolekcija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alata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koji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spc="5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kreiraju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sistemske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spc="5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modele</a:t>
            </a:r>
            <a:r>
              <a:rPr lang="en-US" sz="1200" spc="-45" dirty="0" smtClean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i</a:t>
            </a:r>
            <a:r>
              <a:rPr lang="en-US" sz="1200" spc="-3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dokumentaciju</a:t>
            </a:r>
            <a:r>
              <a:rPr lang="sr-Latn-RS" sz="1200" dirty="0" smtClean="0">
                <a:latin typeface="Arial"/>
                <a:cs typeface="Arial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F3421-0B76-4466-86F2-B8B0049096E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30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" indent="0" algn="just">
              <a:lnSpc>
                <a:spcPts val="2270"/>
              </a:lnSpc>
              <a:spcBef>
                <a:spcPts val="110"/>
              </a:spcBef>
              <a:buFont typeface="Arial"/>
              <a:buNone/>
              <a:tabLst>
                <a:tab pos="184150" algn="l"/>
              </a:tabLst>
            </a:pPr>
            <a:r>
              <a:rPr lang="vi-VN" sz="1200" b="0" spc="-5" dirty="0" smtClean="0">
                <a:latin typeface="Calibri"/>
                <a:cs typeface="Calibri"/>
              </a:rPr>
              <a:t>Dijagramski</a:t>
            </a:r>
            <a:r>
              <a:rPr lang="sr-Latn-RS" sz="1200" b="0" spc="-5" dirty="0" smtClean="0">
                <a:latin typeface="Calibri"/>
                <a:cs typeface="Calibri"/>
              </a:rPr>
              <a:t> </a:t>
            </a:r>
            <a:r>
              <a:rPr lang="vi-VN" sz="1200" b="0" spc="-15" dirty="0" smtClean="0">
                <a:latin typeface="Calibri"/>
                <a:cs typeface="Calibri"/>
              </a:rPr>
              <a:t>alati</a:t>
            </a:r>
            <a:r>
              <a:rPr lang="sr-Latn-RS" sz="1200" b="0" spc="-15" dirty="0" smtClean="0">
                <a:latin typeface="Calibri"/>
                <a:cs typeface="Calibri"/>
              </a:rPr>
              <a:t> </a:t>
            </a:r>
            <a:r>
              <a:rPr lang="vi-VN" sz="1200" b="0" dirty="0" smtClean="0">
                <a:latin typeface="Calibri"/>
                <a:cs typeface="Calibri"/>
              </a:rPr>
              <a:t>se </a:t>
            </a:r>
            <a:r>
              <a:rPr lang="vi-VN" sz="1200" b="0" spc="-20" dirty="0" smtClean="0">
                <a:latin typeface="Calibri"/>
                <a:cs typeface="Calibri"/>
              </a:rPr>
              <a:t>koriste</a:t>
            </a:r>
            <a:r>
              <a:rPr lang="sr-Latn-RS" sz="1200" b="0" spc="-20" dirty="0" smtClean="0">
                <a:latin typeface="Calibri"/>
                <a:cs typeface="Calibri"/>
              </a:rPr>
              <a:t> </a:t>
            </a:r>
            <a:r>
              <a:rPr lang="vi-VN" sz="1200" b="0" spc="-5" dirty="0" smtClean="0">
                <a:latin typeface="Calibri"/>
                <a:cs typeface="Calibri"/>
              </a:rPr>
              <a:t>za</a:t>
            </a:r>
            <a:r>
              <a:rPr lang="sr-Latn-RS" sz="1200" b="0" spc="-5" dirty="0" smtClean="0">
                <a:latin typeface="Calibri"/>
                <a:cs typeface="Calibri"/>
              </a:rPr>
              <a:t> </a:t>
            </a:r>
            <a:r>
              <a:rPr lang="vi-VN" sz="1200" b="0" spc="-10" dirty="0" smtClean="0">
                <a:latin typeface="Calibri"/>
                <a:cs typeface="Calibri"/>
              </a:rPr>
              <a:t>crtanje</a:t>
            </a:r>
            <a:r>
              <a:rPr lang="sr-Latn-RS" sz="1200" b="0" spc="0" baseline="0" dirty="0" smtClean="0">
                <a:latin typeface="Calibri"/>
                <a:cs typeface="Calibri"/>
              </a:rPr>
              <a:t> </a:t>
            </a:r>
            <a:r>
              <a:rPr lang="vi-VN" sz="1200" b="0" spc="-10" dirty="0" smtClean="0">
                <a:latin typeface="Calibri"/>
                <a:cs typeface="Calibri"/>
              </a:rPr>
              <a:t>sistemskih</a:t>
            </a:r>
            <a:r>
              <a:rPr lang="vi-VN" sz="1200" b="0" spc="5" dirty="0" smtClean="0">
                <a:latin typeface="Calibri"/>
                <a:cs typeface="Calibri"/>
              </a:rPr>
              <a:t> </a:t>
            </a:r>
            <a:r>
              <a:rPr lang="vi-VN" sz="1200" b="0" spc="-5" dirty="0" smtClean="0">
                <a:latin typeface="Calibri"/>
                <a:cs typeface="Calibri"/>
              </a:rPr>
              <a:t>modela.</a:t>
            </a:r>
            <a:endParaRPr lang="vi-VN" sz="1200" b="0" dirty="0" smtClean="0">
              <a:latin typeface="Calibri"/>
              <a:cs typeface="Calibri"/>
            </a:endParaRPr>
          </a:p>
          <a:p>
            <a:pPr marL="12065" marR="6350" indent="0" algn="just">
              <a:lnSpc>
                <a:spcPct val="80000"/>
              </a:lnSpc>
              <a:spcBef>
                <a:spcPts val="795"/>
              </a:spcBef>
              <a:buFont typeface="Arial"/>
              <a:buNone/>
              <a:tabLst>
                <a:tab pos="245110" algn="l"/>
              </a:tabLst>
            </a:pPr>
            <a:r>
              <a:rPr lang="vi-VN" sz="1200" b="0" spc="-5" dirty="0" smtClean="0">
                <a:latin typeface="Calibri"/>
                <a:cs typeface="Calibri"/>
              </a:rPr>
              <a:t>Rečnik</a:t>
            </a:r>
            <a:r>
              <a:rPr lang="vi-VN" sz="1200" b="0" dirty="0" smtClean="0">
                <a:latin typeface="Calibri"/>
                <a:cs typeface="Calibri"/>
              </a:rPr>
              <a:t> </a:t>
            </a:r>
            <a:r>
              <a:rPr lang="vi-VN" sz="1200" b="0" spc="-15" dirty="0" smtClean="0">
                <a:latin typeface="Calibri"/>
                <a:cs typeface="Calibri"/>
              </a:rPr>
              <a:t>alati</a:t>
            </a:r>
            <a:r>
              <a:rPr lang="vi-VN" sz="1200" b="0" spc="-10" dirty="0" smtClean="0">
                <a:latin typeface="Calibri"/>
                <a:cs typeface="Calibri"/>
              </a:rPr>
              <a:t> </a:t>
            </a:r>
            <a:r>
              <a:rPr lang="vi-VN" sz="1200" b="0" dirty="0" smtClean="0">
                <a:latin typeface="Calibri"/>
                <a:cs typeface="Calibri"/>
              </a:rPr>
              <a:t>se</a:t>
            </a:r>
            <a:r>
              <a:rPr lang="sr-Latn-RS" sz="1200" b="0" dirty="0" smtClean="0">
                <a:latin typeface="Calibri"/>
                <a:cs typeface="Calibri"/>
              </a:rPr>
              <a:t> </a:t>
            </a:r>
            <a:r>
              <a:rPr lang="vi-VN" sz="1200" b="0" spc="-20" dirty="0" smtClean="0">
                <a:latin typeface="Calibri"/>
                <a:cs typeface="Calibri"/>
              </a:rPr>
              <a:t>koriste</a:t>
            </a:r>
            <a:r>
              <a:rPr lang="vi-VN" sz="1200" b="0" spc="-15" dirty="0" smtClean="0">
                <a:latin typeface="Calibri"/>
                <a:cs typeface="Calibri"/>
              </a:rPr>
              <a:t> </a:t>
            </a:r>
            <a:r>
              <a:rPr lang="vi-VN" sz="1200" b="0" spc="-20" dirty="0" smtClean="0">
                <a:latin typeface="Calibri"/>
                <a:cs typeface="Calibri"/>
              </a:rPr>
              <a:t>za</a:t>
            </a:r>
            <a:r>
              <a:rPr lang="vi-VN" sz="1200" b="0" spc="-15" dirty="0" smtClean="0">
                <a:latin typeface="Calibri"/>
                <a:cs typeface="Calibri"/>
              </a:rPr>
              <a:t> </a:t>
            </a:r>
            <a:r>
              <a:rPr lang="vi-VN" sz="1200" b="0" spc="-5" dirty="0" smtClean="0">
                <a:latin typeface="Calibri"/>
                <a:cs typeface="Calibri"/>
              </a:rPr>
              <a:t>snimanje,</a:t>
            </a:r>
            <a:r>
              <a:rPr lang="vi-VN" sz="1200" b="0" dirty="0" smtClean="0">
                <a:latin typeface="Calibri"/>
                <a:cs typeface="Calibri"/>
              </a:rPr>
              <a:t> </a:t>
            </a:r>
            <a:r>
              <a:rPr lang="vi-VN" sz="1200" b="0" spc="-5" dirty="0" smtClean="0">
                <a:latin typeface="Calibri"/>
                <a:cs typeface="Calibri"/>
              </a:rPr>
              <a:t>brisanje,</a:t>
            </a:r>
            <a:r>
              <a:rPr lang="sr-Latn-RS" sz="1200" b="0" spc="-5" dirty="0" smtClean="0">
                <a:latin typeface="Calibri"/>
                <a:cs typeface="Calibri"/>
              </a:rPr>
              <a:t> </a:t>
            </a:r>
            <a:r>
              <a:rPr lang="vi-VN" sz="1200" b="0" dirty="0" smtClean="0">
                <a:latin typeface="Calibri"/>
                <a:cs typeface="Calibri"/>
              </a:rPr>
              <a:t>izmenu i </a:t>
            </a:r>
            <a:r>
              <a:rPr lang="vi-VN" sz="1200" b="0" spc="-10" dirty="0" smtClean="0">
                <a:latin typeface="Calibri"/>
                <a:cs typeface="Calibri"/>
              </a:rPr>
              <a:t>prikazivanje detaljne dokumentacije </a:t>
            </a:r>
            <a:r>
              <a:rPr lang="vi-VN" sz="1200" b="0" dirty="0" smtClean="0">
                <a:latin typeface="Calibri"/>
                <a:cs typeface="Calibri"/>
              </a:rPr>
              <a:t>i </a:t>
            </a:r>
            <a:r>
              <a:rPr lang="vi-VN" sz="1200" b="0" spc="-5" dirty="0" smtClean="0">
                <a:latin typeface="Calibri"/>
                <a:cs typeface="Calibri"/>
              </a:rPr>
              <a:t>specifi </a:t>
            </a:r>
            <a:r>
              <a:rPr lang="vi-VN" sz="1200" b="0" spc="-10" dirty="0" smtClean="0">
                <a:latin typeface="Calibri"/>
                <a:cs typeface="Calibri"/>
              </a:rPr>
              <a:t>kacije. </a:t>
            </a:r>
            <a:r>
              <a:rPr lang="vi-VN" sz="1200" b="0" spc="-5" dirty="0" smtClean="0">
                <a:latin typeface="Calibri"/>
                <a:cs typeface="Calibri"/>
              </a:rPr>
              <a:t>Opisi su</a:t>
            </a:r>
            <a:r>
              <a:rPr lang="sr-Latn-RS" sz="1200" b="0" spc="-5" dirty="0" smtClean="0">
                <a:latin typeface="Calibri"/>
                <a:cs typeface="Calibri"/>
              </a:rPr>
              <a:t> </a:t>
            </a:r>
            <a:r>
              <a:rPr lang="vi-VN" sz="1200" b="0" spc="-5" dirty="0" smtClean="0">
                <a:latin typeface="Calibri"/>
                <a:cs typeface="Calibri"/>
              </a:rPr>
              <a:t>obično pridruženi elementima </a:t>
            </a:r>
            <a:r>
              <a:rPr lang="vi-VN" sz="1200" b="0" spc="-10" dirty="0" smtClean="0">
                <a:latin typeface="Calibri"/>
                <a:cs typeface="Calibri"/>
              </a:rPr>
              <a:t>sistemskih </a:t>
            </a:r>
            <a:r>
              <a:rPr lang="vi-VN" sz="1200" b="0" spc="-5" dirty="0" smtClean="0">
                <a:latin typeface="Calibri"/>
                <a:cs typeface="Calibri"/>
              </a:rPr>
              <a:t>modela </a:t>
            </a:r>
            <a:r>
              <a:rPr lang="vi-VN" sz="1200" b="0" spc="-20" dirty="0" smtClean="0">
                <a:latin typeface="Calibri"/>
                <a:cs typeface="Calibri"/>
              </a:rPr>
              <a:t>koji </a:t>
            </a:r>
            <a:r>
              <a:rPr lang="vi-VN" sz="1200" b="0" spc="-5" dirty="0" smtClean="0">
                <a:latin typeface="Calibri"/>
                <a:cs typeface="Calibri"/>
              </a:rPr>
              <a:t>su </a:t>
            </a:r>
            <a:r>
              <a:rPr lang="vi-VN" sz="1200" b="0" spc="-10" dirty="0" smtClean="0">
                <a:latin typeface="Calibri"/>
                <a:cs typeface="Calibri"/>
              </a:rPr>
              <a:t>prethodno</a:t>
            </a:r>
            <a:r>
              <a:rPr lang="vi-VN" sz="1200" b="0" spc="-5" dirty="0" smtClean="0">
                <a:latin typeface="Calibri"/>
                <a:cs typeface="Calibri"/>
              </a:rPr>
              <a:t> iscrtani</a:t>
            </a:r>
            <a:r>
              <a:rPr lang="vi-VN" sz="1200" b="0" spc="-10" dirty="0" smtClean="0">
                <a:latin typeface="Calibri"/>
                <a:cs typeface="Calibri"/>
              </a:rPr>
              <a:t> </a:t>
            </a:r>
            <a:r>
              <a:rPr lang="vi-VN" sz="1200" b="0" spc="-5" dirty="0" smtClean="0">
                <a:latin typeface="Calibri"/>
                <a:cs typeface="Calibri"/>
              </a:rPr>
              <a:t>dijagramskim</a:t>
            </a:r>
            <a:r>
              <a:rPr lang="vi-VN" sz="1200" b="0" spc="-50" dirty="0" smtClean="0">
                <a:latin typeface="Calibri"/>
                <a:cs typeface="Calibri"/>
              </a:rPr>
              <a:t> </a:t>
            </a:r>
            <a:r>
              <a:rPr lang="vi-VN" sz="1200" b="0" spc="-5" dirty="0" smtClean="0">
                <a:latin typeface="Calibri"/>
                <a:cs typeface="Calibri"/>
              </a:rPr>
              <a:t>alatima.</a:t>
            </a:r>
            <a:endParaRPr lang="vi-VN" sz="1200" b="0" dirty="0" smtClean="0">
              <a:latin typeface="Calibri"/>
              <a:cs typeface="Calibri"/>
            </a:endParaRPr>
          </a:p>
          <a:p>
            <a:pPr marL="12065" indent="0" algn="just">
              <a:lnSpc>
                <a:spcPts val="2270"/>
              </a:lnSpc>
              <a:spcBef>
                <a:spcPts val="310"/>
              </a:spcBef>
              <a:buFont typeface="Arial"/>
              <a:buNone/>
              <a:tabLst>
                <a:tab pos="184150" algn="l"/>
              </a:tabLst>
            </a:pPr>
            <a:r>
              <a:rPr lang="vi-VN" sz="1200" b="0" spc="-10" dirty="0" smtClean="0">
                <a:latin typeface="Calibri"/>
                <a:cs typeface="Calibri"/>
              </a:rPr>
              <a:t>Alati</a:t>
            </a:r>
            <a:r>
              <a:rPr lang="sr-Latn-RS" sz="1200" b="0" spc="-10" dirty="0" smtClean="0">
                <a:latin typeface="Calibri"/>
                <a:cs typeface="Calibri"/>
              </a:rPr>
              <a:t> </a:t>
            </a:r>
            <a:r>
              <a:rPr lang="vi-VN" sz="1200" b="0" spc="-10" dirty="0" smtClean="0">
                <a:latin typeface="Calibri"/>
                <a:cs typeface="Calibri"/>
              </a:rPr>
              <a:t>za</a:t>
            </a:r>
            <a:r>
              <a:rPr lang="sr-Latn-RS" sz="1200" b="0" spc="-10" dirty="0" smtClean="0">
                <a:latin typeface="Calibri"/>
                <a:cs typeface="Calibri"/>
              </a:rPr>
              <a:t> </a:t>
            </a:r>
            <a:r>
              <a:rPr lang="vi-VN" sz="1200" b="0" spc="-10" dirty="0" smtClean="0">
                <a:latin typeface="Calibri"/>
                <a:cs typeface="Calibri"/>
              </a:rPr>
              <a:t>projektovanje</a:t>
            </a:r>
            <a:r>
              <a:rPr lang="sr-Latn-RS" sz="1200" b="0" spc="-10" dirty="0" smtClean="0">
                <a:latin typeface="Calibri"/>
                <a:cs typeface="Calibri"/>
              </a:rPr>
              <a:t> </a:t>
            </a:r>
            <a:r>
              <a:rPr lang="vi-VN" sz="1200" b="0" dirty="0" smtClean="0">
                <a:latin typeface="Calibri"/>
                <a:cs typeface="Calibri"/>
              </a:rPr>
              <a:t>se</a:t>
            </a:r>
            <a:r>
              <a:rPr lang="sr-Latn-RS" sz="1200" b="0" dirty="0" smtClean="0">
                <a:latin typeface="Calibri"/>
                <a:cs typeface="Calibri"/>
              </a:rPr>
              <a:t> </a:t>
            </a:r>
            <a:r>
              <a:rPr lang="vi-VN" sz="1200" b="0" spc="-20" dirty="0" smtClean="0">
                <a:latin typeface="Calibri"/>
                <a:cs typeface="Calibri"/>
              </a:rPr>
              <a:t>koriste</a:t>
            </a:r>
            <a:r>
              <a:rPr lang="sr-Latn-RS" sz="1200" b="0" spc="-20" dirty="0" smtClean="0">
                <a:latin typeface="Calibri"/>
                <a:cs typeface="Calibri"/>
              </a:rPr>
              <a:t> </a:t>
            </a:r>
            <a:r>
              <a:rPr lang="vi-VN" sz="1200" b="0" spc="-20" dirty="0" smtClean="0">
                <a:latin typeface="Calibri"/>
                <a:cs typeface="Calibri"/>
              </a:rPr>
              <a:t>za</a:t>
            </a:r>
            <a:r>
              <a:rPr lang="sr-Latn-RS" sz="1200" b="0" spc="-20" dirty="0" smtClean="0">
                <a:latin typeface="Calibri"/>
                <a:cs typeface="Calibri"/>
              </a:rPr>
              <a:t> </a:t>
            </a:r>
            <a:r>
              <a:rPr lang="vi-VN" sz="1200" b="0" spc="-15" dirty="0" smtClean="0">
                <a:latin typeface="Calibri"/>
                <a:cs typeface="Calibri"/>
              </a:rPr>
              <a:t>projektovanje</a:t>
            </a:r>
            <a:r>
              <a:rPr lang="sr-Latn-RS" sz="1200" b="0" spc="0" baseline="0" dirty="0" smtClean="0">
                <a:latin typeface="Calibri"/>
                <a:cs typeface="Calibri"/>
              </a:rPr>
              <a:t> </a:t>
            </a:r>
            <a:r>
              <a:rPr lang="vi-VN" sz="1200" b="0" spc="-15" dirty="0" smtClean="0">
                <a:latin typeface="Calibri"/>
                <a:cs typeface="Calibri"/>
              </a:rPr>
              <a:t>komponenata</a:t>
            </a:r>
            <a:r>
              <a:rPr lang="vi-VN" sz="1200" b="0" spc="-10" dirty="0" smtClean="0">
                <a:latin typeface="Calibri"/>
                <a:cs typeface="Calibri"/>
              </a:rPr>
              <a:t> sistema</a:t>
            </a:r>
            <a:r>
              <a:rPr lang="vi-VN" sz="1200" b="0" spc="5" dirty="0" smtClean="0">
                <a:latin typeface="Calibri"/>
                <a:cs typeface="Calibri"/>
              </a:rPr>
              <a:t> </a:t>
            </a:r>
            <a:r>
              <a:rPr lang="vi-VN" sz="1200" b="0" spc="-5" dirty="0" smtClean="0">
                <a:latin typeface="Calibri"/>
                <a:cs typeface="Calibri"/>
              </a:rPr>
              <a:t>uključujući</a:t>
            </a:r>
            <a:r>
              <a:rPr lang="vi-VN" sz="1200" b="0" spc="-20" dirty="0" smtClean="0">
                <a:latin typeface="Calibri"/>
                <a:cs typeface="Calibri"/>
              </a:rPr>
              <a:t> </a:t>
            </a:r>
            <a:r>
              <a:rPr lang="vi-VN" sz="1200" b="0" spc="-10" dirty="0" smtClean="0">
                <a:latin typeface="Calibri"/>
                <a:cs typeface="Calibri"/>
              </a:rPr>
              <a:t>ulaze </a:t>
            </a:r>
            <a:r>
              <a:rPr lang="vi-VN" sz="1200" b="0" spc="-5" dirty="0" smtClean="0">
                <a:latin typeface="Calibri"/>
                <a:cs typeface="Calibri"/>
              </a:rPr>
              <a:t>(</a:t>
            </a:r>
            <a:r>
              <a:rPr lang="vi-VN" sz="1200" b="0" i="1" spc="-5" dirty="0" smtClean="0">
                <a:latin typeface="Calibri"/>
                <a:cs typeface="Calibri"/>
              </a:rPr>
              <a:t>inputs</a:t>
            </a:r>
            <a:r>
              <a:rPr lang="vi-VN" sz="1200" b="0" spc="-5" dirty="0" smtClean="0">
                <a:latin typeface="Calibri"/>
                <a:cs typeface="Calibri"/>
              </a:rPr>
              <a:t>)</a:t>
            </a:r>
            <a:r>
              <a:rPr lang="vi-VN" sz="1200" b="0" spc="-35" dirty="0" smtClean="0">
                <a:latin typeface="Calibri"/>
                <a:cs typeface="Calibri"/>
              </a:rPr>
              <a:t> </a:t>
            </a:r>
            <a:r>
              <a:rPr lang="vi-VN" sz="1200" b="0" dirty="0" smtClean="0">
                <a:latin typeface="Calibri"/>
                <a:cs typeface="Calibri"/>
              </a:rPr>
              <a:t>i</a:t>
            </a:r>
            <a:r>
              <a:rPr lang="vi-VN" sz="1200" b="0" spc="25" dirty="0" smtClean="0">
                <a:latin typeface="Calibri"/>
                <a:cs typeface="Calibri"/>
              </a:rPr>
              <a:t> </a:t>
            </a:r>
            <a:r>
              <a:rPr lang="vi-VN" sz="1200" b="0" spc="-5" dirty="0" smtClean="0">
                <a:latin typeface="Calibri"/>
                <a:cs typeface="Calibri"/>
              </a:rPr>
              <a:t>izlaze</a:t>
            </a:r>
            <a:r>
              <a:rPr lang="vi-VN" sz="1200" b="0" spc="-45" dirty="0" smtClean="0">
                <a:latin typeface="Calibri"/>
                <a:cs typeface="Calibri"/>
              </a:rPr>
              <a:t> </a:t>
            </a:r>
            <a:r>
              <a:rPr lang="vi-VN" sz="1200" b="0" spc="-5" dirty="0" smtClean="0">
                <a:latin typeface="Calibri"/>
                <a:cs typeface="Calibri"/>
              </a:rPr>
              <a:t>(</a:t>
            </a:r>
            <a:r>
              <a:rPr lang="vi-VN" sz="1200" b="0" i="1" spc="-5" dirty="0" smtClean="0">
                <a:latin typeface="Calibri"/>
                <a:cs typeface="Calibri"/>
              </a:rPr>
              <a:t>outputs</a:t>
            </a:r>
            <a:r>
              <a:rPr lang="vi-VN" sz="1200" b="0" spc="-5" dirty="0" smtClean="0">
                <a:latin typeface="Calibri"/>
                <a:cs typeface="Calibri"/>
              </a:rPr>
              <a:t>).</a:t>
            </a:r>
            <a:endParaRPr lang="vi-VN" sz="1200" b="0" dirty="0" smtClean="0">
              <a:latin typeface="Calibri"/>
              <a:cs typeface="Calibri"/>
            </a:endParaRPr>
          </a:p>
          <a:p>
            <a:pPr marL="12065" marR="5080" indent="0" algn="just">
              <a:lnSpc>
                <a:spcPct val="80000"/>
              </a:lnSpc>
              <a:spcBef>
                <a:spcPts val="795"/>
              </a:spcBef>
              <a:buFont typeface="Arial"/>
              <a:buNone/>
              <a:tabLst>
                <a:tab pos="184150" algn="l"/>
              </a:tabLst>
            </a:pPr>
            <a:r>
              <a:rPr lang="vi-VN" sz="1200" b="0" spc="-10" dirty="0" smtClean="0">
                <a:latin typeface="Calibri"/>
                <a:cs typeface="Calibri"/>
              </a:rPr>
              <a:t>Alati</a:t>
            </a:r>
            <a:r>
              <a:rPr lang="vi-VN" sz="1200" b="0" spc="-5" dirty="0" smtClean="0">
                <a:latin typeface="Calibri"/>
                <a:cs typeface="Calibri"/>
              </a:rPr>
              <a:t> </a:t>
            </a:r>
            <a:r>
              <a:rPr lang="vi-VN" sz="1200" b="0" spc="-10" dirty="0" smtClean="0">
                <a:latin typeface="Calibri"/>
                <a:cs typeface="Calibri"/>
              </a:rPr>
              <a:t>za</a:t>
            </a:r>
            <a:r>
              <a:rPr lang="vi-VN" sz="1200" b="0" spc="-5" dirty="0" smtClean="0">
                <a:latin typeface="Calibri"/>
                <a:cs typeface="Calibri"/>
              </a:rPr>
              <a:t> </a:t>
            </a:r>
            <a:r>
              <a:rPr lang="vi-VN" sz="1200" b="0" spc="-15" dirty="0" smtClean="0">
                <a:latin typeface="Calibri"/>
                <a:cs typeface="Calibri"/>
              </a:rPr>
              <a:t>upravljanje</a:t>
            </a:r>
            <a:r>
              <a:rPr lang="vi-VN" sz="1200" b="0" spc="-10" dirty="0" smtClean="0">
                <a:latin typeface="Calibri"/>
                <a:cs typeface="Calibri"/>
              </a:rPr>
              <a:t> kvalitetom</a:t>
            </a:r>
            <a:r>
              <a:rPr lang="vi-VN" sz="1200" b="0" spc="-5" dirty="0" smtClean="0">
                <a:latin typeface="Calibri"/>
                <a:cs typeface="Calibri"/>
              </a:rPr>
              <a:t> analiziraju </a:t>
            </a:r>
            <a:r>
              <a:rPr lang="vi-VN" sz="1200" b="0" dirty="0" smtClean="0">
                <a:latin typeface="Calibri"/>
                <a:cs typeface="Calibri"/>
              </a:rPr>
              <a:t>i </a:t>
            </a:r>
            <a:r>
              <a:rPr lang="vi-VN" sz="1200" b="0" spc="-5" dirty="0" smtClean="0">
                <a:latin typeface="Calibri"/>
                <a:cs typeface="Calibri"/>
              </a:rPr>
              <a:t>utvrđuju </a:t>
            </a:r>
            <a:r>
              <a:rPr lang="vi-VN" sz="1200" b="0" spc="-15" dirty="0" smtClean="0">
                <a:latin typeface="Calibri"/>
                <a:cs typeface="Calibri"/>
              </a:rPr>
              <a:t>konzistentnost</a:t>
            </a:r>
            <a:r>
              <a:rPr lang="vi-VN" sz="1200" b="0" spc="-10" dirty="0" smtClean="0">
                <a:latin typeface="Calibri"/>
                <a:cs typeface="Calibri"/>
              </a:rPr>
              <a:t> </a:t>
            </a:r>
            <a:r>
              <a:rPr lang="vi-VN" sz="1200" b="0" dirty="0" smtClean="0">
                <a:latin typeface="Calibri"/>
                <a:cs typeface="Calibri"/>
              </a:rPr>
              <a:t>i </a:t>
            </a:r>
            <a:r>
              <a:rPr lang="vi-VN" sz="1200" b="0" spc="-10" dirty="0" smtClean="0">
                <a:latin typeface="Calibri"/>
                <a:cs typeface="Calibri"/>
              </a:rPr>
              <a:t>kompletnost </a:t>
            </a:r>
            <a:r>
              <a:rPr lang="vi-VN" sz="1200" b="0" spc="-5" dirty="0" smtClean="0">
                <a:latin typeface="Calibri"/>
                <a:cs typeface="Calibri"/>
              </a:rPr>
              <a:t>modela,</a:t>
            </a:r>
            <a:r>
              <a:rPr lang="vi-VN" sz="1200" b="0" dirty="0" smtClean="0">
                <a:latin typeface="Calibri"/>
                <a:cs typeface="Calibri"/>
              </a:rPr>
              <a:t> </a:t>
            </a:r>
            <a:r>
              <a:rPr lang="vi-VN" sz="1200" b="0" spc="-5" dirty="0" smtClean="0">
                <a:latin typeface="Calibri"/>
                <a:cs typeface="Calibri"/>
              </a:rPr>
              <a:t>opisa</a:t>
            </a:r>
            <a:r>
              <a:rPr lang="vi-VN" sz="1200" b="0" dirty="0" smtClean="0">
                <a:latin typeface="Calibri"/>
                <a:cs typeface="Calibri"/>
              </a:rPr>
              <a:t> i </a:t>
            </a:r>
            <a:r>
              <a:rPr lang="vi-VN" sz="1200" b="0" spc="5" dirty="0" smtClean="0">
                <a:latin typeface="Calibri"/>
                <a:cs typeface="Calibri"/>
              </a:rPr>
              <a:t> </a:t>
            </a:r>
            <a:r>
              <a:rPr lang="vi-VN" sz="1200" b="0" spc="-10" dirty="0" smtClean="0">
                <a:latin typeface="Calibri"/>
                <a:cs typeface="Calibri"/>
              </a:rPr>
              <a:t>dizajna. </a:t>
            </a:r>
            <a:r>
              <a:rPr lang="vi-VN" sz="1200" b="0" spc="-25" dirty="0" smtClean="0">
                <a:latin typeface="Calibri"/>
                <a:cs typeface="Calibri"/>
              </a:rPr>
              <a:t>Ukoliko </a:t>
            </a:r>
            <a:r>
              <a:rPr lang="vi-VN" sz="1200" b="0" dirty="0" smtClean="0">
                <a:latin typeface="Calibri"/>
                <a:cs typeface="Calibri"/>
              </a:rPr>
              <a:t>dođe do </a:t>
            </a:r>
            <a:r>
              <a:rPr lang="vi-VN" sz="1200" b="0" spc="-15" dirty="0" smtClean="0">
                <a:latin typeface="Calibri"/>
                <a:cs typeface="Calibri"/>
              </a:rPr>
              <a:t>pojave greške, </a:t>
            </a:r>
            <a:r>
              <a:rPr lang="vi-VN" sz="1200" b="0" spc="-5" dirty="0" smtClean="0">
                <a:latin typeface="Calibri"/>
                <a:cs typeface="Calibri"/>
              </a:rPr>
              <a:t>CASE </a:t>
            </a:r>
            <a:r>
              <a:rPr lang="vi-VN" sz="1200" b="0" spc="-10" dirty="0" smtClean="0">
                <a:latin typeface="Calibri"/>
                <a:cs typeface="Calibri"/>
              </a:rPr>
              <a:t>alati </a:t>
            </a:r>
            <a:r>
              <a:rPr lang="vi-VN" sz="1200" b="0" dirty="0" smtClean="0">
                <a:latin typeface="Calibri"/>
                <a:cs typeface="Calibri"/>
              </a:rPr>
              <a:t>ih </a:t>
            </a:r>
            <a:r>
              <a:rPr lang="vi-VN" sz="1200" b="0" spc="-5" dirty="0" smtClean="0">
                <a:latin typeface="Calibri"/>
                <a:cs typeface="Calibri"/>
              </a:rPr>
              <a:t>identifi kuju </a:t>
            </a:r>
            <a:r>
              <a:rPr lang="vi-VN" sz="1200" b="0" dirty="0" smtClean="0">
                <a:latin typeface="Calibri"/>
                <a:cs typeface="Calibri"/>
              </a:rPr>
              <a:t>i </a:t>
            </a:r>
            <a:r>
              <a:rPr lang="vi-VN" sz="1200" b="0" spc="5" dirty="0" smtClean="0">
                <a:latin typeface="Calibri"/>
                <a:cs typeface="Calibri"/>
              </a:rPr>
              <a:t> </a:t>
            </a:r>
            <a:r>
              <a:rPr lang="vi-VN" sz="1200" b="0" spc="-15" dirty="0" smtClean="0">
                <a:latin typeface="Calibri"/>
                <a:cs typeface="Calibri"/>
              </a:rPr>
              <a:t>obaveštavaju</a:t>
            </a:r>
            <a:r>
              <a:rPr lang="vi-VN" sz="1200" b="0" spc="-85" dirty="0" smtClean="0">
                <a:latin typeface="Calibri"/>
                <a:cs typeface="Calibri"/>
              </a:rPr>
              <a:t> </a:t>
            </a:r>
            <a:r>
              <a:rPr lang="vi-VN" sz="1200" b="0" spc="-15" dirty="0" smtClean="0">
                <a:latin typeface="Calibri"/>
                <a:cs typeface="Calibri"/>
              </a:rPr>
              <a:t>korisnike.</a:t>
            </a:r>
            <a:endParaRPr lang="vi-VN" sz="1200" b="0" dirty="0" smtClean="0">
              <a:latin typeface="Calibri"/>
              <a:cs typeface="Calibri"/>
            </a:endParaRPr>
          </a:p>
          <a:p>
            <a:pPr marL="12065" marR="7620" indent="0" algn="just">
              <a:lnSpc>
                <a:spcPct val="80000"/>
              </a:lnSpc>
              <a:spcBef>
                <a:spcPts val="795"/>
              </a:spcBef>
              <a:buFont typeface="Arial"/>
              <a:buNone/>
              <a:tabLst>
                <a:tab pos="184150" algn="l"/>
              </a:tabLst>
            </a:pPr>
            <a:r>
              <a:rPr lang="vi-VN" sz="1200" b="0" spc="-10" dirty="0" smtClean="0">
                <a:latin typeface="Calibri"/>
                <a:cs typeface="Calibri"/>
              </a:rPr>
              <a:t>Dokumentacioni</a:t>
            </a:r>
            <a:r>
              <a:rPr lang="vi-VN" sz="1200" b="0" spc="-5" dirty="0" smtClean="0">
                <a:latin typeface="Calibri"/>
                <a:cs typeface="Calibri"/>
              </a:rPr>
              <a:t> </a:t>
            </a:r>
            <a:r>
              <a:rPr lang="vi-VN" sz="1200" b="0" spc="-10" dirty="0" smtClean="0">
                <a:latin typeface="Calibri"/>
                <a:cs typeface="Calibri"/>
              </a:rPr>
              <a:t>alati</a:t>
            </a:r>
            <a:r>
              <a:rPr lang="vi-VN" sz="1200" b="0" spc="-5" dirty="0" smtClean="0">
                <a:latin typeface="Calibri"/>
                <a:cs typeface="Calibri"/>
              </a:rPr>
              <a:t> </a:t>
            </a:r>
            <a:r>
              <a:rPr lang="vi-VN" sz="1200" b="0" dirty="0" smtClean="0">
                <a:latin typeface="Calibri"/>
                <a:cs typeface="Calibri"/>
              </a:rPr>
              <a:t>se</a:t>
            </a:r>
            <a:r>
              <a:rPr lang="vi-VN" sz="1200" b="0" spc="5" dirty="0" smtClean="0">
                <a:latin typeface="Calibri"/>
                <a:cs typeface="Calibri"/>
              </a:rPr>
              <a:t> </a:t>
            </a:r>
            <a:r>
              <a:rPr lang="vi-VN" sz="1200" b="0" spc="-20" dirty="0" smtClean="0">
                <a:latin typeface="Calibri"/>
                <a:cs typeface="Calibri"/>
              </a:rPr>
              <a:t>koriste</a:t>
            </a:r>
            <a:r>
              <a:rPr lang="vi-VN" sz="1200" b="0" spc="434" dirty="0" smtClean="0">
                <a:latin typeface="Calibri"/>
                <a:cs typeface="Calibri"/>
              </a:rPr>
              <a:t> </a:t>
            </a:r>
            <a:r>
              <a:rPr lang="vi-VN" sz="1200" b="0" spc="-15" dirty="0" smtClean="0">
                <a:latin typeface="Calibri"/>
                <a:cs typeface="Calibri"/>
              </a:rPr>
              <a:t>za </a:t>
            </a:r>
            <a:r>
              <a:rPr lang="vi-VN" sz="1200" b="0" spc="-10" dirty="0" smtClean="0">
                <a:latin typeface="Calibri"/>
                <a:cs typeface="Calibri"/>
              </a:rPr>
              <a:t> </a:t>
            </a:r>
            <a:r>
              <a:rPr lang="vi-VN" sz="1200" b="0" spc="-5" dirty="0" smtClean="0">
                <a:latin typeface="Calibri"/>
                <a:cs typeface="Calibri"/>
              </a:rPr>
              <a:t>sakupljanje, </a:t>
            </a:r>
            <a:r>
              <a:rPr lang="vi-VN" sz="1200" b="0" spc="-15" dirty="0" smtClean="0">
                <a:latin typeface="Calibri"/>
                <a:cs typeface="Calibri"/>
              </a:rPr>
              <a:t>organizaciju </a:t>
            </a:r>
            <a:r>
              <a:rPr lang="vi-VN" sz="1200" b="0" dirty="0" smtClean="0">
                <a:latin typeface="Calibri"/>
                <a:cs typeface="Calibri"/>
              </a:rPr>
              <a:t>i </a:t>
            </a:r>
            <a:r>
              <a:rPr lang="vi-VN" sz="1200" b="0" spc="-15" dirty="0" smtClean="0">
                <a:latin typeface="Calibri"/>
                <a:cs typeface="Calibri"/>
              </a:rPr>
              <a:t>izveštavanje </a:t>
            </a:r>
            <a:r>
              <a:rPr lang="vi-VN" sz="1200" b="0" spc="-5" dirty="0" smtClean="0">
                <a:latin typeface="Calibri"/>
                <a:cs typeface="Calibri"/>
              </a:rPr>
              <a:t>neophodne </a:t>
            </a:r>
            <a:r>
              <a:rPr lang="vi-VN" sz="1200" b="0" spc="-10" dirty="0" smtClean="0">
                <a:latin typeface="Calibri"/>
                <a:cs typeface="Calibri"/>
              </a:rPr>
              <a:t>dokumentacije </a:t>
            </a:r>
            <a:r>
              <a:rPr lang="vi-VN" sz="1200" b="0" spc="-30" dirty="0" smtClean="0">
                <a:latin typeface="Calibri"/>
                <a:cs typeface="Calibri"/>
              </a:rPr>
              <a:t>iz </a:t>
            </a:r>
            <a:r>
              <a:rPr lang="vi-VN" sz="1200" b="0" spc="-25" dirty="0" smtClean="0">
                <a:latin typeface="Calibri"/>
                <a:cs typeface="Calibri"/>
              </a:rPr>
              <a:t> </a:t>
            </a:r>
            <a:r>
              <a:rPr lang="vi-VN" sz="1200" b="0" spc="-5" dirty="0" smtClean="0">
                <a:latin typeface="Calibri"/>
                <a:cs typeface="Calibri"/>
              </a:rPr>
              <a:t>repozitorijuma.</a:t>
            </a:r>
            <a:endParaRPr lang="vi-VN" sz="1200" b="0" dirty="0" smtClean="0">
              <a:latin typeface="Calibri"/>
              <a:cs typeface="Calibri"/>
            </a:endParaRPr>
          </a:p>
          <a:p>
            <a:pPr marL="12065" marR="5715" indent="0" algn="just">
              <a:lnSpc>
                <a:spcPct val="80000"/>
              </a:lnSpc>
              <a:spcBef>
                <a:spcPts val="815"/>
              </a:spcBef>
              <a:buFont typeface="Arial"/>
              <a:buNone/>
              <a:tabLst>
                <a:tab pos="184150" algn="l"/>
              </a:tabLst>
            </a:pPr>
            <a:r>
              <a:rPr lang="vi-VN" sz="1200" b="0" spc="-10" dirty="0" smtClean="0">
                <a:latin typeface="Calibri"/>
                <a:cs typeface="Calibri"/>
              </a:rPr>
              <a:t>Alati </a:t>
            </a:r>
            <a:r>
              <a:rPr lang="vi-VN" sz="1200" b="0" spc="-20" dirty="0" smtClean="0">
                <a:latin typeface="Calibri"/>
                <a:cs typeface="Calibri"/>
              </a:rPr>
              <a:t>generatora </a:t>
            </a:r>
            <a:r>
              <a:rPr lang="vi-VN" sz="1200" b="0" spc="-15" dirty="0" smtClean="0">
                <a:latin typeface="Calibri"/>
                <a:cs typeface="Calibri"/>
              </a:rPr>
              <a:t>koda </a:t>
            </a:r>
            <a:r>
              <a:rPr lang="vi-VN" sz="1200" b="0" dirty="0" smtClean="0">
                <a:latin typeface="Calibri"/>
                <a:cs typeface="Calibri"/>
              </a:rPr>
              <a:t>i </a:t>
            </a:r>
            <a:r>
              <a:rPr lang="vi-VN" sz="1200" b="0" spc="-5" dirty="0" smtClean="0">
                <a:latin typeface="Calibri"/>
                <a:cs typeface="Calibri"/>
              </a:rPr>
              <a:t>dizajna </a:t>
            </a:r>
            <a:r>
              <a:rPr lang="vi-VN" sz="1200" b="0" spc="-10" dirty="0" smtClean="0">
                <a:latin typeface="Calibri"/>
                <a:cs typeface="Calibri"/>
              </a:rPr>
              <a:t>automatski</a:t>
            </a:r>
            <a:r>
              <a:rPr lang="vi-VN" sz="1200" b="0" spc="-5" dirty="0" smtClean="0">
                <a:latin typeface="Calibri"/>
                <a:cs typeface="Calibri"/>
              </a:rPr>
              <a:t> </a:t>
            </a:r>
            <a:r>
              <a:rPr lang="vi-VN" sz="1200" b="0" dirty="0" smtClean="0">
                <a:latin typeface="Calibri"/>
                <a:cs typeface="Calibri"/>
              </a:rPr>
              <a:t>generišu</a:t>
            </a:r>
            <a:r>
              <a:rPr lang="vi-VN" sz="1200" b="0" spc="5" dirty="0" smtClean="0">
                <a:latin typeface="Calibri"/>
                <a:cs typeface="Calibri"/>
              </a:rPr>
              <a:t> </a:t>
            </a:r>
            <a:r>
              <a:rPr lang="vi-VN" sz="1200" b="0" spc="-10" dirty="0" smtClean="0">
                <a:latin typeface="Calibri"/>
                <a:cs typeface="Calibri"/>
              </a:rPr>
              <a:t>dizajn</a:t>
            </a:r>
            <a:r>
              <a:rPr lang="vi-VN" sz="1200" b="0" spc="-5" dirty="0" smtClean="0">
                <a:latin typeface="Calibri"/>
                <a:cs typeface="Calibri"/>
              </a:rPr>
              <a:t> </a:t>
            </a:r>
            <a:r>
              <a:rPr lang="vi-VN" sz="1200" b="0" spc="-20" dirty="0" smtClean="0">
                <a:latin typeface="Calibri"/>
                <a:cs typeface="Calibri"/>
              </a:rPr>
              <a:t>baze</a:t>
            </a:r>
            <a:r>
              <a:rPr lang="vi-VN" sz="1200" b="0" spc="-15" dirty="0" smtClean="0">
                <a:latin typeface="Calibri"/>
                <a:cs typeface="Calibri"/>
              </a:rPr>
              <a:t> podataka</a:t>
            </a:r>
            <a:r>
              <a:rPr lang="vi-VN" sz="1200" b="0" spc="-10" dirty="0" smtClean="0">
                <a:latin typeface="Calibri"/>
                <a:cs typeface="Calibri"/>
              </a:rPr>
              <a:t> </a:t>
            </a:r>
            <a:r>
              <a:rPr lang="vi-VN" sz="1200" b="0" spc="-5" dirty="0" smtClean="0">
                <a:latin typeface="Calibri"/>
                <a:cs typeface="Calibri"/>
              </a:rPr>
              <a:t>iz</a:t>
            </a:r>
            <a:r>
              <a:rPr lang="vi-VN" sz="1200" b="0" dirty="0" smtClean="0">
                <a:latin typeface="Calibri"/>
                <a:cs typeface="Calibri"/>
              </a:rPr>
              <a:t> </a:t>
            </a:r>
            <a:r>
              <a:rPr lang="vi-VN" sz="1200" b="0" spc="-5" dirty="0" smtClean="0">
                <a:latin typeface="Calibri"/>
                <a:cs typeface="Calibri"/>
              </a:rPr>
              <a:t>modela</a:t>
            </a:r>
            <a:r>
              <a:rPr lang="vi-VN" sz="1200" b="0" dirty="0" smtClean="0">
                <a:latin typeface="Calibri"/>
                <a:cs typeface="Calibri"/>
              </a:rPr>
              <a:t> </a:t>
            </a:r>
            <a:r>
              <a:rPr lang="vi-VN" sz="1200" b="0" spc="-15" dirty="0" smtClean="0">
                <a:latin typeface="Calibri"/>
                <a:cs typeface="Calibri"/>
              </a:rPr>
              <a:t>podataka, </a:t>
            </a:r>
            <a:r>
              <a:rPr lang="vi-VN" sz="1200" b="0" spc="-10" dirty="0" smtClean="0">
                <a:latin typeface="Calibri"/>
                <a:cs typeface="Calibri"/>
              </a:rPr>
              <a:t> </a:t>
            </a:r>
            <a:r>
              <a:rPr lang="vi-VN" sz="1200" b="0" spc="-5" dirty="0" smtClean="0">
                <a:latin typeface="Calibri"/>
                <a:cs typeface="Calibri"/>
              </a:rPr>
              <a:t>aplikacione </a:t>
            </a:r>
            <a:r>
              <a:rPr lang="vi-VN" sz="1200" b="0" spc="-10" dirty="0" smtClean="0">
                <a:latin typeface="Calibri"/>
                <a:cs typeface="Calibri"/>
              </a:rPr>
              <a:t>programe</a:t>
            </a:r>
            <a:r>
              <a:rPr lang="vi-VN" sz="1200" b="0" spc="-35" dirty="0" smtClean="0">
                <a:latin typeface="Calibri"/>
                <a:cs typeface="Calibri"/>
              </a:rPr>
              <a:t> </a:t>
            </a:r>
            <a:r>
              <a:rPr lang="vi-VN" sz="1200" b="0" spc="-5" dirty="0" smtClean="0">
                <a:latin typeface="Calibri"/>
                <a:cs typeface="Calibri"/>
              </a:rPr>
              <a:t>ili</a:t>
            </a:r>
            <a:r>
              <a:rPr lang="vi-VN" sz="1200" b="0" spc="20" dirty="0" smtClean="0">
                <a:latin typeface="Calibri"/>
                <a:cs typeface="Calibri"/>
              </a:rPr>
              <a:t> </a:t>
            </a:r>
            <a:r>
              <a:rPr lang="vi-VN" sz="1200" b="0" dirty="0" smtClean="0">
                <a:latin typeface="Calibri"/>
                <a:cs typeface="Calibri"/>
              </a:rPr>
              <a:t>značajne</a:t>
            </a:r>
            <a:r>
              <a:rPr lang="vi-VN" sz="1200" b="0" spc="-55" dirty="0" smtClean="0">
                <a:latin typeface="Calibri"/>
                <a:cs typeface="Calibri"/>
              </a:rPr>
              <a:t> </a:t>
            </a:r>
            <a:r>
              <a:rPr lang="vi-VN" sz="1200" b="0" spc="-5" dirty="0" smtClean="0">
                <a:latin typeface="Calibri"/>
                <a:cs typeface="Calibri"/>
              </a:rPr>
              <a:t>delove</a:t>
            </a:r>
            <a:r>
              <a:rPr lang="vi-VN" sz="1200" b="0" spc="-15" dirty="0" smtClean="0">
                <a:latin typeface="Calibri"/>
                <a:cs typeface="Calibri"/>
              </a:rPr>
              <a:t> </a:t>
            </a:r>
            <a:r>
              <a:rPr lang="vi-VN" sz="1200" b="0" dirty="0" smtClean="0">
                <a:latin typeface="Calibri"/>
                <a:cs typeface="Calibri"/>
              </a:rPr>
              <a:t>ovih</a:t>
            </a:r>
            <a:r>
              <a:rPr lang="vi-VN" sz="1200" b="0" spc="-10" dirty="0" smtClean="0">
                <a:latin typeface="Calibri"/>
                <a:cs typeface="Calibri"/>
              </a:rPr>
              <a:t> programa.</a:t>
            </a:r>
            <a:endParaRPr lang="vi-VN" sz="1200" b="0" dirty="0" smtClean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F3421-0B76-4466-86F2-B8B0049096E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66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dirty="0" smtClean="0"/>
              <a:t>*</a:t>
            </a:r>
            <a:r>
              <a:rPr lang="en-US" sz="2400" spc="-10" dirty="0" err="1" smtClean="0">
                <a:cs typeface="Calibri"/>
              </a:rPr>
              <a:t>sposobnost</a:t>
            </a:r>
            <a:r>
              <a:rPr lang="en-US" sz="2400" spc="45" dirty="0" smtClean="0">
                <a:cs typeface="Calibri"/>
              </a:rPr>
              <a:t> </a:t>
            </a:r>
            <a:r>
              <a:rPr lang="en-US" sz="2400" spc="-10" dirty="0" smtClean="0">
                <a:cs typeface="Calibri"/>
              </a:rPr>
              <a:t>CASE</a:t>
            </a:r>
            <a:r>
              <a:rPr lang="en-US" sz="2400" spc="25" dirty="0" smtClean="0">
                <a:cs typeface="Calibri"/>
              </a:rPr>
              <a:t> </a:t>
            </a:r>
            <a:r>
              <a:rPr lang="en-US" sz="2400" spc="-15" dirty="0" err="1" smtClean="0">
                <a:cs typeface="Calibri"/>
              </a:rPr>
              <a:t>alata</a:t>
            </a:r>
            <a:r>
              <a:rPr lang="en-US" sz="2400" spc="5" dirty="0" smtClean="0">
                <a:cs typeface="Calibri"/>
              </a:rPr>
              <a:t> </a:t>
            </a:r>
            <a:r>
              <a:rPr lang="en-US" sz="2400" spc="-5" dirty="0" smtClean="0">
                <a:cs typeface="Calibri"/>
              </a:rPr>
              <a:t>da </a:t>
            </a:r>
            <a:r>
              <a:rPr lang="en-US" sz="2400" spc="-434" dirty="0" smtClean="0">
                <a:cs typeface="Calibri"/>
              </a:rPr>
              <a:t> </a:t>
            </a:r>
            <a:r>
              <a:rPr lang="en-US" sz="2400" spc="-10" dirty="0" err="1" smtClean="0">
                <a:cs typeface="Calibri"/>
              </a:rPr>
              <a:t>generiše</a:t>
            </a:r>
            <a:r>
              <a:rPr lang="en-US" sz="2400" spc="65" dirty="0" smtClean="0">
                <a:cs typeface="Calibri"/>
              </a:rPr>
              <a:t> </a:t>
            </a:r>
            <a:r>
              <a:rPr lang="en-US" sz="2400" spc="-5" dirty="0" err="1" smtClean="0">
                <a:cs typeface="Calibri"/>
              </a:rPr>
              <a:t>inicijalni</a:t>
            </a:r>
            <a:r>
              <a:rPr lang="en-US" sz="2400" spc="25" dirty="0" smtClean="0">
                <a:cs typeface="Calibri"/>
              </a:rPr>
              <a:t> </a:t>
            </a:r>
            <a:r>
              <a:rPr lang="en-US" sz="2400" spc="-15" dirty="0" err="1" smtClean="0">
                <a:cs typeface="Calibri"/>
              </a:rPr>
              <a:t>softver</a:t>
            </a:r>
            <a:r>
              <a:rPr lang="en-US" sz="2400" spc="75" dirty="0" smtClean="0">
                <a:cs typeface="Calibri"/>
              </a:rPr>
              <a:t> </a:t>
            </a:r>
            <a:r>
              <a:rPr lang="en-US" sz="2400" spc="-5" dirty="0" err="1" smtClean="0">
                <a:cs typeface="Calibri"/>
              </a:rPr>
              <a:t>ili</a:t>
            </a:r>
            <a:r>
              <a:rPr lang="en-US" sz="2400" spc="-5" dirty="0" smtClean="0">
                <a:cs typeface="Calibri"/>
              </a:rPr>
              <a:t> </a:t>
            </a:r>
            <a:r>
              <a:rPr lang="en-US" sz="2400" spc="-30" dirty="0" err="1" smtClean="0">
                <a:cs typeface="Calibri"/>
              </a:rPr>
              <a:t>kôd</a:t>
            </a:r>
            <a:r>
              <a:rPr lang="en-US" sz="2400" spc="5" dirty="0" smtClean="0">
                <a:cs typeface="Calibri"/>
              </a:rPr>
              <a:t> </a:t>
            </a:r>
            <a:r>
              <a:rPr lang="en-US" sz="2400" spc="-15" dirty="0" err="1" smtClean="0">
                <a:cs typeface="Calibri"/>
              </a:rPr>
              <a:t>baze</a:t>
            </a:r>
            <a:r>
              <a:rPr lang="en-US" sz="2400" spc="-10" dirty="0" smtClean="0">
                <a:cs typeface="Calibri"/>
              </a:rPr>
              <a:t> </a:t>
            </a:r>
            <a:r>
              <a:rPr lang="en-US" sz="2400" spc="-10" dirty="0" err="1" smtClean="0">
                <a:cs typeface="Calibri"/>
              </a:rPr>
              <a:t>podataka</a:t>
            </a:r>
            <a:r>
              <a:rPr lang="en-US" sz="2400" spc="-20" dirty="0" smtClean="0">
                <a:cs typeface="Calibri"/>
              </a:rPr>
              <a:t> </a:t>
            </a:r>
            <a:r>
              <a:rPr lang="en-US" sz="2400" spc="-5" dirty="0" err="1" smtClean="0">
                <a:cs typeface="Calibri"/>
              </a:rPr>
              <a:t>direktno</a:t>
            </a:r>
            <a:r>
              <a:rPr lang="en-US" sz="2400" spc="10" dirty="0" smtClean="0">
                <a:cs typeface="Calibri"/>
              </a:rPr>
              <a:t> </a:t>
            </a:r>
            <a:r>
              <a:rPr lang="en-US" sz="2400" spc="-5" dirty="0" err="1" smtClean="0">
                <a:cs typeface="Calibri"/>
              </a:rPr>
              <a:t>iz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spc="-15" dirty="0" err="1" smtClean="0">
                <a:cs typeface="Calibri"/>
              </a:rPr>
              <a:t>sistemskih</a:t>
            </a:r>
            <a:r>
              <a:rPr lang="en-US" sz="2400" spc="-15" dirty="0" smtClean="0">
                <a:cs typeface="Calibri"/>
              </a:rPr>
              <a:t> </a:t>
            </a:r>
            <a:r>
              <a:rPr lang="en-US" sz="2400" spc="-10" dirty="0" smtClean="0">
                <a:cs typeface="Calibri"/>
              </a:rPr>
              <a:t> </a:t>
            </a:r>
            <a:r>
              <a:rPr lang="en-US" sz="2400" spc="-10" dirty="0" err="1" smtClean="0">
                <a:cs typeface="Calibri"/>
              </a:rPr>
              <a:t>modela</a:t>
            </a:r>
            <a:endParaRPr lang="sr-Latn-RS" sz="2400" spc="-10" dirty="0" smtClean="0">
              <a:cs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spc="-10" dirty="0" smtClean="0">
                <a:cs typeface="Calibri"/>
              </a:rPr>
              <a:t>**</a:t>
            </a:r>
            <a:r>
              <a:rPr lang="en-US" sz="2400" spc="-10" dirty="0" err="1" smtClean="0">
                <a:cs typeface="Calibri"/>
              </a:rPr>
              <a:t>sposobnost</a:t>
            </a:r>
            <a:r>
              <a:rPr lang="en-US" sz="2400" spc="45" dirty="0" smtClean="0">
                <a:cs typeface="Calibri"/>
              </a:rPr>
              <a:t> </a:t>
            </a:r>
            <a:r>
              <a:rPr lang="en-US" sz="2400" spc="-10" dirty="0" smtClean="0">
                <a:cs typeface="Calibri"/>
              </a:rPr>
              <a:t>CASE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spc="-10" dirty="0" err="1" smtClean="0">
                <a:cs typeface="Calibri"/>
              </a:rPr>
              <a:t>alata</a:t>
            </a:r>
            <a:r>
              <a:rPr lang="en-US" sz="2400" spc="30" dirty="0" smtClean="0">
                <a:cs typeface="Calibri"/>
              </a:rPr>
              <a:t> </a:t>
            </a:r>
            <a:r>
              <a:rPr lang="en-US" sz="2400" spc="-5" dirty="0" smtClean="0">
                <a:cs typeface="Calibri"/>
              </a:rPr>
              <a:t>da 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spc="-10" dirty="0" err="1" smtClean="0">
                <a:cs typeface="Calibri"/>
              </a:rPr>
              <a:t>automatski</a:t>
            </a:r>
            <a:r>
              <a:rPr lang="en-US" sz="2400" spc="50" dirty="0" smtClean="0">
                <a:cs typeface="Calibri"/>
              </a:rPr>
              <a:t> </a:t>
            </a:r>
            <a:r>
              <a:rPr lang="en-US" sz="2400" spc="-10" dirty="0" err="1" smtClean="0">
                <a:cs typeface="Calibri"/>
              </a:rPr>
              <a:t>generiše</a:t>
            </a:r>
            <a:r>
              <a:rPr lang="en-US" sz="2400" spc="70" dirty="0" smtClean="0">
                <a:cs typeface="Calibri"/>
              </a:rPr>
              <a:t> </a:t>
            </a:r>
            <a:r>
              <a:rPr lang="en-US" sz="2400" spc="-5" dirty="0" err="1" smtClean="0">
                <a:cs typeface="Calibri"/>
              </a:rPr>
              <a:t>inicijalne</a:t>
            </a:r>
            <a:r>
              <a:rPr lang="en-US" sz="2400" spc="20" dirty="0" smtClean="0">
                <a:cs typeface="Calibri"/>
              </a:rPr>
              <a:t> </a:t>
            </a:r>
            <a:r>
              <a:rPr lang="en-US" sz="2400" spc="-20" dirty="0" err="1" smtClean="0">
                <a:cs typeface="Calibri"/>
              </a:rPr>
              <a:t>sistemske</a:t>
            </a:r>
            <a:r>
              <a:rPr lang="en-US" sz="2400" spc="90" dirty="0" smtClean="0">
                <a:cs typeface="Calibri"/>
              </a:rPr>
              <a:t> </a:t>
            </a:r>
            <a:r>
              <a:rPr lang="en-US" sz="2400" spc="-10" dirty="0" err="1" smtClean="0">
                <a:cs typeface="Calibri"/>
              </a:rPr>
              <a:t>modele</a:t>
            </a:r>
            <a:r>
              <a:rPr lang="en-US" sz="2400" spc="40" dirty="0" smtClean="0">
                <a:cs typeface="Calibri"/>
              </a:rPr>
              <a:t> </a:t>
            </a:r>
            <a:r>
              <a:rPr lang="en-US" sz="2400" spc="-5" dirty="0" err="1" smtClean="0">
                <a:cs typeface="Calibri"/>
              </a:rPr>
              <a:t>iz</a:t>
            </a:r>
            <a:r>
              <a:rPr lang="en-US" sz="2400" spc="5" dirty="0" smtClean="0">
                <a:cs typeface="Calibri"/>
              </a:rPr>
              <a:t> </a:t>
            </a:r>
            <a:r>
              <a:rPr lang="en-US" sz="2400" spc="-20" dirty="0" err="1" smtClean="0">
                <a:cs typeface="Calibri"/>
              </a:rPr>
              <a:t>softvera</a:t>
            </a:r>
            <a:r>
              <a:rPr lang="en-US" sz="2400" spc="80" dirty="0" smtClean="0">
                <a:cs typeface="Calibri"/>
              </a:rPr>
              <a:t> </a:t>
            </a:r>
            <a:r>
              <a:rPr lang="en-US" sz="2400" spc="-5" dirty="0" err="1" smtClean="0">
                <a:cs typeface="Calibri"/>
              </a:rPr>
              <a:t>ili</a:t>
            </a:r>
            <a:r>
              <a:rPr lang="en-US" sz="2400" spc="-5" dirty="0" smtClean="0">
                <a:cs typeface="Calibri"/>
              </a:rPr>
              <a:t> </a:t>
            </a:r>
            <a:r>
              <a:rPr lang="en-US" sz="2400" spc="-20" dirty="0" err="1" smtClean="0">
                <a:cs typeface="Calibri"/>
              </a:rPr>
              <a:t>kôda</a:t>
            </a:r>
            <a:r>
              <a:rPr lang="en-US" sz="2400" spc="10" dirty="0" smtClean="0">
                <a:cs typeface="Calibri"/>
              </a:rPr>
              <a:t> </a:t>
            </a:r>
            <a:r>
              <a:rPr lang="en-US" sz="2400" spc="-15" dirty="0" err="1" smtClean="0">
                <a:cs typeface="Calibri"/>
              </a:rPr>
              <a:t>baze</a:t>
            </a:r>
            <a:r>
              <a:rPr lang="en-US" sz="2400" spc="-15" dirty="0" smtClean="0">
                <a:cs typeface="Calibri"/>
              </a:rPr>
              <a:t> </a:t>
            </a:r>
            <a:r>
              <a:rPr lang="en-US" sz="2400" spc="-440" dirty="0" smtClean="0">
                <a:cs typeface="Calibri"/>
              </a:rPr>
              <a:t> </a:t>
            </a:r>
            <a:r>
              <a:rPr lang="en-US" sz="2400" spc="-10" dirty="0" err="1" smtClean="0">
                <a:cs typeface="Calibri"/>
              </a:rPr>
              <a:t>podataka</a:t>
            </a:r>
            <a:endParaRPr lang="en-US" sz="2400" dirty="0" smtClean="0">
              <a:cs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F3421-0B76-4466-86F2-B8B0049096E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41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56515" indent="0">
              <a:lnSpc>
                <a:spcPct val="100699"/>
              </a:lnSpc>
              <a:spcBef>
                <a:spcPts val="600"/>
              </a:spcBef>
              <a:buFont typeface="Arial" pitchFamily="34" charset="0"/>
              <a:buNone/>
              <a:tabLst>
                <a:tab pos="576580" algn="l"/>
              </a:tabLst>
            </a:pPr>
            <a:r>
              <a:rPr lang="vi-VN" sz="1200" b="0" spc="15" dirty="0" smtClean="0">
                <a:latin typeface="Calibri" pitchFamily="34" charset="0"/>
                <a:cs typeface="Calibri" pitchFamily="34" charset="0"/>
              </a:rPr>
              <a:t>programsk</a:t>
            </a:r>
            <a:r>
              <a:rPr lang="sr-Latn-RS" sz="1200" b="0" spc="15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vi-VN" sz="1200" b="0" spc="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200" b="0" spc="20" dirty="0" smtClean="0">
                <a:latin typeface="Calibri" pitchFamily="34" charset="0"/>
                <a:cs typeface="Calibri" pitchFamily="34" charset="0"/>
              </a:rPr>
              <a:t>jezi</a:t>
            </a:r>
            <a:r>
              <a:rPr lang="sr-Latn-RS" sz="1200" b="0" spc="20" dirty="0" smtClean="0">
                <a:latin typeface="Calibri" pitchFamily="34" charset="0"/>
                <a:cs typeface="Calibri" pitchFamily="34" charset="0"/>
              </a:rPr>
              <a:t>ci</a:t>
            </a:r>
            <a:r>
              <a:rPr lang="vi-VN" sz="1200" b="0" spc="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200" b="0" spc="35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vi-VN" sz="1200" b="0" spc="20" dirty="0" smtClean="0">
                <a:latin typeface="Calibri" pitchFamily="34" charset="0"/>
                <a:cs typeface="Calibri" pitchFamily="34" charset="0"/>
              </a:rPr>
              <a:t>interpreter</a:t>
            </a:r>
            <a:r>
              <a:rPr lang="sr-Latn-RS" sz="1200" b="0" spc="2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vi-VN" sz="1200" b="0" spc="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200" b="0" spc="15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vi-VN" sz="1200" b="0" spc="15" dirty="0" smtClean="0">
                <a:latin typeface="Calibri" pitchFamily="34" charset="0"/>
                <a:cs typeface="Calibri" pitchFamily="34" charset="0"/>
              </a:rPr>
              <a:t>čine srce </a:t>
            </a:r>
            <a:r>
              <a:rPr lang="vi-VN" sz="1200" b="0" spc="-5" dirty="0" smtClean="0">
                <a:latin typeface="Calibri" pitchFamily="34" charset="0"/>
                <a:cs typeface="Calibri" pitchFamily="34" charset="0"/>
              </a:rPr>
              <a:t>svakog </a:t>
            </a:r>
            <a:r>
              <a:rPr lang="vi-VN" sz="1200" b="0" spc="25" dirty="0" smtClean="0">
                <a:latin typeface="Calibri" pitchFamily="34" charset="0"/>
                <a:cs typeface="Calibri" pitchFamily="34" charset="0"/>
              </a:rPr>
              <a:t>okruženja</a:t>
            </a:r>
            <a:r>
              <a:rPr lang="sr-Latn-RS" sz="1200" b="0" spc="2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200" b="0" spc="15" dirty="0" smtClean="0">
                <a:latin typeface="Calibri" pitchFamily="34" charset="0"/>
                <a:cs typeface="Calibri" pitchFamily="34" charset="0"/>
              </a:rPr>
              <a:t>za </a:t>
            </a:r>
            <a:r>
              <a:rPr lang="vi-VN" sz="1200" b="0" spc="5" dirty="0" smtClean="0">
                <a:latin typeface="Calibri" pitchFamily="34" charset="0"/>
                <a:cs typeface="Calibri" pitchFamily="34" charset="0"/>
              </a:rPr>
              <a:t>razvoj </a:t>
            </a:r>
            <a:r>
              <a:rPr lang="vi-VN" sz="1200" b="0" spc="-5" dirty="0" smtClean="0">
                <a:latin typeface="Calibri" pitchFamily="34" charset="0"/>
                <a:cs typeface="Calibri" pitchFamily="34" charset="0"/>
              </a:rPr>
              <a:t>aplikacija. </a:t>
            </a:r>
            <a:r>
              <a:rPr lang="vi-VN" sz="1200" b="0" spc="30" dirty="0" smtClean="0">
                <a:latin typeface="Calibri" pitchFamily="34" charset="0"/>
                <a:cs typeface="Calibri" pitchFamily="34" charset="0"/>
              </a:rPr>
              <a:t>Moćni </a:t>
            </a:r>
            <a:r>
              <a:rPr lang="vi-VN" sz="1200" b="0" spc="10" dirty="0" smtClean="0">
                <a:latin typeface="Calibri" pitchFamily="34" charset="0"/>
                <a:cs typeface="Calibri" pitchFamily="34" charset="0"/>
              </a:rPr>
              <a:t>alati </a:t>
            </a:r>
            <a:r>
              <a:rPr lang="vi-VN" sz="1200" b="0" spc="15" dirty="0" smtClean="0">
                <a:latin typeface="Calibri" pitchFamily="34" charset="0"/>
                <a:cs typeface="Calibri" pitchFamily="34" charset="0"/>
              </a:rPr>
              <a:t>za </a:t>
            </a:r>
            <a:r>
              <a:rPr lang="vi-VN" sz="1200" b="0" spc="10" dirty="0" smtClean="0">
                <a:latin typeface="Calibri" pitchFamily="34" charset="0"/>
                <a:cs typeface="Calibri" pitchFamily="34" charset="0"/>
              </a:rPr>
              <a:t>ukazivanje </a:t>
            </a:r>
            <a:r>
              <a:rPr lang="vi-VN" sz="1200" b="0" spc="45" dirty="0" smtClean="0">
                <a:latin typeface="Calibri" pitchFamily="34" charset="0"/>
                <a:cs typeface="Calibri" pitchFamily="34" charset="0"/>
              </a:rPr>
              <a:t>na </a:t>
            </a:r>
            <a:r>
              <a:rPr lang="vi-VN" sz="1200" b="0" spc="10" dirty="0" smtClean="0">
                <a:latin typeface="Calibri" pitchFamily="34" charset="0"/>
                <a:cs typeface="Calibri" pitchFamily="34" charset="0"/>
              </a:rPr>
              <a:t>greške </a:t>
            </a:r>
            <a:r>
              <a:rPr lang="vi-VN" sz="1200" b="0" spc="60" dirty="0" smtClean="0">
                <a:latin typeface="Calibri" pitchFamily="34" charset="0"/>
                <a:cs typeface="Calibri" pitchFamily="34" charset="0"/>
              </a:rPr>
              <a:t>u </a:t>
            </a:r>
            <a:r>
              <a:rPr lang="vi-VN" sz="1200" b="0" spc="40" dirty="0" smtClean="0">
                <a:latin typeface="Calibri" pitchFamily="34" charset="0"/>
                <a:cs typeface="Calibri" pitchFamily="34" charset="0"/>
              </a:rPr>
              <a:t>kodu </a:t>
            </a:r>
            <a:r>
              <a:rPr lang="vi-VN" sz="1200" b="0" spc="4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200" b="0" spc="-5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vi-VN" sz="1200" b="0" i="1" spc="-5" dirty="0" smtClean="0">
                <a:latin typeface="Calibri" pitchFamily="34" charset="0"/>
                <a:cs typeface="Calibri" pitchFamily="34" charset="0"/>
              </a:rPr>
              <a:t>debugging) </a:t>
            </a:r>
            <a:r>
              <a:rPr lang="vi-VN" sz="1200" b="0" spc="-15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vi-VN" sz="1200" b="0" spc="55" dirty="0" smtClean="0">
                <a:latin typeface="Calibri" pitchFamily="34" charset="0"/>
                <a:cs typeface="Calibri" pitchFamily="34" charset="0"/>
              </a:rPr>
              <a:t>pomoć </a:t>
            </a:r>
            <a:r>
              <a:rPr lang="vi-VN" sz="1200" b="0" spc="45" dirty="0" smtClean="0">
                <a:latin typeface="Calibri" pitchFamily="34" charset="0"/>
                <a:cs typeface="Calibri" pitchFamily="34" charset="0"/>
              </a:rPr>
              <a:t>pri </a:t>
            </a:r>
            <a:r>
              <a:rPr lang="vi-VN" sz="1200" b="0" spc="30" dirty="0" smtClean="0">
                <a:latin typeface="Calibri" pitchFamily="34" charset="0"/>
                <a:cs typeface="Calibri" pitchFamily="34" charset="0"/>
              </a:rPr>
              <a:t>njihovom </a:t>
            </a:r>
            <a:r>
              <a:rPr lang="vi-VN" sz="1200" b="0" spc="25" dirty="0" smtClean="0">
                <a:latin typeface="Calibri" pitchFamily="34" charset="0"/>
                <a:cs typeface="Calibri" pitchFamily="34" charset="0"/>
              </a:rPr>
              <a:t>otklanjanju </a:t>
            </a:r>
            <a:r>
              <a:rPr lang="vi-VN" sz="1200" b="0" spc="55" dirty="0" smtClean="0">
                <a:latin typeface="Calibri" pitchFamily="34" charset="0"/>
                <a:cs typeface="Calibri" pitchFamily="34" charset="0"/>
              </a:rPr>
              <a:t>pomažu </a:t>
            </a:r>
            <a:r>
              <a:rPr lang="vi-VN" sz="1200" b="0" spc="45" dirty="0" smtClean="0">
                <a:latin typeface="Calibri" pitchFamily="34" charset="0"/>
                <a:cs typeface="Calibri" pitchFamily="34" charset="0"/>
              </a:rPr>
              <a:t>programerima</a:t>
            </a:r>
            <a:r>
              <a:rPr lang="vi-VN" sz="1200" b="0" spc="-3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200" b="0" spc="35" dirty="0" smtClean="0">
                <a:latin typeface="Calibri" pitchFamily="34" charset="0"/>
                <a:cs typeface="Calibri" pitchFamily="34" charset="0"/>
              </a:rPr>
              <a:t>da</a:t>
            </a:r>
            <a:r>
              <a:rPr lang="vi-VN" sz="1200" b="0" spc="-2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200" b="0" spc="40" dirty="0" smtClean="0">
                <a:latin typeface="Calibri" pitchFamily="34" charset="0"/>
                <a:cs typeface="Calibri" pitchFamily="34" charset="0"/>
              </a:rPr>
              <a:t>brzo</a:t>
            </a:r>
            <a:r>
              <a:rPr lang="vi-VN" sz="1200" b="0" spc="-2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200" b="0" spc="15" dirty="0" smtClean="0">
                <a:latin typeface="Calibri" pitchFamily="34" charset="0"/>
                <a:cs typeface="Calibri" pitchFamily="34" charset="0"/>
              </a:rPr>
              <a:t>identiﬁ</a:t>
            </a:r>
            <a:r>
              <a:rPr lang="vi-VN" sz="1200" b="0" spc="20" dirty="0" smtClean="0">
                <a:latin typeface="Calibri" pitchFamily="34" charset="0"/>
                <a:cs typeface="Calibri" pitchFamily="34" charset="0"/>
              </a:rPr>
              <a:t>kuju</a:t>
            </a:r>
            <a:r>
              <a:rPr lang="vi-VN" sz="1200" b="0" spc="-2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200" b="0" spc="-2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vi-VN" sz="1200" b="0" spc="-2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200" b="0" spc="25" dirty="0" smtClean="0">
                <a:latin typeface="Calibri" pitchFamily="34" charset="0"/>
                <a:cs typeface="Calibri" pitchFamily="34" charset="0"/>
              </a:rPr>
              <a:t>reše</a:t>
            </a:r>
            <a:r>
              <a:rPr lang="vi-VN" sz="1200" b="0" spc="-3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200" b="0" spc="25" dirty="0" smtClean="0">
                <a:latin typeface="Calibri" pitchFamily="34" charset="0"/>
                <a:cs typeface="Calibri" pitchFamily="34" charset="0"/>
              </a:rPr>
              <a:t>probleme.</a:t>
            </a:r>
            <a:endParaRPr lang="vi-VN" sz="1200" b="0" dirty="0" smtClean="0">
              <a:latin typeface="Calibri" pitchFamily="34" charset="0"/>
              <a:cs typeface="Calibri" pitchFamily="34" charset="0"/>
            </a:endParaRPr>
          </a:p>
          <a:p>
            <a:pPr marL="0" marR="55880" indent="0">
              <a:lnSpc>
                <a:spcPct val="100699"/>
              </a:lnSpc>
              <a:spcBef>
                <a:spcPts val="600"/>
              </a:spcBef>
              <a:buFont typeface="Arial" pitchFamily="34" charset="0"/>
              <a:buNone/>
              <a:tabLst>
                <a:tab pos="585470" algn="l"/>
              </a:tabLst>
            </a:pPr>
            <a:r>
              <a:rPr lang="vi-VN" sz="1200" b="0" spc="35" dirty="0" smtClean="0">
                <a:latin typeface="Calibri" pitchFamily="34" charset="0"/>
                <a:cs typeface="Calibri" pitchFamily="34" charset="0"/>
              </a:rPr>
              <a:t>alat</a:t>
            </a:r>
            <a:r>
              <a:rPr lang="sr-Latn-RS" sz="1200" b="0" spc="35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vi-VN" sz="1200" b="0" spc="3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200" b="0" spc="40" dirty="0" smtClean="0">
                <a:latin typeface="Calibri" pitchFamily="34" charset="0"/>
                <a:cs typeface="Calibri" pitchFamily="34" charset="0"/>
              </a:rPr>
              <a:t>za </a:t>
            </a:r>
            <a:r>
              <a:rPr lang="vi-VN" sz="1200" b="0" spc="30" dirty="0" smtClean="0">
                <a:latin typeface="Calibri" pitchFamily="34" charset="0"/>
                <a:cs typeface="Calibri" pitchFamily="34" charset="0"/>
              </a:rPr>
              <a:t>dizajniranje </a:t>
            </a:r>
            <a:r>
              <a:rPr lang="vi-VN" sz="1200" b="0" spc="35" dirty="0" smtClean="0">
                <a:latin typeface="Calibri" pitchFamily="34" charset="0"/>
                <a:cs typeface="Calibri" pitchFamily="34" charset="0"/>
              </a:rPr>
              <a:t>interfejsa </a:t>
            </a:r>
            <a:r>
              <a:rPr lang="vi-VN" sz="1200" b="0" spc="185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vi-VN" sz="1200" b="0" spc="75" dirty="0" smtClean="0">
                <a:latin typeface="Calibri" pitchFamily="34" charset="0"/>
                <a:cs typeface="Calibri" pitchFamily="34" charset="0"/>
              </a:rPr>
              <a:t>pomažu </a:t>
            </a:r>
            <a:r>
              <a:rPr lang="vi-VN" sz="1200" b="0" spc="65" dirty="0" smtClean="0">
                <a:latin typeface="Calibri" pitchFamily="34" charset="0"/>
                <a:cs typeface="Calibri" pitchFamily="34" charset="0"/>
              </a:rPr>
              <a:t>programerima </a:t>
            </a:r>
            <a:r>
              <a:rPr lang="vi-VN" sz="1200" b="0" spc="40" dirty="0" smtClean="0">
                <a:latin typeface="Calibri" pitchFamily="34" charset="0"/>
                <a:cs typeface="Calibri" pitchFamily="34" charset="0"/>
              </a:rPr>
              <a:t>da, </a:t>
            </a:r>
            <a:r>
              <a:rPr lang="vi-VN" sz="1200" b="0" spc="-36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200" b="0" spc="20" dirty="0" smtClean="0">
                <a:latin typeface="Calibri" pitchFamily="34" charset="0"/>
                <a:cs typeface="Calibri" pitchFamily="34" charset="0"/>
              </a:rPr>
              <a:t>koristeći </a:t>
            </a:r>
            <a:r>
              <a:rPr lang="vi-VN" sz="1200" b="0" spc="15" dirty="0" smtClean="0">
                <a:latin typeface="Calibri" pitchFamily="34" charset="0"/>
                <a:cs typeface="Calibri" pitchFamily="34" charset="0"/>
              </a:rPr>
              <a:t>biblioteku </a:t>
            </a:r>
            <a:r>
              <a:rPr lang="vi-VN" sz="1200" b="0" spc="35" dirty="0" smtClean="0">
                <a:latin typeface="Calibri" pitchFamily="34" charset="0"/>
                <a:cs typeface="Calibri" pitchFamily="34" charset="0"/>
              </a:rPr>
              <a:t>komponenti, brzo </a:t>
            </a:r>
            <a:r>
              <a:rPr lang="vi-VN" sz="1200" b="0" spc="20" dirty="0" smtClean="0">
                <a:latin typeface="Calibri" pitchFamily="34" charset="0"/>
                <a:cs typeface="Calibri" pitchFamily="34" charset="0"/>
              </a:rPr>
              <a:t>naprave </a:t>
            </a:r>
            <a:r>
              <a:rPr lang="vi-VN" sz="1200" b="0" spc="15" dirty="0" smtClean="0">
                <a:latin typeface="Calibri" pitchFamily="34" charset="0"/>
                <a:cs typeface="Calibri" pitchFamily="34" charset="0"/>
              </a:rPr>
              <a:t>korisničke </a:t>
            </a:r>
            <a:r>
              <a:rPr lang="vi-VN" sz="1200" b="0" spc="35" dirty="0" smtClean="0">
                <a:latin typeface="Calibri" pitchFamily="34" charset="0"/>
                <a:cs typeface="Calibri" pitchFamily="34" charset="0"/>
              </a:rPr>
              <a:t>inter</a:t>
            </a:r>
            <a:r>
              <a:rPr lang="vi-VN" sz="1200" b="0" spc="-20" dirty="0" smtClean="0">
                <a:latin typeface="Calibri" pitchFamily="34" charset="0"/>
                <a:cs typeface="Calibri" pitchFamily="34" charset="0"/>
              </a:rPr>
              <a:t>fejse.</a:t>
            </a:r>
            <a:endParaRPr lang="vi-VN" sz="1200" b="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tabLst>
                <a:tab pos="581025" algn="l"/>
              </a:tabLst>
            </a:pPr>
            <a:r>
              <a:rPr lang="vi-VN" sz="1200" b="0" i="1" spc="80" dirty="0" smtClean="0">
                <a:latin typeface="Calibri" pitchFamily="34" charset="0"/>
                <a:cs typeface="Calibri" pitchFamily="34" charset="0"/>
              </a:rPr>
              <a:t>middleware</a:t>
            </a:r>
            <a:r>
              <a:rPr lang="vi-VN" sz="1200" b="0" i="1" spc="10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200" b="0" spc="170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vi-VN" sz="1200" b="0" spc="10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200" b="0" spc="25" dirty="0" smtClean="0">
                <a:latin typeface="Calibri" pitchFamily="34" charset="0"/>
                <a:cs typeface="Calibri" pitchFamily="34" charset="0"/>
              </a:rPr>
              <a:t>softver</a:t>
            </a:r>
            <a:r>
              <a:rPr lang="vi-VN" sz="1200" b="0" spc="11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200" b="0" dirty="0" smtClean="0">
                <a:latin typeface="Calibri" pitchFamily="34" charset="0"/>
                <a:cs typeface="Calibri" pitchFamily="34" charset="0"/>
              </a:rPr>
              <a:t>koji</a:t>
            </a:r>
            <a:r>
              <a:rPr lang="vi-VN" sz="1200" b="0" spc="114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200" b="0" spc="50" dirty="0" smtClean="0">
                <a:latin typeface="Calibri" pitchFamily="34" charset="0"/>
                <a:cs typeface="Calibri" pitchFamily="34" charset="0"/>
              </a:rPr>
              <a:t>pomaže</a:t>
            </a:r>
            <a:r>
              <a:rPr lang="vi-VN" sz="1200" b="0" spc="10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200" b="0" spc="50" dirty="0" smtClean="0">
                <a:latin typeface="Calibri" pitchFamily="34" charset="0"/>
                <a:cs typeface="Calibri" pitchFamily="34" charset="0"/>
              </a:rPr>
              <a:t>programerima</a:t>
            </a:r>
            <a:r>
              <a:rPr lang="vi-VN" sz="1200" b="0" spc="11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200" b="0" spc="45" dirty="0" smtClean="0">
                <a:latin typeface="Calibri" pitchFamily="34" charset="0"/>
                <a:cs typeface="Calibri" pitchFamily="34" charset="0"/>
              </a:rPr>
              <a:t>da</a:t>
            </a:r>
            <a:r>
              <a:rPr lang="vi-VN" sz="1200" b="0" spc="10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200" b="0" spc="35" dirty="0" smtClean="0">
                <a:latin typeface="Calibri" pitchFamily="34" charset="0"/>
                <a:cs typeface="Calibri" pitchFamily="34" charset="0"/>
              </a:rPr>
              <a:t>integrišu</a:t>
            </a:r>
            <a:r>
              <a:rPr lang="sr-Latn-RS" sz="1200" b="0" spc="3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0" spc="15" dirty="0" err="1" smtClean="0">
                <a:latin typeface="Times New Roman"/>
                <a:cs typeface="Times New Roman"/>
              </a:rPr>
              <a:t>softver</a:t>
            </a:r>
            <a:r>
              <a:rPr lang="en-US" sz="1200" b="0" spc="-25" dirty="0" smtClean="0">
                <a:latin typeface="Times New Roman"/>
                <a:cs typeface="Times New Roman"/>
              </a:rPr>
              <a:t> </a:t>
            </a:r>
            <a:r>
              <a:rPr lang="en-US" sz="1200" b="0" spc="15" dirty="0" err="1" smtClean="0">
                <a:latin typeface="Times New Roman"/>
                <a:cs typeface="Times New Roman"/>
              </a:rPr>
              <a:t>za</a:t>
            </a:r>
            <a:r>
              <a:rPr lang="en-US" sz="1200" b="0" spc="-25" dirty="0" smtClean="0">
                <a:latin typeface="Times New Roman"/>
                <a:cs typeface="Times New Roman"/>
              </a:rPr>
              <a:t> </a:t>
            </a:r>
            <a:r>
              <a:rPr lang="en-US" sz="1200" b="0" spc="40" dirty="0" err="1" smtClean="0">
                <a:latin typeface="Times New Roman"/>
                <a:cs typeface="Times New Roman"/>
              </a:rPr>
              <a:t>drugim</a:t>
            </a:r>
            <a:r>
              <a:rPr lang="en-US" sz="1200" b="0" spc="-20" dirty="0" smtClean="0">
                <a:latin typeface="Times New Roman"/>
                <a:cs typeface="Times New Roman"/>
              </a:rPr>
              <a:t> </a:t>
            </a:r>
            <a:r>
              <a:rPr lang="en-US" sz="1200" b="0" spc="30" dirty="0" err="1" smtClean="0">
                <a:latin typeface="Times New Roman"/>
                <a:cs typeface="Times New Roman"/>
              </a:rPr>
              <a:t>bazama</a:t>
            </a:r>
            <a:r>
              <a:rPr lang="en-US" sz="1200" b="0" spc="-25" dirty="0" smtClean="0">
                <a:latin typeface="Times New Roman"/>
                <a:cs typeface="Times New Roman"/>
              </a:rPr>
              <a:t> </a:t>
            </a:r>
            <a:r>
              <a:rPr lang="en-US" sz="1200" b="0" spc="35" dirty="0" err="1" smtClean="0">
                <a:latin typeface="Times New Roman"/>
                <a:cs typeface="Times New Roman"/>
              </a:rPr>
              <a:t>podataka</a:t>
            </a:r>
            <a:r>
              <a:rPr lang="en-US" sz="1200" b="0" spc="-25" dirty="0" smtClean="0">
                <a:latin typeface="Times New Roman"/>
                <a:cs typeface="Times New Roman"/>
              </a:rPr>
              <a:t> </a:t>
            </a:r>
            <a:r>
              <a:rPr lang="en-US" sz="1200" b="0" spc="-20" dirty="0" smtClean="0">
                <a:latin typeface="Times New Roman"/>
                <a:cs typeface="Times New Roman"/>
              </a:rPr>
              <a:t>i </a:t>
            </a:r>
            <a:r>
              <a:rPr lang="en-US" sz="1200" b="0" spc="35" dirty="0" err="1" smtClean="0">
                <a:latin typeface="Times New Roman"/>
                <a:cs typeface="Times New Roman"/>
              </a:rPr>
              <a:t>ra</a:t>
            </a:r>
            <a:r>
              <a:rPr lang="en-US" sz="1200" b="0" spc="35" dirty="0" err="1" smtClean="0">
                <a:latin typeface="Georgia"/>
                <a:cs typeface="Georgia"/>
              </a:rPr>
              <a:t>č</a:t>
            </a:r>
            <a:r>
              <a:rPr lang="en-US" sz="1200" b="0" spc="35" dirty="0" err="1" smtClean="0">
                <a:latin typeface="Times New Roman"/>
                <a:cs typeface="Times New Roman"/>
              </a:rPr>
              <a:t>unarskim</a:t>
            </a:r>
            <a:r>
              <a:rPr lang="en-US" sz="1200" b="0" spc="-25" dirty="0" smtClean="0">
                <a:latin typeface="Times New Roman"/>
                <a:cs typeface="Times New Roman"/>
              </a:rPr>
              <a:t> </a:t>
            </a:r>
            <a:r>
              <a:rPr lang="en-US" sz="1200" b="0" spc="35" dirty="0" err="1" smtClean="0">
                <a:latin typeface="Times New Roman"/>
                <a:cs typeface="Times New Roman"/>
              </a:rPr>
              <a:t>mrežama</a:t>
            </a:r>
            <a:r>
              <a:rPr lang="en-US" sz="1200" b="0" spc="35" dirty="0" smtClean="0">
                <a:latin typeface="Times New Roman"/>
                <a:cs typeface="Times New Roman"/>
              </a:rPr>
              <a:t>.</a:t>
            </a:r>
            <a:endParaRPr lang="en-US" sz="1200" b="0" dirty="0" smtClean="0">
              <a:latin typeface="Times New Roman"/>
              <a:cs typeface="Times New Roman"/>
            </a:endParaRPr>
          </a:p>
          <a:p>
            <a:pPr marL="0" marR="173355" indent="0">
              <a:lnSpc>
                <a:spcPct val="100699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sr-Latn-RS" sz="1200" b="0" spc="35" dirty="0" smtClean="0">
                <a:latin typeface="Times New Roman"/>
                <a:cs typeface="Times New Roman"/>
              </a:rPr>
              <a:t>a</a:t>
            </a:r>
            <a:r>
              <a:rPr lang="en-US" sz="1200" b="0" spc="35" dirty="0" err="1" smtClean="0">
                <a:latin typeface="Times New Roman"/>
                <a:cs typeface="Times New Roman"/>
              </a:rPr>
              <a:t>lat</a:t>
            </a:r>
            <a:r>
              <a:rPr lang="sr-Latn-RS" sz="1200" b="0" spc="35" dirty="0" smtClean="0">
                <a:latin typeface="Times New Roman"/>
                <a:cs typeface="Times New Roman"/>
              </a:rPr>
              <a:t>i</a:t>
            </a:r>
            <a:r>
              <a:rPr lang="en-US" sz="1200" b="0" spc="95" dirty="0" smtClean="0">
                <a:latin typeface="Times New Roman"/>
                <a:cs typeface="Times New Roman"/>
              </a:rPr>
              <a:t> </a:t>
            </a:r>
            <a:r>
              <a:rPr lang="en-US" sz="1200" b="0" spc="40" dirty="0" err="1" smtClean="0">
                <a:latin typeface="Times New Roman"/>
                <a:cs typeface="Times New Roman"/>
              </a:rPr>
              <a:t>za</a:t>
            </a:r>
            <a:r>
              <a:rPr lang="en-US" sz="1200" b="0" spc="95" dirty="0" smtClean="0">
                <a:latin typeface="Times New Roman"/>
                <a:cs typeface="Times New Roman"/>
              </a:rPr>
              <a:t> </a:t>
            </a:r>
            <a:r>
              <a:rPr lang="en-US" sz="1200" b="0" spc="40" dirty="0" err="1" smtClean="0">
                <a:latin typeface="Times New Roman"/>
                <a:cs typeface="Times New Roman"/>
              </a:rPr>
              <a:t>testiranje</a:t>
            </a:r>
            <a:r>
              <a:rPr lang="en-US" sz="1200" b="0" spc="-10" dirty="0" smtClean="0">
                <a:latin typeface="Times New Roman"/>
                <a:cs typeface="Times New Roman"/>
              </a:rPr>
              <a:t> </a:t>
            </a:r>
            <a:r>
              <a:rPr lang="en-US" sz="1200" b="0" spc="180" dirty="0" smtClean="0">
                <a:latin typeface="Times New Roman"/>
                <a:cs typeface="Times New Roman"/>
              </a:rPr>
              <a:t>–</a:t>
            </a:r>
            <a:r>
              <a:rPr lang="en-US" sz="1200" b="0" spc="110" dirty="0" smtClean="0">
                <a:latin typeface="Times New Roman"/>
                <a:cs typeface="Times New Roman"/>
              </a:rPr>
              <a:t> </a:t>
            </a:r>
            <a:r>
              <a:rPr lang="en-US" sz="1200" b="0" spc="40" dirty="0" err="1" smtClean="0">
                <a:latin typeface="Times New Roman"/>
                <a:cs typeface="Times New Roman"/>
              </a:rPr>
              <a:t>koriste</a:t>
            </a:r>
            <a:r>
              <a:rPr lang="en-US" sz="1200" b="0" spc="110" dirty="0" smtClean="0">
                <a:latin typeface="Times New Roman"/>
                <a:cs typeface="Times New Roman"/>
              </a:rPr>
              <a:t> </a:t>
            </a:r>
            <a:r>
              <a:rPr lang="en-US" sz="1200" b="0" spc="25" dirty="0" smtClean="0">
                <a:latin typeface="Times New Roman"/>
                <a:cs typeface="Times New Roman"/>
              </a:rPr>
              <a:t>se</a:t>
            </a:r>
            <a:r>
              <a:rPr lang="en-US" sz="1200" b="0" spc="114" dirty="0" smtClean="0">
                <a:latin typeface="Times New Roman"/>
                <a:cs typeface="Times New Roman"/>
              </a:rPr>
              <a:t> </a:t>
            </a:r>
            <a:r>
              <a:rPr lang="en-US" sz="1200" b="0" spc="35" dirty="0" err="1" smtClean="0">
                <a:latin typeface="Times New Roman"/>
                <a:cs typeface="Times New Roman"/>
              </a:rPr>
              <a:t>za</a:t>
            </a:r>
            <a:r>
              <a:rPr lang="en-US" sz="1200" b="0" spc="110" dirty="0" smtClean="0">
                <a:latin typeface="Times New Roman"/>
                <a:cs typeface="Times New Roman"/>
              </a:rPr>
              <a:t> </a:t>
            </a:r>
            <a:r>
              <a:rPr lang="en-US" sz="1200" b="0" spc="20" dirty="0" err="1" smtClean="0">
                <a:latin typeface="Times New Roman"/>
                <a:cs typeface="Times New Roman"/>
              </a:rPr>
              <a:t>pravljenje</a:t>
            </a:r>
            <a:r>
              <a:rPr lang="en-US" sz="1200" b="0" spc="110" dirty="0" smtClean="0">
                <a:latin typeface="Times New Roman"/>
                <a:cs typeface="Times New Roman"/>
              </a:rPr>
              <a:t> </a:t>
            </a:r>
            <a:r>
              <a:rPr lang="en-US" sz="1200" b="0" spc="-5" dirty="0" smtClean="0">
                <a:latin typeface="Times New Roman"/>
                <a:cs typeface="Times New Roman"/>
              </a:rPr>
              <a:t>i</a:t>
            </a:r>
            <a:r>
              <a:rPr lang="en-US" sz="1200" b="0" spc="110" dirty="0" smtClean="0">
                <a:latin typeface="Times New Roman"/>
                <a:cs typeface="Times New Roman"/>
              </a:rPr>
              <a:t> </a:t>
            </a:r>
            <a:r>
              <a:rPr lang="en-US" sz="1200" b="0" spc="20" dirty="0" err="1" smtClean="0">
                <a:latin typeface="Times New Roman"/>
                <a:cs typeface="Times New Roman"/>
              </a:rPr>
              <a:t>izvršavanje</a:t>
            </a:r>
            <a:r>
              <a:rPr lang="en-US" sz="1200" b="0" spc="110" dirty="0" smtClean="0">
                <a:latin typeface="Times New Roman"/>
                <a:cs typeface="Times New Roman"/>
              </a:rPr>
              <a:t> </a:t>
            </a:r>
            <a:r>
              <a:rPr lang="en-US" sz="1200" b="0" spc="55" dirty="0" smtClean="0">
                <a:latin typeface="Times New Roman"/>
                <a:cs typeface="Times New Roman"/>
              </a:rPr>
              <a:t>test </a:t>
            </a:r>
            <a:r>
              <a:rPr lang="en-US" sz="1200" b="0" spc="-360" dirty="0" smtClean="0">
                <a:latin typeface="Times New Roman"/>
                <a:cs typeface="Times New Roman"/>
              </a:rPr>
              <a:t> </a:t>
            </a:r>
            <a:r>
              <a:rPr lang="en-US" sz="1200" b="0" spc="20" dirty="0" err="1" smtClean="0">
                <a:latin typeface="Times New Roman"/>
                <a:cs typeface="Times New Roman"/>
              </a:rPr>
              <a:t>skriptova</a:t>
            </a:r>
            <a:r>
              <a:rPr lang="en-US" sz="1200" b="0" spc="-20" dirty="0" smtClean="0">
                <a:latin typeface="Times New Roman"/>
                <a:cs typeface="Times New Roman"/>
              </a:rPr>
              <a:t> </a:t>
            </a:r>
            <a:r>
              <a:rPr lang="en-US" sz="1200" b="0" spc="-10" dirty="0" err="1" smtClean="0">
                <a:latin typeface="Times New Roman"/>
                <a:cs typeface="Times New Roman"/>
              </a:rPr>
              <a:t>koji</a:t>
            </a:r>
            <a:r>
              <a:rPr lang="en-US" sz="1200" b="0" spc="-20" dirty="0" smtClean="0">
                <a:latin typeface="Times New Roman"/>
                <a:cs typeface="Times New Roman"/>
              </a:rPr>
              <a:t> </a:t>
            </a:r>
            <a:r>
              <a:rPr lang="en-US" sz="1200" b="0" spc="40" dirty="0" err="1" smtClean="0">
                <a:latin typeface="Times New Roman"/>
                <a:cs typeface="Times New Roman"/>
              </a:rPr>
              <a:t>mogu</a:t>
            </a:r>
            <a:r>
              <a:rPr lang="en-US" sz="1200" b="0" spc="-20" dirty="0" smtClean="0">
                <a:latin typeface="Times New Roman"/>
                <a:cs typeface="Times New Roman"/>
              </a:rPr>
              <a:t> </a:t>
            </a:r>
            <a:r>
              <a:rPr lang="en-US" sz="1200" b="0" spc="35" dirty="0" err="1" smtClean="0">
                <a:latin typeface="Times New Roman"/>
                <a:cs typeface="Times New Roman"/>
              </a:rPr>
              <a:t>konzistentno</a:t>
            </a:r>
            <a:r>
              <a:rPr lang="en-US" sz="1200" b="0" spc="-20" dirty="0" smtClean="0">
                <a:latin typeface="Times New Roman"/>
                <a:cs typeface="Times New Roman"/>
              </a:rPr>
              <a:t> i </a:t>
            </a:r>
            <a:r>
              <a:rPr lang="en-US" sz="1200" b="0" spc="55" dirty="0" err="1" smtClean="0">
                <a:latin typeface="Times New Roman"/>
                <a:cs typeface="Times New Roman"/>
              </a:rPr>
              <a:t>potpuno</a:t>
            </a:r>
            <a:r>
              <a:rPr lang="en-US" sz="1200" b="0" spc="-20" dirty="0" smtClean="0">
                <a:latin typeface="Times New Roman"/>
                <a:cs typeface="Times New Roman"/>
              </a:rPr>
              <a:t> </a:t>
            </a:r>
            <a:r>
              <a:rPr lang="en-US" sz="1200" b="0" spc="35" dirty="0" smtClean="0">
                <a:latin typeface="Times New Roman"/>
                <a:cs typeface="Times New Roman"/>
              </a:rPr>
              <a:t>da</a:t>
            </a:r>
            <a:r>
              <a:rPr lang="en-US" sz="1200" b="0" spc="-20" dirty="0" smtClean="0">
                <a:latin typeface="Times New Roman"/>
                <a:cs typeface="Times New Roman"/>
              </a:rPr>
              <a:t> </a:t>
            </a:r>
            <a:r>
              <a:rPr lang="en-US" sz="1200" b="0" spc="25" dirty="0" err="1" smtClean="0">
                <a:latin typeface="Times New Roman"/>
                <a:cs typeface="Times New Roman"/>
              </a:rPr>
              <a:t>testiraju</a:t>
            </a:r>
            <a:r>
              <a:rPr lang="en-US" sz="1200" b="0" spc="-20" dirty="0" smtClean="0">
                <a:latin typeface="Times New Roman"/>
                <a:cs typeface="Times New Roman"/>
              </a:rPr>
              <a:t> </a:t>
            </a:r>
            <a:r>
              <a:rPr lang="en-US" sz="1200" b="0" spc="-5" dirty="0" err="1" smtClean="0">
                <a:latin typeface="Times New Roman"/>
                <a:cs typeface="Times New Roman"/>
              </a:rPr>
              <a:t>softver</a:t>
            </a:r>
            <a:r>
              <a:rPr lang="en-US" sz="1200" b="0" spc="-5" dirty="0" smtClean="0">
                <a:latin typeface="Times New Roman"/>
                <a:cs typeface="Times New Roman"/>
              </a:rPr>
              <a:t>.</a:t>
            </a:r>
            <a:endParaRPr lang="en-US" sz="1200" b="0" dirty="0" smtClean="0">
              <a:latin typeface="Times New Roman"/>
              <a:cs typeface="Times New Roman"/>
            </a:endParaRPr>
          </a:p>
          <a:p>
            <a:pPr marL="0" marR="69850" indent="0">
              <a:lnSpc>
                <a:spcPct val="100699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z="1200" b="0" spc="10" dirty="0" err="1" smtClean="0">
                <a:latin typeface="Times New Roman"/>
                <a:cs typeface="Times New Roman"/>
              </a:rPr>
              <a:t>alat</a:t>
            </a:r>
            <a:r>
              <a:rPr lang="sr-Latn-RS" sz="1200" b="0" spc="10" dirty="0" smtClean="0">
                <a:latin typeface="Times New Roman"/>
                <a:cs typeface="Times New Roman"/>
              </a:rPr>
              <a:t>i</a:t>
            </a:r>
            <a:r>
              <a:rPr lang="en-US" sz="1200" b="0" spc="-95" dirty="0" smtClean="0">
                <a:latin typeface="Times New Roman"/>
                <a:cs typeface="Times New Roman"/>
              </a:rPr>
              <a:t> </a:t>
            </a:r>
            <a:r>
              <a:rPr lang="en-US" sz="1200" b="0" spc="20" dirty="0" err="1" smtClean="0">
                <a:latin typeface="Times New Roman"/>
                <a:cs typeface="Times New Roman"/>
              </a:rPr>
              <a:t>za</a:t>
            </a:r>
            <a:r>
              <a:rPr lang="en-US" sz="1200" b="0" spc="-90" dirty="0" smtClean="0">
                <a:latin typeface="Times New Roman"/>
                <a:cs typeface="Times New Roman"/>
              </a:rPr>
              <a:t> </a:t>
            </a:r>
            <a:r>
              <a:rPr lang="en-US" sz="1200" b="0" spc="25" dirty="0" err="1" smtClean="0">
                <a:latin typeface="Times New Roman"/>
                <a:cs typeface="Times New Roman"/>
              </a:rPr>
              <a:t>kontrolu</a:t>
            </a:r>
            <a:r>
              <a:rPr lang="en-US" sz="1200" b="0" spc="-90" dirty="0" smtClean="0">
                <a:latin typeface="Times New Roman"/>
                <a:cs typeface="Times New Roman"/>
              </a:rPr>
              <a:t> </a:t>
            </a:r>
            <a:r>
              <a:rPr lang="en-US" sz="1200" b="0" dirty="0" err="1" smtClean="0">
                <a:latin typeface="Times New Roman"/>
                <a:cs typeface="Times New Roman"/>
              </a:rPr>
              <a:t>verzija</a:t>
            </a:r>
            <a:r>
              <a:rPr lang="en-US" sz="1200" b="0" spc="-80" dirty="0" smtClean="0">
                <a:latin typeface="Times New Roman"/>
                <a:cs typeface="Times New Roman"/>
              </a:rPr>
              <a:t> </a:t>
            </a:r>
            <a:r>
              <a:rPr lang="en-US" sz="1200" b="0" spc="150" dirty="0" smtClean="0">
                <a:latin typeface="Times New Roman"/>
                <a:cs typeface="Times New Roman"/>
              </a:rPr>
              <a:t>–</a:t>
            </a:r>
            <a:r>
              <a:rPr lang="en-US" sz="1200" b="0" spc="-80" dirty="0" smtClean="0">
                <a:latin typeface="Times New Roman"/>
                <a:cs typeface="Times New Roman"/>
              </a:rPr>
              <a:t> </a:t>
            </a:r>
            <a:r>
              <a:rPr lang="en-US" sz="1200" b="0" spc="45" dirty="0" err="1" smtClean="0">
                <a:latin typeface="Times New Roman"/>
                <a:cs typeface="Times New Roman"/>
              </a:rPr>
              <a:t>pomažu</a:t>
            </a:r>
            <a:r>
              <a:rPr lang="en-US" sz="1200" b="0" spc="-80" dirty="0" smtClean="0">
                <a:latin typeface="Times New Roman"/>
                <a:cs typeface="Times New Roman"/>
              </a:rPr>
              <a:t> </a:t>
            </a:r>
            <a:r>
              <a:rPr lang="en-US" sz="1200" b="0" spc="35" dirty="0" err="1" smtClean="0">
                <a:latin typeface="Times New Roman"/>
                <a:cs typeface="Times New Roman"/>
              </a:rPr>
              <a:t>programerskim</a:t>
            </a:r>
            <a:r>
              <a:rPr lang="en-US" sz="1200" b="0" spc="-80" dirty="0" smtClean="0">
                <a:latin typeface="Times New Roman"/>
                <a:cs typeface="Times New Roman"/>
              </a:rPr>
              <a:t> </a:t>
            </a:r>
            <a:r>
              <a:rPr lang="en-US" sz="1200" b="0" spc="25" dirty="0" err="1" smtClean="0">
                <a:latin typeface="Times New Roman"/>
                <a:cs typeface="Times New Roman"/>
              </a:rPr>
              <a:t>timovima</a:t>
            </a:r>
            <a:r>
              <a:rPr lang="en-US" sz="1200" b="0" spc="-85" dirty="0" smtClean="0">
                <a:latin typeface="Times New Roman"/>
                <a:cs typeface="Times New Roman"/>
              </a:rPr>
              <a:t> </a:t>
            </a:r>
            <a:r>
              <a:rPr lang="en-US" sz="1200" b="0" spc="35" dirty="0" smtClean="0">
                <a:latin typeface="Times New Roman"/>
                <a:cs typeface="Times New Roman"/>
              </a:rPr>
              <a:t>da </a:t>
            </a:r>
            <a:r>
              <a:rPr lang="en-US" sz="1200" b="0" spc="40" dirty="0" smtClean="0">
                <a:latin typeface="Times New Roman"/>
                <a:cs typeface="Times New Roman"/>
              </a:rPr>
              <a:t> </a:t>
            </a:r>
            <a:r>
              <a:rPr lang="en-US" sz="1200" b="0" spc="5" dirty="0" err="1" smtClean="0">
                <a:latin typeface="Times New Roman"/>
                <a:cs typeface="Times New Roman"/>
              </a:rPr>
              <a:t>upravljaju</a:t>
            </a:r>
            <a:r>
              <a:rPr lang="en-US" sz="1200" b="0" spc="80" dirty="0" smtClean="0">
                <a:latin typeface="Times New Roman"/>
                <a:cs typeface="Times New Roman"/>
              </a:rPr>
              <a:t> </a:t>
            </a:r>
            <a:r>
              <a:rPr lang="en-US" sz="1200" b="0" spc="25" dirty="0" err="1" smtClean="0">
                <a:latin typeface="Times New Roman"/>
                <a:cs typeface="Times New Roman"/>
              </a:rPr>
              <a:t>višestrukim</a:t>
            </a:r>
            <a:r>
              <a:rPr lang="en-US" sz="1200" b="0" spc="85" dirty="0" smtClean="0">
                <a:latin typeface="Times New Roman"/>
                <a:cs typeface="Times New Roman"/>
              </a:rPr>
              <a:t> </a:t>
            </a:r>
            <a:r>
              <a:rPr lang="en-US" sz="1200" b="0" spc="10" dirty="0" err="1" smtClean="0">
                <a:latin typeface="Times New Roman"/>
                <a:cs typeface="Times New Roman"/>
              </a:rPr>
              <a:t>verzijama</a:t>
            </a:r>
            <a:r>
              <a:rPr lang="en-US" sz="1200" b="0" spc="80" dirty="0" smtClean="0">
                <a:latin typeface="Times New Roman"/>
                <a:cs typeface="Times New Roman"/>
              </a:rPr>
              <a:t> </a:t>
            </a:r>
            <a:r>
              <a:rPr lang="en-US" sz="1200" b="0" spc="35" dirty="0" err="1" smtClean="0">
                <a:latin typeface="Times New Roman"/>
                <a:cs typeface="Times New Roman"/>
              </a:rPr>
              <a:t>programa</a:t>
            </a:r>
            <a:r>
              <a:rPr lang="en-US" sz="1200" b="0" spc="35" dirty="0" smtClean="0">
                <a:latin typeface="Times New Roman"/>
                <a:cs typeface="Times New Roman"/>
              </a:rPr>
              <a:t>,</a:t>
            </a:r>
            <a:r>
              <a:rPr lang="en-US" sz="1200" b="0" spc="85" dirty="0" smtClean="0">
                <a:latin typeface="Times New Roman"/>
                <a:cs typeface="Times New Roman"/>
              </a:rPr>
              <a:t> </a:t>
            </a:r>
            <a:r>
              <a:rPr lang="en-US" sz="1200" b="0" spc="10" dirty="0" err="1" smtClean="0">
                <a:latin typeface="Times New Roman"/>
                <a:cs typeface="Times New Roman"/>
              </a:rPr>
              <a:t>kako</a:t>
            </a:r>
            <a:r>
              <a:rPr lang="en-US" sz="1200" b="0" spc="80" dirty="0" smtClean="0">
                <a:latin typeface="Times New Roman"/>
                <a:cs typeface="Times New Roman"/>
              </a:rPr>
              <a:t> </a:t>
            </a:r>
            <a:r>
              <a:rPr lang="en-US" sz="1200" b="0" spc="60" dirty="0" smtClean="0">
                <a:latin typeface="Times New Roman"/>
                <a:cs typeface="Times New Roman"/>
              </a:rPr>
              <a:t>u</a:t>
            </a:r>
            <a:r>
              <a:rPr lang="en-US" sz="1200" b="0" spc="85" dirty="0" smtClean="0">
                <a:latin typeface="Times New Roman"/>
                <a:cs typeface="Times New Roman"/>
              </a:rPr>
              <a:t> </a:t>
            </a:r>
            <a:r>
              <a:rPr lang="en-US" sz="1200" b="0" spc="40" dirty="0" err="1" smtClean="0">
                <a:latin typeface="Times New Roman"/>
                <a:cs typeface="Times New Roman"/>
              </a:rPr>
              <a:t>toku</a:t>
            </a:r>
            <a:r>
              <a:rPr lang="en-US" sz="1200" b="0" spc="80" dirty="0" smtClean="0">
                <a:latin typeface="Times New Roman"/>
                <a:cs typeface="Times New Roman"/>
              </a:rPr>
              <a:t> </a:t>
            </a:r>
            <a:r>
              <a:rPr lang="en-US" sz="1200" b="0" spc="10" dirty="0" err="1" smtClean="0">
                <a:latin typeface="Times New Roman"/>
                <a:cs typeface="Times New Roman"/>
              </a:rPr>
              <a:t>razvoja</a:t>
            </a:r>
            <a:r>
              <a:rPr lang="en-US" sz="1200" b="0" spc="10" dirty="0" smtClean="0">
                <a:latin typeface="Times New Roman"/>
                <a:cs typeface="Times New Roman"/>
              </a:rPr>
              <a:t> </a:t>
            </a:r>
            <a:r>
              <a:rPr lang="en-US" sz="1200" b="0" spc="-360" dirty="0" smtClean="0">
                <a:latin typeface="Times New Roman"/>
                <a:cs typeface="Times New Roman"/>
              </a:rPr>
              <a:t> </a:t>
            </a:r>
            <a:r>
              <a:rPr lang="en-US" sz="1200" b="0" spc="30" dirty="0" err="1" smtClean="0">
                <a:latin typeface="Times New Roman"/>
                <a:cs typeface="Times New Roman"/>
              </a:rPr>
              <a:t>tako</a:t>
            </a:r>
            <a:r>
              <a:rPr lang="en-US" sz="1200" b="0" spc="-30" dirty="0" smtClean="0">
                <a:latin typeface="Times New Roman"/>
                <a:cs typeface="Times New Roman"/>
              </a:rPr>
              <a:t> </a:t>
            </a:r>
            <a:r>
              <a:rPr lang="en-US" sz="1200" b="0" spc="-20" dirty="0" smtClean="0">
                <a:latin typeface="Times New Roman"/>
                <a:cs typeface="Times New Roman"/>
              </a:rPr>
              <a:t>i</a:t>
            </a:r>
            <a:r>
              <a:rPr lang="en-US" sz="1200" b="0" spc="-25" dirty="0" smtClean="0">
                <a:latin typeface="Times New Roman"/>
                <a:cs typeface="Times New Roman"/>
              </a:rPr>
              <a:t> </a:t>
            </a:r>
            <a:r>
              <a:rPr lang="en-US" sz="1200" b="0" spc="40" dirty="0" err="1" smtClean="0">
                <a:latin typeface="Times New Roman"/>
                <a:cs typeface="Times New Roman"/>
              </a:rPr>
              <a:t>nakon</a:t>
            </a:r>
            <a:r>
              <a:rPr lang="en-US" sz="1200" b="0" spc="-25" dirty="0" smtClean="0">
                <a:latin typeface="Times New Roman"/>
                <a:cs typeface="Times New Roman"/>
              </a:rPr>
              <a:t> </a:t>
            </a:r>
            <a:r>
              <a:rPr lang="en-US" sz="1200" b="0" spc="20" dirty="0" err="1" smtClean="0">
                <a:latin typeface="Times New Roman"/>
                <a:cs typeface="Times New Roman"/>
              </a:rPr>
              <a:t>implementacije</a:t>
            </a:r>
            <a:r>
              <a:rPr lang="en-US" sz="1200" b="0" spc="20" dirty="0" smtClean="0">
                <a:latin typeface="Times New Roman"/>
                <a:cs typeface="Times New Roman"/>
              </a:rPr>
              <a:t>.</a:t>
            </a:r>
            <a:endParaRPr lang="en-US" sz="1200" b="0" dirty="0" smtClean="0">
              <a:latin typeface="Times New Roman"/>
              <a:cs typeface="Times New Roman"/>
            </a:endParaRPr>
          </a:p>
          <a:p>
            <a:pPr marL="0" marR="278765" indent="0">
              <a:lnSpc>
                <a:spcPct val="100699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z="1200" b="0" spc="10" dirty="0" err="1" smtClean="0">
                <a:latin typeface="Times New Roman"/>
                <a:cs typeface="Times New Roman"/>
              </a:rPr>
              <a:t>alat</a:t>
            </a:r>
            <a:r>
              <a:rPr lang="sr-Latn-RS" sz="1200" b="0" spc="10" dirty="0" smtClean="0">
                <a:latin typeface="Times New Roman"/>
                <a:cs typeface="Times New Roman"/>
              </a:rPr>
              <a:t>i</a:t>
            </a:r>
            <a:r>
              <a:rPr lang="en-US" sz="1200" b="0" spc="-10" dirty="0" smtClean="0">
                <a:latin typeface="Times New Roman"/>
                <a:cs typeface="Times New Roman"/>
              </a:rPr>
              <a:t> </a:t>
            </a:r>
            <a:r>
              <a:rPr lang="en-US" sz="1200" b="0" spc="20" dirty="0" err="1" smtClean="0">
                <a:latin typeface="Times New Roman"/>
                <a:cs typeface="Times New Roman"/>
              </a:rPr>
              <a:t>za</a:t>
            </a:r>
            <a:r>
              <a:rPr lang="en-US" sz="1200" b="0" spc="-15" dirty="0" smtClean="0">
                <a:latin typeface="Times New Roman"/>
                <a:cs typeface="Times New Roman"/>
              </a:rPr>
              <a:t> </a:t>
            </a:r>
            <a:r>
              <a:rPr lang="en-US" sz="1200" b="0" spc="50" dirty="0" err="1" smtClean="0">
                <a:latin typeface="Times New Roman"/>
                <a:cs typeface="Times New Roman"/>
              </a:rPr>
              <a:t>pomoć</a:t>
            </a:r>
            <a:r>
              <a:rPr lang="en-US" sz="1200" b="0" spc="-15" dirty="0" smtClean="0">
                <a:latin typeface="Times New Roman"/>
                <a:cs typeface="Times New Roman"/>
              </a:rPr>
              <a:t> </a:t>
            </a:r>
            <a:r>
              <a:rPr lang="en-US" sz="1200" b="0" spc="15" dirty="0" smtClean="0">
                <a:latin typeface="Times New Roman"/>
                <a:cs typeface="Times New Roman"/>
              </a:rPr>
              <a:t>(</a:t>
            </a:r>
            <a:r>
              <a:rPr lang="en-US" sz="1200" b="0" i="1" spc="15" dirty="0" smtClean="0">
                <a:latin typeface="Times New Roman"/>
                <a:cs typeface="Times New Roman"/>
              </a:rPr>
              <a:t>Help</a:t>
            </a:r>
            <a:r>
              <a:rPr lang="en-US" sz="1200" b="0" spc="15" dirty="0" smtClean="0">
                <a:latin typeface="Times New Roman"/>
                <a:cs typeface="Times New Roman"/>
              </a:rPr>
              <a:t>)</a:t>
            </a:r>
            <a:r>
              <a:rPr lang="en-US" sz="1200" b="0" spc="370" dirty="0" smtClean="0">
                <a:latin typeface="Times New Roman"/>
                <a:cs typeface="Times New Roman"/>
              </a:rPr>
              <a:t> </a:t>
            </a:r>
            <a:r>
              <a:rPr lang="en-US" sz="1200" b="0" spc="45" dirty="0" smtClean="0">
                <a:latin typeface="Times New Roman"/>
                <a:cs typeface="Times New Roman"/>
              </a:rPr>
              <a:t>-</a:t>
            </a:r>
            <a:r>
              <a:rPr lang="en-US" sz="1200" b="0" spc="370" dirty="0" smtClean="0">
                <a:latin typeface="Times New Roman"/>
                <a:cs typeface="Times New Roman"/>
              </a:rPr>
              <a:t> </a:t>
            </a:r>
            <a:r>
              <a:rPr lang="en-US" sz="1200" b="0" spc="25" dirty="0" err="1" smtClean="0">
                <a:latin typeface="Times New Roman"/>
                <a:cs typeface="Times New Roman"/>
              </a:rPr>
              <a:t>koriste</a:t>
            </a:r>
            <a:r>
              <a:rPr lang="en-US" sz="1200" b="0" spc="-5" dirty="0" smtClean="0">
                <a:latin typeface="Times New Roman"/>
                <a:cs typeface="Times New Roman"/>
              </a:rPr>
              <a:t> </a:t>
            </a:r>
            <a:r>
              <a:rPr lang="en-US" sz="1200" b="0" spc="5" dirty="0" smtClean="0">
                <a:latin typeface="Times New Roman"/>
                <a:cs typeface="Times New Roman"/>
              </a:rPr>
              <a:t>se</a:t>
            </a:r>
            <a:r>
              <a:rPr lang="en-US" sz="1200" b="0" spc="-5" dirty="0" smtClean="0">
                <a:latin typeface="Times New Roman"/>
                <a:cs typeface="Times New Roman"/>
              </a:rPr>
              <a:t> </a:t>
            </a:r>
            <a:r>
              <a:rPr lang="en-US" sz="1200" b="0" spc="15" dirty="0" err="1" smtClean="0">
                <a:latin typeface="Times New Roman"/>
                <a:cs typeface="Times New Roman"/>
              </a:rPr>
              <a:t>za</a:t>
            </a:r>
            <a:r>
              <a:rPr lang="en-US" sz="1200" b="0" spc="-5" dirty="0" smtClean="0">
                <a:latin typeface="Times New Roman"/>
                <a:cs typeface="Times New Roman"/>
              </a:rPr>
              <a:t> </a:t>
            </a:r>
            <a:r>
              <a:rPr lang="en-US" sz="1200" b="0" spc="10" dirty="0" err="1" smtClean="0">
                <a:latin typeface="Times New Roman"/>
                <a:cs typeface="Times New Roman"/>
              </a:rPr>
              <a:t>pisanje</a:t>
            </a:r>
            <a:r>
              <a:rPr lang="en-US" sz="1200" b="0" spc="-15" dirty="0" smtClean="0">
                <a:latin typeface="Times New Roman"/>
                <a:cs typeface="Times New Roman"/>
              </a:rPr>
              <a:t> </a:t>
            </a:r>
            <a:r>
              <a:rPr lang="en-US" sz="1200" b="0" i="1" spc="10" dirty="0" smtClean="0">
                <a:latin typeface="Palatino Linotype"/>
                <a:cs typeface="Palatino Linotype"/>
              </a:rPr>
              <a:t>on-line</a:t>
            </a:r>
            <a:r>
              <a:rPr lang="en-US" sz="1200" b="0" i="1" spc="-5" dirty="0" smtClean="0">
                <a:latin typeface="Palatino Linotype"/>
                <a:cs typeface="Palatino Linotype"/>
              </a:rPr>
              <a:t> </a:t>
            </a:r>
            <a:r>
              <a:rPr lang="en-US" sz="1200" b="0" spc="20" dirty="0" err="1" smtClean="0">
                <a:latin typeface="Times New Roman"/>
                <a:cs typeface="Times New Roman"/>
              </a:rPr>
              <a:t>sistema</a:t>
            </a:r>
            <a:r>
              <a:rPr lang="en-US" sz="1200" b="0" dirty="0" smtClean="0">
                <a:latin typeface="Times New Roman"/>
                <a:cs typeface="Times New Roman"/>
              </a:rPr>
              <a:t> </a:t>
            </a:r>
            <a:r>
              <a:rPr lang="sr-Latn-RS" sz="1200" b="0" dirty="0" smtClean="0">
                <a:latin typeface="Times New Roman"/>
                <a:cs typeface="Times New Roman"/>
              </a:rPr>
              <a:t>za p</a:t>
            </a:r>
            <a:r>
              <a:rPr lang="en-US" sz="1200" b="0" spc="30" dirty="0" err="1" smtClean="0">
                <a:latin typeface="Times New Roman"/>
                <a:cs typeface="Times New Roman"/>
              </a:rPr>
              <a:t>omo</a:t>
            </a:r>
            <a:r>
              <a:rPr lang="en-US" sz="1200" b="0" spc="30" dirty="0" err="1" smtClean="0">
                <a:latin typeface="Georgia"/>
                <a:cs typeface="Georgia"/>
              </a:rPr>
              <a:t>ć</a:t>
            </a:r>
            <a:r>
              <a:rPr lang="en-US" sz="1200" b="0" spc="30" dirty="0" smtClean="0">
                <a:latin typeface="Times New Roman"/>
                <a:cs typeface="Times New Roman"/>
              </a:rPr>
              <a:t>,</a:t>
            </a:r>
            <a:r>
              <a:rPr lang="en-US" sz="1200" b="0" spc="-30" dirty="0" smtClean="0">
                <a:latin typeface="Times New Roman"/>
                <a:cs typeface="Times New Roman"/>
              </a:rPr>
              <a:t> </a:t>
            </a:r>
            <a:r>
              <a:rPr lang="en-US" sz="1200" b="0" spc="20" dirty="0" err="1" smtClean="0">
                <a:latin typeface="Times New Roman"/>
                <a:cs typeface="Times New Roman"/>
              </a:rPr>
              <a:t>korisni</a:t>
            </a:r>
            <a:r>
              <a:rPr lang="en-US" sz="1200" b="0" spc="20" dirty="0" err="1" smtClean="0">
                <a:latin typeface="Georgia"/>
                <a:cs typeface="Georgia"/>
              </a:rPr>
              <a:t>č</a:t>
            </a:r>
            <a:r>
              <a:rPr lang="en-US" sz="1200" b="0" spc="20" dirty="0" err="1" smtClean="0">
                <a:latin typeface="Times New Roman"/>
                <a:cs typeface="Times New Roman"/>
              </a:rPr>
              <a:t>kih</a:t>
            </a:r>
            <a:r>
              <a:rPr lang="en-US" sz="1200" b="0" spc="-30" dirty="0" smtClean="0">
                <a:latin typeface="Times New Roman"/>
                <a:cs typeface="Times New Roman"/>
              </a:rPr>
              <a:t> </a:t>
            </a:r>
            <a:r>
              <a:rPr lang="en-US" sz="1200" b="0" spc="35" dirty="0" err="1" smtClean="0">
                <a:latin typeface="Times New Roman"/>
                <a:cs typeface="Times New Roman"/>
              </a:rPr>
              <a:t>priru</a:t>
            </a:r>
            <a:r>
              <a:rPr lang="en-US" sz="1200" b="0" spc="35" dirty="0" err="1" smtClean="0">
                <a:latin typeface="Georgia"/>
                <a:cs typeface="Georgia"/>
              </a:rPr>
              <a:t>č</a:t>
            </a:r>
            <a:r>
              <a:rPr lang="en-US" sz="1200" b="0" spc="35" dirty="0" err="1" smtClean="0">
                <a:latin typeface="Times New Roman"/>
                <a:cs typeface="Times New Roman"/>
              </a:rPr>
              <a:t>nika</a:t>
            </a:r>
            <a:r>
              <a:rPr lang="en-US" sz="1200" b="0" spc="-25" dirty="0" smtClean="0">
                <a:latin typeface="Times New Roman"/>
                <a:cs typeface="Times New Roman"/>
              </a:rPr>
              <a:t> </a:t>
            </a:r>
            <a:r>
              <a:rPr lang="en-US" sz="1200" b="0" spc="-20" dirty="0" smtClean="0">
                <a:latin typeface="Times New Roman"/>
                <a:cs typeface="Times New Roman"/>
              </a:rPr>
              <a:t>i</a:t>
            </a:r>
            <a:r>
              <a:rPr lang="en-US" sz="1200" b="0" spc="-30" dirty="0" smtClean="0">
                <a:latin typeface="Times New Roman"/>
                <a:cs typeface="Times New Roman"/>
              </a:rPr>
              <a:t> </a:t>
            </a:r>
            <a:r>
              <a:rPr lang="en-US" sz="1200" b="0" spc="15" dirty="0" err="1" smtClean="0">
                <a:latin typeface="Times New Roman"/>
                <a:cs typeface="Times New Roman"/>
              </a:rPr>
              <a:t>za</a:t>
            </a:r>
            <a:r>
              <a:rPr lang="en-US" sz="1200" b="0" spc="-25" dirty="0" smtClean="0">
                <a:latin typeface="Times New Roman"/>
                <a:cs typeface="Times New Roman"/>
              </a:rPr>
              <a:t> </a:t>
            </a:r>
            <a:r>
              <a:rPr lang="en-US" sz="1200" b="0" i="1" spc="10" dirty="0" smtClean="0">
                <a:latin typeface="Palatino Linotype"/>
                <a:cs typeface="Palatino Linotype"/>
              </a:rPr>
              <a:t>on-line</a:t>
            </a:r>
            <a:r>
              <a:rPr lang="en-US" sz="1200" b="0" i="1" spc="-30" dirty="0" smtClean="0">
                <a:latin typeface="Palatino Linotype"/>
                <a:cs typeface="Palatino Linotype"/>
              </a:rPr>
              <a:t> </a:t>
            </a:r>
            <a:r>
              <a:rPr lang="en-US" sz="1200" b="0" spc="10" dirty="0" err="1" smtClean="0">
                <a:latin typeface="Times New Roman"/>
                <a:cs typeface="Times New Roman"/>
              </a:rPr>
              <a:t>obu</a:t>
            </a:r>
            <a:r>
              <a:rPr lang="en-US" sz="1200" b="0" spc="10" dirty="0" err="1" smtClean="0">
                <a:latin typeface="Georgia"/>
                <a:cs typeface="Georgia"/>
              </a:rPr>
              <a:t>č</a:t>
            </a:r>
            <a:r>
              <a:rPr lang="en-US" sz="1200" b="0" spc="10" dirty="0" err="1" smtClean="0">
                <a:latin typeface="Times New Roman"/>
                <a:cs typeface="Times New Roman"/>
              </a:rPr>
              <a:t>avanje</a:t>
            </a:r>
            <a:r>
              <a:rPr lang="en-US" sz="1200" b="0" spc="10" dirty="0" smtClean="0">
                <a:latin typeface="Times New Roman"/>
                <a:cs typeface="Times New Roman"/>
              </a:rPr>
              <a:t>.</a:t>
            </a:r>
            <a:endParaRPr lang="en-US" sz="1200" b="0" dirty="0" smtClean="0">
              <a:latin typeface="Times New Roman"/>
              <a:cs typeface="Times New Roman"/>
            </a:endParaRPr>
          </a:p>
          <a:p>
            <a:pPr marL="0" marR="267335" indent="0">
              <a:lnSpc>
                <a:spcPct val="100699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z="1200" b="0" spc="20" dirty="0" err="1" smtClean="0">
                <a:latin typeface="Times New Roman"/>
                <a:cs typeface="Times New Roman"/>
              </a:rPr>
              <a:t>repozitorijum</a:t>
            </a:r>
            <a:r>
              <a:rPr lang="en-US" sz="1200" b="0" spc="-30" dirty="0" smtClean="0">
                <a:latin typeface="Times New Roman"/>
                <a:cs typeface="Times New Roman"/>
              </a:rPr>
              <a:t> </a:t>
            </a:r>
            <a:r>
              <a:rPr lang="en-US" sz="1200" b="0" i="1" spc="35" dirty="0" smtClean="0">
                <a:latin typeface="Times New Roman"/>
                <a:cs typeface="Times New Roman"/>
              </a:rPr>
              <a:t>link</a:t>
            </a:r>
            <a:r>
              <a:rPr lang="en-US" sz="1200" b="0" i="1" spc="-80" dirty="0" smtClean="0">
                <a:latin typeface="Times New Roman"/>
                <a:cs typeface="Times New Roman"/>
              </a:rPr>
              <a:t> </a:t>
            </a:r>
            <a:r>
              <a:rPr lang="en-US" sz="1200" b="0" spc="150" dirty="0" smtClean="0">
                <a:latin typeface="Times New Roman"/>
                <a:cs typeface="Times New Roman"/>
              </a:rPr>
              <a:t>–</a:t>
            </a:r>
            <a:r>
              <a:rPr lang="en-US" sz="1200" b="0" spc="-80" dirty="0" smtClean="0">
                <a:latin typeface="Times New Roman"/>
                <a:cs typeface="Times New Roman"/>
              </a:rPr>
              <a:t> </a:t>
            </a:r>
            <a:r>
              <a:rPr lang="en-US" sz="1200" b="0" spc="-5" dirty="0" err="1" smtClean="0">
                <a:latin typeface="Times New Roman"/>
                <a:cs typeface="Times New Roman"/>
              </a:rPr>
              <a:t>dozvoljava</a:t>
            </a:r>
            <a:r>
              <a:rPr lang="en-US" sz="1200" b="0" spc="-80" dirty="0" smtClean="0">
                <a:latin typeface="Times New Roman"/>
                <a:cs typeface="Times New Roman"/>
              </a:rPr>
              <a:t> </a:t>
            </a:r>
            <a:r>
              <a:rPr lang="en-US" sz="1200" b="0" spc="-30" dirty="0" smtClean="0">
                <a:latin typeface="Times New Roman"/>
                <a:cs typeface="Times New Roman"/>
              </a:rPr>
              <a:t>ADE</a:t>
            </a:r>
            <a:r>
              <a:rPr lang="en-US" sz="1200" b="0" spc="-75" dirty="0" smtClean="0">
                <a:latin typeface="Times New Roman"/>
                <a:cs typeface="Times New Roman"/>
              </a:rPr>
              <a:t> </a:t>
            </a:r>
            <a:r>
              <a:rPr lang="en-US" sz="1200" b="0" spc="35" dirty="0" smtClean="0">
                <a:latin typeface="Times New Roman"/>
                <a:cs typeface="Times New Roman"/>
              </a:rPr>
              <a:t>da</a:t>
            </a:r>
            <a:r>
              <a:rPr lang="en-US" sz="1200" b="0" spc="-75" dirty="0" smtClean="0">
                <a:latin typeface="Times New Roman"/>
                <a:cs typeface="Times New Roman"/>
              </a:rPr>
              <a:t> </a:t>
            </a:r>
            <a:r>
              <a:rPr lang="en-US" sz="1200" b="0" spc="5" dirty="0" smtClean="0">
                <a:latin typeface="Times New Roman"/>
                <a:cs typeface="Times New Roman"/>
              </a:rPr>
              <a:t>se</a:t>
            </a:r>
            <a:r>
              <a:rPr lang="en-US" sz="1200" b="0" spc="-80" dirty="0" smtClean="0">
                <a:latin typeface="Times New Roman"/>
                <a:cs typeface="Times New Roman"/>
              </a:rPr>
              <a:t> </a:t>
            </a:r>
            <a:r>
              <a:rPr lang="en-US" sz="1200" b="0" spc="20" dirty="0" err="1" smtClean="0">
                <a:latin typeface="Times New Roman"/>
                <a:cs typeface="Times New Roman"/>
              </a:rPr>
              <a:t>integriše</a:t>
            </a:r>
            <a:r>
              <a:rPr lang="en-US" sz="1200" b="0" spc="-80" dirty="0" smtClean="0">
                <a:latin typeface="Times New Roman"/>
                <a:cs typeface="Times New Roman"/>
              </a:rPr>
              <a:t> </a:t>
            </a:r>
            <a:r>
              <a:rPr lang="en-US" sz="1200" b="0" spc="5" dirty="0" err="1" smtClean="0">
                <a:latin typeface="Times New Roman"/>
                <a:cs typeface="Times New Roman"/>
              </a:rPr>
              <a:t>sa</a:t>
            </a:r>
            <a:r>
              <a:rPr lang="en-US" sz="1200" b="0" spc="-75" dirty="0" smtClean="0">
                <a:latin typeface="Times New Roman"/>
                <a:cs typeface="Times New Roman"/>
              </a:rPr>
              <a:t> </a:t>
            </a:r>
            <a:r>
              <a:rPr lang="en-US" sz="1200" b="0" spc="-65" dirty="0" err="1" smtClean="0">
                <a:latin typeface="Times New Roman"/>
                <a:cs typeface="Times New Roman"/>
              </a:rPr>
              <a:t>razli</a:t>
            </a:r>
            <a:r>
              <a:rPr lang="en-US" sz="1200" b="0" spc="-65" dirty="0" err="1" smtClean="0">
                <a:latin typeface="Georgia"/>
                <a:cs typeface="Georgia"/>
              </a:rPr>
              <a:t>č</a:t>
            </a:r>
            <a:r>
              <a:rPr lang="en-US" sz="1200" b="0" spc="-65" dirty="0" err="1" smtClean="0">
                <a:latin typeface="Times New Roman"/>
                <a:cs typeface="Times New Roman"/>
              </a:rPr>
              <a:t>itim</a:t>
            </a:r>
            <a:r>
              <a:rPr lang="en-US" sz="1200" b="0" spc="-65" dirty="0" smtClean="0">
                <a:latin typeface="Times New Roman"/>
                <a:cs typeface="Times New Roman"/>
              </a:rPr>
              <a:t> </a:t>
            </a:r>
            <a:r>
              <a:rPr lang="en-US" sz="1200" b="0" spc="-360" dirty="0" smtClean="0">
                <a:latin typeface="Times New Roman"/>
                <a:cs typeface="Times New Roman"/>
              </a:rPr>
              <a:t> </a:t>
            </a:r>
            <a:r>
              <a:rPr lang="en-US" sz="1200" b="0" spc="-20" dirty="0" smtClean="0">
                <a:latin typeface="Times New Roman"/>
                <a:cs typeface="Times New Roman"/>
              </a:rPr>
              <a:t>CASE</a:t>
            </a:r>
            <a:r>
              <a:rPr lang="en-US" sz="1200" b="0" spc="-25" dirty="0" smtClean="0">
                <a:latin typeface="Times New Roman"/>
                <a:cs typeface="Times New Roman"/>
              </a:rPr>
              <a:t> </a:t>
            </a:r>
            <a:r>
              <a:rPr lang="en-US" sz="1200" b="0" spc="15" dirty="0" err="1" smtClean="0">
                <a:latin typeface="Times New Roman"/>
                <a:cs typeface="Times New Roman"/>
              </a:rPr>
              <a:t>alatima</a:t>
            </a:r>
            <a:r>
              <a:rPr lang="en-US" sz="1200" b="0" spc="15" dirty="0" smtClean="0">
                <a:latin typeface="Times New Roman"/>
                <a:cs typeface="Times New Roman"/>
              </a:rPr>
              <a:t>,</a:t>
            </a:r>
            <a:r>
              <a:rPr lang="en-US" sz="1200" b="0" spc="-20" dirty="0" smtClean="0">
                <a:latin typeface="Times New Roman"/>
                <a:cs typeface="Times New Roman"/>
              </a:rPr>
              <a:t> </a:t>
            </a:r>
            <a:r>
              <a:rPr lang="en-US" sz="1200" b="0" spc="15" dirty="0" err="1" smtClean="0">
                <a:latin typeface="Times New Roman"/>
                <a:cs typeface="Times New Roman"/>
              </a:rPr>
              <a:t>kao</a:t>
            </a:r>
            <a:r>
              <a:rPr lang="en-US" sz="1200" b="0" spc="-20" dirty="0" smtClean="0">
                <a:latin typeface="Times New Roman"/>
                <a:cs typeface="Times New Roman"/>
              </a:rPr>
              <a:t> i </a:t>
            </a:r>
            <a:r>
              <a:rPr lang="en-US" sz="1200" b="0" spc="5" dirty="0" err="1" smtClean="0">
                <a:latin typeface="Times New Roman"/>
                <a:cs typeface="Times New Roman"/>
              </a:rPr>
              <a:t>sa</a:t>
            </a:r>
            <a:r>
              <a:rPr lang="en-US" sz="1200" b="0" spc="-20" dirty="0" smtClean="0">
                <a:latin typeface="Times New Roman"/>
                <a:cs typeface="Times New Roman"/>
              </a:rPr>
              <a:t> </a:t>
            </a:r>
            <a:r>
              <a:rPr lang="en-US" sz="1200" b="0" spc="40" dirty="0" err="1" smtClean="0">
                <a:latin typeface="Times New Roman"/>
                <a:cs typeface="Times New Roman"/>
              </a:rPr>
              <a:t>drugim</a:t>
            </a:r>
            <a:r>
              <a:rPr lang="en-US" sz="1200" b="0" spc="-25" dirty="0" smtClean="0">
                <a:latin typeface="Times New Roman"/>
                <a:cs typeface="Times New Roman"/>
              </a:rPr>
              <a:t> </a:t>
            </a:r>
            <a:r>
              <a:rPr lang="en-US" sz="1200" b="0" spc="-30" dirty="0" smtClean="0">
                <a:latin typeface="Times New Roman"/>
                <a:cs typeface="Times New Roman"/>
              </a:rPr>
              <a:t>ADE</a:t>
            </a:r>
            <a:r>
              <a:rPr lang="en-US" sz="1200" b="0" spc="-20" dirty="0" smtClean="0">
                <a:latin typeface="Times New Roman"/>
                <a:cs typeface="Times New Roman"/>
              </a:rPr>
              <a:t> i </a:t>
            </a:r>
            <a:r>
              <a:rPr lang="en-US" sz="1200" b="0" spc="20" dirty="0" err="1" smtClean="0">
                <a:latin typeface="Times New Roman"/>
                <a:cs typeface="Times New Roman"/>
              </a:rPr>
              <a:t>razvojnim</a:t>
            </a:r>
            <a:r>
              <a:rPr lang="en-US" sz="1200" b="0" spc="-20" dirty="0" smtClean="0">
                <a:latin typeface="Times New Roman"/>
                <a:cs typeface="Times New Roman"/>
              </a:rPr>
              <a:t> </a:t>
            </a:r>
            <a:r>
              <a:rPr lang="en-US" sz="1200" b="0" spc="15" dirty="0" err="1" smtClean="0">
                <a:latin typeface="Times New Roman"/>
                <a:cs typeface="Times New Roman"/>
              </a:rPr>
              <a:t>alatima</a:t>
            </a:r>
            <a:r>
              <a:rPr lang="en-US" sz="1200" b="0" spc="15" dirty="0" smtClean="0">
                <a:latin typeface="Times New Roman"/>
                <a:cs typeface="Times New Roman"/>
              </a:rPr>
              <a:t>.</a:t>
            </a:r>
            <a:endParaRPr lang="en-US" sz="1200" b="0" dirty="0" smtClean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F3421-0B76-4466-86F2-B8B0049096E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57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70485" indent="0" algn="just">
              <a:lnSpc>
                <a:spcPct val="100000"/>
              </a:lnSpc>
              <a:spcBef>
                <a:spcPts val="600"/>
              </a:spcBef>
            </a:pPr>
            <a:r>
              <a:rPr lang="vi-VN" sz="1200" b="0" spc="15" dirty="0" smtClean="0">
                <a:latin typeface="Times New Roman"/>
                <a:cs typeface="Times New Roman"/>
              </a:rPr>
              <a:t>Aplikacija </a:t>
            </a:r>
            <a:r>
              <a:rPr lang="vi-VN" sz="1200" b="0" spc="-5" dirty="0" smtClean="0">
                <a:latin typeface="Times New Roman"/>
                <a:cs typeface="Times New Roman"/>
              </a:rPr>
              <a:t>upravljanja </a:t>
            </a:r>
            <a:r>
              <a:rPr lang="vi-VN" sz="1200" b="0" spc="55" dirty="0" smtClean="0">
                <a:latin typeface="Times New Roman"/>
                <a:cs typeface="Times New Roman"/>
              </a:rPr>
              <a:t>procesom </a:t>
            </a:r>
            <a:r>
              <a:rPr lang="vi-VN" sz="1200" b="0" spc="-10" dirty="0" smtClean="0">
                <a:latin typeface="Times New Roman"/>
                <a:cs typeface="Times New Roman"/>
              </a:rPr>
              <a:t>je</a:t>
            </a:r>
            <a:r>
              <a:rPr lang="vi-VN" sz="1200" b="0" spc="-30" dirty="0" smtClean="0">
                <a:latin typeface="Times New Roman"/>
                <a:cs typeface="Times New Roman"/>
              </a:rPr>
              <a:t> </a:t>
            </a:r>
            <a:r>
              <a:rPr lang="vi-VN" sz="1200" b="0" spc="30" dirty="0" smtClean="0">
                <a:latin typeface="Times New Roman"/>
                <a:cs typeface="Times New Roman"/>
              </a:rPr>
              <a:t>automatizovan</a:t>
            </a:r>
            <a:r>
              <a:rPr lang="vi-VN" sz="1200" b="0" spc="-30" dirty="0" smtClean="0">
                <a:latin typeface="Times New Roman"/>
                <a:cs typeface="Times New Roman"/>
              </a:rPr>
              <a:t> </a:t>
            </a:r>
            <a:r>
              <a:rPr lang="vi-VN" sz="1200" b="0" spc="15" dirty="0" smtClean="0">
                <a:latin typeface="Times New Roman"/>
                <a:cs typeface="Times New Roman"/>
              </a:rPr>
              <a:t>alat</a:t>
            </a:r>
            <a:r>
              <a:rPr lang="vi-VN" sz="1200" b="0" spc="-30" dirty="0" smtClean="0">
                <a:latin typeface="Times New Roman"/>
                <a:cs typeface="Times New Roman"/>
              </a:rPr>
              <a:t> </a:t>
            </a:r>
            <a:r>
              <a:rPr lang="vi-VN" sz="1200" b="0" spc="-10" dirty="0" smtClean="0">
                <a:latin typeface="Times New Roman"/>
                <a:cs typeface="Times New Roman"/>
              </a:rPr>
              <a:t>koji</a:t>
            </a:r>
            <a:r>
              <a:rPr lang="vi-VN" sz="1200" b="0" spc="-30" dirty="0" smtClean="0">
                <a:latin typeface="Times New Roman"/>
                <a:cs typeface="Times New Roman"/>
              </a:rPr>
              <a:t> </a:t>
            </a:r>
            <a:r>
              <a:rPr lang="vi-VN" sz="1200" b="0" spc="35" dirty="0" smtClean="0">
                <a:latin typeface="Times New Roman"/>
                <a:cs typeface="Times New Roman"/>
              </a:rPr>
              <a:t>pomaže</a:t>
            </a:r>
            <a:r>
              <a:rPr lang="vi-VN" sz="1200" b="0" spc="-30" dirty="0" smtClean="0">
                <a:latin typeface="Times New Roman"/>
                <a:cs typeface="Times New Roman"/>
              </a:rPr>
              <a:t> </a:t>
            </a:r>
            <a:r>
              <a:rPr lang="vi-VN" sz="1200" b="0" spc="40" dirty="0" smtClean="0">
                <a:latin typeface="Times New Roman"/>
                <a:cs typeface="Times New Roman"/>
              </a:rPr>
              <a:t>pri</a:t>
            </a:r>
            <a:r>
              <a:rPr lang="vi-VN" sz="1200" b="0" spc="-25" dirty="0" smtClean="0">
                <a:latin typeface="Times New Roman"/>
                <a:cs typeface="Times New Roman"/>
              </a:rPr>
              <a:t> </a:t>
            </a:r>
            <a:r>
              <a:rPr lang="vi-VN" sz="1200" b="0" spc="25" dirty="0" smtClean="0">
                <a:latin typeface="Times New Roman"/>
                <a:cs typeface="Times New Roman"/>
              </a:rPr>
              <a:t>dokumentaciji</a:t>
            </a:r>
            <a:r>
              <a:rPr lang="vi-VN" sz="1200" b="0" spc="-25" dirty="0" smtClean="0">
                <a:latin typeface="Times New Roman"/>
                <a:cs typeface="Times New Roman"/>
              </a:rPr>
              <a:t> </a:t>
            </a:r>
            <a:r>
              <a:rPr lang="vi-VN" sz="1200" b="0" spc="-20" dirty="0" smtClean="0">
                <a:latin typeface="Times New Roman"/>
                <a:cs typeface="Times New Roman"/>
              </a:rPr>
              <a:t>i</a:t>
            </a:r>
            <a:r>
              <a:rPr lang="vi-VN" sz="1200" b="0" spc="-30" dirty="0" smtClean="0">
                <a:latin typeface="Times New Roman"/>
                <a:cs typeface="Times New Roman"/>
              </a:rPr>
              <a:t> </a:t>
            </a:r>
            <a:r>
              <a:rPr lang="vi-VN" sz="1200" b="0" spc="15" dirty="0" smtClean="0">
                <a:latin typeface="Times New Roman"/>
                <a:cs typeface="Times New Roman"/>
              </a:rPr>
              <a:t>upravljanju</a:t>
            </a:r>
            <a:r>
              <a:rPr lang="vi-VN" sz="1200" b="0" spc="-30" dirty="0" smtClean="0">
                <a:latin typeface="Times New Roman"/>
                <a:cs typeface="Times New Roman"/>
              </a:rPr>
              <a:t> </a:t>
            </a:r>
            <a:r>
              <a:rPr lang="vi-VN" sz="1200" b="0" spc="50" dirty="0" smtClean="0">
                <a:latin typeface="Times New Roman"/>
                <a:cs typeface="Times New Roman"/>
              </a:rPr>
              <a:t>meto</a:t>
            </a:r>
            <a:r>
              <a:rPr lang="vi-VN" sz="1200" b="0" spc="10" dirty="0" smtClean="0">
                <a:latin typeface="Times New Roman"/>
                <a:cs typeface="Times New Roman"/>
              </a:rPr>
              <a:t>dologijama,</a:t>
            </a:r>
            <a:r>
              <a:rPr lang="vi-VN" sz="1200" b="0" spc="-15" dirty="0" smtClean="0">
                <a:latin typeface="Times New Roman"/>
                <a:cs typeface="Times New Roman"/>
              </a:rPr>
              <a:t> </a:t>
            </a:r>
            <a:r>
              <a:rPr lang="vi-VN" sz="1200" b="0" spc="15" dirty="0" smtClean="0">
                <a:latin typeface="Times New Roman"/>
                <a:cs typeface="Times New Roman"/>
              </a:rPr>
              <a:t>njihovim</a:t>
            </a:r>
            <a:r>
              <a:rPr lang="vi-VN" sz="1200" b="0" spc="-15" dirty="0" smtClean="0">
                <a:latin typeface="Times New Roman"/>
                <a:cs typeface="Times New Roman"/>
              </a:rPr>
              <a:t> </a:t>
            </a:r>
            <a:r>
              <a:rPr lang="vi-VN" sz="1200" b="0" spc="35" dirty="0" smtClean="0">
                <a:latin typeface="Times New Roman"/>
                <a:cs typeface="Times New Roman"/>
              </a:rPr>
              <a:t>isporukama</a:t>
            </a:r>
            <a:r>
              <a:rPr lang="vi-VN" sz="1200" b="0" spc="-15" dirty="0" smtClean="0">
                <a:latin typeface="Times New Roman"/>
                <a:cs typeface="Times New Roman"/>
              </a:rPr>
              <a:t> </a:t>
            </a:r>
            <a:r>
              <a:rPr lang="vi-VN" sz="1200" b="0" spc="-20" dirty="0" smtClean="0">
                <a:latin typeface="Times New Roman"/>
                <a:cs typeface="Times New Roman"/>
              </a:rPr>
              <a:t>i</a:t>
            </a:r>
            <a:r>
              <a:rPr lang="vi-VN" sz="1200" b="0" spc="-15" dirty="0" smtClean="0">
                <a:latin typeface="Times New Roman"/>
                <a:cs typeface="Times New Roman"/>
              </a:rPr>
              <a:t> </a:t>
            </a:r>
            <a:r>
              <a:rPr lang="vi-VN" sz="1200" b="0" spc="40" dirty="0" smtClean="0">
                <a:latin typeface="Times New Roman"/>
                <a:cs typeface="Times New Roman"/>
              </a:rPr>
              <a:t>standardima</a:t>
            </a:r>
            <a:r>
              <a:rPr lang="vi-VN" sz="1200" b="0" spc="-15" dirty="0" smtClean="0">
                <a:latin typeface="Times New Roman"/>
                <a:cs typeface="Times New Roman"/>
              </a:rPr>
              <a:t> </a:t>
            </a:r>
            <a:r>
              <a:rPr lang="vi-VN" sz="1200" b="0" spc="10" dirty="0" smtClean="0">
                <a:latin typeface="Times New Roman"/>
                <a:cs typeface="Times New Roman"/>
              </a:rPr>
              <a:t>upravljanja</a:t>
            </a:r>
            <a:r>
              <a:rPr lang="vi-VN" sz="1200" b="0" spc="-15" dirty="0" smtClean="0">
                <a:latin typeface="Times New Roman"/>
                <a:cs typeface="Times New Roman"/>
              </a:rPr>
              <a:t> </a:t>
            </a:r>
            <a:r>
              <a:rPr lang="vi-VN" sz="1200" b="0" spc="15" dirty="0" smtClean="0">
                <a:latin typeface="Times New Roman"/>
                <a:cs typeface="Times New Roman"/>
              </a:rPr>
              <a:t>kvalitetom.</a:t>
            </a:r>
            <a:endParaRPr lang="vi-VN" sz="1200" b="0" dirty="0" smtClean="0">
              <a:latin typeface="Times New Roman"/>
              <a:cs typeface="Times New Roman"/>
            </a:endParaRPr>
          </a:p>
          <a:p>
            <a:pPr marL="0" marR="17780" algn="just">
              <a:lnSpc>
                <a:spcPct val="100000"/>
              </a:lnSpc>
              <a:spcBef>
                <a:spcPts val="540"/>
              </a:spcBef>
            </a:pPr>
            <a:r>
              <a:rPr lang="vi-VN" sz="1200" b="0" spc="15" dirty="0" smtClean="0">
                <a:latin typeface="Times New Roman"/>
                <a:cs typeface="Times New Roman"/>
              </a:rPr>
              <a:t>Aplikacija </a:t>
            </a:r>
            <a:r>
              <a:rPr lang="vi-VN" sz="1200" b="0" spc="-5" dirty="0" smtClean="0">
                <a:latin typeface="Times New Roman"/>
                <a:cs typeface="Times New Roman"/>
              </a:rPr>
              <a:t>upravljanja </a:t>
            </a:r>
            <a:r>
              <a:rPr lang="vi-VN" sz="1200" b="0" spc="35" dirty="0" smtClean="0">
                <a:latin typeface="Times New Roman"/>
                <a:cs typeface="Times New Roman"/>
              </a:rPr>
              <a:t>projektom </a:t>
            </a:r>
            <a:r>
              <a:rPr lang="vi-VN" sz="1200" b="0" spc="-5" dirty="0" smtClean="0">
                <a:latin typeface="Times New Roman"/>
                <a:cs typeface="Times New Roman"/>
              </a:rPr>
              <a:t>je</a:t>
            </a:r>
            <a:r>
              <a:rPr lang="vi-VN" sz="1200" b="0" dirty="0" smtClean="0">
                <a:latin typeface="Times New Roman"/>
                <a:cs typeface="Times New Roman"/>
              </a:rPr>
              <a:t> </a:t>
            </a:r>
            <a:r>
              <a:rPr lang="vi-VN" sz="1200" b="0" spc="30" dirty="0" smtClean="0">
                <a:latin typeface="Times New Roman"/>
                <a:cs typeface="Times New Roman"/>
              </a:rPr>
              <a:t>automatizovan </a:t>
            </a:r>
            <a:r>
              <a:rPr lang="vi-VN" sz="1200" b="0" spc="15" dirty="0" smtClean="0">
                <a:latin typeface="Times New Roman"/>
                <a:cs typeface="Times New Roman"/>
              </a:rPr>
              <a:t>alat </a:t>
            </a:r>
            <a:r>
              <a:rPr lang="vi-VN" sz="1200" b="0" spc="-10" dirty="0" smtClean="0">
                <a:latin typeface="Times New Roman"/>
                <a:cs typeface="Times New Roman"/>
              </a:rPr>
              <a:t>koji </a:t>
            </a:r>
            <a:r>
              <a:rPr lang="vi-VN" sz="1200" b="0" spc="35" dirty="0" smtClean="0">
                <a:latin typeface="Times New Roman"/>
                <a:cs typeface="Times New Roman"/>
              </a:rPr>
              <a:t>pomaže </a:t>
            </a:r>
            <a:r>
              <a:rPr lang="vi-VN" sz="1200" b="0" spc="60" dirty="0" smtClean="0">
                <a:latin typeface="Times New Roman"/>
                <a:cs typeface="Times New Roman"/>
              </a:rPr>
              <a:t>u </a:t>
            </a:r>
            <a:r>
              <a:rPr lang="vi-VN" sz="1200" b="0" spc="25" dirty="0" smtClean="0">
                <a:latin typeface="Times New Roman"/>
                <a:cs typeface="Times New Roman"/>
              </a:rPr>
              <a:t>planiranju </a:t>
            </a:r>
            <a:r>
              <a:rPr lang="vi-VN" sz="1200" b="0" spc="20" dirty="0" smtClean="0">
                <a:latin typeface="Times New Roman"/>
                <a:cs typeface="Times New Roman"/>
              </a:rPr>
              <a:t>aktivnosti </a:t>
            </a:r>
            <a:r>
              <a:rPr lang="vi-VN" sz="1200" b="0" spc="10" dirty="0" smtClean="0">
                <a:latin typeface="Times New Roman"/>
                <a:cs typeface="Times New Roman"/>
              </a:rPr>
              <a:t>razvoja </a:t>
            </a:r>
            <a:r>
              <a:rPr lang="vi-VN" sz="1200" b="0" spc="20" dirty="0" smtClean="0">
                <a:latin typeface="Times New Roman"/>
                <a:cs typeface="Times New Roman"/>
              </a:rPr>
              <a:t>sistema, </a:t>
            </a:r>
            <a:r>
              <a:rPr lang="vi-VN" sz="1200" b="0" spc="15" dirty="0" smtClean="0">
                <a:latin typeface="Times New Roman"/>
                <a:cs typeface="Times New Roman"/>
              </a:rPr>
              <a:t>ocenjuje</a:t>
            </a:r>
            <a:r>
              <a:rPr lang="vi-VN" sz="1200" b="0" spc="-90" dirty="0" smtClean="0">
                <a:latin typeface="Times New Roman"/>
                <a:cs typeface="Times New Roman"/>
              </a:rPr>
              <a:t> </a:t>
            </a:r>
            <a:r>
              <a:rPr lang="vi-VN" sz="1200" b="0" spc="-20" dirty="0" smtClean="0">
                <a:latin typeface="Times New Roman"/>
                <a:cs typeface="Times New Roman"/>
              </a:rPr>
              <a:t>i</a:t>
            </a:r>
            <a:r>
              <a:rPr lang="vi-VN" sz="1200" b="0" spc="-80" dirty="0" smtClean="0">
                <a:latin typeface="Times New Roman"/>
                <a:cs typeface="Times New Roman"/>
              </a:rPr>
              <a:t> </a:t>
            </a:r>
            <a:r>
              <a:rPr lang="vi-VN" sz="1200" b="0" spc="15" dirty="0" smtClean="0">
                <a:latin typeface="Times New Roman"/>
                <a:cs typeface="Times New Roman"/>
              </a:rPr>
              <a:t>dodeljuje</a:t>
            </a:r>
            <a:r>
              <a:rPr lang="vi-VN" sz="1200" b="0" spc="-85" dirty="0" smtClean="0">
                <a:latin typeface="Times New Roman"/>
                <a:cs typeface="Times New Roman"/>
              </a:rPr>
              <a:t> </a:t>
            </a:r>
            <a:r>
              <a:rPr lang="vi-VN" sz="1200" b="0" spc="30" dirty="0" smtClean="0">
                <a:latin typeface="Times New Roman"/>
                <a:cs typeface="Times New Roman"/>
              </a:rPr>
              <a:t>resurse</a:t>
            </a:r>
            <a:r>
              <a:rPr lang="vi-VN" sz="1200" b="0" spc="-80" dirty="0" smtClean="0">
                <a:latin typeface="Times New Roman"/>
                <a:cs typeface="Times New Roman"/>
              </a:rPr>
              <a:t> </a:t>
            </a:r>
            <a:r>
              <a:rPr lang="vi-VN" sz="1200" b="0" spc="5" dirty="0" smtClean="0">
                <a:latin typeface="Times New Roman"/>
                <a:cs typeface="Times New Roman"/>
              </a:rPr>
              <a:t>(uklju</a:t>
            </a:r>
            <a:r>
              <a:rPr lang="vi-VN" sz="1200" b="0" spc="5" dirty="0" smtClean="0">
                <a:latin typeface="Georgia"/>
                <a:cs typeface="Georgia"/>
              </a:rPr>
              <a:t>č</a:t>
            </a:r>
            <a:r>
              <a:rPr lang="vi-VN" sz="1200" b="0" spc="5" dirty="0" smtClean="0">
                <a:latin typeface="Times New Roman"/>
                <a:cs typeface="Times New Roman"/>
              </a:rPr>
              <a:t>uju</a:t>
            </a:r>
            <a:r>
              <a:rPr lang="vi-VN" sz="1200" b="0" spc="5" dirty="0" smtClean="0">
                <a:latin typeface="Georgia"/>
                <a:cs typeface="Georgia"/>
              </a:rPr>
              <a:t>ć</a:t>
            </a:r>
            <a:r>
              <a:rPr lang="vi-VN" sz="1200" b="0" spc="5" dirty="0" smtClean="0">
                <a:latin typeface="Times New Roman"/>
                <a:cs typeface="Times New Roman"/>
              </a:rPr>
              <a:t>i</a:t>
            </a:r>
            <a:r>
              <a:rPr lang="vi-VN" sz="1200" b="0" spc="-85" dirty="0" smtClean="0">
                <a:latin typeface="Times New Roman"/>
                <a:cs typeface="Times New Roman"/>
              </a:rPr>
              <a:t> </a:t>
            </a:r>
            <a:r>
              <a:rPr lang="vi-VN" sz="1200" b="0" spc="10" dirty="0" smtClean="0">
                <a:latin typeface="Times New Roman"/>
                <a:cs typeface="Times New Roman"/>
              </a:rPr>
              <a:t>ljude</a:t>
            </a:r>
            <a:r>
              <a:rPr lang="vi-VN" sz="1200" b="0" spc="-90" dirty="0" smtClean="0">
                <a:latin typeface="Times New Roman"/>
                <a:cs typeface="Times New Roman"/>
              </a:rPr>
              <a:t> </a:t>
            </a:r>
            <a:r>
              <a:rPr lang="vi-VN" sz="1200" b="0" spc="-20" dirty="0" smtClean="0">
                <a:latin typeface="Times New Roman"/>
                <a:cs typeface="Times New Roman"/>
              </a:rPr>
              <a:t>i</a:t>
            </a:r>
            <a:r>
              <a:rPr lang="vi-VN" sz="1200" b="0" spc="-80" dirty="0" smtClean="0">
                <a:latin typeface="Times New Roman"/>
                <a:cs typeface="Times New Roman"/>
              </a:rPr>
              <a:t> </a:t>
            </a:r>
            <a:r>
              <a:rPr lang="vi-VN" sz="1200" b="0" spc="10" dirty="0" smtClean="0">
                <a:latin typeface="Times New Roman"/>
                <a:cs typeface="Times New Roman"/>
              </a:rPr>
              <a:t>troškove),</a:t>
            </a:r>
            <a:r>
              <a:rPr lang="vi-VN" sz="1200" b="0" spc="-85" dirty="0" smtClean="0">
                <a:latin typeface="Times New Roman"/>
                <a:cs typeface="Times New Roman"/>
              </a:rPr>
              <a:t> </a:t>
            </a:r>
            <a:r>
              <a:rPr lang="vi-VN" sz="1200" b="0" spc="20" dirty="0" smtClean="0">
                <a:latin typeface="Times New Roman"/>
                <a:cs typeface="Times New Roman"/>
              </a:rPr>
              <a:t>raspore</a:t>
            </a:r>
            <a:r>
              <a:rPr lang="vi-VN" sz="1200" b="0" spc="20" dirty="0" smtClean="0">
                <a:latin typeface="Georgia"/>
                <a:cs typeface="Georgia"/>
              </a:rPr>
              <a:t>đ</a:t>
            </a:r>
            <a:r>
              <a:rPr lang="vi-VN" sz="1200" b="0" spc="20" dirty="0" smtClean="0">
                <a:latin typeface="Times New Roman"/>
                <a:cs typeface="Times New Roman"/>
              </a:rPr>
              <a:t>uje</a:t>
            </a:r>
            <a:r>
              <a:rPr lang="vi-VN" sz="1200" b="0" spc="-80" dirty="0" smtClean="0">
                <a:latin typeface="Times New Roman"/>
                <a:cs typeface="Times New Roman"/>
              </a:rPr>
              <a:t> </a:t>
            </a:r>
            <a:r>
              <a:rPr lang="vi-VN" sz="1200" b="0" spc="5" dirty="0" smtClean="0">
                <a:latin typeface="Times New Roman"/>
                <a:cs typeface="Times New Roman"/>
              </a:rPr>
              <a:t>ak</a:t>
            </a:r>
            <a:r>
              <a:rPr lang="vi-VN" sz="1200" b="0" spc="15" dirty="0" smtClean="0">
                <a:latin typeface="Times New Roman"/>
                <a:cs typeface="Times New Roman"/>
              </a:rPr>
              <a:t>tivnosti</a:t>
            </a:r>
            <a:r>
              <a:rPr lang="vi-VN" sz="1200" b="0" spc="-100" dirty="0" smtClean="0">
                <a:latin typeface="Times New Roman"/>
                <a:cs typeface="Times New Roman"/>
              </a:rPr>
              <a:t> </a:t>
            </a:r>
            <a:r>
              <a:rPr lang="vi-VN" sz="1200" b="0" spc="-25" dirty="0" smtClean="0">
                <a:latin typeface="Times New Roman"/>
                <a:cs typeface="Times New Roman"/>
              </a:rPr>
              <a:t>i</a:t>
            </a:r>
            <a:r>
              <a:rPr lang="vi-VN" sz="1200" b="0" spc="-95" dirty="0" smtClean="0">
                <a:latin typeface="Times New Roman"/>
                <a:cs typeface="Times New Roman"/>
              </a:rPr>
              <a:t> </a:t>
            </a:r>
            <a:r>
              <a:rPr lang="vi-VN" sz="1200" b="0" spc="15" dirty="0" smtClean="0">
                <a:latin typeface="Times New Roman"/>
                <a:cs typeface="Times New Roman"/>
              </a:rPr>
              <a:t>resurse,</a:t>
            </a:r>
            <a:r>
              <a:rPr lang="vi-VN" sz="1200" b="0" spc="-95" dirty="0" smtClean="0">
                <a:latin typeface="Times New Roman"/>
                <a:cs typeface="Times New Roman"/>
              </a:rPr>
              <a:t> </a:t>
            </a:r>
            <a:r>
              <a:rPr lang="vi-VN" sz="1200" b="0" spc="30" dirty="0" smtClean="0">
                <a:latin typeface="Times New Roman"/>
                <a:cs typeface="Times New Roman"/>
              </a:rPr>
              <a:t>prati</a:t>
            </a:r>
            <a:r>
              <a:rPr lang="vi-VN" sz="1200" b="0" spc="-95" dirty="0" smtClean="0">
                <a:latin typeface="Times New Roman"/>
                <a:cs typeface="Times New Roman"/>
              </a:rPr>
              <a:t> </a:t>
            </a:r>
            <a:r>
              <a:rPr lang="vi-VN" sz="1200" b="0" spc="20" dirty="0" smtClean="0">
                <a:latin typeface="Times New Roman"/>
                <a:cs typeface="Times New Roman"/>
              </a:rPr>
              <a:t>napredovanje</a:t>
            </a:r>
            <a:r>
              <a:rPr lang="vi-VN" sz="1200" b="0" spc="-100" dirty="0" smtClean="0">
                <a:latin typeface="Times New Roman"/>
                <a:cs typeface="Times New Roman"/>
              </a:rPr>
              <a:t> </a:t>
            </a:r>
            <a:r>
              <a:rPr lang="vi-VN" sz="1200" b="0" spc="35" dirty="0" smtClean="0">
                <a:latin typeface="Times New Roman"/>
                <a:cs typeface="Times New Roman"/>
              </a:rPr>
              <a:t>prema</a:t>
            </a:r>
            <a:r>
              <a:rPr lang="vi-VN" sz="1200" b="0" spc="-95" dirty="0" smtClean="0">
                <a:latin typeface="Times New Roman"/>
                <a:cs typeface="Times New Roman"/>
              </a:rPr>
              <a:t> </a:t>
            </a:r>
            <a:r>
              <a:rPr lang="vi-VN" sz="1200" b="0" spc="30" dirty="0" smtClean="0">
                <a:latin typeface="Times New Roman"/>
                <a:cs typeface="Times New Roman"/>
              </a:rPr>
              <a:t>zadatom</a:t>
            </a:r>
            <a:r>
              <a:rPr lang="vi-VN" sz="1200" b="0" spc="-95" dirty="0" smtClean="0">
                <a:latin typeface="Times New Roman"/>
                <a:cs typeface="Times New Roman"/>
              </a:rPr>
              <a:t> </a:t>
            </a:r>
            <a:r>
              <a:rPr lang="vi-VN" sz="1200" b="0" spc="35" dirty="0" smtClean="0">
                <a:latin typeface="Times New Roman"/>
                <a:cs typeface="Times New Roman"/>
              </a:rPr>
              <a:t>rasporedu</a:t>
            </a:r>
            <a:r>
              <a:rPr lang="vi-VN" sz="1200" b="0" spc="-95" dirty="0" smtClean="0">
                <a:latin typeface="Times New Roman"/>
                <a:cs typeface="Times New Roman"/>
              </a:rPr>
              <a:t> </a:t>
            </a:r>
            <a:r>
              <a:rPr lang="vi-VN" sz="1200" b="0" spc="-25" dirty="0" smtClean="0">
                <a:latin typeface="Times New Roman"/>
                <a:cs typeface="Times New Roman"/>
              </a:rPr>
              <a:t>i</a:t>
            </a:r>
            <a:r>
              <a:rPr lang="vi-VN" sz="1200" b="0" spc="-100" dirty="0" smtClean="0">
                <a:latin typeface="Times New Roman"/>
                <a:cs typeface="Times New Roman"/>
              </a:rPr>
              <a:t> </a:t>
            </a:r>
            <a:r>
              <a:rPr lang="vi-VN" sz="1200" b="0" spc="25" dirty="0" smtClean="0">
                <a:latin typeface="Times New Roman"/>
                <a:cs typeface="Times New Roman"/>
              </a:rPr>
              <a:t>budžetu, </a:t>
            </a:r>
            <a:r>
              <a:rPr lang="vi-VN" sz="1200" b="0" spc="35" dirty="0" smtClean="0">
                <a:latin typeface="Times New Roman"/>
                <a:cs typeface="Times New Roman"/>
              </a:rPr>
              <a:t>kontroliše </a:t>
            </a:r>
            <a:r>
              <a:rPr lang="vi-VN" sz="1200" b="0" spc="-10" dirty="0" smtClean="0">
                <a:latin typeface="Times New Roman"/>
                <a:cs typeface="Times New Roman"/>
              </a:rPr>
              <a:t>i </a:t>
            </a:r>
            <a:r>
              <a:rPr lang="vi-VN" sz="1200" b="0" spc="40" dirty="0" smtClean="0">
                <a:latin typeface="Times New Roman"/>
                <a:cs typeface="Times New Roman"/>
              </a:rPr>
              <a:t>modi</a:t>
            </a:r>
            <a:r>
              <a:rPr lang="vi-VN" sz="1200" b="0" spc="40" dirty="0" smtClean="0">
                <a:latin typeface="Georgia"/>
                <a:cs typeface="Georgia"/>
              </a:rPr>
              <a:t>ﬁ </a:t>
            </a:r>
            <a:r>
              <a:rPr lang="vi-VN" sz="1200" b="0" spc="20" dirty="0" smtClean="0">
                <a:latin typeface="Times New Roman"/>
                <a:cs typeface="Times New Roman"/>
              </a:rPr>
              <a:t>kuje </a:t>
            </a:r>
            <a:r>
              <a:rPr lang="vi-VN" sz="1200" b="0" spc="50" dirty="0" smtClean="0">
                <a:latin typeface="Times New Roman"/>
                <a:cs typeface="Times New Roman"/>
              </a:rPr>
              <a:t>rasporede </a:t>
            </a:r>
            <a:r>
              <a:rPr lang="vi-VN" sz="1200" b="0" spc="-10" dirty="0" smtClean="0">
                <a:latin typeface="Times New Roman"/>
                <a:cs typeface="Times New Roman"/>
              </a:rPr>
              <a:t>i </a:t>
            </a:r>
            <a:r>
              <a:rPr lang="vi-VN" sz="1200" b="0" spc="40" dirty="0" smtClean="0">
                <a:latin typeface="Times New Roman"/>
                <a:cs typeface="Times New Roman"/>
              </a:rPr>
              <a:t>resurse </a:t>
            </a:r>
            <a:r>
              <a:rPr lang="vi-VN" sz="1200" b="0" spc="-10" dirty="0" smtClean="0">
                <a:latin typeface="Times New Roman"/>
                <a:cs typeface="Times New Roman"/>
              </a:rPr>
              <a:t>i </a:t>
            </a:r>
            <a:r>
              <a:rPr lang="vi-VN" sz="1200" b="0" spc="15" dirty="0" smtClean="0">
                <a:latin typeface="Times New Roman"/>
                <a:cs typeface="Times New Roman"/>
              </a:rPr>
              <a:t>izveštava </a:t>
            </a:r>
            <a:r>
              <a:rPr lang="vi-VN" sz="1200" b="0" spc="45" dirty="0" smtClean="0">
                <a:latin typeface="Times New Roman"/>
                <a:cs typeface="Times New Roman"/>
              </a:rPr>
              <a:t>o napredovanju </a:t>
            </a:r>
            <a:r>
              <a:rPr lang="vi-VN" sz="1200" b="0" spc="50" dirty="0" smtClean="0">
                <a:latin typeface="Times New Roman"/>
                <a:cs typeface="Times New Roman"/>
              </a:rPr>
              <a:t> </a:t>
            </a:r>
            <a:r>
              <a:rPr lang="vi-VN" sz="1200" b="0" spc="30" dirty="0" smtClean="0">
                <a:latin typeface="Times New Roman"/>
                <a:cs typeface="Times New Roman"/>
              </a:rPr>
              <a:t>projekta.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F3421-0B76-4466-86F2-B8B0049096E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0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Klasični životni ciklus uvodi sistem „od dna prema vrhu“  tj. počinje od uvođenja modula, nastavlja sa podsistemima i  završava se uvođenjem celog sistema. </a:t>
            </a:r>
          </a:p>
          <a:p>
            <a:r>
              <a:rPr lang="vi-VN" dirty="0" smtClean="0"/>
              <a:t>Ovo je njegova  mana, jer sistem nije upotrebljiv dok nije kompletno  završen.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1593-29E9-48A4-A917-118C972A63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1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1. Definisanje zahteva</a:t>
            </a:r>
            <a:r>
              <a:rPr lang="sr-Latn-RS" baseline="0" dirty="0" smtClean="0"/>
              <a:t> iz dokumenata:</a:t>
            </a:r>
            <a:endParaRPr lang="sr-Latn-RS" dirty="0" smtClean="0"/>
          </a:p>
          <a:p>
            <a:r>
              <a:rPr lang="vi-VN" dirty="0" smtClean="0"/>
              <a:t> Ulazna dokumenta,</a:t>
            </a:r>
          </a:p>
          <a:p>
            <a:r>
              <a:rPr lang="vi-VN" dirty="0" smtClean="0"/>
              <a:t> Kartoteke, fascikle (skladišta podataka)</a:t>
            </a:r>
          </a:p>
          <a:p>
            <a:r>
              <a:rPr lang="vi-VN" dirty="0" smtClean="0"/>
              <a:t> Izlazna dokumenta</a:t>
            </a:r>
          </a:p>
          <a:p>
            <a:r>
              <a:rPr lang="vi-VN" dirty="0" smtClean="0"/>
              <a:t> Uzorci izveštaja</a:t>
            </a:r>
          </a:p>
          <a:p>
            <a:r>
              <a:rPr lang="vi-VN" dirty="0" smtClean="0"/>
              <a:t> Organizacioni propisi o načinu rada</a:t>
            </a:r>
          </a:p>
          <a:p>
            <a:pPr lvl="1"/>
            <a:r>
              <a:rPr lang="vi-VN" dirty="0" smtClean="0"/>
              <a:t> Da li postoje i koliko se poštuju</a:t>
            </a:r>
          </a:p>
          <a:p>
            <a:pPr lvl="1"/>
            <a:r>
              <a:rPr lang="vi-VN" dirty="0" smtClean="0"/>
              <a:t> Da li postoji služba interne standardizacije</a:t>
            </a:r>
          </a:p>
          <a:p>
            <a:pPr lvl="1"/>
            <a:r>
              <a:rPr lang="vi-VN" dirty="0" smtClean="0"/>
              <a:t> Da li su definisani normativi rada</a:t>
            </a:r>
          </a:p>
          <a:p>
            <a:r>
              <a:rPr lang="sr-Latn-RS" dirty="0" smtClean="0"/>
              <a:t>2. </a:t>
            </a:r>
            <a:r>
              <a:rPr lang="vi-VN" dirty="0" smtClean="0"/>
              <a:t>Definisanje zahteva intervjuom</a:t>
            </a:r>
          </a:p>
          <a:p>
            <a:pPr marL="91440" lvl="1" indent="-91440">
              <a:buFont typeface="Arial" pitchFamily="34" charset="0"/>
              <a:buChar char="•"/>
            </a:pPr>
            <a:r>
              <a:rPr lang="vi-VN" sz="3400" dirty="0" smtClean="0"/>
              <a:t>Pripreme za izvođenje intervjua</a:t>
            </a:r>
          </a:p>
          <a:p>
            <a:pPr marL="548640" lvl="2" indent="-91440">
              <a:buFont typeface="Arial" pitchFamily="34" charset="0"/>
              <a:buChar char="•"/>
            </a:pPr>
            <a:r>
              <a:rPr lang="vi-VN" sz="3400" dirty="0" smtClean="0"/>
              <a:t>Liste rukovodilaca i vremenski raspored intervjua,</a:t>
            </a:r>
          </a:p>
          <a:p>
            <a:pPr marL="548640" lvl="2" indent="-91440">
              <a:buFont typeface="Arial" pitchFamily="34" charset="0"/>
              <a:buChar char="•"/>
            </a:pPr>
            <a:r>
              <a:rPr lang="vi-VN" sz="3400" dirty="0" smtClean="0"/>
              <a:t>Teme za razgovor i potvrda termina,</a:t>
            </a:r>
          </a:p>
          <a:p>
            <a:pPr marL="548640" lvl="2" indent="-91440">
              <a:buFont typeface="Arial" pitchFamily="34" charset="0"/>
              <a:buChar char="•"/>
            </a:pPr>
            <a:r>
              <a:rPr lang="vi-VN" sz="3400" dirty="0" smtClean="0"/>
              <a:t>Izbor opštih pitanja</a:t>
            </a:r>
          </a:p>
          <a:p>
            <a:pPr marL="91440" lvl="1" indent="-91440">
              <a:buFont typeface="Arial" pitchFamily="34" charset="0"/>
              <a:buChar char="•"/>
            </a:pPr>
            <a:r>
              <a:rPr lang="vi-VN" sz="3400" dirty="0" smtClean="0"/>
              <a:t>Sagledavanje poslovanja top menadžmenta</a:t>
            </a:r>
          </a:p>
          <a:p>
            <a:pPr marL="548640" lvl="2" indent="-91440">
              <a:buFont typeface="Arial" pitchFamily="34" charset="0"/>
              <a:buChar char="•"/>
            </a:pPr>
            <a:r>
              <a:rPr lang="vi-VN" sz="3400" dirty="0" smtClean="0"/>
              <a:t>Dekompozicija ciljeva, funkcija, procesa, potreba, problema, projekata, organizacije, lokacije</a:t>
            </a:r>
          </a:p>
          <a:p>
            <a:pPr marL="548640" lvl="2" indent="-91440">
              <a:buFont typeface="Arial" pitchFamily="34" charset="0"/>
              <a:buChar char="•"/>
            </a:pPr>
            <a:r>
              <a:rPr lang="vi-VN" sz="3400" dirty="0" smtClean="0"/>
              <a:t>Odnosi tima i rukovodioca</a:t>
            </a:r>
          </a:p>
          <a:p>
            <a:pPr marL="548640" lvl="2" indent="-91440">
              <a:buFont typeface="Arial" pitchFamily="34" charset="0"/>
              <a:buChar char="•"/>
            </a:pPr>
            <a:r>
              <a:rPr lang="vi-VN" sz="3400" dirty="0" smtClean="0"/>
              <a:t>Definisanje prioriteta i preporuka</a:t>
            </a:r>
            <a:endParaRPr lang="sr-Latn-RS" sz="3400" dirty="0" smtClean="0"/>
          </a:p>
          <a:p>
            <a:pPr marL="0" indent="0">
              <a:buNone/>
            </a:pPr>
            <a:r>
              <a:rPr lang="en-US" dirty="0" err="1" smtClean="0"/>
              <a:t>Najčešći</a:t>
            </a:r>
            <a:r>
              <a:rPr lang="en-US" dirty="0" smtClean="0"/>
              <a:t> </a:t>
            </a:r>
            <a:r>
              <a:rPr lang="en-US" dirty="0" err="1" smtClean="0"/>
              <a:t>aktuelni</a:t>
            </a:r>
            <a:r>
              <a:rPr lang="en-US" dirty="0" smtClean="0"/>
              <a:t> </a:t>
            </a:r>
            <a:r>
              <a:rPr lang="en-US" dirty="0" err="1" smtClean="0"/>
              <a:t>nalazi</a:t>
            </a:r>
            <a:r>
              <a:rPr lang="en-US" dirty="0" smtClean="0"/>
              <a:t> </a:t>
            </a:r>
            <a:r>
              <a:rPr lang="en-US" dirty="0" err="1" smtClean="0"/>
              <a:t>snimka</a:t>
            </a:r>
            <a:r>
              <a:rPr lang="en-US" dirty="0" smtClean="0"/>
              <a:t> </a:t>
            </a:r>
            <a:r>
              <a:rPr lang="en-US" dirty="0" err="1" smtClean="0"/>
              <a:t>postojećeg</a:t>
            </a:r>
            <a:r>
              <a:rPr lang="en-US" dirty="0" smtClean="0"/>
              <a:t> </a:t>
            </a:r>
            <a:r>
              <a:rPr lang="en-US" dirty="0" err="1" smtClean="0"/>
              <a:t>stanja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 </a:t>
            </a:r>
            <a:r>
              <a:rPr lang="en-US" dirty="0" err="1" smtClean="0"/>
              <a:t>Razvijene</a:t>
            </a:r>
            <a:r>
              <a:rPr lang="en-US" dirty="0" smtClean="0"/>
              <a:t> </a:t>
            </a:r>
            <a:r>
              <a:rPr lang="en-US" dirty="0" err="1" smtClean="0"/>
              <a:t>parcijalne</a:t>
            </a:r>
            <a:r>
              <a:rPr lang="en-US" dirty="0" smtClean="0"/>
              <a:t> </a:t>
            </a:r>
            <a:r>
              <a:rPr lang="en-US" dirty="0" err="1" smtClean="0"/>
              <a:t>aplikacije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 </a:t>
            </a:r>
            <a:r>
              <a:rPr lang="en-US" dirty="0" err="1" smtClean="0"/>
              <a:t>Nejedinstven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označavanja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 </a:t>
            </a:r>
            <a:r>
              <a:rPr lang="en-US" dirty="0" err="1" smtClean="0"/>
              <a:t>Nekonsultovani</a:t>
            </a:r>
            <a:r>
              <a:rPr lang="en-US" dirty="0" smtClean="0"/>
              <a:t> </a:t>
            </a:r>
            <a:r>
              <a:rPr lang="en-US" dirty="0" err="1" smtClean="0"/>
              <a:t>zahtevi</a:t>
            </a:r>
            <a:r>
              <a:rPr lang="en-US" dirty="0" smtClean="0"/>
              <a:t> </a:t>
            </a:r>
            <a:r>
              <a:rPr lang="en-US" dirty="0" err="1" smtClean="0"/>
              <a:t>korisnika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 </a:t>
            </a:r>
            <a:r>
              <a:rPr lang="en-US" dirty="0" err="1" smtClean="0"/>
              <a:t>Nepostojanje</a:t>
            </a:r>
            <a:r>
              <a:rPr lang="en-US" dirty="0" smtClean="0"/>
              <a:t> </a:t>
            </a:r>
            <a:r>
              <a:rPr lang="en-US" dirty="0" err="1" smtClean="0"/>
              <a:t>adekvatne</a:t>
            </a:r>
            <a:r>
              <a:rPr lang="en-US" dirty="0" smtClean="0"/>
              <a:t> </a:t>
            </a:r>
            <a:r>
              <a:rPr lang="en-US" dirty="0" err="1" smtClean="0"/>
              <a:t>dokumentacije</a:t>
            </a:r>
            <a:endParaRPr lang="en-US" sz="3400" dirty="0" smtClean="0"/>
          </a:p>
          <a:p>
            <a:pPr marL="91440" indent="-9144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1593-29E9-48A4-A917-118C972A63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7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Analiza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strukture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Latn-R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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Identifikacija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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Definisanje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tokova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podataka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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Definisanje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skladišta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podataka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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Identifikacija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interfejsa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učestvuju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tokovima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podataka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Izrada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Latn-R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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Definisanje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objekata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vi-V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 Definisanje veza i relacija između objekata sistema 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Definisanje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načina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realizacije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informacionog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Latn-R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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Izbor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sistemskog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softvera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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Izbor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koncepta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skladištenja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podataka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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Izbor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softverskih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vi-V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 Utvrđivanje nosilaca realizacije razvoja 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Specifikacija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potrebnih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resursa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1593-29E9-48A4-A917-118C972A63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54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Izrada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aplikacija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Latn-R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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Programiranje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logike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aplikacije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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Kreiranje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grafičkog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interfejsa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korisniku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Latn-R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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Definisanje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menija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izgleda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upita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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Definisanje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standardnih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izveštaja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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Testiranje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aplikacija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1593-29E9-48A4-A917-118C972A63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08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1593-29E9-48A4-A917-118C972A63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60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4200" dirty="0" smtClean="0">
                <a:latin typeface="Calibri" pitchFamily="34" charset="0"/>
                <a:cs typeface="Calibri" pitchFamily="34" charset="0"/>
              </a:rPr>
              <a:t>Prednost je što je neke</a:t>
            </a:r>
            <a:r>
              <a:rPr lang="vi-VN" sz="4200" dirty="0" smtClean="0">
                <a:latin typeface="Calibri" pitchFamily="34" charset="0"/>
                <a:cs typeface="Calibri" pitchFamily="34" charset="0"/>
              </a:rPr>
              <a:t> problem</a:t>
            </a:r>
            <a:r>
              <a:rPr lang="sr-Latn-RS" sz="42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vi-VN" sz="4200" dirty="0" smtClean="0">
                <a:latin typeface="Calibri" pitchFamily="34" charset="0"/>
                <a:cs typeface="Calibri" pitchFamily="34" charset="0"/>
              </a:rPr>
              <a:t> moguće ostaviti za kasnije cikluse</a:t>
            </a:r>
            <a:r>
              <a:rPr lang="sr-Latn-RS" sz="4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4200" dirty="0" smtClean="0">
                <a:latin typeface="Calibri" pitchFamily="34" charset="0"/>
                <a:cs typeface="Calibri" pitchFamily="34" charset="0"/>
              </a:rPr>
              <a:t>Još jedan rizik je što su </a:t>
            </a:r>
            <a:r>
              <a:rPr lang="vi-VN" sz="4200" dirty="0" smtClean="0">
                <a:latin typeface="Calibri" pitchFamily="34" charset="0"/>
                <a:cs typeface="Calibri" pitchFamily="34" charset="0"/>
              </a:rPr>
              <a:t>dugoročno ograničena sredstava (ljudstvo/novac).</a:t>
            </a:r>
            <a:endParaRPr lang="en-US" sz="4200" dirty="0" smtClean="0">
              <a:latin typeface="Calibri" pitchFamily="34" charset="0"/>
              <a:cs typeface="Calibri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4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1593-29E9-48A4-A917-118C972A63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56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Da bi RAD bio </a:t>
            </a:r>
            <a:r>
              <a:rPr lang="en-US" sz="1200" dirty="0" err="1" smtClean="0"/>
              <a:t>uspešan</a:t>
            </a:r>
            <a:r>
              <a:rPr lang="en-US" sz="1200" dirty="0" smtClean="0"/>
              <a:t>, </a:t>
            </a:r>
            <a:r>
              <a:rPr lang="en-US" sz="1200" dirty="0" err="1" smtClean="0"/>
              <a:t>projektanti</a:t>
            </a:r>
            <a:r>
              <a:rPr lang="en-US" sz="1200" dirty="0" smtClean="0"/>
              <a:t> </a:t>
            </a:r>
            <a:r>
              <a:rPr lang="en-US" sz="1200" dirty="0" err="1" smtClean="0"/>
              <a:t>moraju</a:t>
            </a:r>
            <a:r>
              <a:rPr lang="en-US" sz="1200" dirty="0" smtClean="0"/>
              <a:t> </a:t>
            </a:r>
            <a:r>
              <a:rPr lang="en-US" sz="1200" dirty="0" err="1" smtClean="0"/>
              <a:t>raditi</a:t>
            </a:r>
            <a:r>
              <a:rPr lang="en-US" sz="1200" dirty="0" smtClean="0"/>
              <a:t> </a:t>
            </a:r>
            <a:r>
              <a:rPr lang="en-US" sz="1200" dirty="0" err="1" smtClean="0"/>
              <a:t>sa</a:t>
            </a:r>
            <a:r>
              <a:rPr lang="en-US" sz="1200" dirty="0" smtClean="0"/>
              <a:t> </a:t>
            </a:r>
            <a:r>
              <a:rPr lang="en-US" sz="1200" dirty="0" err="1" smtClean="0"/>
              <a:t>krajnjim</a:t>
            </a:r>
            <a:r>
              <a:rPr lang="en-US" sz="1200" dirty="0" smtClean="0"/>
              <a:t> </a:t>
            </a:r>
            <a:r>
              <a:rPr lang="en-US" sz="1200" dirty="0" err="1" smtClean="0"/>
              <a:t>korisnicima</a:t>
            </a:r>
            <a:r>
              <a:rPr lang="en-US" sz="1200" dirty="0" smtClean="0"/>
              <a:t>, </a:t>
            </a:r>
            <a:r>
              <a:rPr lang="en-US" sz="1200" dirty="0" err="1" smtClean="0"/>
              <a:t>moraju</a:t>
            </a:r>
            <a:r>
              <a:rPr lang="en-US" sz="1200" dirty="0" smtClean="0"/>
              <a:t> </a:t>
            </a:r>
            <a:r>
              <a:rPr lang="en-US" sz="1200" dirty="0" err="1" smtClean="0"/>
              <a:t>biti</a:t>
            </a:r>
            <a:r>
              <a:rPr lang="en-US" sz="1200" dirty="0" smtClean="0"/>
              <a:t> </a:t>
            </a:r>
            <a:r>
              <a:rPr lang="en-US" sz="1200" dirty="0" err="1" smtClean="0"/>
              <a:t>iskusni</a:t>
            </a:r>
            <a:r>
              <a:rPr lang="en-US" sz="1200" dirty="0" smtClean="0"/>
              <a:t> u </a:t>
            </a:r>
            <a:r>
              <a:rPr lang="en-US" sz="1200" dirty="0" err="1" smtClean="0"/>
              <a:t>korišćenju</a:t>
            </a:r>
            <a:r>
              <a:rPr lang="en-US" sz="1200" dirty="0" smtClean="0"/>
              <a:t> </a:t>
            </a:r>
            <a:r>
              <a:rPr lang="en-US" sz="1200" dirty="0" err="1" smtClean="0"/>
              <a:t>potrebnih</a:t>
            </a:r>
            <a:r>
              <a:rPr lang="en-US" sz="1200" dirty="0" smtClean="0"/>
              <a:t> </a:t>
            </a:r>
            <a:r>
              <a:rPr lang="en-US" sz="1200" dirty="0" err="1" smtClean="0"/>
              <a:t>tehnika</a:t>
            </a:r>
            <a:r>
              <a:rPr lang="en-US" sz="1200" dirty="0" smtClean="0"/>
              <a:t> i </a:t>
            </a:r>
            <a:r>
              <a:rPr lang="en-US" sz="1200" dirty="0" err="1" smtClean="0"/>
              <a:t>alata</a:t>
            </a:r>
            <a:r>
              <a:rPr lang="en-US" sz="1200" dirty="0" smtClean="0"/>
              <a:t>, a oblast </a:t>
            </a:r>
            <a:r>
              <a:rPr lang="en-US" sz="1200" dirty="0" err="1" smtClean="0"/>
              <a:t>primene</a:t>
            </a:r>
            <a:r>
              <a:rPr lang="en-US" sz="1200" dirty="0" smtClean="0"/>
              <a:t> </a:t>
            </a:r>
            <a:r>
              <a:rPr lang="en-US" sz="1200" dirty="0" err="1" smtClean="0"/>
              <a:t>mora</a:t>
            </a:r>
            <a:r>
              <a:rPr lang="en-US" sz="1200" dirty="0" smtClean="0"/>
              <a:t> </a:t>
            </a:r>
            <a:r>
              <a:rPr lang="en-US" sz="1200" dirty="0" err="1" smtClean="0"/>
              <a:t>biti</a:t>
            </a:r>
            <a:r>
              <a:rPr lang="en-US" sz="1200" dirty="0" smtClean="0"/>
              <a:t> </a:t>
            </a:r>
            <a:r>
              <a:rPr lang="en-US" sz="1200" dirty="0" err="1" smtClean="0"/>
              <a:t>dobro</a:t>
            </a:r>
            <a:r>
              <a:rPr lang="en-US" sz="1200" dirty="0" smtClean="0"/>
              <a:t> </a:t>
            </a:r>
            <a:r>
              <a:rPr lang="en-US" sz="1200" dirty="0" err="1" smtClean="0"/>
              <a:t>poznata</a:t>
            </a:r>
            <a:r>
              <a:rPr lang="en-US" sz="12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1593-29E9-48A4-A917-118C972A63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11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razliku</a:t>
            </a:r>
            <a:r>
              <a:rPr lang="en-US" dirty="0" smtClean="0"/>
              <a:t> od </a:t>
            </a:r>
            <a:r>
              <a:rPr lang="en-US" dirty="0" err="1" smtClean="0"/>
              <a:t>klasičnog</a:t>
            </a:r>
            <a:r>
              <a:rPr lang="en-US" dirty="0" smtClean="0"/>
              <a:t> </a:t>
            </a:r>
            <a:r>
              <a:rPr lang="en-US" dirty="0" err="1" smtClean="0"/>
              <a:t>modela</a:t>
            </a:r>
            <a:r>
              <a:rPr lang="en-US" dirty="0" smtClean="0"/>
              <a:t> </a:t>
            </a:r>
            <a:r>
              <a:rPr lang="en-US" dirty="0" err="1" smtClean="0"/>
              <a:t>živo</a:t>
            </a:r>
            <a:r>
              <a:rPr lang="sr-Latn-RS" dirty="0" smtClean="0"/>
              <a:t>t</a:t>
            </a:r>
            <a:r>
              <a:rPr lang="en-US" dirty="0" err="1" smtClean="0"/>
              <a:t>nog</a:t>
            </a:r>
            <a:r>
              <a:rPr lang="en-US" dirty="0" smtClean="0"/>
              <a:t> </a:t>
            </a:r>
            <a:r>
              <a:rPr lang="en-US" dirty="0" err="1" smtClean="0"/>
              <a:t>ciklusa</a:t>
            </a:r>
            <a:r>
              <a:rPr lang="en-US" dirty="0" smtClean="0"/>
              <a:t>, </a:t>
            </a:r>
            <a:r>
              <a:rPr lang="en-US" dirty="0" err="1" smtClean="0"/>
              <a:t>ovde</a:t>
            </a:r>
            <a:r>
              <a:rPr lang="en-US" dirty="0" smtClean="0"/>
              <a:t> se </a:t>
            </a:r>
            <a:r>
              <a:rPr lang="en-US" dirty="0" err="1" smtClean="0"/>
              <a:t>umesto</a:t>
            </a:r>
            <a:r>
              <a:rPr lang="en-US" dirty="0" smtClean="0"/>
              <a:t> </a:t>
            </a:r>
            <a:r>
              <a:rPr lang="en-US" dirty="0" err="1" smtClean="0"/>
              <a:t>pojma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sr-Latn-RS" dirty="0" smtClean="0"/>
              <a:t>a </a:t>
            </a:r>
            <a:r>
              <a:rPr lang="en-US" dirty="0" err="1" smtClean="0"/>
              <a:t>upotrebljava</a:t>
            </a:r>
            <a:r>
              <a:rPr lang="en-US" dirty="0" smtClean="0"/>
              <a:t> </a:t>
            </a:r>
            <a:r>
              <a:rPr lang="en-US" dirty="0" err="1" smtClean="0"/>
              <a:t>aktivnost</a:t>
            </a:r>
            <a:r>
              <a:rPr lang="en-US" dirty="0" smtClean="0"/>
              <a:t>. </a:t>
            </a:r>
            <a:r>
              <a:rPr lang="en-US" dirty="0" err="1" smtClean="0"/>
              <a:t>Razlog</a:t>
            </a:r>
            <a:r>
              <a:rPr lang="en-US" dirty="0" smtClean="0"/>
              <a:t> tome </a:t>
            </a:r>
            <a:r>
              <a:rPr lang="en-US" dirty="0" err="1" smtClean="0"/>
              <a:t>leži</a:t>
            </a:r>
            <a:r>
              <a:rPr lang="en-US" dirty="0" smtClean="0"/>
              <a:t> u </a:t>
            </a:r>
            <a:r>
              <a:rPr lang="en-US" dirty="0" err="1" smtClean="0"/>
              <a:t>činjenici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se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odvijati</a:t>
            </a:r>
            <a:r>
              <a:rPr lang="en-US" dirty="0" smtClean="0"/>
              <a:t> i </a:t>
            </a:r>
            <a:r>
              <a:rPr lang="en-US" dirty="0" err="1" smtClean="0"/>
              <a:t>paralelno</a:t>
            </a:r>
            <a:r>
              <a:rPr lang="en-US" dirty="0" smtClean="0"/>
              <a:t>, a ne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sukcesivno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1593-29E9-48A4-A917-118C972A63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2286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343400" cy="2400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343400" cy="2400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2400" y="3924300"/>
            <a:ext cx="4343400" cy="2400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343400" cy="2400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Prof. Dr Milorad Tosic                                   Informacioni sistemi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31B4D-6B12-4273-985E-C83DD62D8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0984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12" Type="http://schemas.openxmlformats.org/officeDocument/2006/relationships/hyperlink" Target="http://www.visualcomplexity.com/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sr-Latn-R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Projektovanje informacionih </a:t>
            </a:r>
            <a:r>
              <a:rPr lang="sr-Latn-R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sistema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/>
          </a:bodyPr>
          <a:lstStyle/>
          <a:p>
            <a:pPr algn="l"/>
            <a:r>
              <a:rPr lang="sr-Latn-R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Modeli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faze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raz</a:t>
            </a:r>
            <a:r>
              <a:rPr lang="sr-Latn-R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voja IS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l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994122"/>
          </a:xfrm>
        </p:spPr>
        <p:txBody>
          <a:bodyPr/>
          <a:lstStyle/>
          <a:p>
            <a:r>
              <a:rPr lang="sr-Latn-RS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vi-VN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Analiza </a:t>
            </a:r>
            <a:r>
              <a:rPr lang="vi-VN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postojećeg stanja</a:t>
            </a:r>
            <a:endParaRPr lang="en-US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328592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vi-VN" sz="3000" b="1" dirty="0" smtClean="0">
                <a:latin typeface="Calibri" pitchFamily="34" charset="0"/>
                <a:cs typeface="Calibri" pitchFamily="34" charset="0"/>
              </a:rPr>
              <a:t>Analiza zahteva korisnika</a:t>
            </a:r>
            <a:r>
              <a:rPr lang="sr-Latn-RS" sz="30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en-US" sz="3000" b="1" dirty="0" err="1" smtClean="0">
                <a:latin typeface="Calibri" pitchFamily="34" charset="0"/>
                <a:cs typeface="Calibri" pitchFamily="34" charset="0"/>
              </a:rPr>
              <a:t>Postupak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 smtClean="0">
                <a:latin typeface="Calibri" pitchFamily="34" charset="0"/>
                <a:cs typeface="Calibri" pitchFamily="34" charset="0"/>
              </a:rPr>
              <a:t>odozdo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3000" b="1" dirty="0" err="1" smtClean="0">
                <a:latin typeface="Calibri" pitchFamily="34" charset="0"/>
                <a:cs typeface="Calibri" pitchFamily="34" charset="0"/>
              </a:rPr>
              <a:t>na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-gore (bottom-up) </a:t>
            </a:r>
            <a:endParaRPr lang="sr-Latn-RS" sz="3000" dirty="0" smtClean="0">
              <a:latin typeface="Calibri" pitchFamily="34" charset="0"/>
              <a:cs typeface="Calibri" pitchFamily="34" charset="0"/>
            </a:endParaRPr>
          </a:p>
          <a:p>
            <a:pPr marL="400050" lvl="1" indent="0">
              <a:spcBef>
                <a:spcPts val="1800"/>
              </a:spcBef>
              <a:buNone/>
            </a:pPr>
            <a:r>
              <a:rPr lang="sr-Latn-RS" sz="3000" dirty="0">
                <a:latin typeface="Calibri" pitchFamily="34" charset="0"/>
                <a:cs typeface="Calibri" pitchFamily="34" charset="0"/>
              </a:rPr>
              <a:t>d</a:t>
            </a:r>
            <a:r>
              <a:rPr lang="vi-VN" sz="3000" dirty="0" smtClean="0">
                <a:latin typeface="Calibri" pitchFamily="34" charset="0"/>
                <a:cs typeface="Calibri" pitchFamily="34" charset="0"/>
              </a:rPr>
              <a:t>efinisanje zahteva iz dokumenata</a:t>
            </a:r>
            <a:endParaRPr lang="sr-Latn-RS" sz="30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vi-VN" sz="3000" b="1" dirty="0" smtClean="0">
                <a:latin typeface="Calibri" pitchFamily="34" charset="0"/>
                <a:cs typeface="Calibri" pitchFamily="34" charset="0"/>
              </a:rPr>
              <a:t>Postupak odozgo-na-dole (top-down)</a:t>
            </a:r>
            <a:endParaRPr lang="sr-Latn-RS" sz="3000" b="1" dirty="0" smtClean="0">
              <a:latin typeface="Calibri" pitchFamily="34" charset="0"/>
              <a:cs typeface="Calibri" pitchFamily="34" charset="0"/>
            </a:endParaRPr>
          </a:p>
          <a:p>
            <a:pPr marL="400050" lvl="1" indent="0">
              <a:spcBef>
                <a:spcPts val="1800"/>
              </a:spcBef>
              <a:buNone/>
            </a:pPr>
            <a:r>
              <a:rPr lang="sr-Latn-RS" sz="3000" dirty="0">
                <a:latin typeface="Calibri" pitchFamily="34" charset="0"/>
                <a:cs typeface="Calibri" pitchFamily="34" charset="0"/>
              </a:rPr>
              <a:t>d</a:t>
            </a:r>
            <a:r>
              <a:rPr lang="vi-VN" sz="3000" dirty="0" smtClean="0">
                <a:latin typeface="Calibri" pitchFamily="34" charset="0"/>
                <a:cs typeface="Calibri" pitchFamily="34" charset="0"/>
              </a:rPr>
              <a:t>efinisanje zahteva intervjuom</a:t>
            </a:r>
            <a:endParaRPr lang="sr-Latn-RS" sz="30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sr-Latn-RS" sz="3000" b="1" dirty="0" smtClean="0">
                <a:latin typeface="Calibri" pitchFamily="34" charset="0"/>
                <a:cs typeface="Calibri" pitchFamily="34" charset="0"/>
              </a:rPr>
              <a:t>Dokumentovanje snimka stanja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sr-Latn-RS" sz="3000" b="1" dirty="0" smtClean="0">
                <a:latin typeface="Calibri" pitchFamily="34" charset="0"/>
                <a:cs typeface="Calibri" pitchFamily="34" charset="0"/>
              </a:rPr>
              <a:t>Strukturna sistemska analiza</a:t>
            </a:r>
          </a:p>
        </p:txBody>
      </p:sp>
    </p:spTree>
    <p:extLst>
      <p:ext uri="{BB962C8B-B14F-4D97-AF65-F5344CB8AC3E}">
        <p14:creationId xmlns:p14="http://schemas.microsoft.com/office/powerpoint/2010/main" val="149758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3752"/>
            <a:ext cx="8229600" cy="1143000"/>
          </a:xfrm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rgbClr val="00FFFF"/>
                </a:solidFill>
              </a:rPr>
              <a:t>3. </a:t>
            </a:r>
            <a:r>
              <a:rPr lang="vi-VN" dirty="0" smtClean="0">
                <a:solidFill>
                  <a:srgbClr val="00FFFF"/>
                </a:solidFill>
              </a:rPr>
              <a:t>Projektovanje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00808"/>
            <a:ext cx="8028384" cy="453650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sr-Latn-RS" sz="3000" b="1" dirty="0" smtClean="0">
                <a:latin typeface="Calibri" pitchFamily="34" charset="0"/>
                <a:cs typeface="Calibri" pitchFamily="34" charset="0"/>
              </a:rPr>
              <a:t>Analiza strukture sistema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vi-VN" sz="3000" b="1" dirty="0" smtClean="0">
                <a:latin typeface="Calibri" pitchFamily="34" charset="0"/>
                <a:cs typeface="Calibri" pitchFamily="34" charset="0"/>
              </a:rPr>
              <a:t>Izrada </a:t>
            </a:r>
            <a:r>
              <a:rPr lang="vi-VN" sz="3000" b="1" dirty="0">
                <a:latin typeface="Calibri" pitchFamily="34" charset="0"/>
                <a:cs typeface="Calibri" pitchFamily="34" charset="0"/>
              </a:rPr>
              <a:t>modela sistema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vi-VN" sz="3000" b="1" dirty="0" smtClean="0">
                <a:latin typeface="Calibri" pitchFamily="34" charset="0"/>
                <a:cs typeface="Calibri" pitchFamily="34" charset="0"/>
              </a:rPr>
              <a:t>Definisanje </a:t>
            </a:r>
            <a:r>
              <a:rPr lang="vi-VN" sz="3000" b="1" dirty="0">
                <a:latin typeface="Calibri" pitchFamily="34" charset="0"/>
                <a:cs typeface="Calibri" pitchFamily="34" charset="0"/>
              </a:rPr>
              <a:t>načina realizacije informacionog </a:t>
            </a:r>
            <a:r>
              <a:rPr lang="vi-VN" sz="3000" b="1" dirty="0" smtClean="0">
                <a:latin typeface="Calibri" pitchFamily="34" charset="0"/>
                <a:cs typeface="Calibri" pitchFamily="34" charset="0"/>
              </a:rPr>
              <a:t>sistema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vi-VN" sz="3000" b="1" dirty="0" smtClean="0">
                <a:latin typeface="Calibri" pitchFamily="34" charset="0"/>
                <a:cs typeface="Calibri" pitchFamily="34" charset="0"/>
              </a:rPr>
              <a:t>Specifikacija potrebnih resursa</a:t>
            </a:r>
            <a:endParaRPr lang="sr-Latn-RS" sz="30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2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FFFF"/>
                </a:solidFill>
              </a:rPr>
              <a:t>4. </a:t>
            </a:r>
            <a:r>
              <a:rPr lang="en-US" dirty="0" err="1">
                <a:solidFill>
                  <a:srgbClr val="00FFFF"/>
                </a:solidFill>
              </a:rPr>
              <a:t>Aplikativno</a:t>
            </a:r>
            <a:r>
              <a:rPr lang="en-US" dirty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modeliranje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859216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dirty="0" err="1" smtClean="0"/>
              <a:t>Fizička</a:t>
            </a:r>
            <a:r>
              <a:rPr lang="en-US" b="1" dirty="0" smtClean="0"/>
              <a:t> </a:t>
            </a:r>
            <a:r>
              <a:rPr lang="en-US" b="1" dirty="0" err="1"/>
              <a:t>realizacija</a:t>
            </a:r>
            <a:r>
              <a:rPr lang="en-US" b="1" dirty="0"/>
              <a:t> </a:t>
            </a:r>
            <a:r>
              <a:rPr lang="en-US" b="1" dirty="0" smtClean="0"/>
              <a:t>IS</a:t>
            </a:r>
            <a:endParaRPr lang="sr-Latn-RS" b="1" dirty="0" smtClean="0"/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sr-Latn-RS" b="1" dirty="0" smtClean="0"/>
              <a:t>Generisanje baza podataka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sr-Latn-RS" b="1" dirty="0" smtClean="0"/>
              <a:t>Izrada aplikacija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dirty="0" err="1"/>
              <a:t>Definisanje</a:t>
            </a:r>
            <a:r>
              <a:rPr lang="en-US" b="1" dirty="0"/>
              <a:t> </a:t>
            </a:r>
            <a:r>
              <a:rPr lang="en-US" b="1" dirty="0" err="1"/>
              <a:t>rasporeda</a:t>
            </a:r>
            <a:r>
              <a:rPr lang="en-US" b="1" dirty="0"/>
              <a:t> </a:t>
            </a:r>
            <a:r>
              <a:rPr lang="en-US" b="1" dirty="0" err="1" smtClean="0"/>
              <a:t>softverskih</a:t>
            </a:r>
            <a:r>
              <a:rPr lang="en-US" b="1" dirty="0" smtClean="0"/>
              <a:t> </a:t>
            </a:r>
            <a:r>
              <a:rPr lang="en-US" b="1" dirty="0" err="1" smtClean="0"/>
              <a:t>komponenti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72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90662"/>
            <a:ext cx="8229600" cy="922114"/>
          </a:xfrm>
        </p:spPr>
        <p:txBody>
          <a:bodyPr>
            <a:noAutofit/>
          </a:bodyPr>
          <a:lstStyle/>
          <a:p>
            <a:r>
              <a:rPr lang="sr-Latn-RS" dirty="0" smtClean="0">
                <a:solidFill>
                  <a:srgbClr val="00FFFF"/>
                </a:solidFill>
              </a:rPr>
              <a:t>5. </a:t>
            </a:r>
            <a:r>
              <a:rPr lang="en-US" dirty="0" err="1" smtClean="0">
                <a:solidFill>
                  <a:srgbClr val="00FFFF"/>
                </a:solidFill>
              </a:rPr>
              <a:t>Uvo</a:t>
            </a:r>
            <a:r>
              <a:rPr lang="sr-Latn-RS" dirty="0">
                <a:solidFill>
                  <a:srgbClr val="00FFFF"/>
                </a:solidFill>
              </a:rPr>
              <a:t>đ</a:t>
            </a:r>
            <a:r>
              <a:rPr lang="en-US" dirty="0" err="1" smtClean="0">
                <a:solidFill>
                  <a:srgbClr val="00FFFF"/>
                </a:solidFill>
              </a:rPr>
              <a:t>enje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>
                <a:solidFill>
                  <a:srgbClr val="00FFFF"/>
                </a:solidFill>
              </a:rPr>
              <a:t>IS</a:t>
            </a:r>
            <a:br>
              <a:rPr lang="en-US" dirty="0">
                <a:solidFill>
                  <a:srgbClr val="00FFFF"/>
                </a:solidFill>
              </a:rPr>
            </a:b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21744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vi-VN" sz="2800" b="1" dirty="0" smtClean="0">
                <a:latin typeface="Calibri" pitchFamily="34" charset="0"/>
                <a:cs typeface="Calibri" pitchFamily="34" charset="0"/>
              </a:rPr>
              <a:t>Postavljanje </a:t>
            </a:r>
            <a:r>
              <a:rPr lang="vi-VN" sz="2800" b="1" dirty="0">
                <a:latin typeface="Calibri" pitchFamily="34" charset="0"/>
                <a:cs typeface="Calibri" pitchFamily="34" charset="0"/>
              </a:rPr>
              <a:t>i fizičko povezivanje opreme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vi-VN" sz="2800" b="1" dirty="0" smtClean="0">
                <a:latin typeface="Calibri" pitchFamily="34" charset="0"/>
                <a:cs typeface="Calibri" pitchFamily="34" charset="0"/>
              </a:rPr>
              <a:t>Instaliranje </a:t>
            </a:r>
            <a:r>
              <a:rPr lang="vi-VN" sz="2800" b="1" dirty="0">
                <a:latin typeface="Calibri" pitchFamily="34" charset="0"/>
                <a:cs typeface="Calibri" pitchFamily="34" charset="0"/>
              </a:rPr>
              <a:t>softvera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vi-VN" sz="2400" dirty="0" smtClean="0">
                <a:latin typeface="Calibri" pitchFamily="34" charset="0"/>
                <a:cs typeface="Calibri" pitchFamily="34" charset="0"/>
              </a:rPr>
              <a:t>Instaliranje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sistemskog softvera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vi-VN" sz="2400" dirty="0" smtClean="0">
                <a:latin typeface="Calibri" pitchFamily="34" charset="0"/>
                <a:cs typeface="Calibri" pitchFamily="34" charset="0"/>
              </a:rPr>
              <a:t>Postavljanje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baze podataka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vi-VN" sz="2400" dirty="0" smtClean="0">
                <a:latin typeface="Calibri" pitchFamily="34" charset="0"/>
                <a:cs typeface="Calibri" pitchFamily="34" charset="0"/>
              </a:rPr>
              <a:t>Instaliranje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aplikacija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vi-VN" sz="2800" b="1" dirty="0" smtClean="0">
                <a:latin typeface="Calibri" pitchFamily="34" charset="0"/>
                <a:cs typeface="Calibri" pitchFamily="34" charset="0"/>
              </a:rPr>
              <a:t>Inicijalno </a:t>
            </a:r>
            <a:r>
              <a:rPr lang="vi-VN" sz="2800" b="1" dirty="0">
                <a:latin typeface="Calibri" pitchFamily="34" charset="0"/>
                <a:cs typeface="Calibri" pitchFamily="34" charset="0"/>
              </a:rPr>
              <a:t>formiranje baze podataka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vi-VN" sz="2400" dirty="0" smtClean="0">
                <a:latin typeface="Calibri" pitchFamily="34" charset="0"/>
                <a:cs typeface="Calibri" pitchFamily="34" charset="0"/>
              </a:rPr>
              <a:t>Izrada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pomoćnih aplikacija za formiranje baze podataka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vi-VN" sz="2400" dirty="0" smtClean="0">
                <a:latin typeface="Calibri" pitchFamily="34" charset="0"/>
                <a:cs typeface="Calibri" pitchFamily="34" charset="0"/>
              </a:rPr>
              <a:t>Prikupljanje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podataka za bazu podataka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vi-VN" sz="2400" dirty="0" smtClean="0">
                <a:latin typeface="Calibri" pitchFamily="34" charset="0"/>
                <a:cs typeface="Calibri" pitchFamily="34" charset="0"/>
              </a:rPr>
              <a:t>Unos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podataka u pomoćne datoteke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vi-VN" sz="2400" dirty="0" smtClean="0">
                <a:latin typeface="Calibri" pitchFamily="34" charset="0"/>
                <a:cs typeface="Calibri" pitchFamily="34" charset="0"/>
              </a:rPr>
              <a:t>Prečišćavanje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i sređivanje podataka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vi-VN" sz="2400" dirty="0" smtClean="0">
                <a:latin typeface="Calibri" pitchFamily="34" charset="0"/>
                <a:cs typeface="Calibri" pitchFamily="34" charset="0"/>
              </a:rPr>
              <a:t>Punjenje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baze podataka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vi-VN" sz="2800" b="1" dirty="0" smtClean="0">
                <a:latin typeface="Calibri" pitchFamily="34" charset="0"/>
                <a:cs typeface="Calibri" pitchFamily="34" charset="0"/>
              </a:rPr>
              <a:t>Obuka</a:t>
            </a:r>
            <a:endParaRPr lang="vi-VN" sz="2800" b="1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vi-VN" sz="2400" dirty="0" smtClean="0">
                <a:latin typeface="Calibri" pitchFamily="34" charset="0"/>
                <a:cs typeface="Calibri" pitchFamily="34" charset="0"/>
              </a:rPr>
              <a:t>neposredni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korisnici, priprema, operativno rukovodstvo, top menadžment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/>
          <a:p>
            <a:r>
              <a:rPr lang="sr-Latn-RS" dirty="0" smtClean="0">
                <a:solidFill>
                  <a:srgbClr val="00FFFF"/>
                </a:solidFill>
              </a:rPr>
              <a:t>6. Održavanje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7"/>
            <a:ext cx="8229600" cy="388843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3000" b="1" dirty="0" err="1" smtClean="0"/>
              <a:t>Korekcije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inovacije</a:t>
            </a:r>
            <a:endParaRPr lang="en-US" sz="3000" b="1" dirty="0" smtClean="0"/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3000" b="1" dirty="0" err="1" smtClean="0"/>
              <a:t>Najčešće</a:t>
            </a:r>
            <a:r>
              <a:rPr lang="en-US" sz="3000" b="1" dirty="0" smtClean="0"/>
              <a:t> </a:t>
            </a:r>
            <a:r>
              <a:rPr lang="sr-Latn-RS" sz="3000" b="1" dirty="0" smtClean="0"/>
              <a:t>se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poverava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specijalizovanoj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firmi</a:t>
            </a:r>
            <a:endParaRPr lang="en-US" sz="3000" b="1" dirty="0" smtClean="0"/>
          </a:p>
          <a:p>
            <a:pPr marL="857250" lvl="1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dirty="0" err="1" smtClean="0"/>
              <a:t>detaljna</a:t>
            </a:r>
            <a:r>
              <a:rPr lang="en-US" dirty="0" smtClean="0"/>
              <a:t> </a:t>
            </a:r>
            <a:r>
              <a:rPr lang="en-US" dirty="0" err="1"/>
              <a:t>analiza</a:t>
            </a:r>
            <a:r>
              <a:rPr lang="en-US" dirty="0"/>
              <a:t> </a:t>
            </a:r>
          </a:p>
          <a:p>
            <a:pPr marL="857250" lvl="1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dirty="0" err="1" smtClean="0"/>
              <a:t>testiranje</a:t>
            </a:r>
            <a:r>
              <a:rPr lang="en-US" dirty="0" smtClean="0"/>
              <a:t> </a:t>
            </a:r>
            <a:endParaRPr lang="sr-Latn-RS" dirty="0" smtClean="0"/>
          </a:p>
          <a:p>
            <a:pPr marL="857250" lvl="1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dirty="0" err="1" smtClean="0"/>
              <a:t>dokument</a:t>
            </a:r>
            <a:r>
              <a:rPr lang="sr-Latn-RS" dirty="0" smtClean="0"/>
              <a:t>o</a:t>
            </a:r>
            <a:r>
              <a:rPr lang="en-US" dirty="0" err="1" smtClean="0"/>
              <a:t>vanje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8229600" cy="8501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Model </a:t>
            </a:r>
            <a:r>
              <a:rPr lang="en-US" dirty="0" err="1">
                <a:solidFill>
                  <a:srgbClr val="00FFFF"/>
                </a:solidFill>
              </a:rPr>
              <a:t>životnog</a:t>
            </a:r>
            <a:r>
              <a:rPr lang="en-US" dirty="0">
                <a:solidFill>
                  <a:srgbClr val="00FFFF"/>
                </a:solidFill>
              </a:rPr>
              <a:t> </a:t>
            </a:r>
            <a:r>
              <a:rPr lang="en-US" dirty="0" err="1">
                <a:solidFill>
                  <a:srgbClr val="00FFFF"/>
                </a:solidFill>
              </a:rPr>
              <a:t>ciklusa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/>
              <a:t>Prednosti</a:t>
            </a:r>
            <a:r>
              <a:rPr lang="en-US" sz="2800" dirty="0"/>
              <a:t> </a:t>
            </a:r>
            <a:r>
              <a:rPr lang="en-US" sz="2800" dirty="0" err="1"/>
              <a:t>Modela</a:t>
            </a:r>
            <a:r>
              <a:rPr lang="en-US" sz="2800" dirty="0"/>
              <a:t> </a:t>
            </a:r>
            <a:r>
              <a:rPr lang="en-US" sz="2800" dirty="0" err="1"/>
              <a:t>životnog</a:t>
            </a:r>
            <a:r>
              <a:rPr lang="en-US" sz="2800" dirty="0"/>
              <a:t> </a:t>
            </a:r>
            <a:r>
              <a:rPr lang="en-US" sz="2800" dirty="0" err="1" smtClean="0"/>
              <a:t>ciklusa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U </a:t>
            </a:r>
            <a:r>
              <a:rPr lang="en-US" sz="2800" dirty="0" err="1"/>
              <a:t>situacijama</a:t>
            </a:r>
            <a:r>
              <a:rPr lang="en-US" sz="2800" dirty="0"/>
              <a:t> </a:t>
            </a:r>
            <a:r>
              <a:rPr lang="en-US" sz="2800" dirty="0" err="1"/>
              <a:t>kada</a:t>
            </a:r>
            <a:r>
              <a:rPr lang="en-US" sz="2800" dirty="0"/>
              <a:t> je </a:t>
            </a:r>
            <a:r>
              <a:rPr lang="en-US" sz="2800" dirty="0" err="1"/>
              <a:t>poželjno</a:t>
            </a:r>
            <a:r>
              <a:rPr lang="en-US" sz="2800" dirty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err="1"/>
              <a:t>predvideti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mogućnosti</a:t>
            </a:r>
            <a:r>
              <a:rPr lang="en-US" sz="2400" dirty="0"/>
              <a:t>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err="1"/>
              <a:t>odjednom</a:t>
            </a:r>
            <a:r>
              <a:rPr lang="en-US" sz="2400" dirty="0"/>
              <a:t>;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err="1"/>
              <a:t>kada</a:t>
            </a:r>
            <a:r>
              <a:rPr lang="en-US" sz="2400" dirty="0"/>
              <a:t> je </a:t>
            </a:r>
            <a:r>
              <a:rPr lang="en-US" sz="2400" dirty="0" err="1"/>
              <a:t>neophodno</a:t>
            </a:r>
            <a:r>
              <a:rPr lang="en-US" sz="2400" dirty="0"/>
              <a:t> </a:t>
            </a:r>
            <a:r>
              <a:rPr lang="en-US" sz="2400" dirty="0" err="1"/>
              <a:t>povući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upotrebe</a:t>
            </a:r>
            <a:r>
              <a:rPr lang="en-US" sz="2400" dirty="0"/>
              <a:t> </a:t>
            </a:r>
            <a:r>
              <a:rPr lang="en-US" sz="2400" dirty="0" err="1"/>
              <a:t>ceo</a:t>
            </a:r>
            <a:r>
              <a:rPr lang="en-US" sz="2400" dirty="0"/>
              <a:t> </a:t>
            </a:r>
            <a:r>
              <a:rPr lang="en-US" sz="2400" dirty="0" err="1"/>
              <a:t>zastareli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odjednom</a:t>
            </a:r>
            <a:r>
              <a:rPr lang="en-US" sz="2400" dirty="0"/>
              <a:t>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000" dirty="0" err="1" smtClean="0"/>
              <a:t>Rizici</a:t>
            </a:r>
            <a:r>
              <a:rPr lang="en-US" sz="3000" dirty="0" smtClean="0"/>
              <a:t> </a:t>
            </a:r>
            <a:r>
              <a:rPr lang="en-US" sz="3000" dirty="0" err="1"/>
              <a:t>primene</a:t>
            </a:r>
            <a:r>
              <a:rPr lang="en-US" sz="3000" dirty="0"/>
              <a:t> </a:t>
            </a:r>
            <a:r>
              <a:rPr lang="en-US" sz="3000" dirty="0" err="1"/>
              <a:t>Modela</a:t>
            </a:r>
            <a:r>
              <a:rPr lang="en-US" sz="3000" dirty="0"/>
              <a:t> </a:t>
            </a:r>
            <a:r>
              <a:rPr lang="en-US" sz="3000" dirty="0" err="1"/>
              <a:t>životnog</a:t>
            </a:r>
            <a:r>
              <a:rPr lang="en-US" sz="3000" dirty="0"/>
              <a:t> </a:t>
            </a:r>
            <a:r>
              <a:rPr lang="en-US" sz="3000" dirty="0" err="1"/>
              <a:t>ciklusa</a:t>
            </a:r>
            <a:r>
              <a:rPr lang="en-US" sz="3000" dirty="0"/>
              <a:t> </a:t>
            </a:r>
            <a:endParaRPr lang="sr-Latn-RS" sz="3000" dirty="0" smtClean="0"/>
          </a:p>
          <a:p>
            <a:pPr marL="0" indent="0">
              <a:buNone/>
            </a:pPr>
            <a:r>
              <a:rPr lang="sr-Latn-RS" sz="3000" dirty="0" smtClean="0"/>
              <a:t>Faktori rizika</a:t>
            </a:r>
            <a:r>
              <a:rPr lang="en-US" sz="3000" dirty="0" smtClean="0"/>
              <a:t>:</a:t>
            </a:r>
            <a:endParaRPr lang="en-US" sz="3000" dirty="0"/>
          </a:p>
          <a:p>
            <a:pPr lvl="1">
              <a:buFont typeface="Wingdings" pitchFamily="2" charset="2"/>
              <a:buChar char="v"/>
            </a:pPr>
            <a:r>
              <a:rPr lang="en-US" sz="2400" dirty="0" err="1" smtClean="0"/>
              <a:t>kada</a:t>
            </a:r>
            <a:r>
              <a:rPr lang="en-US" sz="2400" dirty="0" smtClean="0"/>
              <a:t> </a:t>
            </a:r>
            <a:r>
              <a:rPr lang="en-US" sz="2400" dirty="0" err="1"/>
              <a:t>zahtevi</a:t>
            </a:r>
            <a:r>
              <a:rPr lang="en-US" sz="2400" dirty="0"/>
              <a:t> </a:t>
            </a:r>
            <a:r>
              <a:rPr lang="en-US" sz="2400" dirty="0" err="1"/>
              <a:t>nisu</a:t>
            </a:r>
            <a:r>
              <a:rPr lang="en-US" sz="2400" dirty="0"/>
              <a:t> </a:t>
            </a:r>
            <a:r>
              <a:rPr lang="en-US" sz="2400" dirty="0" err="1"/>
              <a:t>dobro</a:t>
            </a:r>
            <a:r>
              <a:rPr lang="en-US" sz="2400" dirty="0"/>
              <a:t> </a:t>
            </a:r>
            <a:r>
              <a:rPr lang="en-US" sz="2400" dirty="0" err="1"/>
              <a:t>shvaćeni</a:t>
            </a:r>
            <a:r>
              <a:rPr lang="en-US" sz="2400" dirty="0"/>
              <a:t>;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/>
              <a:t>je </a:t>
            </a:r>
            <a:r>
              <a:rPr lang="en-US" sz="2400" dirty="0" err="1"/>
              <a:t>prevelik</a:t>
            </a:r>
            <a:r>
              <a:rPr lang="en-US" sz="2400" dirty="0"/>
              <a:t> da bi se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uradilo</a:t>
            </a:r>
            <a:r>
              <a:rPr lang="en-US" sz="2400" dirty="0"/>
              <a:t> </a:t>
            </a:r>
            <a:r>
              <a:rPr lang="sr-Latn-RS" sz="2400" dirty="0" smtClean="0"/>
              <a:t>o</a:t>
            </a:r>
            <a:r>
              <a:rPr lang="en-US" sz="2400" dirty="0" err="1" smtClean="0"/>
              <a:t>djednom</a:t>
            </a:r>
            <a:r>
              <a:rPr lang="en-US" sz="2400" dirty="0"/>
              <a:t>;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err="1" smtClean="0"/>
              <a:t>očekuju</a:t>
            </a:r>
            <a:r>
              <a:rPr lang="en-US" sz="2400" dirty="0" smtClean="0"/>
              <a:t> </a:t>
            </a:r>
            <a:r>
              <a:rPr lang="en-US" sz="2400" dirty="0"/>
              <a:t>se </a:t>
            </a:r>
            <a:r>
              <a:rPr lang="en-US" sz="2400" dirty="0" err="1"/>
              <a:t>brze</a:t>
            </a:r>
            <a:r>
              <a:rPr lang="en-US" sz="2400" dirty="0"/>
              <a:t> </a:t>
            </a:r>
            <a:r>
              <a:rPr lang="en-US" sz="2400" dirty="0" err="1"/>
              <a:t>promene</a:t>
            </a:r>
            <a:r>
              <a:rPr lang="en-US" sz="2400" dirty="0"/>
              <a:t> u </a:t>
            </a:r>
            <a:r>
              <a:rPr lang="en-US" sz="2400" dirty="0" err="1"/>
              <a:t>tehnologiji</a:t>
            </a:r>
            <a:r>
              <a:rPr lang="en-US" sz="2400" dirty="0"/>
              <a:t>;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err="1" smtClean="0"/>
              <a:t>postoje</a:t>
            </a:r>
            <a:r>
              <a:rPr lang="en-US" sz="2400" dirty="0" smtClean="0"/>
              <a:t> </a:t>
            </a:r>
            <a:r>
              <a:rPr lang="en-US" sz="2400" dirty="0" err="1"/>
              <a:t>brze</a:t>
            </a:r>
            <a:r>
              <a:rPr lang="en-US" sz="2400" dirty="0"/>
              <a:t> </a:t>
            </a:r>
            <a:r>
              <a:rPr lang="en-US" sz="2400" dirty="0" err="1"/>
              <a:t>promene</a:t>
            </a:r>
            <a:r>
              <a:rPr lang="en-US" sz="2400" dirty="0"/>
              <a:t> u </a:t>
            </a:r>
            <a:r>
              <a:rPr lang="en-US" sz="2400" dirty="0" err="1"/>
              <a:t>zahtevima</a:t>
            </a:r>
            <a:r>
              <a:rPr lang="en-US" sz="2400" dirty="0"/>
              <a:t>;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err="1" smtClean="0"/>
              <a:t>ograničeni</a:t>
            </a:r>
            <a:r>
              <a:rPr lang="en-US" sz="2400" dirty="0" smtClean="0"/>
              <a:t> </a:t>
            </a:r>
            <a:r>
              <a:rPr lang="en-US" sz="2400" dirty="0" err="1"/>
              <a:t>resursi</a:t>
            </a:r>
            <a:r>
              <a:rPr lang="en-US" sz="2400" dirty="0"/>
              <a:t>, </a:t>
            </a:r>
            <a:r>
              <a:rPr lang="en-US" sz="2400" dirty="0" err="1"/>
              <a:t>npr</a:t>
            </a:r>
            <a:r>
              <a:rPr lang="en-US" sz="2400" dirty="0"/>
              <a:t>. </a:t>
            </a:r>
            <a:r>
              <a:rPr lang="sr-Latn-RS" sz="2400" dirty="0" smtClean="0"/>
              <a:t>l</a:t>
            </a:r>
            <a:r>
              <a:rPr lang="en-US" sz="2400" dirty="0" err="1" smtClean="0"/>
              <a:t>judstvo</a:t>
            </a:r>
            <a:r>
              <a:rPr lang="en-US" sz="2400" dirty="0" smtClean="0"/>
              <a:t>/</a:t>
            </a:r>
            <a:r>
              <a:rPr lang="en-US" sz="2400" dirty="0" err="1" smtClean="0"/>
              <a:t>novac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9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FFFF"/>
                </a:solidFill>
              </a:rPr>
              <a:t>Iterativno-inkrementalni</a:t>
            </a:r>
            <a:r>
              <a:rPr lang="en-US" dirty="0">
                <a:solidFill>
                  <a:srgbClr val="00FFFF"/>
                </a:solidFill>
              </a:rPr>
              <a:t> </a:t>
            </a:r>
            <a:r>
              <a:rPr lang="en-US" dirty="0" smtClean="0">
                <a:solidFill>
                  <a:srgbClr val="00FFFF"/>
                </a:solidFill>
              </a:rPr>
              <a:t>model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„</a:t>
            </a:r>
            <a:r>
              <a:rPr lang="en-US" b="1" dirty="0" err="1" smtClean="0"/>
              <a:t>predplanirano</a:t>
            </a:r>
            <a:r>
              <a:rPr lang="en-US" b="1" dirty="0" smtClean="0"/>
              <a:t> </a:t>
            </a:r>
            <a:r>
              <a:rPr lang="en-US" b="1" dirty="0" err="1"/>
              <a:t>poboljšanje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dirty="0"/>
              <a:t>“,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Započinje</a:t>
            </a:r>
            <a:r>
              <a:rPr lang="en-US" dirty="0" smtClean="0"/>
              <a:t> </a:t>
            </a:r>
            <a:r>
              <a:rPr lang="en-US" dirty="0" err="1"/>
              <a:t>datim</a:t>
            </a:r>
            <a:r>
              <a:rPr lang="en-US" dirty="0"/>
              <a:t> </a:t>
            </a:r>
            <a:r>
              <a:rPr lang="en-US" b="1" dirty="0" err="1"/>
              <a:t>skupom</a:t>
            </a:r>
            <a:r>
              <a:rPr lang="en-US" b="1" dirty="0"/>
              <a:t> </a:t>
            </a:r>
            <a:r>
              <a:rPr lang="en-US" b="1" dirty="0" err="1"/>
              <a:t>zahteva</a:t>
            </a:r>
            <a:r>
              <a:rPr lang="en-US" dirty="0"/>
              <a:t>, a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b="1" dirty="0" err="1"/>
              <a:t>kroz</a:t>
            </a:r>
            <a:r>
              <a:rPr lang="en-US" b="1" dirty="0"/>
              <a:t> </a:t>
            </a:r>
            <a:r>
              <a:rPr lang="en-US" b="1" dirty="0" err="1"/>
              <a:t>više</a:t>
            </a:r>
            <a:r>
              <a:rPr lang="en-US" b="1" dirty="0"/>
              <a:t> </a:t>
            </a:r>
            <a:r>
              <a:rPr lang="en-US" b="1" dirty="0" err="1"/>
              <a:t>etapa</a:t>
            </a:r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Prva</a:t>
            </a:r>
            <a:r>
              <a:rPr lang="en-US" dirty="0" smtClean="0"/>
              <a:t> </a:t>
            </a:r>
            <a:r>
              <a:rPr lang="en-US" dirty="0" err="1"/>
              <a:t>etapa</a:t>
            </a:r>
            <a:r>
              <a:rPr lang="en-US" dirty="0"/>
              <a:t>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, </a:t>
            </a:r>
            <a:r>
              <a:rPr lang="en-US" dirty="0" err="1"/>
              <a:t>sledeća</a:t>
            </a:r>
            <a:r>
              <a:rPr lang="en-US" dirty="0"/>
              <a:t> </a:t>
            </a:r>
            <a:r>
              <a:rPr lang="en-US" dirty="0" err="1"/>
              <a:t>etapa</a:t>
            </a:r>
            <a:r>
              <a:rPr lang="en-US" dirty="0"/>
              <a:t> </a:t>
            </a:r>
            <a:r>
              <a:rPr lang="en-US" dirty="0" err="1"/>
              <a:t>dodaje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, i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se </a:t>
            </a:r>
            <a:r>
              <a:rPr lang="en-US" dirty="0" err="1"/>
              <a:t>sistem</a:t>
            </a:r>
            <a:r>
              <a:rPr lang="en-US" dirty="0"/>
              <a:t> ne </a:t>
            </a:r>
            <a:r>
              <a:rPr lang="en-US" dirty="0" err="1"/>
              <a:t>završi</a:t>
            </a:r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etape</a:t>
            </a:r>
            <a:r>
              <a:rPr lang="en-US" dirty="0"/>
              <a:t>, </a:t>
            </a:r>
            <a:r>
              <a:rPr lang="en-US" dirty="0" err="1"/>
              <a:t>izvršavaju</a:t>
            </a:r>
            <a:r>
              <a:rPr lang="en-US" dirty="0"/>
              <a:t> se </a:t>
            </a:r>
            <a:r>
              <a:rPr lang="en-US" dirty="0" err="1"/>
              <a:t>detaljno</a:t>
            </a:r>
            <a:r>
              <a:rPr lang="en-US" dirty="0"/>
              <a:t> </a:t>
            </a:r>
            <a:r>
              <a:rPr lang="en-US" dirty="0" err="1"/>
              <a:t>projektovanje</a:t>
            </a:r>
            <a:r>
              <a:rPr lang="en-US" dirty="0"/>
              <a:t> </a:t>
            </a:r>
            <a:r>
              <a:rPr lang="en-US" dirty="0" err="1"/>
              <a:t>inkrementa</a:t>
            </a:r>
            <a:r>
              <a:rPr lang="en-US" dirty="0"/>
              <a:t>, </a:t>
            </a:r>
            <a:r>
              <a:rPr lang="en-US" dirty="0" err="1"/>
              <a:t>aplikativno</a:t>
            </a:r>
            <a:r>
              <a:rPr lang="en-US" dirty="0"/>
              <a:t> </a:t>
            </a:r>
            <a:r>
              <a:rPr lang="en-US" dirty="0" err="1"/>
              <a:t>modeliranje</a:t>
            </a:r>
            <a:r>
              <a:rPr lang="en-US" dirty="0"/>
              <a:t>, </a:t>
            </a:r>
            <a:r>
              <a:rPr lang="en-US" dirty="0" err="1"/>
              <a:t>softverska</a:t>
            </a:r>
            <a:r>
              <a:rPr lang="en-US" dirty="0"/>
              <a:t> </a:t>
            </a:r>
            <a:r>
              <a:rPr lang="en-US" dirty="0" err="1"/>
              <a:t>integracija</a:t>
            </a:r>
            <a:r>
              <a:rPr lang="en-US" dirty="0"/>
              <a:t> i </a:t>
            </a:r>
            <a:r>
              <a:rPr lang="en-US" dirty="0" err="1"/>
              <a:t>testiranja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22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95" y="2924944"/>
            <a:ext cx="7345006" cy="362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936" y="44624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00FFFF"/>
                </a:solidFill>
              </a:rPr>
              <a:t>Iterativno</a:t>
            </a:r>
            <a:r>
              <a:rPr lang="en-US" dirty="0">
                <a:solidFill>
                  <a:srgbClr val="00FFFF"/>
                </a:solidFill>
              </a:rPr>
              <a:t> – </a:t>
            </a:r>
            <a:r>
              <a:rPr lang="en-US" dirty="0" err="1">
                <a:solidFill>
                  <a:srgbClr val="00FFFF"/>
                </a:solidFill>
              </a:rPr>
              <a:t>inkrementalni</a:t>
            </a:r>
            <a:r>
              <a:rPr lang="en-US" dirty="0">
                <a:solidFill>
                  <a:srgbClr val="00FFFF"/>
                </a:solidFill>
              </a:rPr>
              <a:t> </a:t>
            </a:r>
            <a:r>
              <a:rPr lang="en-US" dirty="0" err="1">
                <a:solidFill>
                  <a:srgbClr val="00FFFF"/>
                </a:solidFill>
              </a:rPr>
              <a:t>razvoj</a:t>
            </a:r>
            <a:r>
              <a:rPr lang="en-US" dirty="0">
                <a:solidFill>
                  <a:srgbClr val="00FFFF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9"/>
            <a:ext cx="8229600" cy="2088232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Paradigma</a:t>
            </a:r>
            <a:r>
              <a:rPr lang="en-US" sz="3000" dirty="0" smtClean="0"/>
              <a:t> </a:t>
            </a:r>
            <a:r>
              <a:rPr lang="en-US" sz="3000" dirty="0" err="1"/>
              <a:t>iterativno-inkrementalnog</a:t>
            </a:r>
            <a:r>
              <a:rPr lang="en-US" sz="3000" dirty="0"/>
              <a:t> </a:t>
            </a:r>
            <a:r>
              <a:rPr lang="en-US" sz="3000" dirty="0" err="1"/>
              <a:t>razvoja</a:t>
            </a:r>
            <a:r>
              <a:rPr lang="en-US" sz="3000" dirty="0"/>
              <a:t>: “PLANIRAJ MALO, ANALIZIRAJ MALO, PROJEKTUJ MALO, IMPLEMENTIRAJ MALO!” </a:t>
            </a:r>
            <a:endParaRPr lang="sr-Latn-RS" sz="3000" dirty="0" smtClean="0"/>
          </a:p>
          <a:p>
            <a:r>
              <a:rPr lang="en-US" sz="3000" dirty="0" err="1" smtClean="0"/>
              <a:t>Iterativno</a:t>
            </a:r>
            <a:r>
              <a:rPr lang="en-US" sz="3000" dirty="0" smtClean="0"/>
              <a:t> </a:t>
            </a:r>
            <a:r>
              <a:rPr lang="en-US" sz="3000" dirty="0"/>
              <a:t>– </a:t>
            </a:r>
            <a:r>
              <a:rPr lang="en-US" sz="3000" dirty="0" err="1"/>
              <a:t>inkrementalni</a:t>
            </a:r>
            <a:r>
              <a:rPr lang="en-US" sz="3000" dirty="0"/>
              <a:t> </a:t>
            </a:r>
            <a:r>
              <a:rPr lang="en-US" sz="3000" dirty="0" err="1"/>
              <a:t>razvoj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326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116632"/>
            <a:ext cx="8229600" cy="1008112"/>
          </a:xfrm>
        </p:spPr>
        <p:txBody>
          <a:bodyPr/>
          <a:lstStyle/>
          <a:p>
            <a:r>
              <a:rPr lang="sr-Latn-RS" dirty="0" smtClean="0">
                <a:solidFill>
                  <a:srgbClr val="00FFFF"/>
                </a:solidFill>
              </a:rPr>
              <a:t>Iterativni životni ciklus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848872" cy="41402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Planiran </a:t>
            </a:r>
            <a:r>
              <a:rPr lang="vi-VN" dirty="0">
                <a:latin typeface="Calibri" pitchFamily="34" charset="0"/>
                <a:cs typeface="Calibri" pitchFamily="34" charset="0"/>
              </a:rPr>
              <a:t>i organizovan</a:t>
            </a:r>
          </a:p>
          <a:p>
            <a:pPr>
              <a:buFont typeface="Wingdings" pitchFamily="2" charset="2"/>
              <a:buChar char="q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Predvidiv</a:t>
            </a:r>
            <a:endParaRPr lang="vi-VN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Pravi </a:t>
            </a:r>
            <a:r>
              <a:rPr lang="vi-VN" dirty="0">
                <a:latin typeface="Calibri" pitchFamily="34" charset="0"/>
                <a:cs typeface="Calibri" pitchFamily="34" charset="0"/>
              </a:rPr>
              <a:t>izmene uz manje ‘potrese’</a:t>
            </a:r>
          </a:p>
          <a:p>
            <a:pPr>
              <a:buFont typeface="Wingdings" pitchFamily="2" charset="2"/>
              <a:buChar char="q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Korisnik </a:t>
            </a:r>
            <a:r>
              <a:rPr lang="vi-VN" dirty="0">
                <a:latin typeface="Calibri" pitchFamily="34" charset="0"/>
                <a:cs typeface="Calibri" pitchFamily="34" charset="0"/>
              </a:rPr>
              <a:t>i projektant kroz proces formiraju pozitivan međusobni odnos</a:t>
            </a:r>
          </a:p>
          <a:p>
            <a:pPr>
              <a:buFont typeface="Wingdings" pitchFamily="2" charset="2"/>
              <a:buChar char="q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Manje rizičan</a:t>
            </a:r>
            <a:endParaRPr lang="vi-VN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 smtClean="0">
                <a:solidFill>
                  <a:srgbClr val="00FFFF"/>
                </a:solidFill>
              </a:rPr>
              <a:t>Prednosti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sr-Latn-RS" dirty="0" smtClean="0">
                <a:solidFill>
                  <a:srgbClr val="00FFFF"/>
                </a:solidFill>
              </a:rPr>
              <a:t>i rizici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vi-VN" sz="6700" dirty="0">
                <a:latin typeface="Calibri" pitchFamily="34" charset="0"/>
                <a:cs typeface="Calibri" pitchFamily="34" charset="0"/>
              </a:rPr>
              <a:t>Prednosti Iterativno-inkrementalnog pristupa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vi-VN" sz="5100" dirty="0">
                <a:latin typeface="Calibri" pitchFamily="34" charset="0"/>
                <a:cs typeface="Calibri" pitchFamily="34" charset="0"/>
              </a:rPr>
              <a:t>Prednosti ovog pristupa su u situacijama kada: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vi-VN" sz="5100" dirty="0">
                <a:latin typeface="Calibri" pitchFamily="34" charset="0"/>
                <a:cs typeface="Calibri" pitchFamily="34" charset="0"/>
              </a:rPr>
              <a:t>potrebno je brzo osposobljavanje sistema;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vi-VN" sz="5100" dirty="0">
                <a:latin typeface="Calibri" pitchFamily="34" charset="0"/>
                <a:cs typeface="Calibri" pitchFamily="34" charset="0"/>
              </a:rPr>
              <a:t>međuproizvod treba da je raspoloživ za korišćenje;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vi-VN" sz="5100" dirty="0">
                <a:latin typeface="Calibri" pitchFamily="34" charset="0"/>
                <a:cs typeface="Calibri" pitchFamily="34" charset="0"/>
              </a:rPr>
              <a:t>sistem je prirodno deljiv na inkremente;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vi-VN" sz="5100" dirty="0">
                <a:latin typeface="Calibri" pitchFamily="34" charset="0"/>
                <a:cs typeface="Calibri" pitchFamily="34" charset="0"/>
              </a:rPr>
              <a:t>obezbeđenje ljudstva/sredstava je inkrementalno.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vi-VN" sz="6700" dirty="0">
                <a:latin typeface="Calibri" pitchFamily="34" charset="0"/>
                <a:cs typeface="Calibri" pitchFamily="34" charset="0"/>
              </a:rPr>
              <a:t>Rizici Iterativno-inkrementalnog pristupa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vi-VN" sz="5100" dirty="0">
                <a:latin typeface="Calibri" pitchFamily="34" charset="0"/>
                <a:cs typeface="Calibri" pitchFamily="34" charset="0"/>
              </a:rPr>
              <a:t>ako zahtevi nisu dobro shvaćeni;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vi-VN" sz="5100" dirty="0">
                <a:latin typeface="Calibri" pitchFamily="34" charset="0"/>
                <a:cs typeface="Calibri" pitchFamily="34" charset="0"/>
              </a:rPr>
              <a:t>kada je poželjno realizovati sve mogućnosti odjednom;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vi-VN" sz="5100" dirty="0">
                <a:latin typeface="Calibri" pitchFamily="34" charset="0"/>
                <a:cs typeface="Calibri" pitchFamily="34" charset="0"/>
              </a:rPr>
              <a:t>očekuju se brze promene u tehnologiji;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vi-VN" sz="5100" dirty="0">
                <a:latin typeface="Calibri" pitchFamily="34" charset="0"/>
                <a:cs typeface="Calibri" pitchFamily="34" charset="0"/>
              </a:rPr>
              <a:t>postoje brze promene u zahtevima</a:t>
            </a:r>
            <a:r>
              <a:rPr lang="sr-Latn-RS" sz="5100" dirty="0" smtClean="0">
                <a:latin typeface="Calibri" pitchFamily="34" charset="0"/>
                <a:cs typeface="Calibri" pitchFamily="34" charset="0"/>
              </a:rPr>
              <a:t>.</a:t>
            </a:r>
            <a:endParaRPr lang="vi-VN" sz="51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7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sr-Latn-RS" dirty="0" smtClean="0">
                <a:solidFill>
                  <a:srgbClr val="00FFFF"/>
                </a:solidFill>
              </a:rPr>
              <a:t>Model i modelovanje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/>
              <a:t>Pojam</a:t>
            </a:r>
            <a:r>
              <a:rPr lang="en-US" sz="2800" b="1" dirty="0"/>
              <a:t> i </a:t>
            </a:r>
            <a:r>
              <a:rPr lang="en-US" sz="2800" b="1" dirty="0" err="1"/>
              <a:t>namena</a:t>
            </a:r>
            <a:r>
              <a:rPr lang="en-US" sz="2800" b="1" dirty="0"/>
              <a:t> </a:t>
            </a:r>
            <a:r>
              <a:rPr lang="en-US" sz="2800" b="1" dirty="0" err="1"/>
              <a:t>modela</a:t>
            </a:r>
            <a:r>
              <a:rPr lang="en-US" sz="2800" b="1" dirty="0"/>
              <a:t>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Model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je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simplifikacija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pojednostavljivanje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realnosti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vi-VN" sz="2800" dirty="0" smtClean="0">
                <a:latin typeface="Calibri" pitchFamily="34" charset="0"/>
                <a:cs typeface="Calibri" pitchFamily="34" charset="0"/>
              </a:rPr>
              <a:t>Model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nekog sistema je apstrakcija tog realnog sistema iz određenog ugla posmatranja 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Namena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modela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bolje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razumevanje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sistema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koji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se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razvija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 err="1" smtClean="0"/>
              <a:t>Ciljevi</a:t>
            </a:r>
            <a:r>
              <a:rPr lang="en-US" sz="2800" b="1" dirty="0" smtClean="0"/>
              <a:t> </a:t>
            </a:r>
            <a:r>
              <a:rPr lang="en-US" sz="2800" b="1" dirty="0" err="1"/>
              <a:t>modelovanja</a:t>
            </a:r>
            <a:r>
              <a:rPr lang="en-US" sz="2800" b="1" dirty="0"/>
              <a:t>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omogućava</a:t>
            </a:r>
            <a:r>
              <a:rPr lang="en-US" sz="2800" dirty="0" smtClean="0"/>
              <a:t> </a:t>
            </a:r>
            <a:r>
              <a:rPr lang="en-US" sz="2800" dirty="0" err="1" smtClean="0"/>
              <a:t>specificiranje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strukture</a:t>
            </a:r>
            <a:r>
              <a:rPr lang="en-US" sz="2800" dirty="0" smtClean="0"/>
              <a:t> i </a:t>
            </a:r>
            <a:r>
              <a:rPr lang="en-US" sz="2800" dirty="0" err="1" smtClean="0"/>
              <a:t>ponašanje</a:t>
            </a:r>
            <a:r>
              <a:rPr lang="sr-Latn-RS" sz="2800" dirty="0" smtClean="0"/>
              <a:t> </a:t>
            </a:r>
            <a:r>
              <a:rPr lang="en-US" sz="2800" dirty="0" err="1" smtClean="0"/>
              <a:t>sistema</a:t>
            </a:r>
            <a:r>
              <a:rPr lang="en-US" sz="28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daje</a:t>
            </a:r>
            <a:r>
              <a:rPr lang="en-US" sz="2800" dirty="0" smtClean="0"/>
              <a:t> </a:t>
            </a:r>
            <a:r>
              <a:rPr lang="en-US" sz="2800" dirty="0" err="1" smtClean="0"/>
              <a:t>šablon</a:t>
            </a:r>
            <a:r>
              <a:rPr lang="en-US" sz="2800" dirty="0" smtClean="0"/>
              <a:t> </a:t>
            </a:r>
            <a:r>
              <a:rPr lang="en-US" sz="2800" dirty="0" err="1" smtClean="0"/>
              <a:t>koji</a:t>
            </a:r>
            <a:r>
              <a:rPr lang="en-US" sz="2800" dirty="0" smtClean="0"/>
              <a:t> </a:t>
            </a:r>
            <a:r>
              <a:rPr lang="en-US" sz="2800" dirty="0" err="1" smtClean="0"/>
              <a:t>usmerava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konstrukciju</a:t>
            </a:r>
            <a:r>
              <a:rPr lang="en-US" sz="2800" dirty="0" smtClean="0"/>
              <a:t> </a:t>
            </a:r>
            <a:r>
              <a:rPr lang="en-US" sz="2800" dirty="0" err="1" smtClean="0"/>
              <a:t>sistema</a:t>
            </a:r>
            <a:r>
              <a:rPr lang="en-US" sz="28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pl-PL" sz="2800" dirty="0" smtClean="0"/>
              <a:t>dokumentuje projektne odluke koje se donose 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pomaže</a:t>
            </a:r>
            <a:r>
              <a:rPr lang="en-US" sz="2800" dirty="0" smtClean="0"/>
              <a:t> </a:t>
            </a:r>
            <a:r>
              <a:rPr lang="en-US" sz="2800" dirty="0" err="1" smtClean="0"/>
              <a:t>vizuelizaciju</a:t>
            </a:r>
            <a:r>
              <a:rPr lang="en-US" sz="2800" dirty="0" smtClean="0"/>
              <a:t> </a:t>
            </a:r>
            <a:r>
              <a:rPr lang="en-US" sz="2800" dirty="0" err="1" smtClean="0"/>
              <a:t>sistema</a:t>
            </a:r>
            <a:r>
              <a:rPr lang="en-US" sz="28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omogućava</a:t>
            </a:r>
            <a:r>
              <a:rPr lang="en-US" sz="2800" dirty="0" smtClean="0"/>
              <a:t> </a:t>
            </a:r>
            <a:r>
              <a:rPr lang="en-US" sz="2800" dirty="0" err="1" smtClean="0"/>
              <a:t>ispitivanje</a:t>
            </a:r>
            <a:r>
              <a:rPr lang="en-US" sz="2800" dirty="0" smtClean="0"/>
              <a:t> </a:t>
            </a:r>
            <a:r>
              <a:rPr lang="en-US" sz="2800" dirty="0" err="1" smtClean="0"/>
              <a:t>projektnih</a:t>
            </a:r>
            <a:r>
              <a:rPr lang="en-US" sz="2800" dirty="0" smtClean="0"/>
              <a:t> </a:t>
            </a:r>
            <a:r>
              <a:rPr lang="en-US" sz="2800" dirty="0" err="1" smtClean="0"/>
              <a:t>odluka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877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19405"/>
            <a:ext cx="8229600" cy="1143000"/>
          </a:xfrm>
        </p:spPr>
        <p:txBody>
          <a:bodyPr/>
          <a:lstStyle/>
          <a:p>
            <a:r>
              <a:rPr lang="sr-Latn-RS" dirty="0">
                <a:solidFill>
                  <a:srgbClr val="00FFFF"/>
                </a:solidFill>
              </a:rPr>
              <a:t>P</a:t>
            </a:r>
            <a:r>
              <a:rPr lang="en-US" dirty="0" err="1" smtClean="0">
                <a:solidFill>
                  <a:srgbClr val="00FFFF"/>
                </a:solidFill>
              </a:rPr>
              <a:t>rototipski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err="1">
                <a:solidFill>
                  <a:srgbClr val="00FFFF"/>
                </a:solidFill>
              </a:rPr>
              <a:t>razvoj</a:t>
            </a:r>
            <a:r>
              <a:rPr lang="en-US" dirty="0">
                <a:solidFill>
                  <a:srgbClr val="00FFFF"/>
                </a:solidFill>
              </a:rPr>
              <a:t> 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4006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Evolutivni </a:t>
            </a:r>
            <a:r>
              <a:rPr lang="vi-VN" dirty="0">
                <a:latin typeface="Calibri" pitchFamily="34" charset="0"/>
                <a:cs typeface="Calibri" pitchFamily="34" charset="0"/>
              </a:rPr>
              <a:t>model životnog ciklusa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vi-VN" sz="2800" dirty="0" smtClean="0">
                <a:latin typeface="Calibri" pitchFamily="34" charset="0"/>
                <a:cs typeface="Calibri" pitchFamily="34" charset="0"/>
              </a:rPr>
              <a:t>Evolutivni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model životnog ciklusa takođe razvija sistem kroz etape, ali se razlikuje od inkrementalnog modela utoliko što podrazumeva da u početku </a:t>
            </a:r>
            <a:r>
              <a:rPr lang="vi-VN" sz="2800" b="1" dirty="0">
                <a:latin typeface="Calibri" pitchFamily="34" charset="0"/>
                <a:cs typeface="Calibri" pitchFamily="34" charset="0"/>
              </a:rPr>
              <a:t>zahtevi nisu u potpunosti </a:t>
            </a:r>
            <a:r>
              <a:rPr lang="vi-VN" sz="2800" b="1" dirty="0" smtClean="0">
                <a:latin typeface="Calibri" pitchFamily="34" charset="0"/>
                <a:cs typeface="Calibri" pitchFamily="34" charset="0"/>
              </a:rPr>
              <a:t>shvaćeni</a:t>
            </a:r>
            <a:r>
              <a:rPr lang="sr-Latn-R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8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definisani</a:t>
            </a:r>
            <a:r>
              <a:rPr lang="sr-Latn-RS" sz="28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vi-VN" sz="2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sr-Latn-RS" sz="2800" dirty="0">
                <a:latin typeface="Calibri" pitchFamily="34" charset="0"/>
                <a:cs typeface="Calibri" pitchFamily="34" charset="0"/>
              </a:rPr>
              <a:t>Z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ahtevi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se delimično definišu unapred, a zatim se preciziraju, u svakoj sledećoj etapi. </a:t>
            </a:r>
            <a:endParaRPr lang="sr-Latn-RS" sz="28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vi-VN" sz="2800" dirty="0" smtClean="0">
                <a:latin typeface="Calibri" pitchFamily="34" charset="0"/>
                <a:cs typeface="Calibri" pitchFamily="34" charset="0"/>
              </a:rPr>
              <a:t>Formiranje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prvog prototipa na osnovu prioritetnih zahteva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korisnika</a:t>
            </a:r>
            <a:r>
              <a:rPr lang="sr-Latn-R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vi-VN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940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FFFF"/>
                </a:solidFill>
              </a:rPr>
              <a:t>Evolutivni</a:t>
            </a:r>
            <a:r>
              <a:rPr lang="en-US" dirty="0">
                <a:solidFill>
                  <a:srgbClr val="00FFFF"/>
                </a:solidFill>
              </a:rPr>
              <a:t> model </a:t>
            </a:r>
            <a:r>
              <a:rPr lang="en-US" dirty="0" err="1">
                <a:solidFill>
                  <a:srgbClr val="00FFFF"/>
                </a:solidFill>
              </a:rPr>
              <a:t>životnog</a:t>
            </a:r>
            <a:r>
              <a:rPr lang="en-US" dirty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ciklusa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17567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vi-VN" sz="2800" b="1" dirty="0">
                <a:latin typeface="Calibri" pitchFamily="34" charset="0"/>
                <a:cs typeface="Calibri" pitchFamily="34" charset="0"/>
              </a:rPr>
              <a:t>Višestruko ponavljanje životnog ciklusa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, pri čemu rezultat svake iteracije predstavlja jedan relativno mali,</a:t>
            </a:r>
            <a:r>
              <a:rPr lang="sr-Latn-R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korisniku značajan deo projekta.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endParaRPr lang="en-US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645795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6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90"/>
            <a:ext cx="8229600" cy="1143000"/>
          </a:xfrm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rgbClr val="00FFFF"/>
                </a:solidFill>
              </a:rPr>
              <a:t>Prednosti i rizici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5400600"/>
          </a:xfrm>
        </p:spPr>
        <p:txBody>
          <a:bodyPr>
            <a:noAutofit/>
          </a:bodyPr>
          <a:lstStyle/>
          <a:p>
            <a:pPr marL="182880"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Prednosti </a:t>
            </a:r>
            <a:r>
              <a:rPr lang="vi-VN" dirty="0">
                <a:latin typeface="Calibri" pitchFamily="34" charset="0"/>
                <a:cs typeface="Calibri" pitchFamily="34" charset="0"/>
              </a:rPr>
              <a:t>ovog pristupa su u situacijama kada je: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vi-VN" sz="2600" dirty="0" smtClean="0">
                <a:latin typeface="Calibri" pitchFamily="34" charset="0"/>
                <a:cs typeface="Calibri" pitchFamily="34" charset="0"/>
              </a:rPr>
              <a:t>potrebno </a:t>
            </a:r>
            <a:r>
              <a:rPr lang="vi-VN" sz="2600" dirty="0">
                <a:latin typeface="Calibri" pitchFamily="34" charset="0"/>
                <a:cs typeface="Calibri" pitchFamily="34" charset="0"/>
              </a:rPr>
              <a:t>brzo osposobljavanje;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vi-VN" sz="2600" dirty="0" smtClean="0">
                <a:latin typeface="Calibri" pitchFamily="34" charset="0"/>
                <a:cs typeface="Calibri" pitchFamily="34" charset="0"/>
              </a:rPr>
              <a:t>privremeni </a:t>
            </a:r>
            <a:r>
              <a:rPr lang="vi-VN" sz="2600" dirty="0">
                <a:latin typeface="Calibri" pitchFamily="34" charset="0"/>
                <a:cs typeface="Calibri" pitchFamily="34" charset="0"/>
              </a:rPr>
              <a:t>softverski proizvod raspoloživ za korišćenje;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vi-VN" sz="2600" dirty="0" smtClean="0">
                <a:latin typeface="Calibri" pitchFamily="34" charset="0"/>
                <a:cs typeface="Calibri" pitchFamily="34" charset="0"/>
              </a:rPr>
              <a:t>sistem </a:t>
            </a:r>
            <a:r>
              <a:rPr lang="vi-VN" sz="2600" dirty="0">
                <a:latin typeface="Calibri" pitchFamily="34" charset="0"/>
                <a:cs typeface="Calibri" pitchFamily="34" charset="0"/>
              </a:rPr>
              <a:t>je prirodno podeljen na inkremente;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vi-VN" sz="2600" dirty="0" smtClean="0">
                <a:latin typeface="Calibri" pitchFamily="34" charset="0"/>
                <a:cs typeface="Calibri" pitchFamily="34" charset="0"/>
              </a:rPr>
              <a:t>snabdevanje </a:t>
            </a:r>
            <a:r>
              <a:rPr lang="vi-VN" sz="2600" dirty="0">
                <a:latin typeface="Calibri" pitchFamily="34" charset="0"/>
                <a:cs typeface="Calibri" pitchFamily="34" charset="0"/>
              </a:rPr>
              <a:t>ljudstvom/sredstvima je inkrementalno;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vi-VN" sz="2600" dirty="0" smtClean="0">
                <a:latin typeface="Calibri" pitchFamily="34" charset="0"/>
                <a:cs typeface="Calibri" pitchFamily="34" charset="0"/>
              </a:rPr>
              <a:t>postoje </a:t>
            </a:r>
            <a:r>
              <a:rPr lang="vi-VN" sz="2600" dirty="0">
                <a:latin typeface="Calibri" pitchFamily="34" charset="0"/>
                <a:cs typeface="Calibri" pitchFamily="34" charset="0"/>
              </a:rPr>
              <a:t>povratne informacije za razumevanje svih zahteva;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vi-VN" sz="2600" dirty="0" smtClean="0">
                <a:latin typeface="Calibri" pitchFamily="34" charset="0"/>
                <a:cs typeface="Calibri" pitchFamily="34" charset="0"/>
              </a:rPr>
              <a:t>olakšano </a:t>
            </a:r>
            <a:r>
              <a:rPr lang="vi-VN" sz="2600" dirty="0">
                <a:latin typeface="Calibri" pitchFamily="34" charset="0"/>
                <a:cs typeface="Calibri" pitchFamily="34" charset="0"/>
              </a:rPr>
              <a:t>praćenje promena u tehnologiji.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vi-VN" sz="2800" dirty="0">
                <a:latin typeface="Calibri" pitchFamily="34" charset="0"/>
                <a:cs typeface="Calibri" pitchFamily="34" charset="0"/>
              </a:rPr>
              <a:t>Rizici evolutivnog pristupa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vi-VN" sz="2600" dirty="0" smtClean="0">
                <a:latin typeface="Calibri" pitchFamily="34" charset="0"/>
                <a:cs typeface="Calibri" pitchFamily="34" charset="0"/>
              </a:rPr>
              <a:t>Ako </a:t>
            </a:r>
            <a:r>
              <a:rPr lang="vi-VN" sz="2600" dirty="0">
                <a:latin typeface="Calibri" pitchFamily="34" charset="0"/>
                <a:cs typeface="Calibri" pitchFamily="34" charset="0"/>
              </a:rPr>
              <a:t>su korisniku poželjne sve mogućnosti odjednom;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vi-VN" sz="2600" dirty="0" smtClean="0">
                <a:latin typeface="Calibri" pitchFamily="34" charset="0"/>
                <a:cs typeface="Calibri" pitchFamily="34" charset="0"/>
              </a:rPr>
              <a:t>Kada </a:t>
            </a:r>
            <a:r>
              <a:rPr lang="vi-VN" sz="2600" dirty="0">
                <a:latin typeface="Calibri" pitchFamily="34" charset="0"/>
                <a:cs typeface="Calibri" pitchFamily="34" charset="0"/>
              </a:rPr>
              <a:t>je dugoročno ograničeno obezbeđenje sredstava (ljudstva, novca).</a:t>
            </a:r>
            <a:endParaRPr lang="en-US" sz="2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2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FFFF"/>
                </a:solidFill>
              </a:rPr>
              <a:t>Spiralni</a:t>
            </a:r>
            <a:r>
              <a:rPr lang="en-US" dirty="0">
                <a:solidFill>
                  <a:srgbClr val="00FFFF"/>
                </a:solidFill>
              </a:rPr>
              <a:t> </a:t>
            </a:r>
            <a:r>
              <a:rPr lang="en-US" dirty="0" smtClean="0">
                <a:solidFill>
                  <a:srgbClr val="00FFFF"/>
                </a:solidFill>
              </a:rPr>
              <a:t>model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5"/>
            <a:ext cx="8229600" cy="1584175"/>
          </a:xfrm>
        </p:spPr>
        <p:txBody>
          <a:bodyPr>
            <a:normAutofit/>
          </a:bodyPr>
          <a:lstStyle/>
          <a:p>
            <a:r>
              <a:rPr lang="vi-VN" sz="2800" dirty="0" smtClean="0">
                <a:latin typeface="Calibri" pitchFamily="34" charset="0"/>
                <a:cs typeface="Calibri" pitchFamily="34" charset="0"/>
              </a:rPr>
              <a:t>Verzija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slična evolutivnom pristupu</a:t>
            </a:r>
          </a:p>
          <a:p>
            <a:r>
              <a:rPr lang="vi-VN" sz="2800" dirty="0" smtClean="0">
                <a:latin typeface="Calibri" pitchFamily="34" charset="0"/>
                <a:cs typeface="Calibri" pitchFamily="34" charset="0"/>
              </a:rPr>
              <a:t>Podrazumeva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realni sistem čiji informacioni sistem je moguće nadgrađivati u više prolaza.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6660231" cy="388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0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50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FFFF"/>
                </a:solidFill>
              </a:rPr>
              <a:t>RAD (Rapid Application Development</a:t>
            </a:r>
            <a:r>
              <a:rPr lang="en-US" dirty="0" smtClean="0">
                <a:solidFill>
                  <a:srgbClr val="00FFFF"/>
                </a:solidFill>
              </a:rPr>
              <a:t>)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/>
              <a:t>Zadatak</a:t>
            </a:r>
            <a:r>
              <a:rPr lang="en-US" sz="2800" dirty="0"/>
              <a:t>: </a:t>
            </a:r>
            <a:r>
              <a:rPr lang="en-US" sz="2800" dirty="0" err="1"/>
              <a:t>brzo</a:t>
            </a:r>
            <a:r>
              <a:rPr lang="en-US" sz="2800" dirty="0"/>
              <a:t> </a:t>
            </a:r>
            <a:r>
              <a:rPr lang="en-US" sz="2800" dirty="0" err="1"/>
              <a:t>programiranje</a:t>
            </a:r>
            <a:r>
              <a:rPr lang="en-US" sz="2800" dirty="0"/>
              <a:t> (</a:t>
            </a:r>
            <a:r>
              <a:rPr lang="en-US" sz="2800" dirty="0" err="1"/>
              <a:t>paralelni</a:t>
            </a:r>
            <a:r>
              <a:rPr lang="en-US" sz="2800" dirty="0"/>
              <a:t> </a:t>
            </a:r>
            <a:r>
              <a:rPr lang="en-US" sz="2800" dirty="0" err="1"/>
              <a:t>razvoj</a:t>
            </a:r>
            <a:r>
              <a:rPr lang="en-US" sz="2800" dirty="0"/>
              <a:t>)</a:t>
            </a:r>
          </a:p>
          <a:p>
            <a:r>
              <a:rPr lang="en-US" sz="2400" dirty="0" err="1" smtClean="0"/>
              <a:t>Osnovna</a:t>
            </a:r>
            <a:r>
              <a:rPr lang="en-US" sz="2400" dirty="0" smtClean="0"/>
              <a:t> </a:t>
            </a:r>
            <a:r>
              <a:rPr lang="en-US" sz="2400" dirty="0" err="1"/>
              <a:t>pretpostavka</a:t>
            </a:r>
            <a:r>
              <a:rPr lang="en-US" sz="2400" dirty="0"/>
              <a:t> (i </a:t>
            </a:r>
            <a:r>
              <a:rPr lang="en-US" sz="2400" dirty="0" err="1"/>
              <a:t>osnovno</a:t>
            </a:r>
            <a:r>
              <a:rPr lang="en-US" sz="2400" dirty="0"/>
              <a:t> </a:t>
            </a:r>
            <a:r>
              <a:rPr lang="en-US" sz="2400" dirty="0" err="1"/>
              <a:t>ograničenje</a:t>
            </a:r>
            <a:r>
              <a:rPr lang="en-US" sz="2400" dirty="0"/>
              <a:t>):</a:t>
            </a:r>
          </a:p>
          <a:p>
            <a:r>
              <a:rPr lang="en-US" sz="2400" dirty="0" err="1" smtClean="0"/>
              <a:t>jasno</a:t>
            </a:r>
            <a:r>
              <a:rPr lang="en-US" sz="2400" dirty="0" smtClean="0"/>
              <a:t> </a:t>
            </a:r>
            <a:r>
              <a:rPr lang="en-US" sz="2400" dirty="0" err="1"/>
              <a:t>okruženje</a:t>
            </a:r>
            <a:endParaRPr lang="en-US" sz="2400" dirty="0"/>
          </a:p>
          <a:p>
            <a:r>
              <a:rPr lang="en-US" sz="2400" dirty="0" smtClean="0"/>
              <a:t>mala </a:t>
            </a:r>
            <a:r>
              <a:rPr lang="en-US" sz="2400" dirty="0" err="1"/>
              <a:t>složenost</a:t>
            </a:r>
            <a:r>
              <a:rPr lang="en-US" sz="2400" dirty="0"/>
              <a:t> (</a:t>
            </a:r>
            <a:r>
              <a:rPr lang="en-US" sz="2400" dirty="0" err="1"/>
              <a:t>jednostavan</a:t>
            </a:r>
            <a:r>
              <a:rPr lang="en-US" sz="2400" dirty="0"/>
              <a:t> IS)</a:t>
            </a:r>
          </a:p>
          <a:p>
            <a:pPr marL="0" indent="0">
              <a:buNone/>
            </a:pPr>
            <a:r>
              <a:rPr lang="en-US" sz="2800" dirty="0" smtClean="0"/>
              <a:t>5 </a:t>
            </a:r>
            <a:r>
              <a:rPr lang="en-US" sz="2800" dirty="0" err="1" smtClean="0"/>
              <a:t>faza</a:t>
            </a:r>
            <a:r>
              <a:rPr lang="sr-Latn-RS" sz="2800" dirty="0" smtClean="0"/>
              <a:t> RAD-a</a:t>
            </a:r>
            <a:endParaRPr lang="en-US" sz="2800" dirty="0"/>
          </a:p>
          <a:p>
            <a:pPr marL="400050" lvl="1" indent="0">
              <a:buNone/>
            </a:pPr>
            <a:r>
              <a:rPr lang="en-US" sz="2400" dirty="0"/>
              <a:t>• </a:t>
            </a:r>
            <a:r>
              <a:rPr lang="en-US" sz="2400" dirty="0" err="1"/>
              <a:t>Analiza</a:t>
            </a:r>
            <a:r>
              <a:rPr lang="en-US" sz="2400" dirty="0"/>
              <a:t> </a:t>
            </a:r>
            <a:r>
              <a:rPr lang="en-US" sz="2400" dirty="0" err="1"/>
              <a:t>okruženja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• </a:t>
            </a:r>
            <a:r>
              <a:rPr lang="en-US" sz="2400" dirty="0" err="1"/>
              <a:t>Analiza</a:t>
            </a:r>
            <a:r>
              <a:rPr lang="en-US" sz="2400" dirty="0"/>
              <a:t> </a:t>
            </a:r>
            <a:r>
              <a:rPr lang="en-US" sz="2400" dirty="0" err="1"/>
              <a:t>podataka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• </a:t>
            </a:r>
            <a:r>
              <a:rPr lang="en-US" sz="2400" dirty="0" err="1"/>
              <a:t>Analiza</a:t>
            </a:r>
            <a:r>
              <a:rPr lang="en-US" sz="2400" dirty="0"/>
              <a:t> </a:t>
            </a:r>
            <a:r>
              <a:rPr lang="en-US" sz="2400" dirty="0" err="1"/>
              <a:t>procesa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• </a:t>
            </a:r>
            <a:r>
              <a:rPr lang="en-US" sz="2400" dirty="0" err="1"/>
              <a:t>Programiranje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• Test</a:t>
            </a:r>
          </a:p>
          <a:p>
            <a:pPr marL="0" indent="0">
              <a:buNone/>
            </a:pPr>
            <a:r>
              <a:rPr lang="en-US" sz="2800" dirty="0" err="1" smtClean="0"/>
              <a:t>Aplikacija</a:t>
            </a:r>
            <a:r>
              <a:rPr lang="en-US" sz="2800" dirty="0" smtClean="0"/>
              <a:t> je </a:t>
            </a:r>
            <a:r>
              <a:rPr lang="en-US" sz="2800" dirty="0" err="1"/>
              <a:t>dekomponovana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makro</a:t>
            </a:r>
            <a:r>
              <a:rPr lang="en-US" sz="2800" dirty="0"/>
              <a:t> </a:t>
            </a:r>
            <a:r>
              <a:rPr lang="en-US" sz="2800" dirty="0" err="1"/>
              <a:t>funkcije</a:t>
            </a:r>
            <a:r>
              <a:rPr lang="en-US" sz="2800" dirty="0"/>
              <a:t> </a:t>
            </a:r>
            <a:r>
              <a:rPr lang="en-US" sz="2800" dirty="0" err="1"/>
              <a:t>koje</a:t>
            </a:r>
            <a:r>
              <a:rPr lang="en-US" sz="2800" dirty="0"/>
              <a:t> se </a:t>
            </a:r>
            <a:r>
              <a:rPr lang="en-US" sz="2800" dirty="0" err="1"/>
              <a:t>paralelno</a:t>
            </a:r>
            <a:r>
              <a:rPr lang="en-US" sz="2800" dirty="0"/>
              <a:t> </a:t>
            </a:r>
            <a:r>
              <a:rPr lang="en-US" sz="2800" dirty="0" err="1" smtClean="0"/>
              <a:t>razvijaju</a:t>
            </a:r>
            <a:r>
              <a:rPr lang="sr-Latn-RS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2502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00FFFF"/>
                </a:solidFill>
              </a:rPr>
              <a:t>Strukturni</a:t>
            </a:r>
            <a:r>
              <a:rPr lang="en-US" dirty="0">
                <a:solidFill>
                  <a:srgbClr val="00FFFF"/>
                </a:solidFill>
              </a:rPr>
              <a:t>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sr-Latn-RS" dirty="0" smtClean="0">
                <a:latin typeface="Calibri" pitchFamily="34" charset="0"/>
                <a:cs typeface="Calibri" pitchFamily="34" charset="0"/>
              </a:rPr>
              <a:t>Model d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efin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še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faze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razvoja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mehanizmom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povratne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veze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s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tim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da 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se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neke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faze 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odvijaju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isto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vremeno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jer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su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relativno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nezavisne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Osnovna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ideja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je da se faze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izvode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paralelno</a:t>
            </a:r>
            <a:r>
              <a:rPr lang="en-US" dirty="0">
                <a:latin typeface="Calibri" pitchFamily="34" charset="0"/>
                <a:cs typeface="Calibri" pitchFamily="34" charset="0"/>
              </a:rPr>
              <a:t> u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skladu</a:t>
            </a:r>
            <a:r>
              <a:rPr lang="en-US" dirty="0">
                <a:latin typeface="Calibri" pitchFamily="34" charset="0"/>
                <a:cs typeface="Calibri" pitchFamily="34" charset="0"/>
              </a:rPr>
              <a:t> s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logičkim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dizajnom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fizičk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 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projektovanjem sistema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Primena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ovog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modela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je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najčešća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u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praksi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jer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ima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najveću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slobodu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zahteva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projek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 pre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izrade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bilo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kakva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proizvoda</a:t>
            </a:r>
            <a:r>
              <a:rPr lang="en-US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9880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922114"/>
          </a:xfrm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rgbClr val="00FFFF"/>
                </a:solidFill>
              </a:rPr>
              <a:t>S</a:t>
            </a:r>
            <a:r>
              <a:rPr lang="en-US" dirty="0" err="1" smtClean="0">
                <a:solidFill>
                  <a:srgbClr val="00FFFF"/>
                </a:solidFill>
              </a:rPr>
              <a:t>trukturni</a:t>
            </a:r>
            <a:r>
              <a:rPr lang="en-US" dirty="0" smtClean="0">
                <a:solidFill>
                  <a:srgbClr val="00FFFF"/>
                </a:solidFill>
              </a:rPr>
              <a:t> model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Dijagram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toka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podataka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za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strukturirani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model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životnog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ciklusa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sastoji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se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od</a:t>
            </a:r>
            <a:r>
              <a:rPr lang="sr-Latn-R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sledećih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aktivnosti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1.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Studija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izvodljivosti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Analiza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sistema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3.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Dizajn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sistema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4.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Konverzija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baze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podataka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5.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Testitanje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prihvatljivosti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6.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Opis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procedura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7.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Implementacija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8.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Kontrola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kvaliteta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</a:t>
            </a:r>
          </a:p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9.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Instalacija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63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FFFF"/>
                </a:solidFill>
              </a:rPr>
              <a:t>Dijagram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toka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podataka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8092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67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1658"/>
            <a:ext cx="8229600" cy="1143000"/>
          </a:xfrm>
        </p:spPr>
        <p:txBody>
          <a:bodyPr/>
          <a:lstStyle/>
          <a:p>
            <a:r>
              <a:rPr lang="sr-Latn-RS" dirty="0" smtClean="0">
                <a:solidFill>
                  <a:srgbClr val="00FFFF"/>
                </a:solidFill>
              </a:rPr>
              <a:t>Aktivnost 1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800" b="1" dirty="0">
                <a:latin typeface="Calibri" pitchFamily="34" charset="0"/>
                <a:cs typeface="Calibri" pitchFamily="34" charset="0"/>
              </a:rPr>
              <a:t>Studiju izvodljivosti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(aktivnost 1) inicira korisnik koji zahteva automatizaciju jednog ili više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procesa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vi-VN" sz="2800" dirty="0">
                <a:latin typeface="Calibri" pitchFamily="34" charset="0"/>
                <a:cs typeface="Calibri" pitchFamily="34" charset="0"/>
              </a:rPr>
              <a:t>Kroz nju se realizuju sledeće aktivnosti:</a:t>
            </a:r>
          </a:p>
          <a:p>
            <a:r>
              <a:rPr lang="vi-VN" sz="2800" dirty="0" smtClean="0">
                <a:latin typeface="Calibri" pitchFamily="34" charset="0"/>
                <a:cs typeface="Calibri" pitchFamily="34" charset="0"/>
              </a:rPr>
              <a:t>Identifikacija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odgovornih korisnika i formiranje početnog pogleda na sistem;</a:t>
            </a:r>
          </a:p>
          <a:p>
            <a:r>
              <a:rPr lang="vi-VN" sz="2800" dirty="0" smtClean="0">
                <a:latin typeface="Calibri" pitchFamily="34" charset="0"/>
                <a:cs typeface="Calibri" pitchFamily="34" charset="0"/>
              </a:rPr>
              <a:t>Ustanovljavanje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tekućih nedostataka u korisnikovom okruženju (neodgovarajući hardver,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teško</a:t>
            </a:r>
            <a:r>
              <a:rPr lang="sr-Latn-R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održavanje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softvera, spor odziv sistema, nezadovoljavajući izveštaji i sl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.);</a:t>
            </a:r>
            <a:endParaRPr lang="vi-VN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88" y="130622"/>
            <a:ext cx="8229600" cy="994122"/>
          </a:xfrm>
        </p:spPr>
        <p:txBody>
          <a:bodyPr/>
          <a:lstStyle/>
          <a:p>
            <a:r>
              <a:rPr lang="en-US" dirty="0" err="1" smtClean="0">
                <a:solidFill>
                  <a:srgbClr val="00FFFF"/>
                </a:solidFill>
              </a:rPr>
              <a:t>Studija</a:t>
            </a:r>
            <a:r>
              <a:rPr lang="en-US" dirty="0" smtClean="0">
                <a:solidFill>
                  <a:srgbClr val="00FFFF"/>
                </a:solidFill>
              </a:rPr>
              <a:t> i</a:t>
            </a:r>
            <a:r>
              <a:rPr lang="sr-Latn-RS" dirty="0">
                <a:solidFill>
                  <a:srgbClr val="00FFFF"/>
                </a:solidFill>
              </a:rPr>
              <a:t>z</a:t>
            </a:r>
            <a:r>
              <a:rPr lang="en-US" dirty="0" err="1" smtClean="0">
                <a:solidFill>
                  <a:srgbClr val="00FFFF"/>
                </a:solidFill>
              </a:rPr>
              <a:t>vodljivosti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381128"/>
            <a:ext cx="2219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928" y="1052736"/>
            <a:ext cx="80085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3200" dirty="0">
                <a:latin typeface="Calibri" pitchFamily="34" charset="0"/>
                <a:cs typeface="Calibri" pitchFamily="34" charset="0"/>
              </a:rPr>
              <a:t>Ustanovljavanje ciljeva novog informacionog sistema;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vi-VN" sz="3200" dirty="0">
                <a:latin typeface="Calibri" pitchFamily="34" charset="0"/>
                <a:cs typeface="Calibri" pitchFamily="34" charset="0"/>
              </a:rPr>
              <a:t>Utvrđivanje šta je moguće automatizovati i sugerisanje prihvatljivih varijanti sa pokazateljima o uštedi vremena, resursa i troškova;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vi-VN" sz="3200" dirty="0">
                <a:latin typeface="Calibri" pitchFamily="34" charset="0"/>
                <a:cs typeface="Calibri" pitchFamily="34" charset="0"/>
              </a:rPr>
              <a:t>Pripremanje projektne dokumentacije kao vodiča za ostale aktivnosti projekta.</a:t>
            </a:r>
          </a:p>
        </p:txBody>
      </p:sp>
    </p:spTree>
    <p:extLst>
      <p:ext uri="{BB962C8B-B14F-4D97-AF65-F5344CB8AC3E}">
        <p14:creationId xmlns:p14="http://schemas.microsoft.com/office/powerpoint/2010/main" val="37101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850106"/>
          </a:xfrm>
        </p:spPr>
        <p:txBody>
          <a:bodyPr/>
          <a:lstStyle/>
          <a:p>
            <a:r>
              <a:rPr lang="sr-Latn-RS" dirty="0" smtClean="0">
                <a:solidFill>
                  <a:srgbClr val="00FFFF"/>
                </a:solidFill>
              </a:rPr>
              <a:t>Aspekti modela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13384"/>
            <a:ext cx="8229600" cy="4923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/>
              <a:t>Logički i fizički aspekti modela </a:t>
            </a:r>
            <a:endParaRPr lang="sr-Latn-RS" dirty="0" smtClean="0"/>
          </a:p>
          <a:p>
            <a:r>
              <a:rPr lang="vi-VN" dirty="0" smtClean="0"/>
              <a:t>Logički </a:t>
            </a:r>
            <a:r>
              <a:rPr lang="vi-VN" dirty="0"/>
              <a:t>model sistema opisuje postojanje i značenje ključnih apstrakcija i mehanizama koji obrazuju prostor problema ili definišu arhitekturu sistema</a:t>
            </a:r>
          </a:p>
          <a:p>
            <a:r>
              <a:rPr lang="vi-VN" dirty="0" smtClean="0"/>
              <a:t>Fizički </a:t>
            </a:r>
            <a:r>
              <a:rPr lang="vi-VN" dirty="0"/>
              <a:t>model sistema opisuje konkretnu softversku i hardversku </a:t>
            </a:r>
            <a:r>
              <a:rPr lang="vi-VN" dirty="0" smtClean="0"/>
              <a:t>kompoziciju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29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r-Latn-RS" dirty="0" smtClean="0">
                <a:solidFill>
                  <a:srgbClr val="00FFFF"/>
                </a:solidFill>
              </a:rPr>
              <a:t>Aktivnost 2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000" dirty="0" err="1"/>
              <a:t>Primarni</a:t>
            </a:r>
            <a:r>
              <a:rPr lang="en-US" sz="3000" dirty="0"/>
              <a:t> </a:t>
            </a:r>
            <a:r>
              <a:rPr lang="en-US" sz="3000" dirty="0" err="1"/>
              <a:t>zadatak</a:t>
            </a:r>
            <a:r>
              <a:rPr lang="en-US" sz="3000" dirty="0"/>
              <a:t> </a:t>
            </a:r>
            <a:r>
              <a:rPr lang="en-US" sz="3000" dirty="0" err="1"/>
              <a:t>analize</a:t>
            </a:r>
            <a:r>
              <a:rPr lang="en-US" sz="3000" dirty="0"/>
              <a:t> </a:t>
            </a:r>
            <a:r>
              <a:rPr lang="en-US" sz="3000" dirty="0" err="1"/>
              <a:t>sistema</a:t>
            </a:r>
            <a:r>
              <a:rPr lang="en-US" sz="3000" dirty="0"/>
              <a:t> (</a:t>
            </a:r>
            <a:r>
              <a:rPr lang="en-US" sz="3000" dirty="0" err="1"/>
              <a:t>aktivnost</a:t>
            </a:r>
            <a:r>
              <a:rPr lang="en-US" sz="3000" dirty="0"/>
              <a:t> 2) je da </a:t>
            </a:r>
            <a:r>
              <a:rPr lang="en-US" sz="3000" dirty="0" err="1" smtClean="0"/>
              <a:t>tra</a:t>
            </a:r>
            <a:r>
              <a:rPr lang="sr-Latn-RS" sz="3000" dirty="0" smtClean="0"/>
              <a:t>n</a:t>
            </a:r>
            <a:r>
              <a:rPr lang="en-US" sz="3000" dirty="0" err="1" smtClean="0"/>
              <a:t>sformiše</a:t>
            </a:r>
            <a:r>
              <a:rPr lang="en-US" sz="3000" dirty="0" smtClean="0"/>
              <a:t> </a:t>
            </a:r>
            <a:r>
              <a:rPr lang="en-US" sz="3000" dirty="0" err="1"/>
              <a:t>korisničku</a:t>
            </a:r>
            <a:r>
              <a:rPr lang="en-US" sz="3000" dirty="0"/>
              <a:t> </a:t>
            </a:r>
            <a:r>
              <a:rPr lang="en-US" sz="3000" dirty="0" err="1"/>
              <a:t>politiku</a:t>
            </a:r>
            <a:r>
              <a:rPr lang="en-US" sz="3000" dirty="0"/>
              <a:t> i </a:t>
            </a:r>
            <a:r>
              <a:rPr lang="en-US" sz="3000" dirty="0" err="1"/>
              <a:t>studiju</a:t>
            </a:r>
            <a:r>
              <a:rPr lang="en-US" sz="3000" dirty="0"/>
              <a:t> </a:t>
            </a:r>
            <a:r>
              <a:rPr lang="en-US" sz="3000" dirty="0" err="1"/>
              <a:t>izvodljivosti</a:t>
            </a:r>
            <a:r>
              <a:rPr lang="en-US" sz="3000" dirty="0"/>
              <a:t> </a:t>
            </a:r>
            <a:r>
              <a:rPr lang="en-US" sz="3000" dirty="0" smtClean="0"/>
              <a:t>u</a:t>
            </a:r>
            <a:r>
              <a:rPr lang="sr-Latn-RS" sz="3000" dirty="0" smtClean="0"/>
              <a:t> </a:t>
            </a:r>
            <a:r>
              <a:rPr lang="en-US" sz="3000" dirty="0" err="1" smtClean="0"/>
              <a:t>specifikaciju</a:t>
            </a:r>
            <a:r>
              <a:rPr lang="en-US" sz="3000" dirty="0" smtClean="0"/>
              <a:t> </a:t>
            </a:r>
            <a:r>
              <a:rPr lang="en-US" sz="3000" dirty="0" err="1"/>
              <a:t>strukture</a:t>
            </a:r>
            <a:r>
              <a:rPr lang="en-US" sz="3000" dirty="0"/>
              <a:t> </a:t>
            </a:r>
            <a:r>
              <a:rPr lang="en-US" sz="3000" dirty="0" err="1"/>
              <a:t>sistema</a:t>
            </a:r>
            <a:r>
              <a:rPr lang="en-US" sz="3000" dirty="0"/>
              <a:t>. </a:t>
            </a:r>
            <a:endParaRPr lang="sr-Latn-RS" sz="3000" dirty="0" smtClean="0"/>
          </a:p>
          <a:p>
            <a:pPr>
              <a:spcBef>
                <a:spcPts val="1200"/>
              </a:spcBef>
            </a:pPr>
            <a:r>
              <a:rPr lang="en-US" sz="3000" dirty="0" smtClean="0"/>
              <a:t>To </a:t>
            </a:r>
            <a:r>
              <a:rPr lang="en-US" sz="3000" dirty="0" err="1"/>
              <a:t>podrazumeva</a:t>
            </a:r>
            <a:r>
              <a:rPr lang="en-US" sz="3000" dirty="0"/>
              <a:t> </a:t>
            </a:r>
            <a:r>
              <a:rPr lang="en-US" sz="3000" b="1" dirty="0" err="1"/>
              <a:t>modelovanje</a:t>
            </a:r>
            <a:r>
              <a:rPr lang="en-US" sz="3000" b="1" dirty="0"/>
              <a:t> </a:t>
            </a:r>
            <a:r>
              <a:rPr lang="en-US" sz="3000" b="1" dirty="0" err="1"/>
              <a:t>korisničkog</a:t>
            </a:r>
            <a:r>
              <a:rPr lang="en-US" sz="3000" b="1" dirty="0"/>
              <a:t> </a:t>
            </a:r>
            <a:r>
              <a:rPr lang="en-US" sz="3000" b="1" dirty="0" err="1"/>
              <a:t>okruženja</a:t>
            </a:r>
            <a:r>
              <a:rPr lang="en-US" sz="3000" b="1" dirty="0"/>
              <a:t> </a:t>
            </a:r>
            <a:r>
              <a:rPr lang="en-US" sz="3000" dirty="0" err="1"/>
              <a:t>korišćenjem</a:t>
            </a:r>
            <a:r>
              <a:rPr lang="en-US" sz="3000" dirty="0"/>
              <a:t> </a:t>
            </a:r>
            <a:r>
              <a:rPr lang="en-US" sz="3000" dirty="0" err="1" smtClean="0"/>
              <a:t>dijagrama</a:t>
            </a:r>
            <a:r>
              <a:rPr lang="sr-Latn-RS" sz="3000" dirty="0" smtClean="0"/>
              <a:t>, </a:t>
            </a:r>
            <a:r>
              <a:rPr lang="en-US" sz="3000" dirty="0" err="1" smtClean="0"/>
              <a:t>toka</a:t>
            </a:r>
            <a:r>
              <a:rPr lang="en-US" sz="3000" dirty="0" smtClean="0"/>
              <a:t> </a:t>
            </a:r>
            <a:r>
              <a:rPr lang="en-US" sz="3000" dirty="0" err="1"/>
              <a:t>podataka</a:t>
            </a:r>
            <a:r>
              <a:rPr lang="en-US" sz="3000" dirty="0"/>
              <a:t>, </a:t>
            </a:r>
            <a:r>
              <a:rPr lang="en-US" sz="3000" dirty="0" err="1"/>
              <a:t>dijagrama</a:t>
            </a:r>
            <a:r>
              <a:rPr lang="en-US" sz="3000" dirty="0"/>
              <a:t> </a:t>
            </a:r>
            <a:r>
              <a:rPr lang="en-US" sz="3000" dirty="0" err="1"/>
              <a:t>objekti-veze</a:t>
            </a:r>
            <a:r>
              <a:rPr lang="en-US" sz="3000" dirty="0"/>
              <a:t> i </a:t>
            </a:r>
            <a:r>
              <a:rPr lang="en-US" sz="3000" dirty="0" err="1"/>
              <a:t>drugih</a:t>
            </a:r>
            <a:r>
              <a:rPr lang="en-US" sz="3000" dirty="0"/>
              <a:t> </a:t>
            </a:r>
            <a:r>
              <a:rPr lang="en-US" sz="3000" dirty="0" err="1"/>
              <a:t>alata</a:t>
            </a:r>
            <a:r>
              <a:rPr lang="en-US" sz="3000" dirty="0"/>
              <a:t>. </a:t>
            </a:r>
            <a:endParaRPr lang="sr-Latn-RS" sz="3000" dirty="0" smtClean="0"/>
          </a:p>
          <a:p>
            <a:pPr>
              <a:spcBef>
                <a:spcPts val="1200"/>
              </a:spcBef>
            </a:pPr>
            <a:r>
              <a:rPr lang="en-US" sz="3000" dirty="0" err="1" smtClean="0"/>
              <a:t>Tako</a:t>
            </a:r>
            <a:r>
              <a:rPr lang="en-US" sz="3000" dirty="0" smtClean="0"/>
              <a:t> </a:t>
            </a:r>
            <a:r>
              <a:rPr lang="en-US" sz="3000" dirty="0"/>
              <a:t>se </a:t>
            </a:r>
            <a:r>
              <a:rPr lang="en-US" sz="3000" dirty="0" err="1"/>
              <a:t>formira</a:t>
            </a:r>
            <a:r>
              <a:rPr lang="en-US" sz="3000" dirty="0"/>
              <a:t> </a:t>
            </a:r>
            <a:r>
              <a:rPr lang="en-US" sz="3000" dirty="0" err="1"/>
              <a:t>logički</a:t>
            </a:r>
            <a:r>
              <a:rPr lang="en-US" sz="3000" dirty="0"/>
              <a:t> model </a:t>
            </a:r>
            <a:r>
              <a:rPr lang="en-US" sz="3000" dirty="0" err="1"/>
              <a:t>koji</a:t>
            </a:r>
            <a:r>
              <a:rPr lang="en-US" sz="3000" dirty="0"/>
              <a:t> </a:t>
            </a:r>
            <a:r>
              <a:rPr lang="en-US" sz="3000" dirty="0" err="1"/>
              <a:t>formalno</a:t>
            </a:r>
            <a:r>
              <a:rPr lang="en-US" sz="3000" dirty="0"/>
              <a:t> </a:t>
            </a:r>
            <a:r>
              <a:rPr lang="en-US" sz="3000" dirty="0" err="1"/>
              <a:t>opisuje</a:t>
            </a:r>
            <a:r>
              <a:rPr lang="en-US" sz="3000" dirty="0"/>
              <a:t> </a:t>
            </a:r>
            <a:r>
              <a:rPr lang="en-US" sz="3000" dirty="0" err="1" smtClean="0"/>
              <a:t>šta</a:t>
            </a:r>
            <a:r>
              <a:rPr lang="sr-Latn-RS" sz="3000" dirty="0" smtClean="0"/>
              <a:t> </a:t>
            </a:r>
            <a:r>
              <a:rPr lang="en-US" sz="3000" dirty="0" err="1" smtClean="0"/>
              <a:t>novi</a:t>
            </a:r>
            <a:r>
              <a:rPr lang="en-US" sz="3000" dirty="0" smtClean="0"/>
              <a:t> </a:t>
            </a:r>
            <a:r>
              <a:rPr lang="en-US" sz="3000" dirty="0" err="1"/>
              <a:t>sistem</a:t>
            </a:r>
            <a:r>
              <a:rPr lang="en-US" sz="3000" dirty="0"/>
              <a:t> </a:t>
            </a:r>
            <a:r>
              <a:rPr lang="en-US" sz="3000" dirty="0" err="1"/>
              <a:t>treba</a:t>
            </a:r>
            <a:r>
              <a:rPr lang="en-US" sz="3000" dirty="0"/>
              <a:t> da </a:t>
            </a:r>
            <a:r>
              <a:rPr lang="en-US" sz="3000" dirty="0" err="1"/>
              <a:t>radi</a:t>
            </a:r>
            <a:r>
              <a:rPr lang="en-US" sz="3000" dirty="0"/>
              <a:t>, </a:t>
            </a:r>
            <a:r>
              <a:rPr lang="en-US" sz="3000" dirty="0" err="1"/>
              <a:t>nezavisno</a:t>
            </a:r>
            <a:r>
              <a:rPr lang="en-US" sz="3000" dirty="0"/>
              <a:t> od </a:t>
            </a:r>
            <a:r>
              <a:rPr lang="en-US" sz="3000" dirty="0" err="1"/>
              <a:t>kasnije</a:t>
            </a:r>
            <a:r>
              <a:rPr lang="en-US" sz="3000" dirty="0"/>
              <a:t> </a:t>
            </a:r>
            <a:r>
              <a:rPr lang="en-US" sz="3000" dirty="0" err="1"/>
              <a:t>primenjene</a:t>
            </a:r>
            <a:r>
              <a:rPr lang="en-US" sz="3000" dirty="0"/>
              <a:t> </a:t>
            </a:r>
            <a:r>
              <a:rPr lang="en-US" sz="3000" dirty="0" err="1"/>
              <a:t>tehnologije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99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sr-Latn-RS" dirty="0" smtClean="0">
                <a:solidFill>
                  <a:srgbClr val="00FFFF"/>
                </a:solidFill>
              </a:rPr>
              <a:t>Aktivnost 3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b="1" dirty="0" err="1"/>
              <a:t>aktivnost</a:t>
            </a:r>
            <a:r>
              <a:rPr lang="en-US" b="1" dirty="0"/>
              <a:t> </a:t>
            </a:r>
            <a:r>
              <a:rPr lang="en-US" b="1" dirty="0" err="1"/>
              <a:t>dizajna</a:t>
            </a:r>
            <a:r>
              <a:rPr lang="en-US" b="1" dirty="0"/>
              <a:t> </a:t>
            </a:r>
            <a:r>
              <a:rPr lang="en-US" b="1" dirty="0" err="1"/>
              <a:t>sistema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aktivnost</a:t>
            </a:r>
            <a:r>
              <a:rPr lang="en-US" dirty="0"/>
              <a:t> 3) </a:t>
            </a:r>
            <a:r>
              <a:rPr lang="en-US" dirty="0" err="1"/>
              <a:t>vrši</a:t>
            </a:r>
            <a:r>
              <a:rPr lang="en-US" dirty="0"/>
              <a:t> se </a:t>
            </a:r>
            <a:r>
              <a:rPr lang="en-US" dirty="0" err="1"/>
              <a:t>dodeljivanje</a:t>
            </a:r>
            <a:r>
              <a:rPr lang="en-US" dirty="0"/>
              <a:t> </a:t>
            </a:r>
            <a:r>
              <a:rPr lang="en-US" dirty="0" err="1"/>
              <a:t>specifikacije</a:t>
            </a:r>
            <a:r>
              <a:rPr lang="en-US" dirty="0"/>
              <a:t> </a:t>
            </a:r>
            <a:r>
              <a:rPr lang="en-US" dirty="0" err="1"/>
              <a:t>pojedinim</a:t>
            </a:r>
            <a:r>
              <a:rPr lang="en-US" dirty="0"/>
              <a:t> </a:t>
            </a:r>
            <a:r>
              <a:rPr lang="en-US" dirty="0" err="1"/>
              <a:t>procesorima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Razvijaju</a:t>
            </a:r>
            <a:r>
              <a:rPr lang="sr-Latn-RS" dirty="0" smtClean="0"/>
              <a:t> </a:t>
            </a:r>
            <a:r>
              <a:rPr lang="en-US" dirty="0" smtClean="0"/>
              <a:t>se </a:t>
            </a:r>
            <a:r>
              <a:rPr lang="en-US" dirty="0" err="1"/>
              <a:t>pripadni</a:t>
            </a:r>
            <a:r>
              <a:rPr lang="en-US" dirty="0"/>
              <a:t> </a:t>
            </a:r>
            <a:r>
              <a:rPr lang="en-US" dirty="0" err="1"/>
              <a:t>hijerarhijski</a:t>
            </a:r>
            <a:r>
              <a:rPr lang="en-US" dirty="0"/>
              <a:t> </a:t>
            </a:r>
            <a:r>
              <a:rPr lang="sr-Latn-RS" dirty="0" smtClean="0"/>
              <a:t>koncipirani</a:t>
            </a:r>
            <a:r>
              <a:rPr lang="en-US" dirty="0" smtClean="0"/>
              <a:t> </a:t>
            </a:r>
            <a:r>
              <a:rPr lang="en-US" dirty="0" err="1"/>
              <a:t>programski</a:t>
            </a:r>
            <a:r>
              <a:rPr lang="en-US" dirty="0"/>
              <a:t> moduli i </a:t>
            </a:r>
            <a:r>
              <a:rPr lang="en-US" dirty="0" err="1"/>
              <a:t>njihovi</a:t>
            </a:r>
            <a:r>
              <a:rPr lang="en-US" dirty="0"/>
              <a:t> </a:t>
            </a:r>
            <a:r>
              <a:rPr lang="en-US" dirty="0" err="1"/>
              <a:t>interfejsi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implementirala</a:t>
            </a:r>
            <a:r>
              <a:rPr lang="en-US" dirty="0"/>
              <a:t> </a:t>
            </a:r>
            <a:r>
              <a:rPr lang="en-US" dirty="0" err="1" smtClean="0"/>
              <a:t>specifikacija</a:t>
            </a:r>
            <a:r>
              <a:rPr lang="sr-Latn-RS" dirty="0" smtClean="0"/>
              <a:t> </a:t>
            </a:r>
            <a:r>
              <a:rPr lang="en-US" dirty="0" err="1" smtClean="0"/>
              <a:t>dobijena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aktivnosti</a:t>
            </a:r>
            <a:r>
              <a:rPr lang="en-US" dirty="0"/>
              <a:t> 2. </a:t>
            </a:r>
            <a:endParaRPr lang="sr-Latn-RS" dirty="0" smtClean="0"/>
          </a:p>
          <a:p>
            <a:r>
              <a:rPr lang="en-US" dirty="0" smtClean="0"/>
              <a:t>Model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iskazan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dijagram</a:t>
            </a:r>
            <a:r>
              <a:rPr lang="en-US" dirty="0"/>
              <a:t> </a:t>
            </a:r>
            <a:r>
              <a:rPr lang="en-US" dirty="0" err="1"/>
              <a:t>objekti-veze</a:t>
            </a:r>
            <a:r>
              <a:rPr lang="en-US" dirty="0"/>
              <a:t> </a:t>
            </a:r>
            <a:r>
              <a:rPr lang="en-US" dirty="0" err="1"/>
              <a:t>prevodi</a:t>
            </a:r>
            <a:r>
              <a:rPr lang="en-US" dirty="0"/>
              <a:t> se u </a:t>
            </a:r>
            <a:r>
              <a:rPr lang="en-US" dirty="0" err="1"/>
              <a:t>dizajn</a:t>
            </a:r>
            <a:r>
              <a:rPr lang="en-US" dirty="0"/>
              <a:t> </a:t>
            </a:r>
            <a:r>
              <a:rPr lang="en-US" dirty="0" err="1"/>
              <a:t>baze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3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sr-Latn-RS" dirty="0" smtClean="0">
                <a:solidFill>
                  <a:srgbClr val="00FFFF"/>
                </a:solidFill>
              </a:rPr>
              <a:t>Aktivnost 4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projektima</a:t>
            </a:r>
            <a:r>
              <a:rPr lang="en-US" dirty="0"/>
              <a:t>, </a:t>
            </a:r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neka</a:t>
            </a:r>
            <a:r>
              <a:rPr lang="en-US" dirty="0"/>
              <a:t> </a:t>
            </a:r>
            <a:r>
              <a:rPr lang="en-US" b="1" dirty="0" err="1"/>
              <a:t>baza</a:t>
            </a:r>
            <a:r>
              <a:rPr lang="en-US" b="1" dirty="0"/>
              <a:t> </a:t>
            </a:r>
            <a:r>
              <a:rPr lang="en-US" b="1" dirty="0" err="1"/>
              <a:t>podataka</a:t>
            </a:r>
            <a:r>
              <a:rPr lang="en-US" dirty="0"/>
              <a:t>, </a:t>
            </a:r>
            <a:r>
              <a:rPr lang="en-US" b="1" dirty="0" err="1"/>
              <a:t>potrebno</a:t>
            </a:r>
            <a:r>
              <a:rPr lang="en-US" b="1" dirty="0"/>
              <a:t> je </a:t>
            </a:r>
            <a:r>
              <a:rPr lang="en-US" b="1" dirty="0" err="1"/>
              <a:t>izvršiti</a:t>
            </a:r>
            <a:r>
              <a:rPr lang="en-US" b="1" dirty="0"/>
              <a:t> </a:t>
            </a:r>
            <a:r>
              <a:rPr lang="en-US" b="1" dirty="0" err="1" smtClean="0"/>
              <a:t>njenu</a:t>
            </a:r>
            <a:r>
              <a:rPr lang="en-US" b="1" dirty="0" smtClean="0"/>
              <a:t> </a:t>
            </a:r>
            <a:r>
              <a:rPr lang="en-US" b="1" dirty="0" err="1"/>
              <a:t>konverziju</a:t>
            </a:r>
            <a:r>
              <a:rPr lang="en-US" dirty="0"/>
              <a:t> (</a:t>
            </a:r>
            <a:r>
              <a:rPr lang="en-US" dirty="0" err="1"/>
              <a:t>aktivnost</a:t>
            </a:r>
            <a:r>
              <a:rPr lang="en-US" dirty="0"/>
              <a:t> 4) </a:t>
            </a:r>
            <a:r>
              <a:rPr lang="en-US" b="1" dirty="0" smtClean="0"/>
              <a:t>u</a:t>
            </a:r>
            <a:r>
              <a:rPr lang="sr-Latn-RS" b="1" dirty="0" smtClean="0"/>
              <a:t> </a:t>
            </a:r>
            <a:r>
              <a:rPr lang="en-US" b="1" dirty="0" err="1" smtClean="0"/>
              <a:t>novi</a:t>
            </a:r>
            <a:r>
              <a:rPr lang="en-US" b="1" dirty="0" smtClean="0"/>
              <a:t> </a:t>
            </a:r>
            <a:r>
              <a:rPr lang="en-US" b="1" dirty="0" err="1"/>
              <a:t>sistem</a:t>
            </a:r>
            <a:r>
              <a:rPr lang="en-US" dirty="0"/>
              <a:t>. Ova </a:t>
            </a:r>
            <a:r>
              <a:rPr lang="en-US" dirty="0" err="1"/>
              <a:t>aktivnost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 smtClean="0"/>
              <a:t>ulaze</a:t>
            </a:r>
            <a:r>
              <a:rPr lang="sr-Latn-RS" dirty="0" smtClean="0"/>
              <a:t> u</a:t>
            </a:r>
            <a:r>
              <a:rPr lang="en-US" dirty="0" smtClean="0"/>
              <a:t> </a:t>
            </a:r>
            <a:r>
              <a:rPr lang="en-US" dirty="0" err="1"/>
              <a:t>postojeću</a:t>
            </a:r>
            <a:r>
              <a:rPr lang="en-US" dirty="0"/>
              <a:t> </a:t>
            </a:r>
            <a:r>
              <a:rPr lang="en-US" dirty="0" err="1"/>
              <a:t>bazu</a:t>
            </a:r>
            <a:r>
              <a:rPr lang="en-US" dirty="0"/>
              <a:t> i </a:t>
            </a:r>
            <a:r>
              <a:rPr lang="en-US" dirty="0" err="1"/>
              <a:t>specifikaciju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3.</a:t>
            </a:r>
          </a:p>
          <a:p>
            <a:r>
              <a:rPr lang="en-US" b="1" dirty="0" err="1"/>
              <a:t>Definisanje</a:t>
            </a:r>
            <a:r>
              <a:rPr lang="en-US" b="1" dirty="0"/>
              <a:t> </a:t>
            </a:r>
            <a:r>
              <a:rPr lang="en-US" b="1" dirty="0" err="1"/>
              <a:t>testova</a:t>
            </a:r>
            <a:r>
              <a:rPr lang="en-US" b="1" dirty="0"/>
              <a:t> </a:t>
            </a:r>
            <a:r>
              <a:rPr lang="en-US" b="1" dirty="0" err="1"/>
              <a:t>prihvatljivosti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aktivnost</a:t>
            </a:r>
            <a:r>
              <a:rPr lang="en-US" dirty="0"/>
              <a:t> 5) </a:t>
            </a:r>
            <a:r>
              <a:rPr lang="en-US" dirty="0" err="1"/>
              <a:t>vrši</a:t>
            </a:r>
            <a:r>
              <a:rPr lang="en-US" dirty="0"/>
              <a:t> se </a:t>
            </a:r>
            <a:r>
              <a:rPr lang="en-US" dirty="0" err="1"/>
              <a:t>paralelno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aktivnostima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i </a:t>
            </a:r>
            <a:r>
              <a:rPr lang="en-US" dirty="0" err="1"/>
              <a:t>implementacije</a:t>
            </a:r>
            <a:r>
              <a:rPr lang="en-US" dirty="0"/>
              <a:t>, </a:t>
            </a:r>
            <a:r>
              <a:rPr lang="en-US" dirty="0" smtClean="0"/>
              <a:t>a</a:t>
            </a:r>
            <a:r>
              <a:rPr lang="sr-Latn-RS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/>
              <a:t>definisanja</a:t>
            </a:r>
            <a:r>
              <a:rPr lang="en-US" dirty="0"/>
              <a:t> </a:t>
            </a:r>
            <a:r>
              <a:rPr lang="en-US" dirty="0" err="1"/>
              <a:t>logičkog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aktivnost</a:t>
            </a:r>
            <a:r>
              <a:rPr lang="en-US" dirty="0"/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444645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r>
              <a:rPr lang="sr-Latn-RS" dirty="0" smtClean="0">
                <a:solidFill>
                  <a:srgbClr val="00FFFF"/>
                </a:solidFill>
              </a:rPr>
              <a:t>Aktivnosti 6 i 7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92888" cy="5256584"/>
          </a:xfrm>
        </p:spPr>
        <p:txBody>
          <a:bodyPr>
            <a:noAutofit/>
          </a:bodyPr>
          <a:lstStyle/>
          <a:p>
            <a:r>
              <a:rPr lang="en-US" sz="3000" b="1" dirty="0" err="1"/>
              <a:t>Opis</a:t>
            </a:r>
            <a:r>
              <a:rPr lang="en-US" sz="3000" b="1" dirty="0"/>
              <a:t> </a:t>
            </a:r>
            <a:r>
              <a:rPr lang="en-US" sz="3000" b="1" dirty="0" err="1"/>
              <a:t>procedura</a:t>
            </a:r>
            <a:r>
              <a:rPr lang="en-US" sz="3000" b="1" dirty="0"/>
              <a:t> </a:t>
            </a:r>
            <a:r>
              <a:rPr lang="en-US" sz="3000" dirty="0"/>
              <a:t>(</a:t>
            </a:r>
            <a:r>
              <a:rPr lang="en-US" sz="3000" dirty="0" err="1"/>
              <a:t>aktivnost</a:t>
            </a:r>
            <a:r>
              <a:rPr lang="en-US" sz="3000" dirty="0"/>
              <a:t> 6) </a:t>
            </a:r>
            <a:r>
              <a:rPr lang="en-US" sz="3000" dirty="0" err="1"/>
              <a:t>kao</a:t>
            </a:r>
            <a:r>
              <a:rPr lang="en-US" sz="3000" dirty="0"/>
              <a:t> </a:t>
            </a:r>
            <a:r>
              <a:rPr lang="en-US" sz="3000" dirty="0" err="1"/>
              <a:t>izlaz</a:t>
            </a:r>
            <a:r>
              <a:rPr lang="en-US" sz="3000" dirty="0"/>
              <a:t> </a:t>
            </a:r>
            <a:r>
              <a:rPr lang="en-US" sz="3000" dirty="0" err="1"/>
              <a:t>daje</a:t>
            </a:r>
            <a:r>
              <a:rPr lang="en-US" sz="3000" dirty="0"/>
              <a:t> </a:t>
            </a:r>
            <a:r>
              <a:rPr lang="en-US" sz="3000" dirty="0" err="1"/>
              <a:t>korisničko</a:t>
            </a:r>
            <a:r>
              <a:rPr lang="en-US" sz="3000" dirty="0"/>
              <a:t> </a:t>
            </a:r>
            <a:r>
              <a:rPr lang="en-US" sz="3000" dirty="0" err="1"/>
              <a:t>uputsvo</a:t>
            </a:r>
            <a:r>
              <a:rPr lang="en-US" sz="3000" dirty="0"/>
              <a:t> </a:t>
            </a:r>
            <a:r>
              <a:rPr lang="en-US" sz="3000" dirty="0" err="1"/>
              <a:t>kojim</a:t>
            </a:r>
            <a:r>
              <a:rPr lang="en-US" sz="3000" dirty="0"/>
              <a:t> se </a:t>
            </a:r>
            <a:r>
              <a:rPr lang="en-US" sz="3000" dirty="0" err="1"/>
              <a:t>opisuje</a:t>
            </a:r>
            <a:r>
              <a:rPr lang="en-US" sz="3000" dirty="0"/>
              <a:t> </a:t>
            </a:r>
            <a:r>
              <a:rPr lang="en-US" sz="3000" dirty="0" err="1"/>
              <a:t>kako</a:t>
            </a:r>
            <a:r>
              <a:rPr lang="en-US" sz="3000" dirty="0"/>
              <a:t> </a:t>
            </a:r>
            <a:r>
              <a:rPr lang="en-US" sz="3000" dirty="0" err="1"/>
              <a:t>korisnici</a:t>
            </a:r>
            <a:r>
              <a:rPr lang="en-US" sz="3000" dirty="0"/>
              <a:t> </a:t>
            </a:r>
            <a:r>
              <a:rPr lang="en-US" sz="3000" dirty="0" err="1"/>
              <a:t>treba</a:t>
            </a:r>
            <a:r>
              <a:rPr lang="en-US" sz="3000" dirty="0"/>
              <a:t> da </a:t>
            </a:r>
            <a:r>
              <a:rPr lang="en-US" sz="3000" dirty="0" err="1" smtClean="0"/>
              <a:t>koriste</a:t>
            </a:r>
            <a:r>
              <a:rPr lang="sr-Latn-RS" sz="3000" dirty="0" smtClean="0"/>
              <a:t> </a:t>
            </a:r>
            <a:r>
              <a:rPr lang="en-US" sz="3000" dirty="0" err="1" smtClean="0"/>
              <a:t>automatizovani</a:t>
            </a:r>
            <a:r>
              <a:rPr lang="en-US" sz="3000" dirty="0" smtClean="0"/>
              <a:t> </a:t>
            </a:r>
            <a:r>
              <a:rPr lang="en-US" sz="3000" dirty="0" err="1"/>
              <a:t>deo</a:t>
            </a:r>
            <a:r>
              <a:rPr lang="en-US" sz="3000" dirty="0"/>
              <a:t> </a:t>
            </a:r>
            <a:r>
              <a:rPr lang="en-US" sz="3000" dirty="0" err="1"/>
              <a:t>informacionog</a:t>
            </a:r>
            <a:r>
              <a:rPr lang="en-US" sz="3000" dirty="0"/>
              <a:t> </a:t>
            </a:r>
            <a:r>
              <a:rPr lang="en-US" sz="3000" dirty="0" err="1"/>
              <a:t>sistema</a:t>
            </a:r>
            <a:r>
              <a:rPr lang="en-US" sz="3000" dirty="0"/>
              <a:t> i </a:t>
            </a:r>
            <a:r>
              <a:rPr lang="en-US" sz="3000" dirty="0" err="1"/>
              <a:t>kakve</a:t>
            </a:r>
            <a:r>
              <a:rPr lang="en-US" sz="3000" dirty="0"/>
              <a:t> se </a:t>
            </a:r>
            <a:r>
              <a:rPr lang="en-US" sz="3000" dirty="0" err="1"/>
              <a:t>veze</a:t>
            </a:r>
            <a:r>
              <a:rPr lang="en-US" sz="3000" dirty="0"/>
              <a:t> </a:t>
            </a:r>
            <a:r>
              <a:rPr lang="en-US" sz="3000" dirty="0" err="1"/>
              <a:t>uspostavljaju</a:t>
            </a:r>
            <a:r>
              <a:rPr lang="en-US" sz="3000" dirty="0"/>
              <a:t> </a:t>
            </a:r>
            <a:r>
              <a:rPr lang="en-US" sz="3000" dirty="0" err="1"/>
              <a:t>sa</a:t>
            </a:r>
            <a:r>
              <a:rPr lang="en-US" sz="3000" dirty="0"/>
              <a:t> </a:t>
            </a:r>
            <a:r>
              <a:rPr lang="en-US" sz="3000" dirty="0" err="1"/>
              <a:t>preostalim</a:t>
            </a:r>
            <a:r>
              <a:rPr lang="en-US" sz="3000" dirty="0"/>
              <a:t> </a:t>
            </a:r>
            <a:r>
              <a:rPr lang="en-US" sz="3000" dirty="0" err="1" smtClean="0"/>
              <a:t>neautomatizovanim</a:t>
            </a:r>
            <a:r>
              <a:rPr lang="sr-Latn-RS" sz="3000" dirty="0"/>
              <a:t> </a:t>
            </a:r>
            <a:r>
              <a:rPr lang="en-US" sz="3000" dirty="0" err="1" smtClean="0"/>
              <a:t>delom</a:t>
            </a:r>
            <a:r>
              <a:rPr lang="en-US" sz="3000" dirty="0"/>
              <a:t>.</a:t>
            </a:r>
          </a:p>
          <a:p>
            <a:r>
              <a:rPr lang="en-US" sz="3000" b="1" dirty="0" err="1"/>
              <a:t>Aktivnosti</a:t>
            </a:r>
            <a:r>
              <a:rPr lang="en-US" sz="3000" b="1" dirty="0"/>
              <a:t> </a:t>
            </a:r>
            <a:r>
              <a:rPr lang="en-US" sz="3000" b="1" dirty="0" err="1"/>
              <a:t>implementacije</a:t>
            </a:r>
            <a:r>
              <a:rPr lang="en-US" sz="3000" b="1" dirty="0"/>
              <a:t> </a:t>
            </a:r>
            <a:r>
              <a:rPr lang="en-US" sz="3000" dirty="0"/>
              <a:t>(</a:t>
            </a:r>
            <a:r>
              <a:rPr lang="en-US" sz="3000" dirty="0" err="1"/>
              <a:t>aktivnost</a:t>
            </a:r>
            <a:r>
              <a:rPr lang="en-US" sz="3000" dirty="0"/>
              <a:t> 7) </a:t>
            </a:r>
            <a:r>
              <a:rPr lang="en-US" sz="3000" dirty="0" err="1"/>
              <a:t>uključuju</a:t>
            </a:r>
            <a:r>
              <a:rPr lang="en-US" sz="3000" dirty="0"/>
              <a:t> </a:t>
            </a:r>
            <a:r>
              <a:rPr lang="en-US" sz="3000" dirty="0" err="1"/>
              <a:t>kodiranje</a:t>
            </a:r>
            <a:r>
              <a:rPr lang="en-US" sz="3000" dirty="0"/>
              <a:t> i </a:t>
            </a:r>
            <a:r>
              <a:rPr lang="en-US" sz="3000" dirty="0" err="1"/>
              <a:t>integrisanje</a:t>
            </a:r>
            <a:r>
              <a:rPr lang="en-US" sz="3000" dirty="0"/>
              <a:t> </a:t>
            </a:r>
            <a:r>
              <a:rPr lang="en-US" sz="3000" dirty="0" err="1"/>
              <a:t>modula</a:t>
            </a:r>
            <a:r>
              <a:rPr lang="en-US" sz="3000" dirty="0"/>
              <a:t> u </a:t>
            </a:r>
            <a:r>
              <a:rPr lang="en-US" sz="3000" dirty="0" err="1"/>
              <a:t>kostur</a:t>
            </a:r>
            <a:r>
              <a:rPr lang="en-US" sz="3000" dirty="0"/>
              <a:t> </a:t>
            </a:r>
            <a:r>
              <a:rPr lang="en-US" sz="3000" dirty="0" err="1" smtClean="0"/>
              <a:t>programskog</a:t>
            </a:r>
            <a:r>
              <a:rPr lang="sr-Latn-RS" sz="3000" dirty="0" smtClean="0"/>
              <a:t> </a:t>
            </a:r>
            <a:r>
              <a:rPr lang="en-US" sz="3000" dirty="0" err="1" smtClean="0"/>
              <a:t>sistema</a:t>
            </a:r>
            <a:r>
              <a:rPr lang="en-US" sz="3000" dirty="0"/>
              <a:t>. To </a:t>
            </a:r>
            <a:r>
              <a:rPr lang="en-US" sz="3000" dirty="0" err="1"/>
              <a:t>podrazumeva</a:t>
            </a:r>
            <a:r>
              <a:rPr lang="en-US" sz="3000" dirty="0"/>
              <a:t> </a:t>
            </a:r>
            <a:r>
              <a:rPr lang="en-US" sz="3000" dirty="0" err="1"/>
              <a:t>strukturno</a:t>
            </a:r>
            <a:r>
              <a:rPr lang="en-US" sz="3000" dirty="0"/>
              <a:t> </a:t>
            </a:r>
            <a:r>
              <a:rPr lang="en-US" sz="3000" dirty="0" err="1"/>
              <a:t>programiranje</a:t>
            </a:r>
            <a:r>
              <a:rPr lang="en-US" sz="3000" dirty="0"/>
              <a:t> i top-down </a:t>
            </a:r>
            <a:r>
              <a:rPr lang="en-US" sz="3000" dirty="0" err="1" smtClean="0"/>
              <a:t>implementaciju</a:t>
            </a:r>
            <a:r>
              <a:rPr lang="sr-Latn-RS" sz="3000" dirty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28329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r-Latn-RS" dirty="0" smtClean="0">
                <a:solidFill>
                  <a:srgbClr val="00FFFF"/>
                </a:solidFill>
              </a:rPr>
              <a:t>Aktivnost 8 i 9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b="1" dirty="0" err="1"/>
              <a:t>Kontrola</a:t>
            </a:r>
            <a:r>
              <a:rPr lang="en-US" b="1" dirty="0"/>
              <a:t> </a:t>
            </a:r>
            <a:r>
              <a:rPr lang="en-US" b="1" dirty="0" err="1"/>
              <a:t>kvaliteta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aktivnost</a:t>
            </a:r>
            <a:r>
              <a:rPr lang="en-US" dirty="0"/>
              <a:t> 8)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završno</a:t>
            </a:r>
            <a:r>
              <a:rPr lang="en-US" dirty="0"/>
              <a:t> </a:t>
            </a:r>
            <a:r>
              <a:rPr lang="en-US" dirty="0" err="1"/>
              <a:t>testiranje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ulaze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definisane</a:t>
            </a:r>
            <a:r>
              <a:rPr lang="en-US" dirty="0"/>
              <a:t> </a:t>
            </a:r>
            <a:r>
              <a:rPr lang="en-US" dirty="0" err="1"/>
              <a:t>testove</a:t>
            </a:r>
            <a:r>
              <a:rPr lang="en-US" dirty="0"/>
              <a:t> </a:t>
            </a:r>
            <a:r>
              <a:rPr lang="en-US" dirty="0" err="1"/>
              <a:t>prihvatljivih</a:t>
            </a:r>
            <a:r>
              <a:rPr lang="en-US" dirty="0"/>
              <a:t> </a:t>
            </a:r>
            <a:r>
              <a:rPr lang="en-US" dirty="0" err="1" smtClean="0"/>
              <a:t>podataka</a:t>
            </a:r>
            <a:r>
              <a:rPr lang="sr-Latn-RS" dirty="0" smtClean="0"/>
              <a:t> </a:t>
            </a:r>
            <a:r>
              <a:rPr lang="en-US" dirty="0" smtClean="0"/>
              <a:t>i </a:t>
            </a:r>
            <a:r>
              <a:rPr lang="en-US" dirty="0" err="1"/>
              <a:t>integrisani</a:t>
            </a:r>
            <a:r>
              <a:rPr lang="en-US" dirty="0"/>
              <a:t> </a:t>
            </a:r>
            <a:r>
              <a:rPr lang="en-US" dirty="0" err="1"/>
              <a:t>programski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dobijen</a:t>
            </a:r>
            <a:r>
              <a:rPr lang="en-US" dirty="0"/>
              <a:t> </a:t>
            </a:r>
            <a:r>
              <a:rPr lang="en-US" dirty="0" err="1"/>
              <a:t>implementacijom</a:t>
            </a:r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b="1" dirty="0" err="1"/>
              <a:t>Instalacija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aktivnost</a:t>
            </a:r>
            <a:r>
              <a:rPr lang="en-US" dirty="0"/>
              <a:t> 9) je </a:t>
            </a:r>
            <a:r>
              <a:rPr lang="en-US" dirty="0" err="1"/>
              <a:t>završna</a:t>
            </a:r>
            <a:r>
              <a:rPr lang="en-US" dirty="0"/>
              <a:t> </a:t>
            </a:r>
            <a:r>
              <a:rPr lang="en-US" dirty="0" err="1"/>
              <a:t>aktivnost</a:t>
            </a:r>
            <a:r>
              <a:rPr lang="en-US" dirty="0"/>
              <a:t>, a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ulaze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korisničko</a:t>
            </a:r>
            <a:r>
              <a:rPr lang="en-US" dirty="0"/>
              <a:t> </a:t>
            </a:r>
            <a:r>
              <a:rPr lang="en-US" dirty="0" err="1"/>
              <a:t>uputstvo</a:t>
            </a:r>
            <a:r>
              <a:rPr lang="en-US" dirty="0"/>
              <a:t>, </a:t>
            </a:r>
            <a:r>
              <a:rPr lang="en-US" dirty="0" err="1"/>
              <a:t>konvertovanu</a:t>
            </a:r>
            <a:r>
              <a:rPr lang="en-US" dirty="0"/>
              <a:t> </a:t>
            </a:r>
            <a:r>
              <a:rPr lang="en-US" dirty="0" err="1" smtClean="0"/>
              <a:t>bazu</a:t>
            </a:r>
            <a:r>
              <a:rPr lang="sr-Latn-RS" dirty="0"/>
              <a:t> </a:t>
            </a:r>
            <a:r>
              <a:rPr lang="en-US" dirty="0" err="1" smtClean="0"/>
              <a:t>podataka</a:t>
            </a:r>
            <a:r>
              <a:rPr lang="en-US" dirty="0"/>
              <a:t>, i </a:t>
            </a:r>
            <a:r>
              <a:rPr lang="en-US" dirty="0" err="1"/>
              <a:t>prihvaćeni</a:t>
            </a:r>
            <a:r>
              <a:rPr lang="en-US" dirty="0"/>
              <a:t> </a:t>
            </a:r>
            <a:r>
              <a:rPr lang="en-US" dirty="0" err="1"/>
              <a:t>programski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 </a:t>
            </a:r>
            <a:endParaRPr lang="sr-Latn-RS" dirty="0" smtClean="0"/>
          </a:p>
          <a:p>
            <a:pPr>
              <a:spcBef>
                <a:spcPts val="1200"/>
              </a:spcBef>
            </a:pPr>
            <a:r>
              <a:rPr lang="en-US" dirty="0" err="1" smtClean="0"/>
              <a:t>Instalacija</a:t>
            </a:r>
            <a:r>
              <a:rPr lang="en-US" dirty="0" smtClean="0"/>
              <a:t> </a:t>
            </a:r>
            <a:r>
              <a:rPr lang="en-US" dirty="0" err="1"/>
              <a:t>najčešće</a:t>
            </a:r>
            <a:r>
              <a:rPr lang="en-US" dirty="0"/>
              <a:t>,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sukcesivan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u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 smtClean="0"/>
              <a:t>jedna</a:t>
            </a:r>
            <a:r>
              <a:rPr lang="sr-Latn-RS" dirty="0" smtClean="0"/>
              <a:t> </a:t>
            </a:r>
            <a:r>
              <a:rPr lang="en-US" dirty="0" err="1" smtClean="0"/>
              <a:t>grupa</a:t>
            </a:r>
            <a:r>
              <a:rPr lang="en-US" dirty="0" smtClean="0"/>
              <a:t> </a:t>
            </a:r>
            <a:r>
              <a:rPr lang="en-US" dirty="0" err="1"/>
              <a:t>korisnika</a:t>
            </a:r>
            <a:r>
              <a:rPr lang="en-US" dirty="0"/>
              <a:t> od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preuzima</a:t>
            </a:r>
            <a:r>
              <a:rPr lang="en-US" dirty="0"/>
              <a:t> </a:t>
            </a:r>
            <a:r>
              <a:rPr lang="en-US" dirty="0" err="1"/>
              <a:t>korisnička</a:t>
            </a:r>
            <a:r>
              <a:rPr lang="en-US" dirty="0"/>
              <a:t> </a:t>
            </a:r>
            <a:r>
              <a:rPr lang="en-US" dirty="0" err="1"/>
              <a:t>uputstva</a:t>
            </a:r>
            <a:r>
              <a:rPr lang="en-US" dirty="0"/>
              <a:t>, </a:t>
            </a:r>
            <a:r>
              <a:rPr lang="en-US" dirty="0" err="1"/>
              <a:t>hardver</a:t>
            </a:r>
            <a:r>
              <a:rPr lang="en-US" dirty="0"/>
              <a:t>, </a:t>
            </a:r>
            <a:r>
              <a:rPr lang="en-US" dirty="0" err="1"/>
              <a:t>obučava</a:t>
            </a:r>
            <a:r>
              <a:rPr lang="en-US" dirty="0"/>
              <a:t> se u </a:t>
            </a:r>
            <a:r>
              <a:rPr lang="en-US" dirty="0" err="1"/>
              <a:t>korišćenju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smtClean="0"/>
              <a:t>i</a:t>
            </a:r>
            <a:r>
              <a:rPr lang="sr-Latn-RS" dirty="0" smtClean="0"/>
              <a:t> </a:t>
            </a:r>
            <a:r>
              <a:rPr lang="en-US" dirty="0" err="1" smtClean="0"/>
              <a:t>kori</a:t>
            </a:r>
            <a:r>
              <a:rPr lang="sr-Latn-RS" dirty="0" smtClean="0"/>
              <a:t>sti ga.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58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1760" y="288872"/>
            <a:ext cx="4584538" cy="691856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b="1" i="0" dirty="0">
                <a:solidFill>
                  <a:srgbClr val="92D050"/>
                </a:solidFill>
                <a:latin typeface="Calibri Light"/>
                <a:cs typeface="Calibri Light"/>
              </a:rPr>
              <a:t>CASE</a:t>
            </a:r>
            <a:r>
              <a:rPr b="1" i="0" spc="-105" dirty="0">
                <a:solidFill>
                  <a:srgbClr val="92D050"/>
                </a:solidFill>
                <a:latin typeface="Calibri Light"/>
                <a:cs typeface="Calibri Light"/>
              </a:rPr>
              <a:t> </a:t>
            </a:r>
            <a:r>
              <a:rPr b="1" i="0" spc="-5" dirty="0">
                <a:solidFill>
                  <a:srgbClr val="92D050"/>
                </a:solidFill>
                <a:latin typeface="Calibri Light"/>
                <a:cs typeface="Calibri Light"/>
              </a:rPr>
              <a:t>alati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7544" y="1124744"/>
            <a:ext cx="7848872" cy="47704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515" indent="-171450">
              <a:lnSpc>
                <a:spcPct val="90000"/>
              </a:lnSpc>
              <a:spcBef>
                <a:spcPts val="1200"/>
              </a:spcBef>
              <a:buFont typeface="Arial"/>
              <a:buChar char="•"/>
              <a:tabLst>
                <a:tab pos="184150" algn="l"/>
              </a:tabLst>
            </a:pPr>
            <a:r>
              <a:rPr sz="3200" b="1" spc="-15" dirty="0" smtClean="0">
                <a:cs typeface="Calibri"/>
              </a:rPr>
              <a:t>CASE</a:t>
            </a:r>
            <a:r>
              <a:rPr sz="3200" b="1" spc="40" dirty="0" smtClean="0">
                <a:cs typeface="Calibri"/>
              </a:rPr>
              <a:t> </a:t>
            </a:r>
            <a:r>
              <a:rPr sz="3200" b="1" spc="-10" dirty="0">
                <a:cs typeface="Calibri"/>
              </a:rPr>
              <a:t>alati</a:t>
            </a:r>
            <a:r>
              <a:rPr sz="3200" b="1" dirty="0">
                <a:cs typeface="Calibri"/>
              </a:rPr>
              <a:t> </a:t>
            </a:r>
            <a:r>
              <a:rPr sz="3200" spc="-5" dirty="0">
                <a:cs typeface="Calibri"/>
              </a:rPr>
              <a:t>su</a:t>
            </a:r>
            <a:r>
              <a:rPr sz="3200" spc="10" dirty="0">
                <a:cs typeface="Calibri"/>
              </a:rPr>
              <a:t> </a:t>
            </a:r>
            <a:r>
              <a:rPr sz="3200" spc="-10" dirty="0">
                <a:cs typeface="Calibri"/>
              </a:rPr>
              <a:t>programi (softveri)</a:t>
            </a:r>
            <a:r>
              <a:rPr sz="3200" spc="30" dirty="0">
                <a:cs typeface="Calibri"/>
              </a:rPr>
              <a:t> </a:t>
            </a:r>
            <a:r>
              <a:rPr sz="3200" spc="-15" dirty="0">
                <a:cs typeface="Calibri"/>
              </a:rPr>
              <a:t>koji</a:t>
            </a:r>
            <a:r>
              <a:rPr sz="3200" spc="30" dirty="0">
                <a:cs typeface="Calibri"/>
              </a:rPr>
              <a:t> </a:t>
            </a:r>
            <a:r>
              <a:rPr sz="3200" spc="-10" dirty="0">
                <a:cs typeface="Calibri"/>
              </a:rPr>
              <a:t>automatizuju</a:t>
            </a:r>
            <a:r>
              <a:rPr sz="3200" dirty="0">
                <a:cs typeface="Calibri"/>
              </a:rPr>
              <a:t> </a:t>
            </a:r>
            <a:r>
              <a:rPr sz="3200" spc="-5" dirty="0">
                <a:cs typeface="Calibri"/>
              </a:rPr>
              <a:t>i</a:t>
            </a:r>
            <a:r>
              <a:rPr sz="3200" spc="5" dirty="0">
                <a:cs typeface="Calibri"/>
              </a:rPr>
              <a:t> </a:t>
            </a:r>
            <a:r>
              <a:rPr sz="3200" spc="-15" dirty="0">
                <a:cs typeface="Calibri"/>
              </a:rPr>
              <a:t>podržavaju</a:t>
            </a:r>
            <a:r>
              <a:rPr sz="3200" spc="20" dirty="0">
                <a:cs typeface="Calibri"/>
              </a:rPr>
              <a:t> </a:t>
            </a:r>
            <a:r>
              <a:rPr sz="3200" spc="-5" dirty="0" err="1">
                <a:cs typeface="Calibri"/>
              </a:rPr>
              <a:t>jednu</a:t>
            </a:r>
            <a:r>
              <a:rPr sz="3200" spc="25" dirty="0">
                <a:cs typeface="Calibri"/>
              </a:rPr>
              <a:t> </a:t>
            </a:r>
            <a:r>
              <a:rPr sz="3200" spc="-15" dirty="0" err="1" smtClean="0">
                <a:cs typeface="Calibri"/>
              </a:rPr>
              <a:t>ili</a:t>
            </a:r>
            <a:r>
              <a:rPr lang="en-US" sz="3200" spc="-15" dirty="0" smtClean="0">
                <a:cs typeface="Calibri"/>
              </a:rPr>
              <a:t> </a:t>
            </a:r>
            <a:r>
              <a:rPr sz="3200" spc="-10" dirty="0" err="1" smtClean="0">
                <a:cs typeface="Calibri"/>
              </a:rPr>
              <a:t>više</a:t>
            </a:r>
            <a:r>
              <a:rPr sz="3200" spc="25" dirty="0" smtClean="0">
                <a:cs typeface="Calibri"/>
              </a:rPr>
              <a:t> </a:t>
            </a:r>
            <a:r>
              <a:rPr sz="3200" spc="-20" dirty="0">
                <a:cs typeface="Calibri"/>
              </a:rPr>
              <a:t>faza</a:t>
            </a:r>
            <a:r>
              <a:rPr sz="3200" spc="25" dirty="0">
                <a:cs typeface="Calibri"/>
              </a:rPr>
              <a:t> </a:t>
            </a:r>
            <a:r>
              <a:rPr sz="3200" spc="-10" dirty="0">
                <a:cs typeface="Calibri"/>
              </a:rPr>
              <a:t>životnog</a:t>
            </a:r>
            <a:r>
              <a:rPr sz="3200" spc="20" dirty="0">
                <a:cs typeface="Calibri"/>
              </a:rPr>
              <a:t> </a:t>
            </a:r>
            <a:r>
              <a:rPr sz="3200" spc="-5" dirty="0">
                <a:cs typeface="Calibri"/>
              </a:rPr>
              <a:t>ciklusa</a:t>
            </a:r>
            <a:r>
              <a:rPr sz="3200" spc="5" dirty="0">
                <a:cs typeface="Calibri"/>
              </a:rPr>
              <a:t> </a:t>
            </a:r>
            <a:r>
              <a:rPr sz="3200" spc="-20" dirty="0" err="1">
                <a:cs typeface="Calibri"/>
              </a:rPr>
              <a:t>razvoja</a:t>
            </a:r>
            <a:r>
              <a:rPr sz="3200" spc="45" dirty="0">
                <a:cs typeface="Calibri"/>
              </a:rPr>
              <a:t> </a:t>
            </a:r>
            <a:r>
              <a:rPr lang="sr-Latn-RS" sz="3200" spc="-15" dirty="0" err="1">
                <a:cs typeface="Calibri"/>
              </a:rPr>
              <a:t>s</a:t>
            </a:r>
            <a:r>
              <a:rPr sz="3200" spc="-15" dirty="0" err="1" smtClean="0">
                <a:cs typeface="Calibri"/>
              </a:rPr>
              <a:t>istema</a:t>
            </a:r>
            <a:r>
              <a:rPr lang="sr-Latn-RS" sz="3200" spc="-15" dirty="0" smtClean="0">
                <a:cs typeface="Calibri"/>
              </a:rPr>
              <a:t>.</a:t>
            </a:r>
            <a:endParaRPr sz="3200" dirty="0">
              <a:cs typeface="Calibri"/>
            </a:endParaRPr>
          </a:p>
          <a:p>
            <a:pPr marL="469265" lvl="1">
              <a:lnSpc>
                <a:spcPct val="90000"/>
              </a:lnSpc>
              <a:spcBef>
                <a:spcPts val="1200"/>
              </a:spcBef>
              <a:tabLst>
                <a:tab pos="184150" algn="l"/>
              </a:tabLst>
            </a:pPr>
            <a:r>
              <a:rPr sz="3200" spc="-5" dirty="0">
                <a:cs typeface="Calibri"/>
              </a:rPr>
              <a:t>Namena:</a:t>
            </a:r>
            <a:r>
              <a:rPr sz="3200" spc="30" dirty="0">
                <a:cs typeface="Calibri"/>
              </a:rPr>
              <a:t> </a:t>
            </a:r>
            <a:r>
              <a:rPr sz="3200" spc="-5" dirty="0" smtClean="0">
                <a:cs typeface="Calibri"/>
              </a:rPr>
              <a:t>da</a:t>
            </a:r>
            <a:r>
              <a:rPr sz="3200" spc="15" dirty="0" smtClean="0">
                <a:cs typeface="Calibri"/>
              </a:rPr>
              <a:t> </a:t>
            </a:r>
            <a:r>
              <a:rPr sz="3200" spc="-10" dirty="0" err="1" smtClean="0">
                <a:cs typeface="Calibri"/>
              </a:rPr>
              <a:t>ubrza</a:t>
            </a:r>
            <a:r>
              <a:rPr sz="3200" dirty="0" smtClean="0">
                <a:cs typeface="Calibri"/>
              </a:rPr>
              <a:t> </a:t>
            </a:r>
            <a:r>
              <a:rPr sz="3200" spc="-15" dirty="0" err="1" smtClean="0">
                <a:cs typeface="Calibri"/>
              </a:rPr>
              <a:t>procese</a:t>
            </a:r>
            <a:r>
              <a:rPr sz="3200" spc="40" dirty="0" smtClean="0">
                <a:cs typeface="Calibri"/>
              </a:rPr>
              <a:t> </a:t>
            </a:r>
            <a:r>
              <a:rPr sz="3200" spc="-15" dirty="0" err="1" smtClean="0">
                <a:cs typeface="Calibri"/>
              </a:rPr>
              <a:t>razvijanja</a:t>
            </a:r>
            <a:r>
              <a:rPr sz="3200" spc="50" dirty="0" smtClean="0">
                <a:cs typeface="Calibri"/>
              </a:rPr>
              <a:t> </a:t>
            </a:r>
            <a:r>
              <a:rPr sz="3200" spc="-20" dirty="0" err="1" smtClean="0">
                <a:cs typeface="Calibri"/>
              </a:rPr>
              <a:t>sistema</a:t>
            </a:r>
            <a:r>
              <a:rPr sz="3200" spc="95" dirty="0" smtClean="0">
                <a:cs typeface="Calibri"/>
              </a:rPr>
              <a:t> </a:t>
            </a:r>
            <a:r>
              <a:rPr sz="3200" spc="-5" dirty="0" smtClean="0">
                <a:cs typeface="Calibri"/>
              </a:rPr>
              <a:t>i</a:t>
            </a:r>
            <a:r>
              <a:rPr sz="3200" spc="10" dirty="0" smtClean="0">
                <a:cs typeface="Calibri"/>
              </a:rPr>
              <a:t> </a:t>
            </a:r>
            <a:r>
              <a:rPr sz="3200" spc="-5" dirty="0" err="1" smtClean="0">
                <a:cs typeface="Calibri"/>
              </a:rPr>
              <a:t>poboljša</a:t>
            </a:r>
            <a:r>
              <a:rPr sz="3200" spc="25" dirty="0" smtClean="0">
                <a:cs typeface="Calibri"/>
              </a:rPr>
              <a:t> </a:t>
            </a:r>
            <a:r>
              <a:rPr sz="3200" spc="-15" dirty="0" err="1" smtClean="0">
                <a:cs typeface="Calibri"/>
              </a:rPr>
              <a:t>njegov</a:t>
            </a:r>
            <a:r>
              <a:rPr sz="3200" spc="15" dirty="0" smtClean="0">
                <a:cs typeface="Calibri"/>
              </a:rPr>
              <a:t> </a:t>
            </a:r>
            <a:r>
              <a:rPr sz="3200" spc="-15" dirty="0" err="1" smtClean="0">
                <a:cs typeface="Calibri"/>
              </a:rPr>
              <a:t>kvalitet</a:t>
            </a:r>
            <a:r>
              <a:rPr lang="sr-Latn-RS" sz="3200" spc="-15" dirty="0" smtClean="0">
                <a:cs typeface="Calibri"/>
              </a:rPr>
              <a:t>.</a:t>
            </a:r>
            <a:endParaRPr lang="en-US" sz="3200" spc="-15" dirty="0" smtClean="0">
              <a:cs typeface="Calibri"/>
            </a:endParaRPr>
          </a:p>
          <a:p>
            <a:pPr marL="469265" indent="-4572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184150" algn="l"/>
              </a:tabLst>
            </a:pPr>
            <a:r>
              <a:rPr lang="en-US" sz="3200" spc="5" dirty="0" smtClean="0">
                <a:cs typeface="Times New Roman"/>
              </a:rPr>
              <a:t>CASE </a:t>
            </a:r>
            <a:r>
              <a:rPr lang="en-US" sz="3200" spc="5" dirty="0">
                <a:cs typeface="Times New Roman"/>
              </a:rPr>
              <a:t>je </a:t>
            </a:r>
            <a:r>
              <a:rPr lang="en-US" sz="3200" spc="10" dirty="0">
                <a:cs typeface="Times New Roman"/>
              </a:rPr>
              <a:t> </a:t>
            </a:r>
            <a:r>
              <a:rPr lang="en-US" sz="3200" spc="15" dirty="0" err="1" smtClean="0">
                <a:cs typeface="Times New Roman"/>
              </a:rPr>
              <a:t>tehnologija</a:t>
            </a:r>
            <a:r>
              <a:rPr lang="en-US" sz="3200" spc="-40" dirty="0" smtClean="0">
                <a:cs typeface="Times New Roman"/>
              </a:rPr>
              <a:t> </a:t>
            </a:r>
            <a:r>
              <a:rPr lang="en-US" sz="3200" spc="30" dirty="0" err="1">
                <a:cs typeface="Times New Roman"/>
              </a:rPr>
              <a:t>podržava</a:t>
            </a:r>
            <a:r>
              <a:rPr lang="en-US" sz="3200" spc="-40" dirty="0">
                <a:cs typeface="Times New Roman"/>
              </a:rPr>
              <a:t> </a:t>
            </a:r>
            <a:r>
              <a:rPr lang="en-US" sz="3200" spc="20" dirty="0" err="1" smtClean="0">
                <a:cs typeface="Times New Roman"/>
              </a:rPr>
              <a:t>metodologije</a:t>
            </a:r>
            <a:r>
              <a:rPr lang="sr-Latn-RS" sz="3200" spc="20" dirty="0" smtClean="0">
                <a:cs typeface="Times New Roman"/>
              </a:rPr>
              <a:t>:</a:t>
            </a:r>
          </a:p>
          <a:p>
            <a:pPr marL="926465" lvl="1" indent="-4572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v"/>
              <a:tabLst>
                <a:tab pos="184150" algn="l"/>
              </a:tabLst>
            </a:pPr>
            <a:r>
              <a:rPr lang="en-US" sz="3200" spc="10" dirty="0" err="1" smtClean="0">
                <a:cs typeface="Times New Roman"/>
              </a:rPr>
              <a:t>strategije</a:t>
            </a:r>
            <a:r>
              <a:rPr lang="en-US" sz="3200" spc="10" dirty="0">
                <a:cs typeface="Times New Roman"/>
              </a:rPr>
              <a:t>,</a:t>
            </a:r>
            <a:r>
              <a:rPr lang="en-US" sz="3200" spc="-45" dirty="0">
                <a:cs typeface="Times New Roman"/>
              </a:rPr>
              <a:t> </a:t>
            </a:r>
            <a:endParaRPr lang="sr-Latn-RS" sz="3200" spc="-45" dirty="0" smtClean="0">
              <a:cs typeface="Times New Roman"/>
            </a:endParaRPr>
          </a:p>
          <a:p>
            <a:pPr marL="926465" lvl="1" indent="-4572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v"/>
              <a:tabLst>
                <a:tab pos="184150" algn="l"/>
              </a:tabLst>
            </a:pPr>
            <a:r>
              <a:rPr lang="en-US" sz="3200" spc="30" dirty="0" err="1" smtClean="0">
                <a:cs typeface="Times New Roman"/>
              </a:rPr>
              <a:t>tehnike</a:t>
            </a:r>
            <a:r>
              <a:rPr lang="en-US" sz="3200" spc="-40" dirty="0" smtClean="0">
                <a:cs typeface="Times New Roman"/>
              </a:rPr>
              <a:t> </a:t>
            </a:r>
            <a:r>
              <a:rPr lang="en-US" sz="3200" spc="-20" dirty="0">
                <a:cs typeface="Times New Roman"/>
              </a:rPr>
              <a:t>i</a:t>
            </a:r>
            <a:r>
              <a:rPr lang="en-US" sz="3200" spc="-35" dirty="0">
                <a:cs typeface="Times New Roman"/>
              </a:rPr>
              <a:t> </a:t>
            </a:r>
            <a:endParaRPr lang="sr-Latn-RS" sz="3200" spc="-35" dirty="0" smtClean="0">
              <a:cs typeface="Times New Roman"/>
            </a:endParaRPr>
          </a:p>
          <a:p>
            <a:pPr marL="926465" lvl="1" indent="-4572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v"/>
              <a:tabLst>
                <a:tab pos="184150" algn="l"/>
              </a:tabLst>
            </a:pPr>
            <a:r>
              <a:rPr lang="en-US" sz="3200" spc="35" dirty="0" err="1" smtClean="0">
                <a:cs typeface="Times New Roman"/>
              </a:rPr>
              <a:t>standarde</a:t>
            </a:r>
            <a:r>
              <a:rPr lang="en-US" sz="3200" spc="35" dirty="0" smtClean="0">
                <a:cs typeface="Times New Roman"/>
              </a:rPr>
              <a:t>.</a:t>
            </a:r>
            <a:endParaRPr lang="sr-Latn-RS" sz="3200" spc="35" dirty="0" smtClean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9840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sr-Latn-RS" b="1" dirty="0" smtClean="0">
                <a:solidFill>
                  <a:srgbClr val="92D050"/>
                </a:solidFill>
              </a:rPr>
              <a:t>Arhitektura CASE alata</a:t>
            </a:r>
            <a:endParaRPr lang="en-US" b="1" dirty="0">
              <a:solidFill>
                <a:srgbClr val="92D050"/>
              </a:solidFill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977042" y="998858"/>
            <a:ext cx="7195358" cy="5526486"/>
            <a:chOff x="946899" y="923582"/>
            <a:chExt cx="5658408" cy="4665167"/>
          </a:xfrm>
        </p:grpSpPr>
        <p:grpSp>
          <p:nvGrpSpPr>
            <p:cNvPr id="121" name="object 4"/>
            <p:cNvGrpSpPr/>
            <p:nvPr/>
          </p:nvGrpSpPr>
          <p:grpSpPr>
            <a:xfrm>
              <a:off x="3285528" y="923582"/>
              <a:ext cx="3319779" cy="1043305"/>
              <a:chOff x="3285528" y="923582"/>
              <a:chExt cx="3319779" cy="1043305"/>
            </a:xfrm>
          </p:grpSpPr>
          <p:sp>
            <p:nvSpPr>
              <p:cNvPr id="183" name="object 5"/>
              <p:cNvSpPr/>
              <p:nvPr/>
            </p:nvSpPr>
            <p:spPr>
              <a:xfrm>
                <a:off x="4130078" y="1537741"/>
                <a:ext cx="273685" cy="269875"/>
              </a:xfrm>
              <a:custGeom>
                <a:avLst/>
                <a:gdLst/>
                <a:ahLst/>
                <a:cxnLst/>
                <a:rect l="l" t="t" r="r" b="b"/>
                <a:pathLst>
                  <a:path w="273685" h="269875">
                    <a:moveTo>
                      <a:pt x="0" y="269773"/>
                    </a:moveTo>
                    <a:lnTo>
                      <a:pt x="163614" y="0"/>
                    </a:lnTo>
                    <a:lnTo>
                      <a:pt x="177779" y="2929"/>
                    </a:lnTo>
                    <a:lnTo>
                      <a:pt x="191422" y="7537"/>
                    </a:lnTo>
                    <a:lnTo>
                      <a:pt x="252691" y="58399"/>
                    </a:lnTo>
                    <a:lnTo>
                      <a:pt x="271919" y="104909"/>
                    </a:lnTo>
                    <a:lnTo>
                      <a:pt x="273307" y="154975"/>
                    </a:lnTo>
                    <a:lnTo>
                      <a:pt x="255638" y="202755"/>
                    </a:lnTo>
                    <a:lnTo>
                      <a:pt x="213607" y="237375"/>
                    </a:lnTo>
                    <a:lnTo>
                      <a:pt x="163614" y="257517"/>
                    </a:lnTo>
                    <a:lnTo>
                      <a:pt x="0" y="269773"/>
                    </a:lnTo>
                    <a:close/>
                  </a:path>
                </a:pathLst>
              </a:custGeom>
              <a:solidFill>
                <a:srgbClr val="D5D5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4" name="object 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42740" y="1422399"/>
                <a:ext cx="473468" cy="388289"/>
              </a:xfrm>
              <a:prstGeom prst="rect">
                <a:avLst/>
              </a:prstGeom>
            </p:spPr>
          </p:pic>
          <p:sp>
            <p:nvSpPr>
              <p:cNvPr id="185" name="object 7"/>
              <p:cNvSpPr/>
              <p:nvPr/>
            </p:nvSpPr>
            <p:spPr>
              <a:xfrm>
                <a:off x="3841969" y="1414954"/>
                <a:ext cx="472440" cy="392430"/>
              </a:xfrm>
              <a:custGeom>
                <a:avLst/>
                <a:gdLst/>
                <a:ahLst/>
                <a:cxnLst/>
                <a:rect l="l" t="t" r="r" b="b"/>
                <a:pathLst>
                  <a:path w="472439" h="392430">
                    <a:moveTo>
                      <a:pt x="470924" y="198491"/>
                    </a:moveTo>
                    <a:lnTo>
                      <a:pt x="460874" y="154093"/>
                    </a:lnTo>
                    <a:lnTo>
                      <a:pt x="442285" y="113709"/>
                    </a:lnTo>
                    <a:lnTo>
                      <a:pt x="416200" y="78139"/>
                    </a:lnTo>
                    <a:lnTo>
                      <a:pt x="383659" y="48184"/>
                    </a:lnTo>
                    <a:lnTo>
                      <a:pt x="345705" y="24642"/>
                    </a:lnTo>
                    <a:lnTo>
                      <a:pt x="303378" y="8314"/>
                    </a:lnTo>
                    <a:lnTo>
                      <a:pt x="257721" y="0"/>
                    </a:lnTo>
                    <a:lnTo>
                      <a:pt x="209774" y="498"/>
                    </a:lnTo>
                    <a:lnTo>
                      <a:pt x="162883" y="9906"/>
                    </a:lnTo>
                    <a:lnTo>
                      <a:pt x="120243" y="27422"/>
                    </a:lnTo>
                    <a:lnTo>
                      <a:pt x="82689" y="52056"/>
                    </a:lnTo>
                    <a:lnTo>
                      <a:pt x="51054" y="82821"/>
                    </a:lnTo>
                    <a:lnTo>
                      <a:pt x="26172" y="118728"/>
                    </a:lnTo>
                    <a:lnTo>
                      <a:pt x="8876" y="158788"/>
                    </a:lnTo>
                    <a:lnTo>
                      <a:pt x="0" y="202012"/>
                    </a:lnTo>
                    <a:lnTo>
                      <a:pt x="377" y="247412"/>
                    </a:lnTo>
                    <a:lnTo>
                      <a:pt x="25202" y="287088"/>
                    </a:lnTo>
                    <a:lnTo>
                      <a:pt x="56200" y="320966"/>
                    </a:lnTo>
                    <a:lnTo>
                      <a:pt x="92354" y="348712"/>
                    </a:lnTo>
                    <a:lnTo>
                      <a:pt x="132645" y="369991"/>
                    </a:lnTo>
                    <a:lnTo>
                      <a:pt x="176056" y="384470"/>
                    </a:lnTo>
                    <a:lnTo>
                      <a:pt x="221568" y="391814"/>
                    </a:lnTo>
                    <a:lnTo>
                      <a:pt x="268164" y="391691"/>
                    </a:lnTo>
                    <a:lnTo>
                      <a:pt x="314826" y="383767"/>
                    </a:lnTo>
                    <a:lnTo>
                      <a:pt x="360536" y="367706"/>
                    </a:lnTo>
                    <a:lnTo>
                      <a:pt x="416565" y="333742"/>
                    </a:lnTo>
                    <a:lnTo>
                      <a:pt x="462288" y="287633"/>
                    </a:lnTo>
                    <a:lnTo>
                      <a:pt x="471312" y="243529"/>
                    </a:lnTo>
                    <a:lnTo>
                      <a:pt x="472329" y="221035"/>
                    </a:lnTo>
                    <a:lnTo>
                      <a:pt x="470924" y="198491"/>
                    </a:lnTo>
                  </a:path>
                </a:pathLst>
              </a:custGeom>
              <a:ln w="589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" name="object 8"/>
              <p:cNvSpPr/>
              <p:nvPr/>
            </p:nvSpPr>
            <p:spPr>
              <a:xfrm>
                <a:off x="4163313" y="1185519"/>
                <a:ext cx="56515" cy="499109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499110">
                    <a:moveTo>
                      <a:pt x="0" y="498563"/>
                    </a:moveTo>
                    <a:lnTo>
                      <a:pt x="0" y="31546"/>
                    </a:lnTo>
                    <a:lnTo>
                      <a:pt x="56413" y="0"/>
                    </a:lnTo>
                    <a:lnTo>
                      <a:pt x="56413" y="467017"/>
                    </a:lnTo>
                    <a:lnTo>
                      <a:pt x="0" y="4985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" name="object 9"/>
              <p:cNvSpPr/>
              <p:nvPr/>
            </p:nvSpPr>
            <p:spPr>
              <a:xfrm>
                <a:off x="4163323" y="1185024"/>
                <a:ext cx="56515" cy="499109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499110">
                    <a:moveTo>
                      <a:pt x="0" y="498614"/>
                    </a:moveTo>
                    <a:lnTo>
                      <a:pt x="56405" y="467067"/>
                    </a:lnTo>
                    <a:lnTo>
                      <a:pt x="56405" y="0"/>
                    </a:lnTo>
                    <a:lnTo>
                      <a:pt x="0" y="31597"/>
                    </a:lnTo>
                    <a:lnTo>
                      <a:pt x="0" y="498614"/>
                    </a:lnTo>
                    <a:close/>
                  </a:path>
                </a:pathLst>
              </a:custGeom>
              <a:ln w="627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" name="object 10"/>
              <p:cNvSpPr/>
              <p:nvPr/>
            </p:nvSpPr>
            <p:spPr>
              <a:xfrm>
                <a:off x="4160989" y="1182344"/>
                <a:ext cx="55880" cy="502284"/>
              </a:xfrm>
              <a:custGeom>
                <a:avLst/>
                <a:gdLst/>
                <a:ahLst/>
                <a:cxnLst/>
                <a:rect l="l" t="t" r="r" b="b"/>
                <a:pathLst>
                  <a:path w="55879" h="502285">
                    <a:moveTo>
                      <a:pt x="0" y="501738"/>
                    </a:moveTo>
                    <a:lnTo>
                      <a:pt x="55206" y="469747"/>
                    </a:lnTo>
                    <a:lnTo>
                      <a:pt x="55613" y="0"/>
                    </a:lnTo>
                    <a:lnTo>
                      <a:pt x="0" y="31940"/>
                    </a:lnTo>
                    <a:lnTo>
                      <a:pt x="0" y="501738"/>
                    </a:lnTo>
                    <a:close/>
                  </a:path>
                </a:pathLst>
              </a:custGeom>
              <a:ln w="589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9" name="object 1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731120" y="933055"/>
                <a:ext cx="488607" cy="284010"/>
              </a:xfrm>
              <a:prstGeom prst="rect">
                <a:avLst/>
              </a:prstGeom>
            </p:spPr>
          </p:pic>
          <p:sp>
            <p:nvSpPr>
              <p:cNvPr id="190" name="object 12"/>
              <p:cNvSpPr/>
              <p:nvPr/>
            </p:nvSpPr>
            <p:spPr>
              <a:xfrm>
                <a:off x="3726459" y="929932"/>
                <a:ext cx="490220" cy="284480"/>
              </a:xfrm>
              <a:custGeom>
                <a:avLst/>
                <a:gdLst/>
                <a:ahLst/>
                <a:cxnLst/>
                <a:rect l="l" t="t" r="r" b="b"/>
                <a:pathLst>
                  <a:path w="490220" h="284480">
                    <a:moveTo>
                      <a:pt x="0" y="32740"/>
                    </a:moveTo>
                    <a:lnTo>
                      <a:pt x="48306" y="49577"/>
                    </a:lnTo>
                    <a:lnTo>
                      <a:pt x="95702" y="68365"/>
                    </a:lnTo>
                    <a:lnTo>
                      <a:pt x="142124" y="89065"/>
                    </a:lnTo>
                    <a:lnTo>
                      <a:pt x="187509" y="111641"/>
                    </a:lnTo>
                    <a:lnTo>
                      <a:pt x="231795" y="136053"/>
                    </a:lnTo>
                    <a:lnTo>
                      <a:pt x="274918" y="162265"/>
                    </a:lnTo>
                    <a:lnTo>
                      <a:pt x="316816" y="190238"/>
                    </a:lnTo>
                    <a:lnTo>
                      <a:pt x="357426" y="219936"/>
                    </a:lnTo>
                    <a:lnTo>
                      <a:pt x="396685" y="251320"/>
                    </a:lnTo>
                    <a:lnTo>
                      <a:pt x="434530" y="284353"/>
                    </a:lnTo>
                    <a:lnTo>
                      <a:pt x="490143" y="252412"/>
                    </a:lnTo>
                    <a:lnTo>
                      <a:pt x="452510" y="219056"/>
                    </a:lnTo>
                    <a:lnTo>
                      <a:pt x="413419" y="187416"/>
                    </a:lnTo>
                    <a:lnTo>
                      <a:pt x="372936" y="157524"/>
                    </a:lnTo>
                    <a:lnTo>
                      <a:pt x="331131" y="129414"/>
                    </a:lnTo>
                    <a:lnTo>
                      <a:pt x="288072" y="103117"/>
                    </a:lnTo>
                    <a:lnTo>
                      <a:pt x="243827" y="78668"/>
                    </a:lnTo>
                    <a:lnTo>
                      <a:pt x="198464" y="56098"/>
                    </a:lnTo>
                    <a:lnTo>
                      <a:pt x="152051" y="35442"/>
                    </a:lnTo>
                    <a:lnTo>
                      <a:pt x="104657" y="16731"/>
                    </a:lnTo>
                    <a:lnTo>
                      <a:pt x="56349" y="0"/>
                    </a:lnTo>
                    <a:lnTo>
                      <a:pt x="0" y="32740"/>
                    </a:lnTo>
                    <a:close/>
                  </a:path>
                </a:pathLst>
              </a:custGeom>
              <a:ln w="589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1" name="object 1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731120" y="964603"/>
                <a:ext cx="432193" cy="719480"/>
              </a:xfrm>
              <a:prstGeom prst="rect">
                <a:avLst/>
              </a:prstGeom>
            </p:spPr>
          </p:pic>
          <p:sp>
            <p:nvSpPr>
              <p:cNvPr id="192" name="object 14"/>
              <p:cNvSpPr/>
              <p:nvPr/>
            </p:nvSpPr>
            <p:spPr>
              <a:xfrm>
                <a:off x="3726459" y="962672"/>
                <a:ext cx="434975" cy="721995"/>
              </a:xfrm>
              <a:custGeom>
                <a:avLst/>
                <a:gdLst/>
                <a:ahLst/>
                <a:cxnLst/>
                <a:rect l="l" t="t" r="r" b="b"/>
                <a:pathLst>
                  <a:path w="434975" h="721994">
                    <a:moveTo>
                      <a:pt x="0" y="468553"/>
                    </a:moveTo>
                    <a:lnTo>
                      <a:pt x="38239" y="501265"/>
                    </a:lnTo>
                    <a:lnTo>
                      <a:pt x="77769" y="532408"/>
                    </a:lnTo>
                    <a:lnTo>
                      <a:pt x="118540" y="561951"/>
                    </a:lnTo>
                    <a:lnTo>
                      <a:pt x="160502" y="589865"/>
                    </a:lnTo>
                    <a:lnTo>
                      <a:pt x="203606" y="616118"/>
                    </a:lnTo>
                    <a:lnTo>
                      <a:pt x="247803" y="640680"/>
                    </a:lnTo>
                    <a:lnTo>
                      <a:pt x="293043" y="663521"/>
                    </a:lnTo>
                    <a:lnTo>
                      <a:pt x="339277" y="684610"/>
                    </a:lnTo>
                    <a:lnTo>
                      <a:pt x="386456" y="703916"/>
                    </a:lnTo>
                    <a:lnTo>
                      <a:pt x="434530" y="721410"/>
                    </a:lnTo>
                    <a:lnTo>
                      <a:pt x="434530" y="251612"/>
                    </a:lnTo>
                    <a:lnTo>
                      <a:pt x="396685" y="218579"/>
                    </a:lnTo>
                    <a:lnTo>
                      <a:pt x="357426" y="187195"/>
                    </a:lnTo>
                    <a:lnTo>
                      <a:pt x="316816" y="157498"/>
                    </a:lnTo>
                    <a:lnTo>
                      <a:pt x="274918" y="129524"/>
                    </a:lnTo>
                    <a:lnTo>
                      <a:pt x="231795" y="103312"/>
                    </a:lnTo>
                    <a:lnTo>
                      <a:pt x="187509" y="78900"/>
                    </a:lnTo>
                    <a:lnTo>
                      <a:pt x="142124" y="56325"/>
                    </a:lnTo>
                    <a:lnTo>
                      <a:pt x="95702" y="35625"/>
                    </a:lnTo>
                    <a:lnTo>
                      <a:pt x="48306" y="16837"/>
                    </a:lnTo>
                    <a:lnTo>
                      <a:pt x="0" y="0"/>
                    </a:lnTo>
                    <a:lnTo>
                      <a:pt x="0" y="468553"/>
                    </a:lnTo>
                    <a:close/>
                  </a:path>
                </a:pathLst>
              </a:custGeom>
              <a:ln w="58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" name="object 15"/>
              <p:cNvSpPr/>
              <p:nvPr/>
            </p:nvSpPr>
            <p:spPr>
              <a:xfrm>
                <a:off x="3726459" y="929932"/>
                <a:ext cx="585470" cy="876935"/>
              </a:xfrm>
              <a:custGeom>
                <a:avLst/>
                <a:gdLst/>
                <a:ahLst/>
                <a:cxnLst/>
                <a:rect l="l" t="t" r="r" b="b"/>
                <a:pathLst>
                  <a:path w="585470" h="876935">
                    <a:moveTo>
                      <a:pt x="0" y="501294"/>
                    </a:moveTo>
                    <a:lnTo>
                      <a:pt x="32427" y="529605"/>
                    </a:lnTo>
                    <a:lnTo>
                      <a:pt x="65697" y="557106"/>
                    </a:lnTo>
                    <a:lnTo>
                      <a:pt x="99776" y="583713"/>
                    </a:lnTo>
                    <a:lnTo>
                      <a:pt x="134632" y="609346"/>
                    </a:lnTo>
                    <a:lnTo>
                      <a:pt x="125692" y="639275"/>
                    </a:lnTo>
                    <a:lnTo>
                      <a:pt x="120019" y="669796"/>
                    </a:lnTo>
                    <a:lnTo>
                      <a:pt x="117650" y="700762"/>
                    </a:lnTo>
                    <a:lnTo>
                      <a:pt x="118617" y="732028"/>
                    </a:lnTo>
                    <a:lnTo>
                      <a:pt x="142912" y="771384"/>
                    </a:lnTo>
                    <a:lnTo>
                      <a:pt x="173358" y="805081"/>
                    </a:lnTo>
                    <a:lnTo>
                      <a:pt x="208947" y="832774"/>
                    </a:lnTo>
                    <a:lnTo>
                      <a:pt x="248673" y="854118"/>
                    </a:lnTo>
                    <a:lnTo>
                      <a:pt x="291526" y="868768"/>
                    </a:lnTo>
                    <a:lnTo>
                      <a:pt x="336500" y="876379"/>
                    </a:lnTo>
                    <a:lnTo>
                      <a:pt x="382586" y="876606"/>
                    </a:lnTo>
                    <a:lnTo>
                      <a:pt x="428777" y="869104"/>
                    </a:lnTo>
                    <a:lnTo>
                      <a:pt x="474065" y="853528"/>
                    </a:lnTo>
                    <a:lnTo>
                      <a:pt x="531183" y="819110"/>
                    </a:lnTo>
                    <a:lnTo>
                      <a:pt x="577405" y="772261"/>
                    </a:lnTo>
                    <a:lnTo>
                      <a:pt x="585377" y="726434"/>
                    </a:lnTo>
                    <a:lnTo>
                      <a:pt x="583737" y="680876"/>
                    </a:lnTo>
                    <a:lnTo>
                      <a:pt x="572919" y="636849"/>
                    </a:lnTo>
                    <a:lnTo>
                      <a:pt x="553357" y="595613"/>
                    </a:lnTo>
                    <a:lnTo>
                      <a:pt x="525485" y="558427"/>
                    </a:lnTo>
                    <a:lnTo>
                      <a:pt x="489737" y="526554"/>
                    </a:lnTo>
                    <a:lnTo>
                      <a:pt x="490143" y="252412"/>
                    </a:lnTo>
                    <a:lnTo>
                      <a:pt x="452510" y="219056"/>
                    </a:lnTo>
                    <a:lnTo>
                      <a:pt x="413419" y="187416"/>
                    </a:lnTo>
                    <a:lnTo>
                      <a:pt x="372936" y="157524"/>
                    </a:lnTo>
                    <a:lnTo>
                      <a:pt x="331131" y="129414"/>
                    </a:lnTo>
                    <a:lnTo>
                      <a:pt x="288072" y="103117"/>
                    </a:lnTo>
                    <a:lnTo>
                      <a:pt x="243827" y="78668"/>
                    </a:lnTo>
                    <a:lnTo>
                      <a:pt x="198464" y="56098"/>
                    </a:lnTo>
                    <a:lnTo>
                      <a:pt x="152051" y="35442"/>
                    </a:lnTo>
                    <a:lnTo>
                      <a:pt x="104657" y="16731"/>
                    </a:lnTo>
                    <a:lnTo>
                      <a:pt x="56349" y="0"/>
                    </a:lnTo>
                    <a:lnTo>
                      <a:pt x="0" y="32740"/>
                    </a:lnTo>
                    <a:lnTo>
                      <a:pt x="0" y="501294"/>
                    </a:lnTo>
                    <a:close/>
                  </a:path>
                </a:pathLst>
              </a:custGeom>
              <a:ln w="1257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" name="object 16"/>
              <p:cNvSpPr/>
              <p:nvPr/>
            </p:nvSpPr>
            <p:spPr>
              <a:xfrm>
                <a:off x="3768331" y="1020610"/>
                <a:ext cx="351790" cy="607695"/>
              </a:xfrm>
              <a:custGeom>
                <a:avLst/>
                <a:gdLst/>
                <a:ahLst/>
                <a:cxnLst/>
                <a:rect l="l" t="t" r="r" b="b"/>
                <a:pathLst>
                  <a:path w="351789" h="607694">
                    <a:moveTo>
                      <a:pt x="0" y="0"/>
                    </a:moveTo>
                    <a:lnTo>
                      <a:pt x="0" y="401942"/>
                    </a:lnTo>
                    <a:lnTo>
                      <a:pt x="351574" y="607415"/>
                    </a:lnTo>
                  </a:path>
                </a:pathLst>
              </a:custGeom>
              <a:ln w="589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5" name="object 1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697084" y="1857222"/>
                <a:ext cx="203723" cy="102946"/>
              </a:xfrm>
              <a:prstGeom prst="rect">
                <a:avLst/>
              </a:prstGeom>
            </p:spPr>
          </p:pic>
          <p:sp>
            <p:nvSpPr>
              <p:cNvPr id="196" name="object 18"/>
              <p:cNvSpPr/>
              <p:nvPr/>
            </p:nvSpPr>
            <p:spPr>
              <a:xfrm>
                <a:off x="3292678" y="1570481"/>
                <a:ext cx="589280" cy="360045"/>
              </a:xfrm>
              <a:custGeom>
                <a:avLst/>
                <a:gdLst/>
                <a:ahLst/>
                <a:cxnLst/>
                <a:rect l="l" t="t" r="r" b="b"/>
                <a:pathLst>
                  <a:path w="589279" h="360044">
                    <a:moveTo>
                      <a:pt x="413435" y="359714"/>
                    </a:moveTo>
                    <a:lnTo>
                      <a:pt x="0" y="126212"/>
                    </a:lnTo>
                    <a:lnTo>
                      <a:pt x="175361" y="0"/>
                    </a:lnTo>
                    <a:lnTo>
                      <a:pt x="588810" y="239814"/>
                    </a:lnTo>
                    <a:lnTo>
                      <a:pt x="413435" y="3597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" name="object 19"/>
              <p:cNvSpPr/>
              <p:nvPr/>
            </p:nvSpPr>
            <p:spPr>
              <a:xfrm>
                <a:off x="3292671" y="1570037"/>
                <a:ext cx="589280" cy="360045"/>
              </a:xfrm>
              <a:custGeom>
                <a:avLst/>
                <a:gdLst/>
                <a:ahLst/>
                <a:cxnLst/>
                <a:rect l="l" t="t" r="r" b="b"/>
                <a:pathLst>
                  <a:path w="589279" h="360044">
                    <a:moveTo>
                      <a:pt x="0" y="126199"/>
                    </a:moveTo>
                    <a:lnTo>
                      <a:pt x="175368" y="0"/>
                    </a:lnTo>
                    <a:lnTo>
                      <a:pt x="588812" y="239814"/>
                    </a:lnTo>
                    <a:lnTo>
                      <a:pt x="413444" y="359714"/>
                    </a:lnTo>
                    <a:lnTo>
                      <a:pt x="0" y="126199"/>
                    </a:lnTo>
                    <a:close/>
                  </a:path>
                </a:pathLst>
              </a:custGeom>
              <a:ln w="630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" name="object 20"/>
              <p:cNvSpPr/>
              <p:nvPr/>
            </p:nvSpPr>
            <p:spPr>
              <a:xfrm>
                <a:off x="3291878" y="1566519"/>
                <a:ext cx="588645" cy="362585"/>
              </a:xfrm>
              <a:custGeom>
                <a:avLst/>
                <a:gdLst/>
                <a:ahLst/>
                <a:cxnLst/>
                <a:rect l="l" t="t" r="r" b="b"/>
                <a:pathLst>
                  <a:path w="588645" h="362585">
                    <a:moveTo>
                      <a:pt x="0" y="125857"/>
                    </a:moveTo>
                    <a:lnTo>
                      <a:pt x="173837" y="0"/>
                    </a:lnTo>
                    <a:lnTo>
                      <a:pt x="588022" y="239014"/>
                    </a:lnTo>
                    <a:lnTo>
                      <a:pt x="409130" y="362496"/>
                    </a:lnTo>
                    <a:lnTo>
                      <a:pt x="0" y="125857"/>
                    </a:lnTo>
                    <a:close/>
                  </a:path>
                </a:pathLst>
              </a:custGeom>
              <a:ln w="589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9" name="object 21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698062" y="1802587"/>
                <a:ext cx="186570" cy="161873"/>
              </a:xfrm>
              <a:prstGeom prst="rect">
                <a:avLst/>
              </a:prstGeom>
            </p:spPr>
          </p:pic>
          <p:sp>
            <p:nvSpPr>
              <p:cNvPr id="200" name="object 22"/>
              <p:cNvSpPr/>
              <p:nvPr/>
            </p:nvSpPr>
            <p:spPr>
              <a:xfrm>
                <a:off x="3343173" y="1599653"/>
                <a:ext cx="48069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480695" h="292100">
                    <a:moveTo>
                      <a:pt x="135483" y="31953"/>
                    </a:moveTo>
                    <a:lnTo>
                      <a:pt x="106908" y="15379"/>
                    </a:lnTo>
                    <a:lnTo>
                      <a:pt x="130771" y="0"/>
                    </a:lnTo>
                    <a:lnTo>
                      <a:pt x="159740" y="16573"/>
                    </a:lnTo>
                    <a:lnTo>
                      <a:pt x="135483" y="31953"/>
                    </a:lnTo>
                    <a:close/>
                  </a:path>
                  <a:path w="480695" h="292100">
                    <a:moveTo>
                      <a:pt x="99821" y="55613"/>
                    </a:moveTo>
                    <a:lnTo>
                      <a:pt x="71246" y="38646"/>
                    </a:lnTo>
                    <a:lnTo>
                      <a:pt x="95148" y="23266"/>
                    </a:lnTo>
                    <a:lnTo>
                      <a:pt x="124129" y="40233"/>
                    </a:lnTo>
                    <a:lnTo>
                      <a:pt x="99821" y="55613"/>
                    </a:lnTo>
                    <a:close/>
                  </a:path>
                  <a:path w="480695" h="292100">
                    <a:moveTo>
                      <a:pt x="189115" y="63500"/>
                    </a:moveTo>
                    <a:lnTo>
                      <a:pt x="160146" y="46926"/>
                    </a:lnTo>
                    <a:lnTo>
                      <a:pt x="184403" y="31546"/>
                    </a:lnTo>
                    <a:lnTo>
                      <a:pt x="212978" y="48120"/>
                    </a:lnTo>
                    <a:lnTo>
                      <a:pt x="189115" y="63500"/>
                    </a:lnTo>
                    <a:close/>
                  </a:path>
                  <a:path w="480695" h="292100">
                    <a:moveTo>
                      <a:pt x="64198" y="78879"/>
                    </a:moveTo>
                    <a:lnTo>
                      <a:pt x="35623" y="62306"/>
                    </a:lnTo>
                    <a:lnTo>
                      <a:pt x="59537" y="46926"/>
                    </a:lnTo>
                    <a:lnTo>
                      <a:pt x="88506" y="63500"/>
                    </a:lnTo>
                    <a:lnTo>
                      <a:pt x="64198" y="78879"/>
                    </a:lnTo>
                    <a:close/>
                  </a:path>
                  <a:path w="480695" h="292100">
                    <a:moveTo>
                      <a:pt x="153441" y="87160"/>
                    </a:moveTo>
                    <a:lnTo>
                      <a:pt x="124523" y="70192"/>
                    </a:lnTo>
                    <a:lnTo>
                      <a:pt x="148780" y="54813"/>
                    </a:lnTo>
                    <a:lnTo>
                      <a:pt x="177355" y="71780"/>
                    </a:lnTo>
                    <a:lnTo>
                      <a:pt x="153441" y="87160"/>
                    </a:lnTo>
                    <a:close/>
                  </a:path>
                  <a:path w="480695" h="292100">
                    <a:moveTo>
                      <a:pt x="242735" y="95046"/>
                    </a:moveTo>
                    <a:lnTo>
                      <a:pt x="213766" y="78486"/>
                    </a:lnTo>
                    <a:lnTo>
                      <a:pt x="237629" y="62712"/>
                    </a:lnTo>
                    <a:lnTo>
                      <a:pt x="266598" y="79667"/>
                    </a:lnTo>
                    <a:lnTo>
                      <a:pt x="242735" y="95046"/>
                    </a:lnTo>
                    <a:close/>
                  </a:path>
                  <a:path w="480695" h="292100">
                    <a:moveTo>
                      <a:pt x="28575" y="102539"/>
                    </a:moveTo>
                    <a:lnTo>
                      <a:pt x="0" y="85572"/>
                    </a:lnTo>
                    <a:lnTo>
                      <a:pt x="23914" y="70192"/>
                    </a:lnTo>
                    <a:lnTo>
                      <a:pt x="52831" y="87160"/>
                    </a:lnTo>
                    <a:lnTo>
                      <a:pt x="28575" y="102539"/>
                    </a:lnTo>
                    <a:close/>
                  </a:path>
                  <a:path w="480695" h="292100">
                    <a:moveTo>
                      <a:pt x="117868" y="110426"/>
                    </a:moveTo>
                    <a:lnTo>
                      <a:pt x="88849" y="93865"/>
                    </a:lnTo>
                    <a:lnTo>
                      <a:pt x="113156" y="78486"/>
                    </a:lnTo>
                    <a:lnTo>
                      <a:pt x="141731" y="95046"/>
                    </a:lnTo>
                    <a:lnTo>
                      <a:pt x="117868" y="110426"/>
                    </a:lnTo>
                    <a:close/>
                  </a:path>
                  <a:path w="480695" h="292100">
                    <a:moveTo>
                      <a:pt x="207124" y="118313"/>
                    </a:moveTo>
                    <a:lnTo>
                      <a:pt x="178155" y="101752"/>
                    </a:lnTo>
                    <a:lnTo>
                      <a:pt x="202006" y="86372"/>
                    </a:lnTo>
                    <a:lnTo>
                      <a:pt x="230987" y="102933"/>
                    </a:lnTo>
                    <a:lnTo>
                      <a:pt x="207124" y="118313"/>
                    </a:lnTo>
                    <a:close/>
                  </a:path>
                  <a:path w="480695" h="292100">
                    <a:moveTo>
                      <a:pt x="295973" y="126606"/>
                    </a:moveTo>
                    <a:lnTo>
                      <a:pt x="267398" y="109639"/>
                    </a:lnTo>
                    <a:lnTo>
                      <a:pt x="291261" y="94259"/>
                    </a:lnTo>
                    <a:lnTo>
                      <a:pt x="319836" y="111226"/>
                    </a:lnTo>
                    <a:lnTo>
                      <a:pt x="295973" y="126606"/>
                    </a:lnTo>
                    <a:close/>
                  </a:path>
                  <a:path w="480695" h="292100">
                    <a:moveTo>
                      <a:pt x="82207" y="134099"/>
                    </a:moveTo>
                    <a:lnTo>
                      <a:pt x="53238" y="117132"/>
                    </a:lnTo>
                    <a:lnTo>
                      <a:pt x="77546" y="101752"/>
                    </a:lnTo>
                    <a:lnTo>
                      <a:pt x="106121" y="118719"/>
                    </a:lnTo>
                    <a:lnTo>
                      <a:pt x="82207" y="134099"/>
                    </a:lnTo>
                    <a:close/>
                  </a:path>
                  <a:path w="480695" h="292100">
                    <a:moveTo>
                      <a:pt x="171107" y="141986"/>
                    </a:moveTo>
                    <a:lnTo>
                      <a:pt x="142532" y="125018"/>
                    </a:lnTo>
                    <a:lnTo>
                      <a:pt x="166395" y="109639"/>
                    </a:lnTo>
                    <a:lnTo>
                      <a:pt x="195364" y="126606"/>
                    </a:lnTo>
                    <a:lnTo>
                      <a:pt x="171107" y="141986"/>
                    </a:lnTo>
                    <a:close/>
                  </a:path>
                  <a:path w="480695" h="292100">
                    <a:moveTo>
                      <a:pt x="260350" y="149872"/>
                    </a:moveTo>
                    <a:lnTo>
                      <a:pt x="231775" y="133299"/>
                    </a:lnTo>
                    <a:lnTo>
                      <a:pt x="255638" y="117919"/>
                    </a:lnTo>
                    <a:lnTo>
                      <a:pt x="284213" y="134493"/>
                    </a:lnTo>
                    <a:lnTo>
                      <a:pt x="260350" y="149872"/>
                    </a:lnTo>
                    <a:close/>
                  </a:path>
                  <a:path w="480695" h="292100">
                    <a:moveTo>
                      <a:pt x="349605" y="158153"/>
                    </a:moveTo>
                    <a:lnTo>
                      <a:pt x="320624" y="141185"/>
                    </a:lnTo>
                    <a:lnTo>
                      <a:pt x="344538" y="125806"/>
                    </a:lnTo>
                    <a:lnTo>
                      <a:pt x="373456" y="142773"/>
                    </a:lnTo>
                    <a:lnTo>
                      <a:pt x="349605" y="158153"/>
                    </a:lnTo>
                    <a:close/>
                  </a:path>
                  <a:path w="480695" h="292100">
                    <a:moveTo>
                      <a:pt x="242735" y="228358"/>
                    </a:moveTo>
                    <a:lnTo>
                      <a:pt x="106908" y="148678"/>
                    </a:lnTo>
                    <a:lnTo>
                      <a:pt x="130771" y="133299"/>
                    </a:lnTo>
                    <a:lnTo>
                      <a:pt x="266598" y="212979"/>
                    </a:lnTo>
                    <a:lnTo>
                      <a:pt x="242735" y="228358"/>
                    </a:lnTo>
                    <a:close/>
                  </a:path>
                  <a:path w="480695" h="292100">
                    <a:moveTo>
                      <a:pt x="224739" y="173532"/>
                    </a:moveTo>
                    <a:lnTo>
                      <a:pt x="195757" y="156565"/>
                    </a:lnTo>
                    <a:lnTo>
                      <a:pt x="220014" y="141185"/>
                    </a:lnTo>
                    <a:lnTo>
                      <a:pt x="248589" y="158153"/>
                    </a:lnTo>
                    <a:lnTo>
                      <a:pt x="224739" y="173532"/>
                    </a:lnTo>
                    <a:close/>
                  </a:path>
                  <a:path w="480695" h="292100">
                    <a:moveTo>
                      <a:pt x="313982" y="181419"/>
                    </a:moveTo>
                    <a:lnTo>
                      <a:pt x="285013" y="164858"/>
                    </a:lnTo>
                    <a:lnTo>
                      <a:pt x="308863" y="149479"/>
                    </a:lnTo>
                    <a:lnTo>
                      <a:pt x="337845" y="166039"/>
                    </a:lnTo>
                    <a:lnTo>
                      <a:pt x="313982" y="181419"/>
                    </a:lnTo>
                    <a:close/>
                  </a:path>
                  <a:path w="480695" h="292100">
                    <a:moveTo>
                      <a:pt x="402831" y="189712"/>
                    </a:moveTo>
                    <a:lnTo>
                      <a:pt x="374256" y="172745"/>
                    </a:lnTo>
                    <a:lnTo>
                      <a:pt x="398170" y="157365"/>
                    </a:lnTo>
                    <a:lnTo>
                      <a:pt x="426745" y="173926"/>
                    </a:lnTo>
                    <a:lnTo>
                      <a:pt x="402831" y="189712"/>
                    </a:lnTo>
                    <a:close/>
                  </a:path>
                  <a:path w="480695" h="292100">
                    <a:moveTo>
                      <a:pt x="278358" y="205079"/>
                    </a:moveTo>
                    <a:lnTo>
                      <a:pt x="249389" y="188125"/>
                    </a:lnTo>
                    <a:lnTo>
                      <a:pt x="273253" y="172745"/>
                    </a:lnTo>
                    <a:lnTo>
                      <a:pt x="302221" y="189712"/>
                    </a:lnTo>
                    <a:lnTo>
                      <a:pt x="278358" y="205079"/>
                    </a:lnTo>
                    <a:close/>
                  </a:path>
                  <a:path w="480695" h="292100">
                    <a:moveTo>
                      <a:pt x="367207" y="212979"/>
                    </a:moveTo>
                    <a:lnTo>
                      <a:pt x="338632" y="196405"/>
                    </a:lnTo>
                    <a:lnTo>
                      <a:pt x="362496" y="180632"/>
                    </a:lnTo>
                    <a:lnTo>
                      <a:pt x="391121" y="197599"/>
                    </a:lnTo>
                    <a:lnTo>
                      <a:pt x="367207" y="212979"/>
                    </a:lnTo>
                    <a:close/>
                  </a:path>
                  <a:path w="480695" h="292100">
                    <a:moveTo>
                      <a:pt x="456463" y="220865"/>
                    </a:moveTo>
                    <a:lnTo>
                      <a:pt x="427532" y="204343"/>
                    </a:lnTo>
                    <a:lnTo>
                      <a:pt x="451789" y="188912"/>
                    </a:lnTo>
                    <a:lnTo>
                      <a:pt x="480364" y="205486"/>
                    </a:lnTo>
                    <a:lnTo>
                      <a:pt x="456463" y="220865"/>
                    </a:lnTo>
                    <a:close/>
                  </a:path>
                  <a:path w="480695" h="292100">
                    <a:moveTo>
                      <a:pt x="331596" y="236245"/>
                    </a:moveTo>
                    <a:lnTo>
                      <a:pt x="303021" y="219722"/>
                    </a:lnTo>
                    <a:lnTo>
                      <a:pt x="326923" y="204343"/>
                    </a:lnTo>
                    <a:lnTo>
                      <a:pt x="355447" y="220865"/>
                    </a:lnTo>
                    <a:lnTo>
                      <a:pt x="331596" y="236245"/>
                    </a:lnTo>
                    <a:close/>
                  </a:path>
                  <a:path w="480695" h="292100">
                    <a:moveTo>
                      <a:pt x="420839" y="244525"/>
                    </a:moveTo>
                    <a:lnTo>
                      <a:pt x="391871" y="227609"/>
                    </a:lnTo>
                    <a:lnTo>
                      <a:pt x="415772" y="212178"/>
                    </a:lnTo>
                    <a:lnTo>
                      <a:pt x="444753" y="229146"/>
                    </a:lnTo>
                    <a:lnTo>
                      <a:pt x="420839" y="244525"/>
                    </a:lnTo>
                    <a:close/>
                  </a:path>
                  <a:path w="480695" h="292100">
                    <a:moveTo>
                      <a:pt x="295973" y="259905"/>
                    </a:moveTo>
                    <a:lnTo>
                      <a:pt x="267398" y="243382"/>
                    </a:lnTo>
                    <a:lnTo>
                      <a:pt x="291261" y="227609"/>
                    </a:lnTo>
                    <a:lnTo>
                      <a:pt x="319836" y="244525"/>
                    </a:lnTo>
                    <a:lnTo>
                      <a:pt x="295973" y="259905"/>
                    </a:lnTo>
                    <a:close/>
                  </a:path>
                  <a:path w="480695" h="292100">
                    <a:moveTo>
                      <a:pt x="385216" y="267843"/>
                    </a:moveTo>
                    <a:lnTo>
                      <a:pt x="356247" y="251269"/>
                    </a:lnTo>
                    <a:lnTo>
                      <a:pt x="380161" y="235889"/>
                    </a:lnTo>
                    <a:lnTo>
                      <a:pt x="409130" y="252463"/>
                    </a:lnTo>
                    <a:lnTo>
                      <a:pt x="385216" y="267843"/>
                    </a:lnTo>
                    <a:close/>
                  </a:path>
                  <a:path w="480695" h="292100">
                    <a:moveTo>
                      <a:pt x="349605" y="291503"/>
                    </a:moveTo>
                    <a:lnTo>
                      <a:pt x="320624" y="274535"/>
                    </a:lnTo>
                    <a:lnTo>
                      <a:pt x="344538" y="259156"/>
                    </a:lnTo>
                    <a:lnTo>
                      <a:pt x="373456" y="276123"/>
                    </a:lnTo>
                    <a:lnTo>
                      <a:pt x="349605" y="2915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" name="object 23"/>
              <p:cNvSpPr/>
              <p:nvPr/>
            </p:nvSpPr>
            <p:spPr>
              <a:xfrm>
                <a:off x="3343173" y="1615033"/>
                <a:ext cx="480695" cy="283210"/>
              </a:xfrm>
              <a:custGeom>
                <a:avLst/>
                <a:gdLst/>
                <a:ahLst/>
                <a:cxnLst/>
                <a:rect l="l" t="t" r="r" b="b"/>
                <a:pathLst>
                  <a:path w="480695" h="283210">
                    <a:moveTo>
                      <a:pt x="135483" y="23266"/>
                    </a:moveTo>
                    <a:lnTo>
                      <a:pt x="106908" y="6692"/>
                    </a:lnTo>
                    <a:lnTo>
                      <a:pt x="106908" y="0"/>
                    </a:lnTo>
                    <a:lnTo>
                      <a:pt x="135483" y="16573"/>
                    </a:lnTo>
                    <a:lnTo>
                      <a:pt x="135483" y="23266"/>
                    </a:lnTo>
                    <a:close/>
                  </a:path>
                  <a:path w="480695" h="283210">
                    <a:moveTo>
                      <a:pt x="135483" y="23266"/>
                    </a:moveTo>
                    <a:lnTo>
                      <a:pt x="135483" y="16573"/>
                    </a:lnTo>
                    <a:lnTo>
                      <a:pt x="159740" y="1193"/>
                    </a:lnTo>
                    <a:lnTo>
                      <a:pt x="159740" y="7886"/>
                    </a:lnTo>
                    <a:lnTo>
                      <a:pt x="135483" y="23266"/>
                    </a:lnTo>
                    <a:close/>
                  </a:path>
                  <a:path w="480695" h="283210">
                    <a:moveTo>
                      <a:pt x="189115" y="54813"/>
                    </a:moveTo>
                    <a:lnTo>
                      <a:pt x="160540" y="38252"/>
                    </a:lnTo>
                    <a:lnTo>
                      <a:pt x="160540" y="31546"/>
                    </a:lnTo>
                    <a:lnTo>
                      <a:pt x="189115" y="48120"/>
                    </a:lnTo>
                    <a:lnTo>
                      <a:pt x="189115" y="54813"/>
                    </a:lnTo>
                    <a:close/>
                  </a:path>
                  <a:path w="480695" h="283210">
                    <a:moveTo>
                      <a:pt x="189115" y="54813"/>
                    </a:moveTo>
                    <a:lnTo>
                      <a:pt x="189115" y="48120"/>
                    </a:lnTo>
                    <a:lnTo>
                      <a:pt x="212978" y="32740"/>
                    </a:lnTo>
                    <a:lnTo>
                      <a:pt x="212978" y="39433"/>
                    </a:lnTo>
                    <a:lnTo>
                      <a:pt x="189115" y="54813"/>
                    </a:lnTo>
                    <a:close/>
                  </a:path>
                  <a:path w="480695" h="283210">
                    <a:moveTo>
                      <a:pt x="242735" y="86372"/>
                    </a:moveTo>
                    <a:lnTo>
                      <a:pt x="213766" y="69405"/>
                    </a:lnTo>
                    <a:lnTo>
                      <a:pt x="213766" y="62699"/>
                    </a:lnTo>
                    <a:lnTo>
                      <a:pt x="242735" y="79667"/>
                    </a:lnTo>
                    <a:lnTo>
                      <a:pt x="242735" y="86372"/>
                    </a:lnTo>
                    <a:close/>
                  </a:path>
                  <a:path w="480695" h="283210">
                    <a:moveTo>
                      <a:pt x="242735" y="86372"/>
                    </a:moveTo>
                    <a:lnTo>
                      <a:pt x="242735" y="79667"/>
                    </a:lnTo>
                    <a:lnTo>
                      <a:pt x="266598" y="64287"/>
                    </a:lnTo>
                    <a:lnTo>
                      <a:pt x="266598" y="70993"/>
                    </a:lnTo>
                    <a:lnTo>
                      <a:pt x="242735" y="86372"/>
                    </a:lnTo>
                    <a:close/>
                  </a:path>
                  <a:path w="480695" h="283210">
                    <a:moveTo>
                      <a:pt x="295973" y="117919"/>
                    </a:moveTo>
                    <a:lnTo>
                      <a:pt x="267398" y="101003"/>
                    </a:lnTo>
                    <a:lnTo>
                      <a:pt x="267398" y="94259"/>
                    </a:lnTo>
                    <a:lnTo>
                      <a:pt x="295973" y="111226"/>
                    </a:lnTo>
                    <a:lnTo>
                      <a:pt x="295973" y="117919"/>
                    </a:lnTo>
                    <a:close/>
                  </a:path>
                  <a:path w="480695" h="283210">
                    <a:moveTo>
                      <a:pt x="295973" y="117919"/>
                    </a:moveTo>
                    <a:lnTo>
                      <a:pt x="295973" y="111226"/>
                    </a:lnTo>
                    <a:lnTo>
                      <a:pt x="319836" y="95846"/>
                    </a:lnTo>
                    <a:lnTo>
                      <a:pt x="319836" y="102539"/>
                    </a:lnTo>
                    <a:lnTo>
                      <a:pt x="295973" y="117919"/>
                    </a:lnTo>
                    <a:close/>
                  </a:path>
                  <a:path w="480695" h="283210">
                    <a:moveTo>
                      <a:pt x="349605" y="149478"/>
                    </a:moveTo>
                    <a:lnTo>
                      <a:pt x="320624" y="132549"/>
                    </a:lnTo>
                    <a:lnTo>
                      <a:pt x="320624" y="125806"/>
                    </a:lnTo>
                    <a:lnTo>
                      <a:pt x="349605" y="142773"/>
                    </a:lnTo>
                    <a:lnTo>
                      <a:pt x="349605" y="149478"/>
                    </a:lnTo>
                    <a:close/>
                  </a:path>
                  <a:path w="480695" h="283210">
                    <a:moveTo>
                      <a:pt x="349605" y="149478"/>
                    </a:moveTo>
                    <a:lnTo>
                      <a:pt x="349605" y="142773"/>
                    </a:lnTo>
                    <a:lnTo>
                      <a:pt x="373456" y="127393"/>
                    </a:lnTo>
                    <a:lnTo>
                      <a:pt x="373456" y="134099"/>
                    </a:lnTo>
                    <a:lnTo>
                      <a:pt x="349605" y="149478"/>
                    </a:lnTo>
                    <a:close/>
                  </a:path>
                  <a:path w="480695" h="283210">
                    <a:moveTo>
                      <a:pt x="402831" y="181025"/>
                    </a:moveTo>
                    <a:lnTo>
                      <a:pt x="374256" y="164109"/>
                    </a:lnTo>
                    <a:lnTo>
                      <a:pt x="374256" y="157365"/>
                    </a:lnTo>
                    <a:lnTo>
                      <a:pt x="402831" y="174332"/>
                    </a:lnTo>
                    <a:lnTo>
                      <a:pt x="402831" y="181025"/>
                    </a:lnTo>
                    <a:close/>
                  </a:path>
                  <a:path w="480695" h="283210">
                    <a:moveTo>
                      <a:pt x="402831" y="181025"/>
                    </a:moveTo>
                    <a:lnTo>
                      <a:pt x="402831" y="174332"/>
                    </a:lnTo>
                    <a:lnTo>
                      <a:pt x="426745" y="158546"/>
                    </a:lnTo>
                    <a:lnTo>
                      <a:pt x="426745" y="165252"/>
                    </a:lnTo>
                    <a:lnTo>
                      <a:pt x="402831" y="181025"/>
                    </a:lnTo>
                    <a:close/>
                  </a:path>
                  <a:path w="480695" h="283210">
                    <a:moveTo>
                      <a:pt x="456463" y="212229"/>
                    </a:moveTo>
                    <a:lnTo>
                      <a:pt x="427532" y="195656"/>
                    </a:lnTo>
                    <a:lnTo>
                      <a:pt x="427532" y="188963"/>
                    </a:lnTo>
                    <a:lnTo>
                      <a:pt x="456463" y="205486"/>
                    </a:lnTo>
                    <a:lnTo>
                      <a:pt x="456463" y="212229"/>
                    </a:lnTo>
                    <a:close/>
                  </a:path>
                  <a:path w="480695" h="283210">
                    <a:moveTo>
                      <a:pt x="456463" y="212229"/>
                    </a:moveTo>
                    <a:lnTo>
                      <a:pt x="456463" y="205486"/>
                    </a:lnTo>
                    <a:lnTo>
                      <a:pt x="480364" y="190106"/>
                    </a:lnTo>
                    <a:lnTo>
                      <a:pt x="480364" y="196799"/>
                    </a:lnTo>
                    <a:lnTo>
                      <a:pt x="456463" y="212229"/>
                    </a:lnTo>
                    <a:close/>
                  </a:path>
                  <a:path w="480695" h="283210">
                    <a:moveTo>
                      <a:pt x="99821" y="46926"/>
                    </a:moveTo>
                    <a:lnTo>
                      <a:pt x="71246" y="29959"/>
                    </a:lnTo>
                    <a:lnTo>
                      <a:pt x="71246" y="23266"/>
                    </a:lnTo>
                    <a:lnTo>
                      <a:pt x="99821" y="40233"/>
                    </a:lnTo>
                    <a:lnTo>
                      <a:pt x="99821" y="46926"/>
                    </a:lnTo>
                    <a:close/>
                  </a:path>
                  <a:path w="480695" h="283210">
                    <a:moveTo>
                      <a:pt x="99821" y="46926"/>
                    </a:moveTo>
                    <a:lnTo>
                      <a:pt x="99821" y="40233"/>
                    </a:lnTo>
                    <a:lnTo>
                      <a:pt x="124129" y="24853"/>
                    </a:lnTo>
                    <a:lnTo>
                      <a:pt x="124129" y="31546"/>
                    </a:lnTo>
                    <a:lnTo>
                      <a:pt x="99821" y="46926"/>
                    </a:lnTo>
                    <a:close/>
                  </a:path>
                  <a:path w="480695" h="283210">
                    <a:moveTo>
                      <a:pt x="153441" y="78486"/>
                    </a:moveTo>
                    <a:lnTo>
                      <a:pt x="124523" y="61518"/>
                    </a:lnTo>
                    <a:lnTo>
                      <a:pt x="124523" y="54813"/>
                    </a:lnTo>
                    <a:lnTo>
                      <a:pt x="153441" y="71780"/>
                    </a:lnTo>
                    <a:lnTo>
                      <a:pt x="153441" y="78486"/>
                    </a:lnTo>
                    <a:close/>
                  </a:path>
                  <a:path w="480695" h="283210">
                    <a:moveTo>
                      <a:pt x="153441" y="78486"/>
                    </a:moveTo>
                    <a:lnTo>
                      <a:pt x="153441" y="71780"/>
                    </a:lnTo>
                    <a:lnTo>
                      <a:pt x="177355" y="56400"/>
                    </a:lnTo>
                    <a:lnTo>
                      <a:pt x="177355" y="63106"/>
                    </a:lnTo>
                    <a:lnTo>
                      <a:pt x="153441" y="78486"/>
                    </a:lnTo>
                    <a:close/>
                  </a:path>
                  <a:path w="480695" h="283210">
                    <a:moveTo>
                      <a:pt x="207124" y="109639"/>
                    </a:moveTo>
                    <a:lnTo>
                      <a:pt x="178155" y="93065"/>
                    </a:lnTo>
                    <a:lnTo>
                      <a:pt x="178155" y="86372"/>
                    </a:lnTo>
                    <a:lnTo>
                      <a:pt x="207124" y="102933"/>
                    </a:lnTo>
                    <a:lnTo>
                      <a:pt x="207124" y="109639"/>
                    </a:lnTo>
                    <a:close/>
                  </a:path>
                  <a:path w="480695" h="283210">
                    <a:moveTo>
                      <a:pt x="207124" y="109639"/>
                    </a:moveTo>
                    <a:lnTo>
                      <a:pt x="207124" y="102933"/>
                    </a:lnTo>
                    <a:lnTo>
                      <a:pt x="230987" y="87553"/>
                    </a:lnTo>
                    <a:lnTo>
                      <a:pt x="230987" y="94259"/>
                    </a:lnTo>
                    <a:lnTo>
                      <a:pt x="207124" y="109639"/>
                    </a:lnTo>
                    <a:close/>
                  </a:path>
                  <a:path w="480695" h="283210">
                    <a:moveTo>
                      <a:pt x="171107" y="133299"/>
                    </a:moveTo>
                    <a:lnTo>
                      <a:pt x="142532" y="116382"/>
                    </a:lnTo>
                    <a:lnTo>
                      <a:pt x="142532" y="109639"/>
                    </a:lnTo>
                    <a:lnTo>
                      <a:pt x="171107" y="126606"/>
                    </a:lnTo>
                    <a:lnTo>
                      <a:pt x="171107" y="133299"/>
                    </a:lnTo>
                    <a:close/>
                  </a:path>
                  <a:path w="480695" h="283210">
                    <a:moveTo>
                      <a:pt x="171107" y="133299"/>
                    </a:moveTo>
                    <a:lnTo>
                      <a:pt x="171107" y="126606"/>
                    </a:lnTo>
                    <a:lnTo>
                      <a:pt x="195364" y="111226"/>
                    </a:lnTo>
                    <a:lnTo>
                      <a:pt x="195364" y="117919"/>
                    </a:lnTo>
                    <a:lnTo>
                      <a:pt x="171107" y="133299"/>
                    </a:lnTo>
                    <a:close/>
                  </a:path>
                  <a:path w="480695" h="283210">
                    <a:moveTo>
                      <a:pt x="260350" y="141185"/>
                    </a:moveTo>
                    <a:lnTo>
                      <a:pt x="231775" y="124612"/>
                    </a:lnTo>
                    <a:lnTo>
                      <a:pt x="231775" y="117919"/>
                    </a:lnTo>
                    <a:lnTo>
                      <a:pt x="260350" y="134493"/>
                    </a:lnTo>
                    <a:lnTo>
                      <a:pt x="260350" y="141185"/>
                    </a:lnTo>
                    <a:close/>
                  </a:path>
                  <a:path w="480695" h="283210">
                    <a:moveTo>
                      <a:pt x="260350" y="141185"/>
                    </a:moveTo>
                    <a:lnTo>
                      <a:pt x="260350" y="134493"/>
                    </a:lnTo>
                    <a:lnTo>
                      <a:pt x="284213" y="119113"/>
                    </a:lnTo>
                    <a:lnTo>
                      <a:pt x="284213" y="125806"/>
                    </a:lnTo>
                    <a:lnTo>
                      <a:pt x="260350" y="141185"/>
                    </a:lnTo>
                    <a:close/>
                  </a:path>
                  <a:path w="480695" h="283210">
                    <a:moveTo>
                      <a:pt x="242735" y="219722"/>
                    </a:moveTo>
                    <a:lnTo>
                      <a:pt x="106908" y="140042"/>
                    </a:lnTo>
                    <a:lnTo>
                      <a:pt x="106908" y="133299"/>
                    </a:lnTo>
                    <a:lnTo>
                      <a:pt x="242735" y="212978"/>
                    </a:lnTo>
                    <a:lnTo>
                      <a:pt x="242735" y="219722"/>
                    </a:lnTo>
                    <a:close/>
                  </a:path>
                  <a:path w="480695" h="283210">
                    <a:moveTo>
                      <a:pt x="224739" y="164845"/>
                    </a:moveTo>
                    <a:lnTo>
                      <a:pt x="196164" y="147929"/>
                    </a:lnTo>
                    <a:lnTo>
                      <a:pt x="196164" y="141185"/>
                    </a:lnTo>
                    <a:lnTo>
                      <a:pt x="224739" y="158153"/>
                    </a:lnTo>
                    <a:lnTo>
                      <a:pt x="224739" y="164845"/>
                    </a:lnTo>
                    <a:close/>
                  </a:path>
                  <a:path w="480695" h="283210">
                    <a:moveTo>
                      <a:pt x="224739" y="164845"/>
                    </a:moveTo>
                    <a:lnTo>
                      <a:pt x="224739" y="158153"/>
                    </a:lnTo>
                    <a:lnTo>
                      <a:pt x="248589" y="142773"/>
                    </a:lnTo>
                    <a:lnTo>
                      <a:pt x="248589" y="149478"/>
                    </a:lnTo>
                    <a:lnTo>
                      <a:pt x="224739" y="164845"/>
                    </a:lnTo>
                    <a:close/>
                  </a:path>
                  <a:path w="480695" h="283210">
                    <a:moveTo>
                      <a:pt x="313982" y="172745"/>
                    </a:moveTo>
                    <a:lnTo>
                      <a:pt x="285013" y="156222"/>
                    </a:lnTo>
                    <a:lnTo>
                      <a:pt x="285013" y="149478"/>
                    </a:lnTo>
                    <a:lnTo>
                      <a:pt x="313982" y="166039"/>
                    </a:lnTo>
                    <a:lnTo>
                      <a:pt x="313982" y="172745"/>
                    </a:lnTo>
                    <a:close/>
                  </a:path>
                  <a:path w="480695" h="283210">
                    <a:moveTo>
                      <a:pt x="313982" y="172745"/>
                    </a:moveTo>
                    <a:lnTo>
                      <a:pt x="313982" y="166039"/>
                    </a:lnTo>
                    <a:lnTo>
                      <a:pt x="337845" y="150660"/>
                    </a:lnTo>
                    <a:lnTo>
                      <a:pt x="337845" y="157365"/>
                    </a:lnTo>
                    <a:lnTo>
                      <a:pt x="313982" y="172745"/>
                    </a:lnTo>
                    <a:close/>
                  </a:path>
                  <a:path w="480695" h="283210">
                    <a:moveTo>
                      <a:pt x="278358" y="196405"/>
                    </a:moveTo>
                    <a:lnTo>
                      <a:pt x="249389" y="179489"/>
                    </a:lnTo>
                    <a:lnTo>
                      <a:pt x="249389" y="172745"/>
                    </a:lnTo>
                    <a:lnTo>
                      <a:pt x="278358" y="189699"/>
                    </a:lnTo>
                    <a:lnTo>
                      <a:pt x="278358" y="196405"/>
                    </a:lnTo>
                    <a:close/>
                  </a:path>
                  <a:path w="480695" h="283210">
                    <a:moveTo>
                      <a:pt x="278358" y="196405"/>
                    </a:moveTo>
                    <a:lnTo>
                      <a:pt x="278358" y="189699"/>
                    </a:lnTo>
                    <a:lnTo>
                      <a:pt x="302221" y="174332"/>
                    </a:lnTo>
                    <a:lnTo>
                      <a:pt x="302221" y="181025"/>
                    </a:lnTo>
                    <a:lnTo>
                      <a:pt x="278358" y="196405"/>
                    </a:lnTo>
                    <a:close/>
                  </a:path>
                  <a:path w="480695" h="283210">
                    <a:moveTo>
                      <a:pt x="367207" y="204343"/>
                    </a:moveTo>
                    <a:lnTo>
                      <a:pt x="338632" y="187769"/>
                    </a:lnTo>
                    <a:lnTo>
                      <a:pt x="338632" y="181025"/>
                    </a:lnTo>
                    <a:lnTo>
                      <a:pt x="367207" y="197599"/>
                    </a:lnTo>
                    <a:lnTo>
                      <a:pt x="367207" y="204343"/>
                    </a:lnTo>
                    <a:close/>
                  </a:path>
                  <a:path w="480695" h="283210">
                    <a:moveTo>
                      <a:pt x="367207" y="204343"/>
                    </a:moveTo>
                    <a:lnTo>
                      <a:pt x="367207" y="197599"/>
                    </a:lnTo>
                    <a:lnTo>
                      <a:pt x="391121" y="182219"/>
                    </a:lnTo>
                    <a:lnTo>
                      <a:pt x="391121" y="188963"/>
                    </a:lnTo>
                    <a:lnTo>
                      <a:pt x="367207" y="204343"/>
                    </a:lnTo>
                    <a:close/>
                  </a:path>
                  <a:path w="480695" h="283210">
                    <a:moveTo>
                      <a:pt x="242735" y="219722"/>
                    </a:moveTo>
                    <a:lnTo>
                      <a:pt x="242735" y="212978"/>
                    </a:lnTo>
                    <a:lnTo>
                      <a:pt x="266598" y="197599"/>
                    </a:lnTo>
                    <a:lnTo>
                      <a:pt x="266598" y="204343"/>
                    </a:lnTo>
                    <a:lnTo>
                      <a:pt x="242735" y="219722"/>
                    </a:lnTo>
                    <a:close/>
                  </a:path>
                  <a:path w="480695" h="283210">
                    <a:moveTo>
                      <a:pt x="331596" y="228003"/>
                    </a:moveTo>
                    <a:lnTo>
                      <a:pt x="303021" y="211035"/>
                    </a:lnTo>
                    <a:lnTo>
                      <a:pt x="303021" y="204343"/>
                    </a:lnTo>
                    <a:lnTo>
                      <a:pt x="331596" y="221259"/>
                    </a:lnTo>
                    <a:lnTo>
                      <a:pt x="331596" y="228003"/>
                    </a:lnTo>
                    <a:close/>
                  </a:path>
                  <a:path w="480695" h="283210">
                    <a:moveTo>
                      <a:pt x="331596" y="227609"/>
                    </a:moveTo>
                    <a:lnTo>
                      <a:pt x="331596" y="220865"/>
                    </a:lnTo>
                    <a:lnTo>
                      <a:pt x="355447" y="205486"/>
                    </a:lnTo>
                    <a:lnTo>
                      <a:pt x="355447" y="212229"/>
                    </a:lnTo>
                    <a:lnTo>
                      <a:pt x="331596" y="227609"/>
                    </a:lnTo>
                    <a:close/>
                  </a:path>
                  <a:path w="480695" h="283210">
                    <a:moveTo>
                      <a:pt x="420839" y="235889"/>
                    </a:moveTo>
                    <a:lnTo>
                      <a:pt x="391871" y="218922"/>
                    </a:lnTo>
                    <a:lnTo>
                      <a:pt x="391871" y="212229"/>
                    </a:lnTo>
                    <a:lnTo>
                      <a:pt x="420839" y="229146"/>
                    </a:lnTo>
                    <a:lnTo>
                      <a:pt x="420839" y="235889"/>
                    </a:lnTo>
                    <a:close/>
                  </a:path>
                  <a:path w="480695" h="283210">
                    <a:moveTo>
                      <a:pt x="420839" y="235889"/>
                    </a:moveTo>
                    <a:lnTo>
                      <a:pt x="420839" y="229146"/>
                    </a:lnTo>
                    <a:lnTo>
                      <a:pt x="444753" y="213766"/>
                    </a:lnTo>
                    <a:lnTo>
                      <a:pt x="444753" y="220510"/>
                    </a:lnTo>
                    <a:lnTo>
                      <a:pt x="420839" y="235889"/>
                    </a:lnTo>
                    <a:close/>
                  </a:path>
                  <a:path w="480695" h="283210">
                    <a:moveTo>
                      <a:pt x="295973" y="251269"/>
                    </a:moveTo>
                    <a:lnTo>
                      <a:pt x="267398" y="234695"/>
                    </a:lnTo>
                    <a:lnTo>
                      <a:pt x="267398" y="227609"/>
                    </a:lnTo>
                    <a:lnTo>
                      <a:pt x="295973" y="244525"/>
                    </a:lnTo>
                    <a:lnTo>
                      <a:pt x="295973" y="251269"/>
                    </a:lnTo>
                    <a:close/>
                  </a:path>
                  <a:path w="480695" h="283210">
                    <a:moveTo>
                      <a:pt x="295973" y="251269"/>
                    </a:moveTo>
                    <a:lnTo>
                      <a:pt x="295973" y="244525"/>
                    </a:lnTo>
                    <a:lnTo>
                      <a:pt x="319836" y="229146"/>
                    </a:lnTo>
                    <a:lnTo>
                      <a:pt x="319836" y="235889"/>
                    </a:lnTo>
                    <a:lnTo>
                      <a:pt x="295973" y="251269"/>
                    </a:lnTo>
                    <a:close/>
                  </a:path>
                  <a:path w="480695" h="283210">
                    <a:moveTo>
                      <a:pt x="385216" y="259156"/>
                    </a:moveTo>
                    <a:lnTo>
                      <a:pt x="356247" y="242595"/>
                    </a:lnTo>
                    <a:lnTo>
                      <a:pt x="356247" y="235889"/>
                    </a:lnTo>
                    <a:lnTo>
                      <a:pt x="385216" y="252463"/>
                    </a:lnTo>
                    <a:lnTo>
                      <a:pt x="385216" y="259156"/>
                    </a:lnTo>
                    <a:close/>
                  </a:path>
                  <a:path w="480695" h="283210">
                    <a:moveTo>
                      <a:pt x="385216" y="259156"/>
                    </a:moveTo>
                    <a:lnTo>
                      <a:pt x="385216" y="252463"/>
                    </a:lnTo>
                    <a:lnTo>
                      <a:pt x="409130" y="237083"/>
                    </a:lnTo>
                    <a:lnTo>
                      <a:pt x="409130" y="243776"/>
                    </a:lnTo>
                    <a:lnTo>
                      <a:pt x="385216" y="259156"/>
                    </a:lnTo>
                    <a:close/>
                  </a:path>
                  <a:path w="480695" h="283210">
                    <a:moveTo>
                      <a:pt x="349605" y="282828"/>
                    </a:moveTo>
                    <a:lnTo>
                      <a:pt x="320624" y="265861"/>
                    </a:lnTo>
                    <a:lnTo>
                      <a:pt x="320624" y="259156"/>
                    </a:lnTo>
                    <a:lnTo>
                      <a:pt x="349605" y="276123"/>
                    </a:lnTo>
                    <a:lnTo>
                      <a:pt x="349605" y="282828"/>
                    </a:lnTo>
                    <a:close/>
                  </a:path>
                  <a:path w="480695" h="283210">
                    <a:moveTo>
                      <a:pt x="349605" y="282828"/>
                    </a:moveTo>
                    <a:lnTo>
                      <a:pt x="349605" y="276123"/>
                    </a:lnTo>
                    <a:lnTo>
                      <a:pt x="373456" y="260743"/>
                    </a:lnTo>
                    <a:lnTo>
                      <a:pt x="373456" y="267449"/>
                    </a:lnTo>
                    <a:lnTo>
                      <a:pt x="349605" y="282828"/>
                    </a:lnTo>
                    <a:close/>
                  </a:path>
                  <a:path w="480695" h="283210">
                    <a:moveTo>
                      <a:pt x="64198" y="70192"/>
                    </a:moveTo>
                    <a:lnTo>
                      <a:pt x="35623" y="53632"/>
                    </a:lnTo>
                    <a:lnTo>
                      <a:pt x="35623" y="46926"/>
                    </a:lnTo>
                    <a:lnTo>
                      <a:pt x="64198" y="63500"/>
                    </a:lnTo>
                    <a:lnTo>
                      <a:pt x="64198" y="70192"/>
                    </a:lnTo>
                    <a:close/>
                  </a:path>
                  <a:path w="480695" h="283210">
                    <a:moveTo>
                      <a:pt x="64198" y="70192"/>
                    </a:moveTo>
                    <a:lnTo>
                      <a:pt x="64198" y="63500"/>
                    </a:lnTo>
                    <a:lnTo>
                      <a:pt x="88506" y="48120"/>
                    </a:lnTo>
                    <a:lnTo>
                      <a:pt x="88506" y="54813"/>
                    </a:lnTo>
                    <a:lnTo>
                      <a:pt x="64198" y="70192"/>
                    </a:lnTo>
                    <a:close/>
                  </a:path>
                  <a:path w="480695" h="283210">
                    <a:moveTo>
                      <a:pt x="117868" y="101752"/>
                    </a:moveTo>
                    <a:lnTo>
                      <a:pt x="88849" y="85178"/>
                    </a:lnTo>
                    <a:lnTo>
                      <a:pt x="88849" y="78486"/>
                    </a:lnTo>
                    <a:lnTo>
                      <a:pt x="117868" y="95046"/>
                    </a:lnTo>
                    <a:lnTo>
                      <a:pt x="117868" y="101752"/>
                    </a:lnTo>
                    <a:close/>
                  </a:path>
                  <a:path w="480695" h="283210">
                    <a:moveTo>
                      <a:pt x="117868" y="101752"/>
                    </a:moveTo>
                    <a:lnTo>
                      <a:pt x="117868" y="95046"/>
                    </a:lnTo>
                    <a:lnTo>
                      <a:pt x="141731" y="79667"/>
                    </a:lnTo>
                    <a:lnTo>
                      <a:pt x="141731" y="86372"/>
                    </a:lnTo>
                    <a:lnTo>
                      <a:pt x="117868" y="101752"/>
                    </a:lnTo>
                    <a:close/>
                  </a:path>
                  <a:path w="480695" h="283210">
                    <a:moveTo>
                      <a:pt x="28575" y="93865"/>
                    </a:moveTo>
                    <a:lnTo>
                      <a:pt x="0" y="76898"/>
                    </a:lnTo>
                    <a:lnTo>
                      <a:pt x="0" y="70192"/>
                    </a:lnTo>
                    <a:lnTo>
                      <a:pt x="28575" y="87160"/>
                    </a:lnTo>
                    <a:lnTo>
                      <a:pt x="28575" y="93865"/>
                    </a:lnTo>
                    <a:close/>
                  </a:path>
                  <a:path w="480695" h="283210">
                    <a:moveTo>
                      <a:pt x="28575" y="93865"/>
                    </a:moveTo>
                    <a:lnTo>
                      <a:pt x="28575" y="87160"/>
                    </a:lnTo>
                    <a:lnTo>
                      <a:pt x="52831" y="71780"/>
                    </a:lnTo>
                    <a:lnTo>
                      <a:pt x="52831" y="78486"/>
                    </a:lnTo>
                    <a:lnTo>
                      <a:pt x="28575" y="93865"/>
                    </a:lnTo>
                    <a:close/>
                  </a:path>
                  <a:path w="480695" h="283210">
                    <a:moveTo>
                      <a:pt x="82207" y="125463"/>
                    </a:moveTo>
                    <a:lnTo>
                      <a:pt x="53238" y="108445"/>
                    </a:lnTo>
                    <a:lnTo>
                      <a:pt x="53238" y="101752"/>
                    </a:lnTo>
                    <a:lnTo>
                      <a:pt x="82207" y="118719"/>
                    </a:lnTo>
                    <a:lnTo>
                      <a:pt x="82207" y="125463"/>
                    </a:lnTo>
                    <a:close/>
                  </a:path>
                  <a:path w="480695" h="283210">
                    <a:moveTo>
                      <a:pt x="82207" y="125463"/>
                    </a:moveTo>
                    <a:lnTo>
                      <a:pt x="82207" y="118719"/>
                    </a:lnTo>
                    <a:lnTo>
                      <a:pt x="106121" y="102933"/>
                    </a:lnTo>
                    <a:lnTo>
                      <a:pt x="106121" y="109639"/>
                    </a:lnTo>
                    <a:lnTo>
                      <a:pt x="82207" y="125463"/>
                    </a:lnTo>
                    <a:close/>
                  </a:path>
                </a:pathLst>
              </a:custGeom>
              <a:solidFill>
                <a:srgbClr val="84848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" name="object 24"/>
              <p:cNvSpPr/>
              <p:nvPr/>
            </p:nvSpPr>
            <p:spPr>
              <a:xfrm>
                <a:off x="3292678" y="1696694"/>
                <a:ext cx="414020" cy="265430"/>
              </a:xfrm>
              <a:custGeom>
                <a:avLst/>
                <a:gdLst/>
                <a:ahLst/>
                <a:cxnLst/>
                <a:rect l="l" t="t" r="r" b="b"/>
                <a:pathLst>
                  <a:path w="414020" h="265430">
                    <a:moveTo>
                      <a:pt x="413435" y="265061"/>
                    </a:moveTo>
                    <a:lnTo>
                      <a:pt x="0" y="31546"/>
                    </a:lnTo>
                    <a:lnTo>
                      <a:pt x="0" y="0"/>
                    </a:lnTo>
                    <a:lnTo>
                      <a:pt x="413435" y="233502"/>
                    </a:lnTo>
                    <a:lnTo>
                      <a:pt x="413435" y="2650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" name="object 25"/>
              <p:cNvSpPr/>
              <p:nvPr/>
            </p:nvSpPr>
            <p:spPr>
              <a:xfrm>
                <a:off x="3292671" y="1696237"/>
                <a:ext cx="414020" cy="265430"/>
              </a:xfrm>
              <a:custGeom>
                <a:avLst/>
                <a:gdLst/>
                <a:ahLst/>
                <a:cxnLst/>
                <a:rect l="l" t="t" r="r" b="b"/>
                <a:pathLst>
                  <a:path w="414020" h="265430">
                    <a:moveTo>
                      <a:pt x="0" y="31559"/>
                    </a:moveTo>
                    <a:lnTo>
                      <a:pt x="413444" y="265074"/>
                    </a:lnTo>
                    <a:lnTo>
                      <a:pt x="413444" y="233514"/>
                    </a:lnTo>
                    <a:lnTo>
                      <a:pt x="0" y="0"/>
                    </a:lnTo>
                    <a:lnTo>
                      <a:pt x="0" y="31559"/>
                    </a:lnTo>
                    <a:close/>
                  </a:path>
                </a:pathLst>
              </a:custGeom>
              <a:ln w="630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" name="object 26"/>
              <p:cNvSpPr/>
              <p:nvPr/>
            </p:nvSpPr>
            <p:spPr>
              <a:xfrm>
                <a:off x="3291878" y="1692376"/>
                <a:ext cx="409575" cy="267970"/>
              </a:xfrm>
              <a:custGeom>
                <a:avLst/>
                <a:gdLst/>
                <a:ahLst/>
                <a:cxnLst/>
                <a:rect l="l" t="t" r="r" b="b"/>
                <a:pathLst>
                  <a:path w="409575" h="267969">
                    <a:moveTo>
                      <a:pt x="0" y="30759"/>
                    </a:moveTo>
                    <a:lnTo>
                      <a:pt x="409130" y="267792"/>
                    </a:lnTo>
                    <a:lnTo>
                      <a:pt x="409130" y="236639"/>
                    </a:lnTo>
                    <a:lnTo>
                      <a:pt x="0" y="0"/>
                    </a:lnTo>
                    <a:lnTo>
                      <a:pt x="0" y="30759"/>
                    </a:lnTo>
                    <a:close/>
                  </a:path>
                </a:pathLst>
              </a:custGeom>
              <a:ln w="58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" name="object 27"/>
              <p:cNvSpPr/>
              <p:nvPr/>
            </p:nvSpPr>
            <p:spPr>
              <a:xfrm>
                <a:off x="3291878" y="1566519"/>
                <a:ext cx="588645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588645" h="393700">
                    <a:moveTo>
                      <a:pt x="0" y="125857"/>
                    </a:moveTo>
                    <a:lnTo>
                      <a:pt x="173837" y="0"/>
                    </a:lnTo>
                    <a:lnTo>
                      <a:pt x="588022" y="239014"/>
                    </a:lnTo>
                    <a:lnTo>
                      <a:pt x="588022" y="290703"/>
                    </a:lnTo>
                    <a:lnTo>
                      <a:pt x="409130" y="393649"/>
                    </a:lnTo>
                    <a:lnTo>
                      <a:pt x="0" y="156616"/>
                    </a:lnTo>
                    <a:lnTo>
                      <a:pt x="0" y="125857"/>
                    </a:lnTo>
                    <a:close/>
                  </a:path>
                </a:pathLst>
              </a:custGeom>
              <a:ln w="1257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" name="object 28"/>
              <p:cNvSpPr/>
              <p:nvPr/>
            </p:nvSpPr>
            <p:spPr>
              <a:xfrm>
                <a:off x="3781272" y="1027709"/>
                <a:ext cx="344805" cy="593725"/>
              </a:xfrm>
              <a:custGeom>
                <a:avLst/>
                <a:gdLst/>
                <a:ahLst/>
                <a:cxnLst/>
                <a:rect l="l" t="t" r="r" b="b"/>
                <a:pathLst>
                  <a:path w="344804" h="593725">
                    <a:moveTo>
                      <a:pt x="344487" y="593229"/>
                    </a:moveTo>
                    <a:lnTo>
                      <a:pt x="0" y="391261"/>
                    </a:lnTo>
                    <a:lnTo>
                      <a:pt x="0" y="0"/>
                    </a:lnTo>
                    <a:lnTo>
                      <a:pt x="344487" y="201955"/>
                    </a:lnTo>
                    <a:lnTo>
                      <a:pt x="344487" y="59322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" name="object 29"/>
              <p:cNvSpPr/>
              <p:nvPr/>
            </p:nvSpPr>
            <p:spPr>
              <a:xfrm>
                <a:off x="3781226" y="1027264"/>
                <a:ext cx="344805" cy="593725"/>
              </a:xfrm>
              <a:custGeom>
                <a:avLst/>
                <a:gdLst/>
                <a:ahLst/>
                <a:cxnLst/>
                <a:rect l="l" t="t" r="r" b="b"/>
                <a:pathLst>
                  <a:path w="344804" h="593725">
                    <a:moveTo>
                      <a:pt x="0" y="391261"/>
                    </a:moveTo>
                    <a:lnTo>
                      <a:pt x="344535" y="593229"/>
                    </a:lnTo>
                    <a:lnTo>
                      <a:pt x="344535" y="201955"/>
                    </a:lnTo>
                    <a:lnTo>
                      <a:pt x="0" y="0"/>
                    </a:lnTo>
                    <a:lnTo>
                      <a:pt x="0" y="391261"/>
                    </a:lnTo>
                    <a:close/>
                  </a:path>
                </a:pathLst>
              </a:custGeom>
              <a:ln w="628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" name="object 30"/>
              <p:cNvSpPr/>
              <p:nvPr/>
            </p:nvSpPr>
            <p:spPr>
              <a:xfrm>
                <a:off x="3768331" y="1020610"/>
                <a:ext cx="351790" cy="614045"/>
              </a:xfrm>
              <a:custGeom>
                <a:avLst/>
                <a:gdLst/>
                <a:ahLst/>
                <a:cxnLst/>
                <a:rect l="l" t="t" r="r" b="b"/>
                <a:pathLst>
                  <a:path w="351789" h="614044">
                    <a:moveTo>
                      <a:pt x="9029" y="394842"/>
                    </a:moveTo>
                    <a:lnTo>
                      <a:pt x="351574" y="595566"/>
                    </a:lnTo>
                    <a:lnTo>
                      <a:pt x="351574" y="203949"/>
                    </a:lnTo>
                    <a:lnTo>
                      <a:pt x="9029" y="5118"/>
                    </a:lnTo>
                    <a:lnTo>
                      <a:pt x="9029" y="394842"/>
                    </a:lnTo>
                    <a:close/>
                  </a:path>
                  <a:path w="351789" h="614044">
                    <a:moveTo>
                      <a:pt x="351574" y="595566"/>
                    </a:moveTo>
                    <a:lnTo>
                      <a:pt x="351574" y="613765"/>
                    </a:lnTo>
                  </a:path>
                  <a:path w="351789" h="614044">
                    <a:moveTo>
                      <a:pt x="9029" y="5118"/>
                    </a:moveTo>
                    <a:lnTo>
                      <a:pt x="0" y="0"/>
                    </a:lnTo>
                  </a:path>
                </a:pathLst>
              </a:custGeom>
              <a:ln w="58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" name="object 31"/>
              <p:cNvSpPr/>
              <p:nvPr/>
            </p:nvSpPr>
            <p:spPr>
              <a:xfrm>
                <a:off x="6241351" y="1573212"/>
                <a:ext cx="359410" cy="235585"/>
              </a:xfrm>
              <a:custGeom>
                <a:avLst/>
                <a:gdLst/>
                <a:ahLst/>
                <a:cxnLst/>
                <a:rect l="l" t="t" r="r" b="b"/>
                <a:pathLst>
                  <a:path w="359409" h="235585">
                    <a:moveTo>
                      <a:pt x="0" y="235496"/>
                    </a:moveTo>
                    <a:lnTo>
                      <a:pt x="324154" y="0"/>
                    </a:lnTo>
                    <a:lnTo>
                      <a:pt x="349433" y="35440"/>
                    </a:lnTo>
                    <a:lnTo>
                      <a:pt x="359294" y="76423"/>
                    </a:lnTo>
                    <a:lnTo>
                      <a:pt x="353445" y="118152"/>
                    </a:lnTo>
                    <a:lnTo>
                      <a:pt x="331596" y="155829"/>
                    </a:lnTo>
                    <a:lnTo>
                      <a:pt x="296242" y="184167"/>
                    </a:lnTo>
                    <a:lnTo>
                      <a:pt x="257402" y="206551"/>
                    </a:lnTo>
                    <a:lnTo>
                      <a:pt x="215804" y="222693"/>
                    </a:lnTo>
                    <a:lnTo>
                      <a:pt x="172178" y="232306"/>
                    </a:lnTo>
                    <a:lnTo>
                      <a:pt x="127253" y="235102"/>
                    </a:lnTo>
                    <a:lnTo>
                      <a:pt x="0" y="235496"/>
                    </a:lnTo>
                    <a:close/>
                  </a:path>
                </a:pathLst>
              </a:custGeom>
              <a:solidFill>
                <a:srgbClr val="D5D5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" name="object 32"/>
              <p:cNvSpPr/>
              <p:nvPr/>
            </p:nvSpPr>
            <p:spPr>
              <a:xfrm>
                <a:off x="6242939" y="1589379"/>
                <a:ext cx="307340" cy="220979"/>
              </a:xfrm>
              <a:custGeom>
                <a:avLst/>
                <a:gdLst/>
                <a:ahLst/>
                <a:cxnLst/>
                <a:rect l="l" t="t" r="r" b="b"/>
                <a:pathLst>
                  <a:path w="307340" h="220980">
                    <a:moveTo>
                      <a:pt x="0" y="220916"/>
                    </a:moveTo>
                    <a:lnTo>
                      <a:pt x="0" y="176707"/>
                    </a:lnTo>
                    <a:lnTo>
                      <a:pt x="306882" y="0"/>
                    </a:lnTo>
                    <a:lnTo>
                      <a:pt x="306882" y="44208"/>
                    </a:lnTo>
                    <a:lnTo>
                      <a:pt x="0" y="22091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" name="object 33"/>
              <p:cNvSpPr/>
              <p:nvPr/>
            </p:nvSpPr>
            <p:spPr>
              <a:xfrm>
                <a:off x="6242899" y="1588935"/>
                <a:ext cx="307340" cy="220979"/>
              </a:xfrm>
              <a:custGeom>
                <a:avLst/>
                <a:gdLst/>
                <a:ahLst/>
                <a:cxnLst/>
                <a:rect l="l" t="t" r="r" b="b"/>
                <a:pathLst>
                  <a:path w="307340" h="220980">
                    <a:moveTo>
                      <a:pt x="0" y="176707"/>
                    </a:moveTo>
                    <a:lnTo>
                      <a:pt x="0" y="220916"/>
                    </a:lnTo>
                    <a:lnTo>
                      <a:pt x="306922" y="44208"/>
                    </a:lnTo>
                    <a:lnTo>
                      <a:pt x="306922" y="0"/>
                    </a:lnTo>
                    <a:lnTo>
                      <a:pt x="0" y="176707"/>
                    </a:lnTo>
                    <a:close/>
                  </a:path>
                </a:pathLst>
              </a:custGeom>
              <a:ln w="630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" name="object 34"/>
              <p:cNvSpPr/>
              <p:nvPr/>
            </p:nvSpPr>
            <p:spPr>
              <a:xfrm>
                <a:off x="6241351" y="1583880"/>
                <a:ext cx="30734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307340" h="225425">
                    <a:moveTo>
                      <a:pt x="0" y="177901"/>
                    </a:moveTo>
                    <a:lnTo>
                      <a:pt x="0" y="224828"/>
                    </a:lnTo>
                    <a:lnTo>
                      <a:pt x="307289" y="46532"/>
                    </a:lnTo>
                    <a:lnTo>
                      <a:pt x="307289" y="0"/>
                    </a:lnTo>
                    <a:lnTo>
                      <a:pt x="0" y="177901"/>
                    </a:lnTo>
                    <a:close/>
                  </a:path>
                </a:pathLst>
              </a:custGeom>
              <a:ln w="589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13" name="object 35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973559" y="1658835"/>
                <a:ext cx="269328" cy="151460"/>
              </a:xfrm>
              <a:prstGeom prst="rect">
                <a:avLst/>
              </a:prstGeom>
            </p:spPr>
          </p:pic>
          <p:sp>
            <p:nvSpPr>
              <p:cNvPr id="214" name="object 36"/>
              <p:cNvSpPr/>
              <p:nvPr/>
            </p:nvSpPr>
            <p:spPr>
              <a:xfrm>
                <a:off x="5967704" y="1656054"/>
                <a:ext cx="273685" cy="153035"/>
              </a:xfrm>
              <a:custGeom>
                <a:avLst/>
                <a:gdLst/>
                <a:ahLst/>
                <a:cxnLst/>
                <a:rect l="l" t="t" r="r" b="b"/>
                <a:pathLst>
                  <a:path w="273685" h="153035">
                    <a:moveTo>
                      <a:pt x="273646" y="105727"/>
                    </a:moveTo>
                    <a:lnTo>
                      <a:pt x="226914" y="90108"/>
                    </a:lnTo>
                    <a:lnTo>
                      <a:pt x="181172" y="71686"/>
                    </a:lnTo>
                    <a:lnTo>
                      <a:pt x="136481" y="50500"/>
                    </a:lnTo>
                    <a:lnTo>
                      <a:pt x="92905" y="26591"/>
                    </a:lnTo>
                    <a:lnTo>
                      <a:pt x="50507" y="0"/>
                    </a:lnTo>
                    <a:lnTo>
                      <a:pt x="0" y="16967"/>
                    </a:lnTo>
                    <a:lnTo>
                      <a:pt x="41191" y="48937"/>
                    </a:lnTo>
                    <a:lnTo>
                      <a:pt x="84410" y="77305"/>
                    </a:lnTo>
                    <a:lnTo>
                      <a:pt x="129460" y="101965"/>
                    </a:lnTo>
                    <a:lnTo>
                      <a:pt x="176147" y="122812"/>
                    </a:lnTo>
                    <a:lnTo>
                      <a:pt x="224274" y="139743"/>
                    </a:lnTo>
                    <a:lnTo>
                      <a:pt x="273646" y="152653"/>
                    </a:lnTo>
                    <a:lnTo>
                      <a:pt x="273646" y="105727"/>
                    </a:lnTo>
                    <a:close/>
                  </a:path>
                </a:pathLst>
              </a:custGeom>
              <a:ln w="58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" name="object 37"/>
              <p:cNvSpPr/>
              <p:nvPr/>
            </p:nvSpPr>
            <p:spPr>
              <a:xfrm>
                <a:off x="6242939" y="1261224"/>
                <a:ext cx="325755" cy="505459"/>
              </a:xfrm>
              <a:custGeom>
                <a:avLst/>
                <a:gdLst/>
                <a:ahLst/>
                <a:cxnLst/>
                <a:rect l="l" t="t" r="r" b="b"/>
                <a:pathLst>
                  <a:path w="325754" h="505460">
                    <a:moveTo>
                      <a:pt x="0" y="504863"/>
                    </a:moveTo>
                    <a:lnTo>
                      <a:pt x="0" y="189357"/>
                    </a:lnTo>
                    <a:lnTo>
                      <a:pt x="325691" y="0"/>
                    </a:lnTo>
                    <a:lnTo>
                      <a:pt x="325691" y="315556"/>
                    </a:lnTo>
                    <a:lnTo>
                      <a:pt x="0" y="5048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" name="object 38"/>
              <p:cNvSpPr/>
              <p:nvPr/>
            </p:nvSpPr>
            <p:spPr>
              <a:xfrm>
                <a:off x="6242899" y="1260767"/>
                <a:ext cx="325755" cy="505459"/>
              </a:xfrm>
              <a:custGeom>
                <a:avLst/>
                <a:gdLst/>
                <a:ahLst/>
                <a:cxnLst/>
                <a:rect l="l" t="t" r="r" b="b"/>
                <a:pathLst>
                  <a:path w="325754" h="505460">
                    <a:moveTo>
                      <a:pt x="0" y="189318"/>
                    </a:moveTo>
                    <a:lnTo>
                      <a:pt x="0" y="504875"/>
                    </a:lnTo>
                    <a:lnTo>
                      <a:pt x="325728" y="315569"/>
                    </a:lnTo>
                    <a:lnTo>
                      <a:pt x="325728" y="0"/>
                    </a:lnTo>
                    <a:lnTo>
                      <a:pt x="0" y="189318"/>
                    </a:lnTo>
                    <a:close/>
                  </a:path>
                </a:pathLst>
              </a:custGeom>
              <a:ln w="628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" name="object 39"/>
              <p:cNvSpPr/>
              <p:nvPr/>
            </p:nvSpPr>
            <p:spPr>
              <a:xfrm>
                <a:off x="6241351" y="1257300"/>
                <a:ext cx="324485" cy="504825"/>
              </a:xfrm>
              <a:custGeom>
                <a:avLst/>
                <a:gdLst/>
                <a:ahLst/>
                <a:cxnLst/>
                <a:rect l="l" t="t" r="r" b="b"/>
                <a:pathLst>
                  <a:path w="324484" h="504825">
                    <a:moveTo>
                      <a:pt x="0" y="190893"/>
                    </a:moveTo>
                    <a:lnTo>
                      <a:pt x="0" y="504431"/>
                    </a:lnTo>
                    <a:lnTo>
                      <a:pt x="324154" y="315912"/>
                    </a:lnTo>
                    <a:lnTo>
                      <a:pt x="324154" y="0"/>
                    </a:lnTo>
                    <a:lnTo>
                      <a:pt x="0" y="190893"/>
                    </a:lnTo>
                    <a:close/>
                  </a:path>
                </a:pathLst>
              </a:custGeom>
              <a:ln w="589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18" name="object 40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948515" y="1092199"/>
                <a:ext cx="620115" cy="355600"/>
              </a:xfrm>
              <a:prstGeom prst="rect">
                <a:avLst/>
              </a:prstGeom>
            </p:spPr>
          </p:pic>
          <p:sp>
            <p:nvSpPr>
              <p:cNvPr id="219" name="object 41"/>
              <p:cNvSpPr/>
              <p:nvPr/>
            </p:nvSpPr>
            <p:spPr>
              <a:xfrm>
                <a:off x="5946927" y="1087691"/>
                <a:ext cx="61912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360680">
                    <a:moveTo>
                      <a:pt x="294424" y="360502"/>
                    </a:moveTo>
                    <a:lnTo>
                      <a:pt x="618578" y="169608"/>
                    </a:lnTo>
                    <a:lnTo>
                      <a:pt x="328066" y="0"/>
                    </a:lnTo>
                    <a:lnTo>
                      <a:pt x="0" y="190893"/>
                    </a:lnTo>
                    <a:lnTo>
                      <a:pt x="33073" y="223925"/>
                    </a:lnTo>
                    <a:lnTo>
                      <a:pt x="69666" y="254290"/>
                    </a:lnTo>
                    <a:lnTo>
                      <a:pt x="109464" y="281827"/>
                    </a:lnTo>
                    <a:lnTo>
                      <a:pt x="152153" y="306377"/>
                    </a:lnTo>
                    <a:lnTo>
                      <a:pt x="197418" y="327780"/>
                    </a:lnTo>
                    <a:lnTo>
                      <a:pt x="244947" y="345875"/>
                    </a:lnTo>
                    <a:lnTo>
                      <a:pt x="294424" y="360502"/>
                    </a:lnTo>
                    <a:close/>
                  </a:path>
                </a:pathLst>
              </a:custGeom>
              <a:ln w="589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20" name="object 42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948515" y="1280172"/>
                <a:ext cx="294373" cy="485127"/>
              </a:xfrm>
              <a:prstGeom prst="rect">
                <a:avLst/>
              </a:prstGeom>
            </p:spPr>
          </p:pic>
          <p:sp>
            <p:nvSpPr>
              <p:cNvPr id="221" name="object 43"/>
              <p:cNvSpPr/>
              <p:nvPr/>
            </p:nvSpPr>
            <p:spPr>
              <a:xfrm>
                <a:off x="5946927" y="1278585"/>
                <a:ext cx="294640" cy="483234"/>
              </a:xfrm>
              <a:custGeom>
                <a:avLst/>
                <a:gdLst/>
                <a:ahLst/>
                <a:cxnLst/>
                <a:rect l="l" t="t" r="r" b="b"/>
                <a:pathLst>
                  <a:path w="294639" h="483235">
                    <a:moveTo>
                      <a:pt x="294424" y="169608"/>
                    </a:moveTo>
                    <a:lnTo>
                      <a:pt x="244524" y="155507"/>
                    </a:lnTo>
                    <a:lnTo>
                      <a:pt x="196710" y="137698"/>
                    </a:lnTo>
                    <a:lnTo>
                      <a:pt x="151297" y="116381"/>
                    </a:lnTo>
                    <a:lnTo>
                      <a:pt x="108603" y="91753"/>
                    </a:lnTo>
                    <a:lnTo>
                      <a:pt x="68944" y="64015"/>
                    </a:lnTo>
                    <a:lnTo>
                      <a:pt x="32637" y="33364"/>
                    </a:lnTo>
                    <a:lnTo>
                      <a:pt x="0" y="0"/>
                    </a:lnTo>
                    <a:lnTo>
                      <a:pt x="1587" y="317106"/>
                    </a:lnTo>
                    <a:lnTo>
                      <a:pt x="34759" y="349647"/>
                    </a:lnTo>
                    <a:lnTo>
                      <a:pt x="71320" y="379548"/>
                    </a:lnTo>
                    <a:lnTo>
                      <a:pt x="110968" y="406630"/>
                    </a:lnTo>
                    <a:lnTo>
                      <a:pt x="153403" y="430711"/>
                    </a:lnTo>
                    <a:lnTo>
                      <a:pt x="198324" y="451611"/>
                    </a:lnTo>
                    <a:lnTo>
                      <a:pt x="245431" y="469149"/>
                    </a:lnTo>
                    <a:lnTo>
                      <a:pt x="294424" y="483146"/>
                    </a:lnTo>
                    <a:lnTo>
                      <a:pt x="294424" y="169608"/>
                    </a:lnTo>
                    <a:close/>
                  </a:path>
                </a:pathLst>
              </a:custGeom>
              <a:ln w="58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" name="object 44"/>
              <p:cNvSpPr/>
              <p:nvPr/>
            </p:nvSpPr>
            <p:spPr>
              <a:xfrm>
                <a:off x="6173603" y="1374825"/>
                <a:ext cx="69850" cy="4699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46990">
                    <a:moveTo>
                      <a:pt x="45533" y="46627"/>
                    </a:moveTo>
                    <a:lnTo>
                      <a:pt x="31730" y="44145"/>
                    </a:lnTo>
                    <a:lnTo>
                      <a:pt x="18023" y="38337"/>
                    </a:lnTo>
                    <a:lnTo>
                      <a:pt x="6662" y="30753"/>
                    </a:lnTo>
                    <a:lnTo>
                      <a:pt x="0" y="21978"/>
                    </a:lnTo>
                    <a:lnTo>
                      <a:pt x="387" y="12598"/>
                    </a:lnTo>
                    <a:lnTo>
                      <a:pt x="3617" y="7972"/>
                    </a:lnTo>
                    <a:lnTo>
                      <a:pt x="12136" y="3936"/>
                    </a:lnTo>
                    <a:lnTo>
                      <a:pt x="24181" y="1082"/>
                    </a:lnTo>
                    <a:lnTo>
                      <a:pt x="37991" y="0"/>
                    </a:lnTo>
                    <a:lnTo>
                      <a:pt x="51691" y="5815"/>
                    </a:lnTo>
                    <a:lnTo>
                      <a:pt x="63034" y="13411"/>
                    </a:lnTo>
                    <a:lnTo>
                      <a:pt x="69679" y="22188"/>
                    </a:lnTo>
                    <a:lnTo>
                      <a:pt x="69284" y="31546"/>
                    </a:lnTo>
                    <a:lnTo>
                      <a:pt x="66061" y="39723"/>
                    </a:lnTo>
                    <a:lnTo>
                      <a:pt x="57560" y="44951"/>
                    </a:lnTo>
                    <a:lnTo>
                      <a:pt x="45533" y="4662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" name="object 45"/>
              <p:cNvSpPr/>
              <p:nvPr/>
            </p:nvSpPr>
            <p:spPr>
              <a:xfrm>
                <a:off x="6169317" y="1373466"/>
                <a:ext cx="7302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43815">
                    <a:moveTo>
                      <a:pt x="0" y="13221"/>
                    </a:moveTo>
                    <a:lnTo>
                      <a:pt x="4538" y="6094"/>
                    </a:lnTo>
                    <a:lnTo>
                      <a:pt x="13739" y="1567"/>
                    </a:lnTo>
                    <a:lnTo>
                      <a:pt x="26244" y="0"/>
                    </a:lnTo>
                    <a:lnTo>
                      <a:pt x="40690" y="1753"/>
                    </a:lnTo>
                    <a:lnTo>
                      <a:pt x="54633" y="6625"/>
                    </a:lnTo>
                    <a:lnTo>
                      <a:pt x="65228" y="13578"/>
                    </a:lnTo>
                    <a:lnTo>
                      <a:pt x="71492" y="21714"/>
                    </a:lnTo>
                    <a:lnTo>
                      <a:pt x="72440" y="30137"/>
                    </a:lnTo>
                    <a:lnTo>
                      <a:pt x="67873" y="37270"/>
                    </a:lnTo>
                    <a:lnTo>
                      <a:pt x="58658" y="41848"/>
                    </a:lnTo>
                    <a:lnTo>
                      <a:pt x="46151" y="43534"/>
                    </a:lnTo>
                    <a:lnTo>
                      <a:pt x="31711" y="41986"/>
                    </a:lnTo>
                    <a:lnTo>
                      <a:pt x="17936" y="37031"/>
                    </a:lnTo>
                    <a:lnTo>
                      <a:pt x="7335" y="29947"/>
                    </a:lnTo>
                    <a:lnTo>
                      <a:pt x="995" y="21691"/>
                    </a:lnTo>
                    <a:lnTo>
                      <a:pt x="0" y="13221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" name="object 46"/>
              <p:cNvSpPr/>
              <p:nvPr/>
            </p:nvSpPr>
            <p:spPr>
              <a:xfrm>
                <a:off x="6127800" y="1104645"/>
                <a:ext cx="379095" cy="241935"/>
              </a:xfrm>
              <a:custGeom>
                <a:avLst/>
                <a:gdLst/>
                <a:ahLst/>
                <a:cxnLst/>
                <a:rect l="l" t="t" r="r" b="b"/>
                <a:pathLst>
                  <a:path w="379095" h="241934">
                    <a:moveTo>
                      <a:pt x="240004" y="241757"/>
                    </a:moveTo>
                    <a:lnTo>
                      <a:pt x="0" y="101752"/>
                    </a:lnTo>
                    <a:lnTo>
                      <a:pt x="176961" y="0"/>
                    </a:lnTo>
                    <a:lnTo>
                      <a:pt x="143319" y="67817"/>
                    </a:lnTo>
                    <a:lnTo>
                      <a:pt x="101003" y="93078"/>
                    </a:lnTo>
                    <a:lnTo>
                      <a:pt x="290461" y="203504"/>
                    </a:lnTo>
                    <a:lnTo>
                      <a:pt x="332384" y="177901"/>
                    </a:lnTo>
                    <a:lnTo>
                      <a:pt x="349199" y="143967"/>
                    </a:lnTo>
                    <a:lnTo>
                      <a:pt x="378968" y="160934"/>
                    </a:lnTo>
                    <a:lnTo>
                      <a:pt x="240004" y="241757"/>
                    </a:lnTo>
                    <a:close/>
                  </a:path>
                </a:pathLst>
              </a:custGeom>
              <a:solidFill>
                <a:srgbClr val="D5D5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" name="object 47"/>
              <p:cNvSpPr/>
              <p:nvPr/>
            </p:nvSpPr>
            <p:spPr>
              <a:xfrm>
                <a:off x="6127800" y="1104645"/>
                <a:ext cx="379095" cy="241935"/>
              </a:xfrm>
              <a:custGeom>
                <a:avLst/>
                <a:gdLst/>
                <a:ahLst/>
                <a:cxnLst/>
                <a:rect l="l" t="t" r="r" b="b"/>
                <a:pathLst>
                  <a:path w="379095" h="241934">
                    <a:moveTo>
                      <a:pt x="349199" y="143967"/>
                    </a:moveTo>
                    <a:lnTo>
                      <a:pt x="378968" y="160934"/>
                    </a:lnTo>
                    <a:lnTo>
                      <a:pt x="240004" y="241757"/>
                    </a:lnTo>
                    <a:lnTo>
                      <a:pt x="0" y="101752"/>
                    </a:lnTo>
                    <a:lnTo>
                      <a:pt x="176961" y="0"/>
                    </a:lnTo>
                    <a:lnTo>
                      <a:pt x="143319" y="67817"/>
                    </a:lnTo>
                    <a:lnTo>
                      <a:pt x="101003" y="93078"/>
                    </a:lnTo>
                    <a:lnTo>
                      <a:pt x="290461" y="203504"/>
                    </a:lnTo>
                    <a:lnTo>
                      <a:pt x="332384" y="177901"/>
                    </a:lnTo>
                    <a:lnTo>
                      <a:pt x="349199" y="143967"/>
                    </a:lnTo>
                    <a:close/>
                  </a:path>
                </a:pathLst>
              </a:custGeom>
              <a:ln w="58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" name="object 48"/>
              <p:cNvSpPr/>
              <p:nvPr/>
            </p:nvSpPr>
            <p:spPr>
              <a:xfrm>
                <a:off x="6271120" y="960691"/>
                <a:ext cx="32512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1944">
                    <a:moveTo>
                      <a:pt x="189064" y="321856"/>
                    </a:moveTo>
                    <a:lnTo>
                      <a:pt x="141505" y="295893"/>
                    </a:lnTo>
                    <a:lnTo>
                      <a:pt x="94070" y="268900"/>
                    </a:lnTo>
                    <a:lnTo>
                      <a:pt x="46866" y="240863"/>
                    </a:lnTo>
                    <a:lnTo>
                      <a:pt x="0" y="211772"/>
                    </a:lnTo>
                    <a:lnTo>
                      <a:pt x="18052" y="166660"/>
                    </a:lnTo>
                    <a:lnTo>
                      <a:pt x="40206" y="122755"/>
                    </a:lnTo>
                    <a:lnTo>
                      <a:pt x="66327" y="80229"/>
                    </a:lnTo>
                    <a:lnTo>
                      <a:pt x="96281" y="39254"/>
                    </a:lnTo>
                    <a:lnTo>
                      <a:pt x="129933" y="0"/>
                    </a:lnTo>
                    <a:lnTo>
                      <a:pt x="168335" y="25367"/>
                    </a:lnTo>
                    <a:lnTo>
                      <a:pt x="206955" y="50329"/>
                    </a:lnTo>
                    <a:lnTo>
                      <a:pt x="245830" y="74871"/>
                    </a:lnTo>
                    <a:lnTo>
                      <a:pt x="284998" y="98976"/>
                    </a:lnTo>
                    <a:lnTo>
                      <a:pt x="324497" y="122631"/>
                    </a:lnTo>
                    <a:lnTo>
                      <a:pt x="290427" y="159715"/>
                    </a:lnTo>
                    <a:lnTo>
                      <a:pt x="259700" y="198383"/>
                    </a:lnTo>
                    <a:lnTo>
                      <a:pt x="232465" y="238431"/>
                    </a:lnTo>
                    <a:lnTo>
                      <a:pt x="208870" y="279656"/>
                    </a:lnTo>
                    <a:lnTo>
                      <a:pt x="189064" y="32185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" name="object 49"/>
              <p:cNvSpPr/>
              <p:nvPr/>
            </p:nvSpPr>
            <p:spPr>
              <a:xfrm>
                <a:off x="6271120" y="960691"/>
                <a:ext cx="32512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325120" h="321944">
                    <a:moveTo>
                      <a:pt x="189064" y="321856"/>
                    </a:moveTo>
                    <a:lnTo>
                      <a:pt x="208870" y="279656"/>
                    </a:lnTo>
                    <a:lnTo>
                      <a:pt x="232465" y="238431"/>
                    </a:lnTo>
                    <a:lnTo>
                      <a:pt x="259700" y="198383"/>
                    </a:lnTo>
                    <a:lnTo>
                      <a:pt x="290427" y="159715"/>
                    </a:lnTo>
                    <a:lnTo>
                      <a:pt x="324497" y="122631"/>
                    </a:lnTo>
                    <a:lnTo>
                      <a:pt x="284998" y="98976"/>
                    </a:lnTo>
                    <a:lnTo>
                      <a:pt x="245830" y="74871"/>
                    </a:lnTo>
                    <a:lnTo>
                      <a:pt x="206955" y="50329"/>
                    </a:lnTo>
                    <a:lnTo>
                      <a:pt x="168335" y="25367"/>
                    </a:lnTo>
                    <a:lnTo>
                      <a:pt x="129933" y="0"/>
                    </a:lnTo>
                    <a:lnTo>
                      <a:pt x="96281" y="39254"/>
                    </a:lnTo>
                    <a:lnTo>
                      <a:pt x="66327" y="80229"/>
                    </a:lnTo>
                    <a:lnTo>
                      <a:pt x="40206" y="122755"/>
                    </a:lnTo>
                    <a:lnTo>
                      <a:pt x="18052" y="166660"/>
                    </a:lnTo>
                    <a:lnTo>
                      <a:pt x="0" y="211772"/>
                    </a:lnTo>
                    <a:lnTo>
                      <a:pt x="46866" y="240863"/>
                    </a:lnTo>
                    <a:lnTo>
                      <a:pt x="94070" y="268900"/>
                    </a:lnTo>
                    <a:lnTo>
                      <a:pt x="141505" y="295893"/>
                    </a:lnTo>
                    <a:lnTo>
                      <a:pt x="189064" y="321856"/>
                    </a:lnTo>
                    <a:close/>
                  </a:path>
                </a:pathLst>
              </a:custGeom>
              <a:ln w="58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28" name="object 50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968873" y="1330667"/>
                <a:ext cx="86105" cy="104432"/>
              </a:xfrm>
              <a:prstGeom prst="rect">
                <a:avLst/>
              </a:prstGeom>
            </p:spPr>
          </p:pic>
          <p:sp>
            <p:nvSpPr>
              <p:cNvPr id="229" name="object 51"/>
              <p:cNvSpPr/>
              <p:nvPr/>
            </p:nvSpPr>
            <p:spPr>
              <a:xfrm>
                <a:off x="5967704" y="1329486"/>
                <a:ext cx="85090" cy="106045"/>
              </a:xfrm>
              <a:custGeom>
                <a:avLst/>
                <a:gdLst/>
                <a:ahLst/>
                <a:cxnLst/>
                <a:rect l="l" t="t" r="r" b="b"/>
                <a:pathLst>
                  <a:path w="85089" h="106044">
                    <a:moveTo>
                      <a:pt x="84137" y="105714"/>
                    </a:moveTo>
                    <a:lnTo>
                      <a:pt x="84587" y="95052"/>
                    </a:lnTo>
                    <a:lnTo>
                      <a:pt x="84737" y="84440"/>
                    </a:lnTo>
                    <a:lnTo>
                      <a:pt x="84587" y="73912"/>
                    </a:lnTo>
                    <a:lnTo>
                      <a:pt x="84137" y="63500"/>
                    </a:lnTo>
                    <a:lnTo>
                      <a:pt x="61811" y="49243"/>
                    </a:lnTo>
                    <a:lnTo>
                      <a:pt x="40173" y="33812"/>
                    </a:lnTo>
                    <a:lnTo>
                      <a:pt x="19482" y="17349"/>
                    </a:lnTo>
                    <a:lnTo>
                      <a:pt x="0" y="0"/>
                    </a:lnTo>
                    <a:lnTo>
                      <a:pt x="0" y="10128"/>
                    </a:lnTo>
                    <a:lnTo>
                      <a:pt x="0" y="20488"/>
                    </a:lnTo>
                    <a:lnTo>
                      <a:pt x="0" y="31157"/>
                    </a:lnTo>
                    <a:lnTo>
                      <a:pt x="0" y="42214"/>
                    </a:lnTo>
                    <a:lnTo>
                      <a:pt x="17448" y="58449"/>
                    </a:lnTo>
                    <a:lnTo>
                      <a:pt x="37387" y="74541"/>
                    </a:lnTo>
                    <a:lnTo>
                      <a:pt x="59666" y="90344"/>
                    </a:lnTo>
                    <a:lnTo>
                      <a:pt x="84137" y="105714"/>
                    </a:lnTo>
                  </a:path>
                </a:pathLst>
              </a:custGeom>
              <a:ln w="58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0" name="object 52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054979" y="1532585"/>
                <a:ext cx="150355" cy="131114"/>
              </a:xfrm>
              <a:prstGeom prst="rect">
                <a:avLst/>
              </a:prstGeom>
            </p:spPr>
          </p:pic>
          <p:pic>
            <p:nvPicPr>
              <p:cNvPr id="231" name="object 53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5842050" y="1418970"/>
                <a:ext cx="118960" cy="107315"/>
              </a:xfrm>
              <a:prstGeom prst="rect">
                <a:avLst/>
              </a:prstGeom>
            </p:spPr>
          </p:pic>
          <p:sp>
            <p:nvSpPr>
              <p:cNvPr id="232" name="object 54"/>
              <p:cNvSpPr/>
              <p:nvPr/>
            </p:nvSpPr>
            <p:spPr>
              <a:xfrm>
                <a:off x="5841657" y="1414259"/>
                <a:ext cx="362585" cy="245745"/>
              </a:xfrm>
              <a:custGeom>
                <a:avLst/>
                <a:gdLst/>
                <a:ahLst/>
                <a:cxnLst/>
                <a:rect l="l" t="t" r="r" b="b"/>
                <a:pathLst>
                  <a:path w="362585" h="245744">
                    <a:moveTo>
                      <a:pt x="362089" y="118719"/>
                    </a:moveTo>
                    <a:lnTo>
                      <a:pt x="235635" y="190906"/>
                    </a:lnTo>
                    <a:lnTo>
                      <a:pt x="235635" y="245719"/>
                    </a:lnTo>
                    <a:lnTo>
                      <a:pt x="362089" y="245719"/>
                    </a:lnTo>
                    <a:lnTo>
                      <a:pt x="362089" y="118719"/>
                    </a:lnTo>
                    <a:close/>
                  </a:path>
                  <a:path w="362585" h="245744">
                    <a:moveTo>
                      <a:pt x="0" y="112420"/>
                    </a:moveTo>
                    <a:lnTo>
                      <a:pt x="0" y="67868"/>
                    </a:lnTo>
                    <a:lnTo>
                      <a:pt x="117817" y="0"/>
                    </a:lnTo>
                    <a:lnTo>
                      <a:pt x="117817" y="42227"/>
                    </a:lnTo>
                    <a:lnTo>
                      <a:pt x="89712" y="62106"/>
                    </a:lnTo>
                    <a:lnTo>
                      <a:pt x="60656" y="80410"/>
                    </a:lnTo>
                    <a:lnTo>
                      <a:pt x="30726" y="97170"/>
                    </a:lnTo>
                    <a:lnTo>
                      <a:pt x="0" y="112420"/>
                    </a:lnTo>
                    <a:close/>
                  </a:path>
                  <a:path w="362585" h="245744">
                    <a:moveTo>
                      <a:pt x="235635" y="245719"/>
                    </a:moveTo>
                    <a:lnTo>
                      <a:pt x="235635" y="220522"/>
                    </a:lnTo>
                    <a:lnTo>
                      <a:pt x="208254" y="231139"/>
                    </a:lnTo>
                    <a:lnTo>
                      <a:pt x="235635" y="245719"/>
                    </a:lnTo>
                    <a:close/>
                  </a:path>
                </a:pathLst>
              </a:custGeom>
              <a:ln w="58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3" name="object 55"/>
              <p:cNvSpPr/>
              <p:nvPr/>
            </p:nvSpPr>
            <p:spPr>
              <a:xfrm>
                <a:off x="5757468" y="1440700"/>
                <a:ext cx="421005" cy="236854"/>
              </a:xfrm>
              <a:custGeom>
                <a:avLst/>
                <a:gdLst/>
                <a:ahLst/>
                <a:cxnLst/>
                <a:rect l="l" t="t" r="r" b="b"/>
                <a:pathLst>
                  <a:path w="421004" h="236855">
                    <a:moveTo>
                      <a:pt x="197688" y="236245"/>
                    </a:moveTo>
                    <a:lnTo>
                      <a:pt x="0" y="121843"/>
                    </a:lnTo>
                    <a:lnTo>
                      <a:pt x="48685" y="104608"/>
                    </a:lnTo>
                    <a:lnTo>
                      <a:pt x="96007" y="83689"/>
                    </a:lnTo>
                    <a:lnTo>
                      <a:pt x="141810" y="59203"/>
                    </a:lnTo>
                    <a:lnTo>
                      <a:pt x="185941" y="31268"/>
                    </a:lnTo>
                    <a:lnTo>
                      <a:pt x="228244" y="0"/>
                    </a:lnTo>
                    <a:lnTo>
                      <a:pt x="420827" y="106857"/>
                    </a:lnTo>
                    <a:lnTo>
                      <a:pt x="319824" y="164464"/>
                    </a:lnTo>
                    <a:lnTo>
                      <a:pt x="319824" y="194030"/>
                    </a:lnTo>
                    <a:lnTo>
                      <a:pt x="197688" y="2362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4" name="object 56"/>
              <p:cNvSpPr/>
              <p:nvPr/>
            </p:nvSpPr>
            <p:spPr>
              <a:xfrm>
                <a:off x="5757468" y="1440700"/>
                <a:ext cx="421005" cy="236854"/>
              </a:xfrm>
              <a:custGeom>
                <a:avLst/>
                <a:gdLst/>
                <a:ahLst/>
                <a:cxnLst/>
                <a:rect l="l" t="t" r="r" b="b"/>
                <a:pathLst>
                  <a:path w="421004" h="236855">
                    <a:moveTo>
                      <a:pt x="0" y="121843"/>
                    </a:moveTo>
                    <a:lnTo>
                      <a:pt x="197688" y="236245"/>
                    </a:lnTo>
                    <a:lnTo>
                      <a:pt x="228234" y="225611"/>
                    </a:lnTo>
                    <a:lnTo>
                      <a:pt x="258775" y="215009"/>
                    </a:lnTo>
                    <a:lnTo>
                      <a:pt x="289306" y="204471"/>
                    </a:lnTo>
                    <a:lnTo>
                      <a:pt x="319824" y="194030"/>
                    </a:lnTo>
                    <a:lnTo>
                      <a:pt x="319824" y="164464"/>
                    </a:lnTo>
                    <a:lnTo>
                      <a:pt x="420827" y="106857"/>
                    </a:lnTo>
                    <a:lnTo>
                      <a:pt x="228244" y="0"/>
                    </a:lnTo>
                    <a:lnTo>
                      <a:pt x="185941" y="31268"/>
                    </a:lnTo>
                    <a:lnTo>
                      <a:pt x="141810" y="59203"/>
                    </a:lnTo>
                    <a:lnTo>
                      <a:pt x="96007" y="83689"/>
                    </a:lnTo>
                    <a:lnTo>
                      <a:pt x="48685" y="104608"/>
                    </a:lnTo>
                    <a:lnTo>
                      <a:pt x="0" y="121843"/>
                    </a:lnTo>
                    <a:close/>
                  </a:path>
                </a:pathLst>
              </a:custGeom>
              <a:ln w="58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5" name="object 57"/>
              <p:cNvSpPr/>
              <p:nvPr/>
            </p:nvSpPr>
            <p:spPr>
              <a:xfrm>
                <a:off x="5757468" y="960285"/>
                <a:ext cx="841375" cy="848994"/>
              </a:xfrm>
              <a:custGeom>
                <a:avLst/>
                <a:gdLst/>
                <a:ahLst/>
                <a:cxnLst/>
                <a:rect l="l" t="t" r="r" b="b"/>
                <a:pathLst>
                  <a:path w="841375" h="848994">
                    <a:moveTo>
                      <a:pt x="808037" y="297014"/>
                    </a:moveTo>
                    <a:lnTo>
                      <a:pt x="742251" y="256730"/>
                    </a:lnTo>
                    <a:lnTo>
                      <a:pt x="761365" y="219015"/>
                    </a:lnTo>
                    <a:lnTo>
                      <a:pt x="784439" y="184181"/>
                    </a:lnTo>
                    <a:lnTo>
                      <a:pt x="811186" y="152596"/>
                    </a:lnTo>
                    <a:lnTo>
                      <a:pt x="841324" y="124625"/>
                    </a:lnTo>
                    <a:lnTo>
                      <a:pt x="641642" y="0"/>
                    </a:lnTo>
                    <a:lnTo>
                      <a:pt x="611583" y="31253"/>
                    </a:lnTo>
                    <a:lnTo>
                      <a:pt x="584312" y="65130"/>
                    </a:lnTo>
                    <a:lnTo>
                      <a:pt x="559972" y="101443"/>
                    </a:lnTo>
                    <a:lnTo>
                      <a:pt x="538708" y="140004"/>
                    </a:lnTo>
                    <a:lnTo>
                      <a:pt x="517575" y="127406"/>
                    </a:lnTo>
                    <a:lnTo>
                      <a:pt x="189509" y="318300"/>
                    </a:lnTo>
                    <a:lnTo>
                      <a:pt x="189509" y="462267"/>
                    </a:lnTo>
                    <a:lnTo>
                      <a:pt x="84188" y="521792"/>
                    </a:lnTo>
                    <a:lnTo>
                      <a:pt x="84188" y="566394"/>
                    </a:lnTo>
                    <a:lnTo>
                      <a:pt x="63495" y="575986"/>
                    </a:lnTo>
                    <a:lnTo>
                      <a:pt x="42537" y="585217"/>
                    </a:lnTo>
                    <a:lnTo>
                      <a:pt x="21357" y="594003"/>
                    </a:lnTo>
                    <a:lnTo>
                      <a:pt x="0" y="602259"/>
                    </a:lnTo>
                    <a:lnTo>
                      <a:pt x="197688" y="716660"/>
                    </a:lnTo>
                    <a:lnTo>
                      <a:pt x="210235" y="712736"/>
                    </a:lnTo>
                    <a:lnTo>
                      <a:pt x="248646" y="743579"/>
                    </a:lnTo>
                    <a:lnTo>
                      <a:pt x="290412" y="771317"/>
                    </a:lnTo>
                    <a:lnTo>
                      <a:pt x="335176" y="795808"/>
                    </a:lnTo>
                    <a:lnTo>
                      <a:pt x="382581" y="816910"/>
                    </a:lnTo>
                    <a:lnTo>
                      <a:pt x="432269" y="834479"/>
                    </a:lnTo>
                    <a:lnTo>
                      <a:pt x="483882" y="848372"/>
                    </a:lnTo>
                    <a:lnTo>
                      <a:pt x="791222" y="670128"/>
                    </a:lnTo>
                    <a:lnTo>
                      <a:pt x="791222" y="623595"/>
                    </a:lnTo>
                    <a:lnTo>
                      <a:pt x="808037" y="612927"/>
                    </a:lnTo>
                    <a:lnTo>
                      <a:pt x="808037" y="297014"/>
                    </a:lnTo>
                    <a:close/>
                  </a:path>
                </a:pathLst>
              </a:custGeom>
              <a:ln w="1257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2" name="object 58"/>
            <p:cNvSpPr txBox="1"/>
            <p:nvPr/>
          </p:nvSpPr>
          <p:spPr>
            <a:xfrm>
              <a:off x="3273719" y="1967968"/>
              <a:ext cx="1304290" cy="1466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800" spc="5" dirty="0">
                  <a:latin typeface="Arial"/>
                  <a:cs typeface="Arial"/>
                </a:rPr>
                <a:t>CASE</a:t>
              </a:r>
              <a:r>
                <a:rPr sz="800" spc="-20" dirty="0">
                  <a:latin typeface="Arial"/>
                  <a:cs typeface="Arial"/>
                </a:rPr>
                <a:t> </a:t>
              </a:r>
              <a:r>
                <a:rPr sz="800" spc="-10" dirty="0">
                  <a:latin typeface="Arial"/>
                  <a:cs typeface="Arial"/>
                </a:rPr>
                <a:t>radna</a:t>
              </a:r>
              <a:r>
                <a:rPr sz="800" spc="-35" dirty="0">
                  <a:latin typeface="Arial"/>
                  <a:cs typeface="Arial"/>
                </a:rPr>
                <a:t> </a:t>
              </a:r>
              <a:r>
                <a:rPr sz="800" spc="-10" dirty="0">
                  <a:latin typeface="Arial"/>
                  <a:cs typeface="Arial"/>
                </a:rPr>
                <a:t>stanica</a:t>
              </a:r>
              <a:r>
                <a:rPr sz="800" spc="-30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i</a:t>
              </a:r>
              <a:r>
                <a:rPr sz="800" spc="-15" dirty="0">
                  <a:latin typeface="Arial"/>
                  <a:cs typeface="Arial"/>
                </a:rPr>
                <a:t> softver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23" name="object 59"/>
            <p:cNvSpPr txBox="1"/>
            <p:nvPr/>
          </p:nvSpPr>
          <p:spPr>
            <a:xfrm>
              <a:off x="5967128" y="1784945"/>
              <a:ext cx="417195" cy="1466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800" spc="-105" dirty="0">
                  <a:latin typeface="Arial"/>
                  <a:cs typeface="Arial"/>
                </a:rPr>
                <a:t></a:t>
              </a:r>
              <a:r>
                <a:rPr sz="800" spc="-30" dirty="0">
                  <a:latin typeface="Arial"/>
                  <a:cs typeface="Arial"/>
                </a:rPr>
                <a:t>t</a:t>
              </a:r>
              <a:r>
                <a:rPr sz="800" spc="-5" dirty="0">
                  <a:latin typeface="Arial"/>
                  <a:cs typeface="Arial"/>
                </a:rPr>
                <a:t>a</a:t>
              </a:r>
              <a:r>
                <a:rPr sz="800" spc="-30" dirty="0">
                  <a:latin typeface="Arial"/>
                  <a:cs typeface="Arial"/>
                </a:rPr>
                <a:t>m</a:t>
              </a:r>
              <a:r>
                <a:rPr sz="800" spc="-10" dirty="0">
                  <a:latin typeface="Arial"/>
                  <a:cs typeface="Arial"/>
                </a:rPr>
                <a:t>p</a:t>
              </a:r>
              <a:r>
                <a:rPr sz="800" spc="-15" dirty="0">
                  <a:latin typeface="Arial"/>
                  <a:cs typeface="Arial"/>
                </a:rPr>
                <a:t>a</a:t>
              </a:r>
              <a:r>
                <a:rPr sz="800" spc="-10" dirty="0">
                  <a:latin typeface="Arial"/>
                  <a:cs typeface="Arial"/>
                </a:rPr>
                <a:t>č</a:t>
              </a:r>
              <a:endParaRPr sz="800">
                <a:latin typeface="Arial"/>
                <a:cs typeface="Arial"/>
              </a:endParaRPr>
            </a:p>
          </p:txBody>
        </p:sp>
        <p:pic>
          <p:nvPicPr>
            <p:cNvPr id="124" name="object 6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1684" y="1008811"/>
              <a:ext cx="1192415" cy="794588"/>
            </a:xfrm>
            <a:prstGeom prst="rect">
              <a:avLst/>
            </a:prstGeom>
          </p:spPr>
        </p:pic>
        <p:sp>
          <p:nvSpPr>
            <p:cNvPr id="125" name="object 61"/>
            <p:cNvSpPr txBox="1"/>
            <p:nvPr/>
          </p:nvSpPr>
          <p:spPr>
            <a:xfrm>
              <a:off x="1350747" y="1822821"/>
              <a:ext cx="763270" cy="1466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800" spc="5" dirty="0">
                  <a:latin typeface="Arial"/>
                  <a:cs typeface="Arial"/>
                </a:rPr>
                <a:t>S</a:t>
              </a:r>
              <a:r>
                <a:rPr sz="800" spc="15" dirty="0">
                  <a:latin typeface="Arial"/>
                  <a:cs typeface="Arial"/>
                </a:rPr>
                <a:t>i</a:t>
              </a:r>
              <a:r>
                <a:rPr sz="800" spc="-10" dirty="0">
                  <a:latin typeface="Arial"/>
                  <a:cs typeface="Arial"/>
                </a:rPr>
                <a:t>s</a:t>
              </a:r>
              <a:r>
                <a:rPr sz="800" spc="-30" dirty="0">
                  <a:latin typeface="Arial"/>
                  <a:cs typeface="Arial"/>
                </a:rPr>
                <a:t>t</a:t>
              </a:r>
              <a:r>
                <a:rPr sz="800" spc="-10" dirty="0">
                  <a:latin typeface="Arial"/>
                  <a:cs typeface="Arial"/>
                </a:rPr>
                <a:t>em</a:t>
              </a:r>
              <a:r>
                <a:rPr sz="800" spc="-45" dirty="0">
                  <a:latin typeface="Arial"/>
                  <a:cs typeface="Arial"/>
                </a:rPr>
                <a:t> </a:t>
              </a:r>
              <a:r>
                <a:rPr sz="800" spc="-10" dirty="0">
                  <a:latin typeface="Arial"/>
                  <a:cs typeface="Arial"/>
                </a:rPr>
                <a:t>ana</a:t>
              </a:r>
              <a:r>
                <a:rPr sz="800" spc="15" dirty="0">
                  <a:latin typeface="Arial"/>
                  <a:cs typeface="Arial"/>
                </a:rPr>
                <a:t>li</a:t>
              </a:r>
              <a:r>
                <a:rPr sz="800" spc="-30" dirty="0">
                  <a:latin typeface="Arial"/>
                  <a:cs typeface="Arial"/>
                </a:rPr>
                <a:t>t</a:t>
              </a:r>
              <a:r>
                <a:rPr sz="800" spc="-10" dirty="0">
                  <a:latin typeface="Arial"/>
                  <a:cs typeface="Arial"/>
                </a:rPr>
                <a:t>i</a:t>
              </a:r>
              <a:r>
                <a:rPr sz="800" spc="-5" dirty="0">
                  <a:latin typeface="Arial"/>
                  <a:cs typeface="Arial"/>
                </a:rPr>
                <a:t>čar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26" name="object 62"/>
            <p:cNvSpPr/>
            <p:nvPr/>
          </p:nvSpPr>
          <p:spPr>
            <a:xfrm>
              <a:off x="2330005" y="1535760"/>
              <a:ext cx="3443604" cy="1905"/>
            </a:xfrm>
            <a:custGeom>
              <a:avLst/>
              <a:gdLst/>
              <a:ahLst/>
              <a:cxnLst/>
              <a:rect l="l" t="t" r="r" b="b"/>
              <a:pathLst>
                <a:path w="3443604" h="1905">
                  <a:moveTo>
                    <a:pt x="0" y="0"/>
                  </a:moveTo>
                  <a:lnTo>
                    <a:pt x="1382763" y="1587"/>
                  </a:lnTo>
                </a:path>
                <a:path w="3443604" h="1905">
                  <a:moveTo>
                    <a:pt x="2044357" y="787"/>
                  </a:moveTo>
                  <a:lnTo>
                    <a:pt x="3443528" y="787"/>
                  </a:lnTo>
                </a:path>
              </a:pathLst>
            </a:custGeom>
            <a:ln w="58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63"/>
            <p:cNvSpPr/>
            <p:nvPr/>
          </p:nvSpPr>
          <p:spPr>
            <a:xfrm>
              <a:off x="946899" y="2656725"/>
              <a:ext cx="842010" cy="485140"/>
            </a:xfrm>
            <a:custGeom>
              <a:avLst/>
              <a:gdLst/>
              <a:ahLst/>
              <a:cxnLst/>
              <a:rect l="l" t="t" r="r" b="b"/>
              <a:pathLst>
                <a:path w="842010" h="485139">
                  <a:moveTo>
                    <a:pt x="841717" y="0"/>
                  </a:moveTo>
                  <a:lnTo>
                    <a:pt x="0" y="0"/>
                  </a:lnTo>
                  <a:lnTo>
                    <a:pt x="0" y="484733"/>
                  </a:lnTo>
                  <a:lnTo>
                    <a:pt x="841717" y="484733"/>
                  </a:lnTo>
                  <a:lnTo>
                    <a:pt x="8417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64"/>
            <p:cNvSpPr txBox="1"/>
            <p:nvPr/>
          </p:nvSpPr>
          <p:spPr>
            <a:xfrm>
              <a:off x="946899" y="2656725"/>
              <a:ext cx="842010" cy="485140"/>
            </a:xfrm>
            <a:prstGeom prst="rect">
              <a:avLst/>
            </a:prstGeom>
            <a:ln w="5892">
              <a:solidFill>
                <a:srgbClr val="000000"/>
              </a:solidFill>
            </a:ln>
          </p:spPr>
          <p:txBody>
            <a:bodyPr vert="horz" wrap="square" lIns="0" tIns="6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"/>
                </a:spcBef>
              </a:pPr>
              <a:endParaRPr sz="1150">
                <a:latin typeface="Times New Roman"/>
                <a:cs typeface="Times New Roman"/>
              </a:endParaRPr>
            </a:p>
            <a:p>
              <a:pPr marL="52705">
                <a:lnSpc>
                  <a:spcPct val="100000"/>
                </a:lnSpc>
              </a:pPr>
              <a:r>
                <a:rPr sz="800" spc="-5" dirty="0">
                  <a:latin typeface="Arial"/>
                  <a:cs typeface="Arial"/>
                </a:rPr>
                <a:t>Dijagramski</a:t>
              </a:r>
              <a:r>
                <a:rPr sz="800" spc="-40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alati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29" name="object 65"/>
            <p:cNvSpPr/>
            <p:nvPr/>
          </p:nvSpPr>
          <p:spPr>
            <a:xfrm>
              <a:off x="3833317" y="2656725"/>
              <a:ext cx="842010" cy="485140"/>
            </a:xfrm>
            <a:custGeom>
              <a:avLst/>
              <a:gdLst/>
              <a:ahLst/>
              <a:cxnLst/>
              <a:rect l="l" t="t" r="r" b="b"/>
              <a:pathLst>
                <a:path w="842010" h="485139">
                  <a:moveTo>
                    <a:pt x="841717" y="0"/>
                  </a:moveTo>
                  <a:lnTo>
                    <a:pt x="0" y="0"/>
                  </a:lnTo>
                  <a:lnTo>
                    <a:pt x="0" y="484733"/>
                  </a:lnTo>
                  <a:lnTo>
                    <a:pt x="841717" y="484733"/>
                  </a:lnTo>
                  <a:lnTo>
                    <a:pt x="8417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66"/>
            <p:cNvSpPr txBox="1"/>
            <p:nvPr/>
          </p:nvSpPr>
          <p:spPr>
            <a:xfrm>
              <a:off x="3833317" y="2656725"/>
              <a:ext cx="842010" cy="485140"/>
            </a:xfrm>
            <a:prstGeom prst="rect">
              <a:avLst/>
            </a:prstGeom>
            <a:ln w="5892">
              <a:solidFill>
                <a:srgbClr val="000000"/>
              </a:solidFill>
            </a:ln>
          </p:spPr>
          <p:txBody>
            <a:bodyPr vert="horz" wrap="square" lIns="0" tIns="47625" rIns="0" bIns="0" rtlCol="0">
              <a:spAutoFit/>
            </a:bodyPr>
            <a:lstStyle/>
            <a:p>
              <a:pPr marL="179070" marR="160020" indent="74930">
                <a:lnSpc>
                  <a:spcPct val="100899"/>
                </a:lnSpc>
                <a:spcBef>
                  <a:spcPts val="375"/>
                </a:spcBef>
              </a:pPr>
              <a:r>
                <a:rPr sz="800" spc="-5" dirty="0">
                  <a:latin typeface="Arial"/>
                  <a:cs typeface="Arial"/>
                </a:rPr>
                <a:t>Alati </a:t>
              </a:r>
              <a:r>
                <a:rPr sz="800" spc="-10" dirty="0">
                  <a:latin typeface="Arial"/>
                  <a:cs typeface="Arial"/>
                </a:rPr>
                <a:t>za </a:t>
              </a:r>
              <a:r>
                <a:rPr sz="800" spc="-5" dirty="0">
                  <a:latin typeface="Arial"/>
                  <a:cs typeface="Arial"/>
                </a:rPr>
                <a:t> </a:t>
              </a:r>
              <a:r>
                <a:rPr sz="800" spc="-10" dirty="0">
                  <a:latin typeface="Arial"/>
                  <a:cs typeface="Arial"/>
                </a:rPr>
                <a:t>up</a:t>
              </a:r>
              <a:r>
                <a:rPr sz="800" spc="-25" dirty="0">
                  <a:latin typeface="Arial"/>
                  <a:cs typeface="Arial"/>
                </a:rPr>
                <a:t>r</a:t>
              </a:r>
              <a:r>
                <a:rPr sz="800" spc="-10" dirty="0">
                  <a:latin typeface="Arial"/>
                  <a:cs typeface="Arial"/>
                </a:rPr>
                <a:t>av</a:t>
              </a:r>
              <a:r>
                <a:rPr sz="800" spc="15" dirty="0">
                  <a:latin typeface="Arial"/>
                  <a:cs typeface="Arial"/>
                </a:rPr>
                <a:t>lj</a:t>
              </a:r>
              <a:r>
                <a:rPr sz="800" spc="-10" dirty="0">
                  <a:latin typeface="Arial"/>
                  <a:cs typeface="Arial"/>
                </a:rPr>
                <a:t>a</a:t>
              </a:r>
              <a:r>
                <a:rPr sz="800" spc="-5" dirty="0">
                  <a:latin typeface="Arial"/>
                  <a:cs typeface="Arial"/>
                </a:rPr>
                <a:t>n</a:t>
              </a:r>
              <a:r>
                <a:rPr sz="800" spc="15" dirty="0">
                  <a:latin typeface="Arial"/>
                  <a:cs typeface="Arial"/>
                </a:rPr>
                <a:t>j</a:t>
              </a:r>
              <a:r>
                <a:rPr sz="800" spc="-5" dirty="0">
                  <a:latin typeface="Arial"/>
                  <a:cs typeface="Arial"/>
                </a:rPr>
                <a:t>e  kvalitetom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31" name="object 67"/>
            <p:cNvSpPr/>
            <p:nvPr/>
          </p:nvSpPr>
          <p:spPr>
            <a:xfrm>
              <a:off x="2871038" y="2656725"/>
              <a:ext cx="842010" cy="485140"/>
            </a:xfrm>
            <a:custGeom>
              <a:avLst/>
              <a:gdLst/>
              <a:ahLst/>
              <a:cxnLst/>
              <a:rect l="l" t="t" r="r" b="b"/>
              <a:pathLst>
                <a:path w="842010" h="485139">
                  <a:moveTo>
                    <a:pt x="841717" y="0"/>
                  </a:moveTo>
                  <a:lnTo>
                    <a:pt x="0" y="0"/>
                  </a:lnTo>
                  <a:lnTo>
                    <a:pt x="0" y="484733"/>
                  </a:lnTo>
                  <a:lnTo>
                    <a:pt x="841717" y="484733"/>
                  </a:lnTo>
                  <a:lnTo>
                    <a:pt x="8417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68"/>
            <p:cNvSpPr txBox="1"/>
            <p:nvPr/>
          </p:nvSpPr>
          <p:spPr>
            <a:xfrm>
              <a:off x="2871038" y="2656725"/>
              <a:ext cx="842010" cy="485140"/>
            </a:xfrm>
            <a:prstGeom prst="rect">
              <a:avLst/>
            </a:prstGeom>
            <a:ln w="5892">
              <a:solidFill>
                <a:srgbClr val="000000"/>
              </a:solidFill>
            </a:ln>
          </p:spPr>
          <p:txBody>
            <a:bodyPr vert="horz" wrap="square" lIns="0" tIns="127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"/>
                </a:spcBef>
              </a:pPr>
              <a:endParaRPr sz="800">
                <a:latin typeface="Times New Roman"/>
                <a:cs typeface="Times New Roman"/>
              </a:endParaRPr>
            </a:p>
            <a:p>
              <a:pPr marL="120650" marR="112395" indent="137795">
                <a:lnSpc>
                  <a:spcPts val="940"/>
                </a:lnSpc>
              </a:pPr>
              <a:r>
                <a:rPr sz="800" spc="-5" dirty="0">
                  <a:latin typeface="Arial"/>
                  <a:cs typeface="Arial"/>
                </a:rPr>
                <a:t>Alati </a:t>
              </a:r>
              <a:r>
                <a:rPr sz="800" spc="-10" dirty="0">
                  <a:latin typeface="Arial"/>
                  <a:cs typeface="Arial"/>
                </a:rPr>
                <a:t>za </a:t>
              </a:r>
              <a:r>
                <a:rPr sz="800" spc="-5" dirty="0">
                  <a:latin typeface="Arial"/>
                  <a:cs typeface="Arial"/>
                </a:rPr>
                <a:t> </a:t>
              </a:r>
              <a:r>
                <a:rPr sz="800" spc="-10" dirty="0">
                  <a:latin typeface="Arial"/>
                  <a:cs typeface="Arial"/>
                </a:rPr>
                <a:t>p</a:t>
              </a:r>
              <a:r>
                <a:rPr sz="800" spc="-25" dirty="0">
                  <a:latin typeface="Arial"/>
                  <a:cs typeface="Arial"/>
                </a:rPr>
                <a:t>r</a:t>
              </a:r>
              <a:r>
                <a:rPr sz="800" spc="-5" dirty="0">
                  <a:latin typeface="Arial"/>
                  <a:cs typeface="Arial"/>
                </a:rPr>
                <a:t>o</a:t>
              </a:r>
              <a:r>
                <a:rPr sz="800" spc="15" dirty="0">
                  <a:latin typeface="Arial"/>
                  <a:cs typeface="Arial"/>
                </a:rPr>
                <a:t>j</a:t>
              </a:r>
              <a:r>
                <a:rPr sz="800" spc="-10" dirty="0">
                  <a:latin typeface="Arial"/>
                  <a:cs typeface="Arial"/>
                </a:rPr>
                <a:t>ek</a:t>
              </a:r>
              <a:r>
                <a:rPr sz="800" spc="-30" dirty="0">
                  <a:latin typeface="Arial"/>
                  <a:cs typeface="Arial"/>
                </a:rPr>
                <a:t>t</a:t>
              </a:r>
              <a:r>
                <a:rPr sz="800" spc="-10" dirty="0">
                  <a:latin typeface="Arial"/>
                  <a:cs typeface="Arial"/>
                </a:rPr>
                <a:t>ovan</a:t>
              </a:r>
              <a:r>
                <a:rPr sz="800" spc="15" dirty="0">
                  <a:latin typeface="Arial"/>
                  <a:cs typeface="Arial"/>
                </a:rPr>
                <a:t>j</a:t>
              </a:r>
              <a:r>
                <a:rPr sz="800" spc="-10" dirty="0">
                  <a:latin typeface="Arial"/>
                  <a:cs typeface="Arial"/>
                </a:rPr>
                <a:t>e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33" name="object 69"/>
            <p:cNvSpPr/>
            <p:nvPr/>
          </p:nvSpPr>
          <p:spPr>
            <a:xfrm>
              <a:off x="1908771" y="2656725"/>
              <a:ext cx="842644" cy="485140"/>
            </a:xfrm>
            <a:custGeom>
              <a:avLst/>
              <a:gdLst/>
              <a:ahLst/>
              <a:cxnLst/>
              <a:rect l="l" t="t" r="r" b="b"/>
              <a:pathLst>
                <a:path w="842644" h="485139">
                  <a:moveTo>
                    <a:pt x="842124" y="0"/>
                  </a:moveTo>
                  <a:lnTo>
                    <a:pt x="0" y="0"/>
                  </a:lnTo>
                  <a:lnTo>
                    <a:pt x="0" y="484733"/>
                  </a:lnTo>
                  <a:lnTo>
                    <a:pt x="842124" y="484733"/>
                  </a:lnTo>
                  <a:lnTo>
                    <a:pt x="842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70"/>
            <p:cNvSpPr txBox="1"/>
            <p:nvPr/>
          </p:nvSpPr>
          <p:spPr>
            <a:xfrm>
              <a:off x="1908771" y="2656725"/>
              <a:ext cx="842644" cy="485140"/>
            </a:xfrm>
            <a:prstGeom prst="rect">
              <a:avLst/>
            </a:prstGeom>
            <a:ln w="5892">
              <a:solidFill>
                <a:srgbClr val="000000"/>
              </a:solidFill>
            </a:ln>
          </p:spPr>
          <p:txBody>
            <a:bodyPr vert="horz" wrap="square" lIns="0" tIns="6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"/>
                </a:spcBef>
              </a:pPr>
              <a:endParaRPr sz="1150">
                <a:latin typeface="Times New Roman"/>
                <a:cs typeface="Times New Roman"/>
              </a:endParaRPr>
            </a:p>
            <a:p>
              <a:pPr marL="161925">
                <a:lnSpc>
                  <a:spcPct val="100000"/>
                </a:lnSpc>
              </a:pPr>
              <a:r>
                <a:rPr sz="800" spc="10" dirty="0">
                  <a:latin typeface="Arial"/>
                  <a:cs typeface="Arial"/>
                </a:rPr>
                <a:t>R</a:t>
              </a:r>
              <a:r>
                <a:rPr sz="800" spc="-15" dirty="0">
                  <a:latin typeface="Arial"/>
                  <a:cs typeface="Arial"/>
                </a:rPr>
                <a:t>e</a:t>
              </a:r>
              <a:r>
                <a:rPr sz="800" spc="-10" dirty="0">
                  <a:latin typeface="Arial"/>
                  <a:cs typeface="Arial"/>
                </a:rPr>
                <a:t>čn</a:t>
              </a:r>
              <a:r>
                <a:rPr sz="800" spc="15" dirty="0">
                  <a:latin typeface="Arial"/>
                  <a:cs typeface="Arial"/>
                </a:rPr>
                <a:t>i</a:t>
              </a:r>
              <a:r>
                <a:rPr sz="800" spc="-10" dirty="0">
                  <a:latin typeface="Arial"/>
                  <a:cs typeface="Arial"/>
                </a:rPr>
                <a:t>k</a:t>
              </a:r>
              <a:r>
                <a:rPr sz="800" spc="-25" dirty="0">
                  <a:latin typeface="Arial"/>
                  <a:cs typeface="Arial"/>
                </a:rPr>
                <a:t> </a:t>
              </a:r>
              <a:r>
                <a:rPr sz="800" spc="-10" dirty="0">
                  <a:latin typeface="Arial"/>
                  <a:cs typeface="Arial"/>
                </a:rPr>
                <a:t>a</a:t>
              </a:r>
              <a:r>
                <a:rPr sz="800" spc="15" dirty="0">
                  <a:latin typeface="Arial"/>
                  <a:cs typeface="Arial"/>
                </a:rPr>
                <a:t>l</a:t>
              </a:r>
              <a:r>
                <a:rPr sz="800" spc="-10" dirty="0">
                  <a:latin typeface="Arial"/>
                  <a:cs typeface="Arial"/>
                </a:rPr>
                <a:t>a</a:t>
              </a:r>
              <a:r>
                <a:rPr sz="800" spc="-30" dirty="0">
                  <a:latin typeface="Arial"/>
                  <a:cs typeface="Arial"/>
                </a:rPr>
                <a:t>t</a:t>
              </a:r>
              <a:r>
                <a:rPr sz="800" spc="-5" dirty="0">
                  <a:latin typeface="Arial"/>
                  <a:cs typeface="Arial"/>
                </a:rPr>
                <a:t>i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35" name="object 71"/>
            <p:cNvSpPr/>
            <p:nvPr/>
          </p:nvSpPr>
          <p:spPr>
            <a:xfrm>
              <a:off x="4795189" y="2656725"/>
              <a:ext cx="842644" cy="485140"/>
            </a:xfrm>
            <a:custGeom>
              <a:avLst/>
              <a:gdLst/>
              <a:ahLst/>
              <a:cxnLst/>
              <a:rect l="l" t="t" r="r" b="b"/>
              <a:pathLst>
                <a:path w="842645" h="485139">
                  <a:moveTo>
                    <a:pt x="842073" y="0"/>
                  </a:moveTo>
                  <a:lnTo>
                    <a:pt x="0" y="0"/>
                  </a:lnTo>
                  <a:lnTo>
                    <a:pt x="0" y="484733"/>
                  </a:lnTo>
                  <a:lnTo>
                    <a:pt x="842073" y="484733"/>
                  </a:lnTo>
                  <a:lnTo>
                    <a:pt x="8420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72"/>
            <p:cNvSpPr txBox="1"/>
            <p:nvPr/>
          </p:nvSpPr>
          <p:spPr>
            <a:xfrm>
              <a:off x="4795189" y="2656725"/>
              <a:ext cx="842644" cy="485140"/>
            </a:xfrm>
            <a:prstGeom prst="rect">
              <a:avLst/>
            </a:prstGeom>
            <a:ln w="5892">
              <a:solidFill>
                <a:srgbClr val="000000"/>
              </a:solidFill>
            </a:ln>
          </p:spPr>
          <p:txBody>
            <a:bodyPr vert="horz" wrap="square" lIns="0" tIns="127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"/>
                </a:spcBef>
              </a:pPr>
              <a:endParaRPr sz="800">
                <a:latin typeface="Times New Roman"/>
                <a:cs typeface="Times New Roman"/>
              </a:endParaRPr>
            </a:p>
            <a:p>
              <a:pPr marL="326390" marR="46990" indent="-263525">
                <a:lnSpc>
                  <a:spcPts val="940"/>
                </a:lnSpc>
              </a:pPr>
              <a:r>
                <a:rPr sz="800" spc="-10" dirty="0">
                  <a:latin typeface="Arial"/>
                  <a:cs typeface="Arial"/>
                </a:rPr>
                <a:t>Dokumentacioni </a:t>
              </a:r>
              <a:r>
                <a:rPr sz="800" spc="-210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alati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37" name="object 73"/>
            <p:cNvSpPr/>
            <p:nvPr/>
          </p:nvSpPr>
          <p:spPr>
            <a:xfrm>
              <a:off x="5757468" y="2656725"/>
              <a:ext cx="842010" cy="485140"/>
            </a:xfrm>
            <a:custGeom>
              <a:avLst/>
              <a:gdLst/>
              <a:ahLst/>
              <a:cxnLst/>
              <a:rect l="l" t="t" r="r" b="b"/>
              <a:pathLst>
                <a:path w="842009" h="485139">
                  <a:moveTo>
                    <a:pt x="841667" y="0"/>
                  </a:moveTo>
                  <a:lnTo>
                    <a:pt x="0" y="0"/>
                  </a:lnTo>
                  <a:lnTo>
                    <a:pt x="0" y="484733"/>
                  </a:lnTo>
                  <a:lnTo>
                    <a:pt x="841667" y="484733"/>
                  </a:lnTo>
                  <a:lnTo>
                    <a:pt x="841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74"/>
            <p:cNvSpPr txBox="1"/>
            <p:nvPr/>
          </p:nvSpPr>
          <p:spPr>
            <a:xfrm>
              <a:off x="5757468" y="2656725"/>
              <a:ext cx="842010" cy="485140"/>
            </a:xfrm>
            <a:prstGeom prst="rect">
              <a:avLst/>
            </a:prstGeom>
            <a:ln w="5892">
              <a:solidFill>
                <a:srgbClr val="000000"/>
              </a:solidFill>
            </a:ln>
          </p:spPr>
          <p:txBody>
            <a:bodyPr vert="horz" wrap="square" lIns="0" tIns="47625" rIns="0" bIns="0" rtlCol="0">
              <a:spAutoFit/>
            </a:bodyPr>
            <a:lstStyle/>
            <a:p>
              <a:pPr marL="40640" marR="23495" indent="-12700" algn="ctr">
                <a:lnSpc>
                  <a:spcPct val="100899"/>
                </a:lnSpc>
                <a:spcBef>
                  <a:spcPts val="375"/>
                </a:spcBef>
              </a:pPr>
              <a:r>
                <a:rPr sz="800" spc="-5" dirty="0">
                  <a:latin typeface="Arial"/>
                  <a:cs typeface="Arial"/>
                </a:rPr>
                <a:t>Alati </a:t>
              </a:r>
              <a:r>
                <a:rPr sz="800" spc="-10" dirty="0">
                  <a:latin typeface="Arial"/>
                  <a:cs typeface="Arial"/>
                </a:rPr>
                <a:t>za </a:t>
              </a:r>
              <a:r>
                <a:rPr sz="800" spc="-5" dirty="0">
                  <a:latin typeface="Arial"/>
                  <a:cs typeface="Arial"/>
                </a:rPr>
                <a:t> </a:t>
              </a:r>
              <a:r>
                <a:rPr sz="800" spc="-10" dirty="0">
                  <a:latin typeface="Arial"/>
                  <a:cs typeface="Arial"/>
                </a:rPr>
                <a:t>gen</a:t>
              </a:r>
              <a:r>
                <a:rPr sz="800" spc="-5" dirty="0">
                  <a:latin typeface="Arial"/>
                  <a:cs typeface="Arial"/>
                </a:rPr>
                <a:t>e</a:t>
              </a:r>
              <a:r>
                <a:rPr sz="800" spc="-25" dirty="0">
                  <a:latin typeface="Arial"/>
                  <a:cs typeface="Arial"/>
                </a:rPr>
                <a:t>r</a:t>
              </a:r>
              <a:r>
                <a:rPr sz="800" spc="15" dirty="0">
                  <a:latin typeface="Arial"/>
                  <a:cs typeface="Arial"/>
                </a:rPr>
                <a:t>i</a:t>
              </a:r>
              <a:r>
                <a:rPr sz="800" spc="-10" dirty="0">
                  <a:latin typeface="Arial"/>
                  <a:cs typeface="Arial"/>
                </a:rPr>
                <a:t>sa</a:t>
              </a:r>
              <a:r>
                <a:rPr sz="800" spc="-5" dirty="0">
                  <a:latin typeface="Arial"/>
                  <a:cs typeface="Arial"/>
                </a:rPr>
                <a:t>n</a:t>
              </a:r>
              <a:r>
                <a:rPr sz="800" spc="15" dirty="0">
                  <a:latin typeface="Arial"/>
                  <a:cs typeface="Arial"/>
                </a:rPr>
                <a:t>j</a:t>
              </a:r>
              <a:r>
                <a:rPr sz="800" spc="-10" dirty="0">
                  <a:latin typeface="Arial"/>
                  <a:cs typeface="Arial"/>
                </a:rPr>
                <a:t>e</a:t>
              </a:r>
              <a:r>
                <a:rPr sz="800" spc="-25" dirty="0">
                  <a:latin typeface="Arial"/>
                  <a:cs typeface="Arial"/>
                </a:rPr>
                <a:t> </a:t>
              </a:r>
              <a:r>
                <a:rPr sz="800" spc="-10" dirty="0">
                  <a:latin typeface="Arial"/>
                  <a:cs typeface="Arial"/>
                </a:rPr>
                <a:t>k</a:t>
              </a:r>
              <a:r>
                <a:rPr sz="800" spc="-5" dirty="0">
                  <a:latin typeface="Arial"/>
                  <a:cs typeface="Arial"/>
                </a:rPr>
                <a:t>oda  </a:t>
              </a:r>
              <a:r>
                <a:rPr sz="800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i</a:t>
              </a:r>
              <a:r>
                <a:rPr sz="800" spc="-15" dirty="0">
                  <a:latin typeface="Arial"/>
                  <a:cs typeface="Arial"/>
                </a:rPr>
                <a:t> </a:t>
              </a:r>
              <a:r>
                <a:rPr sz="800" dirty="0">
                  <a:latin typeface="Arial"/>
                  <a:cs typeface="Arial"/>
                </a:rPr>
                <a:t>dizajna</a:t>
              </a:r>
              <a:endParaRPr sz="800">
                <a:latin typeface="Arial"/>
                <a:cs typeface="Arial"/>
              </a:endParaRPr>
            </a:p>
          </p:txBody>
        </p:sp>
        <p:grpSp>
          <p:nvGrpSpPr>
            <p:cNvPr id="139" name="object 75"/>
            <p:cNvGrpSpPr/>
            <p:nvPr/>
          </p:nvGrpSpPr>
          <p:grpSpPr>
            <a:xfrm>
              <a:off x="1364551" y="2108454"/>
              <a:ext cx="4817110" cy="2490470"/>
              <a:chOff x="1364551" y="2108454"/>
              <a:chExt cx="4817110" cy="2490470"/>
            </a:xfrm>
          </p:grpSpPr>
          <p:sp>
            <p:nvSpPr>
              <p:cNvPr id="180" name="object 76"/>
              <p:cNvSpPr/>
              <p:nvPr/>
            </p:nvSpPr>
            <p:spPr>
              <a:xfrm>
                <a:off x="1367726" y="2111629"/>
                <a:ext cx="4810760" cy="545465"/>
              </a:xfrm>
              <a:custGeom>
                <a:avLst/>
                <a:gdLst/>
                <a:ahLst/>
                <a:cxnLst/>
                <a:rect l="l" t="t" r="r" b="b"/>
                <a:pathLst>
                  <a:path w="4810760" h="545464">
                    <a:moveTo>
                      <a:pt x="999083" y="545096"/>
                    </a:moveTo>
                    <a:lnTo>
                      <a:pt x="2585796" y="0"/>
                    </a:lnTo>
                    <a:lnTo>
                      <a:pt x="0" y="545096"/>
                    </a:lnTo>
                  </a:path>
                  <a:path w="4810760" h="545464">
                    <a:moveTo>
                      <a:pt x="2826156" y="545096"/>
                    </a:moveTo>
                    <a:lnTo>
                      <a:pt x="2600680" y="0"/>
                    </a:lnTo>
                    <a:lnTo>
                      <a:pt x="1924151" y="545096"/>
                    </a:lnTo>
                  </a:path>
                  <a:path w="4810760" h="545464">
                    <a:moveTo>
                      <a:pt x="3848303" y="545096"/>
                    </a:moveTo>
                    <a:lnTo>
                      <a:pt x="2600680" y="0"/>
                    </a:lnTo>
                  </a:path>
                  <a:path w="4810760" h="545464">
                    <a:moveTo>
                      <a:pt x="4810569" y="545096"/>
                    </a:moveTo>
                    <a:lnTo>
                      <a:pt x="2617101" y="7086"/>
                    </a:lnTo>
                  </a:path>
                </a:pathLst>
              </a:custGeom>
              <a:ln w="58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" name="object 77"/>
              <p:cNvSpPr/>
              <p:nvPr/>
            </p:nvSpPr>
            <p:spPr>
              <a:xfrm>
                <a:off x="3472357" y="3747287"/>
                <a:ext cx="842010" cy="848360"/>
              </a:xfrm>
              <a:custGeom>
                <a:avLst/>
                <a:gdLst/>
                <a:ahLst/>
                <a:cxnLst/>
                <a:rect l="l" t="t" r="r" b="b"/>
                <a:pathLst>
                  <a:path w="842010" h="848360">
                    <a:moveTo>
                      <a:pt x="420839" y="848029"/>
                    </a:moveTo>
                    <a:lnTo>
                      <a:pt x="352552" y="846645"/>
                    </a:lnTo>
                    <a:lnTo>
                      <a:pt x="287783" y="842637"/>
                    </a:lnTo>
                    <a:lnTo>
                      <a:pt x="227395" y="836219"/>
                    </a:lnTo>
                    <a:lnTo>
                      <a:pt x="172253" y="827609"/>
                    </a:lnTo>
                    <a:lnTo>
                      <a:pt x="123223" y="817021"/>
                    </a:lnTo>
                    <a:lnTo>
                      <a:pt x="81168" y="804670"/>
                    </a:lnTo>
                    <a:lnTo>
                      <a:pt x="21445" y="775545"/>
                    </a:lnTo>
                    <a:lnTo>
                      <a:pt x="0" y="741959"/>
                    </a:lnTo>
                    <a:lnTo>
                      <a:pt x="0" y="106121"/>
                    </a:lnTo>
                    <a:lnTo>
                      <a:pt x="21445" y="72529"/>
                    </a:lnTo>
                    <a:lnTo>
                      <a:pt x="81168" y="43391"/>
                    </a:lnTo>
                    <a:lnTo>
                      <a:pt x="123223" y="31034"/>
                    </a:lnTo>
                    <a:lnTo>
                      <a:pt x="172253" y="20438"/>
                    </a:lnTo>
                    <a:lnTo>
                      <a:pt x="227395" y="11820"/>
                    </a:lnTo>
                    <a:lnTo>
                      <a:pt x="287783" y="5397"/>
                    </a:lnTo>
                    <a:lnTo>
                      <a:pt x="352552" y="1385"/>
                    </a:lnTo>
                    <a:lnTo>
                      <a:pt x="420839" y="0"/>
                    </a:lnTo>
                    <a:lnTo>
                      <a:pt x="489137" y="1385"/>
                    </a:lnTo>
                    <a:lnTo>
                      <a:pt x="553915" y="5397"/>
                    </a:lnTo>
                    <a:lnTo>
                      <a:pt x="614309" y="11820"/>
                    </a:lnTo>
                    <a:lnTo>
                      <a:pt x="669455" y="20438"/>
                    </a:lnTo>
                    <a:lnTo>
                      <a:pt x="718489" y="31034"/>
                    </a:lnTo>
                    <a:lnTo>
                      <a:pt x="760546" y="43391"/>
                    </a:lnTo>
                    <a:lnTo>
                      <a:pt x="820272" y="72529"/>
                    </a:lnTo>
                    <a:lnTo>
                      <a:pt x="841717" y="106121"/>
                    </a:lnTo>
                    <a:lnTo>
                      <a:pt x="841717" y="741959"/>
                    </a:lnTo>
                    <a:lnTo>
                      <a:pt x="820272" y="775545"/>
                    </a:lnTo>
                    <a:lnTo>
                      <a:pt x="760546" y="804670"/>
                    </a:lnTo>
                    <a:lnTo>
                      <a:pt x="718489" y="817021"/>
                    </a:lnTo>
                    <a:lnTo>
                      <a:pt x="669455" y="827609"/>
                    </a:lnTo>
                    <a:lnTo>
                      <a:pt x="614309" y="836219"/>
                    </a:lnTo>
                    <a:lnTo>
                      <a:pt x="553915" y="842637"/>
                    </a:lnTo>
                    <a:lnTo>
                      <a:pt x="489137" y="846645"/>
                    </a:lnTo>
                    <a:lnTo>
                      <a:pt x="420839" y="84802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" name="object 78"/>
              <p:cNvSpPr/>
              <p:nvPr/>
            </p:nvSpPr>
            <p:spPr>
              <a:xfrm>
                <a:off x="3472357" y="3747287"/>
                <a:ext cx="842010" cy="848360"/>
              </a:xfrm>
              <a:custGeom>
                <a:avLst/>
                <a:gdLst/>
                <a:ahLst/>
                <a:cxnLst/>
                <a:rect l="l" t="t" r="r" b="b"/>
                <a:pathLst>
                  <a:path w="842010" h="848360">
                    <a:moveTo>
                      <a:pt x="0" y="106121"/>
                    </a:moveTo>
                    <a:lnTo>
                      <a:pt x="0" y="741959"/>
                    </a:lnTo>
                    <a:lnTo>
                      <a:pt x="5505" y="759202"/>
                    </a:lnTo>
                    <a:lnTo>
                      <a:pt x="46954" y="790773"/>
                    </a:lnTo>
                    <a:lnTo>
                      <a:pt x="123223" y="817021"/>
                    </a:lnTo>
                    <a:lnTo>
                      <a:pt x="172253" y="827609"/>
                    </a:lnTo>
                    <a:lnTo>
                      <a:pt x="227395" y="836219"/>
                    </a:lnTo>
                    <a:lnTo>
                      <a:pt x="287783" y="842637"/>
                    </a:lnTo>
                    <a:lnTo>
                      <a:pt x="352552" y="846645"/>
                    </a:lnTo>
                    <a:lnTo>
                      <a:pt x="420839" y="848029"/>
                    </a:lnTo>
                    <a:lnTo>
                      <a:pt x="489137" y="846645"/>
                    </a:lnTo>
                    <a:lnTo>
                      <a:pt x="553915" y="842637"/>
                    </a:lnTo>
                    <a:lnTo>
                      <a:pt x="614309" y="836219"/>
                    </a:lnTo>
                    <a:lnTo>
                      <a:pt x="669455" y="827609"/>
                    </a:lnTo>
                    <a:lnTo>
                      <a:pt x="718489" y="817021"/>
                    </a:lnTo>
                    <a:lnTo>
                      <a:pt x="760546" y="804670"/>
                    </a:lnTo>
                    <a:lnTo>
                      <a:pt x="820272" y="775545"/>
                    </a:lnTo>
                    <a:lnTo>
                      <a:pt x="841717" y="741959"/>
                    </a:lnTo>
                    <a:lnTo>
                      <a:pt x="841717" y="106121"/>
                    </a:lnTo>
                    <a:lnTo>
                      <a:pt x="820272" y="72529"/>
                    </a:lnTo>
                    <a:lnTo>
                      <a:pt x="760546" y="43391"/>
                    </a:lnTo>
                    <a:lnTo>
                      <a:pt x="718489" y="31034"/>
                    </a:lnTo>
                    <a:lnTo>
                      <a:pt x="669455" y="20438"/>
                    </a:lnTo>
                    <a:lnTo>
                      <a:pt x="614309" y="11820"/>
                    </a:lnTo>
                    <a:lnTo>
                      <a:pt x="553915" y="5397"/>
                    </a:lnTo>
                    <a:lnTo>
                      <a:pt x="489137" y="1385"/>
                    </a:lnTo>
                    <a:lnTo>
                      <a:pt x="420839" y="0"/>
                    </a:lnTo>
                    <a:lnTo>
                      <a:pt x="352552" y="1385"/>
                    </a:lnTo>
                    <a:lnTo>
                      <a:pt x="287783" y="5397"/>
                    </a:lnTo>
                    <a:lnTo>
                      <a:pt x="227395" y="11820"/>
                    </a:lnTo>
                    <a:lnTo>
                      <a:pt x="172253" y="20438"/>
                    </a:lnTo>
                    <a:lnTo>
                      <a:pt x="123223" y="31034"/>
                    </a:lnTo>
                    <a:lnTo>
                      <a:pt x="81168" y="43391"/>
                    </a:lnTo>
                    <a:lnTo>
                      <a:pt x="21445" y="72529"/>
                    </a:lnTo>
                    <a:lnTo>
                      <a:pt x="0" y="106121"/>
                    </a:lnTo>
                    <a:close/>
                  </a:path>
                  <a:path w="842010" h="848360">
                    <a:moveTo>
                      <a:pt x="0" y="106121"/>
                    </a:moveTo>
                    <a:lnTo>
                      <a:pt x="21445" y="139539"/>
                    </a:lnTo>
                    <a:lnTo>
                      <a:pt x="81168" y="168559"/>
                    </a:lnTo>
                    <a:lnTo>
                      <a:pt x="123223" y="180876"/>
                    </a:lnTo>
                    <a:lnTo>
                      <a:pt x="172253" y="191442"/>
                    </a:lnTo>
                    <a:lnTo>
                      <a:pt x="227395" y="200038"/>
                    </a:lnTo>
                    <a:lnTo>
                      <a:pt x="287783" y="206447"/>
                    </a:lnTo>
                    <a:lnTo>
                      <a:pt x="352552" y="210452"/>
                    </a:lnTo>
                    <a:lnTo>
                      <a:pt x="420839" y="211836"/>
                    </a:lnTo>
                    <a:lnTo>
                      <a:pt x="489137" y="210452"/>
                    </a:lnTo>
                    <a:lnTo>
                      <a:pt x="553915" y="206447"/>
                    </a:lnTo>
                    <a:lnTo>
                      <a:pt x="614309" y="200038"/>
                    </a:lnTo>
                    <a:lnTo>
                      <a:pt x="669455" y="191442"/>
                    </a:lnTo>
                    <a:lnTo>
                      <a:pt x="718489" y="180876"/>
                    </a:lnTo>
                    <a:lnTo>
                      <a:pt x="760546" y="168559"/>
                    </a:lnTo>
                    <a:lnTo>
                      <a:pt x="820272" y="139539"/>
                    </a:lnTo>
                    <a:lnTo>
                      <a:pt x="836212" y="123271"/>
                    </a:lnTo>
                    <a:lnTo>
                      <a:pt x="841717" y="106121"/>
                    </a:lnTo>
                  </a:path>
                </a:pathLst>
              </a:custGeom>
              <a:ln w="58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0" name="object 79"/>
            <p:cNvSpPr txBox="1"/>
            <p:nvPr/>
          </p:nvSpPr>
          <p:spPr>
            <a:xfrm>
              <a:off x="3593176" y="4082103"/>
              <a:ext cx="603250" cy="2667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905" algn="ctr">
                <a:lnSpc>
                  <a:spcPts val="950"/>
                </a:lnSpc>
                <a:spcBef>
                  <a:spcPts val="95"/>
                </a:spcBef>
              </a:pPr>
              <a:r>
                <a:rPr sz="800" spc="5" dirty="0">
                  <a:latin typeface="Arial"/>
                  <a:cs typeface="Arial"/>
                </a:rPr>
                <a:t>CASE</a:t>
              </a:r>
              <a:endParaRPr sz="800" dirty="0">
                <a:latin typeface="Arial"/>
                <a:cs typeface="Arial"/>
              </a:endParaRPr>
            </a:p>
            <a:p>
              <a:pPr algn="ctr">
                <a:lnSpc>
                  <a:spcPts val="950"/>
                </a:lnSpc>
              </a:pPr>
              <a:r>
                <a:rPr sz="800" spc="-5" dirty="0">
                  <a:latin typeface="Arial"/>
                  <a:cs typeface="Arial"/>
                </a:rPr>
                <a:t>repozitorijum</a:t>
              </a:r>
              <a:endParaRPr sz="800" dirty="0">
                <a:latin typeface="Arial"/>
                <a:cs typeface="Arial"/>
              </a:endParaRPr>
            </a:p>
          </p:txBody>
        </p:sp>
        <p:grpSp>
          <p:nvGrpSpPr>
            <p:cNvPr id="141" name="object 80"/>
            <p:cNvGrpSpPr/>
            <p:nvPr/>
          </p:nvGrpSpPr>
          <p:grpSpPr>
            <a:xfrm>
              <a:off x="1304277" y="3138284"/>
              <a:ext cx="2943860" cy="2450465"/>
              <a:chOff x="1304277" y="3138284"/>
              <a:chExt cx="2943860" cy="2450465"/>
            </a:xfrm>
          </p:grpSpPr>
          <p:sp>
            <p:nvSpPr>
              <p:cNvPr id="159" name="object 81"/>
              <p:cNvSpPr/>
              <p:nvPr/>
            </p:nvSpPr>
            <p:spPr>
              <a:xfrm>
                <a:off x="3814296" y="5299773"/>
                <a:ext cx="433705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433704" h="282575">
                    <a:moveTo>
                      <a:pt x="236538" y="282524"/>
                    </a:moveTo>
                    <a:lnTo>
                      <a:pt x="0" y="282524"/>
                    </a:lnTo>
                    <a:lnTo>
                      <a:pt x="331415" y="0"/>
                    </a:lnTo>
                    <a:lnTo>
                      <a:pt x="373547" y="17155"/>
                    </a:lnTo>
                    <a:lnTo>
                      <a:pt x="419223" y="63895"/>
                    </a:lnTo>
                    <a:lnTo>
                      <a:pt x="433314" y="109258"/>
                    </a:lnTo>
                    <a:lnTo>
                      <a:pt x="427583" y="156096"/>
                    </a:lnTo>
                    <a:lnTo>
                      <a:pt x="401506" y="198780"/>
                    </a:lnTo>
                    <a:lnTo>
                      <a:pt x="361519" y="228787"/>
                    </a:lnTo>
                    <a:lnTo>
                      <a:pt x="317930" y="253557"/>
                    </a:lnTo>
                    <a:lnTo>
                      <a:pt x="271382" y="272848"/>
                    </a:lnTo>
                    <a:lnTo>
                      <a:pt x="236538" y="282524"/>
                    </a:lnTo>
                    <a:close/>
                  </a:path>
                </a:pathLst>
              </a:custGeom>
              <a:solidFill>
                <a:srgbClr val="C8C8C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60" name="object 82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568306" y="4688039"/>
                <a:ext cx="626364" cy="353860"/>
              </a:xfrm>
              <a:prstGeom prst="rect">
                <a:avLst/>
              </a:prstGeom>
            </p:spPr>
          </p:pic>
          <p:sp>
            <p:nvSpPr>
              <p:cNvPr id="161" name="object 83"/>
              <p:cNvSpPr/>
              <p:nvPr/>
            </p:nvSpPr>
            <p:spPr>
              <a:xfrm>
                <a:off x="3562400" y="4686452"/>
                <a:ext cx="631825" cy="355600"/>
              </a:xfrm>
              <a:custGeom>
                <a:avLst/>
                <a:gdLst/>
                <a:ahLst/>
                <a:cxnLst/>
                <a:rect l="l" t="t" r="r" b="b"/>
                <a:pathLst>
                  <a:path w="631825" h="355600">
                    <a:moveTo>
                      <a:pt x="239610" y="355396"/>
                    </a:moveTo>
                    <a:lnTo>
                      <a:pt x="631482" y="134492"/>
                    </a:lnTo>
                    <a:lnTo>
                      <a:pt x="388734" y="0"/>
                    </a:lnTo>
                    <a:lnTo>
                      <a:pt x="0" y="219316"/>
                    </a:lnTo>
                    <a:lnTo>
                      <a:pt x="32760" y="252540"/>
                    </a:lnTo>
                    <a:lnTo>
                      <a:pt x="68926" y="281853"/>
                    </a:lnTo>
                    <a:lnTo>
                      <a:pt x="108115" y="307025"/>
                    </a:lnTo>
                    <a:lnTo>
                      <a:pt x="149945" y="327826"/>
                    </a:lnTo>
                    <a:lnTo>
                      <a:pt x="194036" y="344027"/>
                    </a:lnTo>
                    <a:lnTo>
                      <a:pt x="240004" y="355396"/>
                    </a:lnTo>
                  </a:path>
                </a:pathLst>
              </a:custGeom>
              <a:ln w="317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62" name="object 84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3568306" y="4908892"/>
                <a:ext cx="238023" cy="673404"/>
              </a:xfrm>
              <a:prstGeom prst="rect">
                <a:avLst/>
              </a:prstGeom>
            </p:spPr>
          </p:pic>
          <p:sp>
            <p:nvSpPr>
              <p:cNvPr id="163" name="object 85"/>
              <p:cNvSpPr/>
              <p:nvPr/>
            </p:nvSpPr>
            <p:spPr>
              <a:xfrm>
                <a:off x="3562794" y="4904981"/>
                <a:ext cx="240029" cy="677545"/>
              </a:xfrm>
              <a:custGeom>
                <a:avLst/>
                <a:gdLst/>
                <a:ahLst/>
                <a:cxnLst/>
                <a:rect l="l" t="t" r="r" b="b"/>
                <a:pathLst>
                  <a:path w="240029" h="677545">
                    <a:moveTo>
                      <a:pt x="239610" y="136867"/>
                    </a:moveTo>
                    <a:lnTo>
                      <a:pt x="193480" y="125494"/>
                    </a:lnTo>
                    <a:lnTo>
                      <a:pt x="149304" y="109268"/>
                    </a:lnTo>
                    <a:lnTo>
                      <a:pt x="107475" y="88398"/>
                    </a:lnTo>
                    <a:lnTo>
                      <a:pt x="68386" y="63091"/>
                    </a:lnTo>
                    <a:lnTo>
                      <a:pt x="32430" y="33555"/>
                    </a:lnTo>
                    <a:lnTo>
                      <a:pt x="0" y="0"/>
                    </a:lnTo>
                    <a:lnTo>
                      <a:pt x="0" y="564007"/>
                    </a:lnTo>
                    <a:lnTo>
                      <a:pt x="33088" y="595794"/>
                    </a:lnTo>
                    <a:lnTo>
                      <a:pt x="69433" y="623556"/>
                    </a:lnTo>
                    <a:lnTo>
                      <a:pt x="108646" y="647085"/>
                    </a:lnTo>
                    <a:lnTo>
                      <a:pt x="150339" y="666175"/>
                    </a:lnTo>
                    <a:lnTo>
                      <a:pt x="184114" y="677316"/>
                    </a:lnTo>
                  </a:path>
                  <a:path w="240029" h="677545">
                    <a:moveTo>
                      <a:pt x="239601" y="677316"/>
                    </a:moveTo>
                    <a:lnTo>
                      <a:pt x="239217" y="136867"/>
                    </a:lnTo>
                  </a:path>
                </a:pathLst>
              </a:custGeom>
              <a:ln w="3175">
                <a:solidFill>
                  <a:srgbClr val="77777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" name="object 86"/>
              <p:cNvSpPr/>
              <p:nvPr/>
            </p:nvSpPr>
            <p:spPr>
              <a:xfrm>
                <a:off x="3806329" y="4826838"/>
                <a:ext cx="388620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388620" h="755650">
                    <a:moveTo>
                      <a:pt x="25457" y="755459"/>
                    </a:moveTo>
                    <a:lnTo>
                      <a:pt x="0" y="755459"/>
                    </a:lnTo>
                    <a:lnTo>
                      <a:pt x="0" y="220916"/>
                    </a:lnTo>
                    <a:lnTo>
                      <a:pt x="388340" y="0"/>
                    </a:lnTo>
                    <a:lnTo>
                      <a:pt x="388340" y="549084"/>
                    </a:lnTo>
                    <a:lnTo>
                      <a:pt x="25457" y="75545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" name="object 87"/>
              <p:cNvSpPr/>
              <p:nvPr/>
            </p:nvSpPr>
            <p:spPr>
              <a:xfrm>
                <a:off x="3806335" y="4826596"/>
                <a:ext cx="388620" cy="756285"/>
              </a:xfrm>
              <a:custGeom>
                <a:avLst/>
                <a:gdLst/>
                <a:ahLst/>
                <a:cxnLst/>
                <a:rect l="l" t="t" r="r" b="b"/>
                <a:pathLst>
                  <a:path w="388620" h="756285">
                    <a:moveTo>
                      <a:pt x="0" y="220865"/>
                    </a:moveTo>
                    <a:lnTo>
                      <a:pt x="0" y="755700"/>
                    </a:lnTo>
                  </a:path>
                  <a:path w="388620" h="756285">
                    <a:moveTo>
                      <a:pt x="25031" y="755700"/>
                    </a:moveTo>
                    <a:lnTo>
                      <a:pt x="388336" y="549071"/>
                    </a:lnTo>
                    <a:lnTo>
                      <a:pt x="388336" y="0"/>
                    </a:lnTo>
                    <a:lnTo>
                      <a:pt x="0" y="220865"/>
                    </a:lnTo>
                  </a:path>
                </a:pathLst>
              </a:custGeom>
              <a:ln w="629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" name="object 88"/>
              <p:cNvSpPr/>
              <p:nvPr/>
            </p:nvSpPr>
            <p:spPr>
              <a:xfrm>
                <a:off x="3802011" y="4820945"/>
                <a:ext cx="392430" cy="761365"/>
              </a:xfrm>
              <a:custGeom>
                <a:avLst/>
                <a:gdLst/>
                <a:ahLst/>
                <a:cxnLst/>
                <a:rect l="l" t="t" r="r" b="b"/>
                <a:pathLst>
                  <a:path w="392429" h="761364">
                    <a:moveTo>
                      <a:pt x="0" y="220903"/>
                    </a:moveTo>
                    <a:lnTo>
                      <a:pt x="0" y="761352"/>
                    </a:lnTo>
                  </a:path>
                  <a:path w="392429" h="761364">
                    <a:moveTo>
                      <a:pt x="21708" y="761352"/>
                    </a:moveTo>
                    <a:lnTo>
                      <a:pt x="391871" y="554977"/>
                    </a:lnTo>
                    <a:lnTo>
                      <a:pt x="391871" y="0"/>
                    </a:lnTo>
                    <a:lnTo>
                      <a:pt x="0" y="220903"/>
                    </a:lnTo>
                  </a:path>
                </a:pathLst>
              </a:custGeom>
              <a:ln w="317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" name="object 89"/>
              <p:cNvSpPr/>
              <p:nvPr/>
            </p:nvSpPr>
            <p:spPr>
              <a:xfrm>
                <a:off x="3562400" y="4686452"/>
                <a:ext cx="631825" cy="895985"/>
              </a:xfrm>
              <a:custGeom>
                <a:avLst/>
                <a:gdLst/>
                <a:ahLst/>
                <a:cxnLst/>
                <a:rect l="l" t="t" r="r" b="b"/>
                <a:pathLst>
                  <a:path w="631825" h="895985">
                    <a:moveTo>
                      <a:pt x="631482" y="134492"/>
                    </a:moveTo>
                    <a:lnTo>
                      <a:pt x="388734" y="0"/>
                    </a:lnTo>
                    <a:lnTo>
                      <a:pt x="0" y="219316"/>
                    </a:lnTo>
                    <a:lnTo>
                      <a:pt x="393" y="782535"/>
                    </a:lnTo>
                    <a:lnTo>
                      <a:pt x="33482" y="814323"/>
                    </a:lnTo>
                    <a:lnTo>
                      <a:pt x="69827" y="842085"/>
                    </a:lnTo>
                    <a:lnTo>
                      <a:pt x="109040" y="865614"/>
                    </a:lnTo>
                    <a:lnTo>
                      <a:pt x="150733" y="884704"/>
                    </a:lnTo>
                    <a:lnTo>
                      <a:pt x="184508" y="895845"/>
                    </a:lnTo>
                  </a:path>
                  <a:path w="631825" h="895985">
                    <a:moveTo>
                      <a:pt x="262978" y="895845"/>
                    </a:moveTo>
                    <a:lnTo>
                      <a:pt x="631482" y="689076"/>
                    </a:lnTo>
                    <a:lnTo>
                      <a:pt x="631482" y="134492"/>
                    </a:lnTo>
                  </a:path>
                </a:pathLst>
              </a:custGeom>
              <a:ln w="1257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" name="object 90"/>
              <p:cNvSpPr/>
              <p:nvPr/>
            </p:nvSpPr>
            <p:spPr>
              <a:xfrm>
                <a:off x="3655961" y="5249659"/>
                <a:ext cx="4064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50800">
                    <a:moveTo>
                      <a:pt x="31356" y="50507"/>
                    </a:moveTo>
                    <a:lnTo>
                      <a:pt x="22049" y="49326"/>
                    </a:lnTo>
                    <a:lnTo>
                      <a:pt x="13335" y="45777"/>
                    </a:lnTo>
                    <a:lnTo>
                      <a:pt x="5792" y="39856"/>
                    </a:lnTo>
                    <a:lnTo>
                      <a:pt x="0" y="31559"/>
                    </a:lnTo>
                    <a:lnTo>
                      <a:pt x="196" y="22206"/>
                    </a:lnTo>
                    <a:lnTo>
                      <a:pt x="1568" y="13436"/>
                    </a:lnTo>
                    <a:lnTo>
                      <a:pt x="5293" y="5838"/>
                    </a:lnTo>
                    <a:lnTo>
                      <a:pt x="12547" y="0"/>
                    </a:lnTo>
                    <a:lnTo>
                      <a:pt x="18225" y="1189"/>
                    </a:lnTo>
                    <a:lnTo>
                      <a:pt x="25080" y="4751"/>
                    </a:lnTo>
                    <a:lnTo>
                      <a:pt x="31933" y="10678"/>
                    </a:lnTo>
                    <a:lnTo>
                      <a:pt x="37604" y="18961"/>
                    </a:lnTo>
                    <a:lnTo>
                      <a:pt x="40143" y="28319"/>
                    </a:lnTo>
                    <a:lnTo>
                      <a:pt x="39166" y="37096"/>
                    </a:lnTo>
                    <a:lnTo>
                      <a:pt x="35847" y="44692"/>
                    </a:lnTo>
                    <a:lnTo>
                      <a:pt x="31356" y="5050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" name="object 91"/>
              <p:cNvSpPr/>
              <p:nvPr/>
            </p:nvSpPr>
            <p:spPr>
              <a:xfrm>
                <a:off x="3653575" y="5247334"/>
                <a:ext cx="38735" cy="49530"/>
              </a:xfrm>
              <a:custGeom>
                <a:avLst/>
                <a:gdLst/>
                <a:ahLst/>
                <a:cxnLst/>
                <a:rect l="l" t="t" r="r" b="b"/>
                <a:pathLst>
                  <a:path w="38735" h="49529">
                    <a:moveTo>
                      <a:pt x="36472" y="18504"/>
                    </a:moveTo>
                    <a:lnTo>
                      <a:pt x="31764" y="9575"/>
                    </a:lnTo>
                    <a:lnTo>
                      <a:pt x="25298" y="3233"/>
                    </a:lnTo>
                    <a:lnTo>
                      <a:pt x="17957" y="0"/>
                    </a:lnTo>
                    <a:lnTo>
                      <a:pt x="10628" y="393"/>
                    </a:lnTo>
                    <a:lnTo>
                      <a:pt x="4497" y="4800"/>
                    </a:lnTo>
                    <a:lnTo>
                      <a:pt x="895" y="12068"/>
                    </a:lnTo>
                    <a:lnTo>
                      <a:pt x="0" y="21189"/>
                    </a:lnTo>
                    <a:lnTo>
                      <a:pt x="1992" y="31153"/>
                    </a:lnTo>
                    <a:lnTo>
                      <a:pt x="6700" y="40076"/>
                    </a:lnTo>
                    <a:lnTo>
                      <a:pt x="13166" y="46379"/>
                    </a:lnTo>
                    <a:lnTo>
                      <a:pt x="20506" y="49507"/>
                    </a:lnTo>
                    <a:lnTo>
                      <a:pt x="27836" y="48907"/>
                    </a:lnTo>
                    <a:lnTo>
                      <a:pt x="34022" y="44541"/>
                    </a:lnTo>
                    <a:lnTo>
                      <a:pt x="37717" y="37406"/>
                    </a:lnTo>
                    <a:lnTo>
                      <a:pt x="38630" y="28421"/>
                    </a:lnTo>
                    <a:lnTo>
                      <a:pt x="36472" y="18504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0" name="object 92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3599040" y="5359183"/>
                <a:ext cx="166776" cy="158496"/>
              </a:xfrm>
              <a:prstGeom prst="rect">
                <a:avLst/>
              </a:prstGeom>
            </p:spPr>
          </p:pic>
          <p:sp>
            <p:nvSpPr>
              <p:cNvPr id="171" name="object 93"/>
              <p:cNvSpPr/>
              <p:nvPr/>
            </p:nvSpPr>
            <p:spPr>
              <a:xfrm>
                <a:off x="3594887" y="5011445"/>
                <a:ext cx="17526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01600">
                    <a:moveTo>
                      <a:pt x="7048" y="0"/>
                    </a:moveTo>
                    <a:lnTo>
                      <a:pt x="3530" y="0"/>
                    </a:lnTo>
                    <a:lnTo>
                      <a:pt x="1600" y="2374"/>
                    </a:lnTo>
                    <a:lnTo>
                      <a:pt x="406" y="3175"/>
                    </a:lnTo>
                    <a:lnTo>
                      <a:pt x="0" y="4762"/>
                    </a:lnTo>
                    <a:lnTo>
                      <a:pt x="406" y="9867"/>
                    </a:lnTo>
                    <a:lnTo>
                      <a:pt x="2781" y="13436"/>
                    </a:lnTo>
                    <a:lnTo>
                      <a:pt x="5905" y="14973"/>
                    </a:lnTo>
                    <a:lnTo>
                      <a:pt x="42393" y="43141"/>
                    </a:lnTo>
                    <a:lnTo>
                      <a:pt x="81741" y="67076"/>
                    </a:lnTo>
                    <a:lnTo>
                      <a:pt x="123593" y="86566"/>
                    </a:lnTo>
                    <a:lnTo>
                      <a:pt x="167589" y="101396"/>
                    </a:lnTo>
                    <a:lnTo>
                      <a:pt x="172250" y="100203"/>
                    </a:lnTo>
                    <a:lnTo>
                      <a:pt x="175031" y="95834"/>
                    </a:lnTo>
                    <a:lnTo>
                      <a:pt x="173837" y="91528"/>
                    </a:lnTo>
                    <a:lnTo>
                      <a:pt x="173443" y="88747"/>
                    </a:lnTo>
                    <a:lnTo>
                      <a:pt x="170713" y="86360"/>
                    </a:lnTo>
                    <a:lnTo>
                      <a:pt x="167589" y="85623"/>
                    </a:lnTo>
                    <a:lnTo>
                      <a:pt x="124419" y="71423"/>
                    </a:lnTo>
                    <a:lnTo>
                      <a:pt x="83308" y="52655"/>
                    </a:lnTo>
                    <a:lnTo>
                      <a:pt x="44698" y="29461"/>
                    </a:lnTo>
                    <a:lnTo>
                      <a:pt x="9029" y="1981"/>
                    </a:lnTo>
                    <a:lnTo>
                      <a:pt x="704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" name="object 94"/>
              <p:cNvSpPr/>
              <p:nvPr/>
            </p:nvSpPr>
            <p:spPr>
              <a:xfrm>
                <a:off x="3594887" y="5011445"/>
                <a:ext cx="17526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01600">
                    <a:moveTo>
                      <a:pt x="5905" y="14973"/>
                    </a:moveTo>
                    <a:lnTo>
                      <a:pt x="42393" y="43141"/>
                    </a:lnTo>
                    <a:lnTo>
                      <a:pt x="81741" y="67076"/>
                    </a:lnTo>
                    <a:lnTo>
                      <a:pt x="123593" y="86566"/>
                    </a:lnTo>
                    <a:lnTo>
                      <a:pt x="167589" y="101396"/>
                    </a:lnTo>
                    <a:lnTo>
                      <a:pt x="172250" y="100203"/>
                    </a:lnTo>
                    <a:lnTo>
                      <a:pt x="175031" y="95834"/>
                    </a:lnTo>
                    <a:lnTo>
                      <a:pt x="173837" y="91528"/>
                    </a:lnTo>
                    <a:lnTo>
                      <a:pt x="173443" y="88747"/>
                    </a:lnTo>
                    <a:lnTo>
                      <a:pt x="170713" y="86360"/>
                    </a:lnTo>
                    <a:lnTo>
                      <a:pt x="167589" y="85623"/>
                    </a:lnTo>
                    <a:lnTo>
                      <a:pt x="124419" y="71423"/>
                    </a:lnTo>
                    <a:lnTo>
                      <a:pt x="83308" y="52655"/>
                    </a:lnTo>
                    <a:lnTo>
                      <a:pt x="44698" y="29461"/>
                    </a:lnTo>
                    <a:lnTo>
                      <a:pt x="9029" y="1981"/>
                    </a:lnTo>
                    <a:lnTo>
                      <a:pt x="7048" y="0"/>
                    </a:lnTo>
                    <a:lnTo>
                      <a:pt x="3530" y="0"/>
                    </a:lnTo>
                    <a:lnTo>
                      <a:pt x="1600" y="2374"/>
                    </a:lnTo>
                    <a:lnTo>
                      <a:pt x="406" y="3175"/>
                    </a:lnTo>
                    <a:lnTo>
                      <a:pt x="0" y="4762"/>
                    </a:lnTo>
                    <a:lnTo>
                      <a:pt x="0" y="6299"/>
                    </a:lnTo>
                    <a:lnTo>
                      <a:pt x="406" y="9867"/>
                    </a:lnTo>
                    <a:lnTo>
                      <a:pt x="2781" y="13436"/>
                    </a:lnTo>
                    <a:lnTo>
                      <a:pt x="5905" y="14973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3" name="object 95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3648445" y="5064516"/>
                <a:ext cx="47254" cy="33695"/>
              </a:xfrm>
              <a:prstGeom prst="rect">
                <a:avLst/>
              </a:prstGeom>
            </p:spPr>
          </p:pic>
          <p:sp>
            <p:nvSpPr>
              <p:cNvPr id="174" name="object 96"/>
              <p:cNvSpPr/>
              <p:nvPr/>
            </p:nvSpPr>
            <p:spPr>
              <a:xfrm>
                <a:off x="3646948" y="5060795"/>
                <a:ext cx="4953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w="49529" h="32385">
                    <a:moveTo>
                      <a:pt x="49348" y="31511"/>
                    </a:moveTo>
                    <a:lnTo>
                      <a:pt x="39896" y="13373"/>
                    </a:lnTo>
                    <a:lnTo>
                      <a:pt x="27729" y="2621"/>
                    </a:lnTo>
                    <a:lnTo>
                      <a:pt x="14243" y="0"/>
                    </a:lnTo>
                    <a:lnTo>
                      <a:pt x="834" y="6250"/>
                    </a:lnTo>
                    <a:lnTo>
                      <a:pt x="0" y="14478"/>
                    </a:lnTo>
                    <a:lnTo>
                      <a:pt x="5125" y="21990"/>
                    </a:lnTo>
                    <a:lnTo>
                      <a:pt x="15248" y="27948"/>
                    </a:lnTo>
                    <a:lnTo>
                      <a:pt x="29409" y="31511"/>
                    </a:lnTo>
                    <a:lnTo>
                      <a:pt x="36051" y="32298"/>
                    </a:lnTo>
                    <a:lnTo>
                      <a:pt x="42693" y="32298"/>
                    </a:lnTo>
                    <a:lnTo>
                      <a:pt x="49348" y="31511"/>
                    </a:lnTo>
                  </a:path>
                </a:pathLst>
              </a:custGeom>
              <a:ln w="317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5" name="object 97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3605860" y="5073002"/>
                <a:ext cx="162864" cy="132511"/>
              </a:xfrm>
              <a:prstGeom prst="rect">
                <a:avLst/>
              </a:prstGeom>
            </p:spPr>
          </p:pic>
          <p:sp>
            <p:nvSpPr>
              <p:cNvPr id="176" name="object 98"/>
              <p:cNvSpPr/>
              <p:nvPr/>
            </p:nvSpPr>
            <p:spPr>
              <a:xfrm>
                <a:off x="3601593" y="5081244"/>
                <a:ext cx="161925" cy="9715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97154">
                    <a:moveTo>
                      <a:pt x="161671" y="97078"/>
                    </a:moveTo>
                    <a:lnTo>
                      <a:pt x="117455" y="82509"/>
                    </a:lnTo>
                    <a:lnTo>
                      <a:pt x="75534" y="63223"/>
                    </a:lnTo>
                    <a:lnTo>
                      <a:pt x="36264" y="39360"/>
                    </a:lnTo>
                    <a:lnTo>
                      <a:pt x="0" y="11061"/>
                    </a:lnTo>
                    <a:lnTo>
                      <a:pt x="0" y="0"/>
                    </a:lnTo>
                    <a:lnTo>
                      <a:pt x="36708" y="27656"/>
                    </a:lnTo>
                    <a:lnTo>
                      <a:pt x="76130" y="51304"/>
                    </a:lnTo>
                    <a:lnTo>
                      <a:pt x="117904" y="70805"/>
                    </a:lnTo>
                    <a:lnTo>
                      <a:pt x="161671" y="86017"/>
                    </a:lnTo>
                    <a:lnTo>
                      <a:pt x="161671" y="9707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" name="object 99"/>
              <p:cNvSpPr/>
              <p:nvPr/>
            </p:nvSpPr>
            <p:spPr>
              <a:xfrm>
                <a:off x="3601593" y="5071808"/>
                <a:ext cx="1619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130175">
                    <a:moveTo>
                      <a:pt x="0" y="0"/>
                    </a:moveTo>
                    <a:lnTo>
                      <a:pt x="0" y="43764"/>
                    </a:lnTo>
                    <a:lnTo>
                      <a:pt x="36708" y="71460"/>
                    </a:lnTo>
                    <a:lnTo>
                      <a:pt x="76130" y="95246"/>
                    </a:lnTo>
                    <a:lnTo>
                      <a:pt x="117904" y="114894"/>
                    </a:lnTo>
                    <a:lnTo>
                      <a:pt x="161671" y="130175"/>
                    </a:lnTo>
                  </a:path>
                </a:pathLst>
              </a:custGeom>
              <a:ln w="317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" name="object 100"/>
              <p:cNvSpPr/>
              <p:nvPr/>
            </p:nvSpPr>
            <p:spPr>
              <a:xfrm>
                <a:off x="3601593" y="5073357"/>
                <a:ext cx="1619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130175">
                    <a:moveTo>
                      <a:pt x="161671" y="130175"/>
                    </a:moveTo>
                    <a:lnTo>
                      <a:pt x="161671" y="86017"/>
                    </a:lnTo>
                    <a:lnTo>
                      <a:pt x="117904" y="70749"/>
                    </a:lnTo>
                    <a:lnTo>
                      <a:pt x="76130" y="51157"/>
                    </a:lnTo>
                    <a:lnTo>
                      <a:pt x="36708" y="27490"/>
                    </a:ln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" name="object 101"/>
              <p:cNvSpPr/>
              <p:nvPr/>
            </p:nvSpPr>
            <p:spPr>
              <a:xfrm>
                <a:off x="1307452" y="3141459"/>
                <a:ext cx="2590800" cy="1575435"/>
              </a:xfrm>
              <a:custGeom>
                <a:avLst/>
                <a:gdLst/>
                <a:ahLst/>
                <a:cxnLst/>
                <a:rect l="l" t="t" r="r" b="b"/>
                <a:pathLst>
                  <a:path w="2590800" h="1575435">
                    <a:moveTo>
                      <a:pt x="2585745" y="1453857"/>
                    </a:moveTo>
                    <a:lnTo>
                      <a:pt x="2590457" y="1574952"/>
                    </a:lnTo>
                  </a:path>
                  <a:path w="2590800" h="1575435">
                    <a:moveTo>
                      <a:pt x="0" y="0"/>
                    </a:moveTo>
                    <a:lnTo>
                      <a:pt x="0" y="1090612"/>
                    </a:lnTo>
                    <a:lnTo>
                      <a:pt x="2164905" y="1090612"/>
                    </a:lnTo>
                  </a:path>
                </a:pathLst>
              </a:custGeom>
              <a:ln w="58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2" name="object 102"/>
            <p:cNvSpPr txBox="1"/>
            <p:nvPr/>
          </p:nvSpPr>
          <p:spPr>
            <a:xfrm>
              <a:off x="1325693" y="3545683"/>
              <a:ext cx="436245" cy="266700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 marR="5080">
                <a:lnSpc>
                  <a:spcPts val="940"/>
                </a:lnSpc>
                <a:spcBef>
                  <a:spcPts val="140"/>
                </a:spcBef>
              </a:pPr>
              <a:r>
                <a:rPr sz="800" spc="-10" dirty="0">
                  <a:latin typeface="Arial"/>
                  <a:cs typeface="Arial"/>
                </a:rPr>
                <a:t>s</a:t>
              </a:r>
              <a:r>
                <a:rPr sz="800" spc="15" dirty="0">
                  <a:latin typeface="Arial"/>
                  <a:cs typeface="Arial"/>
                </a:rPr>
                <a:t>i</a:t>
              </a:r>
              <a:r>
                <a:rPr sz="800" spc="-10" dirty="0">
                  <a:latin typeface="Arial"/>
                  <a:cs typeface="Arial"/>
                </a:rPr>
                <a:t>s</a:t>
              </a:r>
              <a:r>
                <a:rPr sz="800" spc="-30" dirty="0">
                  <a:latin typeface="Arial"/>
                  <a:cs typeface="Arial"/>
                </a:rPr>
                <a:t>t</a:t>
              </a:r>
              <a:r>
                <a:rPr sz="800" spc="-10" dirty="0">
                  <a:latin typeface="Arial"/>
                  <a:cs typeface="Arial"/>
                </a:rPr>
                <a:t>e</a:t>
              </a:r>
              <a:r>
                <a:rPr sz="800" spc="-30" dirty="0">
                  <a:latin typeface="Arial"/>
                  <a:cs typeface="Arial"/>
                </a:rPr>
                <a:t>m</a:t>
              </a:r>
              <a:r>
                <a:rPr sz="800" spc="-5" dirty="0">
                  <a:latin typeface="Arial"/>
                  <a:cs typeface="Arial"/>
                </a:rPr>
                <a:t>ski  modeli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43" name="object 103"/>
            <p:cNvSpPr/>
            <p:nvPr/>
          </p:nvSpPr>
          <p:spPr>
            <a:xfrm>
              <a:off x="2330005" y="3141459"/>
              <a:ext cx="1142365" cy="848360"/>
            </a:xfrm>
            <a:custGeom>
              <a:avLst/>
              <a:gdLst/>
              <a:ahLst/>
              <a:cxnLst/>
              <a:rect l="l" t="t" r="r" b="b"/>
              <a:pathLst>
                <a:path w="1142364" h="848360">
                  <a:moveTo>
                    <a:pt x="0" y="0"/>
                  </a:moveTo>
                  <a:lnTo>
                    <a:pt x="0" y="848029"/>
                  </a:lnTo>
                  <a:lnTo>
                    <a:pt x="1142352" y="848029"/>
                  </a:lnTo>
                </a:path>
              </a:pathLst>
            </a:custGeom>
            <a:ln w="58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04"/>
            <p:cNvSpPr txBox="1"/>
            <p:nvPr/>
          </p:nvSpPr>
          <p:spPr>
            <a:xfrm>
              <a:off x="2352945" y="3362657"/>
              <a:ext cx="575945" cy="386715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 marR="5080">
                <a:lnSpc>
                  <a:spcPts val="940"/>
                </a:lnSpc>
                <a:spcBef>
                  <a:spcPts val="140"/>
                </a:spcBef>
              </a:pPr>
              <a:r>
                <a:rPr sz="800" spc="-5" dirty="0">
                  <a:latin typeface="Arial"/>
                  <a:cs typeface="Arial"/>
                </a:rPr>
                <a:t>opisi i </a:t>
              </a:r>
              <a:r>
                <a:rPr sz="800" dirty="0">
                  <a:latin typeface="Arial"/>
                  <a:cs typeface="Arial"/>
                </a:rPr>
                <a:t> </a:t>
              </a:r>
              <a:r>
                <a:rPr sz="800" spc="-10" dirty="0">
                  <a:latin typeface="Arial"/>
                  <a:cs typeface="Arial"/>
                </a:rPr>
                <a:t>spec</a:t>
              </a:r>
              <a:r>
                <a:rPr sz="800" spc="15" dirty="0">
                  <a:latin typeface="Arial"/>
                  <a:cs typeface="Arial"/>
                </a:rPr>
                <a:t>i</a:t>
              </a:r>
              <a:r>
                <a:rPr sz="800" spc="-30" dirty="0">
                  <a:latin typeface="Arial"/>
                  <a:cs typeface="Arial"/>
                </a:rPr>
                <a:t>f</a:t>
              </a:r>
              <a:r>
                <a:rPr sz="800" spc="15" dirty="0">
                  <a:latin typeface="Arial"/>
                  <a:cs typeface="Arial"/>
                </a:rPr>
                <a:t>i</a:t>
              </a:r>
              <a:r>
                <a:rPr sz="800" spc="-10" dirty="0">
                  <a:latin typeface="Arial"/>
                  <a:cs typeface="Arial"/>
                </a:rPr>
                <a:t>kac</a:t>
              </a:r>
              <a:r>
                <a:rPr sz="800" spc="15" dirty="0">
                  <a:latin typeface="Arial"/>
                  <a:cs typeface="Arial"/>
                </a:rPr>
                <a:t>ij</a:t>
              </a:r>
              <a:r>
                <a:rPr sz="800" spc="-5" dirty="0">
                  <a:latin typeface="Arial"/>
                  <a:cs typeface="Arial"/>
                </a:rPr>
                <a:t>e  </a:t>
              </a:r>
              <a:r>
                <a:rPr sz="800" spc="-10" dirty="0">
                  <a:latin typeface="Arial"/>
                  <a:cs typeface="Arial"/>
                </a:rPr>
                <a:t>sistema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45" name="object 105"/>
            <p:cNvSpPr/>
            <p:nvPr/>
          </p:nvSpPr>
          <p:spPr>
            <a:xfrm>
              <a:off x="4314075" y="3141459"/>
              <a:ext cx="902335" cy="848360"/>
            </a:xfrm>
            <a:custGeom>
              <a:avLst/>
              <a:gdLst/>
              <a:ahLst/>
              <a:cxnLst/>
              <a:rect l="l" t="t" r="r" b="b"/>
              <a:pathLst>
                <a:path w="902335" h="848360">
                  <a:moveTo>
                    <a:pt x="901954" y="0"/>
                  </a:moveTo>
                  <a:lnTo>
                    <a:pt x="901954" y="848029"/>
                  </a:lnTo>
                  <a:lnTo>
                    <a:pt x="0" y="848029"/>
                  </a:lnTo>
                </a:path>
              </a:pathLst>
            </a:custGeom>
            <a:ln w="58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06"/>
            <p:cNvSpPr txBox="1"/>
            <p:nvPr/>
          </p:nvSpPr>
          <p:spPr>
            <a:xfrm>
              <a:off x="4526515" y="3362657"/>
              <a:ext cx="676275" cy="386715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 marR="5080" indent="180975" algn="r">
                <a:lnSpc>
                  <a:spcPts val="940"/>
                </a:lnSpc>
                <a:spcBef>
                  <a:spcPts val="140"/>
                </a:spcBef>
              </a:pPr>
              <a:r>
                <a:rPr sz="800" spc="-10" dirty="0">
                  <a:latin typeface="Arial"/>
                  <a:cs typeface="Arial"/>
                </a:rPr>
                <a:t>p</a:t>
              </a:r>
              <a:r>
                <a:rPr sz="800" spc="-25" dirty="0">
                  <a:latin typeface="Arial"/>
                  <a:cs typeface="Arial"/>
                </a:rPr>
                <a:t>r</a:t>
              </a:r>
              <a:r>
                <a:rPr sz="800" spc="-5" dirty="0">
                  <a:latin typeface="Arial"/>
                  <a:cs typeface="Arial"/>
                </a:rPr>
                <a:t>o</a:t>
              </a:r>
              <a:r>
                <a:rPr sz="800" spc="15" dirty="0">
                  <a:latin typeface="Arial"/>
                  <a:cs typeface="Arial"/>
                </a:rPr>
                <a:t>j</a:t>
              </a:r>
              <a:r>
                <a:rPr sz="800" spc="-10" dirty="0">
                  <a:latin typeface="Arial"/>
                  <a:cs typeface="Arial"/>
                </a:rPr>
                <a:t>ek</a:t>
              </a:r>
              <a:r>
                <a:rPr sz="800" spc="-30" dirty="0">
                  <a:latin typeface="Arial"/>
                  <a:cs typeface="Arial"/>
                </a:rPr>
                <a:t>t</a:t>
              </a:r>
              <a:r>
                <a:rPr sz="800" spc="-10" dirty="0">
                  <a:latin typeface="Arial"/>
                  <a:cs typeface="Arial"/>
                </a:rPr>
                <a:t>na</a:t>
              </a:r>
              <a:r>
                <a:rPr sz="800" spc="-25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i  </a:t>
              </a:r>
              <a:r>
                <a:rPr sz="800" spc="-10" dirty="0">
                  <a:latin typeface="Arial"/>
                  <a:cs typeface="Arial"/>
                </a:rPr>
                <a:t>sistemska </a:t>
              </a:r>
              <a:r>
                <a:rPr sz="800" spc="-5" dirty="0">
                  <a:latin typeface="Arial"/>
                  <a:cs typeface="Arial"/>
                </a:rPr>
                <a:t> </a:t>
              </a:r>
              <a:r>
                <a:rPr sz="800" spc="-10" dirty="0">
                  <a:latin typeface="Arial"/>
                  <a:cs typeface="Arial"/>
                </a:rPr>
                <a:t>dok</a:t>
              </a:r>
              <a:r>
                <a:rPr sz="800" spc="-5" dirty="0">
                  <a:latin typeface="Arial"/>
                  <a:cs typeface="Arial"/>
                </a:rPr>
                <a:t>u</a:t>
              </a:r>
              <a:r>
                <a:rPr sz="800" spc="-30" dirty="0">
                  <a:latin typeface="Arial"/>
                  <a:cs typeface="Arial"/>
                </a:rPr>
                <a:t>m</a:t>
              </a:r>
              <a:r>
                <a:rPr sz="800" spc="-10" dirty="0">
                  <a:latin typeface="Arial"/>
                  <a:cs typeface="Arial"/>
                </a:rPr>
                <a:t>en</a:t>
              </a:r>
              <a:r>
                <a:rPr sz="800" spc="-30" dirty="0">
                  <a:latin typeface="Arial"/>
                  <a:cs typeface="Arial"/>
                </a:rPr>
                <a:t>t</a:t>
              </a:r>
              <a:r>
                <a:rPr sz="800" spc="-10" dirty="0">
                  <a:latin typeface="Arial"/>
                  <a:cs typeface="Arial"/>
                </a:rPr>
                <a:t>ac</a:t>
              </a:r>
              <a:r>
                <a:rPr sz="800" spc="15" dirty="0">
                  <a:latin typeface="Arial"/>
                  <a:cs typeface="Arial"/>
                </a:rPr>
                <a:t>ij</a:t>
              </a:r>
              <a:r>
                <a:rPr sz="800" spc="-10" dirty="0">
                  <a:latin typeface="Arial"/>
                  <a:cs typeface="Arial"/>
                </a:rPr>
                <a:t>a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47" name="object 107"/>
            <p:cNvSpPr/>
            <p:nvPr/>
          </p:nvSpPr>
          <p:spPr>
            <a:xfrm>
              <a:off x="4314075" y="3141459"/>
              <a:ext cx="1876425" cy="1090930"/>
            </a:xfrm>
            <a:custGeom>
              <a:avLst/>
              <a:gdLst/>
              <a:ahLst/>
              <a:cxnLst/>
              <a:rect l="l" t="t" r="r" b="b"/>
              <a:pathLst>
                <a:path w="1876425" h="1090929">
                  <a:moveTo>
                    <a:pt x="1876386" y="0"/>
                  </a:moveTo>
                  <a:lnTo>
                    <a:pt x="1876386" y="1090612"/>
                  </a:lnTo>
                  <a:lnTo>
                    <a:pt x="0" y="1090612"/>
                  </a:lnTo>
                </a:path>
              </a:pathLst>
            </a:custGeom>
            <a:ln w="58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08"/>
            <p:cNvSpPr txBox="1"/>
            <p:nvPr/>
          </p:nvSpPr>
          <p:spPr>
            <a:xfrm>
              <a:off x="5409658" y="3545683"/>
              <a:ext cx="762000" cy="2667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R="11430" algn="r">
                <a:lnSpc>
                  <a:spcPts val="950"/>
                </a:lnSpc>
                <a:spcBef>
                  <a:spcPts val="95"/>
                </a:spcBef>
              </a:pPr>
              <a:r>
                <a:rPr sz="800" spc="-10" dirty="0">
                  <a:latin typeface="Arial"/>
                  <a:cs typeface="Arial"/>
                </a:rPr>
                <a:t>p</a:t>
              </a:r>
              <a:r>
                <a:rPr sz="800" spc="-25" dirty="0">
                  <a:latin typeface="Arial"/>
                  <a:cs typeface="Arial"/>
                </a:rPr>
                <a:t>r</a:t>
              </a:r>
              <a:r>
                <a:rPr sz="800" spc="-5" dirty="0">
                  <a:latin typeface="Arial"/>
                  <a:cs typeface="Arial"/>
                </a:rPr>
                <a:t>o</a:t>
              </a:r>
              <a:r>
                <a:rPr sz="800" spc="-10" dirty="0">
                  <a:latin typeface="Arial"/>
                  <a:cs typeface="Arial"/>
                </a:rPr>
                <a:t>g</a:t>
              </a:r>
              <a:r>
                <a:rPr sz="800" spc="-25" dirty="0">
                  <a:latin typeface="Arial"/>
                  <a:cs typeface="Arial"/>
                </a:rPr>
                <a:t>r</a:t>
              </a:r>
              <a:r>
                <a:rPr sz="800" spc="-10" dirty="0">
                  <a:latin typeface="Arial"/>
                  <a:cs typeface="Arial"/>
                </a:rPr>
                <a:t>a</a:t>
              </a:r>
              <a:r>
                <a:rPr sz="800" spc="-30" dirty="0">
                  <a:latin typeface="Arial"/>
                  <a:cs typeface="Arial"/>
                </a:rPr>
                <a:t>m</a:t>
              </a:r>
              <a:r>
                <a:rPr sz="800" spc="-5" dirty="0">
                  <a:latin typeface="Arial"/>
                  <a:cs typeface="Arial"/>
                </a:rPr>
                <a:t>ski </a:t>
              </a:r>
              <a:r>
                <a:rPr sz="800" spc="-10" dirty="0">
                  <a:latin typeface="Arial"/>
                  <a:cs typeface="Arial"/>
                </a:rPr>
                <a:t>kod</a:t>
              </a:r>
              <a:r>
                <a:rPr sz="800" spc="-25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i</a:t>
              </a:r>
              <a:endParaRPr sz="800">
                <a:latin typeface="Arial"/>
                <a:cs typeface="Arial"/>
              </a:endParaRPr>
            </a:p>
            <a:p>
              <a:pPr marR="5080" algn="r">
                <a:lnSpc>
                  <a:spcPts val="950"/>
                </a:lnSpc>
              </a:pPr>
              <a:r>
                <a:rPr sz="800" spc="-5" dirty="0">
                  <a:latin typeface="Arial"/>
                  <a:cs typeface="Arial"/>
                </a:rPr>
                <a:t>modeli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49" name="object 109"/>
            <p:cNvSpPr/>
            <p:nvPr/>
          </p:nvSpPr>
          <p:spPr>
            <a:xfrm>
              <a:off x="3231997" y="3141459"/>
              <a:ext cx="481330" cy="616585"/>
            </a:xfrm>
            <a:custGeom>
              <a:avLst/>
              <a:gdLst/>
              <a:ahLst/>
              <a:cxnLst/>
              <a:rect l="l" t="t" r="r" b="b"/>
              <a:pathLst>
                <a:path w="481329" h="616585">
                  <a:moveTo>
                    <a:pt x="0" y="0"/>
                  </a:moveTo>
                  <a:lnTo>
                    <a:pt x="0" y="484733"/>
                  </a:lnTo>
                  <a:lnTo>
                    <a:pt x="480771" y="484733"/>
                  </a:lnTo>
                  <a:lnTo>
                    <a:pt x="480771" y="616102"/>
                  </a:lnTo>
                </a:path>
              </a:pathLst>
            </a:custGeom>
            <a:ln w="58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10"/>
            <p:cNvSpPr txBox="1"/>
            <p:nvPr/>
          </p:nvSpPr>
          <p:spPr>
            <a:xfrm>
              <a:off x="3267457" y="3350040"/>
              <a:ext cx="400685" cy="225425"/>
            </a:xfrm>
            <a:prstGeom prst="rect">
              <a:avLst/>
            </a:prstGeom>
          </p:spPr>
          <p:txBody>
            <a:bodyPr vert="horz" wrap="square" lIns="0" tIns="10160" rIns="0" bIns="0" rtlCol="0">
              <a:spAutoFit/>
            </a:bodyPr>
            <a:lstStyle/>
            <a:p>
              <a:pPr marL="62230" marR="5080" indent="-50165">
                <a:lnSpc>
                  <a:spcPct val="101899"/>
                </a:lnSpc>
                <a:spcBef>
                  <a:spcPts val="80"/>
                </a:spcBef>
              </a:pPr>
              <a:r>
                <a:rPr sz="650" spc="-20" dirty="0">
                  <a:latin typeface="Arial"/>
                  <a:cs typeface="Arial"/>
                </a:rPr>
                <a:t>p</a:t>
              </a:r>
              <a:r>
                <a:rPr sz="650" spc="-25" dirty="0">
                  <a:latin typeface="Arial"/>
                  <a:cs typeface="Arial"/>
                </a:rPr>
                <a:t>r</a:t>
              </a:r>
              <a:r>
                <a:rPr sz="650" spc="-20" dirty="0">
                  <a:latin typeface="Arial"/>
                  <a:cs typeface="Arial"/>
                </a:rPr>
                <a:t>o</a:t>
              </a:r>
              <a:r>
                <a:rPr sz="650" spc="10" dirty="0">
                  <a:latin typeface="Arial"/>
                  <a:cs typeface="Arial"/>
                </a:rPr>
                <a:t>t</a:t>
              </a:r>
              <a:r>
                <a:rPr sz="650" spc="-20" dirty="0">
                  <a:latin typeface="Arial"/>
                  <a:cs typeface="Arial"/>
                </a:rPr>
                <a:t>o</a:t>
              </a:r>
              <a:r>
                <a:rPr sz="650" spc="10" dirty="0">
                  <a:latin typeface="Arial"/>
                  <a:cs typeface="Arial"/>
                </a:rPr>
                <a:t>t</a:t>
              </a:r>
              <a:r>
                <a:rPr sz="650" dirty="0">
                  <a:latin typeface="Arial"/>
                  <a:cs typeface="Arial"/>
                </a:rPr>
                <a:t>i</a:t>
              </a:r>
              <a:r>
                <a:rPr sz="650" spc="-20" dirty="0">
                  <a:latin typeface="Arial"/>
                  <a:cs typeface="Arial"/>
                </a:rPr>
                <a:t>po</a:t>
              </a:r>
              <a:r>
                <a:rPr sz="650" spc="15" dirty="0">
                  <a:latin typeface="Arial"/>
                  <a:cs typeface="Arial"/>
                </a:rPr>
                <a:t>v</a:t>
              </a:r>
              <a:r>
                <a:rPr sz="650" spc="-5" dirty="0">
                  <a:latin typeface="Arial"/>
                  <a:cs typeface="Arial"/>
                </a:rPr>
                <a:t>i  </a:t>
              </a:r>
              <a:r>
                <a:rPr sz="650" dirty="0">
                  <a:latin typeface="Arial"/>
                  <a:cs typeface="Arial"/>
                </a:rPr>
                <a:t>sistema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51" name="object 111"/>
            <p:cNvSpPr/>
            <p:nvPr/>
          </p:nvSpPr>
          <p:spPr>
            <a:xfrm>
              <a:off x="4085831" y="3141459"/>
              <a:ext cx="408940" cy="617855"/>
            </a:xfrm>
            <a:custGeom>
              <a:avLst/>
              <a:gdLst/>
              <a:ahLst/>
              <a:cxnLst/>
              <a:rect l="l" t="t" r="r" b="b"/>
              <a:pathLst>
                <a:path w="408939" h="617854">
                  <a:moveTo>
                    <a:pt x="0" y="617689"/>
                  </a:moveTo>
                  <a:lnTo>
                    <a:pt x="0" y="484733"/>
                  </a:lnTo>
                  <a:lnTo>
                    <a:pt x="408673" y="484733"/>
                  </a:lnTo>
                  <a:lnTo>
                    <a:pt x="408673" y="0"/>
                  </a:lnTo>
                </a:path>
              </a:pathLst>
            </a:custGeom>
            <a:ln w="58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12"/>
            <p:cNvSpPr txBox="1"/>
            <p:nvPr/>
          </p:nvSpPr>
          <p:spPr>
            <a:xfrm>
              <a:off x="4150820" y="3280629"/>
              <a:ext cx="279400" cy="1244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95"/>
                </a:spcBef>
              </a:pPr>
              <a:r>
                <a:rPr sz="650" dirty="0">
                  <a:latin typeface="Arial"/>
                  <a:cs typeface="Arial"/>
                </a:rPr>
                <a:t>i</a:t>
              </a:r>
              <a:r>
                <a:rPr sz="650" spc="20" dirty="0">
                  <a:latin typeface="Arial"/>
                  <a:cs typeface="Arial"/>
                </a:rPr>
                <a:t>z</a:t>
              </a:r>
              <a:r>
                <a:rPr sz="650" spc="15" dirty="0">
                  <a:latin typeface="Arial"/>
                  <a:cs typeface="Arial"/>
                </a:rPr>
                <a:t>v</a:t>
              </a:r>
              <a:r>
                <a:rPr sz="650" spc="-10" dirty="0">
                  <a:latin typeface="Arial"/>
                  <a:cs typeface="Arial"/>
                </a:rPr>
                <a:t>e</a:t>
              </a:r>
              <a:r>
                <a:rPr sz="650" spc="-225" dirty="0">
                  <a:latin typeface="Arial"/>
                  <a:cs typeface="Arial"/>
                </a:rPr>
                <a:t></a:t>
              </a:r>
              <a:r>
                <a:rPr sz="650" spc="10" dirty="0">
                  <a:latin typeface="Arial"/>
                  <a:cs typeface="Arial"/>
                </a:rPr>
                <a:t>t</a:t>
              </a:r>
              <a:r>
                <a:rPr sz="650" spc="-20" dirty="0">
                  <a:latin typeface="Arial"/>
                  <a:cs typeface="Arial"/>
                </a:rPr>
                <a:t>a</a:t>
              </a:r>
              <a:r>
                <a:rPr sz="650" spc="-5" dirty="0">
                  <a:latin typeface="Arial"/>
                  <a:cs typeface="Arial"/>
                </a:rPr>
                <a:t>j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53" name="object 113"/>
            <p:cNvSpPr txBox="1"/>
            <p:nvPr/>
          </p:nvSpPr>
          <p:spPr>
            <a:xfrm>
              <a:off x="4269787" y="3381621"/>
              <a:ext cx="45720" cy="1244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95"/>
                </a:spcBef>
              </a:pPr>
              <a:r>
                <a:rPr sz="650" spc="-5" dirty="0">
                  <a:latin typeface="Arial"/>
                  <a:cs typeface="Arial"/>
                </a:rPr>
                <a:t>o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54" name="object 114"/>
            <p:cNvSpPr txBox="1"/>
            <p:nvPr/>
          </p:nvSpPr>
          <p:spPr>
            <a:xfrm>
              <a:off x="4138280" y="3482613"/>
              <a:ext cx="308610" cy="1244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95"/>
                </a:spcBef>
              </a:pPr>
              <a:r>
                <a:rPr sz="650" spc="20" dirty="0">
                  <a:latin typeface="Arial"/>
                  <a:cs typeface="Arial"/>
                </a:rPr>
                <a:t>k</a:t>
              </a:r>
              <a:r>
                <a:rPr sz="650" spc="15" dirty="0">
                  <a:latin typeface="Arial"/>
                  <a:cs typeface="Arial"/>
                </a:rPr>
                <a:t>v</a:t>
              </a:r>
              <a:r>
                <a:rPr sz="650" spc="-20" dirty="0">
                  <a:latin typeface="Arial"/>
                  <a:cs typeface="Arial"/>
                </a:rPr>
                <a:t>a</a:t>
              </a:r>
              <a:r>
                <a:rPr sz="650" dirty="0">
                  <a:latin typeface="Arial"/>
                  <a:cs typeface="Arial"/>
                </a:rPr>
                <a:t>li</a:t>
              </a:r>
              <a:r>
                <a:rPr sz="650" spc="10" dirty="0">
                  <a:latin typeface="Arial"/>
                  <a:cs typeface="Arial"/>
                </a:rPr>
                <a:t>t</a:t>
              </a:r>
              <a:r>
                <a:rPr sz="650" spc="-20" dirty="0">
                  <a:latin typeface="Arial"/>
                  <a:cs typeface="Arial"/>
                </a:rPr>
                <a:t>e</a:t>
              </a:r>
              <a:r>
                <a:rPr sz="650" spc="10" dirty="0">
                  <a:latin typeface="Arial"/>
                  <a:cs typeface="Arial"/>
                </a:rPr>
                <a:t>t</a:t>
              </a:r>
              <a:r>
                <a:rPr sz="650" spc="-5" dirty="0">
                  <a:latin typeface="Arial"/>
                  <a:cs typeface="Arial"/>
                </a:rPr>
                <a:t>u</a:t>
              </a:r>
              <a:endParaRPr sz="650">
                <a:latin typeface="Arial"/>
                <a:cs typeface="Arial"/>
              </a:endParaRPr>
            </a:p>
          </p:txBody>
        </p:sp>
        <p:grpSp>
          <p:nvGrpSpPr>
            <p:cNvPr id="155" name="object 115"/>
            <p:cNvGrpSpPr/>
            <p:nvPr/>
          </p:nvGrpSpPr>
          <p:grpSpPr>
            <a:xfrm>
              <a:off x="4324426" y="4622736"/>
              <a:ext cx="1285875" cy="763270"/>
              <a:chOff x="4324426" y="4622736"/>
              <a:chExt cx="1285875" cy="763270"/>
            </a:xfrm>
          </p:grpSpPr>
          <p:sp>
            <p:nvSpPr>
              <p:cNvPr id="157" name="object 116"/>
              <p:cNvSpPr/>
              <p:nvPr/>
            </p:nvSpPr>
            <p:spPr>
              <a:xfrm>
                <a:off x="4327372" y="4625682"/>
                <a:ext cx="128016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1280160" h="757554">
                    <a:moveTo>
                      <a:pt x="1279778" y="757326"/>
                    </a:moveTo>
                    <a:lnTo>
                      <a:pt x="377774" y="757326"/>
                    </a:lnTo>
                    <a:lnTo>
                      <a:pt x="377774" y="473316"/>
                    </a:lnTo>
                    <a:lnTo>
                      <a:pt x="0" y="559346"/>
                    </a:lnTo>
                    <a:lnTo>
                      <a:pt x="377774" y="284010"/>
                    </a:lnTo>
                    <a:lnTo>
                      <a:pt x="377774" y="0"/>
                    </a:lnTo>
                    <a:lnTo>
                      <a:pt x="1279778" y="0"/>
                    </a:lnTo>
                    <a:lnTo>
                      <a:pt x="1279778" y="757326"/>
                    </a:lnTo>
                    <a:close/>
                  </a:path>
                </a:pathLst>
              </a:custGeom>
              <a:solidFill>
                <a:srgbClr val="C4C4C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" name="object 117"/>
              <p:cNvSpPr/>
              <p:nvPr/>
            </p:nvSpPr>
            <p:spPr>
              <a:xfrm>
                <a:off x="4327372" y="4625682"/>
                <a:ext cx="128016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1280160" h="757554">
                    <a:moveTo>
                      <a:pt x="377774" y="284010"/>
                    </a:moveTo>
                    <a:lnTo>
                      <a:pt x="377774" y="0"/>
                    </a:lnTo>
                    <a:lnTo>
                      <a:pt x="1279778" y="0"/>
                    </a:lnTo>
                    <a:lnTo>
                      <a:pt x="1279778" y="757326"/>
                    </a:lnTo>
                    <a:lnTo>
                      <a:pt x="377774" y="757326"/>
                    </a:lnTo>
                    <a:lnTo>
                      <a:pt x="377774" y="473316"/>
                    </a:lnTo>
                    <a:lnTo>
                      <a:pt x="0" y="559346"/>
                    </a:lnTo>
                    <a:lnTo>
                      <a:pt x="377774" y="284010"/>
                    </a:lnTo>
                    <a:close/>
                  </a:path>
                </a:pathLst>
              </a:custGeom>
              <a:ln w="5892">
                <a:solidFill>
                  <a:srgbClr val="2D2D2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6" name="object 118"/>
            <p:cNvSpPr txBox="1"/>
            <p:nvPr/>
          </p:nvSpPr>
          <p:spPr>
            <a:xfrm>
              <a:off x="4733097" y="4732125"/>
              <a:ext cx="838835" cy="528320"/>
            </a:xfrm>
            <a:prstGeom prst="rect">
              <a:avLst/>
            </a:prstGeom>
          </p:spPr>
          <p:txBody>
            <a:bodyPr vert="horz" wrap="square" lIns="0" tIns="10160" rIns="0" bIns="0" rtlCol="0">
              <a:spAutoFit/>
            </a:bodyPr>
            <a:lstStyle/>
            <a:p>
              <a:pPr marL="12700" marR="5080" indent="-5080" algn="ctr">
                <a:lnSpc>
                  <a:spcPct val="102000"/>
                </a:lnSpc>
                <a:spcBef>
                  <a:spcPts val="80"/>
                </a:spcBef>
              </a:pPr>
              <a:r>
                <a:rPr sz="650" spc="5" dirty="0">
                  <a:latin typeface="Arial"/>
                  <a:cs typeface="Arial"/>
                </a:rPr>
                <a:t>CASE </a:t>
              </a:r>
              <a:r>
                <a:rPr sz="650" spc="-10" dirty="0">
                  <a:latin typeface="Arial"/>
                  <a:cs typeface="Arial"/>
                </a:rPr>
                <a:t>repozitorijum</a:t>
              </a:r>
              <a:r>
                <a:rPr sz="650" spc="5" dirty="0">
                  <a:latin typeface="Arial"/>
                  <a:cs typeface="Arial"/>
                </a:rPr>
                <a:t> </a:t>
              </a:r>
              <a:r>
                <a:rPr sz="650" spc="-5" dirty="0">
                  <a:latin typeface="Arial"/>
                  <a:cs typeface="Arial"/>
                </a:rPr>
                <a:t>je </a:t>
              </a:r>
              <a:r>
                <a:rPr sz="650" spc="-165" dirty="0">
                  <a:latin typeface="Arial"/>
                  <a:cs typeface="Arial"/>
                </a:rPr>
                <a:t> </a:t>
              </a:r>
              <a:r>
                <a:rPr sz="650" spc="-15" dirty="0">
                  <a:latin typeface="Arial"/>
                  <a:cs typeface="Arial"/>
                </a:rPr>
                <a:t>obično</a:t>
              </a:r>
              <a:r>
                <a:rPr sz="650" spc="-10" dirty="0">
                  <a:latin typeface="Arial"/>
                  <a:cs typeface="Arial"/>
                </a:rPr>
                <a:t> </a:t>
              </a:r>
              <a:r>
                <a:rPr sz="650" spc="-35" dirty="0">
                  <a:latin typeface="Arial"/>
                  <a:cs typeface="Arial"/>
                </a:rPr>
                <a:t>smeten</a:t>
              </a:r>
              <a:r>
                <a:rPr sz="650" spc="-10" dirty="0">
                  <a:latin typeface="Arial"/>
                  <a:cs typeface="Arial"/>
                </a:rPr>
                <a:t> </a:t>
              </a:r>
              <a:r>
                <a:rPr sz="650" spc="-15" dirty="0">
                  <a:latin typeface="Arial"/>
                  <a:cs typeface="Arial"/>
                </a:rPr>
                <a:t>na </a:t>
              </a:r>
              <a:r>
                <a:rPr sz="650" spc="-10" dirty="0">
                  <a:latin typeface="Arial"/>
                  <a:cs typeface="Arial"/>
                </a:rPr>
                <a:t> serverima </a:t>
              </a:r>
              <a:r>
                <a:rPr sz="650" dirty="0">
                  <a:latin typeface="Arial"/>
                  <a:cs typeface="Arial"/>
                </a:rPr>
                <a:t>tako </a:t>
              </a:r>
              <a:r>
                <a:rPr sz="650" spc="-15" dirty="0">
                  <a:latin typeface="Arial"/>
                  <a:cs typeface="Arial"/>
                </a:rPr>
                <a:t>da ga </a:t>
              </a:r>
              <a:r>
                <a:rPr sz="650" spc="-10" dirty="0">
                  <a:latin typeface="Arial"/>
                  <a:cs typeface="Arial"/>
                </a:rPr>
                <a:t> </a:t>
              </a:r>
              <a:r>
                <a:rPr sz="650" spc="-15" dirty="0">
                  <a:latin typeface="Arial"/>
                  <a:cs typeface="Arial"/>
                </a:rPr>
                <a:t>mogu</a:t>
              </a:r>
              <a:r>
                <a:rPr sz="650" spc="-10" dirty="0">
                  <a:latin typeface="Arial"/>
                  <a:cs typeface="Arial"/>
                </a:rPr>
                <a:t> </a:t>
              </a:r>
              <a:r>
                <a:rPr sz="650" spc="-5" dirty="0">
                  <a:latin typeface="Arial"/>
                  <a:cs typeface="Arial"/>
                </a:rPr>
                <a:t>deliti</a:t>
              </a:r>
              <a:r>
                <a:rPr sz="650" spc="15" dirty="0">
                  <a:latin typeface="Arial"/>
                  <a:cs typeface="Arial"/>
                </a:rPr>
                <a:t> </a:t>
              </a:r>
              <a:r>
                <a:rPr sz="650" spc="-5" dirty="0">
                  <a:latin typeface="Arial"/>
                  <a:cs typeface="Arial"/>
                </a:rPr>
                <a:t>različiti </a:t>
              </a:r>
              <a:r>
                <a:rPr sz="650" dirty="0">
                  <a:latin typeface="Arial"/>
                  <a:cs typeface="Arial"/>
                </a:rPr>
                <a:t> </a:t>
              </a:r>
              <a:r>
                <a:rPr sz="650" spc="-5" dirty="0">
                  <a:latin typeface="Arial"/>
                  <a:cs typeface="Arial"/>
                </a:rPr>
                <a:t>učesnici</a:t>
              </a:r>
              <a:r>
                <a:rPr sz="650" spc="5" dirty="0">
                  <a:latin typeface="Arial"/>
                  <a:cs typeface="Arial"/>
                </a:rPr>
                <a:t> </a:t>
              </a:r>
              <a:r>
                <a:rPr sz="650" spc="-15" dirty="0">
                  <a:latin typeface="Arial"/>
                  <a:cs typeface="Arial"/>
                </a:rPr>
                <a:t>na</a:t>
              </a:r>
              <a:r>
                <a:rPr sz="650" spc="-10" dirty="0">
                  <a:latin typeface="Arial"/>
                  <a:cs typeface="Arial"/>
                </a:rPr>
                <a:t> projektima</a:t>
              </a:r>
              <a:endParaRPr sz="650">
                <a:latin typeface="Arial"/>
                <a:cs typeface="Arial"/>
              </a:endParaRPr>
            </a:p>
          </p:txBody>
        </p:sp>
      </p:grpSp>
      <p:cxnSp>
        <p:nvCxnSpPr>
          <p:cNvPr id="237" name="Straight Arrow Connector 236"/>
          <p:cNvCxnSpPr/>
          <p:nvPr/>
        </p:nvCxnSpPr>
        <p:spPr>
          <a:xfrm flipV="1">
            <a:off x="2200180" y="5094983"/>
            <a:ext cx="1955556" cy="415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120278" y="5463846"/>
            <a:ext cx="3614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Baza podataka -</a:t>
            </a:r>
            <a:r>
              <a:rPr lang="en-US" spc="-5" dirty="0">
                <a:cs typeface="Arial"/>
              </a:rPr>
              <a:t> CASE 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repozitorijum</a:t>
            </a:r>
            <a:r>
              <a:rPr lang="sr-Latn-R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91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1880" y="260648"/>
            <a:ext cx="4013656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i="0" dirty="0">
                <a:solidFill>
                  <a:srgbClr val="92D050"/>
                </a:solidFill>
                <a:latin typeface="Calibri Light"/>
                <a:cs typeface="Calibri Light"/>
              </a:rPr>
              <a:t>CASE</a:t>
            </a:r>
            <a:r>
              <a:rPr i="0" spc="-114" dirty="0">
                <a:solidFill>
                  <a:srgbClr val="92D050"/>
                </a:solidFill>
                <a:latin typeface="Calibri Light"/>
                <a:cs typeface="Calibri Light"/>
              </a:rPr>
              <a:t> </a:t>
            </a:r>
            <a:r>
              <a:rPr i="0" spc="-5" dirty="0">
                <a:solidFill>
                  <a:srgbClr val="92D050"/>
                </a:solidFill>
                <a:latin typeface="Calibri Light"/>
                <a:cs typeface="Calibri Light"/>
              </a:rPr>
              <a:t>alati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556792"/>
            <a:ext cx="7734934" cy="4329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265" indent="-4572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  <a:tabLst>
                <a:tab pos="184150" algn="l"/>
              </a:tabLst>
            </a:pPr>
            <a:r>
              <a:rPr sz="3200" spc="-5" dirty="0">
                <a:cs typeface="Calibri"/>
              </a:rPr>
              <a:t>Dijagramski</a:t>
            </a:r>
            <a:r>
              <a:rPr sz="3200" spc="1310" dirty="0">
                <a:cs typeface="Calibri"/>
              </a:rPr>
              <a:t> </a:t>
            </a:r>
            <a:r>
              <a:rPr sz="3200" spc="-15" dirty="0">
                <a:cs typeface="Calibri"/>
              </a:rPr>
              <a:t>alati</a:t>
            </a:r>
            <a:r>
              <a:rPr sz="3200" spc="1290" dirty="0">
                <a:cs typeface="Calibri"/>
              </a:rPr>
              <a:t> </a:t>
            </a:r>
            <a:r>
              <a:rPr sz="3200" spc="-5" dirty="0">
                <a:cs typeface="Calibri"/>
              </a:rPr>
              <a:t>(</a:t>
            </a:r>
            <a:r>
              <a:rPr sz="3200" i="1" spc="-5" dirty="0">
                <a:cs typeface="Calibri"/>
              </a:rPr>
              <a:t>Diagramming</a:t>
            </a:r>
            <a:r>
              <a:rPr sz="3200" i="1" spc="1275" dirty="0">
                <a:cs typeface="Calibri"/>
              </a:rPr>
              <a:t> </a:t>
            </a:r>
            <a:r>
              <a:rPr sz="3200" i="1" dirty="0">
                <a:cs typeface="Calibri"/>
              </a:rPr>
              <a:t>tools</a:t>
            </a:r>
            <a:r>
              <a:rPr sz="3200" dirty="0">
                <a:cs typeface="Calibri"/>
              </a:rPr>
              <a:t>) </a:t>
            </a:r>
            <a:endParaRPr lang="sr-Latn-RS" sz="3200" dirty="0" smtClean="0">
              <a:cs typeface="Calibri"/>
            </a:endParaRPr>
          </a:p>
          <a:p>
            <a:pPr marL="469265" indent="-4572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  <a:tabLst>
                <a:tab pos="184150" algn="l"/>
              </a:tabLst>
            </a:pPr>
            <a:r>
              <a:rPr sz="3200" spc="-5" dirty="0" err="1" smtClean="0">
                <a:cs typeface="Calibri"/>
              </a:rPr>
              <a:t>Rečnik</a:t>
            </a:r>
            <a:r>
              <a:rPr sz="3200" dirty="0" smtClean="0">
                <a:cs typeface="Calibri"/>
              </a:rPr>
              <a:t> </a:t>
            </a:r>
            <a:r>
              <a:rPr sz="3200" spc="-15" dirty="0">
                <a:cs typeface="Calibri"/>
              </a:rPr>
              <a:t>alati</a:t>
            </a:r>
            <a:r>
              <a:rPr sz="3200" spc="-10" dirty="0">
                <a:cs typeface="Calibri"/>
              </a:rPr>
              <a:t> </a:t>
            </a:r>
            <a:r>
              <a:rPr sz="3200" dirty="0">
                <a:cs typeface="Calibri"/>
              </a:rPr>
              <a:t>(</a:t>
            </a:r>
            <a:r>
              <a:rPr sz="3200" i="1" dirty="0">
                <a:cs typeface="Calibri"/>
              </a:rPr>
              <a:t>Dictionary</a:t>
            </a:r>
            <a:r>
              <a:rPr sz="3200" i="1" spc="5" dirty="0">
                <a:cs typeface="Calibri"/>
              </a:rPr>
              <a:t> </a:t>
            </a:r>
            <a:r>
              <a:rPr sz="3200" i="1" spc="-5" dirty="0">
                <a:cs typeface="Calibri"/>
              </a:rPr>
              <a:t>tools</a:t>
            </a:r>
            <a:r>
              <a:rPr sz="3200" spc="-5" dirty="0">
                <a:cs typeface="Calibri"/>
              </a:rPr>
              <a:t>)</a:t>
            </a:r>
            <a:r>
              <a:rPr sz="3200" dirty="0">
                <a:cs typeface="Calibri"/>
              </a:rPr>
              <a:t> </a:t>
            </a:r>
            <a:endParaRPr lang="sr-Latn-RS" sz="3200" dirty="0" smtClean="0">
              <a:cs typeface="Calibri"/>
            </a:endParaRPr>
          </a:p>
          <a:p>
            <a:pPr marL="469265" indent="-4572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  <a:tabLst>
                <a:tab pos="184150" algn="l"/>
              </a:tabLst>
            </a:pPr>
            <a:r>
              <a:rPr sz="3200" spc="-10" dirty="0" err="1" smtClean="0">
                <a:cs typeface="Calibri"/>
              </a:rPr>
              <a:t>Alati</a:t>
            </a:r>
            <a:r>
              <a:rPr sz="3200" spc="615" dirty="0" smtClean="0">
                <a:cs typeface="Calibri"/>
              </a:rPr>
              <a:t> </a:t>
            </a:r>
            <a:r>
              <a:rPr sz="3200" spc="-10" dirty="0">
                <a:cs typeface="Calibri"/>
              </a:rPr>
              <a:t>za</a:t>
            </a:r>
            <a:r>
              <a:rPr sz="3200" spc="600" dirty="0">
                <a:cs typeface="Calibri"/>
              </a:rPr>
              <a:t> </a:t>
            </a:r>
            <a:r>
              <a:rPr sz="3200" spc="-10" dirty="0">
                <a:cs typeface="Calibri"/>
              </a:rPr>
              <a:t>projektovanje</a:t>
            </a:r>
            <a:r>
              <a:rPr sz="3200" spc="605" dirty="0">
                <a:cs typeface="Calibri"/>
              </a:rPr>
              <a:t> </a:t>
            </a:r>
            <a:r>
              <a:rPr sz="3200" spc="-5" dirty="0">
                <a:cs typeface="Calibri"/>
              </a:rPr>
              <a:t>(</a:t>
            </a:r>
            <a:r>
              <a:rPr sz="3200" i="1" spc="-5" dirty="0">
                <a:cs typeface="Calibri"/>
              </a:rPr>
              <a:t>Design</a:t>
            </a:r>
            <a:r>
              <a:rPr sz="3200" i="1" spc="605" dirty="0">
                <a:cs typeface="Calibri"/>
              </a:rPr>
              <a:t> </a:t>
            </a:r>
            <a:r>
              <a:rPr sz="3200" i="1" spc="-5" dirty="0">
                <a:cs typeface="Calibri"/>
              </a:rPr>
              <a:t>tools</a:t>
            </a:r>
            <a:r>
              <a:rPr sz="3200" spc="-5" dirty="0">
                <a:cs typeface="Calibri"/>
              </a:rPr>
              <a:t>)</a:t>
            </a:r>
            <a:r>
              <a:rPr sz="3200" spc="595" dirty="0">
                <a:cs typeface="Calibri"/>
              </a:rPr>
              <a:t> </a:t>
            </a:r>
            <a:endParaRPr lang="sr-Latn-RS" sz="3200" spc="595" dirty="0" smtClean="0">
              <a:cs typeface="Calibri"/>
            </a:endParaRPr>
          </a:p>
          <a:p>
            <a:pPr marL="469265" indent="-4572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  <a:tabLst>
                <a:tab pos="184150" algn="l"/>
              </a:tabLst>
            </a:pPr>
            <a:r>
              <a:rPr sz="3200" spc="-10" dirty="0" err="1" smtClean="0">
                <a:cs typeface="Calibri"/>
              </a:rPr>
              <a:t>Alati</a:t>
            </a:r>
            <a:r>
              <a:rPr sz="3200" spc="-5" dirty="0" smtClean="0">
                <a:cs typeface="Calibri"/>
              </a:rPr>
              <a:t> </a:t>
            </a:r>
            <a:r>
              <a:rPr sz="3200" spc="-10" dirty="0">
                <a:cs typeface="Calibri"/>
              </a:rPr>
              <a:t>za</a:t>
            </a:r>
            <a:r>
              <a:rPr sz="3200" spc="-5" dirty="0">
                <a:cs typeface="Calibri"/>
              </a:rPr>
              <a:t> </a:t>
            </a:r>
            <a:r>
              <a:rPr sz="3200" spc="-15" dirty="0">
                <a:cs typeface="Calibri"/>
              </a:rPr>
              <a:t>upravljanje</a:t>
            </a:r>
            <a:r>
              <a:rPr sz="3200" spc="-10" dirty="0">
                <a:cs typeface="Calibri"/>
              </a:rPr>
              <a:t> kvalitetom</a:t>
            </a:r>
            <a:r>
              <a:rPr sz="3200" spc="-5" dirty="0">
                <a:cs typeface="Calibri"/>
              </a:rPr>
              <a:t> (Q</a:t>
            </a:r>
            <a:r>
              <a:rPr sz="3200" i="1" spc="-5" dirty="0">
                <a:cs typeface="Calibri"/>
              </a:rPr>
              <a:t>uality</a:t>
            </a:r>
            <a:r>
              <a:rPr sz="3200" i="1" dirty="0">
                <a:cs typeface="Calibri"/>
              </a:rPr>
              <a:t> </a:t>
            </a:r>
            <a:r>
              <a:rPr sz="3200" i="1" spc="-5" dirty="0">
                <a:cs typeface="Calibri"/>
              </a:rPr>
              <a:t>management</a:t>
            </a:r>
            <a:r>
              <a:rPr sz="3200" i="1" dirty="0">
                <a:cs typeface="Calibri"/>
              </a:rPr>
              <a:t> tools</a:t>
            </a:r>
            <a:r>
              <a:rPr sz="3200" dirty="0">
                <a:cs typeface="Calibri"/>
              </a:rPr>
              <a:t>) </a:t>
            </a:r>
            <a:endParaRPr lang="sr-Latn-RS" sz="3200" dirty="0" smtClean="0">
              <a:cs typeface="Calibri"/>
            </a:endParaRPr>
          </a:p>
          <a:p>
            <a:pPr marL="469265" indent="-4572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  <a:tabLst>
                <a:tab pos="184150" algn="l"/>
              </a:tabLst>
            </a:pPr>
            <a:r>
              <a:rPr sz="3200" spc="-10" dirty="0" err="1" smtClean="0">
                <a:cs typeface="Calibri"/>
              </a:rPr>
              <a:t>Dokumentacioni</a:t>
            </a:r>
            <a:r>
              <a:rPr sz="3200" spc="-5" dirty="0" smtClean="0">
                <a:cs typeface="Calibri"/>
              </a:rPr>
              <a:t> </a:t>
            </a:r>
            <a:r>
              <a:rPr sz="3200" spc="-10" dirty="0">
                <a:cs typeface="Calibri"/>
              </a:rPr>
              <a:t>alati</a:t>
            </a:r>
            <a:r>
              <a:rPr sz="3200" spc="-5" dirty="0">
                <a:cs typeface="Calibri"/>
              </a:rPr>
              <a:t> (</a:t>
            </a:r>
            <a:r>
              <a:rPr sz="3200" i="1" spc="-5" dirty="0">
                <a:cs typeface="Calibri"/>
              </a:rPr>
              <a:t>Documentation</a:t>
            </a:r>
            <a:r>
              <a:rPr sz="3200" i="1" dirty="0">
                <a:cs typeface="Calibri"/>
              </a:rPr>
              <a:t> </a:t>
            </a:r>
            <a:r>
              <a:rPr sz="3200" i="1" spc="-5" dirty="0">
                <a:cs typeface="Calibri"/>
              </a:rPr>
              <a:t>tools</a:t>
            </a:r>
            <a:r>
              <a:rPr sz="3200" spc="-5" dirty="0">
                <a:cs typeface="Calibri"/>
              </a:rPr>
              <a:t>)</a:t>
            </a:r>
            <a:r>
              <a:rPr sz="3200" dirty="0">
                <a:cs typeface="Calibri"/>
              </a:rPr>
              <a:t> </a:t>
            </a:r>
            <a:endParaRPr lang="sr-Latn-RS" sz="3200" dirty="0" smtClean="0">
              <a:cs typeface="Calibri"/>
            </a:endParaRPr>
          </a:p>
          <a:p>
            <a:pPr marL="469265" indent="-4572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  <a:tabLst>
                <a:tab pos="184150" algn="l"/>
              </a:tabLst>
            </a:pPr>
            <a:r>
              <a:rPr sz="3200" spc="-10" dirty="0" err="1" smtClean="0">
                <a:cs typeface="Calibri"/>
              </a:rPr>
              <a:t>Alati</a:t>
            </a:r>
            <a:r>
              <a:rPr sz="3200" spc="-10" dirty="0" smtClean="0">
                <a:cs typeface="Calibri"/>
              </a:rPr>
              <a:t> </a:t>
            </a:r>
            <a:r>
              <a:rPr sz="3200" spc="-20" dirty="0">
                <a:cs typeface="Calibri"/>
              </a:rPr>
              <a:t>generatora </a:t>
            </a:r>
            <a:r>
              <a:rPr sz="3200" spc="-15" dirty="0">
                <a:cs typeface="Calibri"/>
              </a:rPr>
              <a:t>koda </a:t>
            </a:r>
            <a:r>
              <a:rPr sz="3200" dirty="0">
                <a:cs typeface="Calibri"/>
              </a:rPr>
              <a:t>i </a:t>
            </a:r>
            <a:r>
              <a:rPr sz="3200" spc="-5" dirty="0">
                <a:cs typeface="Calibri"/>
              </a:rPr>
              <a:t>dizajna (</a:t>
            </a:r>
            <a:r>
              <a:rPr sz="3200" i="1" spc="-5" dirty="0">
                <a:cs typeface="Calibri"/>
              </a:rPr>
              <a:t>Design </a:t>
            </a:r>
            <a:r>
              <a:rPr sz="3200" i="1" spc="5" dirty="0">
                <a:cs typeface="Calibri"/>
              </a:rPr>
              <a:t>and </a:t>
            </a:r>
            <a:r>
              <a:rPr sz="3200" i="1" spc="-5" dirty="0">
                <a:cs typeface="Calibri"/>
              </a:rPr>
              <a:t>code generator </a:t>
            </a:r>
            <a:r>
              <a:rPr sz="3200" i="1" dirty="0">
                <a:cs typeface="Calibri"/>
              </a:rPr>
              <a:t>tools</a:t>
            </a:r>
            <a:r>
              <a:rPr sz="3200" i="1" dirty="0" smtClean="0">
                <a:cs typeface="Calibri"/>
              </a:rPr>
              <a:t>)</a:t>
            </a:r>
            <a:endParaRPr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976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5936"/>
            <a:ext cx="8229600" cy="1143000"/>
          </a:xfrm>
        </p:spPr>
        <p:txBody>
          <a:bodyPr/>
          <a:lstStyle/>
          <a:p>
            <a:r>
              <a:rPr lang="sr-Latn-RS" spc="-10" dirty="0" smtClean="0">
                <a:solidFill>
                  <a:srgbClr val="92D050"/>
                </a:solidFill>
                <a:cs typeface="Calibri"/>
              </a:rPr>
              <a:t>Au</a:t>
            </a:r>
            <a:r>
              <a:rPr lang="en-US" spc="-10" dirty="0" err="1" smtClean="0">
                <a:solidFill>
                  <a:srgbClr val="92D050"/>
                </a:solidFill>
                <a:cs typeface="Calibri"/>
              </a:rPr>
              <a:t>tomatizovani</a:t>
            </a:r>
            <a:r>
              <a:rPr lang="en-US" spc="20" dirty="0" smtClean="0">
                <a:solidFill>
                  <a:srgbClr val="92D050"/>
                </a:solidFill>
                <a:cs typeface="Calibri"/>
              </a:rPr>
              <a:t> </a:t>
            </a:r>
            <a:r>
              <a:rPr lang="en-US" spc="-10" dirty="0" err="1" smtClean="0">
                <a:solidFill>
                  <a:srgbClr val="92D050"/>
                </a:solidFill>
                <a:cs typeface="Calibri"/>
              </a:rPr>
              <a:t>alat</a:t>
            </a:r>
            <a:r>
              <a:rPr lang="sr-Latn-RS" spc="-10" dirty="0" smtClean="0">
                <a:solidFill>
                  <a:srgbClr val="92D050"/>
                </a:solidFill>
                <a:cs typeface="Calibri"/>
              </a:rPr>
              <a:t>i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12065" indent="0">
              <a:lnSpc>
                <a:spcPct val="90000"/>
              </a:lnSpc>
              <a:spcBef>
                <a:spcPts val="1200"/>
              </a:spcBef>
              <a:buNone/>
              <a:tabLst>
                <a:tab pos="184150" algn="l"/>
              </a:tabLst>
            </a:pPr>
            <a:r>
              <a:rPr lang="en-US" spc="-20" dirty="0" err="1">
                <a:cs typeface="Calibri"/>
              </a:rPr>
              <a:t>Postoje</a:t>
            </a:r>
            <a:r>
              <a:rPr lang="en-US" spc="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tri</a:t>
            </a:r>
            <a:r>
              <a:rPr lang="en-US" spc="25" dirty="0">
                <a:cs typeface="Calibri"/>
              </a:rPr>
              <a:t> </a:t>
            </a:r>
            <a:r>
              <a:rPr lang="en-US" spc="-10" dirty="0" err="1">
                <a:cs typeface="Calibri"/>
              </a:rPr>
              <a:t>klase</a:t>
            </a:r>
            <a:r>
              <a:rPr lang="en-US" spc="25" dirty="0">
                <a:cs typeface="Calibri"/>
              </a:rPr>
              <a:t> </a:t>
            </a:r>
            <a:r>
              <a:rPr lang="en-US" spc="-10" dirty="0" err="1">
                <a:cs typeface="Calibri"/>
              </a:rPr>
              <a:t>automatizovanih</a:t>
            </a:r>
            <a:r>
              <a:rPr lang="en-US" spc="20" dirty="0">
                <a:cs typeface="Calibri"/>
              </a:rPr>
              <a:t> </a:t>
            </a:r>
            <a:r>
              <a:rPr lang="en-US" spc="-10" dirty="0" err="1">
                <a:cs typeface="Calibri"/>
              </a:rPr>
              <a:t>alata</a:t>
            </a:r>
            <a:r>
              <a:rPr lang="en-US" spc="30" dirty="0">
                <a:cs typeface="Calibri"/>
              </a:rPr>
              <a:t> </a:t>
            </a:r>
            <a:r>
              <a:rPr lang="en-US" spc="-15" dirty="0" err="1">
                <a:cs typeface="Calibri"/>
              </a:rPr>
              <a:t>za</a:t>
            </a:r>
            <a:r>
              <a:rPr lang="en-US" spc="-20" dirty="0">
                <a:cs typeface="Calibri"/>
              </a:rPr>
              <a:t> </a:t>
            </a:r>
            <a:r>
              <a:rPr lang="en-US" spc="-15" dirty="0" err="1">
                <a:cs typeface="Calibri"/>
              </a:rPr>
              <a:t>developere</a:t>
            </a:r>
            <a:r>
              <a:rPr lang="en-US" spc="-15" dirty="0">
                <a:cs typeface="Calibri"/>
              </a:rPr>
              <a:t>:</a:t>
            </a:r>
            <a:endParaRPr lang="en-US" dirty="0">
              <a:cs typeface="Calibri"/>
            </a:endParaRPr>
          </a:p>
          <a:p>
            <a:pPr marL="534035">
              <a:lnSpc>
                <a:spcPct val="90000"/>
              </a:lnSpc>
              <a:spcBef>
                <a:spcPts val="1200"/>
              </a:spcBef>
            </a:pPr>
            <a:r>
              <a:rPr lang="en-US" b="1" spc="-10" dirty="0" err="1">
                <a:cs typeface="Calibri"/>
              </a:rPr>
              <a:t>Okruženje</a:t>
            </a:r>
            <a:r>
              <a:rPr lang="en-US" b="1" spc="45" dirty="0">
                <a:cs typeface="Calibri"/>
              </a:rPr>
              <a:t> </a:t>
            </a:r>
            <a:r>
              <a:rPr lang="en-US" b="1" spc="-20" dirty="0" err="1">
                <a:cs typeface="Calibri"/>
              </a:rPr>
              <a:t>za</a:t>
            </a:r>
            <a:r>
              <a:rPr lang="en-US" b="1" spc="10" dirty="0">
                <a:cs typeface="Calibri"/>
              </a:rPr>
              <a:t> </a:t>
            </a:r>
            <a:r>
              <a:rPr lang="en-US" b="1" spc="-20" dirty="0" err="1">
                <a:cs typeface="Calibri"/>
              </a:rPr>
              <a:t>razvoj</a:t>
            </a:r>
            <a:r>
              <a:rPr lang="en-US" b="1" spc="40" dirty="0">
                <a:cs typeface="Calibri"/>
              </a:rPr>
              <a:t> </a:t>
            </a:r>
            <a:r>
              <a:rPr lang="en-US" b="1" spc="-10" dirty="0" err="1">
                <a:cs typeface="Calibri"/>
              </a:rPr>
              <a:t>aplikacija</a:t>
            </a:r>
            <a:r>
              <a:rPr lang="en-US" b="1" spc="3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(</a:t>
            </a:r>
            <a:r>
              <a:rPr lang="en-US" i="1" spc="-5" dirty="0">
                <a:cs typeface="Calibri"/>
              </a:rPr>
              <a:t>Application</a:t>
            </a:r>
            <a:r>
              <a:rPr lang="en-US" i="1" spc="25" dirty="0">
                <a:cs typeface="Calibri"/>
              </a:rPr>
              <a:t> </a:t>
            </a:r>
            <a:r>
              <a:rPr lang="en-US" i="1" spc="-10" dirty="0">
                <a:cs typeface="Calibri"/>
              </a:rPr>
              <a:t>Development</a:t>
            </a:r>
            <a:r>
              <a:rPr lang="en-US" i="1" spc="5" dirty="0">
                <a:cs typeface="Calibri"/>
              </a:rPr>
              <a:t> </a:t>
            </a:r>
            <a:r>
              <a:rPr lang="en-US" i="1" spc="-10" dirty="0">
                <a:cs typeface="Calibri"/>
              </a:rPr>
              <a:t>Environments</a:t>
            </a:r>
            <a:r>
              <a:rPr lang="en-US" spc="-10" dirty="0">
                <a:cs typeface="Calibri"/>
              </a:rPr>
              <a:t>) </a:t>
            </a:r>
            <a:r>
              <a:rPr lang="en-US" i="1" spc="-5" dirty="0">
                <a:cs typeface="Calibri"/>
              </a:rPr>
              <a:t>Microsoft</a:t>
            </a:r>
            <a:r>
              <a:rPr lang="en-US" i="1" spc="409" dirty="0">
                <a:cs typeface="Calibri"/>
              </a:rPr>
              <a:t> </a:t>
            </a:r>
            <a:r>
              <a:rPr lang="en-US" i="1" spc="-10" dirty="0">
                <a:cs typeface="Calibri"/>
              </a:rPr>
              <a:t>Visual</a:t>
            </a:r>
            <a:r>
              <a:rPr lang="en-US" i="1" spc="400" dirty="0">
                <a:cs typeface="Calibri"/>
              </a:rPr>
              <a:t> </a:t>
            </a:r>
            <a:r>
              <a:rPr lang="en-US" i="1" spc="-5" dirty="0">
                <a:cs typeface="Calibri"/>
              </a:rPr>
              <a:t>Studio.net</a:t>
            </a:r>
            <a:r>
              <a:rPr lang="en-US" spc="-5" dirty="0">
                <a:cs typeface="Calibri"/>
              </a:rPr>
              <a:t>,</a:t>
            </a:r>
            <a:r>
              <a:rPr lang="en-US" spc="350" dirty="0">
                <a:cs typeface="Calibri"/>
              </a:rPr>
              <a:t> </a:t>
            </a:r>
            <a:r>
              <a:rPr lang="en-US" i="1" spc="-10" dirty="0">
                <a:cs typeface="Calibri"/>
              </a:rPr>
              <a:t>Oracle</a:t>
            </a:r>
            <a:r>
              <a:rPr lang="en-US" i="1" spc="405" dirty="0">
                <a:cs typeface="Calibri"/>
              </a:rPr>
              <a:t> </a:t>
            </a:r>
            <a:r>
              <a:rPr lang="en-US" i="1" spc="-5" dirty="0">
                <a:cs typeface="Calibri"/>
              </a:rPr>
              <a:t>Developer</a:t>
            </a:r>
            <a:r>
              <a:rPr lang="en-US" spc="-5" dirty="0">
                <a:cs typeface="Calibri"/>
              </a:rPr>
              <a:t>,</a:t>
            </a:r>
            <a:r>
              <a:rPr lang="en-US" spc="40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IBM</a:t>
            </a:r>
            <a:r>
              <a:rPr lang="en-US" spc="370" dirty="0">
                <a:cs typeface="Calibri"/>
              </a:rPr>
              <a:t> </a:t>
            </a:r>
            <a:r>
              <a:rPr lang="en-US" i="1" spc="-15" dirty="0" err="1">
                <a:cs typeface="Calibri"/>
              </a:rPr>
              <a:t>Websphere</a:t>
            </a:r>
            <a:r>
              <a:rPr lang="en-US" spc="-15" dirty="0">
                <a:cs typeface="Calibri"/>
              </a:rPr>
              <a:t>,</a:t>
            </a:r>
            <a:r>
              <a:rPr lang="en-US" spc="380" dirty="0">
                <a:cs typeface="Calibri"/>
              </a:rPr>
              <a:t> </a:t>
            </a:r>
            <a:r>
              <a:rPr lang="en-US" i="1" spc="-15" dirty="0">
                <a:cs typeface="Calibri"/>
              </a:rPr>
              <a:t>Sybase </a:t>
            </a:r>
            <a:r>
              <a:rPr lang="en-US" i="1" spc="-10" dirty="0" err="1">
                <a:cs typeface="Calibri"/>
              </a:rPr>
              <a:t>Powerbuilder</a:t>
            </a:r>
            <a:r>
              <a:rPr lang="en-US" i="1" spc="-2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...</a:t>
            </a:r>
            <a:endParaRPr lang="en-US" dirty="0">
              <a:cs typeface="Calibri"/>
            </a:endParaRPr>
          </a:p>
          <a:p>
            <a:pPr marL="534035">
              <a:lnSpc>
                <a:spcPct val="90000"/>
              </a:lnSpc>
              <a:spcBef>
                <a:spcPts val="1200"/>
              </a:spcBef>
            </a:pPr>
            <a:r>
              <a:rPr lang="en-US" b="1" spc="-25" dirty="0" err="1">
                <a:cs typeface="Calibri"/>
              </a:rPr>
              <a:t>Tehnologije</a:t>
            </a:r>
            <a:r>
              <a:rPr lang="en-US" b="1" spc="50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pomoću</a:t>
            </a:r>
            <a:r>
              <a:rPr lang="en-US" b="1" spc="-15" dirty="0">
                <a:cs typeface="Calibri"/>
              </a:rPr>
              <a:t> </a:t>
            </a:r>
            <a:r>
              <a:rPr lang="en-US" b="1" spc="-15" dirty="0" err="1">
                <a:cs typeface="Calibri"/>
              </a:rPr>
              <a:t>računara</a:t>
            </a:r>
            <a:r>
              <a:rPr lang="en-US" b="1" spc="2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(</a:t>
            </a:r>
            <a:r>
              <a:rPr lang="en-US" i="1" spc="-10" dirty="0">
                <a:cs typeface="Calibri"/>
              </a:rPr>
              <a:t>Computer-aided</a:t>
            </a:r>
            <a:r>
              <a:rPr lang="en-US" i="1" spc="25" dirty="0">
                <a:cs typeface="Calibri"/>
              </a:rPr>
              <a:t> </a:t>
            </a:r>
            <a:r>
              <a:rPr lang="en-US" i="1" spc="-5" dirty="0">
                <a:cs typeface="Calibri"/>
              </a:rPr>
              <a:t>technologies</a:t>
            </a:r>
            <a:r>
              <a:rPr lang="en-US" spc="-5" dirty="0">
                <a:cs typeface="Calibri"/>
              </a:rPr>
              <a:t>)</a:t>
            </a:r>
            <a:r>
              <a:rPr lang="en-US" dirty="0">
                <a:cs typeface="Calibri"/>
              </a:rPr>
              <a:t> </a:t>
            </a:r>
            <a:r>
              <a:rPr lang="en-US" i="1" spc="-30" dirty="0">
                <a:cs typeface="Calibri"/>
              </a:rPr>
              <a:t>CAD,</a:t>
            </a:r>
            <a:r>
              <a:rPr lang="en-US" i="1" spc="35" dirty="0">
                <a:cs typeface="Calibri"/>
              </a:rPr>
              <a:t> </a:t>
            </a:r>
            <a:r>
              <a:rPr lang="en-US" i="1" spc="-10" dirty="0">
                <a:cs typeface="Calibri"/>
              </a:rPr>
              <a:t>CAM</a:t>
            </a:r>
            <a:r>
              <a:rPr lang="en-US" i="1" spc="55" dirty="0">
                <a:cs typeface="Calibri"/>
              </a:rPr>
              <a:t> </a:t>
            </a:r>
            <a:r>
              <a:rPr lang="en-US" i="1" spc="-5" dirty="0">
                <a:cs typeface="Calibri"/>
              </a:rPr>
              <a:t>i</a:t>
            </a:r>
            <a:r>
              <a:rPr lang="en-US" i="1" spc="5" dirty="0">
                <a:cs typeface="Calibri"/>
              </a:rPr>
              <a:t> </a:t>
            </a:r>
            <a:r>
              <a:rPr lang="en-US" i="1" spc="-5" dirty="0" err="1">
                <a:cs typeface="Calibri"/>
              </a:rPr>
              <a:t>drugi</a:t>
            </a:r>
            <a:r>
              <a:rPr lang="en-US" i="1" spc="-15" dirty="0">
                <a:cs typeface="Calibri"/>
              </a:rPr>
              <a:t> </a:t>
            </a:r>
            <a:r>
              <a:rPr lang="en-US" i="1" spc="-5" dirty="0" err="1">
                <a:cs typeface="Calibri"/>
              </a:rPr>
              <a:t>alati</a:t>
            </a:r>
            <a:r>
              <a:rPr lang="en-US" i="1" spc="10" dirty="0">
                <a:cs typeface="Calibri"/>
              </a:rPr>
              <a:t> </a:t>
            </a:r>
            <a:r>
              <a:rPr lang="en-US" i="1" spc="-20" dirty="0" err="1">
                <a:cs typeface="Calibri"/>
              </a:rPr>
              <a:t>koji</a:t>
            </a:r>
            <a:r>
              <a:rPr lang="en-US" i="1" spc="10" dirty="0">
                <a:cs typeface="Calibri"/>
              </a:rPr>
              <a:t> </a:t>
            </a:r>
            <a:r>
              <a:rPr lang="en-US" i="1" spc="-10" dirty="0" err="1">
                <a:cs typeface="Calibri"/>
              </a:rPr>
              <a:t>služe</a:t>
            </a:r>
            <a:r>
              <a:rPr lang="en-US" i="1" spc="-15" dirty="0">
                <a:cs typeface="Calibri"/>
              </a:rPr>
              <a:t> </a:t>
            </a:r>
            <a:r>
              <a:rPr lang="en-US" i="1" spc="-30" dirty="0" err="1">
                <a:cs typeface="Calibri"/>
              </a:rPr>
              <a:t>za</a:t>
            </a:r>
            <a:r>
              <a:rPr lang="en-US" i="1" spc="15" dirty="0">
                <a:cs typeface="Calibri"/>
              </a:rPr>
              <a:t> </a:t>
            </a:r>
            <a:r>
              <a:rPr lang="en-US" i="1" spc="-10" dirty="0" err="1">
                <a:cs typeface="Calibri"/>
              </a:rPr>
              <a:t>dizajn</a:t>
            </a:r>
            <a:r>
              <a:rPr lang="en-US" i="1" spc="-10" dirty="0">
                <a:cs typeface="Calibri"/>
              </a:rPr>
              <a:t>,</a:t>
            </a:r>
            <a:r>
              <a:rPr lang="en-US" i="1" dirty="0">
                <a:cs typeface="Calibri"/>
              </a:rPr>
              <a:t> </a:t>
            </a:r>
            <a:r>
              <a:rPr lang="en-US" i="1" spc="-5" dirty="0" err="1">
                <a:cs typeface="Calibri"/>
              </a:rPr>
              <a:t>analizu</a:t>
            </a:r>
            <a:r>
              <a:rPr lang="en-US" i="1" spc="-5" dirty="0">
                <a:cs typeface="Calibri"/>
              </a:rPr>
              <a:t> i </a:t>
            </a:r>
            <a:r>
              <a:rPr lang="en-US" i="1" spc="-5" dirty="0" err="1">
                <a:cs typeface="Calibri"/>
              </a:rPr>
              <a:t>proizvodnju</a:t>
            </a:r>
            <a:r>
              <a:rPr lang="en-US" i="1" spc="-25" dirty="0">
                <a:cs typeface="Calibri"/>
              </a:rPr>
              <a:t> </a:t>
            </a:r>
            <a:r>
              <a:rPr lang="en-US" i="1" spc="-5" dirty="0" err="1">
                <a:cs typeface="Calibri"/>
              </a:rPr>
              <a:t>proizvoda</a:t>
            </a:r>
            <a:r>
              <a:rPr lang="en-US" i="1" spc="-5" dirty="0">
                <a:cs typeface="Calibri"/>
              </a:rPr>
              <a:t>.</a:t>
            </a:r>
            <a:endParaRPr lang="en-US" dirty="0">
              <a:cs typeface="Calibri"/>
            </a:endParaRPr>
          </a:p>
          <a:p>
            <a:pPr marL="534035">
              <a:lnSpc>
                <a:spcPct val="90000"/>
              </a:lnSpc>
              <a:spcBef>
                <a:spcPts val="1200"/>
              </a:spcBef>
            </a:pPr>
            <a:r>
              <a:rPr lang="en-US" b="1" spc="-15" dirty="0" err="1">
                <a:cs typeface="Calibri"/>
              </a:rPr>
              <a:t>Upravljanje</a:t>
            </a:r>
            <a:r>
              <a:rPr lang="en-US" b="1" spc="45" dirty="0">
                <a:cs typeface="Calibri"/>
              </a:rPr>
              <a:t> </a:t>
            </a:r>
            <a:r>
              <a:rPr lang="en-US" b="1" spc="-10" dirty="0" err="1">
                <a:cs typeface="Calibri"/>
              </a:rPr>
              <a:t>projektima</a:t>
            </a:r>
            <a:r>
              <a:rPr lang="en-US" b="1" spc="-5" dirty="0">
                <a:cs typeface="Calibri"/>
              </a:rPr>
              <a:t> i</a:t>
            </a:r>
            <a:r>
              <a:rPr lang="en-US" b="1" dirty="0">
                <a:cs typeface="Calibri"/>
              </a:rPr>
              <a:t> </a:t>
            </a:r>
            <a:r>
              <a:rPr lang="en-US" b="1" spc="-10" dirty="0" err="1">
                <a:cs typeface="Calibri"/>
              </a:rPr>
              <a:t>procesima</a:t>
            </a:r>
            <a:r>
              <a:rPr lang="en-US" b="1" spc="2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(</a:t>
            </a:r>
            <a:r>
              <a:rPr lang="en-US" i="1" spc="-5" dirty="0">
                <a:cs typeface="Calibri"/>
              </a:rPr>
              <a:t>Project</a:t>
            </a:r>
            <a:r>
              <a:rPr lang="en-US" i="1" spc="30" dirty="0">
                <a:cs typeface="Calibri"/>
              </a:rPr>
              <a:t> </a:t>
            </a:r>
            <a:r>
              <a:rPr lang="en-US" i="1" dirty="0">
                <a:cs typeface="Calibri"/>
              </a:rPr>
              <a:t>and</a:t>
            </a:r>
            <a:r>
              <a:rPr lang="en-US" i="1" spc="-5" dirty="0">
                <a:cs typeface="Calibri"/>
              </a:rPr>
              <a:t> </a:t>
            </a:r>
            <a:r>
              <a:rPr lang="en-US" i="1" spc="-10" dirty="0">
                <a:cs typeface="Calibri"/>
              </a:rPr>
              <a:t>process</a:t>
            </a:r>
            <a:r>
              <a:rPr lang="en-US" i="1" spc="10" dirty="0">
                <a:cs typeface="Calibri"/>
              </a:rPr>
              <a:t> </a:t>
            </a:r>
            <a:r>
              <a:rPr lang="en-US" i="1" spc="-5" dirty="0">
                <a:cs typeface="Calibri"/>
              </a:rPr>
              <a:t>management</a:t>
            </a:r>
            <a:r>
              <a:rPr lang="en-US" spc="-5" dirty="0">
                <a:cs typeface="Calibri"/>
              </a:rPr>
              <a:t>) </a:t>
            </a:r>
            <a:r>
              <a:rPr lang="en-US" i="1" spc="-5" dirty="0">
                <a:cs typeface="Calibri"/>
              </a:rPr>
              <a:t>RSA,</a:t>
            </a:r>
            <a:r>
              <a:rPr lang="en-US" i="1" spc="-20" dirty="0">
                <a:cs typeface="Calibri"/>
              </a:rPr>
              <a:t> </a:t>
            </a:r>
            <a:r>
              <a:rPr lang="en-US" i="1" spc="-5" dirty="0">
                <a:cs typeface="Calibri"/>
              </a:rPr>
              <a:t>IBM</a:t>
            </a:r>
            <a:r>
              <a:rPr lang="en-US" i="1" dirty="0">
                <a:cs typeface="Calibri"/>
              </a:rPr>
              <a:t> </a:t>
            </a:r>
            <a:r>
              <a:rPr lang="en-US" i="1" spc="-15" dirty="0" err="1">
                <a:cs typeface="Calibri"/>
              </a:rPr>
              <a:t>WebSphere</a:t>
            </a:r>
            <a:r>
              <a:rPr lang="en-US" i="1" spc="-30" dirty="0">
                <a:cs typeface="Calibri"/>
              </a:rPr>
              <a:t> </a:t>
            </a:r>
            <a:r>
              <a:rPr lang="en-US" i="1" spc="-5" dirty="0">
                <a:cs typeface="Calibri"/>
              </a:rPr>
              <a:t>Business</a:t>
            </a:r>
            <a:r>
              <a:rPr lang="en-US" i="1" spc="-20" dirty="0">
                <a:cs typeface="Calibri"/>
              </a:rPr>
              <a:t> </a:t>
            </a:r>
            <a:r>
              <a:rPr lang="en-US" i="1" spc="-5" dirty="0">
                <a:cs typeface="Calibri"/>
              </a:rPr>
              <a:t>Modeler</a:t>
            </a:r>
            <a:r>
              <a:rPr lang="en-US" i="1" spc="-5" dirty="0" smtClean="0">
                <a:cs typeface="Calibri"/>
              </a:rPr>
              <a:t>…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35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9632" y="332656"/>
            <a:ext cx="8060055" cy="6235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90000"/>
              </a:lnSpc>
              <a:spcBef>
                <a:spcPts val="110"/>
              </a:spcBef>
            </a:pPr>
            <a:r>
              <a:rPr b="1" i="0" spc="-10" dirty="0">
                <a:solidFill>
                  <a:srgbClr val="92D050"/>
                </a:solidFill>
                <a:latin typeface="Calibri Light"/>
                <a:cs typeface="Calibri Light"/>
              </a:rPr>
              <a:t>Pristupi</a:t>
            </a:r>
            <a:r>
              <a:rPr b="1" i="0" spc="-30" dirty="0">
                <a:solidFill>
                  <a:srgbClr val="92D050"/>
                </a:solidFill>
                <a:latin typeface="Calibri Light"/>
                <a:cs typeface="Calibri Light"/>
              </a:rPr>
              <a:t> </a:t>
            </a:r>
            <a:r>
              <a:rPr b="1" i="0" spc="-15" dirty="0">
                <a:solidFill>
                  <a:srgbClr val="92D050"/>
                </a:solidFill>
                <a:latin typeface="Calibri Light"/>
                <a:cs typeface="Calibri Light"/>
              </a:rPr>
              <a:t>razvoja</a:t>
            </a:r>
            <a:r>
              <a:rPr b="1" i="0" spc="-60" dirty="0">
                <a:solidFill>
                  <a:srgbClr val="92D050"/>
                </a:solidFill>
                <a:latin typeface="Calibri Light"/>
                <a:cs typeface="Calibri Light"/>
              </a:rPr>
              <a:t> </a:t>
            </a:r>
            <a:r>
              <a:rPr b="1" i="0" spc="-10" dirty="0" err="1">
                <a:solidFill>
                  <a:srgbClr val="92D050"/>
                </a:solidFill>
                <a:latin typeface="Calibri Light"/>
                <a:cs typeface="Calibri Light"/>
              </a:rPr>
              <a:t>sistemskih</a:t>
            </a:r>
            <a:r>
              <a:rPr b="1" i="0" spc="-25" dirty="0">
                <a:solidFill>
                  <a:srgbClr val="92D050"/>
                </a:solidFill>
                <a:latin typeface="Calibri Light"/>
                <a:cs typeface="Calibri Light"/>
              </a:rPr>
              <a:t> </a:t>
            </a:r>
            <a:r>
              <a:rPr b="1" i="0" dirty="0" err="1" smtClean="0">
                <a:solidFill>
                  <a:srgbClr val="92D050"/>
                </a:solidFill>
                <a:latin typeface="Calibri Light"/>
                <a:cs typeface="Calibri Light"/>
              </a:rPr>
              <a:t>modela</a:t>
            </a:r>
            <a:endParaRPr b="1" i="0" spc="-10" dirty="0">
              <a:solidFill>
                <a:srgbClr val="92D050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528" y="1039332"/>
            <a:ext cx="8166269" cy="56438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2880" indent="-170815">
              <a:spcBef>
                <a:spcPts val="600"/>
              </a:spcBef>
              <a:buFont typeface="Arial"/>
              <a:buChar char="•"/>
              <a:tabLst>
                <a:tab pos="183515" algn="l"/>
              </a:tabLst>
            </a:pPr>
            <a:r>
              <a:rPr sz="2800" spc="-10" dirty="0">
                <a:cs typeface="Calibri"/>
              </a:rPr>
              <a:t>CASE</a:t>
            </a:r>
            <a:r>
              <a:rPr sz="2800" spc="50" dirty="0">
                <a:cs typeface="Calibri"/>
              </a:rPr>
              <a:t> </a:t>
            </a:r>
            <a:r>
              <a:rPr sz="2800" spc="-10" dirty="0">
                <a:cs typeface="Calibri"/>
              </a:rPr>
              <a:t>alati</a:t>
            </a:r>
            <a:r>
              <a:rPr sz="2800" spc="20" dirty="0">
                <a:cs typeface="Calibri"/>
              </a:rPr>
              <a:t> </a:t>
            </a:r>
            <a:r>
              <a:rPr sz="2800" spc="-15" dirty="0">
                <a:cs typeface="Calibri"/>
              </a:rPr>
              <a:t>omogućavaju</a:t>
            </a:r>
            <a:r>
              <a:rPr sz="2800" spc="50" dirty="0">
                <a:cs typeface="Calibri"/>
              </a:rPr>
              <a:t> </a:t>
            </a:r>
            <a:r>
              <a:rPr sz="2800" spc="-20" dirty="0">
                <a:cs typeface="Calibri"/>
              </a:rPr>
              <a:t>dva</a:t>
            </a:r>
            <a:r>
              <a:rPr sz="2800" spc="-5" dirty="0">
                <a:cs typeface="Calibri"/>
              </a:rPr>
              <a:t> </a:t>
            </a:r>
            <a:r>
              <a:rPr sz="2800" spc="-15" dirty="0">
                <a:cs typeface="Calibri"/>
              </a:rPr>
              <a:t>različita</a:t>
            </a:r>
            <a:r>
              <a:rPr sz="2800" spc="65" dirty="0">
                <a:cs typeface="Calibri"/>
              </a:rPr>
              <a:t> </a:t>
            </a:r>
            <a:r>
              <a:rPr sz="2800" spc="-10" dirty="0">
                <a:cs typeface="Calibri"/>
              </a:rPr>
              <a:t>pristupa</a:t>
            </a:r>
            <a:r>
              <a:rPr sz="2800" spc="40" dirty="0">
                <a:cs typeface="Calibri"/>
              </a:rPr>
              <a:t> </a:t>
            </a:r>
            <a:r>
              <a:rPr sz="2800" spc="-15" dirty="0">
                <a:cs typeface="Calibri"/>
              </a:rPr>
              <a:t>za</a:t>
            </a:r>
            <a:r>
              <a:rPr sz="2800" spc="-5" dirty="0">
                <a:cs typeface="Calibri"/>
              </a:rPr>
              <a:t> </a:t>
            </a:r>
            <a:r>
              <a:rPr sz="2800" spc="-25" dirty="0">
                <a:cs typeface="Calibri"/>
              </a:rPr>
              <a:t>razvoj</a:t>
            </a:r>
            <a:r>
              <a:rPr sz="2800" spc="35" dirty="0">
                <a:cs typeface="Calibri"/>
              </a:rPr>
              <a:t> </a:t>
            </a:r>
            <a:r>
              <a:rPr sz="2800" spc="-15" dirty="0">
                <a:cs typeface="Calibri"/>
              </a:rPr>
              <a:t>sistemskih</a:t>
            </a:r>
            <a:r>
              <a:rPr sz="2800" spc="150" dirty="0">
                <a:cs typeface="Calibri"/>
              </a:rPr>
              <a:t> </a:t>
            </a:r>
            <a:r>
              <a:rPr sz="2800" spc="-10" dirty="0" err="1">
                <a:cs typeface="Calibri"/>
              </a:rPr>
              <a:t>modela</a:t>
            </a:r>
            <a:r>
              <a:rPr sz="2800" spc="-10" dirty="0" smtClean="0">
                <a:cs typeface="Calibri"/>
              </a:rPr>
              <a:t>:</a:t>
            </a:r>
            <a:endParaRPr sz="2800" dirty="0">
              <a:cs typeface="Calibri"/>
            </a:endParaRPr>
          </a:p>
          <a:p>
            <a:pPr marL="527685" marR="92075" lvl="1" indent="-170815">
              <a:spcBef>
                <a:spcPts val="600"/>
              </a:spcBef>
              <a:buFont typeface="Arial"/>
              <a:buChar char="•"/>
              <a:tabLst>
                <a:tab pos="528320" algn="l"/>
              </a:tabLst>
            </a:pPr>
            <a:r>
              <a:rPr sz="2800" b="1" spc="-10" dirty="0">
                <a:cs typeface="Calibri"/>
              </a:rPr>
              <a:t>inženjering</a:t>
            </a:r>
            <a:r>
              <a:rPr sz="2800" b="1" spc="50" dirty="0">
                <a:cs typeface="Calibri"/>
              </a:rPr>
              <a:t> </a:t>
            </a:r>
            <a:r>
              <a:rPr sz="2800" b="1" spc="-5" dirty="0">
                <a:cs typeface="Calibri"/>
              </a:rPr>
              <a:t>unapred</a:t>
            </a:r>
            <a:r>
              <a:rPr sz="2800" b="1" spc="-15" dirty="0">
                <a:cs typeface="Calibri"/>
              </a:rPr>
              <a:t> </a:t>
            </a:r>
            <a:r>
              <a:rPr sz="2800" b="1" spc="-10" dirty="0">
                <a:cs typeface="Calibri"/>
              </a:rPr>
              <a:t>(</a:t>
            </a:r>
            <a:r>
              <a:rPr sz="2800" b="1" i="1" spc="-10" dirty="0">
                <a:cs typeface="Calibri"/>
              </a:rPr>
              <a:t>forward</a:t>
            </a:r>
            <a:r>
              <a:rPr sz="2800" b="1" i="1" dirty="0">
                <a:cs typeface="Calibri"/>
              </a:rPr>
              <a:t> </a:t>
            </a:r>
            <a:r>
              <a:rPr sz="2800" b="1" i="1" spc="-5" dirty="0">
                <a:cs typeface="Calibri"/>
              </a:rPr>
              <a:t>engineering</a:t>
            </a:r>
            <a:r>
              <a:rPr sz="2800" b="1" spc="-5" dirty="0" smtClean="0">
                <a:cs typeface="Calibri"/>
              </a:rPr>
              <a:t>)</a:t>
            </a:r>
            <a:r>
              <a:rPr lang="sr-Latn-RS" sz="2800" b="1" spc="-5" dirty="0" smtClean="0">
                <a:cs typeface="Calibri"/>
              </a:rPr>
              <a:t>*</a:t>
            </a:r>
            <a:r>
              <a:rPr lang="sr-Latn-RS" sz="2800" b="1" spc="5" dirty="0" smtClean="0">
                <a:cs typeface="Calibri"/>
              </a:rPr>
              <a:t>,</a:t>
            </a:r>
            <a:endParaRPr lang="sr-Latn-RS" sz="2800" spc="-10" dirty="0" smtClean="0">
              <a:cs typeface="Calibri"/>
            </a:endParaRPr>
          </a:p>
          <a:p>
            <a:pPr marL="527685" marR="92075" lvl="1" indent="-170815">
              <a:spcBef>
                <a:spcPts val="600"/>
              </a:spcBef>
              <a:buFont typeface="Arial"/>
              <a:buChar char="•"/>
              <a:tabLst>
                <a:tab pos="528320" algn="l"/>
              </a:tabLst>
            </a:pPr>
            <a:r>
              <a:rPr sz="2800" b="1" spc="-10" dirty="0" err="1" smtClean="0">
                <a:cs typeface="Calibri"/>
              </a:rPr>
              <a:t>reverzni</a:t>
            </a:r>
            <a:r>
              <a:rPr sz="2800" b="1" dirty="0" smtClean="0">
                <a:cs typeface="Calibri"/>
              </a:rPr>
              <a:t> </a:t>
            </a:r>
            <a:r>
              <a:rPr sz="2800" b="1" spc="-10" dirty="0" err="1" smtClean="0">
                <a:cs typeface="Calibri"/>
              </a:rPr>
              <a:t>inženjering</a:t>
            </a:r>
            <a:r>
              <a:rPr sz="2800" b="1" spc="40" dirty="0" smtClean="0">
                <a:cs typeface="Calibri"/>
              </a:rPr>
              <a:t> </a:t>
            </a:r>
            <a:r>
              <a:rPr sz="2800" b="1" spc="-10" dirty="0" smtClean="0">
                <a:cs typeface="Calibri"/>
              </a:rPr>
              <a:t>(</a:t>
            </a:r>
            <a:r>
              <a:rPr sz="2800" b="1" i="1" spc="-10" dirty="0" smtClean="0">
                <a:cs typeface="Calibri"/>
              </a:rPr>
              <a:t>reverse</a:t>
            </a:r>
            <a:r>
              <a:rPr sz="2800" b="1" i="1" spc="35" dirty="0" smtClean="0">
                <a:cs typeface="Calibri"/>
              </a:rPr>
              <a:t> </a:t>
            </a:r>
            <a:r>
              <a:rPr sz="2800" b="1" i="1" spc="-5" dirty="0" smtClean="0">
                <a:cs typeface="Calibri"/>
              </a:rPr>
              <a:t>engineering</a:t>
            </a:r>
            <a:r>
              <a:rPr sz="2800" b="1" spc="-5" dirty="0" smtClean="0">
                <a:cs typeface="Calibri"/>
              </a:rPr>
              <a:t>)</a:t>
            </a:r>
            <a:r>
              <a:rPr sz="2800" b="1" spc="-20" dirty="0" smtClean="0">
                <a:cs typeface="Calibri"/>
              </a:rPr>
              <a:t> </a:t>
            </a:r>
            <a:r>
              <a:rPr lang="sr-Latn-RS" sz="2800" b="1" spc="-20" dirty="0" smtClean="0">
                <a:cs typeface="Calibri"/>
              </a:rPr>
              <a:t>**.</a:t>
            </a:r>
            <a:r>
              <a:rPr sz="2800" b="1" spc="15" dirty="0" smtClean="0">
                <a:cs typeface="Calibri"/>
              </a:rPr>
              <a:t> </a:t>
            </a:r>
            <a:endParaRPr lang="sr-Latn-RS" sz="2800" b="1" spc="15" dirty="0" smtClean="0">
              <a:cs typeface="Calibri"/>
            </a:endParaRPr>
          </a:p>
          <a:p>
            <a:pPr marR="92075" indent="-100330">
              <a:spcBef>
                <a:spcPts val="600"/>
              </a:spcBef>
              <a:tabLst>
                <a:tab pos="528320" algn="l"/>
              </a:tabLst>
            </a:pPr>
            <a:r>
              <a:rPr sz="2800" i="1" spc="-10" dirty="0" err="1" smtClean="0">
                <a:cs typeface="Calibri"/>
              </a:rPr>
              <a:t>Primeri</a:t>
            </a:r>
            <a:r>
              <a:rPr sz="2800" i="1" spc="40" dirty="0" smtClean="0">
                <a:cs typeface="Calibri"/>
              </a:rPr>
              <a:t> </a:t>
            </a:r>
            <a:r>
              <a:rPr sz="2800" i="1" spc="-10" dirty="0">
                <a:cs typeface="Calibri"/>
              </a:rPr>
              <a:t>CASE</a:t>
            </a:r>
            <a:r>
              <a:rPr sz="2800" i="1" dirty="0">
                <a:cs typeface="Calibri"/>
              </a:rPr>
              <a:t> </a:t>
            </a:r>
            <a:r>
              <a:rPr sz="2800" i="1" spc="-5" dirty="0">
                <a:cs typeface="Calibri"/>
              </a:rPr>
              <a:t>alata</a:t>
            </a:r>
            <a:r>
              <a:rPr sz="2800" spc="-5" dirty="0">
                <a:cs typeface="Calibri"/>
              </a:rPr>
              <a:t>:</a:t>
            </a:r>
            <a:endParaRPr sz="2800" dirty="0">
              <a:cs typeface="Calibri"/>
            </a:endParaRPr>
          </a:p>
          <a:p>
            <a:pPr marL="356870">
              <a:spcBef>
                <a:spcPts val="600"/>
              </a:spcBef>
            </a:pPr>
            <a:r>
              <a:rPr sz="2800" i="1" spc="-5" dirty="0">
                <a:cs typeface="Calibri"/>
              </a:rPr>
              <a:t>BPWin,</a:t>
            </a:r>
            <a:r>
              <a:rPr sz="2800" i="1" spc="-35" dirty="0">
                <a:cs typeface="Calibri"/>
              </a:rPr>
              <a:t> </a:t>
            </a:r>
            <a:r>
              <a:rPr sz="2800" i="1" spc="-5" dirty="0">
                <a:cs typeface="Calibri"/>
              </a:rPr>
              <a:t>ERWin, </a:t>
            </a:r>
            <a:r>
              <a:rPr sz="2800" i="1" spc="-15" dirty="0">
                <a:cs typeface="Calibri"/>
              </a:rPr>
              <a:t>System</a:t>
            </a:r>
            <a:r>
              <a:rPr sz="2800" i="1" spc="10" dirty="0">
                <a:cs typeface="Calibri"/>
              </a:rPr>
              <a:t> </a:t>
            </a:r>
            <a:r>
              <a:rPr sz="2800" i="1" spc="-5" dirty="0">
                <a:cs typeface="Calibri"/>
              </a:rPr>
              <a:t>Architect,</a:t>
            </a:r>
            <a:endParaRPr sz="2800" dirty="0">
              <a:cs typeface="Calibri"/>
            </a:endParaRPr>
          </a:p>
          <a:p>
            <a:pPr marL="356870" marR="4915535">
              <a:spcBef>
                <a:spcPts val="600"/>
              </a:spcBef>
            </a:pPr>
            <a:r>
              <a:rPr sz="2800" i="1" spc="-10" dirty="0">
                <a:cs typeface="Calibri"/>
              </a:rPr>
              <a:t>Rational</a:t>
            </a:r>
            <a:r>
              <a:rPr sz="2800" i="1" spc="45" dirty="0">
                <a:cs typeface="Calibri"/>
              </a:rPr>
              <a:t> </a:t>
            </a:r>
            <a:r>
              <a:rPr sz="2800" i="1" spc="-5" dirty="0">
                <a:cs typeface="Calibri"/>
              </a:rPr>
              <a:t>Software</a:t>
            </a:r>
            <a:r>
              <a:rPr sz="2800" i="1" spc="10" dirty="0">
                <a:cs typeface="Calibri"/>
              </a:rPr>
              <a:t> </a:t>
            </a:r>
            <a:r>
              <a:rPr sz="2800" i="1" spc="-5" dirty="0">
                <a:cs typeface="Calibri"/>
              </a:rPr>
              <a:t>Architect, </a:t>
            </a:r>
            <a:r>
              <a:rPr sz="2800" i="1" dirty="0">
                <a:cs typeface="Calibri"/>
              </a:rPr>
              <a:t> </a:t>
            </a:r>
            <a:r>
              <a:rPr sz="2800" i="1" spc="-10" dirty="0">
                <a:cs typeface="Calibri"/>
              </a:rPr>
              <a:t>DataArchitect,</a:t>
            </a:r>
            <a:r>
              <a:rPr sz="2800" i="1" spc="20" dirty="0">
                <a:cs typeface="Calibri"/>
              </a:rPr>
              <a:t> </a:t>
            </a:r>
            <a:r>
              <a:rPr sz="2800" i="1" spc="-5" dirty="0">
                <a:cs typeface="Calibri"/>
              </a:rPr>
              <a:t>Oracle</a:t>
            </a:r>
            <a:r>
              <a:rPr sz="2800" i="1" dirty="0">
                <a:cs typeface="Calibri"/>
              </a:rPr>
              <a:t> </a:t>
            </a:r>
            <a:r>
              <a:rPr sz="2800" i="1" spc="-20" dirty="0">
                <a:cs typeface="Calibri"/>
              </a:rPr>
              <a:t>Designer, </a:t>
            </a:r>
            <a:r>
              <a:rPr sz="2800" i="1" spc="-15" dirty="0">
                <a:cs typeface="Calibri"/>
              </a:rPr>
              <a:t> SmartDraw,</a:t>
            </a:r>
            <a:r>
              <a:rPr sz="2800" i="1" spc="15" dirty="0">
                <a:cs typeface="Calibri"/>
              </a:rPr>
              <a:t> </a:t>
            </a:r>
            <a:endParaRPr lang="sr-Latn-RS" sz="2800" i="1" spc="15" dirty="0" smtClean="0">
              <a:cs typeface="Calibri"/>
            </a:endParaRPr>
          </a:p>
          <a:p>
            <a:pPr marL="356870" marR="4915535">
              <a:spcBef>
                <a:spcPts val="600"/>
              </a:spcBef>
            </a:pPr>
            <a:r>
              <a:rPr sz="2800" i="1" spc="-5" dirty="0" smtClean="0">
                <a:cs typeface="Calibri"/>
              </a:rPr>
              <a:t>Power</a:t>
            </a:r>
            <a:r>
              <a:rPr sz="2800" i="1" spc="-35" dirty="0" smtClean="0">
                <a:cs typeface="Calibri"/>
              </a:rPr>
              <a:t> </a:t>
            </a:r>
            <a:r>
              <a:rPr sz="2800" i="1" spc="-5" dirty="0">
                <a:cs typeface="Calibri"/>
              </a:rPr>
              <a:t>Designer </a:t>
            </a:r>
            <a:r>
              <a:rPr sz="2800" i="1" dirty="0">
                <a:cs typeface="Calibri"/>
              </a:rPr>
              <a:t>i</a:t>
            </a:r>
            <a:r>
              <a:rPr sz="2800" i="1" spc="-15" dirty="0">
                <a:cs typeface="Calibri"/>
              </a:rPr>
              <a:t> </a:t>
            </a:r>
            <a:r>
              <a:rPr sz="2800" i="1" spc="-45" dirty="0">
                <a:cs typeface="Calibri"/>
              </a:rPr>
              <a:t>dr.</a:t>
            </a:r>
            <a:endParaRPr sz="2800" dirty="0"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3255" y="4077072"/>
            <a:ext cx="525658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1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dirty="0"/>
              <a:t>Statički i dinamički aspekti </a:t>
            </a:r>
            <a:r>
              <a:rPr lang="vi-VN" dirty="0" smtClean="0"/>
              <a:t>modela</a:t>
            </a:r>
            <a:endParaRPr lang="sr-Latn-RS" dirty="0" smtClean="0"/>
          </a:p>
          <a:p>
            <a:pPr marL="0" indent="0">
              <a:buNone/>
            </a:pPr>
            <a:r>
              <a:rPr lang="vi-VN" dirty="0" smtClean="0"/>
              <a:t>Realni </a:t>
            </a:r>
            <a:r>
              <a:rPr lang="vi-VN" dirty="0"/>
              <a:t>sistemi imaju dinamičko ponašanje:</a:t>
            </a:r>
          </a:p>
          <a:p>
            <a:pPr lvl="1">
              <a:buFont typeface="Wingdings" pitchFamily="2" charset="2"/>
              <a:buChar char="§"/>
            </a:pPr>
            <a:r>
              <a:rPr lang="vi-VN" sz="3000" dirty="0">
                <a:latin typeface="Calibri" pitchFamily="34" charset="0"/>
                <a:cs typeface="Calibri" pitchFamily="34" charset="0"/>
              </a:rPr>
              <a:t>objekti se kreiraju i uništavaju</a:t>
            </a:r>
          </a:p>
          <a:p>
            <a:pPr lvl="1">
              <a:buFont typeface="Wingdings" pitchFamily="2" charset="2"/>
              <a:buChar char="§"/>
            </a:pPr>
            <a:r>
              <a:rPr lang="vi-VN" sz="3000" dirty="0">
                <a:latin typeface="Calibri" pitchFamily="34" charset="0"/>
                <a:cs typeface="Calibri" pitchFamily="34" charset="0"/>
              </a:rPr>
              <a:t>objekti šalju poruke nekim redosledom</a:t>
            </a:r>
          </a:p>
          <a:p>
            <a:pPr lvl="1">
              <a:buFont typeface="Wingdings" pitchFamily="2" charset="2"/>
              <a:buChar char="§"/>
            </a:pPr>
            <a:r>
              <a:rPr lang="vi-VN" sz="3000" dirty="0">
                <a:latin typeface="Calibri" pitchFamily="34" charset="0"/>
                <a:cs typeface="Calibri" pitchFamily="34" charset="0"/>
              </a:rPr>
              <a:t>u mnogim sistemima spoljašnji događaji izazivaju operacije nad objektima</a:t>
            </a:r>
          </a:p>
          <a:p>
            <a:pPr lvl="1">
              <a:buFont typeface="Wingdings" pitchFamily="2" charset="2"/>
              <a:buChar char="§"/>
            </a:pPr>
            <a:r>
              <a:rPr lang="vi-VN" sz="3000" dirty="0">
                <a:latin typeface="Calibri" pitchFamily="34" charset="0"/>
                <a:cs typeface="Calibri" pitchFamily="34" charset="0"/>
              </a:rPr>
              <a:t>Statički aspekti modela se fokusiraju na njegovu strukturu (model podataka)</a:t>
            </a:r>
          </a:p>
          <a:p>
            <a:pPr lvl="1">
              <a:buFont typeface="Wingdings" pitchFamily="2" charset="2"/>
              <a:buChar char="§"/>
            </a:pPr>
            <a:r>
              <a:rPr lang="vi-VN" sz="3000" dirty="0">
                <a:latin typeface="Calibri" pitchFamily="34" charset="0"/>
                <a:cs typeface="Calibri" pitchFamily="34" charset="0"/>
              </a:rPr>
              <a:t>Dinamički aspekti modela se fokusiraju na njegovo ponašanje (model procesa</a:t>
            </a:r>
            <a:r>
              <a:rPr lang="vi-VN" sz="3000" dirty="0" smtClean="0">
                <a:latin typeface="Calibri" pitchFamily="34" charset="0"/>
                <a:cs typeface="Calibri" pitchFamily="34" charset="0"/>
              </a:rPr>
              <a:t>)</a:t>
            </a:r>
            <a:endParaRPr lang="vi-VN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r>
              <a:rPr lang="sr-Latn-RS" dirty="0" smtClean="0">
                <a:solidFill>
                  <a:srgbClr val="00FFFF"/>
                </a:solidFill>
              </a:rPr>
              <a:t>Aspekti modela</a:t>
            </a:r>
            <a:endParaRPr lang="en-U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/>
          <a:lstStyle/>
          <a:p>
            <a:r>
              <a:rPr lang="sr-Latn-RS" b="1" dirty="0" smtClean="0">
                <a:solidFill>
                  <a:srgbClr val="92D050"/>
                </a:solidFill>
              </a:rPr>
              <a:t>IDE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604448" cy="5256584"/>
          </a:xfrm>
        </p:spPr>
        <p:txBody>
          <a:bodyPr>
            <a:noAutofit/>
          </a:bodyPr>
          <a:lstStyle/>
          <a:p>
            <a:pPr marL="12700" marR="5080" indent="0">
              <a:lnSpc>
                <a:spcPct val="100699"/>
              </a:lnSpc>
              <a:spcBef>
                <a:spcPts val="535"/>
              </a:spcBef>
              <a:buNone/>
            </a:pPr>
            <a:r>
              <a:rPr lang="vi-VN" sz="2800" spc="55" dirty="0">
                <a:latin typeface="Calibri" pitchFamily="34" charset="0"/>
                <a:cs typeface="Calibri" pitchFamily="34" charset="0"/>
              </a:rPr>
              <a:t>Okruženje </a:t>
            </a:r>
            <a:r>
              <a:rPr lang="vi-VN" sz="2800" spc="35" dirty="0">
                <a:latin typeface="Calibri" pitchFamily="34" charset="0"/>
                <a:cs typeface="Calibri" pitchFamily="34" charset="0"/>
              </a:rPr>
              <a:t>za </a:t>
            </a:r>
            <a:r>
              <a:rPr lang="vi-VN" sz="2800" spc="25" dirty="0">
                <a:latin typeface="Calibri" pitchFamily="34" charset="0"/>
                <a:cs typeface="Calibri" pitchFamily="34" charset="0"/>
              </a:rPr>
              <a:t>razvoj </a:t>
            </a:r>
            <a:r>
              <a:rPr lang="vi-VN" sz="2800" spc="15" dirty="0">
                <a:latin typeface="Calibri" pitchFamily="34" charset="0"/>
                <a:cs typeface="Calibri" pitchFamily="34" charset="0"/>
              </a:rPr>
              <a:t>aplikacija </a:t>
            </a:r>
            <a:r>
              <a:rPr lang="vi-VN" sz="2800" spc="30" dirty="0">
                <a:latin typeface="Calibri" pitchFamily="34" charset="0"/>
                <a:cs typeface="Calibri" pitchFamily="34" charset="0"/>
              </a:rPr>
              <a:t>(</a:t>
            </a:r>
            <a:r>
              <a:rPr lang="vi-VN" sz="2800" i="1" spc="30" dirty="0" smtClean="0">
                <a:latin typeface="Calibri" pitchFamily="34" charset="0"/>
                <a:cs typeface="Calibri" pitchFamily="34" charset="0"/>
              </a:rPr>
              <a:t>Application</a:t>
            </a:r>
            <a:r>
              <a:rPr lang="sr-Latn-RS" sz="2800" i="1" spc="3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i="1" spc="35" dirty="0" smtClean="0">
                <a:latin typeface="Calibri" pitchFamily="34" charset="0"/>
                <a:cs typeface="Calibri" pitchFamily="34" charset="0"/>
              </a:rPr>
              <a:t>Development </a:t>
            </a:r>
            <a:r>
              <a:rPr lang="vi-VN" sz="2800" i="1" spc="5" dirty="0" smtClean="0">
                <a:latin typeface="Calibri" pitchFamily="34" charset="0"/>
                <a:cs typeface="Calibri" pitchFamily="34" charset="0"/>
              </a:rPr>
              <a:t>Environ</a:t>
            </a:r>
            <a:r>
              <a:rPr lang="vi-VN" sz="2800" i="1" spc="15" dirty="0" smtClean="0">
                <a:latin typeface="Calibri" pitchFamily="34" charset="0"/>
                <a:cs typeface="Calibri" pitchFamily="34" charset="0"/>
              </a:rPr>
              <a:t>ment </a:t>
            </a:r>
            <a:r>
              <a:rPr lang="vi-VN" sz="2800" spc="150" dirty="0">
                <a:latin typeface="Calibri" pitchFamily="34" charset="0"/>
                <a:cs typeface="Calibri" pitchFamily="34" charset="0"/>
              </a:rPr>
              <a:t>– </a:t>
            </a:r>
            <a:r>
              <a:rPr lang="vi-VN" sz="2800" spc="-25" dirty="0">
                <a:latin typeface="Calibri" pitchFamily="34" charset="0"/>
                <a:cs typeface="Calibri" pitchFamily="34" charset="0"/>
              </a:rPr>
              <a:t>ADE) </a:t>
            </a:r>
            <a:r>
              <a:rPr lang="sr-Latn-RS" sz="2800" spc="-1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vi-VN" sz="2800" spc="20" dirty="0" smtClean="0">
                <a:latin typeface="Calibri" pitchFamily="34" charset="0"/>
                <a:cs typeface="Calibri" pitchFamily="34" charset="0"/>
              </a:rPr>
              <a:t>integrisani </a:t>
            </a:r>
            <a:r>
              <a:rPr lang="vi-VN" sz="2800" spc="15" dirty="0">
                <a:latin typeface="Calibri" pitchFamily="34" charset="0"/>
                <a:cs typeface="Calibri" pitchFamily="34" charset="0"/>
              </a:rPr>
              <a:t>alat za </a:t>
            </a:r>
            <a:r>
              <a:rPr lang="vi-VN" sz="2800" spc="30" dirty="0">
                <a:latin typeface="Calibri" pitchFamily="34" charset="0"/>
                <a:cs typeface="Calibri" pitchFamily="34" charset="0"/>
              </a:rPr>
              <a:t>brzi </a:t>
            </a:r>
            <a:r>
              <a:rPr lang="vi-VN" sz="2800" spc="-20" dirty="0">
                <a:latin typeface="Calibri" pitchFamily="34" charset="0"/>
                <a:cs typeface="Calibri" pitchFamily="34" charset="0"/>
              </a:rPr>
              <a:t>i </a:t>
            </a:r>
            <a:r>
              <a:rPr lang="vi-VN" sz="2800" spc="20" dirty="0">
                <a:latin typeface="Calibri" pitchFamily="34" charset="0"/>
                <a:cs typeface="Calibri" pitchFamily="34" charset="0"/>
              </a:rPr>
              <a:t>kvalitetan </a:t>
            </a:r>
            <a:r>
              <a:rPr lang="vi-VN" sz="2800" spc="10" dirty="0">
                <a:latin typeface="Calibri" pitchFamily="34" charset="0"/>
                <a:cs typeface="Calibri" pitchFamily="34" charset="0"/>
              </a:rPr>
              <a:t>razvoj softvera. </a:t>
            </a:r>
            <a:r>
              <a:rPr lang="vi-VN" sz="2800" spc="-36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spc="45" dirty="0">
                <a:latin typeface="Calibri" pitchFamily="34" charset="0"/>
                <a:cs typeface="Calibri" pitchFamily="34" charset="0"/>
              </a:rPr>
              <a:t>Sinonim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je </a:t>
            </a:r>
            <a:r>
              <a:rPr lang="vi-VN" sz="2800" i="1" spc="20" dirty="0">
                <a:latin typeface="Calibri" pitchFamily="34" charset="0"/>
                <a:cs typeface="Calibri" pitchFamily="34" charset="0"/>
              </a:rPr>
              <a:t>Integrated </a:t>
            </a:r>
            <a:r>
              <a:rPr lang="vi-VN" sz="2800" i="1" spc="25" dirty="0">
                <a:latin typeface="Calibri" pitchFamily="34" charset="0"/>
                <a:cs typeface="Calibri" pitchFamily="34" charset="0"/>
              </a:rPr>
              <a:t>Development </a:t>
            </a:r>
            <a:r>
              <a:rPr lang="vi-VN" sz="2800" i="1" spc="10" dirty="0">
                <a:latin typeface="Calibri" pitchFamily="34" charset="0"/>
                <a:cs typeface="Calibri" pitchFamily="34" charset="0"/>
              </a:rPr>
              <a:t>Environment </a:t>
            </a:r>
            <a:r>
              <a:rPr lang="vi-VN" sz="2800" spc="-5" dirty="0">
                <a:latin typeface="Calibri" pitchFamily="34" charset="0"/>
                <a:cs typeface="Calibri" pitchFamily="34" charset="0"/>
              </a:rPr>
              <a:t>(IDE</a:t>
            </a:r>
            <a:r>
              <a:rPr lang="vi-VN" sz="2800" spc="-5" dirty="0" smtClean="0">
                <a:latin typeface="Calibri" pitchFamily="34" charset="0"/>
                <a:cs typeface="Calibri" pitchFamily="34" charset="0"/>
              </a:rPr>
              <a:t>).</a:t>
            </a:r>
            <a:r>
              <a:rPr lang="vi-VN" sz="2800" spc="-9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RS" sz="2800" spc="5" dirty="0">
                <a:latin typeface="Calibri" pitchFamily="34" charset="0"/>
                <a:cs typeface="Calibri" pitchFamily="34" charset="0"/>
              </a:rPr>
              <a:t>O</a:t>
            </a:r>
            <a:r>
              <a:rPr lang="vi-VN" sz="2800" spc="15" dirty="0" smtClean="0">
                <a:latin typeface="Calibri" pitchFamily="34" charset="0"/>
                <a:cs typeface="Calibri" pitchFamily="34" charset="0"/>
              </a:rPr>
              <a:t>bebezbeđuju </a:t>
            </a:r>
            <a:r>
              <a:rPr lang="vi-VN" sz="2800" spc="-36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spc="10" dirty="0">
                <a:latin typeface="Calibri" pitchFamily="34" charset="0"/>
                <a:cs typeface="Calibri" pitchFamily="34" charset="0"/>
              </a:rPr>
              <a:t>sledeće</a:t>
            </a:r>
            <a:r>
              <a:rPr lang="vi-VN" sz="2800" spc="-3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spc="-5" dirty="0">
                <a:latin typeface="Calibri" pitchFamily="34" charset="0"/>
                <a:cs typeface="Calibri" pitchFamily="34" charset="0"/>
              </a:rPr>
              <a:t>alate:</a:t>
            </a:r>
            <a:endParaRPr lang="vi-VN" sz="2800" dirty="0">
              <a:latin typeface="Calibri" pitchFamily="34" charset="0"/>
              <a:cs typeface="Calibri" pitchFamily="34" charset="0"/>
            </a:endParaRPr>
          </a:p>
          <a:p>
            <a:pPr marL="588010" marR="56515" indent="-289560">
              <a:lnSpc>
                <a:spcPct val="100699"/>
              </a:lnSpc>
              <a:spcBef>
                <a:spcPts val="540"/>
              </a:spcBef>
              <a:buFont typeface="Wingdings"/>
              <a:buChar char=""/>
              <a:tabLst>
                <a:tab pos="576580" algn="l"/>
              </a:tabLst>
            </a:pPr>
            <a:r>
              <a:rPr lang="vi-VN" sz="2800" b="1" spc="15" dirty="0">
                <a:latin typeface="Calibri" pitchFamily="34" charset="0"/>
                <a:cs typeface="Calibri" pitchFamily="34" charset="0"/>
              </a:rPr>
              <a:t>programske </a:t>
            </a:r>
            <a:r>
              <a:rPr lang="vi-VN" sz="2800" b="1" spc="20" dirty="0">
                <a:latin typeface="Calibri" pitchFamily="34" charset="0"/>
                <a:cs typeface="Calibri" pitchFamily="34" charset="0"/>
              </a:rPr>
              <a:t>jezike </a:t>
            </a:r>
            <a:r>
              <a:rPr lang="vi-VN" sz="2800" b="1" spc="35" dirty="0">
                <a:latin typeface="Calibri" pitchFamily="34" charset="0"/>
                <a:cs typeface="Calibri" pitchFamily="34" charset="0"/>
              </a:rPr>
              <a:t>i </a:t>
            </a:r>
            <a:r>
              <a:rPr lang="vi-VN" sz="2800" b="1" spc="20" dirty="0" smtClean="0">
                <a:latin typeface="Calibri" pitchFamily="34" charset="0"/>
                <a:cs typeface="Calibri" pitchFamily="34" charset="0"/>
              </a:rPr>
              <a:t>interpretere</a:t>
            </a:r>
            <a:endParaRPr lang="vi-VN" sz="2800" dirty="0">
              <a:latin typeface="Calibri" pitchFamily="34" charset="0"/>
              <a:cs typeface="Calibri" pitchFamily="34" charset="0"/>
            </a:endParaRPr>
          </a:p>
          <a:p>
            <a:pPr marL="588010" marR="55880" indent="-289560">
              <a:lnSpc>
                <a:spcPct val="100699"/>
              </a:lnSpc>
              <a:spcBef>
                <a:spcPts val="540"/>
              </a:spcBef>
              <a:buFont typeface="Wingdings"/>
              <a:buChar char=""/>
              <a:tabLst>
                <a:tab pos="585470" algn="l"/>
              </a:tabLst>
            </a:pPr>
            <a:r>
              <a:rPr lang="vi-VN" sz="2800" b="1" spc="35" dirty="0">
                <a:latin typeface="Calibri" pitchFamily="34" charset="0"/>
                <a:cs typeface="Calibri" pitchFamily="34" charset="0"/>
              </a:rPr>
              <a:t>alate </a:t>
            </a:r>
            <a:r>
              <a:rPr lang="vi-VN" sz="2800" b="1" spc="40" dirty="0">
                <a:latin typeface="Calibri" pitchFamily="34" charset="0"/>
                <a:cs typeface="Calibri" pitchFamily="34" charset="0"/>
              </a:rPr>
              <a:t>za </a:t>
            </a:r>
            <a:r>
              <a:rPr lang="vi-VN" sz="2800" b="1" spc="30" dirty="0">
                <a:latin typeface="Calibri" pitchFamily="34" charset="0"/>
                <a:cs typeface="Calibri" pitchFamily="34" charset="0"/>
              </a:rPr>
              <a:t>dizajniranje </a:t>
            </a:r>
            <a:r>
              <a:rPr lang="vi-VN" sz="2800" b="1" spc="35" dirty="0" smtClean="0">
                <a:latin typeface="Calibri" pitchFamily="34" charset="0"/>
                <a:cs typeface="Calibri" pitchFamily="34" charset="0"/>
              </a:rPr>
              <a:t>interfejsa</a:t>
            </a:r>
            <a:endParaRPr lang="vi-VN" sz="2800" dirty="0">
              <a:latin typeface="Calibri" pitchFamily="34" charset="0"/>
              <a:cs typeface="Calibri" pitchFamily="34" charset="0"/>
            </a:endParaRPr>
          </a:p>
          <a:p>
            <a:pPr marL="580390" indent="-281940">
              <a:lnSpc>
                <a:spcPct val="100000"/>
              </a:lnSpc>
              <a:spcBef>
                <a:spcPts val="550"/>
              </a:spcBef>
              <a:buFont typeface="Wingdings"/>
              <a:buChar char=""/>
              <a:tabLst>
                <a:tab pos="581025" algn="l"/>
              </a:tabLst>
            </a:pPr>
            <a:r>
              <a:rPr lang="vi-VN" sz="2800" b="1" spc="80" dirty="0">
                <a:latin typeface="Calibri" pitchFamily="34" charset="0"/>
                <a:cs typeface="Calibri" pitchFamily="34" charset="0"/>
              </a:rPr>
              <a:t>middleware</a:t>
            </a:r>
            <a:r>
              <a:rPr lang="vi-VN" sz="2800" b="1" spc="105" dirty="0">
                <a:latin typeface="Calibri" pitchFamily="34" charset="0"/>
                <a:cs typeface="Calibri" pitchFamily="34" charset="0"/>
              </a:rPr>
              <a:t> </a:t>
            </a:r>
            <a:endParaRPr lang="sr-Latn-RS" sz="2800" b="1" spc="105" dirty="0" smtClean="0">
              <a:latin typeface="Calibri" pitchFamily="34" charset="0"/>
              <a:cs typeface="Calibri" pitchFamily="34" charset="0"/>
            </a:endParaRPr>
          </a:p>
          <a:p>
            <a:pPr marL="580390" indent="-281940">
              <a:lnSpc>
                <a:spcPct val="100000"/>
              </a:lnSpc>
              <a:spcBef>
                <a:spcPts val="550"/>
              </a:spcBef>
              <a:buFont typeface="Wingdings"/>
              <a:buChar char=""/>
              <a:tabLst>
                <a:tab pos="581025" algn="l"/>
              </a:tabLst>
            </a:pPr>
            <a:r>
              <a:rPr lang="en-US" sz="2800" b="1" spc="35" dirty="0" err="1" smtClean="0">
                <a:latin typeface="Calibri" pitchFamily="34" charset="0"/>
                <a:cs typeface="Calibri" pitchFamily="34" charset="0"/>
              </a:rPr>
              <a:t>alate</a:t>
            </a:r>
            <a:r>
              <a:rPr lang="en-US" sz="2800" b="1" spc="9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spc="40" dirty="0" err="1">
                <a:latin typeface="Calibri" pitchFamily="34" charset="0"/>
                <a:cs typeface="Calibri" pitchFamily="34" charset="0"/>
              </a:rPr>
              <a:t>za</a:t>
            </a:r>
            <a:r>
              <a:rPr lang="en-US" sz="2800" b="1" spc="9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spc="40" dirty="0" err="1" smtClean="0">
                <a:latin typeface="Calibri" pitchFamily="34" charset="0"/>
                <a:cs typeface="Calibri" pitchFamily="34" charset="0"/>
              </a:rPr>
              <a:t>testiranje</a:t>
            </a:r>
            <a:endParaRPr lang="sr-Latn-RS" sz="2800" b="1" spc="40" dirty="0" smtClean="0">
              <a:latin typeface="Calibri" pitchFamily="34" charset="0"/>
              <a:cs typeface="Calibri" pitchFamily="34" charset="0"/>
            </a:endParaRPr>
          </a:p>
          <a:p>
            <a:pPr marL="580390" indent="-281940">
              <a:lnSpc>
                <a:spcPct val="100000"/>
              </a:lnSpc>
              <a:spcBef>
                <a:spcPts val="550"/>
              </a:spcBef>
              <a:buFont typeface="Wingdings"/>
              <a:buChar char=""/>
              <a:tabLst>
                <a:tab pos="581025" algn="l"/>
              </a:tabLst>
            </a:pPr>
            <a:r>
              <a:rPr lang="en-US" sz="2800" b="1" spc="10" dirty="0" err="1" smtClean="0">
                <a:latin typeface="Calibri" pitchFamily="34" charset="0"/>
                <a:cs typeface="Calibri" pitchFamily="34" charset="0"/>
              </a:rPr>
              <a:t>alate</a:t>
            </a:r>
            <a:r>
              <a:rPr lang="en-US" sz="2800" b="1" spc="-9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spc="20" dirty="0" err="1">
                <a:latin typeface="Calibri" pitchFamily="34" charset="0"/>
                <a:cs typeface="Calibri" pitchFamily="34" charset="0"/>
              </a:rPr>
              <a:t>za</a:t>
            </a:r>
            <a:r>
              <a:rPr lang="en-US" sz="2800" b="1" spc="-9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spc="25" dirty="0" err="1">
                <a:latin typeface="Calibri" pitchFamily="34" charset="0"/>
                <a:cs typeface="Calibri" pitchFamily="34" charset="0"/>
              </a:rPr>
              <a:t>kontrolu</a:t>
            </a:r>
            <a:r>
              <a:rPr lang="en-US" sz="2800" b="1" spc="-9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verzija</a:t>
            </a:r>
            <a:r>
              <a:rPr lang="en-US" sz="2800" b="1" spc="-80" dirty="0">
                <a:latin typeface="Calibri" pitchFamily="34" charset="0"/>
                <a:cs typeface="Calibri" pitchFamily="34" charset="0"/>
              </a:rPr>
              <a:t> </a:t>
            </a:r>
            <a:endParaRPr lang="sr-Latn-RS" sz="2800" b="1" spc="-80" dirty="0" smtClean="0">
              <a:latin typeface="Calibri" pitchFamily="34" charset="0"/>
              <a:cs typeface="Calibri" pitchFamily="34" charset="0"/>
            </a:endParaRPr>
          </a:p>
          <a:p>
            <a:pPr marL="580390" indent="-281940">
              <a:lnSpc>
                <a:spcPct val="100000"/>
              </a:lnSpc>
              <a:spcBef>
                <a:spcPts val="550"/>
              </a:spcBef>
              <a:buFont typeface="Wingdings"/>
              <a:buChar char=""/>
              <a:tabLst>
                <a:tab pos="581025" algn="l"/>
              </a:tabLst>
            </a:pPr>
            <a:r>
              <a:rPr lang="en-US" sz="2800" b="1" spc="10" dirty="0" err="1" smtClean="0">
                <a:latin typeface="Calibri" pitchFamily="34" charset="0"/>
                <a:cs typeface="Calibri" pitchFamily="34" charset="0"/>
              </a:rPr>
              <a:t>alate</a:t>
            </a:r>
            <a:r>
              <a:rPr lang="en-US" sz="2800" b="1" spc="-1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spc="20" dirty="0" err="1">
                <a:latin typeface="Calibri" pitchFamily="34" charset="0"/>
                <a:cs typeface="Calibri" pitchFamily="34" charset="0"/>
              </a:rPr>
              <a:t>za</a:t>
            </a:r>
            <a:r>
              <a:rPr lang="en-US" sz="2800" b="1" spc="-1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spc="50" dirty="0" err="1">
                <a:latin typeface="Calibri" pitchFamily="34" charset="0"/>
                <a:cs typeface="Calibri" pitchFamily="34" charset="0"/>
              </a:rPr>
              <a:t>pomoć</a:t>
            </a:r>
            <a:r>
              <a:rPr lang="en-US" sz="2800" b="1" spc="-1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spc="15" dirty="0">
                <a:latin typeface="Calibri" pitchFamily="34" charset="0"/>
                <a:cs typeface="Calibri" pitchFamily="34" charset="0"/>
              </a:rPr>
              <a:t>(Help</a:t>
            </a:r>
            <a:r>
              <a:rPr lang="en-US" sz="2800" b="1" spc="15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2800" spc="370" dirty="0" smtClean="0">
                <a:latin typeface="Calibri" pitchFamily="34" charset="0"/>
                <a:cs typeface="Calibri" pitchFamily="34" charset="0"/>
              </a:rPr>
              <a:t> </a:t>
            </a:r>
            <a:endParaRPr lang="sr-Latn-RS" sz="2800" spc="370" dirty="0" smtClean="0">
              <a:latin typeface="Calibri" pitchFamily="34" charset="0"/>
              <a:cs typeface="Calibri" pitchFamily="34" charset="0"/>
            </a:endParaRPr>
          </a:p>
          <a:p>
            <a:pPr marL="580390" indent="-281940">
              <a:lnSpc>
                <a:spcPct val="100000"/>
              </a:lnSpc>
              <a:spcBef>
                <a:spcPts val="550"/>
              </a:spcBef>
              <a:buFont typeface="Wingdings"/>
              <a:buChar char=""/>
              <a:tabLst>
                <a:tab pos="581025" algn="l"/>
              </a:tabLst>
            </a:pPr>
            <a:r>
              <a:rPr lang="en-US" sz="2800" b="1" spc="20" dirty="0" err="1" smtClean="0">
                <a:latin typeface="Calibri" pitchFamily="34" charset="0"/>
                <a:cs typeface="Calibri" pitchFamily="34" charset="0"/>
              </a:rPr>
              <a:t>repozitorijum</a:t>
            </a:r>
            <a:r>
              <a:rPr lang="en-US" sz="2800" b="1" spc="-3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spc="35" dirty="0" smtClean="0">
                <a:latin typeface="Calibri" pitchFamily="34" charset="0"/>
                <a:cs typeface="Calibri" pitchFamily="34" charset="0"/>
              </a:rPr>
              <a:t>link</a:t>
            </a:r>
            <a:endParaRPr lang="vi-VN" sz="2800" dirty="0">
              <a:latin typeface="Calibri" pitchFamily="34" charset="0"/>
              <a:cs typeface="Calibri" pitchFamily="34" charset="0"/>
            </a:endParaRP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145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53752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92D050"/>
                </a:solidFill>
              </a:rPr>
              <a:t>Treća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klasa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automatizovanih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alata</a:t>
            </a:r>
            <a:r>
              <a:rPr lang="en-US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0" dirty="0" smtClean="0">
                <a:cs typeface="Times New Roman"/>
              </a:rPr>
              <a:t>CASE </a:t>
            </a:r>
            <a:r>
              <a:rPr lang="en-US" spc="15" dirty="0" err="1">
                <a:cs typeface="Times New Roman"/>
              </a:rPr>
              <a:t>alati</a:t>
            </a:r>
            <a:r>
              <a:rPr lang="en-US" spc="15" dirty="0">
                <a:cs typeface="Times New Roman"/>
              </a:rPr>
              <a:t> </a:t>
            </a:r>
            <a:r>
              <a:rPr lang="en-US" spc="-10" dirty="0">
                <a:cs typeface="Times New Roman"/>
              </a:rPr>
              <a:t>i </a:t>
            </a:r>
            <a:r>
              <a:rPr lang="en-US" spc="-15" dirty="0">
                <a:cs typeface="Times New Roman"/>
              </a:rPr>
              <a:t>ADE </a:t>
            </a:r>
            <a:r>
              <a:rPr lang="en-US" spc="35" dirty="0" err="1">
                <a:cs typeface="Times New Roman"/>
              </a:rPr>
              <a:t>podržavaju</a:t>
            </a:r>
            <a:r>
              <a:rPr lang="en-US" spc="35" dirty="0">
                <a:cs typeface="Times New Roman"/>
              </a:rPr>
              <a:t> </a:t>
            </a:r>
            <a:r>
              <a:rPr lang="en-US" spc="20" dirty="0" err="1">
                <a:cs typeface="Times New Roman"/>
              </a:rPr>
              <a:t>analizu</a:t>
            </a:r>
            <a:r>
              <a:rPr lang="en-US" spc="20" dirty="0">
                <a:cs typeface="Times New Roman"/>
              </a:rPr>
              <a:t>, </a:t>
            </a:r>
            <a:r>
              <a:rPr lang="en-US" spc="25" dirty="0" err="1">
                <a:cs typeface="Times New Roman"/>
              </a:rPr>
              <a:t>projektovanje</a:t>
            </a:r>
            <a:r>
              <a:rPr lang="en-US" spc="25" dirty="0">
                <a:cs typeface="Times New Roman"/>
              </a:rPr>
              <a:t> </a:t>
            </a:r>
            <a:r>
              <a:rPr lang="en-US" spc="-10" dirty="0">
                <a:cs typeface="Times New Roman"/>
              </a:rPr>
              <a:t>i </a:t>
            </a:r>
            <a:r>
              <a:rPr lang="en-US" spc="35" dirty="0" err="1">
                <a:cs typeface="Times New Roman"/>
              </a:rPr>
              <a:t>izgradnju</a:t>
            </a:r>
            <a:r>
              <a:rPr lang="en-US" spc="35" dirty="0">
                <a:cs typeface="Times New Roman"/>
              </a:rPr>
              <a:t> </a:t>
            </a:r>
            <a:r>
              <a:rPr lang="en-US" spc="35" dirty="0" err="1">
                <a:cs typeface="Times New Roman"/>
              </a:rPr>
              <a:t>novih</a:t>
            </a:r>
            <a:r>
              <a:rPr lang="en-US" spc="35" dirty="0">
                <a:cs typeface="Times New Roman"/>
              </a:rPr>
              <a:t> </a:t>
            </a:r>
            <a:r>
              <a:rPr lang="en-US" spc="30" dirty="0" err="1" smtClean="0">
                <a:cs typeface="Times New Roman"/>
              </a:rPr>
              <a:t>informacionih</a:t>
            </a:r>
            <a:r>
              <a:rPr lang="en-US" spc="30" dirty="0" smtClean="0">
                <a:cs typeface="Times New Roman"/>
              </a:rPr>
              <a:t> </a:t>
            </a:r>
            <a:r>
              <a:rPr lang="en-US" spc="20" dirty="0" err="1">
                <a:cs typeface="Times New Roman"/>
              </a:rPr>
              <a:t>sistema</a:t>
            </a:r>
            <a:r>
              <a:rPr lang="en-US" spc="20" dirty="0">
                <a:cs typeface="Times New Roman"/>
              </a:rPr>
              <a:t> </a:t>
            </a:r>
            <a:r>
              <a:rPr lang="en-US" spc="-20" dirty="0">
                <a:cs typeface="Times New Roman"/>
              </a:rPr>
              <a:t>i </a:t>
            </a:r>
            <a:r>
              <a:rPr lang="en-US" spc="10" dirty="0" err="1">
                <a:cs typeface="Times New Roman"/>
              </a:rPr>
              <a:t>softvera</a:t>
            </a:r>
            <a:r>
              <a:rPr lang="en-US" spc="10" dirty="0">
                <a:cs typeface="Times New Roman"/>
              </a:rPr>
              <a:t>, </a:t>
            </a:r>
            <a:endParaRPr lang="sr-Latn-RS" spc="10" dirty="0" smtClean="0">
              <a:cs typeface="Times New Roman"/>
            </a:endParaRPr>
          </a:p>
          <a:p>
            <a:r>
              <a:rPr lang="en-US" dirty="0" err="1" smtClean="0">
                <a:cs typeface="Times New Roman"/>
              </a:rPr>
              <a:t>aplikacij</a:t>
            </a:r>
            <a:r>
              <a:rPr lang="sr-Latn-RS" dirty="0" smtClean="0">
                <a:cs typeface="Times New Roman"/>
              </a:rPr>
              <a:t>a</a:t>
            </a:r>
            <a:r>
              <a:rPr lang="en-US" dirty="0" smtClean="0">
                <a:cs typeface="Times New Roman"/>
              </a:rPr>
              <a:t> </a:t>
            </a:r>
            <a:r>
              <a:rPr lang="en-US" spc="10" dirty="0" err="1">
                <a:cs typeface="Times New Roman"/>
              </a:rPr>
              <a:t>upravljanja</a:t>
            </a:r>
            <a:r>
              <a:rPr lang="en-US" spc="10" dirty="0">
                <a:cs typeface="Times New Roman"/>
              </a:rPr>
              <a:t> </a:t>
            </a:r>
            <a:r>
              <a:rPr lang="en-US" spc="30" dirty="0" err="1" smtClean="0">
                <a:cs typeface="Times New Roman"/>
              </a:rPr>
              <a:t>proces</a:t>
            </a:r>
            <a:r>
              <a:rPr lang="sr-Latn-RS" spc="30" dirty="0" smtClean="0">
                <a:cs typeface="Times New Roman"/>
              </a:rPr>
              <a:t>om</a:t>
            </a:r>
            <a:r>
              <a:rPr lang="en-US" spc="30" dirty="0">
                <a:cs typeface="Times New Roman"/>
              </a:rPr>
              <a:t> (Process manager application) </a:t>
            </a:r>
            <a:r>
              <a:rPr lang="en-US" spc="-20" dirty="0" smtClean="0">
                <a:cs typeface="Times New Roman"/>
              </a:rPr>
              <a:t>i </a:t>
            </a:r>
            <a:r>
              <a:rPr lang="sr-Latn-RS" spc="-20" dirty="0" smtClean="0">
                <a:cs typeface="Times New Roman"/>
              </a:rPr>
              <a:t>aplikacija upravljanja </a:t>
            </a:r>
            <a:r>
              <a:rPr lang="en-US" spc="50" dirty="0" err="1" smtClean="0">
                <a:cs typeface="Times New Roman"/>
              </a:rPr>
              <a:t>pro</a:t>
            </a:r>
            <a:r>
              <a:rPr lang="en-US" spc="15" dirty="0" err="1" smtClean="0">
                <a:cs typeface="Times New Roman"/>
              </a:rPr>
              <a:t>jekt</a:t>
            </a:r>
            <a:r>
              <a:rPr lang="sr-Latn-RS" spc="15" dirty="0" smtClean="0">
                <a:cs typeface="Times New Roman"/>
              </a:rPr>
              <a:t>om</a:t>
            </a:r>
            <a:r>
              <a:rPr lang="en-US" spc="-25" dirty="0">
                <a:cs typeface="Times New Roman"/>
              </a:rPr>
              <a:t> (Project manager application) </a:t>
            </a:r>
            <a:r>
              <a:rPr lang="en-US" spc="25" dirty="0" err="1" smtClean="0">
                <a:cs typeface="Times New Roman"/>
              </a:rPr>
              <a:t>podržavaju</a:t>
            </a:r>
            <a:r>
              <a:rPr lang="en-US" spc="-25" dirty="0" smtClean="0">
                <a:cs typeface="Times New Roman"/>
              </a:rPr>
              <a:t> </a:t>
            </a:r>
            <a:r>
              <a:rPr lang="en-US" spc="15" dirty="0" err="1">
                <a:cs typeface="Times New Roman"/>
              </a:rPr>
              <a:t>životni</a:t>
            </a:r>
            <a:r>
              <a:rPr lang="en-US" spc="-20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ciklus</a:t>
            </a:r>
            <a:r>
              <a:rPr lang="en-US" spc="-25" dirty="0">
                <a:cs typeface="Times New Roman"/>
              </a:rPr>
              <a:t> </a:t>
            </a:r>
            <a:r>
              <a:rPr lang="en-US" spc="15" dirty="0" err="1">
                <a:cs typeface="Times New Roman"/>
              </a:rPr>
              <a:t>aktivnosti</a:t>
            </a:r>
            <a:r>
              <a:rPr lang="en-US" spc="15" dirty="0">
                <a:cs typeface="Times New Roma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0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12703" y="116632"/>
            <a:ext cx="7620000" cy="990600"/>
          </a:xfrm>
        </p:spPr>
        <p:txBody>
          <a:bodyPr/>
          <a:lstStyle/>
          <a:p>
            <a:pPr eaLnBrk="1" hangingPunct="1"/>
            <a:r>
              <a:rPr lang="sr-Latn-CS" altLang="en-US" dirty="0" smtClean="0">
                <a:solidFill>
                  <a:srgbClr val="00FFFF"/>
                </a:solidFill>
              </a:rPr>
              <a:t>Dinamički i kompleksni sistemi</a:t>
            </a:r>
          </a:p>
        </p:txBody>
      </p:sp>
      <p:graphicFrame>
        <p:nvGraphicFramePr>
          <p:cNvPr id="301061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53784587"/>
              </p:ext>
            </p:extLst>
          </p:nvPr>
        </p:nvGraphicFramePr>
        <p:xfrm>
          <a:off x="533400" y="1017913"/>
          <a:ext cx="7927032" cy="52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" name="Visio" r:id="rId4" imgW="6216015" imgH="4154424" progId="Visio.Drawing.11">
                  <p:embed/>
                </p:oleObj>
              </mc:Choice>
              <mc:Fallback>
                <p:oleObj name="Visio" r:id="rId4" imgW="6216015" imgH="4154424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17913"/>
                        <a:ext cx="7927032" cy="529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3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5800" y="1828800"/>
          <a:ext cx="358457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" name="Visio" r:id="rId6" imgW="3907536" imgH="2615565" progId="Visio.Drawing.11">
                  <p:embed/>
                </p:oleObj>
              </mc:Choice>
              <mc:Fallback>
                <p:oleObj name="Visio" r:id="rId6" imgW="3907536" imgH="2615565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3584575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4F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5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81400" y="2362200"/>
          <a:ext cx="32480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6" name="Visio" r:id="rId8" imgW="3248406" imgH="946023" progId="Visio.Drawing.11">
                  <p:embed/>
                </p:oleObj>
              </mc:Choice>
              <mc:Fallback>
                <p:oleObj name="Visio" r:id="rId8" imgW="3248406" imgH="946023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362200"/>
                        <a:ext cx="324802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4F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7" name="Object 1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343400" y="3200400"/>
          <a:ext cx="41910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7" name="Visio" r:id="rId10" imgW="5638800" imgH="4236339" progId="Visio.Drawing.11">
                  <p:embed/>
                </p:oleObj>
              </mc:Choice>
              <mc:Fallback>
                <p:oleObj name="Visio" r:id="rId10" imgW="5638800" imgH="423633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200400"/>
                        <a:ext cx="4191000" cy="314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4F4F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13"/>
          <p:cNvSpPr txBox="1">
            <a:spLocks noChangeArrowheads="1"/>
          </p:cNvSpPr>
          <p:nvPr/>
        </p:nvSpPr>
        <p:spPr bwMode="auto">
          <a:xfrm>
            <a:off x="457200" y="6248400"/>
            <a:ext cx="502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4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Garamond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80000"/>
              <a:buFont typeface="Wingdings" pitchFamily="2" charset="2"/>
              <a:buChar char="s"/>
              <a:defRPr sz="21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SzPct val="70000"/>
              <a:buFont typeface="Wingdings" pitchFamily="2" charset="2"/>
              <a:buNone/>
            </a:pPr>
            <a:r>
              <a:rPr lang="sr-Latn-CS" altLang="en-US" sz="1000" b="0" dirty="0">
                <a:solidFill>
                  <a:schemeClr val="tx1"/>
                </a:solidFill>
                <a:latin typeface="Garamond" pitchFamily="18" charset="0"/>
              </a:rPr>
              <a:t>Images are from </a:t>
            </a:r>
            <a:r>
              <a:rPr lang="sr-Latn-CS" altLang="en-US" sz="1000" b="0" dirty="0">
                <a:solidFill>
                  <a:schemeClr val="tx1"/>
                </a:solidFill>
                <a:latin typeface="Garamond" pitchFamily="18" charset="0"/>
                <a:hlinkClick r:id="rId12"/>
              </a:rPr>
              <a:t>http://www.visualcomplexity.com</a:t>
            </a:r>
            <a:r>
              <a:rPr lang="sr-Latn-CS" altLang="en-US" sz="1000" b="0" dirty="0">
                <a:solidFill>
                  <a:schemeClr val="tx1"/>
                </a:solidFill>
                <a:latin typeface="Garamond" pitchFamily="18" charset="0"/>
              </a:rPr>
              <a:t> and are accordingly copyright protected </a:t>
            </a:r>
          </a:p>
        </p:txBody>
      </p:sp>
    </p:spTree>
    <p:extLst>
      <p:ext uri="{BB962C8B-B14F-4D97-AF65-F5344CB8AC3E}">
        <p14:creationId xmlns:p14="http://schemas.microsoft.com/office/powerpoint/2010/main" val="2754773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26"/>
            <a:ext cx="8229600" cy="1143000"/>
          </a:xfrm>
        </p:spPr>
        <p:txBody>
          <a:bodyPr/>
          <a:lstStyle/>
          <a:p>
            <a:r>
              <a:rPr lang="en-US" spc="5" dirty="0" err="1">
                <a:solidFill>
                  <a:srgbClr val="00FFFF"/>
                </a:solidFill>
                <a:cs typeface="Times New Roman"/>
              </a:rPr>
              <a:t>Životni</a:t>
            </a:r>
            <a:r>
              <a:rPr lang="en-US" spc="-70" dirty="0">
                <a:solidFill>
                  <a:srgbClr val="00FFFF"/>
                </a:solidFill>
                <a:cs typeface="Times New Roman"/>
              </a:rPr>
              <a:t> </a:t>
            </a:r>
            <a:r>
              <a:rPr lang="en-US" spc="-15" dirty="0" err="1">
                <a:solidFill>
                  <a:srgbClr val="00FFFF"/>
                </a:solidFill>
                <a:cs typeface="Times New Roman"/>
              </a:rPr>
              <a:t>ciklus</a:t>
            </a:r>
            <a:r>
              <a:rPr lang="en-US" spc="-65" dirty="0">
                <a:solidFill>
                  <a:srgbClr val="00FFFF"/>
                </a:solidFill>
                <a:cs typeface="Times New Roman"/>
              </a:rPr>
              <a:t> </a:t>
            </a:r>
            <a:r>
              <a:rPr lang="en-US" spc="-10" dirty="0" err="1">
                <a:solidFill>
                  <a:srgbClr val="00FFFF"/>
                </a:solidFill>
                <a:cs typeface="Times New Roman"/>
              </a:rPr>
              <a:t>razvoja</a:t>
            </a:r>
            <a:r>
              <a:rPr lang="en-US" spc="-65" dirty="0">
                <a:solidFill>
                  <a:srgbClr val="00FFFF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00FFFF"/>
                </a:solidFill>
                <a:cs typeface="Times New Roman"/>
              </a:rPr>
              <a:t>sistema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pc="5" dirty="0" err="1">
                <a:latin typeface="Calibri" pitchFamily="34" charset="0"/>
                <a:cs typeface="Calibri" pitchFamily="34" charset="0"/>
              </a:rPr>
              <a:t>Životni</a:t>
            </a:r>
            <a:r>
              <a:rPr lang="en-US" spc="-7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-15" dirty="0" err="1">
                <a:latin typeface="Calibri" pitchFamily="34" charset="0"/>
                <a:cs typeface="Calibri" pitchFamily="34" charset="0"/>
              </a:rPr>
              <a:t>ciklus</a:t>
            </a:r>
            <a:r>
              <a:rPr lang="en-US" spc="-6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-10" dirty="0" err="1">
                <a:latin typeface="Calibri" pitchFamily="34" charset="0"/>
                <a:cs typeface="Calibri" pitchFamily="34" charset="0"/>
              </a:rPr>
              <a:t>razvoja</a:t>
            </a:r>
            <a:r>
              <a:rPr lang="en-US" spc="-6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sistema</a:t>
            </a:r>
            <a:r>
              <a:rPr lang="en-US" spc="-6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-50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i="1" spc="-50" dirty="0">
                <a:latin typeface="Calibri" pitchFamily="34" charset="0"/>
                <a:cs typeface="Calibri" pitchFamily="34" charset="0"/>
              </a:rPr>
              <a:t>Systems</a:t>
            </a:r>
            <a:r>
              <a:rPr lang="en-US" i="1" spc="-6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spc="-15" dirty="0">
                <a:latin typeface="Calibri" pitchFamily="34" charset="0"/>
                <a:cs typeface="Calibri" pitchFamily="34" charset="0"/>
              </a:rPr>
              <a:t>Development</a:t>
            </a:r>
            <a:r>
              <a:rPr lang="en-US" i="1" spc="-7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spc="-20" dirty="0">
                <a:latin typeface="Calibri" pitchFamily="34" charset="0"/>
                <a:cs typeface="Calibri" pitchFamily="34" charset="0"/>
              </a:rPr>
              <a:t>Life</a:t>
            </a:r>
            <a:r>
              <a:rPr lang="en-US" i="1" spc="-7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spc="-40" dirty="0">
                <a:latin typeface="Calibri" pitchFamily="34" charset="0"/>
                <a:cs typeface="Calibri" pitchFamily="34" charset="0"/>
              </a:rPr>
              <a:t>Cycle</a:t>
            </a:r>
            <a:r>
              <a:rPr lang="en-US" i="1" spc="-7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125" dirty="0">
                <a:latin typeface="Calibri" pitchFamily="34" charset="0"/>
                <a:cs typeface="Calibri" pitchFamily="34" charset="0"/>
              </a:rPr>
              <a:t>–</a:t>
            </a:r>
            <a:r>
              <a:rPr lang="en-US" spc="-6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-45" dirty="0">
                <a:latin typeface="Calibri" pitchFamily="34" charset="0"/>
                <a:cs typeface="Calibri" pitchFamily="34" charset="0"/>
              </a:rPr>
              <a:t>SDLC) </a:t>
            </a:r>
            <a:r>
              <a:rPr lang="en-US" spc="-40" dirty="0">
                <a:latin typeface="Calibri" pitchFamily="34" charset="0"/>
                <a:cs typeface="Calibri" pitchFamily="34" charset="0"/>
              </a:rPr>
              <a:t> </a:t>
            </a:r>
            <a:endParaRPr lang="sr-Latn-RS" spc="-40" dirty="0" smtClean="0">
              <a:latin typeface="Calibri" pitchFamily="34" charset="0"/>
              <a:cs typeface="Calibri" pitchFamily="34" charset="0"/>
            </a:endParaRPr>
          </a:p>
          <a:p>
            <a:r>
              <a:rPr lang="sr-Latn-RS" spc="10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pc="10" dirty="0" err="1" smtClean="0">
                <a:latin typeface="Calibri" pitchFamily="34" charset="0"/>
                <a:cs typeface="Calibri" pitchFamily="34" charset="0"/>
              </a:rPr>
              <a:t>onceptualni</a:t>
            </a:r>
            <a:r>
              <a:rPr lang="en-US" spc="-9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pc="5" dirty="0">
                <a:latin typeface="Calibri" pitchFamily="34" charset="0"/>
                <a:cs typeface="Calibri" pitchFamily="34" charset="0"/>
              </a:rPr>
              <a:t>model</a:t>
            </a:r>
            <a:r>
              <a:rPr lang="en-US" spc="-9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-25" dirty="0" err="1">
                <a:latin typeface="Calibri" pitchFamily="34" charset="0"/>
                <a:cs typeface="Calibri" pitchFamily="34" charset="0"/>
              </a:rPr>
              <a:t>koji</a:t>
            </a:r>
            <a:r>
              <a:rPr lang="en-US" spc="-9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-15" dirty="0">
                <a:latin typeface="Calibri" pitchFamily="34" charset="0"/>
                <a:cs typeface="Calibri" pitchFamily="34" charset="0"/>
              </a:rPr>
              <a:t>se</a:t>
            </a:r>
            <a:r>
              <a:rPr lang="en-US" spc="-9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-10" dirty="0" err="1">
                <a:latin typeface="Calibri" pitchFamily="34" charset="0"/>
                <a:cs typeface="Calibri" pitchFamily="34" charset="0"/>
              </a:rPr>
              <a:t>sastoji</a:t>
            </a:r>
            <a:r>
              <a:rPr lang="en-US" spc="-9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25" dirty="0">
                <a:latin typeface="Calibri" pitchFamily="34" charset="0"/>
                <a:cs typeface="Calibri" pitchFamily="34" charset="0"/>
              </a:rPr>
              <a:t>od</a:t>
            </a:r>
            <a:r>
              <a:rPr lang="en-US" spc="-9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-5" dirty="0" err="1">
                <a:latin typeface="Calibri" pitchFamily="34" charset="0"/>
                <a:cs typeface="Calibri" pitchFamily="34" charset="0"/>
              </a:rPr>
              <a:t>sekvencionalnih</a:t>
            </a:r>
            <a:r>
              <a:rPr lang="en-US" spc="-9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5" dirty="0" err="1">
                <a:latin typeface="Calibri" pitchFamily="34" charset="0"/>
                <a:cs typeface="Calibri" pitchFamily="34" charset="0"/>
              </a:rPr>
              <a:t>procesa</a:t>
            </a:r>
            <a:r>
              <a:rPr lang="en-US" spc="-9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-25" dirty="0" err="1">
                <a:latin typeface="Calibri" pitchFamily="34" charset="0"/>
                <a:cs typeface="Calibri" pitchFamily="34" charset="0"/>
              </a:rPr>
              <a:t>koji</a:t>
            </a:r>
            <a:r>
              <a:rPr lang="en-US" spc="-9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10" dirty="0" err="1" smtClean="0">
                <a:latin typeface="Calibri" pitchFamily="34" charset="0"/>
                <a:cs typeface="Calibri" pitchFamily="34" charset="0"/>
              </a:rPr>
              <a:t>opisu</a:t>
            </a:r>
            <a:r>
              <a:rPr lang="en-US" spc="-10" dirty="0" err="1" smtClean="0">
                <a:latin typeface="Calibri" pitchFamily="34" charset="0"/>
                <a:cs typeface="Calibri" pitchFamily="34" charset="0"/>
              </a:rPr>
              <a:t>ju</a:t>
            </a:r>
            <a:r>
              <a:rPr lang="en-US" spc="-1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pc="-20" dirty="0">
                <a:latin typeface="Calibri" pitchFamily="34" charset="0"/>
                <a:cs typeface="Calibri" pitchFamily="34" charset="0"/>
              </a:rPr>
              <a:t>faze </a:t>
            </a:r>
            <a:r>
              <a:rPr lang="en-US" spc="5" dirty="0" err="1">
                <a:latin typeface="Calibri" pitchFamily="34" charset="0"/>
                <a:cs typeface="Calibri" pitchFamily="34" charset="0"/>
              </a:rPr>
              <a:t>projekta</a:t>
            </a:r>
            <a:r>
              <a:rPr lang="en-US" spc="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-10" dirty="0" err="1">
                <a:latin typeface="Calibri" pitchFamily="34" charset="0"/>
                <a:cs typeface="Calibri" pitchFamily="34" charset="0"/>
              </a:rPr>
              <a:t>razvoja</a:t>
            </a:r>
            <a:r>
              <a:rPr lang="en-US" spc="-1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10" dirty="0" err="1">
                <a:latin typeface="Calibri" pitchFamily="34" charset="0"/>
                <a:cs typeface="Calibri" pitchFamily="34" charset="0"/>
              </a:rPr>
              <a:t>informacionih</a:t>
            </a:r>
            <a:r>
              <a:rPr lang="en-US" spc="1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sistema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-10" dirty="0" err="1">
                <a:latin typeface="Calibri" pitchFamily="34" charset="0"/>
                <a:cs typeface="Calibri" pitchFamily="34" charset="0"/>
              </a:rPr>
              <a:t>počevši</a:t>
            </a:r>
            <a:r>
              <a:rPr lang="en-US" spc="-1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spc="25" dirty="0">
                <a:latin typeface="Calibri" pitchFamily="34" charset="0"/>
                <a:cs typeface="Calibri" pitchFamily="34" charset="0"/>
              </a:rPr>
              <a:t>od </a:t>
            </a:r>
            <a:r>
              <a:rPr lang="en-US" b="1" spc="-10" dirty="0" err="1">
                <a:latin typeface="Calibri" pitchFamily="34" charset="0"/>
                <a:cs typeface="Calibri" pitchFamily="34" charset="0"/>
              </a:rPr>
              <a:t>inicijalne</a:t>
            </a:r>
            <a:r>
              <a:rPr lang="en-US" b="1" spc="-1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studije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spc="-36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spc="-2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z</a:t>
            </a:r>
            <a:r>
              <a:rPr lang="en-US" b="1" spc="-35" dirty="0" err="1">
                <a:latin typeface="Calibri" pitchFamily="34" charset="0"/>
                <a:cs typeface="Calibri" pitchFamily="34" charset="0"/>
              </a:rPr>
              <a:t>v</a:t>
            </a:r>
            <a:r>
              <a:rPr lang="en-US" b="1" spc="-20" dirty="0" err="1">
                <a:latin typeface="Calibri" pitchFamily="34" charset="0"/>
                <a:cs typeface="Calibri" pitchFamily="34" charset="0"/>
              </a:rPr>
              <a:t>o</a:t>
            </a:r>
            <a:r>
              <a:rPr lang="en-US" b="1" spc="-25" dirty="0" err="1">
                <a:latin typeface="Calibri" pitchFamily="34" charset="0"/>
                <a:cs typeface="Calibri" pitchFamily="34" charset="0"/>
              </a:rPr>
              <a:t>dljivo</a:t>
            </a:r>
            <a:r>
              <a:rPr lang="en-US" b="1" spc="5" dirty="0" err="1">
                <a:latin typeface="Calibri" pitchFamily="34" charset="0"/>
                <a:cs typeface="Calibri" pitchFamily="34" charset="0"/>
              </a:rPr>
              <a:t>sti</a:t>
            </a:r>
            <a:r>
              <a:rPr lang="en-US" b="1" spc="-8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spc="20" dirty="0">
                <a:latin typeface="Calibri" pitchFamily="34" charset="0"/>
                <a:cs typeface="Calibri" pitchFamily="34" charset="0"/>
              </a:rPr>
              <a:t>do</a:t>
            </a:r>
            <a:r>
              <a:rPr lang="en-US" b="1" spc="-8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spc="25" dirty="0" err="1">
                <a:latin typeface="Calibri" pitchFamily="34" charset="0"/>
                <a:cs typeface="Calibri" pitchFamily="34" charset="0"/>
              </a:rPr>
              <a:t>o</a:t>
            </a:r>
            <a:r>
              <a:rPr lang="en-US" b="1" spc="50" dirty="0" err="1">
                <a:latin typeface="Calibri" pitchFamily="34" charset="0"/>
                <a:cs typeface="Calibri" pitchFamily="34" charset="0"/>
              </a:rPr>
              <a:t>d</a:t>
            </a:r>
            <a:r>
              <a:rPr lang="en-US" b="1" spc="45" dirty="0" err="1">
                <a:latin typeface="Calibri" pitchFamily="34" charset="0"/>
                <a:cs typeface="Calibri" pitchFamily="34" charset="0"/>
              </a:rPr>
              <a:t>r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ž</a:t>
            </a:r>
            <a:r>
              <a:rPr lang="en-US" b="1" spc="-30" dirty="0" err="1">
                <a:latin typeface="Calibri" pitchFamily="34" charset="0"/>
                <a:cs typeface="Calibri" pitchFamily="34" charset="0"/>
              </a:rPr>
              <a:t>a</a:t>
            </a:r>
            <a:r>
              <a:rPr lang="en-US" b="1" spc="-70" dirty="0" err="1">
                <a:latin typeface="Calibri" pitchFamily="34" charset="0"/>
                <a:cs typeface="Calibri" pitchFamily="34" charset="0"/>
              </a:rPr>
              <a:t>v</a:t>
            </a:r>
            <a:r>
              <a:rPr lang="en-US" b="1" spc="20" dirty="0" err="1">
                <a:latin typeface="Calibri" pitchFamily="34" charset="0"/>
                <a:cs typeface="Calibri" pitchFamily="34" charset="0"/>
              </a:rPr>
              <a:t>a</a:t>
            </a:r>
            <a:r>
              <a:rPr lang="en-US" b="1" spc="10" dirty="0" err="1">
                <a:latin typeface="Calibri" pitchFamily="34" charset="0"/>
                <a:cs typeface="Calibri" pitchFamily="34" charset="0"/>
              </a:rPr>
              <a:t>n</a:t>
            </a:r>
            <a:r>
              <a:rPr lang="en-US" b="1" spc="-30" dirty="0" err="1">
                <a:latin typeface="Calibri" pitchFamily="34" charset="0"/>
                <a:cs typeface="Calibri" pitchFamily="34" charset="0"/>
              </a:rPr>
              <a:t>ja</a:t>
            </a:r>
            <a:r>
              <a:rPr lang="en-US" b="1" spc="-3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spc="-75" dirty="0" err="1" smtClean="0">
                <a:latin typeface="Calibri" pitchFamily="34" charset="0"/>
                <a:cs typeface="Calibri" pitchFamily="34" charset="0"/>
              </a:rPr>
              <a:t>ﬁ</a:t>
            </a:r>
            <a:r>
              <a:rPr lang="en-US" b="1" spc="15" dirty="0" err="1" smtClean="0">
                <a:latin typeface="Calibri" pitchFamily="34" charset="0"/>
                <a:cs typeface="Calibri" pitchFamily="34" charset="0"/>
              </a:rPr>
              <a:t>nalnih</a:t>
            </a:r>
            <a:r>
              <a:rPr lang="en-US" b="1" spc="-8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spc="-25" dirty="0" err="1">
                <a:latin typeface="Calibri" pitchFamily="34" charset="0"/>
                <a:cs typeface="Calibri" pitchFamily="34" charset="0"/>
              </a:rPr>
              <a:t>a</a:t>
            </a:r>
            <a:r>
              <a:rPr lang="en-US" b="1" spc="-15" dirty="0" err="1">
                <a:latin typeface="Calibri" pitchFamily="34" charset="0"/>
                <a:cs typeface="Calibri" pitchFamily="34" charset="0"/>
              </a:rPr>
              <a:t>pli</a:t>
            </a:r>
            <a:r>
              <a:rPr lang="en-US" b="1" spc="-10" dirty="0" err="1">
                <a:latin typeface="Calibri" pitchFamily="34" charset="0"/>
                <a:cs typeface="Calibri" pitchFamily="34" charset="0"/>
              </a:rPr>
              <a:t>k</a:t>
            </a:r>
            <a:r>
              <a:rPr lang="en-US" b="1" spc="-20" dirty="0" err="1">
                <a:latin typeface="Calibri" pitchFamily="34" charset="0"/>
                <a:cs typeface="Calibri" pitchFamily="34" charset="0"/>
              </a:rPr>
              <a:t>acij</a:t>
            </a:r>
            <a:r>
              <a:rPr lang="en-US" b="1" spc="5" dirty="0" err="1">
                <a:latin typeface="Calibri" pitchFamily="34" charset="0"/>
                <a:cs typeface="Calibri" pitchFamily="34" charset="0"/>
              </a:rPr>
              <a:t>a</a:t>
            </a:r>
            <a:r>
              <a:rPr lang="en-US" spc="-45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pc="15" dirty="0">
                <a:latin typeface="Calibri" pitchFamily="34" charset="0"/>
                <a:cs typeface="Calibri" pitchFamily="34" charset="0"/>
              </a:rPr>
              <a:t> </a:t>
            </a:r>
            <a:endParaRPr lang="sr-Latn-RS" spc="15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pc="15" dirty="0" err="1" smtClean="0">
                <a:latin typeface="Calibri" pitchFamily="34" charset="0"/>
                <a:cs typeface="Calibri" pitchFamily="34" charset="0"/>
              </a:rPr>
              <a:t>Namena</a:t>
            </a:r>
            <a:r>
              <a:rPr lang="en-US" spc="8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pc="-5" dirty="0" err="1">
                <a:latin typeface="Calibri" pitchFamily="34" charset="0"/>
                <a:cs typeface="Calibri" pitchFamily="34" charset="0"/>
              </a:rPr>
              <a:t>životnog</a:t>
            </a:r>
            <a:r>
              <a:rPr lang="en-US" spc="8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-15" dirty="0" err="1">
                <a:latin typeface="Calibri" pitchFamily="34" charset="0"/>
                <a:cs typeface="Calibri" pitchFamily="34" charset="0"/>
              </a:rPr>
              <a:t>ciklusa</a:t>
            </a:r>
            <a:r>
              <a:rPr lang="en-US" spc="8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-30" dirty="0">
                <a:latin typeface="Calibri" pitchFamily="34" charset="0"/>
                <a:cs typeface="Calibri" pitchFamily="34" charset="0"/>
              </a:rPr>
              <a:t>je</a:t>
            </a:r>
            <a:r>
              <a:rPr lang="en-US" spc="8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10" dirty="0">
                <a:latin typeface="Calibri" pitchFamily="34" charset="0"/>
                <a:cs typeface="Calibri" pitchFamily="34" charset="0"/>
              </a:rPr>
              <a:t>da</a:t>
            </a:r>
            <a:r>
              <a:rPr lang="en-US" spc="8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5" dirty="0" err="1">
                <a:latin typeface="Calibri" pitchFamily="34" charset="0"/>
                <a:cs typeface="Calibri" pitchFamily="34" charset="0"/>
              </a:rPr>
              <a:t>planira</a:t>
            </a:r>
            <a:r>
              <a:rPr lang="en-US" spc="5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spc="8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-20" dirty="0" err="1">
                <a:latin typeface="Calibri" pitchFamily="34" charset="0"/>
                <a:cs typeface="Calibri" pitchFamily="34" charset="0"/>
              </a:rPr>
              <a:t>izvršava</a:t>
            </a:r>
            <a:r>
              <a:rPr lang="en-US" spc="8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-3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pc="8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5" dirty="0" err="1">
                <a:latin typeface="Calibri" pitchFamily="34" charset="0"/>
                <a:cs typeface="Calibri" pitchFamily="34" charset="0"/>
              </a:rPr>
              <a:t>kontroliše</a:t>
            </a:r>
            <a:r>
              <a:rPr lang="en-US" spc="8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-5" dirty="0" err="1">
                <a:latin typeface="Calibri" pitchFamily="34" charset="0"/>
                <a:cs typeface="Calibri" pitchFamily="34" charset="0"/>
              </a:rPr>
              <a:t>sistemski</a:t>
            </a:r>
            <a:r>
              <a:rPr lang="en-US" spc="8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pc="25" dirty="0" err="1" smtClean="0">
                <a:latin typeface="Calibri" pitchFamily="34" charset="0"/>
                <a:cs typeface="Calibri" pitchFamily="34" charset="0"/>
              </a:rPr>
              <a:t>ra</a:t>
            </a:r>
            <a:r>
              <a:rPr lang="en-US" spc="-30" dirty="0" err="1" smtClean="0">
                <a:latin typeface="Calibri" pitchFamily="34" charset="0"/>
                <a:cs typeface="Calibri" pitchFamily="34" charset="0"/>
              </a:rPr>
              <a:t>zvoj</a:t>
            </a:r>
            <a:r>
              <a:rPr lang="en-US" spc="-7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pc="5" dirty="0" err="1">
                <a:latin typeface="Calibri" pitchFamily="34" charset="0"/>
                <a:cs typeface="Calibri" pitchFamily="34" charset="0"/>
              </a:rPr>
              <a:t>projekta</a:t>
            </a:r>
            <a:r>
              <a:rPr lang="en-US" spc="5" dirty="0">
                <a:latin typeface="Calibri" pitchFamily="34" charset="0"/>
                <a:cs typeface="Calibri" pitchFamily="34" charset="0"/>
              </a:rPr>
              <a:t>.</a:t>
            </a:r>
            <a:r>
              <a:rPr lang="en-US" spc="-75" dirty="0"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6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FFFF"/>
                </a:solidFill>
              </a:rPr>
              <a:t>Modeli</a:t>
            </a:r>
            <a:r>
              <a:rPr lang="en-US" dirty="0">
                <a:solidFill>
                  <a:srgbClr val="00FFFF"/>
                </a:solidFill>
              </a:rPr>
              <a:t> </a:t>
            </a:r>
            <a:r>
              <a:rPr lang="en-US" dirty="0" err="1">
                <a:solidFill>
                  <a:srgbClr val="00FFFF"/>
                </a:solidFill>
              </a:rPr>
              <a:t>razvoja</a:t>
            </a:r>
            <a:r>
              <a:rPr lang="en-US" dirty="0">
                <a:solidFill>
                  <a:srgbClr val="00FFFF"/>
                </a:solidFill>
              </a:rPr>
              <a:t> IS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132856"/>
            <a:ext cx="634365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014" y="1326468"/>
            <a:ext cx="4855390" cy="3110644"/>
          </a:xfrm>
        </p:spPr>
        <p:txBody>
          <a:bodyPr>
            <a:noAutofit/>
          </a:bodyPr>
          <a:lstStyle/>
          <a:p>
            <a:pPr marL="274320" lvl="1"/>
            <a:r>
              <a:rPr lang="en-US" dirty="0" err="1" smtClean="0"/>
              <a:t>Klasi</a:t>
            </a:r>
            <a:r>
              <a:rPr lang="sr-Latn-RS" dirty="0" smtClean="0"/>
              <a:t>č</a:t>
            </a:r>
            <a:r>
              <a:rPr lang="en-US" dirty="0" err="1" smtClean="0"/>
              <a:t>ni</a:t>
            </a:r>
            <a:r>
              <a:rPr lang="en-US" dirty="0" smtClean="0"/>
              <a:t> model </a:t>
            </a:r>
            <a:r>
              <a:rPr lang="sr-Latn-RS" dirty="0" smtClean="0"/>
              <a:t>(vodopadni)</a:t>
            </a:r>
            <a:endParaRPr lang="en-US" dirty="0" smtClean="0"/>
          </a:p>
          <a:p>
            <a:pPr marL="274320" lvl="1"/>
            <a:r>
              <a:rPr lang="en-US" dirty="0" err="1" smtClean="0"/>
              <a:t>Iterativno-inkrementalni</a:t>
            </a:r>
            <a:r>
              <a:rPr lang="en-US" dirty="0" smtClean="0"/>
              <a:t> </a:t>
            </a:r>
            <a:r>
              <a:rPr lang="en-US" dirty="0"/>
              <a:t>model </a:t>
            </a:r>
          </a:p>
          <a:p>
            <a:pPr marL="274320" lvl="1"/>
            <a:r>
              <a:rPr lang="en-US" dirty="0" err="1" smtClean="0"/>
              <a:t>Prototipski</a:t>
            </a:r>
            <a:r>
              <a:rPr lang="en-US" dirty="0" smtClean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</a:p>
          <a:p>
            <a:pPr marL="274320" lvl="1"/>
            <a:r>
              <a:rPr lang="en-US" dirty="0" err="1" smtClean="0"/>
              <a:t>Spiralni</a:t>
            </a:r>
            <a:r>
              <a:rPr lang="en-US" dirty="0" smtClean="0"/>
              <a:t> </a:t>
            </a:r>
            <a:r>
              <a:rPr lang="en-US" dirty="0"/>
              <a:t>model </a:t>
            </a:r>
          </a:p>
          <a:p>
            <a:pPr marL="274320" lvl="1"/>
            <a:r>
              <a:rPr lang="en-US" dirty="0" smtClean="0"/>
              <a:t>RAD </a:t>
            </a:r>
            <a:r>
              <a:rPr lang="en-US" dirty="0"/>
              <a:t>(Rapid Application Development) </a:t>
            </a:r>
            <a:endParaRPr lang="sr-Latn-RS" dirty="0" smtClean="0"/>
          </a:p>
          <a:p>
            <a:pPr marL="274320" lvl="1"/>
            <a:r>
              <a:rPr lang="sr-Latn-RS" smtClean="0"/>
              <a:t>Strukturni model</a:t>
            </a: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21191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850106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rgbClr val="00FFFF"/>
                </a:solidFill>
              </a:rPr>
              <a:t>Model životnog ciklusa razvoja IS 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05" y="2494484"/>
            <a:ext cx="7308304" cy="403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7542" y="1052736"/>
            <a:ext cx="89350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Tradicionalna</a:t>
            </a:r>
            <a:r>
              <a:rPr lang="en-US" sz="2800" dirty="0"/>
              <a:t> </a:t>
            </a:r>
            <a:r>
              <a:rPr lang="en-US" sz="2800" dirty="0" err="1"/>
              <a:t>metodologija</a:t>
            </a:r>
            <a:r>
              <a:rPr lang="en-US" sz="2800" dirty="0"/>
              <a:t> </a:t>
            </a:r>
            <a:r>
              <a:rPr lang="en-US" sz="2800" dirty="0" err="1"/>
              <a:t>razvoja</a:t>
            </a:r>
            <a:r>
              <a:rPr lang="en-US" sz="2800" dirty="0"/>
              <a:t> </a:t>
            </a:r>
            <a:r>
              <a:rPr lang="en-US" sz="2800" dirty="0" err="1"/>
              <a:t>velikih</a:t>
            </a:r>
            <a:r>
              <a:rPr lang="en-US" sz="2800" dirty="0"/>
              <a:t> </a:t>
            </a:r>
            <a:r>
              <a:rPr lang="en-US" sz="2800" dirty="0" err="1"/>
              <a:t>informacionih</a:t>
            </a:r>
            <a:r>
              <a:rPr lang="en-US" sz="2800" dirty="0"/>
              <a:t> </a:t>
            </a:r>
            <a:r>
              <a:rPr lang="en-US" sz="2800" dirty="0" err="1"/>
              <a:t>sistema</a:t>
            </a:r>
            <a:r>
              <a:rPr lang="en-US" sz="2800" dirty="0"/>
              <a:t> se </a:t>
            </a:r>
            <a:r>
              <a:rPr lang="en-US" sz="2800" dirty="0" err="1"/>
              <a:t>oslanja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organizaciju</a:t>
            </a:r>
            <a:r>
              <a:rPr lang="en-US" sz="2800" dirty="0"/>
              <a:t> </a:t>
            </a:r>
            <a:r>
              <a:rPr lang="en-US" sz="2800" dirty="0" err="1"/>
              <a:t>životnog</a:t>
            </a:r>
            <a:r>
              <a:rPr lang="en-US" sz="2800" dirty="0"/>
              <a:t> </a:t>
            </a:r>
            <a:r>
              <a:rPr lang="en-US" sz="2800" dirty="0" err="1"/>
              <a:t>ciklusa</a:t>
            </a:r>
            <a:r>
              <a:rPr lang="en-US" sz="2800" dirty="0"/>
              <a:t> </a:t>
            </a:r>
            <a:r>
              <a:rPr lang="en-US" sz="2800" dirty="0" err="1"/>
              <a:t>razvojnih</a:t>
            </a:r>
            <a:r>
              <a:rPr lang="en-US" sz="2800" dirty="0"/>
              <a:t> </a:t>
            </a:r>
            <a:r>
              <a:rPr lang="en-US" sz="2800" dirty="0" err="1"/>
              <a:t>procesa</a:t>
            </a:r>
            <a:r>
              <a:rPr lang="en-US" sz="2800" dirty="0"/>
              <a:t>: </a:t>
            </a:r>
            <a:r>
              <a:rPr lang="sr-Latn-RS" sz="2800" dirty="0" smtClean="0"/>
              <a:t>sekvencijalno napredovanje od faze do faze.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7542" y="4514050"/>
            <a:ext cx="1434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Waterfall 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97639" y="273523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1.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24518" y="356372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2.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67521" y="419147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3.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287" y="465767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4.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550794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5.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608400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188640"/>
            <a:ext cx="8229600" cy="850106"/>
          </a:xfrm>
        </p:spPr>
        <p:txBody>
          <a:bodyPr/>
          <a:lstStyle/>
          <a:p>
            <a:r>
              <a:rPr lang="sr-Latn-RS" dirty="0">
                <a:solidFill>
                  <a:srgbClr val="00FFFF"/>
                </a:solidFill>
              </a:rPr>
              <a:t>1. Definisanje </a:t>
            </a:r>
            <a:r>
              <a:rPr lang="sr-Latn-RS" dirty="0" smtClean="0">
                <a:solidFill>
                  <a:srgbClr val="00FFFF"/>
                </a:solidFill>
              </a:rPr>
              <a:t>strategije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sr-Latn-RS" sz="2800" b="1" dirty="0" smtClean="0">
                <a:latin typeface="Calibri" pitchFamily="34" charset="0"/>
                <a:cs typeface="Calibri" pitchFamily="34" charset="0"/>
              </a:rPr>
              <a:t>Procesi: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sr-Latn-RS" sz="2800" dirty="0">
                <a:latin typeface="Calibri" pitchFamily="34" charset="0"/>
                <a:cs typeface="Calibri" pitchFamily="34" charset="0"/>
              </a:rPr>
              <a:t>d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efinisanje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strategije i ciljeva razvoja IS u skladu sa strategijom i ciljevima u realnom sistemu</a:t>
            </a:r>
            <a:r>
              <a:rPr lang="sr-Latn-RS" sz="28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sr-Latn-RS" sz="28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straživanje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savremenih pravaca razvoja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informacionih</a:t>
            </a:r>
            <a:r>
              <a:rPr lang="sr-Latn-R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sistema</a:t>
            </a:r>
            <a:r>
              <a:rPr lang="sr-Latn-RS" sz="28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lvl="1">
              <a:spcBef>
                <a:spcPts val="1200"/>
              </a:spcBef>
            </a:pPr>
            <a:r>
              <a:rPr lang="sr-Latn-RS" sz="24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agledavanje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mogućnosti savremenih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informacionih</a:t>
            </a:r>
            <a:r>
              <a:rPr lang="sr-Latn-R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tehnologija</a:t>
            </a:r>
            <a:r>
              <a:rPr lang="sr-Latn-RS" sz="2400" dirty="0" smtClean="0">
                <a:latin typeface="Calibri" pitchFamily="34" charset="0"/>
                <a:cs typeface="Calibri" pitchFamily="34" charset="0"/>
              </a:rPr>
              <a:t>,</a:t>
            </a:r>
            <a:endParaRPr lang="vi-VN" sz="2400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1200"/>
              </a:spcBef>
            </a:pPr>
            <a:r>
              <a:rPr lang="sr-Latn-RS" sz="2400" dirty="0">
                <a:latin typeface="Calibri" pitchFamily="34" charset="0"/>
                <a:cs typeface="Calibri" pitchFamily="34" charset="0"/>
              </a:rPr>
              <a:t>u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tvrđivanje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mogućnosti primene savremenih informacionih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tehnologija</a:t>
            </a:r>
            <a:r>
              <a:rPr lang="sr-Latn-RS" sz="2400" dirty="0" smtClean="0">
                <a:latin typeface="Calibri" pitchFamily="34" charset="0"/>
                <a:cs typeface="Calibri" pitchFamily="34" charset="0"/>
              </a:rPr>
              <a:t>,</a:t>
            </a:r>
            <a:endParaRPr lang="vi-VN" sz="24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sr-Latn-RS" sz="2800" dirty="0">
                <a:latin typeface="Calibri" pitchFamily="34" charset="0"/>
                <a:cs typeface="Calibri" pitchFamily="34" charset="0"/>
              </a:rPr>
              <a:t>d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efinisanje </a:t>
            </a:r>
            <a:r>
              <a:rPr lang="vi-VN" sz="2800" dirty="0">
                <a:latin typeface="Calibri" pitchFamily="34" charset="0"/>
                <a:cs typeface="Calibri" pitchFamily="34" charset="0"/>
              </a:rPr>
              <a:t>plana razvoja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IS</a:t>
            </a:r>
            <a:r>
              <a:rPr lang="sr-Latn-R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12182</TotalTime>
  <Words>2802</Words>
  <Application>Microsoft Office PowerPoint</Application>
  <PresentationFormat>On-screen Show (4:3)</PresentationFormat>
  <Paragraphs>359</Paragraphs>
  <Slides>41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Visio</vt:lpstr>
      <vt:lpstr>Projektovanje informacionih sistema</vt:lpstr>
      <vt:lpstr>Model i modelovanje</vt:lpstr>
      <vt:lpstr>Aspekti modela</vt:lpstr>
      <vt:lpstr>Aspekti modela</vt:lpstr>
      <vt:lpstr>Dinamički i kompleksni sistemi</vt:lpstr>
      <vt:lpstr>Životni ciklus razvoja sistema</vt:lpstr>
      <vt:lpstr>Modeli razvoja IS </vt:lpstr>
      <vt:lpstr>Model životnog ciklusa razvoja IS </vt:lpstr>
      <vt:lpstr>1. Definisanje strategije</vt:lpstr>
      <vt:lpstr>2. Analiza postojećeg stanja</vt:lpstr>
      <vt:lpstr>3. Projektovanje</vt:lpstr>
      <vt:lpstr>4. Aplikativno modeliranje</vt:lpstr>
      <vt:lpstr>5. Uvođenje IS </vt:lpstr>
      <vt:lpstr>6. Održavanje</vt:lpstr>
      <vt:lpstr>Model životnog ciklusa</vt:lpstr>
      <vt:lpstr>Iterativno-inkrementalni model</vt:lpstr>
      <vt:lpstr>Iterativno – inkrementalni razvoj </vt:lpstr>
      <vt:lpstr>Iterativni životni ciklus</vt:lpstr>
      <vt:lpstr>Prednosti i rizici</vt:lpstr>
      <vt:lpstr>Prototipski razvoj IS </vt:lpstr>
      <vt:lpstr>Evolutivni model životnog ciklusa</vt:lpstr>
      <vt:lpstr>Prednosti i rizici</vt:lpstr>
      <vt:lpstr>Spiralni model</vt:lpstr>
      <vt:lpstr>RAD (Rapid Application Development)</vt:lpstr>
      <vt:lpstr>Strukturni model</vt:lpstr>
      <vt:lpstr>Strukturni model</vt:lpstr>
      <vt:lpstr>Dijagram toka podataka</vt:lpstr>
      <vt:lpstr>Aktivnost 1</vt:lpstr>
      <vt:lpstr>Studija izvodljivosti</vt:lpstr>
      <vt:lpstr>Aktivnost 2</vt:lpstr>
      <vt:lpstr>Aktivnost 3</vt:lpstr>
      <vt:lpstr>Aktivnost 4</vt:lpstr>
      <vt:lpstr>Aktivnosti 6 i 7</vt:lpstr>
      <vt:lpstr>Aktivnost 8 i 9</vt:lpstr>
      <vt:lpstr>CASE alati</vt:lpstr>
      <vt:lpstr>Arhitektura CASE alata</vt:lpstr>
      <vt:lpstr>CASE alati</vt:lpstr>
      <vt:lpstr>Automatizovani alati</vt:lpstr>
      <vt:lpstr>Pristupi razvoja sistemskih modela</vt:lpstr>
      <vt:lpstr>IDE</vt:lpstr>
      <vt:lpstr>Treća klasa automatizovanih alata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Korisnik</cp:lastModifiedBy>
  <cp:revision>171</cp:revision>
  <dcterms:created xsi:type="dcterms:W3CDTF">2021-02-24T10:06:34Z</dcterms:created>
  <dcterms:modified xsi:type="dcterms:W3CDTF">2021-10-01T06:47:32Z</dcterms:modified>
</cp:coreProperties>
</file>