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8" r:id="rId3"/>
    <p:sldId id="288" r:id="rId4"/>
    <p:sldId id="308" r:id="rId5"/>
    <p:sldId id="309" r:id="rId6"/>
    <p:sldId id="310" r:id="rId7"/>
    <p:sldId id="260" r:id="rId8"/>
    <p:sldId id="261" r:id="rId9"/>
    <p:sldId id="262" r:id="rId10"/>
    <p:sldId id="331" r:id="rId11"/>
    <p:sldId id="335" r:id="rId12"/>
    <p:sldId id="332" r:id="rId13"/>
    <p:sldId id="313" r:id="rId14"/>
    <p:sldId id="314" r:id="rId15"/>
    <p:sldId id="315" r:id="rId16"/>
    <p:sldId id="316" r:id="rId17"/>
    <p:sldId id="317" r:id="rId18"/>
    <p:sldId id="318" r:id="rId19"/>
    <p:sldId id="323" r:id="rId20"/>
    <p:sldId id="319" r:id="rId21"/>
    <p:sldId id="320" r:id="rId22"/>
    <p:sldId id="321" r:id="rId23"/>
    <p:sldId id="303" r:id="rId24"/>
    <p:sldId id="289" r:id="rId25"/>
    <p:sldId id="290" r:id="rId26"/>
    <p:sldId id="291" r:id="rId27"/>
    <p:sldId id="292" r:id="rId28"/>
    <p:sldId id="270" r:id="rId29"/>
    <p:sldId id="272" r:id="rId30"/>
    <p:sldId id="280" r:id="rId31"/>
    <p:sldId id="281" r:id="rId32"/>
    <p:sldId id="282" r:id="rId33"/>
    <p:sldId id="311" r:id="rId34"/>
    <p:sldId id="333" r:id="rId35"/>
    <p:sldId id="325" r:id="rId36"/>
    <p:sldId id="324" r:id="rId37"/>
    <p:sldId id="300" r:id="rId38"/>
    <p:sldId id="301" r:id="rId39"/>
    <p:sldId id="302" r:id="rId40"/>
    <p:sldId id="334" r:id="rId41"/>
    <p:sldId id="327" r:id="rId42"/>
    <p:sldId id="328" r:id="rId43"/>
    <p:sldId id="329" r:id="rId44"/>
    <p:sldId id="33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2883" autoAdjust="0"/>
  </p:normalViewPr>
  <p:slideViewPr>
    <p:cSldViewPr>
      <p:cViewPr>
        <p:scale>
          <a:sx n="66" d="100"/>
          <a:sy n="66" d="100"/>
        </p:scale>
        <p:origin x="-1470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66CDD3-94C7-4234-A7E7-29C8997A0BBB}" type="doc">
      <dgm:prSet loTypeId="urn:microsoft.com/office/officeart/2005/8/layout/radial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887736-1B60-4D74-97BD-4629A45E129D}">
      <dgm:prSet phldrT="[Text]"/>
      <dgm:spPr/>
      <dgm:t>
        <a:bodyPr/>
        <a:lstStyle/>
        <a:p>
          <a:r>
            <a:rPr lang="vi-VN" dirty="0" smtClean="0">
              <a:latin typeface="Calibri" pitchFamily="34" charset="0"/>
              <a:cs typeface="Calibri" pitchFamily="34" charset="0"/>
            </a:rPr>
            <a:t>osnovne komponente informacionog sistema 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2806D5CD-2F2E-49E0-AEF9-F20E43D20481}" type="parTrans" cxnId="{8745F765-B91C-46E4-A277-677705BA813D}">
      <dgm:prSet/>
      <dgm:spPr/>
      <dgm:t>
        <a:bodyPr/>
        <a:lstStyle/>
        <a:p>
          <a:endParaRPr lang="en-US"/>
        </a:p>
      </dgm:t>
    </dgm:pt>
    <dgm:pt modelId="{72D27942-8AAF-4511-B19F-9B29B53D0B93}" type="sibTrans" cxnId="{8745F765-B91C-46E4-A277-677705BA813D}">
      <dgm:prSet/>
      <dgm:spPr/>
      <dgm:t>
        <a:bodyPr/>
        <a:lstStyle/>
        <a:p>
          <a:endParaRPr lang="en-US"/>
        </a:p>
      </dgm:t>
    </dgm:pt>
    <dgm:pt modelId="{404C6789-DAE8-4FA0-9682-C773019E9B85}">
      <dgm:prSet phldrT="[Text]" custT="1"/>
      <dgm:spPr/>
      <dgm:t>
        <a:bodyPr/>
        <a:lstStyle/>
        <a:p>
          <a:r>
            <a:rPr lang="en-US" sz="2000" dirty="0" err="1" smtClean="0">
              <a:latin typeface="+mn-lt"/>
              <a:cs typeface="Arial" pitchFamily="34" charset="0"/>
            </a:rPr>
            <a:t>operacije</a:t>
          </a:r>
          <a:r>
            <a:rPr lang="en-US" sz="2000" dirty="0" smtClean="0">
              <a:latin typeface="+mn-lt"/>
              <a:cs typeface="Arial" pitchFamily="34" charset="0"/>
            </a:rPr>
            <a:t> </a:t>
          </a:r>
          <a:r>
            <a:rPr lang="en-US" sz="2000" dirty="0" err="1" smtClean="0">
              <a:latin typeface="+mn-lt"/>
              <a:cs typeface="Arial" pitchFamily="34" charset="0"/>
            </a:rPr>
            <a:t>nad</a:t>
          </a:r>
          <a:r>
            <a:rPr lang="en-US" sz="2000" dirty="0" smtClean="0">
              <a:latin typeface="+mn-lt"/>
              <a:cs typeface="Arial" pitchFamily="34" charset="0"/>
            </a:rPr>
            <a:t> </a:t>
          </a:r>
          <a:r>
            <a:rPr lang="en-US" sz="2000" dirty="0" err="1" smtClean="0">
              <a:latin typeface="+mn-lt"/>
              <a:cs typeface="Arial" pitchFamily="34" charset="0"/>
            </a:rPr>
            <a:t>podacima</a:t>
          </a:r>
          <a:endParaRPr lang="en-US" sz="2000" dirty="0">
            <a:latin typeface="+mn-lt"/>
          </a:endParaRPr>
        </a:p>
      </dgm:t>
    </dgm:pt>
    <dgm:pt modelId="{5556EA49-04C4-4D15-A6DD-6D80F27AD297}" type="parTrans" cxnId="{22E022C2-EF6C-43FE-850B-FAD65892AB60}">
      <dgm:prSet/>
      <dgm:spPr/>
      <dgm:t>
        <a:bodyPr/>
        <a:lstStyle/>
        <a:p>
          <a:endParaRPr lang="en-US"/>
        </a:p>
      </dgm:t>
    </dgm:pt>
    <dgm:pt modelId="{1FC4C3A6-FAC5-4309-BB88-8877CCF21A9D}" type="sibTrans" cxnId="{22E022C2-EF6C-43FE-850B-FAD65892AB60}">
      <dgm:prSet/>
      <dgm:spPr/>
      <dgm:t>
        <a:bodyPr/>
        <a:lstStyle/>
        <a:p>
          <a:endParaRPr lang="en-US"/>
        </a:p>
      </dgm:t>
    </dgm:pt>
    <dgm:pt modelId="{3F7092BB-2516-4541-933A-81F762BEA18D}">
      <dgm:prSet phldrT="[Text]" custT="1"/>
      <dgm:spPr/>
      <dgm:t>
        <a:bodyPr/>
        <a:lstStyle/>
        <a:p>
          <a:r>
            <a:rPr lang="pl-PL" sz="1800" dirty="0" smtClean="0">
              <a:latin typeface="+mn-lt"/>
              <a:cs typeface="Arial" pitchFamily="34" charset="0"/>
            </a:rPr>
            <a:t>metodi i tehnologije obrade podataka</a:t>
          </a:r>
          <a:endParaRPr lang="en-US" sz="1800" dirty="0">
            <a:latin typeface="+mn-lt"/>
          </a:endParaRPr>
        </a:p>
      </dgm:t>
    </dgm:pt>
    <dgm:pt modelId="{AACC4C69-8E60-48A7-933A-5A78C905C1C4}" type="parTrans" cxnId="{11AF8643-B1FC-4466-889B-6F3F95217864}">
      <dgm:prSet/>
      <dgm:spPr/>
      <dgm:t>
        <a:bodyPr/>
        <a:lstStyle/>
        <a:p>
          <a:endParaRPr lang="en-US"/>
        </a:p>
      </dgm:t>
    </dgm:pt>
    <dgm:pt modelId="{A90CBC18-B578-4D5D-A244-BD0ED25A142D}" type="sibTrans" cxnId="{11AF8643-B1FC-4466-889B-6F3F95217864}">
      <dgm:prSet/>
      <dgm:spPr/>
      <dgm:t>
        <a:bodyPr/>
        <a:lstStyle/>
        <a:p>
          <a:endParaRPr lang="en-US"/>
        </a:p>
      </dgm:t>
    </dgm:pt>
    <dgm:pt modelId="{C63DA74A-912B-40F5-99FC-B3B4B23B308A}">
      <dgm:prSet phldrT="[Text]" custT="1"/>
      <dgm:spPr/>
      <dgm:t>
        <a:bodyPr/>
        <a:lstStyle/>
        <a:p>
          <a:r>
            <a:rPr lang="en-US" sz="2000" dirty="0" err="1" smtClean="0">
              <a:latin typeface="+mn-lt"/>
              <a:cs typeface="Arial" pitchFamily="34" charset="0"/>
            </a:rPr>
            <a:t>sistemska</a:t>
          </a:r>
          <a:r>
            <a:rPr lang="en-US" sz="2000" dirty="0" smtClean="0">
              <a:latin typeface="+mn-lt"/>
              <a:cs typeface="Arial" pitchFamily="34" charset="0"/>
            </a:rPr>
            <a:t> </a:t>
          </a:r>
          <a:r>
            <a:rPr lang="en-US" sz="2000" dirty="0" err="1" smtClean="0">
              <a:latin typeface="+mn-lt"/>
              <a:cs typeface="Arial" pitchFamily="34" charset="0"/>
            </a:rPr>
            <a:t>analiza</a:t>
          </a:r>
          <a:endParaRPr lang="en-US" sz="2000" dirty="0">
            <a:latin typeface="+mn-lt"/>
          </a:endParaRPr>
        </a:p>
      </dgm:t>
    </dgm:pt>
    <dgm:pt modelId="{113F4119-868F-4013-9A9A-8092FE6F581A}" type="parTrans" cxnId="{3C818AE6-7D8F-486C-807D-CF5F9003FAF1}">
      <dgm:prSet/>
      <dgm:spPr/>
      <dgm:t>
        <a:bodyPr/>
        <a:lstStyle/>
        <a:p>
          <a:endParaRPr lang="en-US"/>
        </a:p>
      </dgm:t>
    </dgm:pt>
    <dgm:pt modelId="{BC3CC6CB-0DE4-4B20-B175-37143019D991}" type="sibTrans" cxnId="{3C818AE6-7D8F-486C-807D-CF5F9003FAF1}">
      <dgm:prSet/>
      <dgm:spPr/>
      <dgm:t>
        <a:bodyPr/>
        <a:lstStyle/>
        <a:p>
          <a:endParaRPr lang="en-US"/>
        </a:p>
      </dgm:t>
    </dgm:pt>
    <dgm:pt modelId="{E850BEFD-613F-4AFA-9ED4-AEFE0E7F4DA8}">
      <dgm:prSet phldrT="[Text]" custT="1"/>
      <dgm:spPr/>
      <dgm:t>
        <a:bodyPr/>
        <a:lstStyle/>
        <a:p>
          <a:r>
            <a:rPr lang="en-US" sz="1600" dirty="0" err="1" smtClean="0">
              <a:latin typeface="+mn-lt"/>
              <a:cs typeface="Arial" pitchFamily="34" charset="0"/>
            </a:rPr>
            <a:t>tehnike</a:t>
          </a:r>
          <a:r>
            <a:rPr lang="en-US" sz="1600" dirty="0" smtClean="0">
              <a:latin typeface="+mn-lt"/>
              <a:cs typeface="Arial" pitchFamily="34" charset="0"/>
            </a:rPr>
            <a:t> </a:t>
          </a:r>
          <a:r>
            <a:rPr lang="en-US" sz="1600" dirty="0" err="1" smtClean="0">
              <a:latin typeface="+mn-lt"/>
              <a:cs typeface="Arial" pitchFamily="34" charset="0"/>
            </a:rPr>
            <a:t>modelovanja</a:t>
          </a:r>
          <a:endParaRPr lang="en-US" sz="1600" dirty="0">
            <a:latin typeface="+mn-lt"/>
          </a:endParaRPr>
        </a:p>
      </dgm:t>
    </dgm:pt>
    <dgm:pt modelId="{1CB1EAF7-4F31-4806-8793-FE770338CA7A}" type="parTrans" cxnId="{C9301134-ADAF-4705-83A5-A340BC963753}">
      <dgm:prSet/>
      <dgm:spPr/>
      <dgm:t>
        <a:bodyPr/>
        <a:lstStyle/>
        <a:p>
          <a:endParaRPr lang="en-US"/>
        </a:p>
      </dgm:t>
    </dgm:pt>
    <dgm:pt modelId="{D031FA24-59E5-4E11-8527-8B85BCE4FBB0}" type="sibTrans" cxnId="{C9301134-ADAF-4705-83A5-A340BC963753}">
      <dgm:prSet/>
      <dgm:spPr/>
      <dgm:t>
        <a:bodyPr/>
        <a:lstStyle/>
        <a:p>
          <a:endParaRPr lang="en-US"/>
        </a:p>
      </dgm:t>
    </dgm:pt>
    <dgm:pt modelId="{F749D46A-77F1-4EAB-A2BC-0FAC94EBB981}" type="pres">
      <dgm:prSet presAssocID="{6466CDD3-94C7-4234-A7E7-29C8997A0BB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79C2C3-360C-465B-92F6-C75196F73A71}" type="pres">
      <dgm:prSet presAssocID="{6466CDD3-94C7-4234-A7E7-29C8997A0BBB}" presName="radial" presStyleCnt="0">
        <dgm:presLayoutVars>
          <dgm:animLvl val="ctr"/>
        </dgm:presLayoutVars>
      </dgm:prSet>
      <dgm:spPr/>
    </dgm:pt>
    <dgm:pt modelId="{3CD1BD24-D09F-49ED-A33E-D33F1679D084}" type="pres">
      <dgm:prSet presAssocID="{EB887736-1B60-4D74-97BD-4629A45E129D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2D80A136-2E80-479E-98C3-E8979BD79E10}" type="pres">
      <dgm:prSet presAssocID="{404C6789-DAE8-4FA0-9682-C773019E9B85}" presName="node" presStyleLbl="vennNode1" presStyleIdx="1" presStyleCnt="5" custScaleX="121000" custScaleY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C36E9F-7F4A-4A6E-A53F-0CCD6C70359A}" type="pres">
      <dgm:prSet presAssocID="{3F7092BB-2516-4541-933A-81F762BEA18D}" presName="node" presStyleLbl="vennNode1" presStyleIdx="2" presStyleCnt="5" custScaleX="121000" custScaleY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2C5AD-458B-4A90-B092-23066BCEDA65}" type="pres">
      <dgm:prSet presAssocID="{C63DA74A-912B-40F5-99FC-B3B4B23B308A}" presName="node" presStyleLbl="vennNode1" presStyleIdx="3" presStyleCnt="5" custScaleX="121000" custScaleY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5108B-B62E-4D71-83BC-B7714427112C}" type="pres">
      <dgm:prSet presAssocID="{E850BEFD-613F-4AFA-9ED4-AEFE0E7F4DA8}" presName="node" presStyleLbl="vennNode1" presStyleIdx="4" presStyleCnt="5" custScaleX="121000" custScaleY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1831D0-BA01-4E9C-9151-6A96EC6D52F4}" type="presOf" srcId="{E850BEFD-613F-4AFA-9ED4-AEFE0E7F4DA8}" destId="{BB45108B-B62E-4D71-83BC-B7714427112C}" srcOrd="0" destOrd="0" presId="urn:microsoft.com/office/officeart/2005/8/layout/radial3"/>
    <dgm:cxn modelId="{2B9A0463-DD68-45F7-829F-F05634A25DAF}" type="presOf" srcId="{EB887736-1B60-4D74-97BD-4629A45E129D}" destId="{3CD1BD24-D09F-49ED-A33E-D33F1679D084}" srcOrd="0" destOrd="0" presId="urn:microsoft.com/office/officeart/2005/8/layout/radial3"/>
    <dgm:cxn modelId="{60FE71DA-6A1F-43F0-AB94-FE855E029D82}" type="presOf" srcId="{3F7092BB-2516-4541-933A-81F762BEA18D}" destId="{45C36E9F-7F4A-4A6E-A53F-0CCD6C70359A}" srcOrd="0" destOrd="0" presId="urn:microsoft.com/office/officeart/2005/8/layout/radial3"/>
    <dgm:cxn modelId="{22E022C2-EF6C-43FE-850B-FAD65892AB60}" srcId="{EB887736-1B60-4D74-97BD-4629A45E129D}" destId="{404C6789-DAE8-4FA0-9682-C773019E9B85}" srcOrd="0" destOrd="0" parTransId="{5556EA49-04C4-4D15-A6DD-6D80F27AD297}" sibTransId="{1FC4C3A6-FAC5-4309-BB88-8877CCF21A9D}"/>
    <dgm:cxn modelId="{E500D5B6-5181-4C69-A4CD-B527792190EE}" type="presOf" srcId="{404C6789-DAE8-4FA0-9682-C773019E9B85}" destId="{2D80A136-2E80-479E-98C3-E8979BD79E10}" srcOrd="0" destOrd="0" presId="urn:microsoft.com/office/officeart/2005/8/layout/radial3"/>
    <dgm:cxn modelId="{8745F765-B91C-46E4-A277-677705BA813D}" srcId="{6466CDD3-94C7-4234-A7E7-29C8997A0BBB}" destId="{EB887736-1B60-4D74-97BD-4629A45E129D}" srcOrd="0" destOrd="0" parTransId="{2806D5CD-2F2E-49E0-AEF9-F20E43D20481}" sibTransId="{72D27942-8AAF-4511-B19F-9B29B53D0B93}"/>
    <dgm:cxn modelId="{3C818AE6-7D8F-486C-807D-CF5F9003FAF1}" srcId="{EB887736-1B60-4D74-97BD-4629A45E129D}" destId="{C63DA74A-912B-40F5-99FC-B3B4B23B308A}" srcOrd="2" destOrd="0" parTransId="{113F4119-868F-4013-9A9A-8092FE6F581A}" sibTransId="{BC3CC6CB-0DE4-4B20-B175-37143019D991}"/>
    <dgm:cxn modelId="{F6EEDF9B-8456-4E51-B394-F2710753B662}" type="presOf" srcId="{6466CDD3-94C7-4234-A7E7-29C8997A0BBB}" destId="{F749D46A-77F1-4EAB-A2BC-0FAC94EBB981}" srcOrd="0" destOrd="0" presId="urn:microsoft.com/office/officeart/2005/8/layout/radial3"/>
    <dgm:cxn modelId="{11AF8643-B1FC-4466-889B-6F3F95217864}" srcId="{EB887736-1B60-4D74-97BD-4629A45E129D}" destId="{3F7092BB-2516-4541-933A-81F762BEA18D}" srcOrd="1" destOrd="0" parTransId="{AACC4C69-8E60-48A7-933A-5A78C905C1C4}" sibTransId="{A90CBC18-B578-4D5D-A244-BD0ED25A142D}"/>
    <dgm:cxn modelId="{F0A5DD78-C9D8-4DDD-9025-51BF10D59E4F}" type="presOf" srcId="{C63DA74A-912B-40F5-99FC-B3B4B23B308A}" destId="{B942C5AD-458B-4A90-B092-23066BCEDA65}" srcOrd="0" destOrd="0" presId="urn:microsoft.com/office/officeart/2005/8/layout/radial3"/>
    <dgm:cxn modelId="{C9301134-ADAF-4705-83A5-A340BC963753}" srcId="{EB887736-1B60-4D74-97BD-4629A45E129D}" destId="{E850BEFD-613F-4AFA-9ED4-AEFE0E7F4DA8}" srcOrd="3" destOrd="0" parTransId="{1CB1EAF7-4F31-4806-8793-FE770338CA7A}" sibTransId="{D031FA24-59E5-4E11-8527-8B85BCE4FBB0}"/>
    <dgm:cxn modelId="{47F38B62-3B53-4159-80CB-C8CD3D94B354}" type="presParOf" srcId="{F749D46A-77F1-4EAB-A2BC-0FAC94EBB981}" destId="{DF79C2C3-360C-465B-92F6-C75196F73A71}" srcOrd="0" destOrd="0" presId="urn:microsoft.com/office/officeart/2005/8/layout/radial3"/>
    <dgm:cxn modelId="{E6485831-2E6B-46F3-A851-A94729B00891}" type="presParOf" srcId="{DF79C2C3-360C-465B-92F6-C75196F73A71}" destId="{3CD1BD24-D09F-49ED-A33E-D33F1679D084}" srcOrd="0" destOrd="0" presId="urn:microsoft.com/office/officeart/2005/8/layout/radial3"/>
    <dgm:cxn modelId="{E9891ACE-A8E1-4047-92CF-985FBB9E9839}" type="presParOf" srcId="{DF79C2C3-360C-465B-92F6-C75196F73A71}" destId="{2D80A136-2E80-479E-98C3-E8979BD79E10}" srcOrd="1" destOrd="0" presId="urn:microsoft.com/office/officeart/2005/8/layout/radial3"/>
    <dgm:cxn modelId="{A26496DB-E36B-46C6-BF72-6A99E5EF7DE8}" type="presParOf" srcId="{DF79C2C3-360C-465B-92F6-C75196F73A71}" destId="{45C36E9F-7F4A-4A6E-A53F-0CCD6C70359A}" srcOrd="2" destOrd="0" presId="urn:microsoft.com/office/officeart/2005/8/layout/radial3"/>
    <dgm:cxn modelId="{579AD7D9-035B-487A-B1A6-DE03220C5EB7}" type="presParOf" srcId="{DF79C2C3-360C-465B-92F6-C75196F73A71}" destId="{B942C5AD-458B-4A90-B092-23066BCEDA65}" srcOrd="3" destOrd="0" presId="urn:microsoft.com/office/officeart/2005/8/layout/radial3"/>
    <dgm:cxn modelId="{4F50E490-9F48-4BFF-BCE8-51CE5D673078}" type="presParOf" srcId="{DF79C2C3-360C-465B-92F6-C75196F73A71}" destId="{BB45108B-B62E-4D71-83BC-B7714427112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1BD24-D09F-49ED-A33E-D33F1679D084}">
      <dsp:nvSpPr>
        <dsp:cNvPr id="0" name=""/>
        <dsp:cNvSpPr/>
      </dsp:nvSpPr>
      <dsp:spPr>
        <a:xfrm>
          <a:off x="2768116" y="1058180"/>
          <a:ext cx="2636167" cy="26361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kern="1200" dirty="0" smtClean="0">
              <a:latin typeface="Calibri" pitchFamily="34" charset="0"/>
              <a:cs typeface="Calibri" pitchFamily="34" charset="0"/>
            </a:rPr>
            <a:t>osnovne komponente informacionog sistema 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</dsp:txBody>
      <dsp:txXfrm>
        <a:off x="3154174" y="1444238"/>
        <a:ext cx="1864051" cy="1864051"/>
      </dsp:txXfrm>
    </dsp:sp>
    <dsp:sp modelId="{2D80A136-2E80-479E-98C3-E8979BD79E10}">
      <dsp:nvSpPr>
        <dsp:cNvPr id="0" name=""/>
        <dsp:cNvSpPr/>
      </dsp:nvSpPr>
      <dsp:spPr>
        <a:xfrm>
          <a:off x="3288759" y="-137928"/>
          <a:ext cx="1594881" cy="1594881"/>
        </a:xfrm>
        <a:prstGeom prst="ellipse">
          <a:avLst/>
        </a:prstGeom>
        <a:solidFill>
          <a:schemeClr val="accent2">
            <a:alpha val="50000"/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+mn-lt"/>
              <a:cs typeface="Arial" pitchFamily="34" charset="0"/>
            </a:rPr>
            <a:t>operacije</a:t>
          </a:r>
          <a:r>
            <a:rPr lang="en-US" sz="2000" kern="1200" dirty="0" smtClean="0">
              <a:latin typeface="+mn-lt"/>
              <a:cs typeface="Arial" pitchFamily="34" charset="0"/>
            </a:rPr>
            <a:t> </a:t>
          </a:r>
          <a:r>
            <a:rPr lang="en-US" sz="2000" kern="1200" dirty="0" err="1" smtClean="0">
              <a:latin typeface="+mn-lt"/>
              <a:cs typeface="Arial" pitchFamily="34" charset="0"/>
            </a:rPr>
            <a:t>nad</a:t>
          </a:r>
          <a:r>
            <a:rPr lang="en-US" sz="2000" kern="1200" dirty="0" smtClean="0">
              <a:latin typeface="+mn-lt"/>
              <a:cs typeface="Arial" pitchFamily="34" charset="0"/>
            </a:rPr>
            <a:t> </a:t>
          </a:r>
          <a:r>
            <a:rPr lang="en-US" sz="2000" kern="1200" dirty="0" err="1" smtClean="0">
              <a:latin typeface="+mn-lt"/>
              <a:cs typeface="Arial" pitchFamily="34" charset="0"/>
            </a:rPr>
            <a:t>podacima</a:t>
          </a:r>
          <a:endParaRPr lang="en-US" sz="2000" kern="1200" dirty="0">
            <a:latin typeface="+mn-lt"/>
          </a:endParaRPr>
        </a:p>
      </dsp:txBody>
      <dsp:txXfrm>
        <a:off x="3522324" y="95637"/>
        <a:ext cx="1127751" cy="1127751"/>
      </dsp:txXfrm>
    </dsp:sp>
    <dsp:sp modelId="{45C36E9F-7F4A-4A6E-A53F-0CCD6C70359A}">
      <dsp:nvSpPr>
        <dsp:cNvPr id="0" name=""/>
        <dsp:cNvSpPr/>
      </dsp:nvSpPr>
      <dsp:spPr>
        <a:xfrm>
          <a:off x="5005510" y="1578823"/>
          <a:ext cx="1594881" cy="1594881"/>
        </a:xfrm>
        <a:prstGeom prst="ellipse">
          <a:avLst/>
        </a:prstGeom>
        <a:solidFill>
          <a:schemeClr val="accent2">
            <a:alpha val="50000"/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+mn-lt"/>
              <a:cs typeface="Arial" pitchFamily="34" charset="0"/>
            </a:rPr>
            <a:t>metodi i tehnologije obrade podataka</a:t>
          </a:r>
          <a:endParaRPr lang="en-US" sz="1800" kern="1200" dirty="0">
            <a:latin typeface="+mn-lt"/>
          </a:endParaRPr>
        </a:p>
      </dsp:txBody>
      <dsp:txXfrm>
        <a:off x="5239075" y="1812388"/>
        <a:ext cx="1127751" cy="1127751"/>
      </dsp:txXfrm>
    </dsp:sp>
    <dsp:sp modelId="{B942C5AD-458B-4A90-B092-23066BCEDA65}">
      <dsp:nvSpPr>
        <dsp:cNvPr id="0" name=""/>
        <dsp:cNvSpPr/>
      </dsp:nvSpPr>
      <dsp:spPr>
        <a:xfrm>
          <a:off x="3288759" y="3295574"/>
          <a:ext cx="1594881" cy="1594881"/>
        </a:xfrm>
        <a:prstGeom prst="ellipse">
          <a:avLst/>
        </a:prstGeom>
        <a:solidFill>
          <a:schemeClr val="accent2">
            <a:alpha val="50000"/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+mn-lt"/>
              <a:cs typeface="Arial" pitchFamily="34" charset="0"/>
            </a:rPr>
            <a:t>sistemska</a:t>
          </a:r>
          <a:r>
            <a:rPr lang="en-US" sz="2000" kern="1200" dirty="0" smtClean="0">
              <a:latin typeface="+mn-lt"/>
              <a:cs typeface="Arial" pitchFamily="34" charset="0"/>
            </a:rPr>
            <a:t> </a:t>
          </a:r>
          <a:r>
            <a:rPr lang="en-US" sz="2000" kern="1200" dirty="0" err="1" smtClean="0">
              <a:latin typeface="+mn-lt"/>
              <a:cs typeface="Arial" pitchFamily="34" charset="0"/>
            </a:rPr>
            <a:t>analiza</a:t>
          </a:r>
          <a:endParaRPr lang="en-US" sz="2000" kern="1200" dirty="0">
            <a:latin typeface="+mn-lt"/>
          </a:endParaRPr>
        </a:p>
      </dsp:txBody>
      <dsp:txXfrm>
        <a:off x="3522324" y="3529139"/>
        <a:ext cx="1127751" cy="1127751"/>
      </dsp:txXfrm>
    </dsp:sp>
    <dsp:sp modelId="{BB45108B-B62E-4D71-83BC-B7714427112C}">
      <dsp:nvSpPr>
        <dsp:cNvPr id="0" name=""/>
        <dsp:cNvSpPr/>
      </dsp:nvSpPr>
      <dsp:spPr>
        <a:xfrm>
          <a:off x="1572007" y="1578823"/>
          <a:ext cx="1594881" cy="1594881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+mn-lt"/>
              <a:cs typeface="Arial" pitchFamily="34" charset="0"/>
            </a:rPr>
            <a:t>tehnike</a:t>
          </a:r>
          <a:r>
            <a:rPr lang="en-US" sz="1600" kern="1200" dirty="0" smtClean="0">
              <a:latin typeface="+mn-lt"/>
              <a:cs typeface="Arial" pitchFamily="34" charset="0"/>
            </a:rPr>
            <a:t> </a:t>
          </a:r>
          <a:r>
            <a:rPr lang="en-US" sz="1600" kern="1200" dirty="0" err="1" smtClean="0">
              <a:latin typeface="+mn-lt"/>
              <a:cs typeface="Arial" pitchFamily="34" charset="0"/>
            </a:rPr>
            <a:t>modelovanja</a:t>
          </a:r>
          <a:endParaRPr lang="en-US" sz="1600" kern="1200" dirty="0">
            <a:latin typeface="+mn-lt"/>
          </a:endParaRPr>
        </a:p>
      </dsp:txBody>
      <dsp:txXfrm>
        <a:off x="1805572" y="1812388"/>
        <a:ext cx="1127751" cy="1127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E9CB9-6C92-4742-8938-F63E57E087F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11593-29E9-48A4-A917-118C972A6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3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FA11C-2DE1-418D-8A5C-835FA907C1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42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983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02756" indent="-270291" defTabSz="912983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81164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513629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946095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4E5FAD1-CEAB-4BAC-AB6D-93D9A0EEF44B}" type="slidenum">
              <a:rPr lang="en-US" altLang="en-US">
                <a:latin typeface="Arial" charset="0"/>
              </a:rPr>
              <a:pPr/>
              <a:t>20</a:t>
            </a:fld>
            <a:endParaRPr lang="en-US" altLang="en-US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983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02756" indent="-270291" defTabSz="912983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81164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513629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946095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BA4171AB-10DD-4B03-B6F5-1DC44863FCF2}" type="slidenum">
              <a:rPr lang="en-US" altLang="en-US">
                <a:latin typeface="Arial" charset="0"/>
              </a:rPr>
              <a:pPr/>
              <a:t>21</a:t>
            </a:fld>
            <a:endParaRPr lang="en-US" altLang="en-US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983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02756" indent="-270291" defTabSz="912983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81164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513629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946095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2CBC551F-B460-4EAD-8267-C7716D0E6179}" type="slidenum">
              <a:rPr lang="en-US" altLang="en-US">
                <a:latin typeface="Arial" charset="0"/>
              </a:rPr>
              <a:pPr/>
              <a:t>22</a:t>
            </a:fld>
            <a:endParaRPr lang="en-US" alt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983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02756" indent="-270291" defTabSz="912983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81164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513629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946095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CD4D1A12-3D68-4187-A81D-5ECBB195ADA3}" type="slidenum">
              <a:rPr lang="en-US" altLang="en-US">
                <a:latin typeface="Arial" charset="0"/>
              </a:rPr>
              <a:pPr/>
              <a:t>23</a:t>
            </a:fld>
            <a:endParaRPr lang="en-US" altLang="en-US">
              <a:latin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vi-VN" sz="1200" dirty="0" smtClean="0">
                <a:latin typeface="Arial" pitchFamily="34" charset="0"/>
                <a:cs typeface="Arial" pitchFamily="34" charset="0"/>
              </a:rPr>
              <a:t>korisnici obezbeđuju programe i podatke i definišu informacije prema svojim potrebama</a:t>
            </a:r>
            <a:endParaRPr lang="sr-Latn-RS" sz="12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imaju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zadatak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čuvaju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velike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količine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podataka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vidu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dokumenata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iz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pojedinih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oblasti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i da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korisnički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upit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pronalaze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tražene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podatke</a:t>
            </a:r>
            <a:endParaRPr lang="sr-Latn-RS" sz="12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pl-PL" sz="1200" dirty="0" smtClean="0">
                <a:latin typeface="Arial" pitchFamily="34" charset="0"/>
                <a:cs typeface="Arial" pitchFamily="34" charset="0"/>
              </a:rPr>
              <a:t>zadatak im je prenos poruka od izvora do korisnika preko transmisionih linija</a:t>
            </a:r>
          </a:p>
          <a:p>
            <a:pPr marL="228600" indent="-228600">
              <a:buAutoNum type="arabicPeriod"/>
            </a:pPr>
            <a:r>
              <a:rPr lang="vi-VN" sz="1200" dirty="0" smtClean="0">
                <a:latin typeface="Arial" pitchFamily="34" charset="0"/>
                <a:cs typeface="Arial" pitchFamily="34" charset="0"/>
              </a:rPr>
              <a:t>u procesnoj proizvodnji - sa senzora i monitora se dobijaju podaci o stanju procesa i na osnovu njih se generišu signali za upravljanje i kontrolu uređaja - regulatora, procesne opreme i mašina</a:t>
            </a:r>
            <a:endParaRPr lang="sr-Latn-RS" sz="12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periodičnom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obradom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ažuriranjem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baze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podataka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daju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upozorenja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izveštaji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preduzimanje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akcija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npr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u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upravljanju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zalihama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izveštaj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kritičnim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nekurentnim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zalihama</a:t>
            </a:r>
            <a:endParaRPr lang="sr-Latn-RS" sz="12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vi-VN" sz="2000" dirty="0" smtClean="0">
                <a:latin typeface="Arial" pitchFamily="34" charset="0"/>
                <a:cs typeface="Arial" pitchFamily="34" charset="0"/>
              </a:rPr>
              <a:t>obrađuju unapred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definisane i isprogramirane transakcije i stvaraju predviđene informacije, npr. ulaz/izlaz robe iz magacina, fakturisanje, naručivanje itd. 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1593-29E9-48A4-A917-118C972A638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38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Neautomatizovani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informacioni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sistemi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b="0" dirty="0" smtClean="0">
                <a:latin typeface="Arial" pitchFamily="34" charset="0"/>
                <a:cs typeface="Arial" pitchFamily="34" charset="0"/>
              </a:rPr>
              <a:t>su</a:t>
            </a:r>
            <a:r>
              <a:rPr lang="sr-Latn-RS" sz="2400" b="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zasnovani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ručnoj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mehanografskoj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obradi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podataka</a:t>
            </a:r>
            <a:r>
              <a:rPr lang="sr-Latn-RS" sz="2400" b="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lvl="0" indent="0">
              <a:buFont typeface="Arial" pitchFamily="34" charset="0"/>
              <a:buNone/>
            </a:pPr>
            <a:r>
              <a:rPr lang="vi-VN" sz="2400" b="0" dirty="0" smtClean="0">
                <a:latin typeface="Arial" pitchFamily="34" charset="0"/>
                <a:cs typeface="Arial" pitchFamily="34" charset="0"/>
              </a:rPr>
              <a:t>Sistemi AOP-a obezbeđuju prikupljanje, čuvanje i obradu podataka i izradu informacija o pojedinim funkcijama</a:t>
            </a:r>
            <a:r>
              <a:rPr lang="sr-Latn-RS" sz="2400" b="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r-Latn-RS" sz="2400" b="0" baseline="0" dirty="0" smtClean="0">
                <a:latin typeface="Arial" pitchFamily="34" charset="0"/>
                <a:cs typeface="Arial" pitchFamily="34" charset="0"/>
              </a:rPr>
              <a:t> Ovi sistemi se </a:t>
            </a:r>
            <a:r>
              <a:rPr lang="vi-VN" sz="2400" b="0" dirty="0" smtClean="0">
                <a:latin typeface="Arial" pitchFamily="34" charset="0"/>
                <a:cs typeface="Arial" pitchFamily="34" charset="0"/>
              </a:rPr>
              <a:t>sastoje iz aplikacija AOP-a za pojedine funkcije ili organizacione celine</a:t>
            </a:r>
            <a:r>
              <a:rPr lang="sr-Latn-RS" sz="2400" b="0" dirty="0" smtClean="0">
                <a:latin typeface="Arial" pitchFamily="34" charset="0"/>
                <a:cs typeface="Arial" pitchFamily="34" charset="0"/>
              </a:rPr>
              <a:t>. V</a:t>
            </a:r>
            <a:r>
              <a:rPr lang="vi-VN" sz="2400" b="0" dirty="0" smtClean="0">
                <a:latin typeface="Arial" pitchFamily="34" charset="0"/>
                <a:cs typeface="Arial" pitchFamily="34" charset="0"/>
              </a:rPr>
              <a:t>eze među aplikacijama su slabe i ne može se govoriti o jedinstvenom IS</a:t>
            </a:r>
            <a:r>
              <a:rPr lang="sr-Latn-RS" sz="2400" b="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r-Latn-RS" sz="2400" b="0" baseline="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Upravlja</a:t>
            </a:r>
            <a:r>
              <a:rPr lang="sr-Latn-RS" sz="2400" b="0" dirty="0" smtClean="0">
                <a:latin typeface="Arial" pitchFamily="34" charset="0"/>
                <a:cs typeface="Arial" pitchFamily="34" charset="0"/>
              </a:rPr>
              <a:t>č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ki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informacioni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sistemi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podržavaju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donošenje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rutinskih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odluka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uglavnom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nivou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operativnog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upravljanja</a:t>
            </a:r>
            <a:r>
              <a:rPr lang="sr-Latn-RS" sz="2400" b="0" baseline="0" dirty="0" smtClean="0">
                <a:latin typeface="Arial" pitchFamily="34" charset="0"/>
                <a:cs typeface="Arial" pitchFamily="34" charset="0"/>
              </a:rPr>
              <a:t> i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težište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stavljaju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informacije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njihovu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upotrebu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donošenje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odluka</a:t>
            </a:r>
            <a:r>
              <a:rPr lang="sr-Latn-RS" sz="2400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Izvršni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informacioni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sistemi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daju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analitičke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informacije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tekućem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stanju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organizacije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projekciji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budućnosti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namenjene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najvišem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nivou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upravljanja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buFont typeface="Arial" pitchFamily="34" charset="0"/>
              <a:buNone/>
            </a:pP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Sistemi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podršku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odlučivanju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podržavaju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donošenje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složenih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odluka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r-Latn-RS" sz="2400" baseline="0" dirty="0" smtClean="0">
                <a:latin typeface="Arial" pitchFamily="34" charset="0"/>
                <a:cs typeface="Arial" pitchFamily="34" charset="0"/>
              </a:rPr>
              <a:t> N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jihov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razvoj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počeo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je 70-tih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godina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predstavljaju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kvalitativni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skok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razvoju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informacionih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sistema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buFont typeface="Arial" pitchFamily="34" charset="0"/>
              <a:buNone/>
            </a:pPr>
            <a:r>
              <a:rPr lang="vi-VN" sz="2400" dirty="0" smtClean="0">
                <a:latin typeface="Arial" pitchFamily="34" charset="0"/>
                <a:cs typeface="Arial" pitchFamily="34" charset="0"/>
              </a:rPr>
              <a:t>Ekspertni sistemi, namenjeni rešavanju stručnih problema za određenu specijalizovanu oblast.</a:t>
            </a:r>
          </a:p>
          <a:p>
            <a:pPr marL="0" lvl="0" indent="0">
              <a:buFont typeface="Arial" pitchFamily="34" charset="0"/>
              <a:buNone/>
            </a:pPr>
            <a:endParaRPr lang="vi-VN" sz="24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1593-29E9-48A4-A917-118C972A638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76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Razvoj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hijerarhijskog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informacionog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sistema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omogućava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punu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unifikaciju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diktiranje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krajnjih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korisnika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jedinstvenu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uvek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ažurnu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bazu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podataka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eksploatacija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osetljiva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kvarove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centralnog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računara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usporava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razvoj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centralna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ekipa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1593-29E9-48A4-A917-118C972A638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4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4311">
              <a:defRPr/>
            </a:pPr>
            <a:r>
              <a:rPr lang="sr-Latn-RS" sz="2400" dirty="0"/>
              <a:t>Decentralizovana struktura: l</a:t>
            </a:r>
            <a:r>
              <a:rPr lang="vi-VN" sz="2400" dirty="0"/>
              <a:t>okalni računski centri se najčešće baziraju na heterogenoj opremi, različitim standardima u obradi podataka i pokrivaju samo lokalnu problematiku. 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D7574-FFAF-4C15-B6A2-6AA13E2B7FF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61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4311">
              <a:defRPr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Matri</a:t>
            </a:r>
            <a:r>
              <a:rPr lang="sr-Latn-RS" sz="2400" dirty="0" smtClean="0">
                <a:latin typeface="Calibri" pitchFamily="34" charset="0"/>
                <a:cs typeface="Calibri" pitchFamily="34" charset="0"/>
              </a:rPr>
              <a:t>č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na</a:t>
            </a:r>
            <a:r>
              <a:rPr lang="sr-Latn-RS" sz="2400" baseline="0" dirty="0" smtClean="0">
                <a:latin typeface="Calibri" pitchFamily="34" charset="0"/>
                <a:cs typeface="Calibri" pitchFamily="34" charset="0"/>
              </a:rPr>
              <a:t> struktura ima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potreb</a:t>
            </a:r>
            <a:r>
              <a:rPr lang="sr-Latn-RS" sz="2400" dirty="0" smtClean="0">
                <a:latin typeface="Calibri" pitchFamily="34" charset="0"/>
                <a:cs typeface="Calibri" pitchFamily="34" charset="0"/>
              </a:rPr>
              <a:t>u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 da se, povezivanjem centara i razmenom podataka između njih stvore uslovi da se ukupni informacioni sistem preduzeća može izgraditi na Bottom-Up način</a:t>
            </a:r>
            <a:r>
              <a:rPr lang="sr-Latn-RS" sz="24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 Ovakav koncept odgovara distribuiranoj obradi informacija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vi-VN" sz="2400" dirty="0" smtClean="0">
              <a:latin typeface="Calibri" pitchFamily="34" charset="0"/>
              <a:cs typeface="Calibri" pitchFamily="34" charset="0"/>
            </a:endParaRPr>
          </a:p>
          <a:p>
            <a:pPr marL="0" lvl="1" defTabSz="914311">
              <a:defRPr/>
            </a:pPr>
            <a:r>
              <a:rPr lang="vi-VN" sz="2400" dirty="0" smtClean="0"/>
              <a:t>Bottom-Up način</a:t>
            </a:r>
            <a:r>
              <a:rPr lang="sr-Latn-RS" sz="2400" dirty="0" smtClean="0"/>
              <a:t>:</a:t>
            </a:r>
            <a:r>
              <a:rPr lang="vi-VN" sz="2400" dirty="0" smtClean="0"/>
              <a:t> od informacija za operativni nivo odlučivanja, preko taktičkog do zajedničkog, strateškog nivoa odlučivanja (upravljanja).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1593-29E9-48A4-A917-118C972A638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64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1593-29E9-48A4-A917-118C972A638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Dva bita entropije: U slučaju dva bacanja novčića, informaciona entropija u bitima je logaritam osnove-2 broja mogućih ishoda; sa dva novčića postoje četiri moguća ishoda, i dva bita entropije. Generalno, informaciona entropija je prosečna količina informacije prenesena događajem, imajući u vidu sve moguće ishode.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1593-29E9-48A4-A917-118C972A63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92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983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02756" indent="-270291" defTabSz="912983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81164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513629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946095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69FCF36A-DC33-4D62-900B-74F793EA3D11}" type="slidenum">
              <a:rPr lang="en-US" altLang="en-US">
                <a:latin typeface="Arial" charset="0"/>
              </a:rPr>
              <a:pPr/>
              <a:t>37</a:t>
            </a:fld>
            <a:endParaRPr lang="en-US" altLang="en-US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983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02756" indent="-270291" defTabSz="912983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81164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513629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946095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E852ECE5-F298-44FD-B648-2C9C777CD624}" type="slidenum">
              <a:rPr lang="en-US" altLang="en-US">
                <a:latin typeface="Arial" charset="0"/>
              </a:rPr>
              <a:pPr/>
              <a:t>38</a:t>
            </a:fld>
            <a:endParaRPr lang="en-US" altLang="en-US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983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02756" indent="-270291" defTabSz="912983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81164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513629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946095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3DB8264-C6C8-46D2-9048-5674F51B752C}" type="slidenum">
              <a:rPr lang="en-US" altLang="en-US">
                <a:latin typeface="Arial" charset="0"/>
              </a:rPr>
              <a:pPr/>
              <a:t>39</a:t>
            </a:fld>
            <a:endParaRPr lang="en-US" altLang="en-US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983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02756" indent="-270291" defTabSz="912983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81164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513629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946095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35149794-D05B-4101-900E-BB264B6BC88E}" type="slidenum">
              <a:rPr lang="en-US" altLang="en-US">
                <a:latin typeface="Arial" charset="0"/>
              </a:rPr>
              <a:pPr/>
              <a:t>40</a:t>
            </a:fld>
            <a:endParaRPr lang="en-US" altLang="en-US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dirty="0" smtClean="0">
                <a:latin typeface="Arial" pitchFamily="34" charset="0"/>
                <a:cs typeface="Arial" pitchFamily="34" charset="0"/>
              </a:rPr>
              <a:t>Model je reprezentacija nekih objekata, veza između objekata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, njegovih</a:t>
            </a:r>
            <a:r>
              <a:rPr lang="vi-VN" sz="1200" dirty="0" smtClean="0">
                <a:latin typeface="Arial" pitchFamily="34" charset="0"/>
                <a:cs typeface="Arial" pitchFamily="34" charset="0"/>
              </a:rPr>
              <a:t> ob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vi-VN" sz="1200" dirty="0" smtClean="0">
                <a:latin typeface="Arial" pitchFamily="34" charset="0"/>
                <a:cs typeface="Arial" pitchFamily="34" charset="0"/>
              </a:rPr>
              <a:t>ležja (svojstva, osobine, atributi) i veza. S obzirom da je informacioni sistem model realnog sistema u kome deluje, postupak projektovanja informacionog sistema svodi se na neku vrstu  modeliranja realnog sistema.</a:t>
            </a:r>
            <a:r>
              <a:rPr lang="vi-V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1593-29E9-48A4-A917-118C972A63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02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Sistemi koji su potencijalni kandidati za unapređenje kroz uvođenje informacionog sistema su veoma različiti i heterogeni. Njihova IKT infrastruktura najčešće treba da odgovori heterogenim zahtevima kao što su potrebe za komunikacijama, spoznajne i potrebe za rezonovanjem, potrebe za efikasnim obavljanjem rutinskih operacija, itd.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1593-29E9-48A4-A917-118C972A63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1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983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02756" indent="-270291" defTabSz="912983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81164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513629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946095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41B03EE2-0EBE-48FE-9C82-4BE7C95FF2CC}" type="slidenum">
              <a:rPr lang="en-US" altLang="en-US">
                <a:latin typeface="Arial" charset="0"/>
              </a:rPr>
              <a:pPr/>
              <a:t>13</a:t>
            </a:fld>
            <a:endParaRPr lang="en-US" altLang="en-US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altLang="en-US" sz="24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983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02756" indent="-270291" defTabSz="912983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81164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513629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946095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8A65A849-4213-4DEB-9435-70796DEC0A0C}" type="slidenum">
              <a:rPr lang="en-US" altLang="en-US">
                <a:latin typeface="Arial" charset="0"/>
              </a:rPr>
              <a:pPr/>
              <a:t>14</a:t>
            </a:fld>
            <a:endParaRPr lang="en-US" altLang="en-US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983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02756" indent="-270291" defTabSz="912983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81164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513629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946095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32F0989-D426-4B32-9329-05A724E02DFC}" type="slidenum">
              <a:rPr lang="en-US" altLang="en-US">
                <a:latin typeface="Arial" charset="0"/>
              </a:rPr>
              <a:pPr/>
              <a:t>15</a:t>
            </a:fld>
            <a:endParaRPr lang="en-US" altLang="en-US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983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02756" indent="-270291" defTabSz="912983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81164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513629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946095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9C40509-7C1B-42AE-BAC0-6C2638B71D3A}" type="slidenum">
              <a:rPr lang="en-US" altLang="en-US">
                <a:latin typeface="Arial" charset="0"/>
              </a:rPr>
              <a:pPr/>
              <a:t>18</a:t>
            </a:fld>
            <a:endParaRPr lang="en-US" altLang="en-US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vi-V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klijentskom nivou se mogu koristiti različite tehnologije za razvoj aplikacija, uključujući: </a:t>
            </a:r>
            <a:r>
              <a:rPr lang="vi-VN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</a:t>
            </a:r>
            <a:r>
              <a:rPr lang="vi-V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tradicionalni Web klijent (kako HTML tako i trenutno aktuelni HTML5 standard), </a:t>
            </a:r>
            <a:r>
              <a:rPr lang="vi-VN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</a:t>
            </a:r>
            <a:r>
              <a:rPr lang="vi-V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napredni Web klijent (koristeći tehnologije kao što su Ajax i Flash), </a:t>
            </a:r>
            <a:r>
              <a:rPr lang="vi-VN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c) </a:t>
            </a:r>
            <a:r>
              <a:rPr lang="vi-V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mobilni klijent (koji može biti izvorna mobilna aplikacija ili Web aplikacija prilagođena izvršavanju na mobilnim uređajima), i </a:t>
            </a:r>
            <a:r>
              <a:rPr lang="vi-VN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d) </a:t>
            </a:r>
            <a:r>
              <a:rPr lang="vi-V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klasični aplikacioni klijent (aplikacija implementirana korišćenjem nekih od tradicionalnih programskih jezika, kao što je Java, C++, .NET, itd., ali koja za pristup serverskom delu sistema koristi mrežne tehnologije). </a:t>
            </a:r>
            <a:endParaRPr lang="sr-Latn-CS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1593-29E9-48A4-A917-118C972A63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17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371600"/>
            <a:ext cx="88392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Prof. Dr Milorad Tosic                                   Informacioni sistemi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6EB87-4A3A-49EA-B3CD-EEDB3277B9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860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pPr algn="l"/>
            <a:r>
              <a:rPr lang="sr-Latn-R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Projektovanje informacionih 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sistema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2376264"/>
          </a:xfrm>
        </p:spPr>
        <p:txBody>
          <a:bodyPr>
            <a:normAutofit/>
          </a:bodyPr>
          <a:lstStyle/>
          <a:p>
            <a:pPr algn="l"/>
            <a:r>
              <a:rPr lang="sr-Latn-R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Osnovni koncepti informacionih sistema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l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7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3008" y="1052736"/>
            <a:ext cx="8579296" cy="872204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00B0F0"/>
                </a:solidFill>
              </a:rPr>
              <a:t>Položaj IS u odnosu </a:t>
            </a:r>
            <a:r>
              <a:rPr lang="pl-PL" b="1" dirty="0" smtClean="0">
                <a:solidFill>
                  <a:srgbClr val="00B0F0"/>
                </a:solidFill>
              </a:rPr>
              <a:t>na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pl-PL" b="1" dirty="0" smtClean="0">
                <a:solidFill>
                  <a:srgbClr val="00B0F0"/>
                </a:solidFill>
              </a:rPr>
              <a:t>realni sistem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2852936"/>
            <a:ext cx="432048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/>
              <a:t>Stanje</a:t>
            </a:r>
            <a:r>
              <a:rPr lang="en-US" sz="2800" dirty="0"/>
              <a:t> </a:t>
            </a:r>
            <a:r>
              <a:rPr lang="en-US" sz="2800" dirty="0" err="1"/>
              <a:t>sistema</a:t>
            </a:r>
            <a:r>
              <a:rPr lang="en-US" sz="2800" dirty="0"/>
              <a:t> se </a:t>
            </a:r>
            <a:r>
              <a:rPr lang="en-US" sz="2800" dirty="0" err="1"/>
              <a:t>definiše</a:t>
            </a:r>
            <a:r>
              <a:rPr lang="en-US" sz="2800" dirty="0"/>
              <a:t> </a:t>
            </a:r>
            <a:r>
              <a:rPr lang="en-US" sz="2800" dirty="0" err="1"/>
              <a:t>kao</a:t>
            </a:r>
            <a:r>
              <a:rPr lang="en-US" sz="2800" dirty="0"/>
              <a:t> </a:t>
            </a:r>
            <a:r>
              <a:rPr lang="en-US" sz="2800" dirty="0" err="1"/>
              <a:t>skup</a:t>
            </a:r>
            <a:r>
              <a:rPr lang="en-US" sz="2800" dirty="0"/>
              <a:t> </a:t>
            </a:r>
            <a:r>
              <a:rPr lang="en-US" sz="2800" dirty="0" err="1"/>
              <a:t>informacija</a:t>
            </a:r>
            <a:r>
              <a:rPr lang="en-US" sz="2800" dirty="0"/>
              <a:t> o </a:t>
            </a:r>
            <a:r>
              <a:rPr lang="en-US" sz="2800" dirty="0" err="1"/>
              <a:t>prošlosti</a:t>
            </a:r>
            <a:r>
              <a:rPr lang="en-US" sz="2800" dirty="0"/>
              <a:t> i </a:t>
            </a:r>
            <a:r>
              <a:rPr lang="en-US" sz="2800" dirty="0" err="1"/>
              <a:t>sadašnjosti</a:t>
            </a:r>
            <a:r>
              <a:rPr lang="en-US" sz="2800" dirty="0"/>
              <a:t> </a:t>
            </a:r>
            <a:r>
              <a:rPr lang="en-US" sz="2800" dirty="0" err="1"/>
              <a:t>sistema</a:t>
            </a:r>
            <a:r>
              <a:rPr lang="en-US" sz="2800" dirty="0"/>
              <a:t> </a:t>
            </a:r>
            <a:r>
              <a:rPr lang="en-US" sz="2800" dirty="0" err="1"/>
              <a:t>potrebnih</a:t>
            </a:r>
            <a:r>
              <a:rPr lang="en-US" sz="2800" dirty="0"/>
              <a:t> da bi se, pod </a:t>
            </a:r>
            <a:r>
              <a:rPr lang="en-US" sz="2800" dirty="0" err="1"/>
              <a:t>dejstvom</a:t>
            </a:r>
            <a:r>
              <a:rPr lang="en-US" sz="2800" dirty="0"/>
              <a:t> </a:t>
            </a:r>
            <a:r>
              <a:rPr lang="en-US" sz="2800" dirty="0" err="1"/>
              <a:t>budućih</a:t>
            </a:r>
            <a:r>
              <a:rPr lang="en-US" sz="2800" dirty="0"/>
              <a:t> </a:t>
            </a:r>
            <a:r>
              <a:rPr lang="en-US" sz="2800" dirty="0" err="1"/>
              <a:t>poznatih</a:t>
            </a:r>
            <a:r>
              <a:rPr lang="en-US" sz="2800" dirty="0"/>
              <a:t> </a:t>
            </a:r>
            <a:r>
              <a:rPr lang="en-US" sz="2800" dirty="0" err="1"/>
              <a:t>ulaza</a:t>
            </a:r>
            <a:r>
              <a:rPr lang="en-US" sz="2800" dirty="0"/>
              <a:t>, </a:t>
            </a:r>
            <a:r>
              <a:rPr lang="en-US" sz="2800" dirty="0" err="1"/>
              <a:t>mogli</a:t>
            </a:r>
            <a:r>
              <a:rPr lang="en-US" sz="2800" dirty="0"/>
              <a:t> </a:t>
            </a:r>
            <a:r>
              <a:rPr lang="en-US" sz="2800" dirty="0" err="1"/>
              <a:t>odrediti</a:t>
            </a:r>
            <a:r>
              <a:rPr lang="en-US" sz="2800" dirty="0"/>
              <a:t> </a:t>
            </a:r>
            <a:r>
              <a:rPr lang="en-US" sz="2800" dirty="0" err="1"/>
              <a:t>budući</a:t>
            </a:r>
            <a:r>
              <a:rPr lang="en-US" sz="2800" dirty="0"/>
              <a:t> </a:t>
            </a:r>
            <a:r>
              <a:rPr lang="en-US" sz="2800" dirty="0" err="1"/>
              <a:t>izlazi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56" y="2060848"/>
            <a:ext cx="4390097" cy="446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1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1143000"/>
          </a:xfrm>
        </p:spPr>
        <p:txBody>
          <a:bodyPr/>
          <a:lstStyle/>
          <a:p>
            <a:r>
              <a:rPr lang="sr-Latn-RS" dirty="0" smtClean="0">
                <a:solidFill>
                  <a:srgbClr val="00B0F0"/>
                </a:solidFill>
              </a:rPr>
              <a:t>Model realnog poslovnog sistema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8" y="1844825"/>
            <a:ext cx="799488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30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0"/>
          <a:stretch/>
        </p:blipFill>
        <p:spPr bwMode="auto">
          <a:xfrm>
            <a:off x="971600" y="1789672"/>
            <a:ext cx="7776864" cy="476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939" y="53752"/>
            <a:ext cx="7727061" cy="1143000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00B0F0"/>
                </a:solidFill>
              </a:rPr>
              <a:t>Model realnog poslovnog sistema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032" y="136135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526"/>
              </a:spcAft>
              <a:buClr>
                <a:srgbClr val="FF0000"/>
              </a:buClr>
            </a:pPr>
            <a:r>
              <a:rPr lang="vi-VN" sz="2800" dirty="0">
                <a:latin typeface="Calibri" pitchFamily="34" charset="0"/>
                <a:cs typeface="Calibri" pitchFamily="34" charset="0"/>
              </a:rPr>
              <a:t>Informacioni sistem je </a:t>
            </a:r>
            <a:r>
              <a:rPr lang="vi-VN" sz="2800" i="1" dirty="0">
                <a:latin typeface="Calibri" pitchFamily="34" charset="0"/>
                <a:cs typeface="Calibri" pitchFamily="34" charset="0"/>
              </a:rPr>
              <a:t>model 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realnog - poslovnog sistema. </a:t>
            </a:r>
            <a:endParaRPr lang="sr-Latn-R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4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751607" y="1340768"/>
            <a:ext cx="749280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4F4F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1800"/>
              </a:spcBef>
              <a:buClr>
                <a:srgbClr val="4D4D4D"/>
              </a:buClr>
              <a:buSzPct val="70000"/>
            </a:pPr>
            <a:r>
              <a:rPr lang="vi-VN" sz="3200" dirty="0">
                <a:latin typeface="Calibri" pitchFamily="34" charset="0"/>
                <a:cs typeface="Calibri" pitchFamily="34" charset="0"/>
              </a:rPr>
              <a:t>Uvođenje informacionog sistema predstavlja odluku koja je od strateškog interesa za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organizaciju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457200" indent="-457200" eaLnBrk="1" hangingPunct="1">
              <a:spcBef>
                <a:spcPts val="1800"/>
              </a:spcBef>
              <a:buClr>
                <a:srgbClr val="4D4D4D"/>
              </a:buClr>
              <a:buSzPct val="70000"/>
              <a:buFont typeface="Wingdings" pitchFamily="2" charset="2"/>
              <a:buChar char="ü"/>
            </a:pPr>
            <a:r>
              <a:rPr lang="sr-Latn-CS" altLang="en-US" sz="3200" dirty="0" smtClean="0">
                <a:solidFill>
                  <a:srgbClr val="C00000"/>
                </a:solidFill>
              </a:rPr>
              <a:t>Poslovni aspekt</a:t>
            </a:r>
          </a:p>
          <a:p>
            <a:pPr marL="457200" indent="-457200" eaLnBrk="1" hangingPunct="1">
              <a:spcBef>
                <a:spcPts val="1800"/>
              </a:spcBef>
              <a:buClr>
                <a:srgbClr val="4D4D4D"/>
              </a:buClr>
              <a:buSzPct val="70000"/>
              <a:buFont typeface="Wingdings" pitchFamily="2" charset="2"/>
              <a:buChar char="ü"/>
            </a:pPr>
            <a:r>
              <a:rPr lang="sr-Latn-CS" altLang="en-US" sz="3200" dirty="0" smtClean="0">
                <a:solidFill>
                  <a:srgbClr val="C00000"/>
                </a:solidFill>
              </a:rPr>
              <a:t>Aspekt operative</a:t>
            </a:r>
          </a:p>
          <a:p>
            <a:pPr marL="457200" indent="-457200" eaLnBrk="1" hangingPunct="1">
              <a:spcBef>
                <a:spcPts val="1800"/>
              </a:spcBef>
              <a:buClr>
                <a:srgbClr val="4D4D4D"/>
              </a:buClr>
              <a:buSzPct val="70000"/>
              <a:buFont typeface="Wingdings" pitchFamily="2" charset="2"/>
              <a:buChar char="ü"/>
            </a:pPr>
            <a:r>
              <a:rPr lang="sr-Latn-CS" altLang="en-US" sz="3200" dirty="0" smtClean="0">
                <a:solidFill>
                  <a:srgbClr val="C00000"/>
                </a:solidFill>
              </a:rPr>
              <a:t>Aspekt informacione arhitekture</a:t>
            </a:r>
            <a:endParaRPr lang="en-US" alt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53752"/>
            <a:ext cx="8229600" cy="1143000"/>
          </a:xfrm>
        </p:spPr>
        <p:txBody>
          <a:bodyPr/>
          <a:lstStyle/>
          <a:p>
            <a:pPr eaLnBrk="1" hangingPunct="1"/>
            <a:r>
              <a:rPr lang="sr-Latn-CS" altLang="en-US" dirty="0" smtClean="0">
                <a:solidFill>
                  <a:srgbClr val="00B0F0"/>
                </a:solidFill>
              </a:rPr>
              <a:t>Aspekti Informacionih </a:t>
            </a:r>
            <a:r>
              <a:rPr lang="en-US" altLang="en-US" dirty="0" smtClean="0">
                <a:solidFill>
                  <a:srgbClr val="00B0F0"/>
                </a:solidFill>
              </a:rPr>
              <a:t>s</a:t>
            </a:r>
            <a:r>
              <a:rPr lang="sr-Latn-CS" altLang="en-US" dirty="0" smtClean="0">
                <a:solidFill>
                  <a:srgbClr val="00B0F0"/>
                </a:solidFill>
              </a:rPr>
              <a:t>istema</a:t>
            </a:r>
          </a:p>
        </p:txBody>
      </p:sp>
    </p:spTree>
    <p:extLst>
      <p:ext uri="{BB962C8B-B14F-4D97-AF65-F5344CB8AC3E}">
        <p14:creationId xmlns:p14="http://schemas.microsoft.com/office/powerpoint/2010/main" val="38129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152400" y="13716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4F4F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100000"/>
              </a:spcBef>
              <a:buClr>
                <a:srgbClr val="4D4D4D"/>
              </a:buClr>
              <a:buSzPct val="70000"/>
              <a:buFont typeface="Wingdings" pitchFamily="2" charset="2"/>
              <a:buChar char="l"/>
            </a:pPr>
            <a:r>
              <a:rPr lang="sr-Latn-CS" altLang="en-US" sz="2800" b="1">
                <a:solidFill>
                  <a:srgbClr val="A50021"/>
                </a:solidFill>
                <a:latin typeface="Arial" charset="0"/>
              </a:rPr>
              <a:t>Poslovni aspekt</a:t>
            </a:r>
          </a:p>
        </p:txBody>
      </p:sp>
      <p:pic>
        <p:nvPicPr>
          <p:cNvPr id="2150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933575"/>
            <a:ext cx="7467600" cy="382905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31640" y="53752"/>
            <a:ext cx="7659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altLang="en-US" dirty="0" smtClean="0">
                <a:solidFill>
                  <a:srgbClr val="00B0F0"/>
                </a:solidFill>
              </a:rPr>
              <a:t>Aspekti IS-a</a:t>
            </a:r>
          </a:p>
        </p:txBody>
      </p:sp>
    </p:spTree>
    <p:extLst>
      <p:ext uri="{BB962C8B-B14F-4D97-AF65-F5344CB8AC3E}">
        <p14:creationId xmlns:p14="http://schemas.microsoft.com/office/powerpoint/2010/main" val="291399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152400" y="10668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4F4F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100000"/>
              </a:spcBef>
              <a:buClr>
                <a:srgbClr val="4D4D4D"/>
              </a:buClr>
              <a:buSzPct val="70000"/>
              <a:buFont typeface="Wingdings" pitchFamily="2" charset="2"/>
              <a:buChar char="l"/>
            </a:pPr>
            <a:r>
              <a:rPr lang="sr-Latn-CS" altLang="en-US" sz="2800" b="1" dirty="0" smtClean="0">
                <a:solidFill>
                  <a:srgbClr val="C00000"/>
                </a:solidFill>
                <a:cs typeface="Calibri" pitchFamily="34" charset="0"/>
              </a:rPr>
              <a:t>Aspekt operative</a:t>
            </a:r>
            <a:endParaRPr lang="sr-Latn-CS" altLang="en-US" sz="2800" b="1" dirty="0">
              <a:solidFill>
                <a:srgbClr val="C00000"/>
              </a:solidFill>
              <a:cs typeface="Calibri" pitchFamily="34" charset="0"/>
            </a:endParaRPr>
          </a:p>
        </p:txBody>
      </p:sp>
      <p:pic>
        <p:nvPicPr>
          <p:cNvPr id="2355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2821" y="1654371"/>
            <a:ext cx="6991179" cy="4942981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31640" y="53752"/>
            <a:ext cx="7659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altLang="en-US" dirty="0" smtClean="0">
                <a:solidFill>
                  <a:srgbClr val="00B0F0"/>
                </a:solidFill>
              </a:rPr>
              <a:t>Aspekti IS-a</a:t>
            </a:r>
          </a:p>
        </p:txBody>
      </p:sp>
    </p:spTree>
    <p:extLst>
      <p:ext uri="{BB962C8B-B14F-4D97-AF65-F5344CB8AC3E}">
        <p14:creationId xmlns:p14="http://schemas.microsoft.com/office/powerpoint/2010/main" val="22619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127419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2"/>
                </a:solidFill>
                <a:latin typeface="Arial" charset="0"/>
              </a:defRPr>
            </a:lvl1pPr>
            <a:lvl2pPr marL="457200">
              <a:defRPr sz="2800" b="1" i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Garamond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0000"/>
              <a:buFont typeface="Wingdings" pitchFamily="2" charset="2"/>
              <a:buChar char="s"/>
              <a:defRPr sz="2100">
                <a:solidFill>
                  <a:schemeClr val="tx1"/>
                </a:solidFill>
                <a:latin typeface="Garamond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0000"/>
              <a:buFont typeface="Wingdings" pitchFamily="2" charset="2"/>
              <a:buChar char="s"/>
              <a:defRPr sz="2100">
                <a:solidFill>
                  <a:schemeClr val="tx1"/>
                </a:solidFill>
                <a:latin typeface="Garamond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0000"/>
              <a:buFont typeface="Wingdings" pitchFamily="2" charset="2"/>
              <a:buChar char="s"/>
              <a:defRPr sz="2100">
                <a:solidFill>
                  <a:schemeClr val="tx1"/>
                </a:solidFill>
                <a:latin typeface="Garamond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0000"/>
              <a:buFont typeface="Wingdings" pitchFamily="2" charset="2"/>
              <a:buChar char="s"/>
              <a:defRPr sz="21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SzPct val="70000"/>
              <a:buFont typeface="Wingdings" pitchFamily="2" charset="2"/>
              <a:buChar char="l"/>
            </a:pPr>
            <a:r>
              <a:rPr lang="sr-Latn-CS" altLang="en-US" sz="2400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sr-Latn-CS" altLang="en-US" sz="2400" dirty="0">
                <a:solidFill>
                  <a:schemeClr val="bg1"/>
                </a:solidFill>
              </a:rPr>
              <a:t>Poslovna Arhitektura – Model interakcije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sr-Latn-CS" altLang="en-US" sz="2400" i="0" dirty="0" smtClean="0">
                <a:solidFill>
                  <a:schemeClr val="bg1"/>
                </a:solidFill>
                <a:latin typeface="Arial" charset="0"/>
              </a:rPr>
              <a:t>	Poslovni</a:t>
            </a:r>
            <a:r>
              <a:rPr lang="sr-Latn-CS" altLang="en-US" sz="2400" i="0" dirty="0">
                <a:solidFill>
                  <a:schemeClr val="bg1"/>
                </a:solidFill>
                <a:latin typeface="Arial" charset="0"/>
              </a:rPr>
              <a:t>, logički pogled na veze izmedju procesa i podataka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40757" y="3140968"/>
            <a:ext cx="8153400" cy="126047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2"/>
                </a:solidFill>
                <a:latin typeface="Arial" charset="0"/>
              </a:defRPr>
            </a:lvl1pPr>
            <a:lvl2pPr marL="457200">
              <a:defRPr sz="2800" b="1" i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Garamond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0000"/>
              <a:buFont typeface="Wingdings" pitchFamily="2" charset="2"/>
              <a:buChar char="s"/>
              <a:defRPr sz="2100">
                <a:solidFill>
                  <a:schemeClr val="tx1"/>
                </a:solidFill>
                <a:latin typeface="Garamond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0000"/>
              <a:buFont typeface="Wingdings" pitchFamily="2" charset="2"/>
              <a:buChar char="s"/>
              <a:defRPr sz="2100">
                <a:solidFill>
                  <a:schemeClr val="tx1"/>
                </a:solidFill>
                <a:latin typeface="Garamond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0000"/>
              <a:buFont typeface="Wingdings" pitchFamily="2" charset="2"/>
              <a:buChar char="s"/>
              <a:defRPr sz="2100">
                <a:solidFill>
                  <a:schemeClr val="tx1"/>
                </a:solidFill>
                <a:latin typeface="Garamond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0000"/>
              <a:buFont typeface="Wingdings" pitchFamily="2" charset="2"/>
              <a:buChar char="s"/>
              <a:defRPr sz="21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SzPct val="70000"/>
              <a:buFont typeface="Wingdings" pitchFamily="2" charset="2"/>
              <a:buChar char="l"/>
            </a:pPr>
            <a:r>
              <a:rPr lang="sr-Latn-CS" altLang="en-US" sz="2400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sr-Latn-CS" altLang="en-US" sz="2400" dirty="0">
                <a:solidFill>
                  <a:schemeClr val="bg1"/>
                </a:solidFill>
              </a:rPr>
              <a:t>Poslovna Arhitektura – Funkcionalni model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sr-Latn-CS" altLang="en-US" sz="2400" i="0" dirty="0">
                <a:solidFill>
                  <a:schemeClr val="bg1"/>
                </a:solidFill>
                <a:latin typeface="Arial" charset="0"/>
              </a:rPr>
              <a:t>Poslovni, logički pogled na poslovne funikcije i procese u organizaciji (nezavisno od tehnologije)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71589" y="4869160"/>
            <a:ext cx="8153400" cy="126047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2"/>
                </a:solidFill>
                <a:latin typeface="Arial" charset="0"/>
              </a:defRPr>
            </a:lvl1pPr>
            <a:lvl2pPr marL="457200">
              <a:defRPr sz="2800" b="1" i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Garamond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0000"/>
              <a:buFont typeface="Wingdings" pitchFamily="2" charset="2"/>
              <a:buChar char="s"/>
              <a:defRPr sz="2100">
                <a:solidFill>
                  <a:schemeClr val="tx1"/>
                </a:solidFill>
                <a:latin typeface="Garamond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0000"/>
              <a:buFont typeface="Wingdings" pitchFamily="2" charset="2"/>
              <a:buChar char="s"/>
              <a:defRPr sz="2100">
                <a:solidFill>
                  <a:schemeClr val="tx1"/>
                </a:solidFill>
                <a:latin typeface="Garamond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0000"/>
              <a:buFont typeface="Wingdings" pitchFamily="2" charset="2"/>
              <a:buChar char="s"/>
              <a:defRPr sz="2100">
                <a:solidFill>
                  <a:schemeClr val="tx1"/>
                </a:solidFill>
                <a:latin typeface="Garamond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0000"/>
              <a:buFont typeface="Wingdings" pitchFamily="2" charset="2"/>
              <a:buChar char="s"/>
              <a:defRPr sz="21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SzPct val="70000"/>
              <a:buFont typeface="Wingdings" pitchFamily="2" charset="2"/>
              <a:buChar char="l"/>
            </a:pPr>
            <a:r>
              <a:rPr lang="sr-Latn-CS" altLang="en-US" sz="2400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sr-Latn-CS" altLang="en-US" sz="2400" dirty="0">
                <a:solidFill>
                  <a:schemeClr val="bg1"/>
                </a:solidFill>
              </a:rPr>
              <a:t>Poslovna Arhitektura – Model podataka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sr-Latn-CS" altLang="en-US" sz="2400" i="0" dirty="0">
                <a:solidFill>
                  <a:schemeClr val="bg1"/>
                </a:solidFill>
                <a:latin typeface="Arial" charset="0"/>
              </a:rPr>
              <a:t>Poslovni, logički pogled na podatke u organizaciji (nezavisno od tehnologije)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89299" y="5375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sr-Latn-CS" altLang="en-US" dirty="0" smtClean="0">
                <a:solidFill>
                  <a:srgbClr val="00B0F0"/>
                </a:solidFill>
              </a:rPr>
              <a:t>Aspekti IS-a</a:t>
            </a:r>
          </a:p>
        </p:txBody>
      </p:sp>
    </p:spTree>
    <p:extLst>
      <p:ext uri="{BB962C8B-B14F-4D97-AF65-F5344CB8AC3E}">
        <p14:creationId xmlns:p14="http://schemas.microsoft.com/office/powerpoint/2010/main" val="263241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Grp="1" noChangeArrowheads="1"/>
          </p:cNvSpPr>
          <p:nvPr>
            <p:ph idx="1"/>
          </p:nvPr>
        </p:nvSpPr>
        <p:spPr bwMode="auto">
          <a:xfrm>
            <a:off x="523056" y="1600200"/>
            <a:ext cx="8163744" cy="124341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 b="1">
                <a:solidFill>
                  <a:schemeClr val="tx2"/>
                </a:solidFill>
                <a:latin typeface="Arial" charset="0"/>
              </a:defRPr>
            </a:lvl1pPr>
            <a:lvl2pPr marL="457200">
              <a:defRPr sz="2800" b="1" i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Garamond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0000"/>
              <a:buFont typeface="Wingdings" pitchFamily="2" charset="2"/>
              <a:buChar char="s"/>
              <a:defRPr sz="2100">
                <a:solidFill>
                  <a:schemeClr val="tx1"/>
                </a:solidFill>
                <a:latin typeface="Garamond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0000"/>
              <a:buFont typeface="Wingdings" pitchFamily="2" charset="2"/>
              <a:buChar char="s"/>
              <a:defRPr sz="2100">
                <a:solidFill>
                  <a:schemeClr val="tx1"/>
                </a:solidFill>
                <a:latin typeface="Garamond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0000"/>
              <a:buFont typeface="Wingdings" pitchFamily="2" charset="2"/>
              <a:buChar char="s"/>
              <a:defRPr sz="2100">
                <a:solidFill>
                  <a:schemeClr val="tx1"/>
                </a:solidFill>
                <a:latin typeface="Garamond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0000"/>
              <a:buFont typeface="Wingdings" pitchFamily="2" charset="2"/>
              <a:buChar char="s"/>
              <a:defRPr sz="21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chemeClr val="bg1"/>
              </a:buClr>
              <a:buSzPct val="70000"/>
              <a:buFont typeface="Wingdings" pitchFamily="2" charset="2"/>
              <a:buChar char="l"/>
            </a:pPr>
            <a:r>
              <a:rPr lang="sr-Latn-CS" altLang="en-US" sz="2400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sr-Latn-CS" altLang="en-US" sz="2400" dirty="0">
                <a:solidFill>
                  <a:schemeClr val="bg1"/>
                </a:solidFill>
              </a:rPr>
              <a:t>Poslovna Arhitektura – Trenutni model sistema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sr-Latn-CS" altLang="en-US" sz="2400" i="0" dirty="0" smtClean="0">
                <a:solidFill>
                  <a:schemeClr val="bg1"/>
                </a:solidFill>
                <a:latin typeface="Arial" charset="0"/>
              </a:rPr>
              <a:t>	Trenutno </a:t>
            </a:r>
            <a:r>
              <a:rPr lang="sr-Latn-CS" altLang="en-US" sz="2400" i="0" dirty="0">
                <a:solidFill>
                  <a:schemeClr val="bg1"/>
                </a:solidFill>
                <a:latin typeface="Arial" charset="0"/>
              </a:rPr>
              <a:t>stanje sistema i popis konkretnih komponenti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3056" y="2851835"/>
            <a:ext cx="8153400" cy="3268663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3200" b="1">
                <a:solidFill>
                  <a:schemeClr val="tx2"/>
                </a:solidFill>
                <a:latin typeface="Arial" charset="0"/>
              </a:defRPr>
            </a:lvl1pPr>
            <a:lvl2pPr marL="457200">
              <a:defRPr sz="2800" b="1" i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Garamond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0000"/>
              <a:buFont typeface="Wingdings" pitchFamily="2" charset="2"/>
              <a:buChar char="s"/>
              <a:defRPr sz="2100">
                <a:solidFill>
                  <a:schemeClr val="tx1"/>
                </a:solidFill>
                <a:latin typeface="Garamond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0000"/>
              <a:buFont typeface="Wingdings" pitchFamily="2" charset="2"/>
              <a:buChar char="s"/>
              <a:defRPr sz="2100">
                <a:solidFill>
                  <a:schemeClr val="tx1"/>
                </a:solidFill>
                <a:latin typeface="Garamond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0000"/>
              <a:buFont typeface="Wingdings" pitchFamily="2" charset="2"/>
              <a:buChar char="s"/>
              <a:defRPr sz="2100">
                <a:solidFill>
                  <a:schemeClr val="tx1"/>
                </a:solidFill>
                <a:latin typeface="Garamond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0000"/>
              <a:buFont typeface="Wingdings" pitchFamily="2" charset="2"/>
              <a:buChar char="s"/>
              <a:defRPr sz="21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chemeClr val="bg1"/>
              </a:buClr>
              <a:buSzPct val="70000"/>
              <a:buFont typeface="Wingdings" pitchFamily="2" charset="2"/>
              <a:buChar char="l"/>
            </a:pPr>
            <a:r>
              <a:rPr lang="sr-Latn-CS" altLang="en-US" sz="2400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sr-Latn-CS" altLang="en-US" sz="2400" dirty="0">
                <a:solidFill>
                  <a:schemeClr val="bg1"/>
                </a:solidFill>
              </a:rPr>
              <a:t>Tehnološka Arhitektura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sr-Latn-CS" altLang="en-US" sz="2400" i="0" dirty="0">
                <a:solidFill>
                  <a:schemeClr val="bg1"/>
                </a:solidFill>
                <a:latin typeface="Arial" charset="0"/>
              </a:rPr>
              <a:t>Prikazuje trenutno tehnološko okruženje, ciljno tehnološko okruženje u budućnosti, kao i plan migracije ka cilju.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sr-Latn-CS" altLang="en-US" sz="2400" i="0" dirty="0">
                <a:solidFill>
                  <a:schemeClr val="bg1"/>
                </a:solidFill>
                <a:latin typeface="Arial" charset="0"/>
              </a:rPr>
              <a:t>Obuhvata popis komponenti trenutnog tehnološkog okruženja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sr-Latn-CS" altLang="en-US" sz="2400" i="0" dirty="0">
                <a:solidFill>
                  <a:schemeClr val="bg1"/>
                </a:solidFill>
                <a:latin typeface="Arial" charset="0"/>
              </a:rPr>
              <a:t>Prikazuje veze izmedju tehnoloških komponenti u trenutnim računarskim sistemima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23056" y="5375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sr-Latn-CS" altLang="en-US" dirty="0" smtClean="0">
                <a:solidFill>
                  <a:srgbClr val="00B0F0"/>
                </a:solidFill>
              </a:rPr>
              <a:t>Aspekti IS-a</a:t>
            </a:r>
          </a:p>
        </p:txBody>
      </p:sp>
    </p:spTree>
    <p:extLst>
      <p:ext uri="{BB962C8B-B14F-4D97-AF65-F5344CB8AC3E}">
        <p14:creationId xmlns:p14="http://schemas.microsoft.com/office/powerpoint/2010/main" val="419300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53752"/>
            <a:ext cx="765996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sr-Latn-CS" altLang="en-US" dirty="0" smtClean="0">
                <a:solidFill>
                  <a:srgbClr val="00B0F0"/>
                </a:solidFill>
              </a:rPr>
              <a:t>Aspekti IS-a</a:t>
            </a: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848" y="2060848"/>
            <a:ext cx="5841519" cy="440432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0" y="1371600"/>
            <a:ext cx="774035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4F4F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100000"/>
              </a:spcBef>
              <a:buClr>
                <a:srgbClr val="4D4D4D"/>
              </a:buClr>
              <a:buSzPct val="70000"/>
              <a:buFont typeface="Wingdings" pitchFamily="2" charset="2"/>
              <a:buChar char="l"/>
            </a:pPr>
            <a:r>
              <a:rPr lang="sr-Latn-CS" altLang="en-US" sz="2800" b="1" dirty="0">
                <a:solidFill>
                  <a:srgbClr val="A50021"/>
                </a:solidFill>
                <a:latin typeface="Arial" charset="0"/>
              </a:rPr>
              <a:t>Aspekt informacione </a:t>
            </a:r>
            <a:r>
              <a:rPr lang="sr-Latn-CS" altLang="en-US" sz="2800" b="1" dirty="0" smtClean="0">
                <a:solidFill>
                  <a:srgbClr val="A50021"/>
                </a:solidFill>
                <a:latin typeface="Arial" charset="0"/>
              </a:rPr>
              <a:t>arhitekture </a:t>
            </a:r>
            <a:r>
              <a:rPr lang="sr-Latn-CS" altLang="en-US" sz="2400" b="1" dirty="0" smtClean="0">
                <a:solidFill>
                  <a:srgbClr val="A50021"/>
                </a:solidFill>
                <a:latin typeface="Arial" charset="0"/>
              </a:rPr>
              <a:t>(arhitekturni aspekt)</a:t>
            </a:r>
            <a:endParaRPr lang="sr-Latn-CS" altLang="en-US" sz="2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71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675334"/>
              </p:ext>
            </p:extLst>
          </p:nvPr>
        </p:nvGraphicFramePr>
        <p:xfrm>
          <a:off x="971600" y="1049597"/>
          <a:ext cx="7344816" cy="5518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Visio" r:id="rId4" imgW="5638800" imgH="4236339" progId="Visio.Drawing.11">
                  <p:embed/>
                </p:oleObj>
              </mc:Choice>
              <mc:Fallback>
                <p:oleObj name="Visio" r:id="rId4" imgW="5638800" imgH="4236339" progId="Visio.Drawing.11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049597"/>
                        <a:ext cx="7344816" cy="5518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5747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sr-Latn-CS" altLang="en-US" dirty="0" smtClean="0">
                <a:solidFill>
                  <a:srgbClr val="00B0F0"/>
                </a:solidFill>
              </a:rPr>
              <a:t>Aspekti IS-a</a:t>
            </a:r>
          </a:p>
        </p:txBody>
      </p:sp>
    </p:spTree>
    <p:extLst>
      <p:ext uri="{BB962C8B-B14F-4D97-AF65-F5344CB8AC3E}">
        <p14:creationId xmlns:p14="http://schemas.microsoft.com/office/powerpoint/2010/main" val="101855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624736" cy="850106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rgbClr val="00B0F0"/>
                </a:solidFill>
              </a:rPr>
              <a:t>Pojam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podataka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Podaci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latin typeface="Calibri" pitchFamily="34" charset="0"/>
                <a:cs typeface="Calibri" pitchFamily="34" charset="0"/>
              </a:rPr>
              <a:t>su registrovane činjenice, oznake ili zapažanja nastala u toku nekog procesa</a:t>
            </a:r>
            <a:r>
              <a:rPr lang="sr-Latn-RS" dirty="0">
                <a:latin typeface="Calibri" pitchFamily="34" charset="0"/>
                <a:cs typeface="Calibri" pitchFamily="34" charset="0"/>
              </a:rPr>
              <a:t> (</a:t>
            </a:r>
            <a:r>
              <a:rPr lang="vi-VN" dirty="0">
                <a:latin typeface="Calibri" pitchFamily="34" charset="0"/>
                <a:cs typeface="Calibri" pitchFamily="34" charset="0"/>
              </a:rPr>
              <a:t>fizičk</a:t>
            </a:r>
            <a:r>
              <a:rPr lang="sr-Latn-RS" dirty="0">
                <a:latin typeface="Calibri" pitchFamily="34" charset="0"/>
                <a:cs typeface="Calibri" pitchFamily="34" charset="0"/>
              </a:rPr>
              <a:t>i</a:t>
            </a:r>
            <a:r>
              <a:rPr lang="vi-VN" dirty="0">
                <a:latin typeface="Calibri" pitchFamily="34" charset="0"/>
                <a:cs typeface="Calibri" pitchFamily="34" charset="0"/>
              </a:rPr>
              <a:t> simbol</a:t>
            </a:r>
            <a:r>
              <a:rPr lang="sr-Latn-RS" dirty="0">
                <a:latin typeface="Calibri" pitchFamily="34" charset="0"/>
                <a:cs typeface="Calibri" pitchFamily="34" charset="0"/>
              </a:rPr>
              <a:t>i</a:t>
            </a:r>
            <a:r>
              <a:rPr lang="vi-VN" dirty="0">
                <a:latin typeface="Calibri" pitchFamily="34" charset="0"/>
                <a:cs typeface="Calibri" pitchFamily="34" charset="0"/>
              </a:rPr>
              <a:t> koji mogu da se beleže, čuvaju, prenose i obrađuju</a:t>
            </a:r>
            <a:r>
              <a:rPr lang="sr-Latn-RS" dirty="0">
                <a:latin typeface="Calibri" pitchFamily="34" charset="0"/>
                <a:cs typeface="Calibri" pitchFamily="34" charset="0"/>
              </a:rPr>
              <a:t>)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vi-VN" b="1" dirty="0">
                <a:latin typeface="Calibri" pitchFamily="34" charset="0"/>
                <a:cs typeface="Calibri" pitchFamily="34" charset="0"/>
              </a:rPr>
              <a:t> </a:t>
            </a:r>
            <a:endParaRPr lang="sr-Latn-RS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Podatak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latin typeface="Calibri" pitchFamily="34" charset="0"/>
                <a:cs typeface="Calibri" pitchFamily="34" charset="0"/>
              </a:rPr>
              <a:t>se može definisati i kao kodirana predstava o nekoj činjenici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sr-Latn-RS" dirty="0">
                <a:latin typeface="Calibri" pitchFamily="34" charset="0"/>
                <a:cs typeface="Calibri" pitchFamily="34" charset="0"/>
              </a:rPr>
              <a:t>(ili zapisu)</a:t>
            </a:r>
            <a:r>
              <a:rPr lang="vi-VN" dirty="0">
                <a:latin typeface="Calibri" pitchFamily="34" charset="0"/>
                <a:cs typeface="Calibri" pitchFamily="34" charset="0"/>
              </a:rPr>
              <a:t> iz realnog sveta </a:t>
            </a:r>
            <a:r>
              <a:rPr lang="sr-Latn-RS" dirty="0">
                <a:latin typeface="Calibri" pitchFamily="34" charset="0"/>
                <a:cs typeface="Calibri" pitchFamily="34" charset="0"/>
              </a:rPr>
              <a:t>koja </a:t>
            </a:r>
            <a:r>
              <a:rPr lang="vi-VN" dirty="0">
                <a:latin typeface="Calibri" pitchFamily="34" charset="0"/>
                <a:cs typeface="Calibri" pitchFamily="34" charset="0"/>
              </a:rPr>
              <a:t>služi za formiranje informacija. 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vi-VN" dirty="0">
                <a:latin typeface="Calibri" pitchFamily="34" charset="0"/>
                <a:cs typeface="Calibri" pitchFamily="34" charset="0"/>
              </a:rPr>
              <a:t>S druge strane, informacija je protumačeni podatak, odnosno inkrement znanja koji se može izvući iz podatka. 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300655" indent="-300655">
              <a:lnSpc>
                <a:spcPct val="90000"/>
              </a:lnSpc>
              <a:spcBef>
                <a:spcPts val="1800"/>
              </a:spcBef>
              <a:spcAft>
                <a:spcPts val="526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/>
          <a:lstStyle/>
          <a:p>
            <a:r>
              <a:rPr lang="sr-Latn-RS" dirty="0" smtClean="0">
                <a:solidFill>
                  <a:srgbClr val="00B0F0"/>
                </a:solidFill>
              </a:rPr>
              <a:t>Aspekti IS-a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 smtClean="0"/>
              <a:t> </a:t>
            </a:r>
            <a:r>
              <a:rPr lang="en-US" i="1" dirty="0" err="1"/>
              <a:t>Infrastruktura</a:t>
            </a:r>
            <a:r>
              <a:rPr lang="en-US" i="1" dirty="0"/>
              <a:t> Edge computing-a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63" y="1268760"/>
            <a:ext cx="4038600" cy="4525963"/>
          </a:xfrm>
        </p:spPr>
        <p:txBody>
          <a:bodyPr/>
          <a:lstStyle/>
          <a:p>
            <a:r>
              <a:rPr lang="en-US" dirty="0" err="1"/>
              <a:t>Arhitektura</a:t>
            </a:r>
            <a:r>
              <a:rPr lang="en-US" dirty="0"/>
              <a:t> </a:t>
            </a:r>
            <a:r>
              <a:rPr lang="en-US" dirty="0" err="1"/>
              <a:t>autonomnog</a:t>
            </a:r>
            <a:r>
              <a:rPr lang="en-US" dirty="0"/>
              <a:t> </a:t>
            </a:r>
            <a:r>
              <a:rPr lang="en-US" dirty="0" err="1"/>
              <a:t>vozila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i="1" dirty="0"/>
              <a:t>Edge Computing-</a:t>
            </a:r>
            <a:r>
              <a:rPr lang="en-US" i="1" dirty="0" err="1"/>
              <a:t>om</a:t>
            </a:r>
            <a:r>
              <a:rPr lang="en-US" i="1" dirty="0"/>
              <a:t> </a:t>
            </a: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28" y="2651410"/>
            <a:ext cx="498787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1410"/>
            <a:ext cx="4156128" cy="368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12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00891"/>
            <a:ext cx="7956376" cy="995861"/>
          </a:xfrm>
        </p:spPr>
        <p:txBody>
          <a:bodyPr>
            <a:noAutofit/>
          </a:bodyPr>
          <a:lstStyle/>
          <a:p>
            <a:pPr eaLnBrk="1" hangingPunct="1"/>
            <a:r>
              <a:rPr lang="sr-Latn-CS" altLang="en-US" dirty="0" smtClean="0">
                <a:solidFill>
                  <a:srgbClr val="00B0F0"/>
                </a:solidFill>
              </a:rPr>
              <a:t>Spoljašnji uticaji na </a:t>
            </a:r>
            <a:r>
              <a:rPr lang="en-US" altLang="en-US" dirty="0" smtClean="0">
                <a:solidFill>
                  <a:srgbClr val="00B0F0"/>
                </a:solidFill>
              </a:rPr>
              <a:t>IS</a:t>
            </a:r>
            <a:r>
              <a:rPr lang="sr-Latn-CS" altLang="en-US" dirty="0" smtClean="0">
                <a:solidFill>
                  <a:srgbClr val="00B0F0"/>
                </a:solidFill>
              </a:rPr>
              <a:t>e</a:t>
            </a:r>
            <a:endParaRPr lang="sr-Latn-CS" altLang="en-US" dirty="0" smtClean="0">
              <a:solidFill>
                <a:srgbClr val="00B0F0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52400" y="1371600"/>
            <a:ext cx="883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4F4F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100000"/>
              </a:spcBef>
              <a:buClr>
                <a:srgbClr val="4D4D4D"/>
              </a:buClr>
              <a:buSzPct val="70000"/>
              <a:buFont typeface="Wingdings" pitchFamily="2" charset="2"/>
              <a:buChar char="l"/>
            </a:pPr>
            <a:r>
              <a:rPr lang="sr-Latn-CS" altLang="en-US" sz="2800" b="1">
                <a:solidFill>
                  <a:srgbClr val="A50021"/>
                </a:solidFill>
                <a:latin typeface="Arial" charset="0"/>
              </a:rPr>
              <a:t>Uticaji sa poslovnog aspekta</a:t>
            </a:r>
            <a:endParaRPr lang="sr-Latn-CS" altLang="en-US" sz="2800" b="1">
              <a:latin typeface="Arial" charset="0"/>
            </a:endParaRPr>
          </a:p>
        </p:txBody>
      </p:sp>
      <p:graphicFrame>
        <p:nvGraphicFramePr>
          <p:cNvPr id="29701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2581421"/>
              </p:ext>
            </p:extLst>
          </p:nvPr>
        </p:nvGraphicFramePr>
        <p:xfrm>
          <a:off x="0" y="2590800"/>
          <a:ext cx="4094706" cy="30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Visio" r:id="rId4" imgW="5638800" imgH="4236339" progId="Visio.Drawing.11">
                  <p:embed/>
                </p:oleObj>
              </mc:Choice>
              <mc:Fallback>
                <p:oleObj name="Visio" r:id="rId4" imgW="5638800" imgH="4236339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90800"/>
                        <a:ext cx="4094706" cy="3076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3886200" y="1981200"/>
            <a:ext cx="4876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4F4F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92150" lvl="1" indent="-347663" eaLnBrk="1" hangingPunct="1">
              <a:spcBef>
                <a:spcPct val="4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Globalizacija ekonomije</a:t>
            </a:r>
          </a:p>
          <a:p>
            <a:pPr marL="692150" lvl="1" indent="-347663" eaLnBrk="1" hangingPunct="1">
              <a:spcBef>
                <a:spcPct val="4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e-Trgovina i e-Poslovanje</a:t>
            </a:r>
          </a:p>
          <a:p>
            <a:pPr marL="692150" lvl="1" indent="-347663" eaLnBrk="1" hangingPunct="1">
              <a:spcBef>
                <a:spcPct val="4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Bezbednost i tajnost</a:t>
            </a:r>
          </a:p>
          <a:p>
            <a:pPr marL="692150" lvl="1" indent="-347663" eaLnBrk="1" hangingPunct="1">
              <a:spcBef>
                <a:spcPct val="4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Kolaboracija i </a:t>
            </a:r>
            <a:r>
              <a:rPr lang="sr-Latn-CS" altLang="en-US" sz="2400" b="1" i="1" dirty="0" smtClean="0"/>
              <a:t>p</a:t>
            </a:r>
            <a:r>
              <a:rPr lang="en-US" altLang="en-US" sz="2400" b="1" i="1" dirty="0" smtClean="0"/>
              <a:t>a</a:t>
            </a:r>
            <a:r>
              <a:rPr lang="sr-Latn-CS" altLang="en-US" sz="2400" b="1" i="1" dirty="0" smtClean="0"/>
              <a:t>rtnerstva</a:t>
            </a:r>
            <a:endParaRPr lang="sr-Latn-CS" altLang="en-US" sz="2400" b="1" i="1" dirty="0"/>
          </a:p>
          <a:p>
            <a:pPr marL="692150" lvl="1" indent="-347663" eaLnBrk="1" hangingPunct="1">
              <a:spcBef>
                <a:spcPct val="4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Znanje kao vrednost</a:t>
            </a:r>
          </a:p>
          <a:p>
            <a:pPr marL="692150" lvl="1" indent="-347663" eaLnBrk="1" hangingPunct="1">
              <a:spcBef>
                <a:spcPct val="4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Neprekidno poboljšanje</a:t>
            </a:r>
          </a:p>
          <a:p>
            <a:pPr marL="692150" lvl="1" indent="-347663" eaLnBrk="1" hangingPunct="1">
              <a:spcBef>
                <a:spcPct val="4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Totalno upravljanje kvalitetom</a:t>
            </a:r>
          </a:p>
          <a:p>
            <a:pPr marL="692150" lvl="1" indent="-347663" eaLnBrk="1" hangingPunct="1">
              <a:spcBef>
                <a:spcPct val="4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Redizajn poslovnih procesa</a:t>
            </a:r>
          </a:p>
        </p:txBody>
      </p:sp>
      <p:sp>
        <p:nvSpPr>
          <p:cNvPr id="29703" name="AutoShape 9"/>
          <p:cNvSpPr>
            <a:spLocks noChangeArrowheads="1"/>
          </p:cNvSpPr>
          <p:nvPr/>
        </p:nvSpPr>
        <p:spPr bwMode="auto">
          <a:xfrm rot="8684392">
            <a:off x="2971800" y="2133600"/>
            <a:ext cx="1066800" cy="533400"/>
          </a:xfrm>
          <a:custGeom>
            <a:avLst/>
            <a:gdLst>
              <a:gd name="T0" fmla="*/ 39516050 w 21600"/>
              <a:gd name="T1" fmla="*/ 0 h 21600"/>
              <a:gd name="T2" fmla="*/ 0 w 21600"/>
              <a:gd name="T3" fmla="*/ 6586008 h 21600"/>
              <a:gd name="T4" fmla="*/ 39516050 w 21600"/>
              <a:gd name="T5" fmla="*/ 13172017 h 21600"/>
              <a:gd name="T6" fmla="*/ 52688067 w 21600"/>
              <a:gd name="T7" fmla="*/ 658600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6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8295456" cy="922114"/>
          </a:xfrm>
        </p:spPr>
        <p:txBody>
          <a:bodyPr>
            <a:noAutofit/>
          </a:bodyPr>
          <a:lstStyle/>
          <a:p>
            <a:pPr eaLnBrk="1" hangingPunct="1"/>
            <a:r>
              <a:rPr lang="sr-Latn-CS" altLang="en-US" sz="4000" dirty="0" smtClean="0">
                <a:solidFill>
                  <a:srgbClr val="00B0F0"/>
                </a:solidFill>
              </a:rPr>
              <a:t>Spoljašnji uticaji na </a:t>
            </a:r>
            <a:r>
              <a:rPr lang="en-US" altLang="en-US" sz="4000" dirty="0" smtClean="0">
                <a:solidFill>
                  <a:srgbClr val="00B0F0"/>
                </a:solidFill>
              </a:rPr>
              <a:t>IS</a:t>
            </a:r>
            <a:r>
              <a:rPr lang="sr-Latn-CS" altLang="en-US" sz="4000" dirty="0" smtClean="0">
                <a:solidFill>
                  <a:srgbClr val="00B0F0"/>
                </a:solidFill>
              </a:rPr>
              <a:t>e</a:t>
            </a:r>
            <a:endParaRPr lang="sr-Latn-CS" altLang="en-US" sz="4000" dirty="0" smtClean="0">
              <a:solidFill>
                <a:srgbClr val="00B0F0"/>
              </a:solidFill>
            </a:endParaRP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152400" y="1371600"/>
            <a:ext cx="883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4F4F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100000"/>
              </a:spcBef>
              <a:buClr>
                <a:srgbClr val="4D4D4D"/>
              </a:buClr>
              <a:buSzPct val="70000"/>
              <a:buFont typeface="Wingdings" pitchFamily="2" charset="2"/>
              <a:buChar char="l"/>
            </a:pPr>
            <a:r>
              <a:rPr lang="sr-Latn-CS" altLang="en-US" sz="2800" b="1">
                <a:solidFill>
                  <a:srgbClr val="A50021"/>
                </a:solidFill>
                <a:latin typeface="Arial" charset="0"/>
              </a:rPr>
              <a:t>Uticaji aspekta tehnologije</a:t>
            </a:r>
            <a:endParaRPr lang="sr-Latn-CS" altLang="en-US" sz="2800" b="1">
              <a:latin typeface="Arial" charset="0"/>
            </a:endParaRPr>
          </a:p>
        </p:txBody>
      </p:sp>
      <p:graphicFrame>
        <p:nvGraphicFramePr>
          <p:cNvPr id="31749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77449529"/>
              </p:ext>
            </p:extLst>
          </p:nvPr>
        </p:nvGraphicFramePr>
        <p:xfrm>
          <a:off x="0" y="1998735"/>
          <a:ext cx="4148210" cy="3259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Visio" r:id="rId4" imgW="5638800" imgH="4236339" progId="Visio.Drawing.11">
                  <p:embed/>
                </p:oleObj>
              </mc:Choice>
              <mc:Fallback>
                <p:oleObj name="Visio" r:id="rId4" imgW="5638800" imgH="4236339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98735"/>
                        <a:ext cx="4148210" cy="3259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3886200" y="1981200"/>
            <a:ext cx="4876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4F4F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92150" lvl="1" indent="-347663" eaLnBrk="1" hangingPunct="1">
              <a:spcBef>
                <a:spcPct val="4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/>
              <a:t>Mreže i Internet</a:t>
            </a:r>
          </a:p>
          <a:p>
            <a:pPr marL="692150" lvl="1" indent="-347663" eaLnBrk="1" hangingPunct="1">
              <a:spcBef>
                <a:spcPct val="4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/>
              <a:t>Mobilne i bežične tehnologije</a:t>
            </a:r>
          </a:p>
          <a:p>
            <a:pPr marL="692150" lvl="1" indent="-347663" eaLnBrk="1" hangingPunct="1">
              <a:spcBef>
                <a:spcPct val="4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/>
              <a:t>Objektne tehnologije</a:t>
            </a:r>
          </a:p>
          <a:p>
            <a:pPr marL="692150" lvl="1" indent="-347663" eaLnBrk="1" hangingPunct="1">
              <a:spcBef>
                <a:spcPct val="4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/>
              <a:t>Kolaborativne tehnologije</a:t>
            </a:r>
          </a:p>
          <a:p>
            <a:pPr marL="692150" lvl="1" indent="-347663" eaLnBrk="1" hangingPunct="1">
              <a:spcBef>
                <a:spcPct val="4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/>
              <a:t>Poslovne aplikacije</a:t>
            </a:r>
          </a:p>
          <a:p>
            <a:pPr marL="692150" lvl="1" indent="-347663" eaLnBrk="1" hangingPunct="1">
              <a:spcBef>
                <a:spcPct val="4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/>
              <a:t>Web tehnologije</a:t>
            </a:r>
          </a:p>
          <a:p>
            <a:pPr marL="692150" lvl="1" indent="-347663" eaLnBrk="1" hangingPunct="1">
              <a:spcBef>
                <a:spcPct val="4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/>
              <a:t>Semantičke tehnologije</a:t>
            </a:r>
          </a:p>
          <a:p>
            <a:pPr marL="692150" lvl="1" indent="-347663" eaLnBrk="1" hangingPunct="1">
              <a:spcBef>
                <a:spcPct val="4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/>
              <a:t>Socijalne mreže</a:t>
            </a:r>
          </a:p>
        </p:txBody>
      </p:sp>
      <p:sp>
        <p:nvSpPr>
          <p:cNvPr id="31751" name="AutoShape 6"/>
          <p:cNvSpPr>
            <a:spLocks noChangeArrowheads="1"/>
          </p:cNvSpPr>
          <p:nvPr/>
        </p:nvSpPr>
        <p:spPr bwMode="auto">
          <a:xfrm rot="-9063677">
            <a:off x="3124200" y="5257800"/>
            <a:ext cx="1066800" cy="533400"/>
          </a:xfrm>
          <a:custGeom>
            <a:avLst/>
            <a:gdLst>
              <a:gd name="T0" fmla="*/ 39516050 w 21600"/>
              <a:gd name="T1" fmla="*/ 0 h 21600"/>
              <a:gd name="T2" fmla="*/ 0 w 21600"/>
              <a:gd name="T3" fmla="*/ 6586008 h 21600"/>
              <a:gd name="T4" fmla="*/ 39516050 w 21600"/>
              <a:gd name="T5" fmla="*/ 13172017 h 21600"/>
              <a:gd name="T6" fmla="*/ 52688067 w 21600"/>
              <a:gd name="T7" fmla="*/ 658600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16632"/>
            <a:ext cx="8229600" cy="1143000"/>
          </a:xfrm>
        </p:spPr>
        <p:txBody>
          <a:bodyPr/>
          <a:lstStyle/>
          <a:p>
            <a:pPr eaLnBrk="1" hangingPunct="1"/>
            <a:r>
              <a:rPr lang="sr-Latn-CS" altLang="en-US" dirty="0" smtClean="0">
                <a:solidFill>
                  <a:srgbClr val="00B0F0"/>
                </a:solidFill>
              </a:rPr>
              <a:t>Zašto je potreban koncept IS-a?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sr-Latn-CS" altLang="en-US" dirty="0">
                <a:solidFill>
                  <a:srgbClr val="A50021"/>
                </a:solidFill>
              </a:rPr>
              <a:t>Informacioni sistem </a:t>
            </a:r>
            <a:r>
              <a:rPr lang="sr-Latn-CS" altLang="en-US" dirty="0"/>
              <a:t>je formalni entitet (organizaciona jedinica) koji se sastoji od velikog broja logičkih i fizičkih </a:t>
            </a:r>
            <a:r>
              <a:rPr lang="sr-Latn-CS" altLang="en-US" dirty="0" smtClean="0"/>
              <a:t>resursa</a:t>
            </a:r>
            <a:endParaRPr lang="sr-Latn-CS" altLang="en-US" dirty="0" smtClean="0">
              <a:solidFill>
                <a:srgbClr val="A50021"/>
              </a:solidFill>
            </a:endParaRPr>
          </a:p>
          <a:p>
            <a:pPr eaLnBrk="1" hangingPunct="1"/>
            <a:r>
              <a:rPr lang="sr-Latn-CS" altLang="en-US" dirty="0" smtClean="0">
                <a:solidFill>
                  <a:srgbClr val="A50021"/>
                </a:solidFill>
              </a:rPr>
              <a:t>Koncepti Informacionog sistema</a:t>
            </a:r>
          </a:p>
          <a:p>
            <a:pPr lvl="1" eaLnBrk="1" hangingPunct="1"/>
            <a:r>
              <a:rPr lang="sr-Latn-CS" altLang="en-US" dirty="0" smtClean="0"/>
              <a:t>Logički opis strukture informacionog sistema</a:t>
            </a:r>
          </a:p>
          <a:p>
            <a:pPr lvl="1" eaLnBrk="1" hangingPunct="1"/>
            <a:r>
              <a:rPr lang="sr-Latn-CS" altLang="en-US" dirty="0" smtClean="0"/>
              <a:t>Sveobuhvatno predstavljanje resursa</a:t>
            </a:r>
          </a:p>
          <a:p>
            <a:pPr lvl="1" eaLnBrk="1" hangingPunct="1"/>
            <a:r>
              <a:rPr lang="sr-Latn-CS" altLang="en-US" dirty="0" smtClean="0"/>
              <a:t>Skalabilnost (važi bez obzira na veličinu ISa)</a:t>
            </a:r>
          </a:p>
          <a:p>
            <a:pPr lvl="1" eaLnBrk="1" hangingPunct="1"/>
            <a:r>
              <a:rPr lang="sr-Latn-CS" altLang="en-US" dirty="0" smtClean="0"/>
              <a:t>Za bilo koju organizaciju</a:t>
            </a:r>
          </a:p>
          <a:p>
            <a:pPr lvl="1" eaLnBrk="1" hangingPunct="1"/>
            <a:r>
              <a:rPr lang="sr-Latn-CS" altLang="en-US" dirty="0" smtClean="0"/>
              <a:t>Stalnost (važi u relativno dužem periodu)</a:t>
            </a:r>
          </a:p>
          <a:p>
            <a:pPr eaLnBrk="1" hangingPunct="1"/>
            <a:endParaRPr lang="sr-Latn-C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7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/>
          <a:lstStyle/>
          <a:p>
            <a:r>
              <a:rPr lang="sr-Latn-RS" dirty="0" smtClean="0">
                <a:solidFill>
                  <a:srgbClr val="00B0F0"/>
                </a:solidFill>
              </a:rPr>
              <a:t>Informacioni sistem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455465"/>
              </p:ext>
            </p:extLst>
          </p:nvPr>
        </p:nvGraphicFramePr>
        <p:xfrm>
          <a:off x="323528" y="1196752"/>
          <a:ext cx="8594613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Visio" r:id="rId3" imgW="6737604" imgH="3443859" progId="Visio.Drawing.11">
                  <p:embed/>
                </p:oleObj>
              </mc:Choice>
              <mc:Fallback>
                <p:oleObj name="Visio" r:id="rId3" imgW="6737604" imgH="3443859" progId="Visio.Drawing.11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196752"/>
                        <a:ext cx="8594613" cy="439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791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Projektovanje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708826" y="4580600"/>
            <a:ext cx="3106688" cy="1990420"/>
          </a:xfrm>
          <a:prstGeom prst="rect">
            <a:avLst/>
          </a:prstGeom>
          <a:solidFill>
            <a:schemeClr val="accent1">
              <a:lumMod val="20000"/>
              <a:lumOff val="80000"/>
              <a:alpha val="8980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342900" indent="-342900" eaLnBrk="1" hangingPunct="1">
              <a:spcBef>
                <a:spcPct val="100000"/>
              </a:spcBef>
              <a:buClr>
                <a:srgbClr val="4D4D4D"/>
              </a:buClr>
              <a:buSzPct val="70000"/>
              <a:buFont typeface="Wingdings" pitchFamily="2" charset="2"/>
              <a:buChar char="l"/>
            </a:pPr>
            <a:r>
              <a:rPr lang="sr-Latn-CS" altLang="en-US" sz="2800" b="1" dirty="0">
                <a:solidFill>
                  <a:srgbClr val="A50021"/>
                </a:solidFill>
                <a:latin typeface="Arial" charset="0"/>
              </a:rPr>
              <a:t>Baza podataka</a:t>
            </a:r>
            <a:endParaRPr lang="sr-Latn-CS" altLang="en-US" sz="2800" b="1" dirty="0">
              <a:latin typeface="Arial" charset="0"/>
            </a:endParaRPr>
          </a:p>
          <a:p>
            <a:pPr marL="692150" lvl="1" indent="-347663" eaLnBrk="1" hangingPunct="1">
              <a:spcBef>
                <a:spcPct val="6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Logički fajlovi</a:t>
            </a:r>
          </a:p>
          <a:p>
            <a:pPr marL="692150" lvl="1" indent="-347663" eaLnBrk="1" hangingPunct="1">
              <a:spcBef>
                <a:spcPct val="6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Fizički fajlovi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082564" y="836713"/>
            <a:ext cx="3059832" cy="1823707"/>
          </a:xfrm>
          <a:prstGeom prst="rect">
            <a:avLst/>
          </a:prstGeom>
          <a:solidFill>
            <a:schemeClr val="accent1">
              <a:lumMod val="20000"/>
              <a:lumOff val="80000"/>
              <a:alpha val="8980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342900" indent="-342900" eaLnBrk="1" hangingPunct="1">
              <a:spcBef>
                <a:spcPct val="100000"/>
              </a:spcBef>
              <a:buClr>
                <a:srgbClr val="4D4D4D"/>
              </a:buClr>
              <a:buSzPct val="70000"/>
              <a:buFont typeface="Wingdings" pitchFamily="2" charset="2"/>
              <a:buChar char="l"/>
            </a:pPr>
            <a:r>
              <a:rPr lang="sr-Latn-CS" altLang="en-US" sz="2800" b="1" dirty="0">
                <a:solidFill>
                  <a:srgbClr val="A50021"/>
                </a:solidFill>
                <a:latin typeface="Arial" charset="0"/>
              </a:rPr>
              <a:t>Izlaz</a:t>
            </a:r>
          </a:p>
          <a:p>
            <a:pPr marL="692150" lvl="1" indent="-347663" eaLnBrk="1" hangingPunct="1">
              <a:spcBef>
                <a:spcPct val="6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Format</a:t>
            </a:r>
          </a:p>
          <a:p>
            <a:pPr marL="692150" lvl="1" indent="-347663" eaLnBrk="1" hangingPunct="1">
              <a:spcBef>
                <a:spcPct val="6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Sadržaj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3536" y="836713"/>
            <a:ext cx="2928392" cy="3680996"/>
          </a:xfrm>
          <a:prstGeom prst="rect">
            <a:avLst/>
          </a:prstGeom>
          <a:solidFill>
            <a:schemeClr val="accent1">
              <a:lumMod val="20000"/>
              <a:lumOff val="80000"/>
              <a:alpha val="8980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342900" indent="-342900" eaLnBrk="1" hangingPunct="1">
              <a:spcBef>
                <a:spcPct val="100000"/>
              </a:spcBef>
              <a:buClr>
                <a:srgbClr val="4D4D4D"/>
              </a:buClr>
              <a:buSzPct val="70000"/>
              <a:buFont typeface="Wingdings" pitchFamily="2" charset="2"/>
              <a:buChar char="l"/>
            </a:pPr>
            <a:r>
              <a:rPr lang="sr-Latn-CS" altLang="en-US" sz="2200" b="1" dirty="0">
                <a:solidFill>
                  <a:srgbClr val="A50021"/>
                </a:solidFill>
                <a:latin typeface="Arial" charset="0"/>
              </a:rPr>
              <a:t>Ulaz</a:t>
            </a:r>
            <a:endParaRPr lang="sr-Latn-CS" altLang="en-US" sz="2200" b="1" dirty="0">
              <a:latin typeface="Arial" charset="0"/>
            </a:endParaRPr>
          </a:p>
          <a:p>
            <a:pPr marL="692150" lvl="1" indent="-347663" eaLnBrk="1" hangingPunct="1">
              <a:spcBef>
                <a:spcPct val="6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200" b="1" i="1" dirty="0" smtClean="0"/>
              <a:t>Transakcije</a:t>
            </a:r>
          </a:p>
          <a:p>
            <a:pPr marL="692150" lvl="1" indent="-347663" eaLnBrk="1" hangingPunct="1">
              <a:spcBef>
                <a:spcPct val="6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200" b="1" i="1" dirty="0" smtClean="0"/>
              <a:t>Očekivanja</a:t>
            </a:r>
          </a:p>
          <a:p>
            <a:pPr marL="692150" lvl="1" indent="-347663" eaLnBrk="1" hangingPunct="1">
              <a:spcBef>
                <a:spcPct val="6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200" b="1" i="1" dirty="0" smtClean="0"/>
              <a:t>Upiti</a:t>
            </a:r>
          </a:p>
          <a:p>
            <a:pPr marL="692150" lvl="1" indent="-347663" eaLnBrk="1" hangingPunct="1">
              <a:spcBef>
                <a:spcPct val="6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200" b="1" i="1" dirty="0" smtClean="0"/>
              <a:t>Instrukcije</a:t>
            </a:r>
            <a:endParaRPr lang="sr-Latn-CS" altLang="en-US" sz="2200" b="1" i="1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195736" y="836713"/>
            <a:ext cx="4165984" cy="3771138"/>
          </a:xfrm>
          <a:prstGeom prst="rect">
            <a:avLst/>
          </a:prstGeom>
          <a:solidFill>
            <a:schemeClr val="accent1">
              <a:lumMod val="20000"/>
              <a:lumOff val="80000"/>
              <a:alpha val="8980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342900" indent="-342900" eaLnBrk="1" hangingPunct="1">
              <a:spcBef>
                <a:spcPct val="100000"/>
              </a:spcBef>
              <a:buClr>
                <a:srgbClr val="4D4D4D"/>
              </a:buClr>
              <a:buSzPct val="70000"/>
              <a:buFont typeface="Wingdings" pitchFamily="2" charset="2"/>
              <a:buChar char="l"/>
            </a:pPr>
            <a:r>
              <a:rPr lang="sr-Latn-CS" altLang="en-US" sz="2800" b="1" dirty="0">
                <a:solidFill>
                  <a:srgbClr val="A50021"/>
                </a:solidFill>
                <a:latin typeface="Arial" charset="0"/>
              </a:rPr>
              <a:t>Obrada</a:t>
            </a:r>
            <a:endParaRPr lang="sr-Latn-CS" altLang="en-US" sz="2800" b="1" dirty="0">
              <a:latin typeface="Arial" charset="0"/>
            </a:endParaRPr>
          </a:p>
          <a:p>
            <a:pPr marL="692150" lvl="1" indent="-347663" eaLnBrk="1" hangingPunct="1">
              <a:spcBef>
                <a:spcPct val="6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200" b="1" i="1" dirty="0"/>
              <a:t>Procedure</a:t>
            </a:r>
          </a:p>
          <a:p>
            <a:pPr marL="692150" lvl="1" indent="-347663" eaLnBrk="1" hangingPunct="1">
              <a:spcBef>
                <a:spcPct val="6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200" b="1" i="1" dirty="0"/>
              <a:t>Logičko-matematički modeli</a:t>
            </a:r>
          </a:p>
          <a:p>
            <a:pPr marL="692150" lvl="1" indent="-347663" eaLnBrk="1" hangingPunct="1">
              <a:spcBef>
                <a:spcPct val="6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200" b="1" i="1" dirty="0"/>
              <a:t>Kriterijumi odlučivanja</a:t>
            </a:r>
          </a:p>
          <a:p>
            <a:pPr marL="692150" lvl="1" indent="-347663" eaLnBrk="1" hangingPunct="1">
              <a:spcBef>
                <a:spcPct val="6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200" b="1" i="1" dirty="0"/>
              <a:t>Redosled izvršenja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3536" y="3768614"/>
            <a:ext cx="2738264" cy="2829125"/>
          </a:xfrm>
          <a:prstGeom prst="rect">
            <a:avLst/>
          </a:prstGeom>
          <a:solidFill>
            <a:schemeClr val="accent1">
              <a:lumMod val="20000"/>
              <a:lumOff val="80000"/>
              <a:alpha val="8980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342900" indent="-342900" eaLnBrk="1" hangingPunct="1">
              <a:spcBef>
                <a:spcPct val="100000"/>
              </a:spcBef>
              <a:buClr>
                <a:srgbClr val="4D4D4D"/>
              </a:buClr>
              <a:buSzPct val="70000"/>
              <a:buFont typeface="Wingdings" pitchFamily="2" charset="2"/>
              <a:buChar char="l"/>
            </a:pPr>
            <a:r>
              <a:rPr lang="sr-Latn-CS" altLang="en-US" sz="2800" b="1" dirty="0">
                <a:solidFill>
                  <a:srgbClr val="A50021"/>
                </a:solidFill>
                <a:latin typeface="Arial" charset="0"/>
              </a:rPr>
              <a:t>Resursi</a:t>
            </a:r>
          </a:p>
          <a:p>
            <a:pPr marL="692150" lvl="1" indent="-347663" eaLnBrk="1" hangingPunct="1">
              <a:spcBef>
                <a:spcPct val="6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Podaci</a:t>
            </a:r>
          </a:p>
          <a:p>
            <a:pPr marL="692150" lvl="1" indent="-347663" eaLnBrk="1" hangingPunct="1">
              <a:spcBef>
                <a:spcPct val="6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Hardver</a:t>
            </a:r>
          </a:p>
          <a:p>
            <a:pPr marL="692150" lvl="1" indent="-347663" eaLnBrk="1" hangingPunct="1">
              <a:spcBef>
                <a:spcPct val="6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Softver</a:t>
            </a:r>
          </a:p>
          <a:p>
            <a:pPr marL="692150" lvl="1" indent="-347663" eaLnBrk="1" hangingPunct="1">
              <a:spcBef>
                <a:spcPct val="6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Ljudi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5831632" y="2664751"/>
            <a:ext cx="3312368" cy="3886200"/>
          </a:xfrm>
          <a:prstGeom prst="rect">
            <a:avLst/>
          </a:prstGeom>
          <a:solidFill>
            <a:schemeClr val="accent1">
              <a:lumMod val="20000"/>
              <a:lumOff val="80000"/>
              <a:alpha val="8980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342900" indent="-342900" eaLnBrk="1" hangingPunct="1">
              <a:spcBef>
                <a:spcPct val="100000"/>
              </a:spcBef>
              <a:buClr>
                <a:srgbClr val="4D4D4D"/>
              </a:buClr>
              <a:buSzPct val="70000"/>
              <a:buFont typeface="Wingdings" pitchFamily="2" charset="2"/>
              <a:buChar char="l"/>
            </a:pPr>
            <a:r>
              <a:rPr lang="sr-Latn-CS" altLang="en-US" sz="2800" b="1" dirty="0">
                <a:solidFill>
                  <a:srgbClr val="A50021"/>
                </a:solidFill>
                <a:latin typeface="Arial" charset="0"/>
              </a:rPr>
              <a:t>Upravljanje</a:t>
            </a:r>
            <a:endParaRPr lang="sr-Latn-CS" altLang="en-US" sz="2800" b="1" dirty="0">
              <a:latin typeface="Arial" charset="0"/>
            </a:endParaRPr>
          </a:p>
          <a:p>
            <a:pPr marL="692150" lvl="1" indent="-347663" eaLnBrk="1" hangingPunct="1">
              <a:spcBef>
                <a:spcPts val="8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200" b="1" i="1" dirty="0" smtClean="0"/>
              <a:t>Obradom</a:t>
            </a:r>
            <a:endParaRPr lang="sr-Latn-CS" altLang="en-US" sz="2200" b="1" i="1" dirty="0"/>
          </a:p>
          <a:p>
            <a:pPr marL="692150" lvl="1" indent="-347663" eaLnBrk="1" hangingPunct="1">
              <a:spcBef>
                <a:spcPts val="8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200" b="1" i="1" dirty="0"/>
              <a:t>Bazom podataka</a:t>
            </a:r>
          </a:p>
          <a:p>
            <a:pPr marL="692150" lvl="1" indent="-347663" eaLnBrk="1" hangingPunct="1">
              <a:spcBef>
                <a:spcPts val="8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200" b="1" i="1" dirty="0"/>
              <a:t>Procedurama</a:t>
            </a:r>
          </a:p>
          <a:p>
            <a:pPr marL="692150" lvl="1" indent="-347663" eaLnBrk="1" hangingPunct="1">
              <a:spcBef>
                <a:spcPts val="8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200" b="1" i="1" dirty="0" smtClean="0"/>
              <a:t>Ulazom</a:t>
            </a:r>
          </a:p>
          <a:p>
            <a:pPr marL="692150" lvl="1" indent="-347663" eaLnBrk="1" hangingPunct="1">
              <a:spcBef>
                <a:spcPts val="8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200" b="1" i="1" dirty="0" smtClean="0"/>
              <a:t>Izlazom</a:t>
            </a:r>
            <a:endParaRPr lang="sr-Latn-CS" altLang="en-US" sz="2200" b="1" i="1" dirty="0"/>
          </a:p>
          <a:p>
            <a:pPr marL="692150" lvl="1" indent="-347663" eaLnBrk="1" hangingPunct="1">
              <a:spcBef>
                <a:spcPts val="8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200" b="1" i="1" dirty="0"/>
              <a:t>Dokumentacijom</a:t>
            </a:r>
          </a:p>
          <a:p>
            <a:pPr marL="692150" lvl="1" indent="-347663" eaLnBrk="1" hangingPunct="1">
              <a:spcBef>
                <a:spcPts val="8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200" b="1" i="1" dirty="0"/>
              <a:t>Bezbednost i sigurnost</a:t>
            </a:r>
          </a:p>
        </p:txBody>
      </p:sp>
    </p:spTree>
    <p:extLst>
      <p:ext uri="{BB962C8B-B14F-4D97-AF65-F5344CB8AC3E}">
        <p14:creationId xmlns:p14="http://schemas.microsoft.com/office/powerpoint/2010/main" val="372011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6656366" y="1844824"/>
            <a:ext cx="2487634" cy="2592288"/>
          </a:xfrm>
          <a:prstGeom prst="rect">
            <a:avLst/>
          </a:prstGeom>
          <a:solidFill>
            <a:schemeClr val="tx2">
              <a:lumMod val="20000"/>
              <a:lumOff val="80000"/>
              <a:alpha val="8980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ts val="1200"/>
              </a:spcBef>
              <a:buClr>
                <a:srgbClr val="4D4D4D"/>
              </a:buClr>
              <a:buSzPct val="70000"/>
              <a:buFont typeface="Wingdings" pitchFamily="2" charset="2"/>
              <a:buChar char="l"/>
            </a:pPr>
            <a:r>
              <a:rPr lang="sr-Latn-CS" altLang="en-US" sz="2000" b="1" dirty="0">
                <a:solidFill>
                  <a:srgbClr val="A50021"/>
                </a:solidFill>
                <a:latin typeface="Arial" charset="0"/>
              </a:rPr>
              <a:t>Organizacioni faktori</a:t>
            </a:r>
            <a:endParaRPr lang="sr-Latn-CS" altLang="en-US" sz="2000" b="1" dirty="0">
              <a:latin typeface="Arial" charset="0"/>
            </a:endParaRPr>
          </a:p>
          <a:p>
            <a:pPr marL="692150" lvl="1" indent="-347663" eaLnBrk="1" hangingPunct="1">
              <a:lnSpc>
                <a:spcPct val="90000"/>
              </a:lnSpc>
              <a:spcBef>
                <a:spcPts val="12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000" b="1" i="1" dirty="0"/>
              <a:t>Priroda organizacije</a:t>
            </a:r>
          </a:p>
          <a:p>
            <a:pPr marL="692150" lvl="1" indent="-347663" eaLnBrk="1" hangingPunct="1">
              <a:lnSpc>
                <a:spcPct val="90000"/>
              </a:lnSpc>
              <a:spcBef>
                <a:spcPts val="12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000" b="1" i="1" dirty="0"/>
              <a:t>Veličina</a:t>
            </a:r>
          </a:p>
          <a:p>
            <a:pPr marL="692150" lvl="1" indent="-347663" eaLnBrk="1" hangingPunct="1">
              <a:lnSpc>
                <a:spcPct val="90000"/>
              </a:lnSpc>
              <a:spcBef>
                <a:spcPts val="12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000" b="1" i="1" dirty="0"/>
              <a:t>Struktura</a:t>
            </a:r>
          </a:p>
          <a:p>
            <a:pPr marL="692150" lvl="1" indent="-347663" eaLnBrk="1" hangingPunct="1">
              <a:lnSpc>
                <a:spcPct val="90000"/>
              </a:lnSpc>
              <a:spcBef>
                <a:spcPts val="12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000" b="1" i="1" dirty="0"/>
              <a:t>Stil upravljanja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26684"/>
              </p:ext>
            </p:extLst>
          </p:nvPr>
        </p:nvGraphicFramePr>
        <p:xfrm>
          <a:off x="-13676" y="1844824"/>
          <a:ext cx="6934766" cy="4224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Visio" r:id="rId3" imgW="4946523" imgH="3013329" progId="Visio.Drawing.11">
                  <p:embed/>
                </p:oleObj>
              </mc:Choice>
              <mc:Fallback>
                <p:oleObj name="Visio" r:id="rId3" imgW="4946523" imgH="3013329" progId="Visio.Drawing.11">
                  <p:embed/>
                  <p:pic>
                    <p:nvPicPr>
                      <p:cNvPr id="0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676" y="1844824"/>
                        <a:ext cx="6934766" cy="422406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  <a:alpha val="89803"/>
                        </a:schemeClr>
                      </a:solidFill>
                      <a:ln w="9525" cap="flat" cmpd="sng">
                        <a:solidFill>
                          <a:schemeClr val="tx1"/>
                        </a:solidFill>
                        <a:prstDash val="solid"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95536" y="681933"/>
            <a:ext cx="8229600" cy="1143000"/>
          </a:xfrm>
        </p:spPr>
        <p:txBody>
          <a:bodyPr/>
          <a:lstStyle/>
          <a:p>
            <a:r>
              <a:rPr lang="sr-Latn-R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Zahtevi i potrebe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55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idx="1"/>
          </p:nvPr>
        </p:nvSpPr>
        <p:spPr bwMode="auto">
          <a:xfrm>
            <a:off x="0" y="836712"/>
            <a:ext cx="7222504" cy="3670042"/>
          </a:xfrm>
          <a:prstGeom prst="rect">
            <a:avLst/>
          </a:prstGeom>
          <a:solidFill>
            <a:schemeClr val="tx2">
              <a:lumMod val="20000"/>
              <a:lumOff val="80000"/>
              <a:alpha val="8980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normAutofit fontScale="92500" lnSpcReduction="10000"/>
          </a:bodyPr>
          <a:lstStyle/>
          <a:p>
            <a:pPr marL="342900" indent="-342900" eaLnBrk="1" hangingPunct="1">
              <a:spcBef>
                <a:spcPct val="100000"/>
              </a:spcBef>
              <a:buClr>
                <a:srgbClr val="4D4D4D"/>
              </a:buClr>
              <a:buSzPct val="70000"/>
              <a:buFont typeface="Wingdings" pitchFamily="2" charset="2"/>
              <a:buChar char="l"/>
            </a:pPr>
            <a:r>
              <a:rPr lang="sr-Latn-CS" altLang="en-US" sz="2600" b="1" dirty="0">
                <a:solidFill>
                  <a:srgbClr val="A50021"/>
                </a:solidFill>
                <a:latin typeface="Arial" charset="0"/>
              </a:rPr>
              <a:t>Sistemski zahtevi</a:t>
            </a:r>
            <a:endParaRPr lang="sr-Latn-CS" altLang="en-US" sz="2600" b="1" dirty="0">
              <a:latin typeface="Arial" charset="0"/>
            </a:endParaRPr>
          </a:p>
          <a:p>
            <a:pPr marL="640080" lvl="1" indent="-347663" eaLnBrk="1" hangingPunct="1">
              <a:spcBef>
                <a:spcPts val="1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Pouzdanost</a:t>
            </a:r>
          </a:p>
          <a:p>
            <a:pPr marL="640080" lvl="1" indent="-347663" eaLnBrk="1" hangingPunct="1">
              <a:spcBef>
                <a:spcPts val="1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Cena</a:t>
            </a:r>
          </a:p>
          <a:p>
            <a:pPr marL="640080" lvl="1" indent="-347663" eaLnBrk="1" hangingPunct="1">
              <a:spcBef>
                <a:spcPts val="1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Dinamika instalacije</a:t>
            </a:r>
          </a:p>
          <a:p>
            <a:pPr marL="640080" lvl="1" indent="-347663" eaLnBrk="1" hangingPunct="1">
              <a:spcBef>
                <a:spcPts val="1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Fleksibilnost</a:t>
            </a:r>
          </a:p>
          <a:p>
            <a:pPr marL="640080" lvl="1" indent="-347663" eaLnBrk="1" hangingPunct="1">
              <a:spcBef>
                <a:spcPts val="1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Duzina eksploatacije</a:t>
            </a:r>
          </a:p>
          <a:p>
            <a:pPr marL="640080" lvl="1" indent="-347663" eaLnBrk="1" hangingPunct="1">
              <a:spcBef>
                <a:spcPts val="1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Potencijal rasta</a:t>
            </a:r>
          </a:p>
          <a:p>
            <a:pPr marL="640080" lvl="1" indent="-347663" eaLnBrk="1" hangingPunct="1">
              <a:spcBef>
                <a:spcPts val="1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Lakoća održavanja</a:t>
            </a: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5090592" y="836712"/>
            <a:ext cx="4011488" cy="4361237"/>
          </a:xfrm>
          <a:prstGeom prst="rect">
            <a:avLst/>
          </a:prstGeom>
          <a:solidFill>
            <a:schemeClr val="tx2">
              <a:lumMod val="20000"/>
              <a:lumOff val="80000"/>
              <a:alpha val="8980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100000"/>
              </a:spcBef>
              <a:buClr>
                <a:srgbClr val="4D4D4D"/>
              </a:buClr>
              <a:buSzPct val="70000"/>
              <a:buFont typeface="Wingdings" pitchFamily="2" charset="2"/>
              <a:buChar char="l"/>
            </a:pPr>
            <a:r>
              <a:rPr lang="sr-Latn-CS" altLang="en-US" sz="2800" b="1" dirty="0">
                <a:solidFill>
                  <a:srgbClr val="A50021"/>
                </a:solidFill>
                <a:latin typeface="Arial" charset="0"/>
              </a:rPr>
              <a:t>Zahtevi izvodljivosti</a:t>
            </a:r>
            <a:endParaRPr lang="sr-Latn-CS" altLang="en-US" sz="2800" b="1" dirty="0">
              <a:latin typeface="Arial" charset="0"/>
            </a:endParaRPr>
          </a:p>
          <a:p>
            <a:pPr marL="692150" lvl="1" indent="-347663" eaLnBrk="1" hangingPunct="1">
              <a:spcBef>
                <a:spcPct val="4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Tehnološki</a:t>
            </a:r>
          </a:p>
          <a:p>
            <a:pPr marL="692150" lvl="1" indent="-347663" eaLnBrk="1" hangingPunct="1">
              <a:spcBef>
                <a:spcPct val="4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Ekonomski</a:t>
            </a:r>
          </a:p>
          <a:p>
            <a:pPr marL="692150" lvl="1" indent="-347663" eaLnBrk="1" hangingPunct="1">
              <a:spcBef>
                <a:spcPct val="4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Pravni</a:t>
            </a:r>
          </a:p>
          <a:p>
            <a:pPr marL="692150" lvl="1" indent="-347663" eaLnBrk="1" hangingPunct="1">
              <a:spcBef>
                <a:spcPct val="4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Etički</a:t>
            </a:r>
          </a:p>
          <a:p>
            <a:pPr marL="692150" lvl="1" indent="-347663" eaLnBrk="1" hangingPunct="1">
              <a:spcBef>
                <a:spcPct val="4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Zahtevi operative</a:t>
            </a:r>
          </a:p>
          <a:p>
            <a:pPr marL="692150" lvl="1" indent="-347663" eaLnBrk="1" hangingPunct="1">
              <a:spcBef>
                <a:spcPct val="4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Rokovi i dinamika</a:t>
            </a:r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5090592" y="4131740"/>
            <a:ext cx="4053408" cy="2458204"/>
          </a:xfrm>
          <a:prstGeom prst="rect">
            <a:avLst/>
          </a:prstGeom>
          <a:solidFill>
            <a:schemeClr val="tx2">
              <a:lumMod val="20000"/>
              <a:lumOff val="80000"/>
              <a:alpha val="8980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100000"/>
              </a:spcBef>
              <a:buClr>
                <a:srgbClr val="4D4D4D"/>
              </a:buClr>
              <a:buSzPct val="70000"/>
              <a:buFont typeface="Wingdings" pitchFamily="2" charset="2"/>
              <a:buChar char="l"/>
            </a:pPr>
            <a:r>
              <a:rPr lang="sr-Latn-CS" altLang="en-US" sz="2800" b="1" dirty="0">
                <a:solidFill>
                  <a:srgbClr val="A50021"/>
                </a:solidFill>
                <a:latin typeface="Arial" charset="0"/>
              </a:rPr>
              <a:t>Zahtev isplativosti</a:t>
            </a:r>
            <a:endParaRPr lang="sr-Latn-CS" altLang="en-US" sz="2800" b="1" dirty="0">
              <a:latin typeface="Arial" charset="0"/>
            </a:endParaRPr>
          </a:p>
          <a:p>
            <a:pPr marL="692150" lvl="1" indent="-347663" eaLnBrk="1" hangingPunct="1">
              <a:spcBef>
                <a:spcPct val="4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Direktni troškovi</a:t>
            </a:r>
          </a:p>
          <a:p>
            <a:pPr marL="692150" lvl="1" indent="-347663" eaLnBrk="1" hangingPunct="1">
              <a:spcBef>
                <a:spcPct val="4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Indirektni troškovai</a:t>
            </a:r>
          </a:p>
          <a:p>
            <a:pPr marL="692150" lvl="1" indent="-347663" eaLnBrk="1" hangingPunct="1">
              <a:spcBef>
                <a:spcPct val="4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Direktne koristi</a:t>
            </a:r>
          </a:p>
          <a:p>
            <a:pPr marL="692150" lvl="1" indent="-347663" eaLnBrk="1" hangingPunct="1">
              <a:spcBef>
                <a:spcPct val="4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Indirektne koristi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4174263"/>
            <a:ext cx="5090592" cy="2423089"/>
          </a:xfrm>
          <a:prstGeom prst="rect">
            <a:avLst/>
          </a:prstGeom>
          <a:solidFill>
            <a:schemeClr val="tx2">
              <a:lumMod val="20000"/>
              <a:lumOff val="80000"/>
              <a:alpha val="8980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100000"/>
              </a:spcBef>
              <a:buClr>
                <a:srgbClr val="4D4D4D"/>
              </a:buClr>
              <a:buSzPct val="70000"/>
              <a:buFont typeface="Wingdings" pitchFamily="2" charset="2"/>
              <a:buChar char="l"/>
            </a:pPr>
            <a:r>
              <a:rPr lang="sr-Latn-CS" altLang="en-US" sz="2400" b="1" dirty="0">
                <a:solidFill>
                  <a:srgbClr val="A50021"/>
                </a:solidFill>
                <a:latin typeface="Arial" charset="0"/>
              </a:rPr>
              <a:t>Zahtevi za obradom podataka</a:t>
            </a:r>
            <a:endParaRPr lang="sr-Latn-CS" altLang="en-US" sz="2400" b="1" dirty="0">
              <a:latin typeface="Arial" charset="0"/>
            </a:endParaRPr>
          </a:p>
          <a:p>
            <a:pPr marL="692150" lvl="1" indent="-347663" eaLnBrk="1" hangingPunct="1">
              <a:lnSpc>
                <a:spcPct val="90000"/>
              </a:lnSpc>
              <a:spcBef>
                <a:spcPts val="12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Količina</a:t>
            </a:r>
          </a:p>
          <a:p>
            <a:pPr marL="640080" lvl="1" indent="-347663" eaLnBrk="1" hangingPunct="1">
              <a:lnSpc>
                <a:spcPct val="90000"/>
              </a:lnSpc>
              <a:spcBef>
                <a:spcPts val="12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Složenost</a:t>
            </a:r>
          </a:p>
          <a:p>
            <a:pPr marL="692150" lvl="1" indent="-347663" eaLnBrk="1" hangingPunct="1">
              <a:lnSpc>
                <a:spcPct val="90000"/>
              </a:lnSpc>
              <a:spcBef>
                <a:spcPts val="12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Vreme</a:t>
            </a:r>
          </a:p>
          <a:p>
            <a:pPr marL="692150" lvl="1" indent="-347663" eaLnBrk="1" hangingPunct="1">
              <a:lnSpc>
                <a:spcPct val="90000"/>
              </a:lnSpc>
              <a:spcBef>
                <a:spcPts val="12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/>
              <a:t>Izračunavanja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19672" y="321893"/>
            <a:ext cx="7005464" cy="586827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Zahtevi i potrebe</a:t>
            </a:r>
            <a:endParaRPr lang="en-US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31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29600" cy="5472608"/>
          </a:xfrm>
        </p:spPr>
        <p:txBody>
          <a:bodyPr>
            <a:noAutofit/>
          </a:bodyPr>
          <a:lstStyle/>
          <a:p>
            <a:pPr marL="300655" indent="-300655">
              <a:buFont typeface="Wingdings" pitchFamily="2" charset="2"/>
              <a:buChar char="Ø"/>
            </a:pPr>
            <a:r>
              <a:rPr lang="en-US" b="1" dirty="0" err="1">
                <a:cs typeface="Arial" pitchFamily="34" charset="0"/>
              </a:rPr>
              <a:t>Prema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vrsti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obrade</a:t>
            </a:r>
            <a:r>
              <a:rPr lang="en-US" dirty="0">
                <a:cs typeface="Arial" pitchFamily="34" charset="0"/>
              </a:rPr>
              <a:t>: </a:t>
            </a:r>
            <a:r>
              <a:rPr lang="en-US" sz="2800" dirty="0" err="1">
                <a:cs typeface="Arial" pitchFamily="34" charset="0"/>
              </a:rPr>
              <a:t>Informacioni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sistemi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zasnovani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na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paketskoj</a:t>
            </a:r>
            <a:r>
              <a:rPr lang="en-US" sz="2800" dirty="0">
                <a:cs typeface="Arial" pitchFamily="34" charset="0"/>
              </a:rPr>
              <a:t> (batch) </a:t>
            </a:r>
            <a:r>
              <a:rPr lang="en-US" sz="2800" dirty="0" err="1">
                <a:cs typeface="Arial" pitchFamily="34" charset="0"/>
              </a:rPr>
              <a:t>obradi</a:t>
            </a:r>
            <a:r>
              <a:rPr lang="en-US" sz="2800" dirty="0">
                <a:cs typeface="Arial" pitchFamily="34" charset="0"/>
              </a:rPr>
              <a:t>, </a:t>
            </a:r>
            <a:r>
              <a:rPr lang="en-US" sz="2800" dirty="0" err="1">
                <a:cs typeface="Arial" pitchFamily="34" charset="0"/>
              </a:rPr>
              <a:t>na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interaktivnom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radu</a:t>
            </a:r>
            <a:r>
              <a:rPr lang="en-US" sz="2800" dirty="0">
                <a:cs typeface="Arial" pitchFamily="34" charset="0"/>
              </a:rPr>
              <a:t>, </a:t>
            </a:r>
            <a:r>
              <a:rPr lang="en-US" sz="2800" dirty="0" err="1">
                <a:cs typeface="Arial" pitchFamily="34" charset="0"/>
              </a:rPr>
              <a:t>radu</a:t>
            </a:r>
            <a:r>
              <a:rPr lang="en-US" sz="2800" dirty="0">
                <a:cs typeface="Arial" pitchFamily="34" charset="0"/>
              </a:rPr>
              <a:t> u </a:t>
            </a:r>
            <a:r>
              <a:rPr lang="en-US" sz="2800" dirty="0" err="1">
                <a:cs typeface="Arial" pitchFamily="34" charset="0"/>
              </a:rPr>
              <a:t>realnom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vremenu</a:t>
            </a:r>
            <a:r>
              <a:rPr lang="en-US" sz="2800" dirty="0" smtClean="0">
                <a:cs typeface="Arial" pitchFamily="34" charset="0"/>
              </a:rPr>
              <a:t>. </a:t>
            </a:r>
            <a:endParaRPr lang="en-US" sz="2800" dirty="0">
              <a:cs typeface="Arial" pitchFamily="34" charset="0"/>
            </a:endParaRPr>
          </a:p>
          <a:p>
            <a:pPr marL="300655" indent="-300655">
              <a:spcBef>
                <a:spcPts val="1800"/>
              </a:spcBef>
              <a:buFont typeface="Wingdings" pitchFamily="2" charset="2"/>
              <a:buChar char="Ø"/>
            </a:pPr>
            <a:r>
              <a:rPr lang="en-US" b="1" dirty="0" err="1">
                <a:cs typeface="Arial" pitchFamily="34" charset="0"/>
              </a:rPr>
              <a:t>Prema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vrsti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usluga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koje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pružaju</a:t>
            </a:r>
            <a:r>
              <a:rPr lang="en-US" b="1" dirty="0">
                <a:cs typeface="Arial" pitchFamily="34" charset="0"/>
              </a:rPr>
              <a:t>: </a:t>
            </a:r>
            <a:endParaRPr lang="en-US" dirty="0"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sistemi </a:t>
            </a:r>
            <a:r>
              <a:rPr lang="vi-VN" dirty="0">
                <a:latin typeface="Calibri" pitchFamily="34" charset="0"/>
                <a:cs typeface="Calibri" pitchFamily="34" charset="0"/>
              </a:rPr>
              <a:t>za usluge obrade podataka opšte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namene; </a:t>
            </a:r>
            <a:endParaRPr lang="vi-VN" dirty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sistemi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za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čuvanje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pretraživanje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podataka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; 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sistemi </a:t>
            </a:r>
            <a:r>
              <a:rPr lang="pl-PL" dirty="0">
                <a:latin typeface="Calibri" pitchFamily="34" charset="0"/>
                <a:cs typeface="Calibri" pitchFamily="34" charset="0"/>
              </a:rPr>
              <a:t>za komutaciju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poruka; </a:t>
            </a:r>
          </a:p>
          <a:p>
            <a:pPr lvl="1">
              <a:buFont typeface="Wingdings" pitchFamily="2" charset="2"/>
              <a:buChar char="q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sistemi </a:t>
            </a:r>
            <a:r>
              <a:rPr lang="vi-VN" dirty="0">
                <a:latin typeface="Calibri" pitchFamily="34" charset="0"/>
                <a:cs typeface="Calibri" pitchFamily="34" charset="0"/>
              </a:rPr>
              <a:t>za upravljanje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procesima; 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sistemi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za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kontrolu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upozorenja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; 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sistemi </a:t>
            </a:r>
            <a:r>
              <a:rPr lang="vi-VN" dirty="0">
                <a:latin typeface="Calibri" pitchFamily="34" charset="0"/>
                <a:cs typeface="Calibri" pitchFamily="34" charset="0"/>
              </a:rPr>
              <a:t>za obradu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transakcija</a:t>
            </a:r>
            <a:r>
              <a:rPr lang="sr-Latn-RS" dirty="0">
                <a:latin typeface="Calibri" pitchFamily="34" charset="0"/>
                <a:cs typeface="Calibri" pitchFamily="34" charset="0"/>
              </a:rPr>
              <a:t>.</a:t>
            </a:r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70609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cs typeface="Times New Roman" pitchFamily="18" charset="0"/>
              </a:rPr>
              <a:t>Klasifikacije</a:t>
            </a:r>
            <a:r>
              <a:rPr lang="en-US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sr-Latn-RS" b="1" dirty="0" smtClean="0">
                <a:solidFill>
                  <a:srgbClr val="00B0F0"/>
                </a:solidFill>
                <a:cs typeface="Times New Roman" pitchFamily="18" charset="0"/>
              </a:rPr>
              <a:t>IS</a:t>
            </a:r>
            <a:r>
              <a:rPr lang="en-US" b="1" dirty="0" smtClean="0">
                <a:solidFill>
                  <a:srgbClr val="00B0F0"/>
                </a:solidFill>
                <a:cs typeface="Times New Roman" pitchFamily="18" charset="0"/>
              </a:rPr>
              <a:t>a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373616" cy="4752528"/>
          </a:xfrm>
        </p:spPr>
        <p:txBody>
          <a:bodyPr>
            <a:noAutofit/>
          </a:bodyPr>
          <a:lstStyle/>
          <a:p>
            <a:pPr marL="300655" indent="-300655">
              <a:spcBef>
                <a:spcPts val="1200"/>
              </a:spcBef>
              <a:buFont typeface="Wingdings" pitchFamily="2" charset="2"/>
              <a:buChar char="Ø"/>
            </a:pPr>
            <a:r>
              <a:rPr lang="en-US" b="1" dirty="0" err="1">
                <a:solidFill>
                  <a:srgbClr val="C00000"/>
                </a:solidFill>
                <a:cs typeface="Arial" pitchFamily="34" charset="0"/>
              </a:rPr>
              <a:t>Prema</a:t>
            </a:r>
            <a:r>
              <a:rPr lang="en-US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Arial" pitchFamily="34" charset="0"/>
              </a:rPr>
              <a:t>stepenu</a:t>
            </a:r>
            <a:r>
              <a:rPr lang="en-US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Arial" pitchFamily="34" charset="0"/>
              </a:rPr>
              <a:t>automatizacije</a:t>
            </a:r>
            <a:r>
              <a:rPr lang="en-US" b="1" dirty="0">
                <a:solidFill>
                  <a:srgbClr val="C00000"/>
                </a:solidFill>
                <a:cs typeface="Arial" pitchFamily="34" charset="0"/>
              </a:rPr>
              <a:t>: </a:t>
            </a:r>
            <a:endParaRPr lang="en-US" dirty="0">
              <a:solidFill>
                <a:srgbClr val="C00000"/>
              </a:solidFill>
              <a:cs typeface="Arial" pitchFamily="34" charset="0"/>
            </a:endParaRPr>
          </a:p>
          <a:p>
            <a:pPr lvl="1">
              <a:spcBef>
                <a:spcPts val="1800"/>
              </a:spcBef>
            </a:pPr>
            <a:r>
              <a:rPr lang="en-US" b="1" dirty="0" err="1">
                <a:latin typeface="Calibri" pitchFamily="34" charset="0"/>
                <a:cs typeface="Calibri" pitchFamily="34" charset="0"/>
              </a:rPr>
              <a:t>Neautomatizovani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informacioni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sistemi</a:t>
            </a:r>
            <a:r>
              <a:rPr lang="sr-Latn-RS" b="1" dirty="0" smtClean="0">
                <a:latin typeface="Calibri" pitchFamily="34" charset="0"/>
                <a:cs typeface="Calibri" pitchFamily="34" charset="0"/>
              </a:rPr>
              <a:t>,</a:t>
            </a:r>
            <a:endParaRPr lang="sr-Latn-RS" b="1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1800"/>
              </a:spcBef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Sistemi </a:t>
            </a:r>
            <a:r>
              <a:rPr lang="sr-Latn-RS" b="1" dirty="0" smtClean="0">
                <a:latin typeface="Calibri" pitchFamily="34" charset="0"/>
                <a:cs typeface="Calibri" pitchFamily="34" charset="0"/>
              </a:rPr>
              <a:t>za automatsku obradu podataka (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AOP</a:t>
            </a:r>
            <a:r>
              <a:rPr lang="sr-Latn-RS" b="1" dirty="0" smtClean="0">
                <a:latin typeface="Calibri" pitchFamily="34" charset="0"/>
                <a:cs typeface="Calibri" pitchFamily="34" charset="0"/>
              </a:rPr>
              <a:t>),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1800"/>
              </a:spcBef>
            </a:pPr>
            <a:r>
              <a:rPr lang="en-US" b="1" dirty="0" err="1">
                <a:latin typeface="Calibri" pitchFamily="34" charset="0"/>
                <a:cs typeface="Calibri" pitchFamily="34" charset="0"/>
              </a:rPr>
              <a:t>Upravlja</a:t>
            </a:r>
            <a:r>
              <a:rPr lang="sr-Latn-RS" b="1" dirty="0">
                <a:latin typeface="Calibri" pitchFamily="34" charset="0"/>
                <a:cs typeface="Calibri" pitchFamily="34" charset="0"/>
              </a:rPr>
              <a:t>č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ki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informacioni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sistemi</a:t>
            </a:r>
            <a:r>
              <a:rPr lang="sr-Latn-RS" b="1" i="1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lvl="1">
              <a:spcBef>
                <a:spcPts val="1800"/>
              </a:spcBef>
            </a:pPr>
            <a:r>
              <a:rPr lang="en-US" b="1" dirty="0" err="1">
                <a:latin typeface="Calibri" pitchFamily="34" charset="0"/>
                <a:cs typeface="Calibri" pitchFamily="34" charset="0"/>
              </a:rPr>
              <a:t>Izvršni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informacioni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sistemi</a:t>
            </a:r>
            <a:r>
              <a:rPr lang="sr-Latn-RS" b="1" dirty="0">
                <a:latin typeface="Calibri" pitchFamily="34" charset="0"/>
                <a:cs typeface="Calibri" pitchFamily="34" charset="0"/>
              </a:rPr>
              <a:t>,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1800"/>
              </a:spcBef>
            </a:pPr>
            <a:r>
              <a:rPr lang="en-US" b="1" dirty="0" err="1">
                <a:latin typeface="Calibri" pitchFamily="34" charset="0"/>
                <a:cs typeface="Calibri" pitchFamily="34" charset="0"/>
              </a:rPr>
              <a:t>Sistemi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za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podršku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odlučivanju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DSS</a:t>
            </a:r>
            <a:r>
              <a:rPr lang="sr-Latn-RS" b="1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, </a:t>
            </a:r>
            <a:endParaRPr lang="sr-Latn-RS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1800"/>
              </a:spcBef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Ekspertni sistemi.</a:t>
            </a:r>
            <a:endParaRPr lang="vi-VN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70609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cs typeface="Times New Roman" pitchFamily="18" charset="0"/>
              </a:rPr>
              <a:t>Klasifikacije</a:t>
            </a:r>
            <a:r>
              <a:rPr lang="en-US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sr-Latn-RS" b="1" dirty="0" smtClean="0">
                <a:solidFill>
                  <a:srgbClr val="00B0F0"/>
                </a:solidFill>
                <a:cs typeface="Times New Roman" pitchFamily="18" charset="0"/>
              </a:rPr>
              <a:t>IS</a:t>
            </a:r>
            <a:r>
              <a:rPr lang="en-US" b="1" dirty="0" smtClean="0">
                <a:solidFill>
                  <a:srgbClr val="00B0F0"/>
                </a:solidFill>
                <a:cs typeface="Times New Roman" pitchFamily="18" charset="0"/>
              </a:rPr>
              <a:t>a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45" y="4365104"/>
            <a:ext cx="368222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052736"/>
                <a:ext cx="8136904" cy="4525963"/>
              </a:xfrm>
            </p:spPr>
            <p:txBody>
              <a:bodyPr>
                <a:noAutofit/>
              </a:bodyPr>
              <a:lstStyle/>
              <a:p>
                <a:r>
                  <a:rPr lang="vi-VN" sz="3000" b="1" dirty="0">
                    <a:latin typeface="Calibri" pitchFamily="34" charset="0"/>
                    <a:cs typeface="Calibri" pitchFamily="34" charset="0"/>
                  </a:rPr>
                  <a:t>Informacija</a:t>
                </a:r>
                <a:r>
                  <a:rPr lang="vi-VN" sz="3000" dirty="0">
                    <a:latin typeface="Calibri" pitchFamily="34" charset="0"/>
                    <a:cs typeface="Calibri" pitchFamily="34" charset="0"/>
                  </a:rPr>
                  <a:t> je, suprotno od entropije, mera za red odnosno organizovanost sistema. </a:t>
                </a:r>
                <a:endParaRPr lang="sr-Latn-RS" sz="3000" dirty="0" smtClean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vi-VN" sz="3000" dirty="0" smtClean="0">
                    <a:latin typeface="Calibri" pitchFamily="34" charset="0"/>
                    <a:cs typeface="Calibri" pitchFamily="34" charset="0"/>
                  </a:rPr>
                  <a:t>Po </a:t>
                </a:r>
                <a:r>
                  <a:rPr lang="vi-VN" sz="3000" dirty="0">
                    <a:latin typeface="Calibri" pitchFamily="34" charset="0"/>
                    <a:cs typeface="Calibri" pitchFamily="34" charset="0"/>
                  </a:rPr>
                  <a:t>Šenonu, informacija se može posmatrati kao negativna vrednost entropije - negentropija. </a:t>
                </a:r>
                <a:endParaRPr lang="sr-Latn-RS" sz="3000" dirty="0" smtClean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vi-VN" sz="3000" dirty="0" smtClean="0">
                    <a:latin typeface="Calibri" pitchFamily="34" charset="0"/>
                    <a:cs typeface="Calibri" pitchFamily="34" charset="0"/>
                  </a:rPr>
                  <a:t>Mera </a:t>
                </a:r>
                <a:r>
                  <a:rPr lang="vi-VN" sz="3000" dirty="0">
                    <a:latin typeface="Calibri" pitchFamily="34" charset="0"/>
                    <a:cs typeface="Calibri" pitchFamily="34" charset="0"/>
                  </a:rPr>
                  <a:t>informacione entropije asocirane sa svakom mogućom vrednošću podataka je negativni logaritam funkcije verovatnoće mase vrednosti</a:t>
                </a:r>
                <a:r>
                  <a:rPr lang="sr-Latn-RS" sz="3000" dirty="0">
                    <a:latin typeface="Calibri" pitchFamily="34" charset="0"/>
                    <a:cs typeface="Calibri" pitchFamily="34" charset="0"/>
                  </a:rPr>
                  <a:t>: </a:t>
                </a:r>
                <a:endParaRPr lang="sr-Latn-RS" sz="3000" i="1" dirty="0" smtClean="0">
                  <a:latin typeface="Cambria Math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  <a:cs typeface="Arial" pitchFamily="34" charset="0"/>
                      </a:rPr>
                      <m:t>𝑆</m:t>
                    </m:r>
                    <m:r>
                      <a:rPr lang="en-US" sz="3000" i="1">
                        <a:latin typeface="Cambria Math"/>
                        <a:ea typeface="Cambria Math"/>
                        <a:cs typeface="Arial" pitchFamily="34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sz="3000" i="1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sr-Latn-RS" sz="3000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000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000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𝑖</m:t>
                            </m:r>
                          </m:sub>
                        </m:sSub>
                        <m:func>
                          <m:funcPr>
                            <m:ctrlPr>
                              <a:rPr lang="en-US" sz="3000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00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3000" i="1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endParaRPr lang="vi-VN" sz="3000" dirty="0">
                  <a:latin typeface="Calibri" pitchFamily="34" charset="0"/>
                  <a:cs typeface="Calibri" pitchFamily="34" charset="0"/>
                </a:endParaRPr>
              </a:p>
              <a:p>
                <a:endParaRPr lang="en-US" sz="30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052736"/>
                <a:ext cx="8136904" cy="4525963"/>
              </a:xfrm>
              <a:blipFill rotWithShape="1">
                <a:blip r:embed="rId4"/>
                <a:stretch>
                  <a:fillRect l="-1498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232670" cy="706090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00B0F0"/>
                </a:solidFill>
              </a:rPr>
              <a:t>Pojam informacije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020272" cy="998984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Organizacija</a:t>
            </a:r>
            <a:r>
              <a:rPr lang="en-US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4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475656" y="1556792"/>
            <a:ext cx="6264696" cy="4565104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pl-PL" b="1" dirty="0">
                <a:cs typeface="Arial" pitchFamily="34" charset="0"/>
              </a:rPr>
              <a:t>Organizacija u odnosu na </a:t>
            </a:r>
            <a:r>
              <a:rPr lang="pl-PL" b="1" dirty="0" smtClean="0">
                <a:cs typeface="Arial" pitchFamily="34" charset="0"/>
              </a:rPr>
              <a:t>strukturu: </a:t>
            </a:r>
            <a:endParaRPr lang="pl-PL" dirty="0">
              <a:cs typeface="Arial" pitchFamily="34" charset="0"/>
            </a:endParaRPr>
          </a:p>
          <a:p>
            <a:pPr>
              <a:spcBef>
                <a:spcPts val="1800"/>
              </a:spcBef>
            </a:pPr>
            <a:r>
              <a:rPr lang="sr-Latn-RS" b="1" dirty="0">
                <a:latin typeface="Calibri" pitchFamily="34" charset="0"/>
                <a:cs typeface="Calibri" pitchFamily="34" charset="0"/>
              </a:rPr>
              <a:t>h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ijerarhijska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; </a:t>
            </a:r>
            <a:endParaRPr lang="vi-VN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800"/>
              </a:spcBef>
            </a:pPr>
            <a:r>
              <a:rPr lang="sr-Latn-RS" b="1" dirty="0">
                <a:cs typeface="Arial" pitchFamily="34" charset="0"/>
              </a:rPr>
              <a:t>d</a:t>
            </a:r>
            <a:r>
              <a:rPr lang="en-US" b="1" dirty="0" err="1" smtClean="0">
                <a:cs typeface="Arial" pitchFamily="34" charset="0"/>
              </a:rPr>
              <a:t>ecentralizovana</a:t>
            </a:r>
            <a:r>
              <a:rPr lang="en-US" b="1" dirty="0" smtClean="0">
                <a:cs typeface="Arial" pitchFamily="34" charset="0"/>
              </a:rPr>
              <a:t> (</a:t>
            </a:r>
            <a:r>
              <a:rPr lang="sr-Latn-RS" b="1" dirty="0" smtClean="0">
                <a:cs typeface="Arial" pitchFamily="34" charset="0"/>
              </a:rPr>
              <a:t>p</a:t>
            </a:r>
            <a:r>
              <a:rPr lang="en-US" b="1" dirty="0" err="1" smtClean="0">
                <a:cs typeface="Arial" pitchFamily="34" charset="0"/>
              </a:rPr>
              <a:t>rojektna</a:t>
            </a:r>
            <a:r>
              <a:rPr lang="en-US" b="1" dirty="0" smtClean="0">
                <a:cs typeface="Arial" pitchFamily="34" charset="0"/>
              </a:rPr>
              <a:t>)</a:t>
            </a:r>
            <a:r>
              <a:rPr lang="en-US" dirty="0" smtClean="0">
                <a:cs typeface="Arial" pitchFamily="34" charset="0"/>
              </a:rPr>
              <a:t>; </a:t>
            </a:r>
          </a:p>
          <a:p>
            <a:pPr>
              <a:spcBef>
                <a:spcPts val="1800"/>
              </a:spcBef>
            </a:pPr>
            <a:r>
              <a:rPr lang="sr-Latn-RS" b="1" dirty="0" err="1">
                <a:cs typeface="Arial" pitchFamily="34" charset="0"/>
              </a:rPr>
              <a:t>m</a:t>
            </a:r>
            <a:r>
              <a:rPr lang="en-US" b="1" dirty="0" err="1" smtClean="0">
                <a:cs typeface="Arial" pitchFamily="34" charset="0"/>
              </a:rPr>
              <a:t>atrična</a:t>
            </a:r>
            <a:r>
              <a:rPr lang="sr-Latn-RS" b="1" dirty="0" smtClean="0">
                <a:cs typeface="Arial" pitchFamily="34" charset="0"/>
              </a:rPr>
              <a:t>.</a:t>
            </a: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07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71600" y="1772816"/>
            <a:ext cx="7503100" cy="4320480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90000"/>
              </a:lnSpc>
              <a:spcBef>
                <a:spcPts val="1800"/>
              </a:spcBef>
              <a:buSzPct val="70000"/>
              <a:buFont typeface="Courier New" pitchFamily="49" charset="0"/>
              <a:buChar char="o"/>
            </a:pPr>
            <a:r>
              <a:rPr lang="sr-Latn-RS" sz="3200" dirty="0" smtClean="0">
                <a:latin typeface="Calibri" pitchFamily="34" charset="0"/>
                <a:cs typeface="Calibri" pitchFamily="34" charset="0"/>
              </a:rPr>
              <a:t>Kod </a:t>
            </a:r>
            <a:r>
              <a:rPr lang="sr-Latn-RS" sz="3200" b="1" dirty="0" smtClean="0">
                <a:latin typeface="Calibri" pitchFamily="34" charset="0"/>
                <a:cs typeface="Calibri" pitchFamily="34" charset="0"/>
              </a:rPr>
              <a:t>hijerarhijske strukture</a:t>
            </a:r>
            <a:r>
              <a:rPr lang="sr-Latn-RS" sz="3200" dirty="0" smtClean="0">
                <a:latin typeface="Calibri" pitchFamily="34" charset="0"/>
                <a:cs typeface="Calibri" pitchFamily="34" charset="0"/>
              </a:rPr>
              <a:t>, d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ominantna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je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centralizovana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obrada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podataka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za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koju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se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podaci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samo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prikupljaju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lokalno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i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odmah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prenose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centralni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računar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. </a:t>
            </a:r>
            <a:endParaRPr lang="sr-Latn-RS" sz="3200" dirty="0" smtClean="0">
              <a:latin typeface="Calibri" pitchFamily="34" charset="0"/>
              <a:cs typeface="Calibri" pitchFamily="34" charset="0"/>
            </a:endParaRPr>
          </a:p>
          <a:p>
            <a:pPr marL="457200" lvl="1" indent="-457200">
              <a:lnSpc>
                <a:spcPct val="90000"/>
              </a:lnSpc>
              <a:spcBef>
                <a:spcPts val="1800"/>
              </a:spcBef>
              <a:buSzPct val="70000"/>
              <a:buFont typeface="Courier New" pitchFamily="49" charset="0"/>
              <a:buChar char="o"/>
            </a:pPr>
            <a:r>
              <a:rPr lang="sr-Latn-RS" sz="3200" dirty="0" smtClean="0">
                <a:latin typeface="Calibri" pitchFamily="34" charset="0"/>
                <a:cs typeface="Calibri" pitchFamily="34" charset="0"/>
              </a:rPr>
              <a:t>Ova struktura ima izdiferencirane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 niv</a:t>
            </a:r>
            <a:r>
              <a:rPr lang="sr-Latn-RS" sz="3200" dirty="0" smtClean="0">
                <a:latin typeface="Calibri" pitchFamily="34" charset="0"/>
                <a:cs typeface="Calibri" pitchFamily="34" charset="0"/>
              </a:rPr>
              <a:t>oe 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rukovođenja </a:t>
            </a:r>
            <a:r>
              <a:rPr lang="vi-VN" sz="3200" dirty="0">
                <a:latin typeface="Calibri" pitchFamily="34" charset="0"/>
                <a:cs typeface="Calibri" pitchFamily="34" charset="0"/>
              </a:rPr>
              <a:t>i 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struktur</a:t>
            </a:r>
            <a:r>
              <a:rPr lang="sr-Latn-RS" sz="3200" dirty="0" smtClean="0">
                <a:latin typeface="Calibri" pitchFamily="34" charset="0"/>
                <a:cs typeface="Calibri" pitchFamily="34" charset="0"/>
              </a:rPr>
              <a:t>u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3200" dirty="0">
                <a:latin typeface="Calibri" pitchFamily="34" charset="0"/>
                <a:cs typeface="Calibri" pitchFamily="34" charset="0"/>
              </a:rPr>
              <a:t>koja podrazumeva subordinaciju, slično kao u organizaciji 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preduzeća</a:t>
            </a:r>
            <a:r>
              <a:rPr lang="sr-Latn-RS" sz="32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259632" y="116632"/>
            <a:ext cx="7020272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Organizacija</a:t>
            </a:r>
            <a:r>
              <a:rPr lang="en-US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4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29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8392772" cy="4572000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1052"/>
              </a:spcBef>
              <a:buSzPct val="70000"/>
              <a:buFont typeface="Courier New" pitchFamily="49" charset="0"/>
              <a:buChar char="o"/>
            </a:pPr>
            <a:r>
              <a:rPr lang="vi-VN" sz="3200" b="1" dirty="0" smtClean="0">
                <a:latin typeface="Calibri" pitchFamily="34" charset="0"/>
                <a:cs typeface="Calibri" pitchFamily="34" charset="0"/>
              </a:rPr>
              <a:t>Decentralizovana struktura</a:t>
            </a:r>
            <a:r>
              <a:rPr lang="sr-Latn-R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podrazumeva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fleksibilno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formiranje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i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funkcionisanje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mešovitih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stručnih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timova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u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periodu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intenzivnog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rada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novim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projektima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IS</a:t>
            </a:r>
            <a:r>
              <a:rPr lang="sr-Latn-RS" sz="32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vi-VN" sz="32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sr-Latn-RS" sz="3200" b="1" dirty="0" smtClean="0">
              <a:latin typeface="Calibri" pitchFamily="34" charset="0"/>
              <a:cs typeface="Calibri" pitchFamily="34" charset="0"/>
            </a:endParaRPr>
          </a:p>
          <a:p>
            <a:pPr marL="342900" lvl="1" indent="-342900">
              <a:spcBef>
                <a:spcPts val="1052"/>
              </a:spcBef>
              <a:buSzPct val="70000"/>
              <a:buFont typeface="Courier New" pitchFamily="49" charset="0"/>
              <a:buChar char="o"/>
            </a:pPr>
            <a:r>
              <a:rPr lang="sr-Latn-RS" sz="3200" dirty="0" smtClean="0">
                <a:latin typeface="Calibri" pitchFamily="34" charset="0"/>
                <a:cs typeface="Calibri" pitchFamily="34" charset="0"/>
              </a:rPr>
              <a:t>Ona</a:t>
            </a:r>
            <a:r>
              <a:rPr lang="sr-Latn-R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dovodi </a:t>
            </a:r>
            <a:r>
              <a:rPr lang="vi-VN" sz="3200" dirty="0">
                <a:latin typeface="Calibri" pitchFamily="34" charset="0"/>
                <a:cs typeface="Calibri" pitchFamily="34" charset="0"/>
              </a:rPr>
              <a:t>do stvaranja "informacionih ostrva", jer se informacioni sistem razvija parcijalno, u okviru pojedinih posistema 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odn</a:t>
            </a:r>
            <a:r>
              <a:rPr lang="sr-Latn-RS" sz="3200" dirty="0" smtClean="0">
                <a:latin typeface="Calibri" pitchFamily="34" charset="0"/>
                <a:cs typeface="Calibri" pitchFamily="34" charset="0"/>
              </a:rPr>
              <a:t>osno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3200" dirty="0">
                <a:latin typeface="Calibri" pitchFamily="34" charset="0"/>
                <a:cs typeface="Calibri" pitchFamily="34" charset="0"/>
              </a:rPr>
              <a:t>poslovnih funkcija</a:t>
            </a:r>
            <a:r>
              <a:rPr lang="sr-Latn-RS" sz="3200" dirty="0" smtClean="0">
                <a:latin typeface="Calibri" pitchFamily="34" charset="0"/>
                <a:cs typeface="Calibri" pitchFamily="34" charset="0"/>
              </a:rPr>
              <a:t>.</a:t>
            </a:r>
            <a:endParaRPr lang="sr-Latn-R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020272" cy="998984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Organizacija</a:t>
            </a:r>
            <a:r>
              <a:rPr lang="en-US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IS</a:t>
            </a:r>
            <a:endParaRPr lang="en-US" sz="4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8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16832"/>
            <a:ext cx="7715200" cy="3845024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vi-VN" sz="3200" b="1" dirty="0">
                <a:latin typeface="Calibri" pitchFamily="34" charset="0"/>
                <a:cs typeface="Calibri" pitchFamily="34" charset="0"/>
              </a:rPr>
              <a:t>Matrična struktura </a:t>
            </a:r>
            <a:r>
              <a:rPr lang="vi-VN" sz="3200" dirty="0">
                <a:latin typeface="Calibri" pitchFamily="34" charset="0"/>
                <a:cs typeface="Calibri" pitchFamily="34" charset="0"/>
              </a:rPr>
              <a:t>obezbeđuje ne samo vertikalnu, već i horizontalnu komunikaciju, balansirajući detaljnost i poslovanju primeren razvoj lokalnih aplikacija AOP-a</a:t>
            </a:r>
            <a:r>
              <a:rPr lang="sr-Latn-RS" sz="3200" dirty="0">
                <a:latin typeface="Calibri" pitchFamily="34" charset="0"/>
                <a:cs typeface="Calibri" pitchFamily="34" charset="0"/>
              </a:rPr>
              <a:t>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sr-Latn-RS" dirty="0" smtClean="0">
                <a:latin typeface="Calibri" pitchFamily="34" charset="0"/>
                <a:cs typeface="Calibri" pitchFamily="34" charset="0"/>
              </a:rPr>
              <a:t>Ona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uz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hijerarhiju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uključuje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horizontalne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veze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odnosno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stalnu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saradnju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timova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iz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pojedinih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organizacionih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celina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020272" cy="998984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Organizacija</a:t>
            </a:r>
            <a:r>
              <a:rPr lang="en-US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IS</a:t>
            </a:r>
            <a:endParaRPr lang="en-US" sz="4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02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11663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Tip </a:t>
            </a:r>
            <a:r>
              <a:rPr lang="en-US" dirty="0" err="1" smtClean="0">
                <a:solidFill>
                  <a:srgbClr val="00B0F0"/>
                </a:solidFill>
              </a:rPr>
              <a:t>organizacije</a:t>
            </a:r>
            <a:r>
              <a:rPr lang="sr-Latn-RS" dirty="0" smtClean="0">
                <a:solidFill>
                  <a:srgbClr val="00B0F0"/>
                </a:solidFill>
              </a:rPr>
              <a:t> – matri</a:t>
            </a:r>
            <a:r>
              <a:rPr lang="sr-Latn-RS" dirty="0">
                <a:solidFill>
                  <a:srgbClr val="00B0F0"/>
                </a:solidFill>
              </a:rPr>
              <a:t>č</a:t>
            </a:r>
            <a:r>
              <a:rPr lang="sr-Latn-RS" dirty="0" smtClean="0">
                <a:solidFill>
                  <a:srgbClr val="00B0F0"/>
                </a:solidFill>
              </a:rPr>
              <a:t>ni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97" y="2132856"/>
            <a:ext cx="8129786" cy="292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7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5661248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vi-VN" sz="2400" b="1" dirty="0">
                <a:latin typeface="Arial" pitchFamily="34" charset="0"/>
                <a:cs typeface="Arial" pitchFamily="34" charset="0"/>
              </a:rPr>
              <a:t>Organizacija u odnosu na komunikaciju </a:t>
            </a:r>
            <a:endParaRPr lang="sr-Latn-RS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vi-VN" sz="2400" dirty="0">
                <a:latin typeface="Arial" pitchFamily="34" charset="0"/>
                <a:cs typeface="Arial" pitchFamily="34" charset="0"/>
              </a:rPr>
              <a:t>Dominantan je koncept </a:t>
            </a:r>
            <a:r>
              <a:rPr lang="vi-VN" sz="2400" b="1" dirty="0">
                <a:latin typeface="Arial" pitchFamily="34" charset="0"/>
                <a:cs typeface="Arial" pitchFamily="34" charset="0"/>
              </a:rPr>
              <a:t>distribuirane obrade podataka 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sa podelom zaduženja između lokalnih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centara, 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opremljene korporacijskim računarom na koji se periodično dostavljaju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informacije 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iz lokalnih centara i zajedničkim funkcijama omogućuje uvid u centralnu bazu podataka, sa informacijama od interesa za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celu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organizaciju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vi-VN" sz="2400" b="1" dirty="0">
                <a:latin typeface="Arial" pitchFamily="34" charset="0"/>
                <a:cs typeface="Arial" pitchFamily="34" charset="0"/>
              </a:rPr>
              <a:t>Organizacija u odnosu na upravljanje 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Kako god fizički bio organizovan, informacioni sistem mora da obezbedi podatke za: </a:t>
            </a:r>
          </a:p>
          <a:p>
            <a:pPr lvl="1">
              <a:lnSpc>
                <a:spcPct val="90000"/>
              </a:lnSpc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operativni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lvl="1">
              <a:lnSpc>
                <a:spcPct val="90000"/>
              </a:lnSpc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taktički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 </a:t>
            </a:r>
          </a:p>
          <a:p>
            <a:pPr lvl="1">
              <a:lnSpc>
                <a:spcPct val="90000"/>
              </a:lnSpc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strateški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nivo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upravljanja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90956" y="44624"/>
            <a:ext cx="8748464" cy="1143000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Organizacija</a:t>
            </a:r>
            <a:r>
              <a:rPr lang="en-US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4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3" y="1412777"/>
            <a:ext cx="7382531" cy="516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1403648" y="260648"/>
            <a:ext cx="7020272" cy="9989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Organizacija</a:t>
            </a:r>
            <a:r>
              <a:rPr lang="en-US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4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6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859216" cy="922114"/>
          </a:xfrm>
        </p:spPr>
        <p:txBody>
          <a:bodyPr/>
          <a:lstStyle/>
          <a:p>
            <a:r>
              <a:rPr lang="en-US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Organizacija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988554"/>
            <a:ext cx="6840760" cy="551701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84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10952" y="188640"/>
            <a:ext cx="8229600" cy="922114"/>
          </a:xfrm>
        </p:spPr>
        <p:txBody>
          <a:bodyPr/>
          <a:lstStyle/>
          <a:p>
            <a:pPr eaLnBrk="1" hangingPunct="1"/>
            <a:r>
              <a:rPr lang="sr-Latn-CS" altLang="en-US" dirty="0" smtClean="0">
                <a:solidFill>
                  <a:srgbClr val="00B0F0"/>
                </a:solidFill>
              </a:rPr>
              <a:t>Radna mesta iz oblasti </a:t>
            </a:r>
            <a:r>
              <a:rPr lang="sr-Latn-CS" altLang="en-US" dirty="0" smtClean="0">
                <a:solidFill>
                  <a:srgbClr val="00B0F0"/>
                </a:solidFill>
              </a:rPr>
              <a:t>IS</a:t>
            </a:r>
            <a:r>
              <a:rPr lang="en-US" altLang="en-US" dirty="0" smtClean="0">
                <a:solidFill>
                  <a:srgbClr val="00B0F0"/>
                </a:solidFill>
              </a:rPr>
              <a:t>a</a:t>
            </a:r>
            <a:endParaRPr lang="sr-Latn-CS" altLang="en-US" dirty="0" smtClean="0">
              <a:solidFill>
                <a:srgbClr val="00B0F0"/>
              </a:solidFill>
            </a:endParaRP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304800" y="1196752"/>
            <a:ext cx="8839200" cy="536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4F4F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100000"/>
              </a:spcBef>
              <a:buClr>
                <a:srgbClr val="4D4D4D"/>
              </a:buClr>
              <a:buSzPct val="70000"/>
              <a:buFont typeface="Wingdings" pitchFamily="2" charset="2"/>
              <a:buChar char="l"/>
            </a:pPr>
            <a:r>
              <a:rPr lang="sr-Latn-CS" altLang="en-US" sz="2400" b="1" dirty="0">
                <a:solidFill>
                  <a:schemeClr val="tx2"/>
                </a:solidFill>
                <a:latin typeface="Arial" charset="0"/>
              </a:rPr>
              <a:t>Direktor za informacione tehnologije </a:t>
            </a:r>
          </a:p>
          <a:p>
            <a:pPr marL="1143000" lvl="2" indent="-228600">
              <a:spcBef>
                <a:spcPct val="20000"/>
              </a:spcBef>
              <a:buClr>
                <a:srgbClr val="969696"/>
              </a:buClr>
              <a:buSzPct val="70000"/>
              <a:buFont typeface="Wingdings" pitchFamily="2" charset="2"/>
              <a:buChar char="Ø"/>
            </a:pPr>
            <a:r>
              <a:rPr lang="sr-Latn-CS" altLang="en-US" sz="2500" dirty="0" smtClean="0"/>
              <a:t>zadužen </a:t>
            </a:r>
            <a:r>
              <a:rPr lang="sr-Latn-CS" altLang="en-US" sz="2500" dirty="0"/>
              <a:t>je za rezultate rada kompletnog odeljenja za informacione tehnologije uključujući opremu i </a:t>
            </a:r>
            <a:r>
              <a:rPr lang="sr-Latn-CS" altLang="en-US" sz="2500" dirty="0" smtClean="0"/>
              <a:t>ljude; </a:t>
            </a:r>
          </a:p>
          <a:p>
            <a:pPr marL="342900" indent="-342900">
              <a:spcBef>
                <a:spcPct val="30000"/>
              </a:spcBef>
              <a:buClr>
                <a:srgbClr val="4D4D4D"/>
              </a:buClr>
              <a:buSzPct val="70000"/>
              <a:buFont typeface="Wingdings" pitchFamily="2" charset="2"/>
              <a:buChar char="l"/>
            </a:pPr>
            <a:r>
              <a:rPr lang="sr-Latn-CS" altLang="en-US" sz="2400" b="1" dirty="0">
                <a:solidFill>
                  <a:schemeClr val="tx2"/>
                </a:solidFill>
                <a:latin typeface="Arial" charset="0"/>
              </a:rPr>
              <a:t>Administrator mreže ili Sistem administrator: </a:t>
            </a:r>
            <a:endParaRPr lang="sr-Latn-CS" altLang="en-US" sz="2400" b="1" dirty="0" smtClean="0">
              <a:solidFill>
                <a:schemeClr val="tx2"/>
              </a:solidFill>
              <a:latin typeface="Arial" charset="0"/>
            </a:endParaRPr>
          </a:p>
          <a:p>
            <a:pPr marL="342900" indent="-342900">
              <a:spcBef>
                <a:spcPct val="30000"/>
              </a:spcBef>
              <a:buClr>
                <a:srgbClr val="4D4D4D"/>
              </a:buClr>
              <a:buSzPct val="70000"/>
              <a:buFont typeface="Wingdings" pitchFamily="2" charset="2"/>
              <a:buChar char="l"/>
            </a:pPr>
            <a:r>
              <a:rPr lang="sr-Latn-CS" altLang="en-US" sz="2400" b="1" dirty="0">
                <a:solidFill>
                  <a:schemeClr val="tx2"/>
                </a:solidFill>
                <a:latin typeface="Arial" charset="0"/>
              </a:rPr>
              <a:t>Radna mesta u oblasti Interneta:</a:t>
            </a:r>
            <a:r>
              <a:rPr lang="sr-Latn-CS" altLang="en-US" sz="3200" b="1" dirty="0" smtClean="0">
                <a:solidFill>
                  <a:schemeClr val="tx2"/>
                </a:solidFill>
                <a:latin typeface="Arial" charset="0"/>
              </a:rPr>
              <a:t> </a:t>
            </a:r>
            <a:endParaRPr lang="sr-Latn-CS" altLang="en-US" sz="3200" b="1" dirty="0">
              <a:solidFill>
                <a:schemeClr val="tx2"/>
              </a:solidFill>
              <a:latin typeface="Arial" charset="0"/>
            </a:endParaRPr>
          </a:p>
          <a:p>
            <a:pPr marL="742950" lvl="1" indent="-285750">
              <a:spcBef>
                <a:spcPct val="6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000" b="1" i="1" dirty="0"/>
              <a:t>Strateški projektant </a:t>
            </a:r>
          </a:p>
          <a:p>
            <a:pPr marL="742950" lvl="1" indent="-285750">
              <a:spcBef>
                <a:spcPct val="6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000" b="1" i="1" dirty="0"/>
              <a:t>Programer </a:t>
            </a:r>
          </a:p>
          <a:p>
            <a:pPr marL="742950" lvl="1" indent="-285750">
              <a:spcBef>
                <a:spcPct val="6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000" b="1" i="1" dirty="0"/>
              <a:t>Operater Web sajta </a:t>
            </a:r>
          </a:p>
          <a:p>
            <a:pPr marL="742950" lvl="1" indent="-285750">
              <a:spcBef>
                <a:spcPct val="600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000" b="1" i="1" dirty="0"/>
              <a:t>Direktor za Internet tehnologijе </a:t>
            </a:r>
            <a:endParaRPr lang="sr-Latn-CS" altLang="en-US" sz="2000" b="1" i="1" dirty="0" smtClean="0"/>
          </a:p>
          <a:p>
            <a:pPr marL="342900" indent="-342900">
              <a:spcBef>
                <a:spcPct val="30000"/>
              </a:spcBef>
              <a:buClr>
                <a:srgbClr val="4D4D4D"/>
              </a:buClr>
              <a:buSzPct val="70000"/>
              <a:buFont typeface="Wingdings" pitchFamily="2" charset="2"/>
              <a:buChar char="l"/>
            </a:pPr>
            <a:r>
              <a:rPr lang="sr-Latn-CS" altLang="en-US" sz="2400" b="1" dirty="0">
                <a:solidFill>
                  <a:schemeClr val="tx2"/>
                </a:solidFill>
                <a:latin typeface="Arial" charset="0"/>
              </a:rPr>
              <a:t>Druge karijere iz oblasti informacionih sistema </a:t>
            </a:r>
            <a:endParaRPr lang="sr-Latn-CS" altLang="en-US" sz="2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31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894897" y="214745"/>
            <a:ext cx="8229600" cy="909999"/>
          </a:xfrm>
        </p:spPr>
        <p:txBody>
          <a:bodyPr/>
          <a:lstStyle/>
          <a:p>
            <a:pPr eaLnBrk="1" hangingPunct="1"/>
            <a:r>
              <a:rPr lang="sr-Latn-CS" altLang="en-US" dirty="0" smtClean="0">
                <a:solidFill>
                  <a:srgbClr val="00B0F0"/>
                </a:solidFill>
              </a:rPr>
              <a:t>Radna mesta iz oblasti </a:t>
            </a:r>
            <a:r>
              <a:rPr lang="sr-Latn-CS" altLang="en-US" dirty="0" smtClean="0">
                <a:solidFill>
                  <a:srgbClr val="00B0F0"/>
                </a:solidFill>
              </a:rPr>
              <a:t>IS</a:t>
            </a:r>
            <a:r>
              <a:rPr lang="en-US" altLang="en-US" dirty="0" smtClean="0">
                <a:solidFill>
                  <a:srgbClr val="00B0F0"/>
                </a:solidFill>
              </a:rPr>
              <a:t>a</a:t>
            </a:r>
            <a:endParaRPr lang="sr-Latn-CS" altLang="en-US" dirty="0" smtClean="0">
              <a:solidFill>
                <a:srgbClr val="00B0F0"/>
              </a:solidFill>
            </a:endParaRP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292274" y="1159148"/>
            <a:ext cx="8839200" cy="536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4F4F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rgbClr val="4D4D4D"/>
              </a:buClr>
              <a:buSzPct val="70000"/>
              <a:buFont typeface="Wingdings" pitchFamily="2" charset="2"/>
              <a:buChar char="l"/>
            </a:pPr>
            <a:r>
              <a:rPr lang="sr-Latn-CS" altLang="en-US" sz="2800" b="1" dirty="0" smtClean="0">
                <a:solidFill>
                  <a:schemeClr val="tx2"/>
                </a:solidFill>
              </a:rPr>
              <a:t>Druge </a:t>
            </a:r>
            <a:r>
              <a:rPr lang="sr-Latn-CS" altLang="en-US" sz="2800" b="1" dirty="0">
                <a:solidFill>
                  <a:schemeClr val="tx2"/>
                </a:solidFill>
              </a:rPr>
              <a:t>karijere iz oblasti informacionih sistema </a:t>
            </a:r>
            <a:endParaRPr lang="en-US" altLang="en-US" sz="2800" b="1" dirty="0" smtClean="0">
              <a:solidFill>
                <a:schemeClr val="tx2"/>
              </a:solidFill>
            </a:endParaRPr>
          </a:p>
          <a:p>
            <a:pPr marL="742950" lvl="1" indent="-285750" eaLnBrk="1" hangingPunct="1">
              <a:spcBef>
                <a:spcPts val="6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i="1" dirty="0" smtClean="0"/>
              <a:t>SOFTWARE DEVELOPER</a:t>
            </a:r>
            <a:r>
              <a:rPr lang="sr-Latn-CS" altLang="en-US" sz="2400" b="1" dirty="0" smtClean="0">
                <a:solidFill>
                  <a:schemeClr val="tx2"/>
                </a:solidFill>
              </a:rPr>
              <a:t> </a:t>
            </a:r>
            <a:endParaRPr lang="en-US" altLang="en-US" sz="2400" b="1" dirty="0" smtClean="0">
              <a:solidFill>
                <a:schemeClr val="tx2"/>
              </a:solidFill>
            </a:endParaRPr>
          </a:p>
          <a:p>
            <a:pPr marL="742950" lvl="1" indent="-285750" eaLnBrk="1" hangingPunct="1">
              <a:spcBef>
                <a:spcPts val="6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dirty="0" smtClean="0"/>
              <a:t>JAVA </a:t>
            </a:r>
            <a:r>
              <a:rPr lang="sr-Latn-CS" altLang="en-US" sz="2400" b="1" dirty="0"/>
              <a:t>PROGRAMER</a:t>
            </a:r>
            <a:r>
              <a:rPr lang="sr-Latn-CS" altLang="en-US" sz="2400" b="1" dirty="0">
                <a:solidFill>
                  <a:schemeClr val="tx2"/>
                </a:solidFill>
              </a:rPr>
              <a:t> </a:t>
            </a:r>
            <a:endParaRPr lang="en-US" altLang="en-US" sz="2400" b="1" dirty="0">
              <a:solidFill>
                <a:schemeClr val="tx2"/>
              </a:solidFill>
            </a:endParaRPr>
          </a:p>
          <a:p>
            <a:pPr marL="742950" lvl="1" indent="-285750" eaLnBrk="1" hangingPunct="1">
              <a:spcBef>
                <a:spcPts val="6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dirty="0"/>
              <a:t>SARADNIK U ODELJENJU INFORMACIONIH TEHNOLOGIJA</a:t>
            </a:r>
            <a:r>
              <a:rPr lang="sr-Latn-CS" altLang="en-US" sz="2400" b="1" dirty="0">
                <a:solidFill>
                  <a:schemeClr val="tx2"/>
                </a:solidFill>
              </a:rPr>
              <a:t> </a:t>
            </a:r>
            <a:endParaRPr lang="en-US" altLang="en-US" sz="2400" b="1" dirty="0">
              <a:solidFill>
                <a:schemeClr val="tx2"/>
              </a:solidFill>
            </a:endParaRPr>
          </a:p>
          <a:p>
            <a:pPr marL="742950" lvl="1" indent="-285750" eaLnBrk="1" hangingPunct="1">
              <a:spcBef>
                <a:spcPts val="6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dirty="0"/>
              <a:t>IT Administrator</a:t>
            </a:r>
            <a:r>
              <a:rPr lang="sr-Latn-CS" altLang="en-US" sz="2400" b="1" dirty="0">
                <a:solidFill>
                  <a:schemeClr val="tx2"/>
                </a:solidFill>
              </a:rPr>
              <a:t> </a:t>
            </a:r>
            <a:endParaRPr lang="en-US" altLang="en-US" sz="2400" b="1" dirty="0">
              <a:solidFill>
                <a:schemeClr val="tx2"/>
              </a:solidFill>
            </a:endParaRPr>
          </a:p>
          <a:p>
            <a:pPr marL="742950" lvl="1" indent="-285750" eaLnBrk="1" hangingPunct="1">
              <a:spcBef>
                <a:spcPts val="6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dirty="0"/>
              <a:t>INŽENJER SOFTVERSKE PODRŠKE</a:t>
            </a:r>
            <a:r>
              <a:rPr lang="sr-Latn-CS" altLang="en-US" sz="2400" b="1" dirty="0">
                <a:solidFill>
                  <a:schemeClr val="tx2"/>
                </a:solidFill>
              </a:rPr>
              <a:t> </a:t>
            </a:r>
            <a:endParaRPr lang="en-US" altLang="en-US" sz="2400" b="1" dirty="0">
              <a:solidFill>
                <a:schemeClr val="tx2"/>
              </a:solidFill>
            </a:endParaRPr>
          </a:p>
          <a:p>
            <a:pPr marL="742950" lvl="1" indent="-285750" eaLnBrk="1" hangingPunct="1">
              <a:spcBef>
                <a:spcPts val="6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dirty="0"/>
              <a:t>PROJEKTANT INFORMACIONIH SISTEMA</a:t>
            </a:r>
            <a:r>
              <a:rPr lang="sr-Latn-CS" altLang="en-US" sz="2400" b="1" dirty="0">
                <a:solidFill>
                  <a:schemeClr val="tx2"/>
                </a:solidFill>
              </a:rPr>
              <a:t> </a:t>
            </a:r>
            <a:endParaRPr lang="en-US" altLang="en-US" sz="2400" b="1" dirty="0">
              <a:solidFill>
                <a:schemeClr val="tx2"/>
              </a:solidFill>
            </a:endParaRPr>
          </a:p>
          <a:p>
            <a:pPr marL="742950" lvl="1" indent="-285750" eaLnBrk="1" hangingPunct="1">
              <a:spcBef>
                <a:spcPts val="6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dirty="0"/>
              <a:t>.NET Software Developer </a:t>
            </a:r>
          </a:p>
          <a:p>
            <a:pPr marL="742950" lvl="1" indent="-285750" eaLnBrk="1" hangingPunct="1">
              <a:spcBef>
                <a:spcPts val="6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dirty="0"/>
              <a:t>Šef odseka za informacione sisteme</a:t>
            </a:r>
            <a:r>
              <a:rPr lang="sr-Latn-CS" altLang="en-US" sz="2400" b="1" dirty="0">
                <a:solidFill>
                  <a:schemeClr val="tx2"/>
                </a:solidFill>
              </a:rPr>
              <a:t> </a:t>
            </a:r>
            <a:endParaRPr lang="en-US" altLang="en-US" sz="2400" b="1" dirty="0">
              <a:solidFill>
                <a:schemeClr val="tx2"/>
              </a:solidFill>
            </a:endParaRPr>
          </a:p>
          <a:p>
            <a:pPr marL="742950" lvl="1" indent="-285750" eaLnBrk="1" hangingPunct="1">
              <a:spcBef>
                <a:spcPts val="6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dirty="0"/>
              <a:t>PHP programer</a:t>
            </a:r>
            <a:r>
              <a:rPr lang="sr-Latn-CS" altLang="en-US" sz="2400" b="1" dirty="0">
                <a:solidFill>
                  <a:schemeClr val="tx2"/>
                </a:solidFill>
              </a:rPr>
              <a:t> </a:t>
            </a:r>
            <a:endParaRPr lang="en-US" altLang="en-US" sz="2400" b="1" dirty="0">
              <a:solidFill>
                <a:schemeClr val="tx2"/>
              </a:solidFill>
            </a:endParaRPr>
          </a:p>
          <a:p>
            <a:pPr marL="742950" lvl="1" indent="-285750" eaLnBrk="1" hangingPunct="1">
              <a:spcBef>
                <a:spcPts val="6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dirty="0"/>
              <a:t>Programer - Dizajner</a:t>
            </a:r>
            <a:r>
              <a:rPr lang="sr-Latn-CS" altLang="en-US" sz="2400" b="1" dirty="0">
                <a:solidFill>
                  <a:schemeClr val="tx2"/>
                </a:solidFill>
              </a:rPr>
              <a:t> </a:t>
            </a:r>
            <a:endParaRPr lang="en-US" altLang="en-US" sz="2400" b="1" dirty="0">
              <a:solidFill>
                <a:schemeClr val="tx2"/>
              </a:solidFill>
            </a:endParaRPr>
          </a:p>
          <a:p>
            <a:pPr marL="742950" lvl="1" indent="-285750" eaLnBrk="1" hangingPunct="1">
              <a:spcBef>
                <a:spcPts val="600"/>
              </a:spcBef>
              <a:buClr>
                <a:srgbClr val="777777"/>
              </a:buClr>
              <a:buSzPct val="70000"/>
              <a:buFont typeface="Wingdings" pitchFamily="2" charset="2"/>
              <a:buChar char="v"/>
            </a:pPr>
            <a:r>
              <a:rPr lang="sr-Latn-CS" altLang="en-US" sz="2400" b="1" dirty="0"/>
              <a:t>EKSPERT ZA PLANIRANJE BEZICNE PRISTUPNE MREZE</a:t>
            </a:r>
            <a:r>
              <a:rPr lang="sr-Latn-CS" altLang="en-US" sz="2400" b="1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66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804248" cy="980728"/>
          </a:xfrm>
        </p:spPr>
        <p:txBody>
          <a:bodyPr>
            <a:noAutofit/>
          </a:bodyPr>
          <a:lstStyle/>
          <a:p>
            <a:r>
              <a:rPr lang="pl-PL" sz="4000" b="1" dirty="0" smtClean="0">
                <a:solidFill>
                  <a:srgbClr val="00B0F0"/>
                </a:solidFill>
                <a:cs typeface="Times New Roman" pitchFamily="18" charset="0"/>
              </a:rPr>
              <a:t>Osnovi teorije informacija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1560" y="1412776"/>
            <a:ext cx="79208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3000" b="1" dirty="0" err="1">
                <a:cs typeface="Arial" pitchFamily="34" charset="0"/>
              </a:rPr>
              <a:t>Vrste</a:t>
            </a:r>
            <a:r>
              <a:rPr lang="en-US" sz="3000" b="1" dirty="0">
                <a:cs typeface="Arial" pitchFamily="34" charset="0"/>
              </a:rPr>
              <a:t> </a:t>
            </a:r>
            <a:r>
              <a:rPr lang="en-US" sz="3000" b="1" dirty="0" err="1">
                <a:cs typeface="Arial" pitchFamily="34" charset="0"/>
              </a:rPr>
              <a:t>informacija</a:t>
            </a:r>
            <a:r>
              <a:rPr lang="en-US" sz="3000" b="1" dirty="0">
                <a:cs typeface="Arial" pitchFamily="34" charset="0"/>
              </a:rPr>
              <a:t> </a:t>
            </a:r>
            <a:endParaRPr lang="en-US" sz="3000" dirty="0"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3000" dirty="0" err="1">
                <a:cs typeface="Arial" pitchFamily="34" charset="0"/>
              </a:rPr>
              <a:t>Naučno-tehničke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informacije</a:t>
            </a:r>
            <a:r>
              <a:rPr lang="en-US" sz="3000" dirty="0">
                <a:cs typeface="Arial" pitchFamily="34" charset="0"/>
              </a:rPr>
              <a:t> / </a:t>
            </a:r>
            <a:r>
              <a:rPr lang="en-US" sz="3000" dirty="0" err="1">
                <a:cs typeface="Arial" pitchFamily="34" charset="0"/>
              </a:rPr>
              <a:t>poslovne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informacije</a:t>
            </a:r>
            <a:r>
              <a:rPr lang="en-US" sz="3000" dirty="0">
                <a:cs typeface="Arial" pitchFamily="34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sz="3000" dirty="0">
                <a:cs typeface="Arial" pitchFamily="34" charset="0"/>
              </a:rPr>
              <a:t>Interne (</a:t>
            </a:r>
            <a:r>
              <a:rPr lang="en-US" sz="3000" dirty="0" err="1">
                <a:cs typeface="Arial" pitchFamily="34" charset="0"/>
              </a:rPr>
              <a:t>informacije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iz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sistema</a:t>
            </a:r>
            <a:r>
              <a:rPr lang="en-US" sz="3000" dirty="0">
                <a:cs typeface="Arial" pitchFamily="34" charset="0"/>
              </a:rPr>
              <a:t>) / </a:t>
            </a:r>
            <a:r>
              <a:rPr lang="en-US" sz="3000" dirty="0" err="1">
                <a:cs typeface="Arial" pitchFamily="34" charset="0"/>
              </a:rPr>
              <a:t>eksterne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informacije</a:t>
            </a:r>
            <a:r>
              <a:rPr lang="en-US" sz="3000" dirty="0">
                <a:cs typeface="Arial" pitchFamily="34" charset="0"/>
              </a:rPr>
              <a:t> (</a:t>
            </a:r>
            <a:r>
              <a:rPr lang="en-US" sz="3000" dirty="0" err="1">
                <a:cs typeface="Arial" pitchFamily="34" charset="0"/>
              </a:rPr>
              <a:t>iz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okruženja</a:t>
            </a:r>
            <a:r>
              <a:rPr lang="en-US" sz="3000" dirty="0">
                <a:cs typeface="Arial" pitchFamily="34" charset="0"/>
              </a:rPr>
              <a:t>) </a:t>
            </a:r>
          </a:p>
          <a:p>
            <a:pPr>
              <a:spcBef>
                <a:spcPts val="1200"/>
              </a:spcBef>
            </a:pPr>
            <a:r>
              <a:rPr lang="vi-VN" sz="3000" dirty="0">
                <a:cs typeface="Arial" pitchFamily="34" charset="0"/>
              </a:rPr>
              <a:t>Informacije zasnovane na podacima iz prošlosti / informacije o tekućem funkcionisanju / informacije o budućem funkcionisanju ili događajima </a:t>
            </a:r>
          </a:p>
        </p:txBody>
      </p:sp>
    </p:spTree>
    <p:extLst>
      <p:ext uri="{BB962C8B-B14F-4D97-AF65-F5344CB8AC3E}">
        <p14:creationId xmlns:p14="http://schemas.microsoft.com/office/powerpoint/2010/main" val="280889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16632"/>
            <a:ext cx="7620000" cy="990600"/>
          </a:xfrm>
        </p:spPr>
        <p:txBody>
          <a:bodyPr/>
          <a:lstStyle/>
          <a:p>
            <a:pPr eaLnBrk="1" hangingPunct="1"/>
            <a:r>
              <a:rPr lang="sr-Latn-CS" altLang="en-US" dirty="0" smtClean="0"/>
              <a:t>Radna mesta iz oblasti IS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152400" y="1371600"/>
            <a:ext cx="8839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4F4F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30000"/>
              </a:spcBef>
              <a:buClr>
                <a:srgbClr val="4D4D4D"/>
              </a:buClr>
              <a:buSzPct val="70000"/>
              <a:buFont typeface="Wingdings" pitchFamily="2" charset="2"/>
              <a:buChar char="l"/>
            </a:pPr>
            <a:r>
              <a:rPr lang="sr-Latn-CS" altLang="en-US" sz="2400" b="1">
                <a:solidFill>
                  <a:schemeClr val="tx2"/>
                </a:solidFill>
                <a:latin typeface="Arial" charset="0"/>
              </a:rPr>
              <a:t>Profesije sa najbržim rastom 2000-2010 (u USA)</a:t>
            </a:r>
            <a:endParaRPr lang="en-US" altLang="en-US" sz="2400" b="1">
              <a:solidFill>
                <a:schemeClr val="tx2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30000"/>
              </a:spcBef>
              <a:buClr>
                <a:srgbClr val="4D4D4D"/>
              </a:buClr>
              <a:buSzPct val="70000"/>
              <a:buFont typeface="Wingdings" pitchFamily="2" charset="2"/>
              <a:buNone/>
            </a:pPr>
            <a:r>
              <a:rPr lang="sr-Latn-CS" altLang="en-US" sz="1600">
                <a:solidFill>
                  <a:schemeClr val="tx2"/>
                </a:solidFill>
                <a:latin typeface="Arial" charset="0"/>
              </a:rPr>
              <a:t>Izvor:</a:t>
            </a:r>
            <a:r>
              <a:rPr lang="en-US" altLang="en-US" sz="1600">
                <a:solidFill>
                  <a:schemeClr val="tx2"/>
                </a:solidFill>
                <a:latin typeface="Arial" charset="0"/>
              </a:rPr>
              <a:t> U.S. Bureau of Labor Statistics</a:t>
            </a:r>
            <a:endParaRPr lang="sr-Latn-CS" altLang="en-US" sz="1600">
              <a:solidFill>
                <a:schemeClr val="tx2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30000"/>
              </a:spcBef>
              <a:buClr>
                <a:srgbClr val="4D4D4D"/>
              </a:buClr>
              <a:buSzPct val="70000"/>
              <a:buFont typeface="Wingdings" pitchFamily="2" charset="2"/>
              <a:buNone/>
            </a:pPr>
            <a:endParaRPr lang="sr-Latn-CS" altLang="en-US" sz="1600" b="1">
              <a:solidFill>
                <a:schemeClr val="tx2"/>
              </a:solidFill>
            </a:endParaRPr>
          </a:p>
        </p:txBody>
      </p:sp>
      <p:graphicFrame>
        <p:nvGraphicFramePr>
          <p:cNvPr id="338096" name="Group 176"/>
          <p:cNvGraphicFramePr>
            <a:graphicFrameLocks noGrp="1"/>
          </p:cNvGraphicFramePr>
          <p:nvPr>
            <p:ph idx="1"/>
          </p:nvPr>
        </p:nvGraphicFramePr>
        <p:xfrm>
          <a:off x="304800" y="2209800"/>
          <a:ext cx="8382000" cy="4117977"/>
        </p:xfrm>
        <a:graphic>
          <a:graphicData uri="http://schemas.openxmlformats.org/drawingml/2006/table">
            <a:tbl>
              <a:tblPr/>
              <a:tblGrid>
                <a:gridCol w="4648200">
                  <a:extLst>
                    <a:ext uri="{9D8B030D-6E8A-4147-A177-3AD203B41FA5}">
                      <a16:colId xmlns:a16="http://schemas.microsoft.com/office/drawing/2014/main" xmlns="" val="1757368741"/>
                    </a:ext>
                  </a:extLst>
                </a:gridCol>
                <a:gridCol w="1927225">
                  <a:extLst>
                    <a:ext uri="{9D8B030D-6E8A-4147-A177-3AD203B41FA5}">
                      <a16:colId xmlns:a16="http://schemas.microsoft.com/office/drawing/2014/main" xmlns="" val="1874554717"/>
                    </a:ext>
                  </a:extLst>
                </a:gridCol>
                <a:gridCol w="1806575">
                  <a:extLst>
                    <a:ext uri="{9D8B030D-6E8A-4147-A177-3AD203B41FA5}">
                      <a16:colId xmlns:a16="http://schemas.microsoft.com/office/drawing/2014/main" xmlns="" val="1617928808"/>
                    </a:ext>
                  </a:extLst>
                </a:gridCol>
              </a:tblGrid>
              <a:tr h="365788">
                <a:tc rowSpan="2"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Profesija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Broj radnih mesta (u hiljadama)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4461597"/>
                  </a:ext>
                </a:extLst>
              </a:tr>
              <a:tr h="3657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rPr>
                        <a:t>2000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56759699"/>
                  </a:ext>
                </a:extLst>
              </a:tr>
              <a:tr h="338164"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Softverski inžinjeri, aplikacije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380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760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9991132"/>
                  </a:ext>
                </a:extLst>
              </a:tr>
              <a:tr h="338164"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Specijalista računarske podrške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506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996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24037978"/>
                  </a:ext>
                </a:extLst>
              </a:tr>
              <a:tr h="339751"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Softverski inžinjeri, sistemski softver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317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601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5204556"/>
                  </a:ext>
                </a:extLst>
              </a:tr>
              <a:tr h="338164"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Administratori mreže i računarskih sistema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416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36565918"/>
                  </a:ext>
                </a:extLst>
              </a:tr>
              <a:tr h="338164"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Analist mreže i računarskih sistema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211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0028605"/>
                  </a:ext>
                </a:extLst>
              </a:tr>
              <a:tr h="339751"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“Desktop publishers”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1558165"/>
                  </a:ext>
                </a:extLst>
              </a:tr>
              <a:tr h="338164"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Administrator baze podataka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4171386"/>
                  </a:ext>
                </a:extLst>
              </a:tr>
              <a:tr h="338164"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“Personal and home care aides”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414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672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35759820"/>
                  </a:ext>
                </a:extLst>
              </a:tr>
              <a:tr h="339751"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Analist računarskih sistema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431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689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64620623"/>
                  </a:ext>
                </a:extLst>
              </a:tr>
              <a:tr h="338164"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“Medical assistants”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329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rgbClr val="4D4D4D"/>
                        </a:buClr>
                        <a:defRPr sz="2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60000"/>
                        </a:spcBef>
                        <a:buClr>
                          <a:srgbClr val="777777"/>
                        </a:buClr>
                        <a:defRPr sz="2400" b="1" i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693738">
                        <a:buClr>
                          <a:srgbClr val="969696"/>
                        </a:buClr>
                        <a:defRPr sz="21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989013">
                        <a:buClr>
                          <a:srgbClr val="B2B2B2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1282700">
                        <a:buClr>
                          <a:srgbClr val="C0C0C0"/>
                        </a:buClr>
                        <a:buSzPct val="80000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8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516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51213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47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sr-Latn-CS" altLang="en-US" dirty="0"/>
              <a:t>Aktivnosti na </a:t>
            </a:r>
            <a:r>
              <a:rPr lang="sr-Latn-CS" altLang="en-US" dirty="0" smtClean="0"/>
              <a:t>predavanjima</a:t>
            </a:r>
            <a:endParaRPr lang="en-US" altLang="en-US" dirty="0" smtClean="0"/>
          </a:p>
          <a:p>
            <a:pPr lvl="1"/>
            <a:r>
              <a:rPr lang="sr-Latn-RS" sz="3200" dirty="0">
                <a:cs typeface="Calibri Light"/>
              </a:rPr>
              <a:t>NAJTRAŽENIJA ZANIMANJA</a:t>
            </a:r>
            <a:br>
              <a:rPr lang="sr-Latn-RS" sz="3200" dirty="0">
                <a:cs typeface="Calibri Light"/>
              </a:rPr>
            </a:br>
            <a:r>
              <a:rPr lang="sr-Latn-RS" sz="3200" dirty="0">
                <a:cs typeface="Calibri Light"/>
              </a:rPr>
              <a:t>IZ OBLASTI INFORMACIONIH SISTEMA</a:t>
            </a:r>
            <a:endParaRPr lang="en-US" sz="3200" dirty="0"/>
          </a:p>
          <a:p>
            <a:pPr lvl="1"/>
            <a:r>
              <a:rPr lang="sr-Latn-RS" dirty="0" smtClean="0"/>
              <a:t>istražiti zanimanja </a:t>
            </a:r>
            <a:r>
              <a:rPr lang="sr-Latn-RS" dirty="0"/>
              <a:t>u </a:t>
            </a:r>
            <a:r>
              <a:rPr lang="sr-Latn-RS" dirty="0" smtClean="0"/>
              <a:t>Srbiji i na različitim kontinentima , sa mogućnošću tabelarnog prikaza broja radnih mesta i prosečne plate</a:t>
            </a:r>
          </a:p>
          <a:p>
            <a:pPr lvl="1"/>
            <a:r>
              <a:rPr lang="sr-Latn-RS" dirty="0" smtClean="0"/>
              <a:t>Istraživanje u vidu dokumenta (pptx ili pdf komitovati </a:t>
            </a:r>
            <a:r>
              <a:rPr lang="sr-Latn-RS" dirty="0"/>
              <a:t>n</a:t>
            </a:r>
            <a:r>
              <a:rPr lang="sr-Latn-RS" dirty="0" smtClean="0"/>
              <a:t>a Git-u u okviru foldera </a:t>
            </a:r>
            <a:r>
              <a:rPr lang="sr-Latn-RS" b="1" dirty="0" smtClean="0"/>
              <a:t>Aktivnosti sa predavanja</a:t>
            </a:r>
          </a:p>
        </p:txBody>
      </p:sp>
    </p:spTree>
    <p:extLst>
      <p:ext uri="{BB962C8B-B14F-4D97-AF65-F5344CB8AC3E}">
        <p14:creationId xmlns:p14="http://schemas.microsoft.com/office/powerpoint/2010/main" val="42587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274638"/>
            <a:ext cx="8229600" cy="778098"/>
          </a:xfrm>
        </p:spPr>
        <p:txBody>
          <a:bodyPr/>
          <a:lstStyle/>
          <a:p>
            <a:r>
              <a:rPr lang="sr-Latn-RS" dirty="0">
                <a:solidFill>
                  <a:srgbClr val="00FFFF"/>
                </a:solidFill>
              </a:rPr>
              <a:t>User Requirements Notation - URN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/>
              <a:t>Notacija</a:t>
            </a:r>
            <a:r>
              <a:rPr lang="en-US" dirty="0"/>
              <a:t> </a:t>
            </a:r>
            <a:r>
              <a:rPr lang="en-US" dirty="0" err="1"/>
              <a:t>korisničkih</a:t>
            </a:r>
            <a:r>
              <a:rPr lang="en-US" dirty="0"/>
              <a:t> </a:t>
            </a:r>
            <a:r>
              <a:rPr lang="en-US" dirty="0" err="1" smtClean="0"/>
              <a:t>zahteva</a:t>
            </a:r>
            <a:r>
              <a:rPr lang="en-US" dirty="0" smtClean="0"/>
              <a:t> 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Standard </a:t>
            </a:r>
            <a:r>
              <a:rPr lang="vi-VN" dirty="0">
                <a:latin typeface="Calibri" pitchFamily="34" charset="0"/>
                <a:cs typeface="Calibri" pitchFamily="34" charset="0"/>
              </a:rPr>
              <a:t>URN je definisan u cilju obezbeđivanja sredstava za izražavanje veza između poslovnih realnosti i ciljeva i sistemskih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zahteva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r>
              <a:rPr lang="sr-Latn-RS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redstavlj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a se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latin typeface="Calibri" pitchFamily="34" charset="0"/>
                <a:cs typeface="Calibri" pitchFamily="34" charset="0"/>
              </a:rPr>
              <a:t>u formi scenarija i globalnih ograničenja nad sistemom, razvijanjem, razvojem, održavanjem i operacionim procesima sistema. 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URN se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fokusira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korisničkim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zahtevima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željenih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ciljeva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ili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funkcija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koje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korisnici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ili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naručioci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sistema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očekuju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da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sistem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dostigne</a:t>
            </a:r>
            <a:r>
              <a:rPr lang="en-US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3833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FFFF"/>
                </a:solidFill>
              </a:rPr>
              <a:t>URN </a:t>
            </a:r>
            <a:r>
              <a:rPr lang="en-US" dirty="0" err="1" smtClean="0">
                <a:solidFill>
                  <a:srgbClr val="00FFFF"/>
                </a:solidFill>
              </a:rPr>
              <a:t>svojstva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r>
              <a:rPr lang="en-US" dirty="0" err="1" smtClean="0">
                <a:solidFill>
                  <a:srgbClr val="00FFFF"/>
                </a:solidFill>
              </a:rPr>
              <a:t>obe</a:t>
            </a:r>
            <a:r>
              <a:rPr lang="sr-Latn-RS" dirty="0">
                <a:solidFill>
                  <a:srgbClr val="00FFFF"/>
                </a:solidFill>
              </a:rPr>
              <a:t>z</a:t>
            </a:r>
            <a:r>
              <a:rPr lang="en-US" dirty="0" smtClean="0">
                <a:solidFill>
                  <a:srgbClr val="00FFFF"/>
                </a:solidFill>
              </a:rPr>
              <a:t>be</a:t>
            </a:r>
            <a:r>
              <a:rPr lang="sr-Latn-RS" dirty="0" smtClean="0">
                <a:solidFill>
                  <a:srgbClr val="00FFFF"/>
                </a:solidFill>
              </a:rPr>
              <a:t>đ</a:t>
            </a:r>
            <a:r>
              <a:rPr lang="en-US" dirty="0" err="1" smtClean="0">
                <a:solidFill>
                  <a:srgbClr val="00FFFF"/>
                </a:solidFill>
              </a:rPr>
              <a:t>uju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47260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err="1" smtClean="0"/>
              <a:t>Podršku</a:t>
            </a:r>
            <a:r>
              <a:rPr lang="en-US" sz="2400" b="1" dirty="0" smtClean="0"/>
              <a:t> </a:t>
            </a:r>
            <a:r>
              <a:rPr lang="en-US" sz="2400" b="1" dirty="0" err="1"/>
              <a:t>različitim</a:t>
            </a:r>
            <a:r>
              <a:rPr lang="en-US" sz="2400" b="1" dirty="0"/>
              <a:t> </a:t>
            </a:r>
            <a:r>
              <a:rPr lang="en-US" sz="2400" b="1" dirty="0" err="1"/>
              <a:t>pogledima</a:t>
            </a:r>
            <a:r>
              <a:rPr lang="en-US" sz="2400" b="1" dirty="0"/>
              <a:t> </a:t>
            </a:r>
            <a:r>
              <a:rPr lang="en-US" sz="2400" dirty="0" err="1"/>
              <a:t>saglasno</a:t>
            </a:r>
            <a:r>
              <a:rPr lang="en-US" sz="2400" dirty="0"/>
              <a:t> </a:t>
            </a:r>
            <a:r>
              <a:rPr lang="en-US" sz="2400" dirty="0" err="1"/>
              <a:t>potrebama</a:t>
            </a:r>
            <a:r>
              <a:rPr lang="en-US" sz="2400" dirty="0"/>
              <a:t> </a:t>
            </a:r>
            <a:r>
              <a:rPr lang="en-US" sz="2400" dirty="0" err="1"/>
              <a:t>naručioca</a:t>
            </a:r>
            <a:r>
              <a:rPr lang="en-US" sz="2400" dirty="0"/>
              <a:t> </a:t>
            </a:r>
            <a:r>
              <a:rPr lang="en-US" sz="2400" dirty="0" err="1"/>
              <a:t>organizacije</a:t>
            </a:r>
            <a:r>
              <a:rPr lang="en-US" sz="2400" dirty="0"/>
              <a:t>; </a:t>
            </a:r>
          </a:p>
          <a:p>
            <a:pPr>
              <a:buFont typeface="Wingdings" pitchFamily="2" charset="2"/>
              <a:buChar char="Ø"/>
            </a:pPr>
            <a:r>
              <a:rPr lang="pl-PL" sz="2400" b="1" dirty="0" smtClean="0"/>
              <a:t>Izvođenje </a:t>
            </a:r>
            <a:r>
              <a:rPr lang="pl-PL" sz="2400" b="1" dirty="0"/>
              <a:t>specifikacije </a:t>
            </a:r>
            <a:r>
              <a:rPr lang="pl-PL" sz="2400" dirty="0"/>
              <a:t>od jednog modela bez dodatnih transformacija;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/>
              <a:t>Podržavanje</a:t>
            </a:r>
            <a:r>
              <a:rPr lang="en-US" sz="2400" b="1" dirty="0" smtClean="0"/>
              <a:t> </a:t>
            </a:r>
            <a:r>
              <a:rPr lang="en-US" sz="2400" b="1" dirty="0" err="1"/>
              <a:t>novih</a:t>
            </a:r>
            <a:r>
              <a:rPr lang="en-US" sz="2400" b="1" dirty="0"/>
              <a:t> </a:t>
            </a:r>
            <a:r>
              <a:rPr lang="en-US" sz="2400" b="1" dirty="0" err="1"/>
              <a:t>načina</a:t>
            </a:r>
            <a:r>
              <a:rPr lang="en-US" sz="2400" b="1" dirty="0"/>
              <a:t> </a:t>
            </a:r>
            <a:r>
              <a:rPr lang="en-US" sz="2400" b="1" dirty="0" err="1"/>
              <a:t>mišljenja</a:t>
            </a:r>
            <a:r>
              <a:rPr lang="en-US" sz="2400" b="1" dirty="0"/>
              <a:t> </a:t>
            </a:r>
            <a:r>
              <a:rPr lang="en-US" sz="2400" dirty="0"/>
              <a:t>i </a:t>
            </a:r>
            <a:r>
              <a:rPr lang="en-US" sz="2400" dirty="0" err="1"/>
              <a:t>koncepata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rešavanje</a:t>
            </a:r>
            <a:r>
              <a:rPr lang="en-US" sz="2400" dirty="0"/>
              <a:t> </a:t>
            </a:r>
            <a:r>
              <a:rPr lang="en-US" sz="2400" dirty="0" err="1"/>
              <a:t>promena</a:t>
            </a:r>
            <a:r>
              <a:rPr lang="en-US" sz="2400" dirty="0"/>
              <a:t> </a:t>
            </a:r>
            <a:r>
              <a:rPr lang="en-US" sz="2400" dirty="0" err="1"/>
              <a:t>pravila</a:t>
            </a:r>
            <a:r>
              <a:rPr lang="en-US" sz="2400" dirty="0"/>
              <a:t> </a:t>
            </a:r>
            <a:r>
              <a:rPr lang="en-US" sz="2400" dirty="0" err="1"/>
              <a:t>objekata</a:t>
            </a:r>
            <a:r>
              <a:rPr lang="en-US" sz="2400" dirty="0"/>
              <a:t> </a:t>
            </a:r>
            <a:r>
              <a:rPr lang="en-US" sz="2400" dirty="0" err="1"/>
              <a:t>organizacije</a:t>
            </a:r>
            <a:r>
              <a:rPr lang="en-US" sz="2400" dirty="0"/>
              <a:t>;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/>
              <a:t>Logičke</a:t>
            </a:r>
            <a:r>
              <a:rPr lang="en-US" sz="2400" b="1" dirty="0" smtClean="0"/>
              <a:t> </a:t>
            </a:r>
            <a:r>
              <a:rPr lang="en-US" sz="2400" b="1" dirty="0"/>
              <a:t>i </a:t>
            </a:r>
            <a:r>
              <a:rPr lang="en-US" sz="2400" b="1" dirty="0" err="1"/>
              <a:t>strukturalne</a:t>
            </a:r>
            <a:r>
              <a:rPr lang="en-US" sz="2400" b="1" dirty="0"/>
              <a:t> </a:t>
            </a:r>
            <a:r>
              <a:rPr lang="en-US" sz="2400" b="1" dirty="0" err="1"/>
              <a:t>konektore</a:t>
            </a:r>
            <a:r>
              <a:rPr lang="en-US" sz="2400" b="1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integrisanje</a:t>
            </a:r>
            <a:r>
              <a:rPr lang="en-US" sz="2400" dirty="0"/>
              <a:t> </a:t>
            </a:r>
            <a:r>
              <a:rPr lang="en-US" sz="2400" dirty="0" err="1"/>
              <a:t>poslovne</a:t>
            </a:r>
            <a:r>
              <a:rPr lang="en-US" sz="2400" dirty="0"/>
              <a:t> </a:t>
            </a:r>
            <a:r>
              <a:rPr lang="en-US" sz="2400" dirty="0" err="1"/>
              <a:t>tehnologije</a:t>
            </a:r>
            <a:r>
              <a:rPr lang="en-US" sz="2400" dirty="0"/>
              <a:t> </a:t>
            </a:r>
            <a:r>
              <a:rPr lang="en-US" sz="2400" dirty="0" err="1"/>
              <a:t>podržavajući</a:t>
            </a:r>
            <a:r>
              <a:rPr lang="en-US" sz="2400" dirty="0"/>
              <a:t> </a:t>
            </a:r>
            <a:r>
              <a:rPr lang="en-US" sz="2400" dirty="0" err="1"/>
              <a:t>pri</a:t>
            </a:r>
            <a:r>
              <a:rPr lang="en-US" sz="2400" dirty="0"/>
              <a:t> tome </a:t>
            </a:r>
            <a:r>
              <a:rPr lang="en-US" sz="2400" dirty="0" err="1"/>
              <a:t>interoperabilnost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postojećim</a:t>
            </a:r>
            <a:r>
              <a:rPr lang="en-US" sz="2400" dirty="0"/>
              <a:t> </a:t>
            </a:r>
            <a:r>
              <a:rPr lang="en-US" sz="2400" dirty="0" err="1"/>
              <a:t>aplikacijama</a:t>
            </a:r>
            <a:r>
              <a:rPr lang="en-US" sz="2400" dirty="0"/>
              <a:t>;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/>
              <a:t>Rešavanje</a:t>
            </a:r>
            <a:r>
              <a:rPr lang="en-US" sz="2400" b="1" dirty="0" smtClean="0"/>
              <a:t> </a:t>
            </a:r>
            <a:r>
              <a:rPr lang="en-US" sz="2400" b="1" dirty="0" err="1"/>
              <a:t>problema</a:t>
            </a:r>
            <a:r>
              <a:rPr lang="en-US" sz="2400" b="1" dirty="0"/>
              <a:t> </a:t>
            </a:r>
            <a:r>
              <a:rPr lang="en-US" sz="2400" b="1" dirty="0" err="1"/>
              <a:t>izgradnje</a:t>
            </a:r>
            <a:r>
              <a:rPr lang="en-US" sz="2400" b="1" dirty="0"/>
              <a:t> </a:t>
            </a:r>
            <a:r>
              <a:rPr lang="en-US" sz="2400" b="1" dirty="0" err="1"/>
              <a:t>novih</a:t>
            </a:r>
            <a:r>
              <a:rPr lang="en-US" sz="2400" b="1" dirty="0"/>
              <a:t> </a:t>
            </a:r>
            <a:r>
              <a:rPr lang="en-US" sz="2400" b="1" dirty="0" err="1"/>
              <a:t>aplikacija</a:t>
            </a:r>
            <a:r>
              <a:rPr lang="en-US" sz="2400" b="1" dirty="0"/>
              <a:t> </a:t>
            </a:r>
            <a:r>
              <a:rPr lang="en-US" sz="2400" dirty="0" err="1"/>
              <a:t>udruživanjem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postojećim</a:t>
            </a:r>
            <a:r>
              <a:rPr lang="en-US" sz="2400" dirty="0"/>
              <a:t>;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/>
              <a:t>Apstraktne</a:t>
            </a:r>
            <a:r>
              <a:rPr lang="en-US" sz="2400" b="1" dirty="0" smtClean="0"/>
              <a:t> </a:t>
            </a:r>
            <a:r>
              <a:rPr lang="en-US" sz="2400" b="1" dirty="0" err="1"/>
              <a:t>komponente</a:t>
            </a:r>
            <a:r>
              <a:rPr lang="en-US" sz="2400" b="1" dirty="0"/>
              <a:t> </a:t>
            </a:r>
            <a:r>
              <a:rPr lang="en-US" sz="2400" b="1" dirty="0" err="1"/>
              <a:t>za</a:t>
            </a:r>
            <a:r>
              <a:rPr lang="en-US" sz="2400" b="1" dirty="0"/>
              <a:t> </a:t>
            </a:r>
            <a:r>
              <a:rPr lang="en-US" sz="2400" b="1" dirty="0" err="1"/>
              <a:t>podršku</a:t>
            </a:r>
            <a:r>
              <a:rPr lang="en-US" sz="2400" b="1" dirty="0"/>
              <a:t> </a:t>
            </a:r>
            <a:r>
              <a:rPr lang="en-US" sz="2400" dirty="0" err="1"/>
              <a:t>svih</a:t>
            </a:r>
            <a:r>
              <a:rPr lang="en-US" sz="2400" dirty="0"/>
              <a:t> </a:t>
            </a:r>
            <a:r>
              <a:rPr lang="en-US" sz="2400" dirty="0" err="1"/>
              <a:t>tradicionalnih</a:t>
            </a:r>
            <a:r>
              <a:rPr lang="en-US" sz="2400" dirty="0"/>
              <a:t> </a:t>
            </a:r>
            <a:r>
              <a:rPr lang="en-US" sz="2400" dirty="0" err="1"/>
              <a:t>ciljeva</a:t>
            </a:r>
            <a:r>
              <a:rPr lang="en-US" sz="2400" dirty="0"/>
              <a:t> od </a:t>
            </a:r>
            <a:r>
              <a:rPr lang="en-US" sz="2400" dirty="0" err="1"/>
              <a:t>informacionih</a:t>
            </a:r>
            <a:r>
              <a:rPr lang="en-US" sz="2400" dirty="0"/>
              <a:t> </a:t>
            </a:r>
            <a:r>
              <a:rPr lang="en-US" sz="2400" dirty="0" err="1"/>
              <a:t>sistema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modelovanje</a:t>
            </a:r>
            <a:r>
              <a:rPr lang="en-US" sz="2400" dirty="0"/>
              <a:t> </a:t>
            </a:r>
            <a:r>
              <a:rPr lang="en-US" sz="2400" dirty="0" err="1"/>
              <a:t>organizacije</a:t>
            </a:r>
            <a:r>
              <a:rPr lang="en-US" sz="2400" dirty="0"/>
              <a:t> i </a:t>
            </a:r>
            <a:r>
              <a:rPr lang="en-US" sz="2400" dirty="0" err="1"/>
              <a:t>razumevanje</a:t>
            </a:r>
            <a:r>
              <a:rPr lang="en-US" sz="2400" dirty="0"/>
              <a:t> </a:t>
            </a:r>
            <a:r>
              <a:rPr lang="en-US" sz="2400" dirty="0" err="1"/>
              <a:t>organizacije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društveno-tehničkog</a:t>
            </a:r>
            <a:r>
              <a:rPr lang="en-US" sz="2400" dirty="0"/>
              <a:t> </a:t>
            </a:r>
            <a:r>
              <a:rPr lang="en-US" sz="2400" dirty="0" err="1"/>
              <a:t>sistema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16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FFFF"/>
                </a:solidFill>
              </a:rPr>
              <a:t>URN</a:t>
            </a:r>
            <a:r>
              <a:rPr lang="sr-Latn-RS" dirty="0" smtClean="0">
                <a:solidFill>
                  <a:srgbClr val="00FFFF"/>
                </a:solidFill>
              </a:rPr>
              <a:t> </a:t>
            </a:r>
            <a:r>
              <a:rPr lang="en-US" dirty="0" err="1" smtClean="0">
                <a:solidFill>
                  <a:srgbClr val="00FFFF"/>
                </a:solidFill>
              </a:rPr>
              <a:t>notacije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97360"/>
            <a:ext cx="8579296" cy="5760640"/>
          </a:xfrm>
        </p:spPr>
        <p:txBody>
          <a:bodyPr>
            <a:noAutofit/>
          </a:bodyPr>
          <a:lstStyle/>
          <a:p>
            <a:r>
              <a:rPr lang="vi-VN" sz="2800" u="sng" dirty="0" smtClean="0">
                <a:latin typeface="Calibri" pitchFamily="34" charset="0"/>
                <a:cs typeface="Calibri" pitchFamily="34" charset="0"/>
              </a:rPr>
              <a:t>Jezik </a:t>
            </a:r>
            <a:r>
              <a:rPr lang="vi-VN" sz="2800" u="sng" dirty="0">
                <a:latin typeface="Calibri" pitchFamily="34" charset="0"/>
                <a:cs typeface="Calibri" pitchFamily="34" charset="0"/>
              </a:rPr>
              <a:t>za zahteve koji su ciljem orijentisani 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(The 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Goal-Oriented Requirement Language - GRL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služi za tehnike modelovanja ciljeva ugrađen u dobro utvrđene nefunkcionalne zahteve (URN-NFR) koristeći grafičku notaciju koja obezbeđuje rasuđivanje o zahtevima;</a:t>
            </a:r>
          </a:p>
          <a:p>
            <a:r>
              <a:rPr lang="vi-VN" sz="2800" u="sng" dirty="0" smtClean="0">
                <a:latin typeface="Calibri" pitchFamily="34" charset="0"/>
                <a:cs typeface="Calibri" pitchFamily="34" charset="0"/>
              </a:rPr>
              <a:t>Mape </a:t>
            </a:r>
            <a:r>
              <a:rPr lang="vi-VN" sz="2800" u="sng" dirty="0">
                <a:latin typeface="Calibri" pitchFamily="34" charset="0"/>
                <a:cs typeface="Calibri" pitchFamily="34" charset="0"/>
              </a:rPr>
              <a:t>scenarija 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(Use 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Case Maps - UCM) za scenarije modelujući funkcionalne zahteve (URN-FR) pomoću grafičke notacije za scenario za opisivanje kauzalnih veza između odgovornosti nametnute organizacionoj strukturi apstraktnih komponenti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sr-Latn-R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err="1">
                <a:latin typeface="Calibri" pitchFamily="34" charset="0"/>
                <a:cs typeface="Calibri" pitchFamily="34" charset="0"/>
              </a:rPr>
              <a:t>Poslovni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ciljevi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atributi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kvaliteta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proizvoda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se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modeluju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upotrebom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URN-NFR.</a:t>
            </a:r>
          </a:p>
        </p:txBody>
      </p:sp>
    </p:spTree>
    <p:extLst>
      <p:ext uri="{BB962C8B-B14F-4D97-AF65-F5344CB8AC3E}">
        <p14:creationId xmlns:p14="http://schemas.microsoft.com/office/powerpoint/2010/main" val="42828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sr-Latn-RS" b="1" dirty="0" smtClean="0">
                <a:cs typeface="Arial" pitchFamily="34" charset="0"/>
              </a:rPr>
              <a:t>Vrste informacija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dirty="0" err="1" smtClean="0">
                <a:cs typeface="Arial" pitchFamily="34" charset="0"/>
              </a:rPr>
              <a:t>Informacije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opšteg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značaja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(</a:t>
            </a:r>
            <a:r>
              <a:rPr lang="en-US" dirty="0" err="1" smtClean="0">
                <a:cs typeface="Arial" pitchFamily="34" charset="0"/>
              </a:rPr>
              <a:t>zakoni</a:t>
            </a:r>
            <a:r>
              <a:rPr lang="en-US" dirty="0" smtClean="0">
                <a:cs typeface="Arial" pitchFamily="34" charset="0"/>
              </a:rPr>
              <a:t>, </a:t>
            </a:r>
            <a:r>
              <a:rPr lang="en-US" dirty="0" err="1" smtClean="0">
                <a:cs typeface="Arial" pitchFamily="34" charset="0"/>
              </a:rPr>
              <a:t>propisi</a:t>
            </a:r>
            <a:r>
              <a:rPr lang="en-US" dirty="0" smtClean="0">
                <a:cs typeface="Arial" pitchFamily="34" charset="0"/>
              </a:rPr>
              <a:t>,...) / </a:t>
            </a:r>
            <a:r>
              <a:rPr lang="en-US" dirty="0" err="1" smtClean="0">
                <a:cs typeface="Arial" pitchFamily="34" charset="0"/>
              </a:rPr>
              <a:t>informacije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na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nivou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poslovnog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sistema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(</a:t>
            </a:r>
            <a:r>
              <a:rPr lang="en-US" dirty="0" err="1" smtClean="0">
                <a:cs typeface="Arial" pitchFamily="34" charset="0"/>
              </a:rPr>
              <a:t>završni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račun</a:t>
            </a:r>
            <a:r>
              <a:rPr lang="en-US" dirty="0" smtClean="0">
                <a:cs typeface="Arial" pitchFamily="34" charset="0"/>
              </a:rPr>
              <a:t>,...) / </a:t>
            </a:r>
            <a:r>
              <a:rPr lang="en-US" dirty="0" err="1" smtClean="0">
                <a:cs typeface="Arial" pitchFamily="34" charset="0"/>
              </a:rPr>
              <a:t>informacije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na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nivou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funkcije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(</a:t>
            </a:r>
            <a:r>
              <a:rPr lang="en-US" dirty="0" err="1" smtClean="0">
                <a:cs typeface="Arial" pitchFamily="34" charset="0"/>
              </a:rPr>
              <a:t>radni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nalog</a:t>
            </a:r>
            <a:r>
              <a:rPr lang="en-US" dirty="0" smtClean="0">
                <a:cs typeface="Arial" pitchFamily="34" charset="0"/>
              </a:rPr>
              <a:t>, </a:t>
            </a:r>
            <a:r>
              <a:rPr lang="en-US" dirty="0" err="1" smtClean="0">
                <a:cs typeface="Arial" pitchFamily="34" charset="0"/>
              </a:rPr>
              <a:t>faktura</a:t>
            </a:r>
            <a:r>
              <a:rPr lang="en-US" dirty="0" smtClean="0">
                <a:cs typeface="Arial" pitchFamily="34" charset="0"/>
              </a:rPr>
              <a:t>...) / </a:t>
            </a:r>
            <a:r>
              <a:rPr lang="en-US" i="1" dirty="0" err="1" smtClean="0">
                <a:cs typeface="Arial" pitchFamily="34" charset="0"/>
              </a:rPr>
              <a:t>individualne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informacije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(</a:t>
            </a:r>
            <a:r>
              <a:rPr lang="en-US" dirty="0" err="1" smtClean="0">
                <a:cs typeface="Arial" pitchFamily="34" charset="0"/>
              </a:rPr>
              <a:t>plata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pojedinca</a:t>
            </a:r>
            <a:r>
              <a:rPr lang="en-US" dirty="0" smtClean="0">
                <a:cs typeface="Arial" pitchFamily="34" charset="0"/>
              </a:rPr>
              <a:t>....). 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dirty="0" err="1" smtClean="0">
                <a:cs typeface="Arial" pitchFamily="34" charset="0"/>
              </a:rPr>
              <a:t>Operativne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/ </a:t>
            </a:r>
            <a:r>
              <a:rPr lang="en-US" dirty="0" err="1">
                <a:cs typeface="Arial" pitchFamily="34" charset="0"/>
              </a:rPr>
              <a:t>taktičke</a:t>
            </a:r>
            <a:r>
              <a:rPr lang="en-US" dirty="0">
                <a:cs typeface="Arial" pitchFamily="34" charset="0"/>
              </a:rPr>
              <a:t> / </a:t>
            </a:r>
            <a:r>
              <a:rPr lang="en-US" dirty="0" err="1">
                <a:cs typeface="Arial" pitchFamily="34" charset="0"/>
              </a:rPr>
              <a:t>strateške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informacije</a:t>
            </a:r>
            <a:r>
              <a:rPr lang="en-US" dirty="0">
                <a:cs typeface="Arial" pitchFamily="34" charset="0"/>
              </a:rPr>
              <a:t> </a:t>
            </a:r>
            <a:endParaRPr lang="sr-Latn-RS" dirty="0" smtClean="0"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dirty="0" err="1">
                <a:cs typeface="Arial" pitchFamily="34" charset="0"/>
              </a:rPr>
              <a:t>Rekurentne</a:t>
            </a:r>
            <a:r>
              <a:rPr lang="en-US" dirty="0">
                <a:cs typeface="Arial" pitchFamily="34" charset="0"/>
              </a:rPr>
              <a:t> (</a:t>
            </a:r>
            <a:r>
              <a:rPr lang="en-US" dirty="0" err="1">
                <a:cs typeface="Arial" pitchFamily="34" charset="0"/>
              </a:rPr>
              <a:t>periodične</a:t>
            </a:r>
            <a:r>
              <a:rPr lang="en-US" dirty="0">
                <a:cs typeface="Arial" pitchFamily="34" charset="0"/>
              </a:rPr>
              <a:t>) / </a:t>
            </a:r>
            <a:r>
              <a:rPr lang="en-US" dirty="0" err="1">
                <a:cs typeface="Arial" pitchFamily="34" charset="0"/>
              </a:rPr>
              <a:t>nerekurentne</a:t>
            </a:r>
            <a:r>
              <a:rPr lang="en-US" dirty="0">
                <a:cs typeface="Arial" pitchFamily="34" charset="0"/>
              </a:rPr>
              <a:t> (</a:t>
            </a:r>
            <a:r>
              <a:rPr lang="en-US" dirty="0" err="1">
                <a:cs typeface="Arial" pitchFamily="34" charset="0"/>
              </a:rPr>
              <a:t>povremene</a:t>
            </a:r>
            <a:r>
              <a:rPr lang="en-US" dirty="0">
                <a:cs typeface="Arial" pitchFamily="34" charset="0"/>
              </a:rPr>
              <a:t>) 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051720" y="188640"/>
            <a:ext cx="6804248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smtClean="0">
                <a:solidFill>
                  <a:srgbClr val="00B0F0"/>
                </a:solidFill>
                <a:cs typeface="Times New Roman" pitchFamily="18" charset="0"/>
              </a:rPr>
              <a:t>Osnovi teorije informacija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3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err="1">
                <a:latin typeface="Calibri" pitchFamily="34" charset="0"/>
                <a:cs typeface="Calibri" pitchFamily="34" charset="0"/>
              </a:rPr>
              <a:t>Faktori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kvaliteta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informacija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: </a:t>
            </a:r>
          </a:p>
          <a:p>
            <a:r>
              <a:rPr lang="en-US" sz="3000" dirty="0" err="1">
                <a:latin typeface="Calibri" pitchFamily="34" charset="0"/>
                <a:cs typeface="Calibri" pitchFamily="34" charset="0"/>
              </a:rPr>
              <a:t>tačnost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; </a:t>
            </a:r>
          </a:p>
          <a:p>
            <a:r>
              <a:rPr lang="en-US" sz="3000" dirty="0" err="1">
                <a:latin typeface="Calibri" pitchFamily="34" charset="0"/>
                <a:cs typeface="Calibri" pitchFamily="34" charset="0"/>
              </a:rPr>
              <a:t>blagovremenost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3000" dirty="0" err="1">
                <a:latin typeface="Calibri" pitchFamily="34" charset="0"/>
                <a:cs typeface="Calibri" pitchFamily="34" charset="0"/>
              </a:rPr>
              <a:t>aktuelnost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); </a:t>
            </a:r>
          </a:p>
          <a:p>
            <a:r>
              <a:rPr lang="en-US" sz="3000" dirty="0" err="1">
                <a:latin typeface="Calibri" pitchFamily="34" charset="0"/>
                <a:cs typeface="Calibri" pitchFamily="34" charset="0"/>
              </a:rPr>
              <a:t>relevantnost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; </a:t>
            </a:r>
          </a:p>
          <a:p>
            <a:r>
              <a:rPr lang="en-US" sz="3000" dirty="0" err="1">
                <a:latin typeface="Calibri" pitchFamily="34" charset="0"/>
                <a:cs typeface="Calibri" pitchFamily="34" charset="0"/>
              </a:rPr>
              <a:t>sažetost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3000" dirty="0" err="1">
                <a:latin typeface="Calibri" pitchFamily="34" charset="0"/>
                <a:cs typeface="Calibri" pitchFamily="34" charset="0"/>
              </a:rPr>
              <a:t>informacija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  <a:cs typeface="Calibri" pitchFamily="34" charset="0"/>
              </a:rPr>
              <a:t>treba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da je </a:t>
            </a:r>
            <a:r>
              <a:rPr lang="en-US" sz="3000" dirty="0" err="1">
                <a:latin typeface="Calibri" pitchFamily="34" charset="0"/>
                <a:cs typeface="Calibri" pitchFamily="34" charset="0"/>
              </a:rPr>
              <a:t>što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  <a:cs typeface="Calibri" pitchFamily="34" charset="0"/>
              </a:rPr>
              <a:t>kraća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); </a:t>
            </a:r>
          </a:p>
          <a:p>
            <a:r>
              <a:rPr lang="en-US" sz="3000" dirty="0" err="1">
                <a:latin typeface="Calibri" pitchFamily="34" charset="0"/>
                <a:cs typeface="Calibri" pitchFamily="34" charset="0"/>
              </a:rPr>
              <a:t>svrsishodnost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; </a:t>
            </a:r>
          </a:p>
          <a:p>
            <a:r>
              <a:rPr lang="en-US" sz="3000" dirty="0" err="1">
                <a:latin typeface="Calibri" pitchFamily="34" charset="0"/>
                <a:cs typeface="Calibri" pitchFamily="34" charset="0"/>
              </a:rPr>
              <a:t>razumljivost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; </a:t>
            </a:r>
          </a:p>
          <a:p>
            <a:r>
              <a:rPr lang="en-US" sz="3000" dirty="0" err="1">
                <a:latin typeface="Calibri" pitchFamily="34" charset="0"/>
                <a:cs typeface="Calibri" pitchFamily="34" charset="0"/>
              </a:rPr>
              <a:t>ekonomičnost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; </a:t>
            </a:r>
          </a:p>
          <a:p>
            <a:r>
              <a:rPr lang="vi-VN" sz="3000" dirty="0">
                <a:latin typeface="Calibri" pitchFamily="34" charset="0"/>
                <a:cs typeface="Calibri" pitchFamily="34" charset="0"/>
              </a:rPr>
              <a:t>iniciranje određene upravljačke akcije 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051720" y="116632"/>
            <a:ext cx="6804248" cy="1066130"/>
          </a:xfrm>
        </p:spPr>
        <p:txBody>
          <a:bodyPr>
            <a:noAutofit/>
          </a:bodyPr>
          <a:lstStyle/>
          <a:p>
            <a:r>
              <a:rPr lang="pl-PL" sz="4000" b="1" dirty="0" smtClean="0">
                <a:solidFill>
                  <a:srgbClr val="00B0F0"/>
                </a:solidFill>
                <a:cs typeface="Arial" pitchFamily="34" charset="0"/>
              </a:rPr>
              <a:t>Osnovi teorije informacija</a:t>
            </a:r>
            <a:endParaRPr lang="en-US" sz="4000" dirty="0">
              <a:solidFill>
                <a:srgbClr val="00B0F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7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067128" cy="850106"/>
          </a:xfrm>
        </p:spPr>
        <p:txBody>
          <a:bodyPr/>
          <a:lstStyle/>
          <a:p>
            <a:r>
              <a:rPr lang="sr-Latn-RS" dirty="0" smtClean="0">
                <a:solidFill>
                  <a:srgbClr val="00B0F0"/>
                </a:solidFill>
              </a:rPr>
              <a:t>Šta je informacija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5"/>
          <a:stretch/>
        </p:blipFill>
        <p:spPr bwMode="auto">
          <a:xfrm>
            <a:off x="-5704" y="965041"/>
            <a:ext cx="7452320" cy="41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071" y="3645024"/>
            <a:ext cx="3663703" cy="290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778098"/>
          </a:xfrm>
        </p:spPr>
        <p:txBody>
          <a:bodyPr/>
          <a:lstStyle/>
          <a:p>
            <a:r>
              <a:rPr lang="en-US" dirty="0" err="1">
                <a:solidFill>
                  <a:srgbClr val="00B0F0"/>
                </a:solidFill>
              </a:rPr>
              <a:t>Znanje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i="1" dirty="0" err="1">
                <a:solidFill>
                  <a:srgbClr val="00B0F0"/>
                </a:solidFill>
              </a:rPr>
              <a:t>vs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Odlučivanje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89" y="1628800"/>
            <a:ext cx="8883352" cy="418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3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427168" cy="778098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</a:rPr>
              <a:t>Pojam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informacionog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sistema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61" y="980728"/>
            <a:ext cx="5650359" cy="3384376"/>
          </a:xfrm>
        </p:spPr>
        <p:txBody>
          <a:bodyPr>
            <a:noAutofit/>
          </a:bodyPr>
          <a:lstStyle/>
          <a:p>
            <a:pPr marL="250546" indent="-250546">
              <a:spcAft>
                <a:spcPts val="526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vi-VN" sz="2400" b="1" dirty="0">
                <a:latin typeface="Calibri" pitchFamily="34" charset="0"/>
                <a:cs typeface="Calibri" pitchFamily="34" charset="0"/>
              </a:rPr>
              <a:t>Informacioni </a:t>
            </a:r>
            <a:r>
              <a:rPr lang="vi-VN" sz="2400" b="1" dirty="0" smtClean="0">
                <a:latin typeface="Calibri" pitchFamily="34" charset="0"/>
                <a:cs typeface="Calibri" pitchFamily="34" charset="0"/>
              </a:rPr>
              <a:t>sistem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r-Latn-RS" sz="2400" dirty="0" smtClean="0">
                <a:latin typeface="Calibri" pitchFamily="34" charset="0"/>
                <a:cs typeface="Calibri" pitchFamily="34" charset="0"/>
              </a:rPr>
              <a:t>je </a:t>
            </a:r>
            <a:r>
              <a:rPr lang="sr-Latn-RS" sz="2400" dirty="0">
                <a:latin typeface="Calibri" pitchFamily="34" charset="0"/>
                <a:cs typeface="Calibri" pitchFamily="34" charset="0"/>
              </a:rPr>
              <a:t>u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ređeni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skup metoda, procesa i operacija za prikupljanje, čuvanje, obradu, prenošenje i distribuciju podataka u okviru jedne organizacije, uključujući i opremu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ljude koji se tim </a:t>
            </a:r>
            <a:r>
              <a:rPr lang="sr-Latn-RS" sz="24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ktivnostima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bave. </a:t>
            </a:r>
            <a:endParaRPr lang="sr-Latn-RS" sz="2400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10205407"/>
              </p:ext>
            </p:extLst>
          </p:nvPr>
        </p:nvGraphicFramePr>
        <p:xfrm>
          <a:off x="2267744" y="1556792"/>
          <a:ext cx="81724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61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8785</TotalTime>
  <Words>2193</Words>
  <Application>Microsoft Office PowerPoint</Application>
  <PresentationFormat>On-screen Show (4:3)</PresentationFormat>
  <Paragraphs>329</Paragraphs>
  <Slides>44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Visio</vt:lpstr>
      <vt:lpstr>Projektovanje informacionih sistema</vt:lpstr>
      <vt:lpstr>Pojam podataka</vt:lpstr>
      <vt:lpstr>Pojam informacije</vt:lpstr>
      <vt:lpstr>Osnovi teorije informacija</vt:lpstr>
      <vt:lpstr>PowerPoint Presentation</vt:lpstr>
      <vt:lpstr>Osnovi teorije informacija</vt:lpstr>
      <vt:lpstr>Šta je informacija</vt:lpstr>
      <vt:lpstr>Znanje vs Odlučivanje</vt:lpstr>
      <vt:lpstr>Pojam informacionog sistema </vt:lpstr>
      <vt:lpstr>Položaj IS u odnosu na realni sistem</vt:lpstr>
      <vt:lpstr>Model realnog poslovnog sistema</vt:lpstr>
      <vt:lpstr>Model realnog poslovnog sistema</vt:lpstr>
      <vt:lpstr>Aspekti Informacionih sistema</vt:lpstr>
      <vt:lpstr>PowerPoint Presentation</vt:lpstr>
      <vt:lpstr>PowerPoint Presentation</vt:lpstr>
      <vt:lpstr>Aspekti IS-a</vt:lpstr>
      <vt:lpstr>Aspekti IS-a</vt:lpstr>
      <vt:lpstr>Aspekti IS-a</vt:lpstr>
      <vt:lpstr>Aspekti IS-a</vt:lpstr>
      <vt:lpstr>Aspekti IS-a</vt:lpstr>
      <vt:lpstr>Spoljašnji uticaji na ISe</vt:lpstr>
      <vt:lpstr>Spoljašnji uticaji na ISe</vt:lpstr>
      <vt:lpstr>Zašto je potreban koncept IS-a?</vt:lpstr>
      <vt:lpstr>Informacioni sistem</vt:lpstr>
      <vt:lpstr>Projektovanje</vt:lpstr>
      <vt:lpstr>Zahtevi i potrebe</vt:lpstr>
      <vt:lpstr>Zahtevi i potrebe</vt:lpstr>
      <vt:lpstr>Klasifikacije ISa</vt:lpstr>
      <vt:lpstr>Klasifikacije ISa</vt:lpstr>
      <vt:lpstr>Organizacija ISa</vt:lpstr>
      <vt:lpstr>PowerPoint Presentation</vt:lpstr>
      <vt:lpstr>Organizacija IS</vt:lpstr>
      <vt:lpstr>Organizacija IS</vt:lpstr>
      <vt:lpstr>Tip organizacije – matrični</vt:lpstr>
      <vt:lpstr>Organizacija ISa</vt:lpstr>
      <vt:lpstr>PowerPoint Presentation</vt:lpstr>
      <vt:lpstr>Organizacija ISa</vt:lpstr>
      <vt:lpstr>Radna mesta iz oblasti ISa</vt:lpstr>
      <vt:lpstr>Radna mesta iz oblasti ISa</vt:lpstr>
      <vt:lpstr>Radna mesta iz oblasti IS</vt:lpstr>
      <vt:lpstr>PowerPoint Presentation</vt:lpstr>
      <vt:lpstr>User Requirements Notation - URN</vt:lpstr>
      <vt:lpstr>URN svojstva obezbeđuju</vt:lpstr>
      <vt:lpstr>URN notacije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Korisnik</cp:lastModifiedBy>
  <cp:revision>106</cp:revision>
  <dcterms:created xsi:type="dcterms:W3CDTF">2021-02-24T10:06:34Z</dcterms:created>
  <dcterms:modified xsi:type="dcterms:W3CDTF">2021-10-01T06:23:17Z</dcterms:modified>
</cp:coreProperties>
</file>