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82" r:id="rId4"/>
    <p:sldId id="293" r:id="rId5"/>
    <p:sldId id="294" r:id="rId6"/>
    <p:sldId id="259" r:id="rId7"/>
    <p:sldId id="295" r:id="rId8"/>
    <p:sldId id="296" r:id="rId9"/>
    <p:sldId id="298" r:id="rId10"/>
    <p:sldId id="283" r:id="rId11"/>
    <p:sldId id="261" r:id="rId12"/>
    <p:sldId id="300" r:id="rId13"/>
    <p:sldId id="263" r:id="rId14"/>
    <p:sldId id="288" r:id="rId15"/>
    <p:sldId id="264" r:id="rId16"/>
    <p:sldId id="284" r:id="rId17"/>
    <p:sldId id="301" r:id="rId18"/>
    <p:sldId id="265" r:id="rId19"/>
    <p:sldId id="267" r:id="rId20"/>
    <p:sldId id="266" r:id="rId21"/>
    <p:sldId id="268" r:id="rId22"/>
    <p:sldId id="290" r:id="rId23"/>
    <p:sldId id="291" r:id="rId24"/>
    <p:sldId id="292" r:id="rId25"/>
    <p:sldId id="280" r:id="rId26"/>
    <p:sldId id="302" r:id="rId27"/>
    <p:sldId id="303" r:id="rId28"/>
    <p:sldId id="269" r:id="rId29"/>
    <p:sldId id="270" r:id="rId30"/>
    <p:sldId id="286" r:id="rId31"/>
    <p:sldId id="271" r:id="rId32"/>
    <p:sldId id="287" r:id="rId33"/>
    <p:sldId id="272" r:id="rId34"/>
    <p:sldId id="273" r:id="rId35"/>
    <p:sldId id="274" r:id="rId36"/>
    <p:sldId id="275" r:id="rId37"/>
    <p:sldId id="276" r:id="rId38"/>
    <p:sldId id="277" r:id="rId39"/>
    <p:sldId id="278" r:id="rId40"/>
    <p:sldId id="279" r:id="rId41"/>
    <p:sldId id="304" r:id="rId42"/>
    <p:sldId id="305" r:id="rId43"/>
    <p:sldId id="306" r:id="rId44"/>
    <p:sldId id="307"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7" autoAdjust="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A15E4-6A34-425E-A3B2-5871B869CBE2}"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EBC0C939-1D2A-4182-BBA2-EB96656A9D2F}">
      <dgm:prSet phldrT="[Text]"/>
      <dgm:spPr/>
      <dgm:t>
        <a:bodyPr/>
        <a:lstStyle/>
        <a:p>
          <a:r>
            <a:rPr lang="sr-Latn-RS" b="0" dirty="0" smtClean="0"/>
            <a:t>Radni direktorijum</a:t>
          </a:r>
          <a:endParaRPr lang="en-US" b="0" dirty="0"/>
        </a:p>
      </dgm:t>
    </dgm:pt>
    <dgm:pt modelId="{36924E5F-6F6C-4339-A548-2F6A29822998}" type="parTrans" cxnId="{1B26BFA9-9515-4FA4-A5B3-9D811FA564B8}">
      <dgm:prSet/>
      <dgm:spPr/>
      <dgm:t>
        <a:bodyPr/>
        <a:lstStyle/>
        <a:p>
          <a:endParaRPr lang="en-US"/>
        </a:p>
      </dgm:t>
    </dgm:pt>
    <dgm:pt modelId="{9BA27E04-18AB-4391-9808-581B85401B0C}" type="sibTrans" cxnId="{1B26BFA9-9515-4FA4-A5B3-9D811FA564B8}">
      <dgm:prSet/>
      <dgm:spPr/>
      <dgm:t>
        <a:bodyPr/>
        <a:lstStyle/>
        <a:p>
          <a:endParaRPr lang="en-US"/>
        </a:p>
      </dgm:t>
    </dgm:pt>
    <dgm:pt modelId="{3E7156BA-C735-44F7-84D6-8AFF13FCAEBD}">
      <dgm:prSet phldrT="[Text]"/>
      <dgm:spPr/>
      <dgm:t>
        <a:bodyPr/>
        <a:lstStyle/>
        <a:p>
          <a:r>
            <a:rPr lang="sr-Latn-RS" b="0" dirty="0" smtClean="0"/>
            <a:t>Fazna oblast</a:t>
          </a:r>
          <a:endParaRPr lang="en-US" b="0" dirty="0"/>
        </a:p>
      </dgm:t>
    </dgm:pt>
    <dgm:pt modelId="{2530256E-55C6-4C67-A4EE-6D99727AEA36}" type="parTrans" cxnId="{51D7D64A-D6E4-4244-8DA4-398457946EE5}">
      <dgm:prSet/>
      <dgm:spPr/>
      <dgm:t>
        <a:bodyPr/>
        <a:lstStyle/>
        <a:p>
          <a:endParaRPr lang="en-US"/>
        </a:p>
      </dgm:t>
    </dgm:pt>
    <dgm:pt modelId="{A1FFC7EA-C76B-4283-B091-9904E31AAE0C}" type="sibTrans" cxnId="{51D7D64A-D6E4-4244-8DA4-398457946EE5}">
      <dgm:prSet/>
      <dgm:spPr/>
      <dgm:t>
        <a:bodyPr/>
        <a:lstStyle/>
        <a:p>
          <a:endParaRPr lang="en-US"/>
        </a:p>
      </dgm:t>
    </dgm:pt>
    <dgm:pt modelId="{60078CEC-7A16-44A3-8D3E-31F0136075DB}">
      <dgm:prSet phldrT="[Text]"/>
      <dgm:spPr/>
      <dgm:t>
        <a:bodyPr/>
        <a:lstStyle/>
        <a:p>
          <a:r>
            <a:rPr lang="sr-Latn-RS" b="0" dirty="0" smtClean="0"/>
            <a:t>Git repozitorijum</a:t>
          </a:r>
          <a:endParaRPr lang="en-US" b="0" dirty="0"/>
        </a:p>
      </dgm:t>
    </dgm:pt>
    <dgm:pt modelId="{4011EB1F-A058-4C00-BC4D-8F1DF821063C}" type="parTrans" cxnId="{AFEC5916-262A-4101-A580-7BA991FF098E}">
      <dgm:prSet/>
      <dgm:spPr/>
      <dgm:t>
        <a:bodyPr/>
        <a:lstStyle/>
        <a:p>
          <a:endParaRPr lang="en-US"/>
        </a:p>
      </dgm:t>
    </dgm:pt>
    <dgm:pt modelId="{1D6A285B-E84D-43F6-9B67-4B9F31AE5C83}" type="sibTrans" cxnId="{AFEC5916-262A-4101-A580-7BA991FF098E}">
      <dgm:prSet/>
      <dgm:spPr/>
      <dgm:t>
        <a:bodyPr/>
        <a:lstStyle/>
        <a:p>
          <a:endParaRPr lang="en-US"/>
        </a:p>
      </dgm:t>
    </dgm:pt>
    <dgm:pt modelId="{0530AACA-AAFD-45EE-A8A3-499F12059A17}" type="pres">
      <dgm:prSet presAssocID="{DFCA15E4-6A34-425E-A3B2-5871B869CBE2}" presName="outerComposite" presStyleCnt="0">
        <dgm:presLayoutVars>
          <dgm:chMax val="5"/>
          <dgm:dir/>
          <dgm:resizeHandles val="exact"/>
        </dgm:presLayoutVars>
      </dgm:prSet>
      <dgm:spPr/>
      <dgm:t>
        <a:bodyPr/>
        <a:lstStyle/>
        <a:p>
          <a:endParaRPr lang="en-US"/>
        </a:p>
      </dgm:t>
    </dgm:pt>
    <dgm:pt modelId="{540F9680-BC0E-4DBA-AB44-7F1162BC764C}" type="pres">
      <dgm:prSet presAssocID="{DFCA15E4-6A34-425E-A3B2-5871B869CBE2}" presName="dummyMaxCanvas" presStyleCnt="0">
        <dgm:presLayoutVars/>
      </dgm:prSet>
      <dgm:spPr/>
    </dgm:pt>
    <dgm:pt modelId="{BF5DAF67-AA87-46A4-A4FB-83D032628473}" type="pres">
      <dgm:prSet presAssocID="{DFCA15E4-6A34-425E-A3B2-5871B869CBE2}" presName="ThreeNodes_1" presStyleLbl="node1" presStyleIdx="0" presStyleCnt="3" custScaleX="95587" custScaleY="95787">
        <dgm:presLayoutVars>
          <dgm:bulletEnabled val="1"/>
        </dgm:presLayoutVars>
      </dgm:prSet>
      <dgm:spPr/>
      <dgm:t>
        <a:bodyPr/>
        <a:lstStyle/>
        <a:p>
          <a:endParaRPr lang="en-US"/>
        </a:p>
      </dgm:t>
    </dgm:pt>
    <dgm:pt modelId="{B4A9A692-8C53-4CC0-819B-C0F080D360DA}" type="pres">
      <dgm:prSet presAssocID="{DFCA15E4-6A34-425E-A3B2-5871B869CBE2}" presName="ThreeNodes_2" presStyleLbl="node1" presStyleIdx="1" presStyleCnt="3" custScaleX="95587" custScaleY="95787">
        <dgm:presLayoutVars>
          <dgm:bulletEnabled val="1"/>
        </dgm:presLayoutVars>
      </dgm:prSet>
      <dgm:spPr/>
      <dgm:t>
        <a:bodyPr/>
        <a:lstStyle/>
        <a:p>
          <a:endParaRPr lang="en-US"/>
        </a:p>
      </dgm:t>
    </dgm:pt>
    <dgm:pt modelId="{980E29DC-5143-4B21-AC42-46D5949F91EB}" type="pres">
      <dgm:prSet presAssocID="{DFCA15E4-6A34-425E-A3B2-5871B869CBE2}" presName="ThreeNodes_3" presStyleLbl="node1" presStyleIdx="2" presStyleCnt="3" custScaleX="95587" custScaleY="95787">
        <dgm:presLayoutVars>
          <dgm:bulletEnabled val="1"/>
        </dgm:presLayoutVars>
      </dgm:prSet>
      <dgm:spPr/>
      <dgm:t>
        <a:bodyPr/>
        <a:lstStyle/>
        <a:p>
          <a:endParaRPr lang="en-US"/>
        </a:p>
      </dgm:t>
    </dgm:pt>
    <dgm:pt modelId="{6BA97396-3AB9-460C-9320-51537A503E67}" type="pres">
      <dgm:prSet presAssocID="{DFCA15E4-6A34-425E-A3B2-5871B869CBE2}" presName="ThreeConn_1-2" presStyleLbl="fgAccFollowNode1" presStyleIdx="0" presStyleCnt="2">
        <dgm:presLayoutVars>
          <dgm:bulletEnabled val="1"/>
        </dgm:presLayoutVars>
      </dgm:prSet>
      <dgm:spPr/>
      <dgm:t>
        <a:bodyPr/>
        <a:lstStyle/>
        <a:p>
          <a:endParaRPr lang="en-US"/>
        </a:p>
      </dgm:t>
    </dgm:pt>
    <dgm:pt modelId="{1EB4052E-1F04-4CAE-AC76-02E4B75990BA}" type="pres">
      <dgm:prSet presAssocID="{DFCA15E4-6A34-425E-A3B2-5871B869CBE2}" presName="ThreeConn_2-3" presStyleLbl="fgAccFollowNode1" presStyleIdx="1" presStyleCnt="2">
        <dgm:presLayoutVars>
          <dgm:bulletEnabled val="1"/>
        </dgm:presLayoutVars>
      </dgm:prSet>
      <dgm:spPr/>
      <dgm:t>
        <a:bodyPr/>
        <a:lstStyle/>
        <a:p>
          <a:endParaRPr lang="en-US"/>
        </a:p>
      </dgm:t>
    </dgm:pt>
    <dgm:pt modelId="{623952B2-0F8B-441B-95A7-F421D992016F}" type="pres">
      <dgm:prSet presAssocID="{DFCA15E4-6A34-425E-A3B2-5871B869CBE2}" presName="ThreeNodes_1_text" presStyleLbl="node1" presStyleIdx="2" presStyleCnt="3">
        <dgm:presLayoutVars>
          <dgm:bulletEnabled val="1"/>
        </dgm:presLayoutVars>
      </dgm:prSet>
      <dgm:spPr/>
      <dgm:t>
        <a:bodyPr/>
        <a:lstStyle/>
        <a:p>
          <a:endParaRPr lang="en-US"/>
        </a:p>
      </dgm:t>
    </dgm:pt>
    <dgm:pt modelId="{D45B5FFB-3ECD-45C2-8EF2-216DC07EA438}" type="pres">
      <dgm:prSet presAssocID="{DFCA15E4-6A34-425E-A3B2-5871B869CBE2}" presName="ThreeNodes_2_text" presStyleLbl="node1" presStyleIdx="2" presStyleCnt="3">
        <dgm:presLayoutVars>
          <dgm:bulletEnabled val="1"/>
        </dgm:presLayoutVars>
      </dgm:prSet>
      <dgm:spPr/>
      <dgm:t>
        <a:bodyPr/>
        <a:lstStyle/>
        <a:p>
          <a:endParaRPr lang="en-US"/>
        </a:p>
      </dgm:t>
    </dgm:pt>
    <dgm:pt modelId="{0EC3D497-8887-451C-BB2B-26E25CD33982}" type="pres">
      <dgm:prSet presAssocID="{DFCA15E4-6A34-425E-A3B2-5871B869CBE2}" presName="ThreeNodes_3_text" presStyleLbl="node1" presStyleIdx="2" presStyleCnt="3">
        <dgm:presLayoutVars>
          <dgm:bulletEnabled val="1"/>
        </dgm:presLayoutVars>
      </dgm:prSet>
      <dgm:spPr/>
      <dgm:t>
        <a:bodyPr/>
        <a:lstStyle/>
        <a:p>
          <a:endParaRPr lang="en-US"/>
        </a:p>
      </dgm:t>
    </dgm:pt>
  </dgm:ptLst>
  <dgm:cxnLst>
    <dgm:cxn modelId="{68BF0146-4E81-498F-BDD1-CC73F8DEA650}" type="presOf" srcId="{A1FFC7EA-C76B-4283-B091-9904E31AAE0C}" destId="{1EB4052E-1F04-4CAE-AC76-02E4B75990BA}" srcOrd="0" destOrd="0" presId="urn:microsoft.com/office/officeart/2005/8/layout/vProcess5"/>
    <dgm:cxn modelId="{8FC58065-8370-4F43-8EC4-6BB27FA20512}" type="presOf" srcId="{9BA27E04-18AB-4391-9808-581B85401B0C}" destId="{6BA97396-3AB9-460C-9320-51537A503E67}" srcOrd="0" destOrd="0" presId="urn:microsoft.com/office/officeart/2005/8/layout/vProcess5"/>
    <dgm:cxn modelId="{214CE62A-79F7-4478-9D0A-B688144692C3}" type="presOf" srcId="{DFCA15E4-6A34-425E-A3B2-5871B869CBE2}" destId="{0530AACA-AAFD-45EE-A8A3-499F12059A17}" srcOrd="0" destOrd="0" presId="urn:microsoft.com/office/officeart/2005/8/layout/vProcess5"/>
    <dgm:cxn modelId="{71909DE2-0027-46FB-9469-2EC69DF3DA50}" type="presOf" srcId="{60078CEC-7A16-44A3-8D3E-31F0136075DB}" destId="{980E29DC-5143-4B21-AC42-46D5949F91EB}" srcOrd="0" destOrd="0" presId="urn:microsoft.com/office/officeart/2005/8/layout/vProcess5"/>
    <dgm:cxn modelId="{17F2850D-35DD-40C6-86D2-DCE65830556F}" type="presOf" srcId="{60078CEC-7A16-44A3-8D3E-31F0136075DB}" destId="{0EC3D497-8887-451C-BB2B-26E25CD33982}" srcOrd="1" destOrd="0" presId="urn:microsoft.com/office/officeart/2005/8/layout/vProcess5"/>
    <dgm:cxn modelId="{96B76300-F767-4C5E-B553-409DB70F868A}" type="presOf" srcId="{3E7156BA-C735-44F7-84D6-8AFF13FCAEBD}" destId="{B4A9A692-8C53-4CC0-819B-C0F080D360DA}" srcOrd="0" destOrd="0" presId="urn:microsoft.com/office/officeart/2005/8/layout/vProcess5"/>
    <dgm:cxn modelId="{10AE7DB1-36CC-4B3D-80E5-A18D9849C19D}" type="presOf" srcId="{EBC0C939-1D2A-4182-BBA2-EB96656A9D2F}" destId="{623952B2-0F8B-441B-95A7-F421D992016F}" srcOrd="1" destOrd="0" presId="urn:microsoft.com/office/officeart/2005/8/layout/vProcess5"/>
    <dgm:cxn modelId="{1B26BFA9-9515-4FA4-A5B3-9D811FA564B8}" srcId="{DFCA15E4-6A34-425E-A3B2-5871B869CBE2}" destId="{EBC0C939-1D2A-4182-BBA2-EB96656A9D2F}" srcOrd="0" destOrd="0" parTransId="{36924E5F-6F6C-4339-A548-2F6A29822998}" sibTransId="{9BA27E04-18AB-4391-9808-581B85401B0C}"/>
    <dgm:cxn modelId="{0EF9BBF7-1E37-4401-B800-A7061D4E6A85}" type="presOf" srcId="{EBC0C939-1D2A-4182-BBA2-EB96656A9D2F}" destId="{BF5DAF67-AA87-46A4-A4FB-83D032628473}" srcOrd="0" destOrd="0" presId="urn:microsoft.com/office/officeart/2005/8/layout/vProcess5"/>
    <dgm:cxn modelId="{51D7D64A-D6E4-4244-8DA4-398457946EE5}" srcId="{DFCA15E4-6A34-425E-A3B2-5871B869CBE2}" destId="{3E7156BA-C735-44F7-84D6-8AFF13FCAEBD}" srcOrd="1" destOrd="0" parTransId="{2530256E-55C6-4C67-A4EE-6D99727AEA36}" sibTransId="{A1FFC7EA-C76B-4283-B091-9904E31AAE0C}"/>
    <dgm:cxn modelId="{AFEC5916-262A-4101-A580-7BA991FF098E}" srcId="{DFCA15E4-6A34-425E-A3B2-5871B869CBE2}" destId="{60078CEC-7A16-44A3-8D3E-31F0136075DB}" srcOrd="2" destOrd="0" parTransId="{4011EB1F-A058-4C00-BC4D-8F1DF821063C}" sibTransId="{1D6A285B-E84D-43F6-9B67-4B9F31AE5C83}"/>
    <dgm:cxn modelId="{6D5AC72F-74C3-4DE0-8D1A-5A7A9C78089F}" type="presOf" srcId="{3E7156BA-C735-44F7-84D6-8AFF13FCAEBD}" destId="{D45B5FFB-3ECD-45C2-8EF2-216DC07EA438}" srcOrd="1" destOrd="0" presId="urn:microsoft.com/office/officeart/2005/8/layout/vProcess5"/>
    <dgm:cxn modelId="{CA09DD3C-889A-4643-B3A7-05B5BE43A000}" type="presParOf" srcId="{0530AACA-AAFD-45EE-A8A3-499F12059A17}" destId="{540F9680-BC0E-4DBA-AB44-7F1162BC764C}" srcOrd="0" destOrd="0" presId="urn:microsoft.com/office/officeart/2005/8/layout/vProcess5"/>
    <dgm:cxn modelId="{FE33C923-98DB-4F72-B9E3-E042B7537956}" type="presParOf" srcId="{0530AACA-AAFD-45EE-A8A3-499F12059A17}" destId="{BF5DAF67-AA87-46A4-A4FB-83D032628473}" srcOrd="1" destOrd="0" presId="urn:microsoft.com/office/officeart/2005/8/layout/vProcess5"/>
    <dgm:cxn modelId="{7CFE39A4-F30A-43E1-BFBC-92BBAB7F0876}" type="presParOf" srcId="{0530AACA-AAFD-45EE-A8A3-499F12059A17}" destId="{B4A9A692-8C53-4CC0-819B-C0F080D360DA}" srcOrd="2" destOrd="0" presId="urn:microsoft.com/office/officeart/2005/8/layout/vProcess5"/>
    <dgm:cxn modelId="{082613E1-D947-4759-B39E-5FE0332866D2}" type="presParOf" srcId="{0530AACA-AAFD-45EE-A8A3-499F12059A17}" destId="{980E29DC-5143-4B21-AC42-46D5949F91EB}" srcOrd="3" destOrd="0" presId="urn:microsoft.com/office/officeart/2005/8/layout/vProcess5"/>
    <dgm:cxn modelId="{92C8EAE3-D4F4-4515-946F-754A95B90863}" type="presParOf" srcId="{0530AACA-AAFD-45EE-A8A3-499F12059A17}" destId="{6BA97396-3AB9-460C-9320-51537A503E67}" srcOrd="4" destOrd="0" presId="urn:microsoft.com/office/officeart/2005/8/layout/vProcess5"/>
    <dgm:cxn modelId="{F4973062-D14B-4379-A072-44A599AE0B4D}" type="presParOf" srcId="{0530AACA-AAFD-45EE-A8A3-499F12059A17}" destId="{1EB4052E-1F04-4CAE-AC76-02E4B75990BA}" srcOrd="5" destOrd="0" presId="urn:microsoft.com/office/officeart/2005/8/layout/vProcess5"/>
    <dgm:cxn modelId="{C7D38B29-F1BE-4B67-91AC-023A8245E86B}" type="presParOf" srcId="{0530AACA-AAFD-45EE-A8A3-499F12059A17}" destId="{623952B2-0F8B-441B-95A7-F421D992016F}" srcOrd="6" destOrd="0" presId="urn:microsoft.com/office/officeart/2005/8/layout/vProcess5"/>
    <dgm:cxn modelId="{09112632-C54A-4DB5-885E-9DDEE513CE9B}" type="presParOf" srcId="{0530AACA-AAFD-45EE-A8A3-499F12059A17}" destId="{D45B5FFB-3ECD-45C2-8EF2-216DC07EA438}" srcOrd="7" destOrd="0" presId="urn:microsoft.com/office/officeart/2005/8/layout/vProcess5"/>
    <dgm:cxn modelId="{1D734413-46EB-4A9A-83DA-13F0EA4F522E}" type="presParOf" srcId="{0530AACA-AAFD-45EE-A8A3-499F12059A17}" destId="{0EC3D497-8887-451C-BB2B-26E25CD3398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DAF67-AA87-46A4-A4FB-83D032628473}">
      <dsp:nvSpPr>
        <dsp:cNvPr id="0" name=""/>
        <dsp:cNvSpPr/>
      </dsp:nvSpPr>
      <dsp:spPr>
        <a:xfrm>
          <a:off x="154348" y="28601"/>
          <a:ext cx="6686463" cy="13005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sr-Latn-RS" sz="5100" b="0" kern="1200" dirty="0" smtClean="0"/>
            <a:t>Radni direktorijum</a:t>
          </a:r>
          <a:endParaRPr lang="en-US" sz="5100" b="0" kern="1200" dirty="0"/>
        </a:p>
      </dsp:txBody>
      <dsp:txXfrm>
        <a:off x="192441" y="66694"/>
        <a:ext cx="5285801" cy="1224399"/>
      </dsp:txXfrm>
    </dsp:sp>
    <dsp:sp modelId="{B4A9A692-8C53-4CC0-819B-C0F080D360DA}">
      <dsp:nvSpPr>
        <dsp:cNvPr id="0" name=""/>
        <dsp:cNvSpPr/>
      </dsp:nvSpPr>
      <dsp:spPr>
        <a:xfrm>
          <a:off x="771568" y="1612688"/>
          <a:ext cx="6686463" cy="13005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sr-Latn-RS" sz="5100" b="0" kern="1200" dirty="0" smtClean="0"/>
            <a:t>Fazna oblast</a:t>
          </a:r>
          <a:endParaRPr lang="en-US" sz="5100" b="0" kern="1200" dirty="0"/>
        </a:p>
      </dsp:txBody>
      <dsp:txXfrm>
        <a:off x="809661" y="1650781"/>
        <a:ext cx="5176680" cy="1224399"/>
      </dsp:txXfrm>
    </dsp:sp>
    <dsp:sp modelId="{980E29DC-5143-4B21-AC42-46D5949F91EB}">
      <dsp:nvSpPr>
        <dsp:cNvPr id="0" name=""/>
        <dsp:cNvSpPr/>
      </dsp:nvSpPr>
      <dsp:spPr>
        <a:xfrm>
          <a:off x="1388788" y="3196775"/>
          <a:ext cx="6686463" cy="13005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lang="sr-Latn-RS" sz="5100" b="0" kern="1200" dirty="0" smtClean="0"/>
            <a:t>Git repozitorijum</a:t>
          </a:r>
          <a:endParaRPr lang="en-US" sz="5100" b="0" kern="1200" dirty="0"/>
        </a:p>
      </dsp:txBody>
      <dsp:txXfrm>
        <a:off x="1426881" y="3234868"/>
        <a:ext cx="5176680" cy="1224399"/>
      </dsp:txXfrm>
    </dsp:sp>
    <dsp:sp modelId="{6BA97396-3AB9-460C-9320-51537A503E67}">
      <dsp:nvSpPr>
        <dsp:cNvPr id="0" name=""/>
        <dsp:cNvSpPr/>
      </dsp:nvSpPr>
      <dsp:spPr>
        <a:xfrm>
          <a:off x="6112597" y="1029656"/>
          <a:ext cx="882562" cy="882562"/>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11173" y="1029656"/>
        <a:ext cx="485410" cy="664128"/>
      </dsp:txXfrm>
    </dsp:sp>
    <dsp:sp modelId="{1EB4052E-1F04-4CAE-AC76-02E4B75990BA}">
      <dsp:nvSpPr>
        <dsp:cNvPr id="0" name=""/>
        <dsp:cNvSpPr/>
      </dsp:nvSpPr>
      <dsp:spPr>
        <a:xfrm>
          <a:off x="6729817" y="2604691"/>
          <a:ext cx="882562" cy="882562"/>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8393"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BB8E4-937A-4ACE-8B2C-236EB1E8ED62}" type="datetimeFigureOut">
              <a:rPr lang="en-US" smtClean="0"/>
              <a:t>10/1/2021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A6485-8B25-477D-A00A-EC12CE7E1146}" type="slidenum">
              <a:rPr lang="en-US" smtClean="0"/>
              <a:t>‹#›</a:t>
            </a:fld>
            <a:endParaRPr lang="en-US"/>
          </a:p>
        </p:txBody>
      </p:sp>
    </p:spTree>
    <p:extLst>
      <p:ext uri="{BB962C8B-B14F-4D97-AF65-F5344CB8AC3E}">
        <p14:creationId xmlns:p14="http://schemas.microsoft.com/office/powerpoint/2010/main" val="422787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A6485-8B25-477D-A00A-EC12CE7E1146}" type="slidenum">
              <a:rPr lang="en-US" smtClean="0"/>
              <a:t>2</a:t>
            </a:fld>
            <a:endParaRPr lang="en-US"/>
          </a:p>
        </p:txBody>
      </p:sp>
    </p:spTree>
    <p:extLst>
      <p:ext uri="{BB962C8B-B14F-4D97-AF65-F5344CB8AC3E}">
        <p14:creationId xmlns:p14="http://schemas.microsoft.com/office/powerpoint/2010/main" val="55060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pc="-9" dirty="0">
                <a:cs typeface="Times New Roman"/>
              </a:rPr>
              <a:t>Jednostrana </a:t>
            </a:r>
            <a:r>
              <a:rPr lang="vi-VN" spc="-4" dirty="0">
                <a:cs typeface="Times New Roman"/>
              </a:rPr>
              <a:t>veza je</a:t>
            </a:r>
            <a:r>
              <a:rPr lang="sr-Latn-RS" spc="-4" dirty="0">
                <a:cs typeface="Times New Roman"/>
              </a:rPr>
              <a:t> samo</a:t>
            </a:r>
            <a:r>
              <a:rPr lang="vi-VN" spc="-4" dirty="0">
                <a:cs typeface="Times New Roman"/>
              </a:rPr>
              <a:t> uticaj prvog </a:t>
            </a:r>
            <a:r>
              <a:rPr lang="vi-VN" dirty="0">
                <a:cs typeface="Times New Roman"/>
              </a:rPr>
              <a:t>elementa na </a:t>
            </a:r>
            <a:r>
              <a:rPr lang="vi-VN" spc="-4" dirty="0">
                <a:cs typeface="Times New Roman"/>
              </a:rPr>
              <a:t>drugi </a:t>
            </a:r>
            <a:r>
              <a:rPr lang="vi-VN" dirty="0">
                <a:cs typeface="Times New Roman"/>
              </a:rPr>
              <a:t>element, odnosno </a:t>
            </a:r>
            <a:r>
              <a:rPr lang="vi-VN" spc="-4" dirty="0">
                <a:cs typeface="Times New Roman"/>
              </a:rPr>
              <a:t>stanja prvog </a:t>
            </a:r>
            <a:r>
              <a:rPr lang="vi-VN" spc="-4" dirty="0" smtClean="0">
                <a:cs typeface="Times New Roman"/>
              </a:rPr>
              <a:t>elementa </a:t>
            </a:r>
            <a:r>
              <a:rPr lang="vi-VN" spc="-4" dirty="0">
                <a:cs typeface="Times New Roman"/>
              </a:rPr>
              <a:t>uzrok su </a:t>
            </a:r>
            <a:r>
              <a:rPr lang="vi-VN" spc="-26" dirty="0">
                <a:cs typeface="Times New Roman"/>
              </a:rPr>
              <a:t>određenom </a:t>
            </a:r>
            <a:r>
              <a:rPr lang="vi-VN" dirty="0">
                <a:cs typeface="Times New Roman"/>
              </a:rPr>
              <a:t>ponašanju </a:t>
            </a:r>
            <a:r>
              <a:rPr lang="vi-VN" spc="-4" dirty="0">
                <a:cs typeface="Times New Roman"/>
              </a:rPr>
              <a:t>drugoga elementa, koje </a:t>
            </a:r>
            <a:r>
              <a:rPr lang="vi-VN" spc="4" dirty="0">
                <a:cs typeface="Times New Roman"/>
              </a:rPr>
              <a:t>je </a:t>
            </a:r>
            <a:r>
              <a:rPr lang="vi-VN" spc="-4" dirty="0">
                <a:cs typeface="Times New Roman"/>
              </a:rPr>
              <a:t>posledica.</a:t>
            </a:r>
            <a:r>
              <a:rPr lang="sr-Latn-RS" spc="-4" dirty="0">
                <a:latin typeface="Times New Roman"/>
                <a:cs typeface="Times New Roman"/>
              </a:rPr>
              <a:t> Kod povratne veze, </a:t>
            </a:r>
            <a:r>
              <a:rPr lang="sr-Latn-RS" spc="-4" dirty="0" smtClean="0">
                <a:latin typeface="Times New Roman"/>
                <a:cs typeface="Times New Roman"/>
              </a:rPr>
              <a:t>i</a:t>
            </a:r>
            <a:r>
              <a:rPr lang="vi-VN" spc="-4" dirty="0" smtClean="0">
                <a:cs typeface="Times New Roman"/>
              </a:rPr>
              <a:t>zlaz </a:t>
            </a:r>
            <a:r>
              <a:rPr lang="vi-VN" spc="-4" dirty="0">
                <a:cs typeface="Times New Roman"/>
              </a:rPr>
              <a:t>prvog </a:t>
            </a:r>
            <a:r>
              <a:rPr lang="vi-VN" dirty="0">
                <a:cs typeface="Times New Roman"/>
              </a:rPr>
              <a:t>elementa u </a:t>
            </a:r>
            <a:r>
              <a:rPr lang="vi-VN" spc="-4" dirty="0">
                <a:cs typeface="Times New Roman"/>
              </a:rPr>
              <a:t>isto vreme </a:t>
            </a:r>
            <a:r>
              <a:rPr lang="vi-VN" spc="4" dirty="0">
                <a:cs typeface="Times New Roman"/>
              </a:rPr>
              <a:t>je </a:t>
            </a:r>
            <a:r>
              <a:rPr lang="vi-VN" dirty="0">
                <a:cs typeface="Times New Roman"/>
              </a:rPr>
              <a:t>i ulaz </a:t>
            </a:r>
            <a:r>
              <a:rPr lang="vi-VN" spc="-4" dirty="0">
                <a:cs typeface="Times New Roman"/>
              </a:rPr>
              <a:t>drugoga </a:t>
            </a:r>
            <a:r>
              <a:rPr lang="vi-VN" dirty="0">
                <a:cs typeface="Times New Roman"/>
              </a:rPr>
              <a:t>elementa, </a:t>
            </a:r>
            <a:r>
              <a:rPr lang="vi-VN" spc="-4" dirty="0">
                <a:cs typeface="Times New Roman"/>
              </a:rPr>
              <a:t>ali </a:t>
            </a:r>
            <a:r>
              <a:rPr lang="vi-VN" dirty="0">
                <a:cs typeface="Times New Roman"/>
              </a:rPr>
              <a:t>isto </a:t>
            </a:r>
            <a:r>
              <a:rPr lang="vi-VN" spc="-4" dirty="0">
                <a:cs typeface="Times New Roman"/>
              </a:rPr>
              <a:t>tako izlaz drugoga elementa predstavlja ulaz prvoga elementa</a:t>
            </a:r>
            <a:r>
              <a:rPr lang="vi-VN" spc="-4" dirty="0" smtClean="0">
                <a:cs typeface="Times New Roman"/>
              </a:rPr>
              <a:t>.</a:t>
            </a:r>
            <a:r>
              <a:rPr lang="vi-VN" sz="1200" spc="-4" dirty="0" smtClean="0">
                <a:latin typeface="Arial" pitchFamily="34" charset="0"/>
                <a:cs typeface="Arial" pitchFamily="34" charset="0"/>
              </a:rPr>
              <a:t> Komparacijom </a:t>
            </a:r>
            <a:r>
              <a:rPr lang="vi-VN" sz="1200" dirty="0" smtClean="0">
                <a:latin typeface="Arial" pitchFamily="34" charset="0"/>
                <a:cs typeface="Arial" pitchFamily="34" charset="0"/>
              </a:rPr>
              <a:t>zadatog i  </a:t>
            </a:r>
            <a:r>
              <a:rPr lang="vi-VN" sz="1200" spc="-4" dirty="0" smtClean="0">
                <a:latin typeface="Arial" pitchFamily="34" charset="0"/>
                <a:cs typeface="Arial" pitchFamily="34" charset="0"/>
              </a:rPr>
              <a:t>izvršenog </a:t>
            </a:r>
            <a:r>
              <a:rPr lang="vi-VN" sz="1200" spc="-31" dirty="0" smtClean="0">
                <a:latin typeface="Arial" pitchFamily="34" charset="0"/>
                <a:cs typeface="Arial" pitchFamily="34" charset="0"/>
              </a:rPr>
              <a:t>utvrđuje </a:t>
            </a:r>
            <a:r>
              <a:rPr lang="vi-VN" sz="1200" spc="-9" dirty="0" smtClean="0">
                <a:latin typeface="Arial" pitchFamily="34" charset="0"/>
                <a:cs typeface="Arial" pitchFamily="34" charset="0"/>
              </a:rPr>
              <a:t>se </a:t>
            </a:r>
            <a:r>
              <a:rPr lang="vi-VN" sz="1200" dirty="0" smtClean="0">
                <a:latin typeface="Arial" pitchFamily="34" charset="0"/>
                <a:cs typeface="Arial" pitchFamily="34" charset="0"/>
              </a:rPr>
              <a:t>odstupanje</a:t>
            </a:r>
            <a:r>
              <a:rPr lang="sr-Latn-RS" sz="1200" dirty="0" smtClean="0">
                <a:latin typeface="Arial" pitchFamily="34" charset="0"/>
                <a:cs typeface="Arial" pitchFamily="34" charset="0"/>
              </a:rPr>
              <a:t> i</a:t>
            </a:r>
            <a:r>
              <a:rPr lang="vi-VN" sz="1200" dirty="0" smtClean="0">
                <a:latin typeface="Arial" pitchFamily="34" charset="0"/>
                <a:cs typeface="Arial" pitchFamily="34" charset="0"/>
              </a:rPr>
              <a:t> u </a:t>
            </a:r>
            <a:r>
              <a:rPr lang="vi-VN" sz="1200" spc="-4" dirty="0" smtClean="0">
                <a:latin typeface="Arial" pitchFamily="34" charset="0"/>
                <a:cs typeface="Arial" pitchFamily="34" charset="0"/>
              </a:rPr>
              <a:t>sledećem </a:t>
            </a:r>
            <a:r>
              <a:rPr lang="vi-VN" sz="1200" dirty="0" smtClean="0">
                <a:latin typeface="Arial" pitchFamily="34" charset="0"/>
                <a:cs typeface="Arial" pitchFamily="34" charset="0"/>
              </a:rPr>
              <a:t>ciklusu </a:t>
            </a:r>
            <a:r>
              <a:rPr lang="vi-VN" sz="1200" spc="-4" dirty="0" smtClean="0">
                <a:latin typeface="Arial" pitchFamily="34" charset="0"/>
                <a:cs typeface="Arial" pitchFamily="34" charset="0"/>
              </a:rPr>
              <a:t>koriguje.</a:t>
            </a:r>
            <a:endParaRPr lang="vi-VN"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F4FA11C-2DE1-418D-8A5C-835FA907C165}" type="slidenum">
              <a:rPr lang="en-US" smtClean="0"/>
              <a:t>21</a:t>
            </a:fld>
            <a:endParaRPr lang="en-US"/>
          </a:p>
        </p:txBody>
      </p:sp>
    </p:spTree>
    <p:extLst>
      <p:ext uri="{BB962C8B-B14F-4D97-AF65-F5344CB8AC3E}">
        <p14:creationId xmlns:p14="http://schemas.microsoft.com/office/powerpoint/2010/main" val="426518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Objekat</a:t>
            </a:r>
            <a:r>
              <a:rPr lang="en-US" dirty="0" smtClean="0"/>
              <a:t> </a:t>
            </a:r>
            <a:r>
              <a:rPr lang="en-US" dirty="0" err="1" smtClean="0"/>
              <a:t>regulisanja</a:t>
            </a:r>
            <a:r>
              <a:rPr lang="en-US" dirty="0" smtClean="0"/>
              <a:t> (s): </a:t>
            </a:r>
            <a:r>
              <a:rPr lang="en-US" dirty="0" err="1" smtClean="0"/>
              <a:t>Obrada</a:t>
            </a:r>
            <a:r>
              <a:rPr lang="en-US" dirty="0" smtClean="0"/>
              <a:t> i </a:t>
            </a:r>
            <a:r>
              <a:rPr lang="en-US" dirty="0" err="1" smtClean="0"/>
              <a:t>kontrola</a:t>
            </a:r>
            <a:r>
              <a:rPr lang="en-US" dirty="0" smtClean="0"/>
              <a:t> </a:t>
            </a:r>
            <a:r>
              <a:rPr lang="en-US" dirty="0" err="1" smtClean="0"/>
              <a:t>porudžbine</a:t>
            </a:r>
            <a:r>
              <a:rPr lang="en-US" dirty="0" smtClean="0"/>
              <a:t> </a:t>
            </a:r>
            <a:r>
              <a:rPr lang="en-US" dirty="0" err="1" smtClean="0"/>
              <a:t>kupca</a:t>
            </a:r>
            <a:r>
              <a:rPr lang="en-US" dirty="0" smtClean="0"/>
              <a:t> </a:t>
            </a:r>
          </a:p>
          <a:p>
            <a:r>
              <a:rPr lang="en-US" dirty="0" smtClean="0"/>
              <a:t>• Regulator (R): </a:t>
            </a:r>
            <a:r>
              <a:rPr lang="en-US" dirty="0" err="1" smtClean="0"/>
              <a:t>Detektor</a:t>
            </a:r>
            <a:r>
              <a:rPr lang="en-US" dirty="0" smtClean="0"/>
              <a:t>, </a:t>
            </a:r>
            <a:r>
              <a:rPr lang="en-US" dirty="0" err="1" smtClean="0"/>
              <a:t>komparator</a:t>
            </a:r>
            <a:r>
              <a:rPr lang="en-US" dirty="0" smtClean="0"/>
              <a:t>, standard, </a:t>
            </a:r>
            <a:r>
              <a:rPr lang="en-US" dirty="0" err="1" smtClean="0"/>
              <a:t>aktivator</a:t>
            </a:r>
            <a:r>
              <a:rPr lang="en-US" dirty="0" smtClean="0"/>
              <a:t> </a:t>
            </a:r>
          </a:p>
          <a:p>
            <a:r>
              <a:rPr lang="pl-PL" dirty="0" smtClean="0"/>
              <a:t>• Ulazni signal (w): porudžbina kupca </a:t>
            </a:r>
          </a:p>
          <a:p>
            <a:r>
              <a:rPr lang="en-US" dirty="0" smtClean="0"/>
              <a:t>• </a:t>
            </a:r>
            <a:r>
              <a:rPr lang="en-US" dirty="0" err="1" smtClean="0"/>
              <a:t>Izlazni</a:t>
            </a:r>
            <a:r>
              <a:rPr lang="en-US" dirty="0" smtClean="0"/>
              <a:t> signal (x): </a:t>
            </a:r>
            <a:r>
              <a:rPr lang="en-US" dirty="0" err="1" smtClean="0"/>
              <a:t>Kupčev</a:t>
            </a:r>
            <a:r>
              <a:rPr lang="en-US" dirty="0" smtClean="0"/>
              <a:t> dug </a:t>
            </a:r>
          </a:p>
          <a:p>
            <a:r>
              <a:rPr lang="nn-NO" dirty="0" smtClean="0"/>
              <a:t>• Signal povratne sprege (y): Iznos iznad kreditnog limita </a:t>
            </a:r>
          </a:p>
          <a:p>
            <a:r>
              <a:rPr lang="it-IT" dirty="0" smtClean="0"/>
              <a:t>• Upravljački signal (e): Ograničenje porudžbine </a:t>
            </a:r>
          </a:p>
        </p:txBody>
      </p:sp>
      <p:sp>
        <p:nvSpPr>
          <p:cNvPr id="4" name="Slide Number Placeholder 3"/>
          <p:cNvSpPr>
            <a:spLocks noGrp="1"/>
          </p:cNvSpPr>
          <p:nvPr>
            <p:ph type="sldNum" sz="quarter" idx="10"/>
          </p:nvPr>
        </p:nvSpPr>
        <p:spPr/>
        <p:txBody>
          <a:bodyPr/>
          <a:lstStyle/>
          <a:p>
            <a:fld id="{5F4FA11C-2DE1-418D-8A5C-835FA907C165}" type="slidenum">
              <a:rPr lang="en-US" smtClean="0"/>
              <a:t>24</a:t>
            </a:fld>
            <a:endParaRPr lang="en-US"/>
          </a:p>
        </p:txBody>
      </p:sp>
    </p:spTree>
    <p:extLst>
      <p:ext uri="{BB962C8B-B14F-4D97-AF65-F5344CB8AC3E}">
        <p14:creationId xmlns:p14="http://schemas.microsoft.com/office/powerpoint/2010/main" val="329874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baseline="0" smtClean="0">
                <a:solidFill>
                  <a:schemeClr val="tx1"/>
                </a:solidFill>
                <a:latin typeface="+mn-lt"/>
                <a:ea typeface="+mn-ea"/>
                <a:cs typeface="+mn-cs"/>
              </a:rPr>
              <a:t>Model </a:t>
            </a:r>
            <a:r>
              <a:rPr lang="vi-VN" sz="1200" b="0" i="0" u="none" strike="noStrike" kern="1200" baseline="0" dirty="0" smtClean="0">
                <a:solidFill>
                  <a:schemeClr val="tx1"/>
                </a:solidFill>
                <a:latin typeface="+mn-lt"/>
                <a:ea typeface="+mn-ea"/>
                <a:cs typeface="+mn-cs"/>
              </a:rPr>
              <a:t>sistema definiše koje od svih mogućih karkateristike sistema su od značaja za interakciju sa okolinom koja dalje određuje vrednost primljene informacije. Karakteristike od značaja predstavljaju nekakav podskup procesa koji se dešavaju u realnom sistemu. </a:t>
            </a:r>
            <a:endParaRPr lang="vi-VN"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DA6485-8B25-477D-A00A-EC12CE7E1146}" type="slidenum">
              <a:rPr lang="en-US" smtClean="0"/>
              <a:t>25</a:t>
            </a:fld>
            <a:endParaRPr lang="en-US"/>
          </a:p>
        </p:txBody>
      </p:sp>
    </p:spTree>
    <p:extLst>
      <p:ext uri="{BB962C8B-B14F-4D97-AF65-F5344CB8AC3E}">
        <p14:creationId xmlns:p14="http://schemas.microsoft.com/office/powerpoint/2010/main" val="387870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latin typeface="Arial" pitchFamily="34" charset="0"/>
                <a:cs typeface="Arial" pitchFamily="34" charset="0"/>
              </a:rPr>
              <a:t>Entropija izražava prirodnu težnju svakog realnog sistema da dođe u stanje najveće verovatnoće, koje odgovara potpunom haosu koji bi na</a:t>
            </a:r>
            <a:r>
              <a:rPr lang="en-US" sz="1200" dirty="0" smtClean="0">
                <a:latin typeface="Arial" pitchFamily="34" charset="0"/>
                <a:cs typeface="Arial" pitchFamily="34" charset="0"/>
              </a:rPr>
              <a:t>s</a:t>
            </a:r>
            <a:r>
              <a:rPr lang="vi-VN" sz="1200" dirty="0" smtClean="0">
                <a:latin typeface="Arial" pitchFamily="34" charset="0"/>
                <a:cs typeface="Arial" pitchFamily="34" charset="0"/>
              </a:rPr>
              <a:t>tao zbog njegove totalne neorganizovanosti</a:t>
            </a:r>
            <a:r>
              <a:rPr lang="en-US" sz="1200" dirty="0" smtClean="0">
                <a:latin typeface="Arial" pitchFamily="34" charset="0"/>
                <a:cs typeface="Arial" pitchFamily="34" charset="0"/>
              </a:rPr>
              <a:t>. </a:t>
            </a:r>
            <a:endParaRPr lang="sr-Latn-RS" dirty="0" smtClean="0"/>
          </a:p>
        </p:txBody>
      </p:sp>
      <p:sp>
        <p:nvSpPr>
          <p:cNvPr id="4" name="Slide Number Placeholder 3"/>
          <p:cNvSpPr>
            <a:spLocks noGrp="1"/>
          </p:cNvSpPr>
          <p:nvPr>
            <p:ph type="sldNum" sz="quarter" idx="10"/>
          </p:nvPr>
        </p:nvSpPr>
        <p:spPr/>
        <p:txBody>
          <a:bodyPr/>
          <a:lstStyle/>
          <a:p>
            <a:fld id="{4ADA6485-8B25-477D-A00A-EC12CE7E1146}" type="slidenum">
              <a:rPr lang="en-US" smtClean="0"/>
              <a:t>27</a:t>
            </a:fld>
            <a:endParaRPr lang="en-US"/>
          </a:p>
        </p:txBody>
      </p:sp>
    </p:spTree>
    <p:extLst>
      <p:ext uri="{BB962C8B-B14F-4D97-AF65-F5344CB8AC3E}">
        <p14:creationId xmlns:p14="http://schemas.microsoft.com/office/powerpoint/2010/main" val="386703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1356">
              <a:defRPr/>
            </a:pPr>
            <a:r>
              <a:rPr lang="vi-VN" spc="-4" dirty="0">
                <a:latin typeface="Times New Roman"/>
                <a:cs typeface="Times New Roman"/>
              </a:rPr>
              <a:t>Osnovni </a:t>
            </a:r>
            <a:r>
              <a:rPr lang="vi-VN" dirty="0">
                <a:latin typeface="Times New Roman"/>
                <a:cs typeface="Times New Roman"/>
              </a:rPr>
              <a:t>zadatak rada </a:t>
            </a:r>
            <a:r>
              <a:rPr lang="vi-VN" spc="-9" dirty="0">
                <a:latin typeface="Times New Roman"/>
                <a:cs typeface="Times New Roman"/>
              </a:rPr>
              <a:t>sistema </a:t>
            </a:r>
            <a:r>
              <a:rPr lang="vi-VN" spc="4" dirty="0">
                <a:latin typeface="Times New Roman"/>
                <a:cs typeface="Times New Roman"/>
              </a:rPr>
              <a:t>je </a:t>
            </a:r>
            <a:r>
              <a:rPr lang="vi-VN" spc="-4" dirty="0">
                <a:latin typeface="Times New Roman"/>
                <a:cs typeface="Times New Roman"/>
              </a:rPr>
              <a:t>transformacija ulaza </a:t>
            </a:r>
            <a:r>
              <a:rPr lang="vi-VN" dirty="0">
                <a:latin typeface="Times New Roman"/>
                <a:cs typeface="Times New Roman"/>
              </a:rPr>
              <a:t>u </a:t>
            </a:r>
            <a:r>
              <a:rPr lang="vi-VN" spc="-4" dirty="0">
                <a:latin typeface="Times New Roman"/>
                <a:cs typeface="Times New Roman"/>
              </a:rPr>
              <a:t>izlaze. </a:t>
            </a:r>
            <a:r>
              <a:rPr lang="vi-VN" dirty="0">
                <a:latin typeface="Times New Roman"/>
                <a:cs typeface="Times New Roman"/>
              </a:rPr>
              <a:t>Uopšte </a:t>
            </a:r>
            <a:r>
              <a:rPr lang="vi-VN" spc="-4" dirty="0">
                <a:latin typeface="Times New Roman"/>
                <a:cs typeface="Times New Roman"/>
              </a:rPr>
              <a:t>možemo kazati </a:t>
            </a:r>
            <a:r>
              <a:rPr lang="vi-VN" dirty="0">
                <a:latin typeface="Times New Roman"/>
                <a:cs typeface="Times New Roman"/>
              </a:rPr>
              <a:t>da </a:t>
            </a:r>
            <a:r>
              <a:rPr lang="vi-VN" spc="-4" dirty="0">
                <a:latin typeface="Times New Roman"/>
                <a:cs typeface="Times New Roman"/>
              </a:rPr>
              <a:t>se sistem sastoji </a:t>
            </a:r>
            <a:r>
              <a:rPr lang="vi-VN" dirty="0">
                <a:latin typeface="Times New Roman"/>
                <a:cs typeface="Times New Roman"/>
              </a:rPr>
              <a:t>od </a:t>
            </a:r>
            <a:r>
              <a:rPr lang="vi-VN" spc="-4" dirty="0">
                <a:latin typeface="Times New Roman"/>
                <a:cs typeface="Times New Roman"/>
              </a:rPr>
              <a:t>četiri osnovne </a:t>
            </a:r>
            <a:r>
              <a:rPr lang="vi-VN" dirty="0">
                <a:latin typeface="Times New Roman"/>
                <a:cs typeface="Times New Roman"/>
              </a:rPr>
              <a:t>komponente: </a:t>
            </a:r>
            <a:r>
              <a:rPr lang="vi-VN" spc="-4" dirty="0">
                <a:latin typeface="Times New Roman"/>
                <a:cs typeface="Times New Roman"/>
              </a:rPr>
              <a:t>ulaza, procesa, izlaza </a:t>
            </a:r>
            <a:r>
              <a:rPr lang="vi-VN" dirty="0">
                <a:latin typeface="Times New Roman"/>
                <a:cs typeface="Times New Roman"/>
              </a:rPr>
              <a:t>i </a:t>
            </a:r>
            <a:r>
              <a:rPr lang="vi-VN" spc="-4" dirty="0">
                <a:latin typeface="Times New Roman"/>
                <a:cs typeface="Times New Roman"/>
              </a:rPr>
              <a:t>povratne veze. </a:t>
            </a:r>
            <a:r>
              <a:rPr lang="vi-VN" spc="-39" dirty="0">
                <a:latin typeface="Times New Roman"/>
                <a:cs typeface="Times New Roman"/>
              </a:rPr>
              <a:t>Takođe </a:t>
            </a:r>
            <a:r>
              <a:rPr lang="vi-VN" spc="-4" dirty="0">
                <a:latin typeface="Times New Roman"/>
                <a:cs typeface="Times New Roman"/>
              </a:rPr>
              <a:t>treba uzeti </a:t>
            </a:r>
            <a:r>
              <a:rPr lang="vi-VN" dirty="0">
                <a:latin typeface="Times New Roman"/>
                <a:cs typeface="Times New Roman"/>
              </a:rPr>
              <a:t>u </a:t>
            </a:r>
            <a:r>
              <a:rPr lang="vi-VN" spc="-4" dirty="0">
                <a:latin typeface="Times New Roman"/>
                <a:cs typeface="Times New Roman"/>
              </a:rPr>
              <a:t>obzir </a:t>
            </a:r>
            <a:r>
              <a:rPr lang="vi-VN" dirty="0">
                <a:latin typeface="Times New Roman"/>
                <a:cs typeface="Times New Roman"/>
              </a:rPr>
              <a:t>i </a:t>
            </a:r>
            <a:r>
              <a:rPr lang="vi-VN" spc="-4" dirty="0">
                <a:latin typeface="Times New Roman"/>
                <a:cs typeface="Times New Roman"/>
              </a:rPr>
              <a:t>granicu sistema, koja ga </a:t>
            </a:r>
            <a:r>
              <a:rPr lang="vi-VN" dirty="0">
                <a:latin typeface="Times New Roman"/>
                <a:cs typeface="Times New Roman"/>
              </a:rPr>
              <a:t>odvaja od</a:t>
            </a:r>
            <a:r>
              <a:rPr lang="vi-VN" spc="18" dirty="0">
                <a:latin typeface="Times New Roman"/>
                <a:cs typeface="Times New Roman"/>
              </a:rPr>
              <a:t> </a:t>
            </a:r>
            <a:r>
              <a:rPr lang="vi-VN" spc="-4" dirty="0">
                <a:latin typeface="Times New Roman"/>
                <a:cs typeface="Times New Roman"/>
              </a:rPr>
              <a:t>okruženja.</a:t>
            </a:r>
            <a:endParaRPr lang="en-US" dirty="0"/>
          </a:p>
        </p:txBody>
      </p:sp>
      <p:sp>
        <p:nvSpPr>
          <p:cNvPr id="4" name="Slide Number Placeholder 3"/>
          <p:cNvSpPr>
            <a:spLocks noGrp="1"/>
          </p:cNvSpPr>
          <p:nvPr>
            <p:ph type="sldNum" sz="quarter" idx="10"/>
          </p:nvPr>
        </p:nvSpPr>
        <p:spPr/>
        <p:txBody>
          <a:bodyPr/>
          <a:lstStyle/>
          <a:p>
            <a:fld id="{5F4FA11C-2DE1-418D-8A5C-835FA907C165}" type="slidenum">
              <a:rPr lang="en-US" smtClean="0"/>
              <a:t>29</a:t>
            </a:fld>
            <a:endParaRPr lang="en-US"/>
          </a:p>
        </p:txBody>
      </p:sp>
    </p:spTree>
    <p:extLst>
      <p:ext uri="{BB962C8B-B14F-4D97-AF65-F5344CB8AC3E}">
        <p14:creationId xmlns:p14="http://schemas.microsoft.com/office/powerpoint/2010/main" val="34591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1356">
              <a:defRPr/>
            </a:pPr>
            <a:r>
              <a:rPr lang="sr-Latn-RS" spc="-4" dirty="0">
                <a:cs typeface="Times New Roman"/>
              </a:rPr>
              <a:t>P</a:t>
            </a:r>
            <a:r>
              <a:rPr lang="vi-VN" dirty="0">
                <a:cs typeface="Times New Roman"/>
              </a:rPr>
              <a:t>onašanje </a:t>
            </a:r>
            <a:r>
              <a:rPr lang="sr-Latn-RS" dirty="0">
                <a:cs typeface="Times New Roman"/>
              </a:rPr>
              <a:t>određenih</a:t>
            </a:r>
            <a:r>
              <a:rPr lang="vi-VN" spc="-4" dirty="0">
                <a:cs typeface="Times New Roman"/>
              </a:rPr>
              <a:t> sistema možemo samo prognozirati </a:t>
            </a:r>
            <a:r>
              <a:rPr lang="vi-VN" dirty="0">
                <a:cs typeface="Times New Roman"/>
              </a:rPr>
              <a:t>s </a:t>
            </a:r>
            <a:r>
              <a:rPr lang="vi-VN" spc="-26" dirty="0">
                <a:cs typeface="Times New Roman"/>
              </a:rPr>
              <a:t>određenim </a:t>
            </a:r>
            <a:r>
              <a:rPr lang="vi-VN" dirty="0">
                <a:cs typeface="Times New Roman"/>
              </a:rPr>
              <a:t>stepenom </a:t>
            </a:r>
            <a:r>
              <a:rPr lang="vi-VN" spc="-4" dirty="0">
                <a:cs typeface="Times New Roman"/>
              </a:rPr>
              <a:t>verovatnoće. Takav </a:t>
            </a:r>
            <a:r>
              <a:rPr lang="vi-VN" dirty="0">
                <a:cs typeface="Times New Roman"/>
              </a:rPr>
              <a:t>je </a:t>
            </a:r>
            <a:r>
              <a:rPr lang="vi-VN" spc="-4" dirty="0">
                <a:cs typeface="Times New Roman"/>
              </a:rPr>
              <a:t>npr. bilo </a:t>
            </a:r>
            <a:r>
              <a:rPr lang="vi-VN" spc="-9" dirty="0">
                <a:cs typeface="Times New Roman"/>
              </a:rPr>
              <a:t>koji  </a:t>
            </a:r>
            <a:r>
              <a:rPr lang="vi-VN" spc="-4" dirty="0">
                <a:cs typeface="Times New Roman"/>
              </a:rPr>
              <a:t>društvni</a:t>
            </a:r>
            <a:r>
              <a:rPr lang="vi-VN" dirty="0">
                <a:cs typeface="Times New Roman"/>
              </a:rPr>
              <a:t> </a:t>
            </a:r>
            <a:r>
              <a:rPr lang="vi-VN" spc="-4" dirty="0">
                <a:cs typeface="Times New Roman"/>
              </a:rPr>
              <a:t>sistem.</a:t>
            </a:r>
            <a:endParaRPr lang="sr-Latn-RS" spc="-4" dirty="0">
              <a:cs typeface="Times New Roman"/>
            </a:endParaRPr>
          </a:p>
        </p:txBody>
      </p:sp>
      <p:sp>
        <p:nvSpPr>
          <p:cNvPr id="4" name="Slide Number Placeholder 3"/>
          <p:cNvSpPr>
            <a:spLocks noGrp="1"/>
          </p:cNvSpPr>
          <p:nvPr>
            <p:ph type="sldNum" sz="quarter" idx="10"/>
          </p:nvPr>
        </p:nvSpPr>
        <p:spPr/>
        <p:txBody>
          <a:bodyPr/>
          <a:lstStyle/>
          <a:p>
            <a:fld id="{5F4FA11C-2DE1-418D-8A5C-835FA907C165}" type="slidenum">
              <a:rPr lang="en-US" smtClean="0"/>
              <a:t>31</a:t>
            </a:fld>
            <a:endParaRPr lang="en-US"/>
          </a:p>
        </p:txBody>
      </p:sp>
    </p:spTree>
    <p:extLst>
      <p:ext uri="{BB962C8B-B14F-4D97-AF65-F5344CB8AC3E}">
        <p14:creationId xmlns:p14="http://schemas.microsoft.com/office/powerpoint/2010/main" val="3504950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1356">
              <a:defRPr/>
            </a:pPr>
            <a:r>
              <a:rPr lang="vi-VN" sz="1100" spc="-4" dirty="0">
                <a:cs typeface="Times New Roman"/>
              </a:rPr>
              <a:t>Aktivnost  o</a:t>
            </a:r>
            <a:r>
              <a:rPr lang="sr-Latn-RS" sz="1100" spc="-4" dirty="0">
                <a:cs typeface="Times New Roman"/>
              </a:rPr>
              <a:t>tvoren</a:t>
            </a:r>
            <a:r>
              <a:rPr lang="vi-VN" sz="1100" spc="-4" dirty="0">
                <a:cs typeface="Times New Roman"/>
              </a:rPr>
              <a:t>ih sistema </a:t>
            </a:r>
            <a:r>
              <a:rPr lang="sr-Latn-RS" sz="1100" spc="-4" dirty="0">
                <a:cs typeface="Times New Roman"/>
              </a:rPr>
              <a:t>se </a:t>
            </a:r>
            <a:r>
              <a:rPr lang="vi-VN" sz="1100" dirty="0">
                <a:cs typeface="Times New Roman"/>
              </a:rPr>
              <a:t>odvija</a:t>
            </a:r>
            <a:r>
              <a:rPr lang="vi-VN" sz="1100" spc="-9" dirty="0">
                <a:cs typeface="Times New Roman"/>
              </a:rPr>
              <a:t> </a:t>
            </a:r>
            <a:r>
              <a:rPr lang="vi-VN" sz="1100" dirty="0">
                <a:cs typeface="Times New Roman"/>
              </a:rPr>
              <a:t>s jedne </a:t>
            </a:r>
            <a:r>
              <a:rPr lang="vi-VN" sz="1100" spc="-4" dirty="0">
                <a:cs typeface="Times New Roman"/>
              </a:rPr>
              <a:t>strane preko svojih ulaza, </a:t>
            </a:r>
            <a:r>
              <a:rPr lang="vi-VN" sz="1100" dirty="0">
                <a:cs typeface="Times New Roman"/>
              </a:rPr>
              <a:t>a s </a:t>
            </a:r>
            <a:r>
              <a:rPr lang="vi-VN" sz="1100" spc="-4" dirty="0">
                <a:cs typeface="Times New Roman"/>
              </a:rPr>
              <a:t>druge strane preko svojih izlaza. </a:t>
            </a:r>
            <a:endParaRPr lang="sr-Latn-RS" sz="1100" spc="-4" dirty="0" smtClean="0">
              <a:cs typeface="Times New Roman"/>
            </a:endParaRPr>
          </a:p>
          <a:p>
            <a:pPr defTabSz="801356">
              <a:defRPr/>
            </a:pPr>
            <a:r>
              <a:rPr lang="en-US" sz="1200" b="0" i="0" kern="1200" dirty="0" err="1" smtClean="0">
                <a:solidFill>
                  <a:schemeClr val="tx1"/>
                </a:solidFill>
                <a:effectLst/>
                <a:latin typeface="+mn-lt"/>
                <a:ea typeface="+mn-ea"/>
                <a:cs typeface="+mn-cs"/>
              </a:rPr>
              <a:t>Autarhična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privreda</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ona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gde</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razmena</a:t>
            </a:r>
            <a:r>
              <a:rPr lang="en-US" sz="1200" b="0" i="0" kern="1200" dirty="0" smtClean="0">
                <a:solidFill>
                  <a:schemeClr val="tx1"/>
                </a:solidFill>
                <a:effectLst/>
                <a:latin typeface="+mn-lt"/>
                <a:ea typeface="+mn-ea"/>
                <a:cs typeface="+mn-cs"/>
              </a:rPr>
              <a:t> robe </a:t>
            </a:r>
            <a:r>
              <a:rPr lang="en-US" sz="1200" b="0" i="0" kern="1200" dirty="0" err="1" smtClean="0">
                <a:solidFill>
                  <a:schemeClr val="tx1"/>
                </a:solidFill>
                <a:effectLst/>
                <a:latin typeface="+mn-lt"/>
                <a:ea typeface="+mn-ea"/>
                <a:cs typeface="+mn-cs"/>
              </a:rPr>
              <a:t>odvija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unutar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granica</a:t>
            </a:r>
            <a:r>
              <a:rPr lang="en-US" sz="1200" b="0" i="0" kern="1200" dirty="0" smtClean="0">
                <a:solidFill>
                  <a:schemeClr val="tx1"/>
                </a:solidFill>
                <a:effectLst/>
                <a:latin typeface="+mn-lt"/>
                <a:ea typeface="+mn-ea"/>
                <a:cs typeface="+mn-cs"/>
              </a:rPr>
              <a:t> date (</a:t>
            </a:r>
            <a:r>
              <a:rPr lang="en-US" sz="1200" b="0" i="0" kern="1200" dirty="0" err="1" smtClean="0">
                <a:solidFill>
                  <a:schemeClr val="tx1"/>
                </a:solidFill>
                <a:effectLst/>
                <a:latin typeface="+mn-lt"/>
                <a:ea typeface="+mn-ea"/>
                <a:cs typeface="+mn-cs"/>
              </a:rPr>
              <a:t>jedne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zemlje</a:t>
            </a:r>
            <a:r>
              <a:rPr lang="en-US" sz="1200" b="0" i="0" kern="1200" dirty="0" smtClean="0">
                <a:solidFill>
                  <a:schemeClr val="tx1"/>
                </a:solidFill>
                <a:effectLst/>
                <a:latin typeface="+mn-lt"/>
                <a:ea typeface="+mn-ea"/>
                <a:cs typeface="+mn-cs"/>
              </a:rPr>
              <a:t>.</a:t>
            </a:r>
            <a:endParaRPr lang="vi-VN" sz="1100" dirty="0">
              <a:cs typeface="Times New Roman"/>
            </a:endParaRPr>
          </a:p>
        </p:txBody>
      </p:sp>
      <p:sp>
        <p:nvSpPr>
          <p:cNvPr id="4" name="Slide Number Placeholder 3"/>
          <p:cNvSpPr>
            <a:spLocks noGrp="1"/>
          </p:cNvSpPr>
          <p:nvPr>
            <p:ph type="sldNum" sz="quarter" idx="10"/>
          </p:nvPr>
        </p:nvSpPr>
        <p:spPr/>
        <p:txBody>
          <a:bodyPr/>
          <a:lstStyle/>
          <a:p>
            <a:fld id="{5F4FA11C-2DE1-418D-8A5C-835FA907C165}" type="slidenum">
              <a:rPr lang="en-US" smtClean="0"/>
              <a:t>33</a:t>
            </a:fld>
            <a:endParaRPr lang="en-US"/>
          </a:p>
        </p:txBody>
      </p:sp>
    </p:spTree>
    <p:extLst>
      <p:ext uri="{BB962C8B-B14F-4D97-AF65-F5344CB8AC3E}">
        <p14:creationId xmlns:p14="http://schemas.microsoft.com/office/powerpoint/2010/main" val="83198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smtClean="0"/>
              <a:t>Podsistem</a:t>
            </a:r>
            <a:r>
              <a:rPr lang="en-US" b="1" i="1" dirty="0" smtClean="0"/>
              <a:t> </a:t>
            </a:r>
            <a:r>
              <a:rPr lang="en-US" i="1" dirty="0" smtClean="0"/>
              <a:t>je </a:t>
            </a:r>
            <a:r>
              <a:rPr lang="en-US" i="1" dirty="0" err="1" smtClean="0"/>
              <a:t>deo</a:t>
            </a:r>
            <a:r>
              <a:rPr lang="en-US" i="1" dirty="0" smtClean="0"/>
              <a:t> </a:t>
            </a:r>
            <a:r>
              <a:rPr lang="en-US" i="1" dirty="0" err="1" smtClean="0"/>
              <a:t>realnog</a:t>
            </a:r>
            <a:r>
              <a:rPr lang="en-US" i="1" dirty="0" smtClean="0"/>
              <a:t> </a:t>
            </a:r>
            <a:r>
              <a:rPr lang="en-US" i="1" dirty="0" err="1" smtClean="0"/>
              <a:t>sistema</a:t>
            </a:r>
            <a:r>
              <a:rPr lang="en-US" i="1" dirty="0" smtClean="0"/>
              <a:t> </a:t>
            </a:r>
            <a:r>
              <a:rPr lang="en-US" i="1" dirty="0" err="1" smtClean="0"/>
              <a:t>čiji</a:t>
            </a:r>
            <a:r>
              <a:rPr lang="en-US" i="1" dirty="0" smtClean="0"/>
              <a:t> model </a:t>
            </a:r>
            <a:r>
              <a:rPr lang="en-US" i="1" dirty="0" err="1" smtClean="0"/>
              <a:t>odgovara</a:t>
            </a:r>
            <a:r>
              <a:rPr lang="en-US" i="1" dirty="0" smtClean="0"/>
              <a:t> </a:t>
            </a:r>
            <a:r>
              <a:rPr lang="en-US" i="1" dirty="0" err="1" smtClean="0"/>
              <a:t>podmodelu</a:t>
            </a:r>
            <a:r>
              <a:rPr lang="en-US" i="1" dirty="0" smtClean="0"/>
              <a:t> </a:t>
            </a:r>
            <a:r>
              <a:rPr lang="en-US" i="1" dirty="0" err="1" smtClean="0"/>
              <a:t>modela</a:t>
            </a:r>
            <a:r>
              <a:rPr lang="en-US" i="1" dirty="0" smtClean="0"/>
              <a:t> </a:t>
            </a:r>
            <a:r>
              <a:rPr lang="en-US" i="1" dirty="0" err="1" smtClean="0"/>
              <a:t>realnog</a:t>
            </a:r>
            <a:r>
              <a:rPr lang="en-US" i="1" dirty="0" smtClean="0"/>
              <a:t> </a:t>
            </a:r>
            <a:r>
              <a:rPr lang="en-US" i="1" dirty="0" err="1" smtClean="0"/>
              <a:t>sistema</a:t>
            </a:r>
            <a:r>
              <a:rPr lang="en-US" i="1" dirty="0" smtClean="0"/>
              <a:t> </a:t>
            </a:r>
            <a:r>
              <a:rPr lang="en-US" i="1" dirty="0" err="1" smtClean="0"/>
              <a:t>definisanog</a:t>
            </a:r>
            <a:r>
              <a:rPr lang="en-US" i="1" dirty="0" smtClean="0"/>
              <a:t> </a:t>
            </a:r>
            <a:r>
              <a:rPr lang="en-US" i="1" dirty="0" err="1" smtClean="0"/>
              <a:t>nekom</a:t>
            </a:r>
            <a:r>
              <a:rPr lang="en-US" i="1" dirty="0" smtClean="0"/>
              <a:t> </a:t>
            </a:r>
            <a:r>
              <a:rPr lang="en-US" i="1" dirty="0" err="1" smtClean="0"/>
              <a:t>relacijom</a:t>
            </a:r>
            <a:r>
              <a:rPr lang="en-US" i="1" dirty="0" smtClean="0"/>
              <a:t> u </a:t>
            </a:r>
            <a:r>
              <a:rPr lang="en-US" i="1" dirty="0" err="1" smtClean="0"/>
              <a:t>skupu</a:t>
            </a:r>
            <a:r>
              <a:rPr lang="en-US" i="1" dirty="0" smtClean="0"/>
              <a:t> </a:t>
            </a:r>
            <a:r>
              <a:rPr lang="en-US" i="1" dirty="0" err="1" smtClean="0"/>
              <a:t>svih</a:t>
            </a:r>
            <a:r>
              <a:rPr lang="en-US" i="1" dirty="0" smtClean="0"/>
              <a:t> </a:t>
            </a:r>
            <a:r>
              <a:rPr lang="en-US" i="1" dirty="0" err="1" smtClean="0"/>
              <a:t>procesa</a:t>
            </a:r>
            <a:r>
              <a:rPr lang="en-US" i="1" dirty="0" smtClean="0"/>
              <a:t>, </a:t>
            </a:r>
            <a:r>
              <a:rPr lang="en-US" i="1" dirty="0" err="1" smtClean="0"/>
              <a:t>objekata</a:t>
            </a:r>
            <a:r>
              <a:rPr lang="en-US" i="1" dirty="0" smtClean="0"/>
              <a:t> i </a:t>
            </a:r>
            <a:r>
              <a:rPr lang="en-US" i="1" dirty="0" err="1" smtClean="0"/>
              <a:t>akcija</a:t>
            </a:r>
            <a:r>
              <a:rPr lang="en-US" i="1" dirty="0" smtClean="0"/>
              <a:t>. </a:t>
            </a:r>
            <a:endParaRPr lang="en-US" dirty="0" smtClean="0"/>
          </a:p>
        </p:txBody>
      </p:sp>
      <p:sp>
        <p:nvSpPr>
          <p:cNvPr id="4" name="Slide Number Placeholder 3"/>
          <p:cNvSpPr>
            <a:spLocks noGrp="1"/>
          </p:cNvSpPr>
          <p:nvPr>
            <p:ph type="sldNum" sz="quarter" idx="10"/>
          </p:nvPr>
        </p:nvSpPr>
        <p:spPr/>
        <p:txBody>
          <a:bodyPr/>
          <a:lstStyle/>
          <a:p>
            <a:fld id="{4ADA6485-8B25-477D-A00A-EC12CE7E1146}" type="slidenum">
              <a:rPr lang="en-US" smtClean="0"/>
              <a:t>34</a:t>
            </a:fld>
            <a:endParaRPr lang="en-US"/>
          </a:p>
        </p:txBody>
      </p:sp>
    </p:spTree>
    <p:extLst>
      <p:ext uri="{BB962C8B-B14F-4D97-AF65-F5344CB8AC3E}">
        <p14:creationId xmlns:p14="http://schemas.microsoft.com/office/powerpoint/2010/main" val="183770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CS" sz="1200" i="1" dirty="0" smtClean="0"/>
              <a:t>1.</a:t>
            </a:r>
            <a:r>
              <a:rPr lang="sr-Latn-CS" sz="1200" i="1" baseline="0" dirty="0" smtClean="0"/>
              <a:t> </a:t>
            </a:r>
            <a:r>
              <a:rPr lang="sr-Latn-CS" sz="1200" i="1" dirty="0" smtClean="0"/>
              <a:t>Kratak pregled primene informacionih sistema, Informatika, Informacione tehnologije, Računarstvo.</a:t>
            </a:r>
          </a:p>
          <a:p>
            <a:r>
              <a:rPr lang="sr-Latn-CS" sz="1200" i="1" dirty="0" smtClean="0"/>
              <a:t>2.</a:t>
            </a:r>
            <a:r>
              <a:rPr lang="sr-Latn-CS" sz="1200" i="1" baseline="0" dirty="0" smtClean="0"/>
              <a:t> I</a:t>
            </a:r>
            <a:r>
              <a:rPr lang="sr-Latn-CS" sz="1200" i="1" dirty="0" smtClean="0"/>
              <a:t>nformacione i komunikacione tehnologije kao tehnološka osnova informacionih sistema. Organizacioni aspekti informacionih sistema. Tehnološki aspekti informacionih sistema.</a:t>
            </a:r>
          </a:p>
          <a:p>
            <a:r>
              <a:rPr lang="sr-Latn-CS" sz="1200" i="1" dirty="0" smtClean="0"/>
              <a:t>3.</a:t>
            </a:r>
            <a:r>
              <a:rPr lang="sr-Latn-CS" sz="1200" i="1" baseline="0" dirty="0" smtClean="0"/>
              <a:t> </a:t>
            </a:r>
            <a:r>
              <a:rPr lang="sr-Latn-CS" sz="1200" i="1" dirty="0" smtClean="0"/>
              <a:t>Analiza izvodljivosti i predlog sistemskog rešenja. Modeliranje i analiza sistema. Projektovanje sistema. Realizacija sistema.</a:t>
            </a:r>
          </a:p>
          <a:p>
            <a:r>
              <a:rPr lang="sr-Latn-CS" sz="1200" i="1" dirty="0" smtClean="0"/>
              <a:t>4. DMS - Informacioni sistemi za upravljanje i rad sa dokumentima, CMS - Informacioni sistemi za menadzment sadržaja, JMS - Java Messaging Service kao primer komunikacione infrastrukture informacionih sistema, Informacioni sistemi na nivou strategije, DSS - Informacioni sistemi za podršku odlučivanju, Informacioni sistemi za podršku rada sa velikim brojem korisnika - Customer Management Systems, Informacioni sistemi za upravljanje znanjem, Kolaborativni informacioni sistemi.</a:t>
            </a:r>
            <a:endParaRPr lang="en-US" dirty="0"/>
          </a:p>
        </p:txBody>
      </p:sp>
      <p:sp>
        <p:nvSpPr>
          <p:cNvPr id="4" name="Slide Number Placeholder 3"/>
          <p:cNvSpPr>
            <a:spLocks noGrp="1"/>
          </p:cNvSpPr>
          <p:nvPr>
            <p:ph type="sldNum" sz="quarter" idx="10"/>
          </p:nvPr>
        </p:nvSpPr>
        <p:spPr/>
        <p:txBody>
          <a:bodyPr/>
          <a:lstStyle/>
          <a:p>
            <a:fld id="{4ADA6485-8B25-477D-A00A-EC12CE7E1146}" type="slidenum">
              <a:rPr lang="en-US" smtClean="0"/>
              <a:t>3</a:t>
            </a:fld>
            <a:endParaRPr lang="en-US"/>
          </a:p>
        </p:txBody>
      </p:sp>
    </p:spTree>
    <p:extLst>
      <p:ext uri="{BB962C8B-B14F-4D97-AF65-F5344CB8AC3E}">
        <p14:creationId xmlns:p14="http://schemas.microsoft.com/office/powerpoint/2010/main" val="383579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 lvl="0" indent="0">
              <a:lnSpc>
                <a:spcPct val="90000"/>
              </a:lnSpc>
              <a:spcBef>
                <a:spcPts val="600"/>
              </a:spcBef>
              <a:buFont typeface="Arial"/>
              <a:buNone/>
              <a:tabLst>
                <a:tab pos="659765" algn="l"/>
              </a:tabLst>
            </a:pPr>
            <a:r>
              <a:rPr lang="en-US" sz="2400" spc="-10" dirty="0" err="1" smtClean="0">
                <a:cs typeface="Calibri"/>
              </a:rPr>
              <a:t>Detaljno</a:t>
            </a:r>
            <a:r>
              <a:rPr lang="en-US" sz="2400" spc="20" dirty="0" smtClean="0">
                <a:cs typeface="Calibri"/>
              </a:rPr>
              <a:t> </a:t>
            </a:r>
            <a:r>
              <a:rPr lang="en-US" sz="2400" spc="-5" dirty="0" err="1" smtClean="0">
                <a:cs typeface="Calibri"/>
              </a:rPr>
              <a:t>poznaje</a:t>
            </a:r>
            <a:r>
              <a:rPr lang="en-US" sz="2400" spc="-25" dirty="0" smtClean="0">
                <a:cs typeface="Calibri"/>
              </a:rPr>
              <a:t> </a:t>
            </a:r>
            <a:r>
              <a:rPr lang="en-US" sz="2400" spc="-10" dirty="0" err="1" smtClean="0">
                <a:cs typeface="Calibri"/>
              </a:rPr>
              <a:t>poslovne</a:t>
            </a:r>
            <a:r>
              <a:rPr lang="en-US" sz="2400" spc="20" dirty="0" smtClean="0">
                <a:cs typeface="Calibri"/>
              </a:rPr>
              <a:t> </a:t>
            </a:r>
            <a:r>
              <a:rPr lang="en-US" sz="2400" spc="-15" dirty="0" err="1" smtClean="0">
                <a:cs typeface="Calibri"/>
              </a:rPr>
              <a:t>procese</a:t>
            </a:r>
            <a:r>
              <a:rPr lang="en-US" sz="2400" spc="20" dirty="0" smtClean="0">
                <a:cs typeface="Calibri"/>
              </a:rPr>
              <a:t> </a:t>
            </a:r>
            <a:r>
              <a:rPr lang="en-US" sz="2400" spc="-5" dirty="0" smtClean="0">
                <a:cs typeface="Calibri"/>
              </a:rPr>
              <a:t>i</a:t>
            </a:r>
            <a:r>
              <a:rPr lang="en-US" sz="2400" spc="5" dirty="0" smtClean="0">
                <a:cs typeface="Calibri"/>
              </a:rPr>
              <a:t> </a:t>
            </a:r>
            <a:r>
              <a:rPr lang="en-US" sz="2400" spc="-5" dirty="0" err="1" smtClean="0">
                <a:cs typeface="Calibri"/>
              </a:rPr>
              <a:t>poslovne</a:t>
            </a:r>
            <a:r>
              <a:rPr lang="en-US" sz="2400" spc="20" dirty="0" smtClean="0">
                <a:cs typeface="Calibri"/>
              </a:rPr>
              <a:t> </a:t>
            </a:r>
            <a:r>
              <a:rPr lang="en-US" sz="2400" spc="-10" dirty="0" err="1" smtClean="0">
                <a:cs typeface="Calibri"/>
              </a:rPr>
              <a:t>informacione</a:t>
            </a:r>
            <a:r>
              <a:rPr lang="en-US" sz="2400" spc="45" dirty="0" smtClean="0">
                <a:cs typeface="Calibri"/>
              </a:rPr>
              <a:t> </a:t>
            </a:r>
            <a:r>
              <a:rPr lang="en-US" sz="2400" spc="-20" dirty="0" err="1" smtClean="0">
                <a:cs typeface="Calibri"/>
              </a:rPr>
              <a:t>sisteme</a:t>
            </a:r>
            <a:endParaRPr lang="en-US" sz="2400" dirty="0" smtClean="0">
              <a:cs typeface="Calibri"/>
            </a:endParaRPr>
          </a:p>
          <a:p>
            <a:pPr marL="30480" lvl="0" indent="0">
              <a:lnSpc>
                <a:spcPct val="90000"/>
              </a:lnSpc>
              <a:spcBef>
                <a:spcPts val="600"/>
              </a:spcBef>
              <a:buFont typeface="Arial"/>
              <a:buNone/>
              <a:tabLst>
                <a:tab pos="659765" algn="l"/>
              </a:tabLst>
            </a:pPr>
            <a:r>
              <a:rPr lang="en-US" sz="2400" spc="-20" dirty="0" err="1" smtClean="0">
                <a:cs typeface="Calibri"/>
              </a:rPr>
              <a:t>Pregovara</a:t>
            </a:r>
            <a:r>
              <a:rPr lang="en-US" sz="2400" spc="50" dirty="0" smtClean="0">
                <a:cs typeface="Calibri"/>
              </a:rPr>
              <a:t> </a:t>
            </a:r>
            <a:r>
              <a:rPr lang="en-US" sz="2400" spc="-10" dirty="0" err="1" smtClean="0">
                <a:cs typeface="Calibri"/>
              </a:rPr>
              <a:t>sa</a:t>
            </a:r>
            <a:r>
              <a:rPr lang="en-US" sz="2400" spc="5" dirty="0" smtClean="0">
                <a:cs typeface="Calibri"/>
              </a:rPr>
              <a:t> </a:t>
            </a:r>
            <a:r>
              <a:rPr lang="en-US" sz="2400" spc="-10" dirty="0" err="1" smtClean="0">
                <a:cs typeface="Calibri"/>
              </a:rPr>
              <a:t>klijentima</a:t>
            </a:r>
            <a:r>
              <a:rPr lang="en-US" sz="2400" spc="55" dirty="0" smtClean="0">
                <a:cs typeface="Calibri"/>
              </a:rPr>
              <a:t> </a:t>
            </a:r>
            <a:r>
              <a:rPr lang="en-US" sz="2400" spc="-5" dirty="0" smtClean="0">
                <a:cs typeface="Calibri"/>
              </a:rPr>
              <a:t>i</a:t>
            </a:r>
            <a:r>
              <a:rPr lang="en-US" sz="2400" dirty="0" smtClean="0">
                <a:cs typeface="Calibri"/>
              </a:rPr>
              <a:t> </a:t>
            </a:r>
            <a:r>
              <a:rPr lang="en-US" sz="2400" spc="-15" dirty="0" err="1" smtClean="0">
                <a:cs typeface="Calibri"/>
              </a:rPr>
              <a:t>razume</a:t>
            </a:r>
            <a:r>
              <a:rPr lang="en-US" sz="2400" spc="20" dirty="0" smtClean="0">
                <a:cs typeface="Calibri"/>
              </a:rPr>
              <a:t> </a:t>
            </a:r>
            <a:r>
              <a:rPr lang="en-US" sz="2400" spc="-10" dirty="0" err="1" smtClean="0">
                <a:cs typeface="Calibri"/>
              </a:rPr>
              <a:t>njihove</a:t>
            </a:r>
            <a:r>
              <a:rPr lang="en-US" sz="2400" spc="-15" dirty="0" smtClean="0">
                <a:cs typeface="Calibri"/>
              </a:rPr>
              <a:t> </a:t>
            </a:r>
            <a:r>
              <a:rPr lang="en-US" sz="2400" spc="-10" dirty="0" err="1" smtClean="0">
                <a:cs typeface="Calibri"/>
              </a:rPr>
              <a:t>potrebe</a:t>
            </a:r>
            <a:endParaRPr lang="en-US" sz="2400" dirty="0" smtClean="0">
              <a:cs typeface="Calibri"/>
            </a:endParaRPr>
          </a:p>
          <a:p>
            <a:pPr marL="30480" lvl="0" indent="0">
              <a:lnSpc>
                <a:spcPct val="90000"/>
              </a:lnSpc>
              <a:spcBef>
                <a:spcPts val="600"/>
              </a:spcBef>
              <a:buFont typeface="Arial"/>
              <a:buNone/>
              <a:tabLst>
                <a:tab pos="659765" algn="l"/>
              </a:tabLst>
            </a:pPr>
            <a:r>
              <a:rPr lang="en-US" sz="2400" spc="-20" dirty="0" err="1" smtClean="0">
                <a:cs typeface="Calibri"/>
              </a:rPr>
              <a:t>Koristi</a:t>
            </a:r>
            <a:r>
              <a:rPr lang="en-US" sz="2400" spc="45" dirty="0" smtClean="0">
                <a:cs typeface="Calibri"/>
              </a:rPr>
              <a:t> </a:t>
            </a:r>
            <a:r>
              <a:rPr lang="en-US" sz="2400" spc="-20" dirty="0" err="1" smtClean="0">
                <a:cs typeface="Calibri"/>
              </a:rPr>
              <a:t>savremene</a:t>
            </a:r>
            <a:r>
              <a:rPr lang="en-US" sz="2400" spc="75" dirty="0" smtClean="0">
                <a:cs typeface="Calibri"/>
              </a:rPr>
              <a:t> </a:t>
            </a:r>
            <a:r>
              <a:rPr lang="en-US" sz="2400" spc="-15" dirty="0" err="1" smtClean="0">
                <a:cs typeface="Calibri"/>
              </a:rPr>
              <a:t>alate</a:t>
            </a:r>
            <a:endParaRPr lang="en-US" sz="2400" dirty="0" smtClean="0">
              <a:cs typeface="Calibri"/>
            </a:endParaRPr>
          </a:p>
          <a:p>
            <a:pPr marL="30480" lvl="0" indent="0">
              <a:lnSpc>
                <a:spcPct val="90000"/>
              </a:lnSpc>
              <a:spcBef>
                <a:spcPts val="600"/>
              </a:spcBef>
              <a:buFont typeface="Arial"/>
              <a:buNone/>
              <a:tabLst>
                <a:tab pos="659765" algn="l"/>
              </a:tabLst>
            </a:pPr>
            <a:r>
              <a:rPr lang="en-US" sz="2400" spc="-15" dirty="0" err="1" smtClean="0">
                <a:cs typeface="Calibri"/>
              </a:rPr>
              <a:t>Upravlja</a:t>
            </a:r>
            <a:r>
              <a:rPr lang="en-US" sz="2400" spc="25" dirty="0" smtClean="0">
                <a:cs typeface="Calibri"/>
              </a:rPr>
              <a:t> </a:t>
            </a:r>
            <a:r>
              <a:rPr lang="en-US" sz="2400" spc="-10" dirty="0" err="1" smtClean="0">
                <a:cs typeface="Calibri"/>
              </a:rPr>
              <a:t>procesima</a:t>
            </a:r>
            <a:r>
              <a:rPr lang="en-US" sz="2400" spc="-10" dirty="0" smtClean="0">
                <a:cs typeface="Calibri"/>
              </a:rPr>
              <a:t>,</a:t>
            </a:r>
            <a:r>
              <a:rPr lang="en-US" sz="2400" spc="50" dirty="0" smtClean="0">
                <a:cs typeface="Calibri"/>
              </a:rPr>
              <a:t> </a:t>
            </a:r>
            <a:r>
              <a:rPr lang="en-US" sz="2400" spc="-10" dirty="0" err="1" smtClean="0">
                <a:cs typeface="Calibri"/>
              </a:rPr>
              <a:t>promenama</a:t>
            </a:r>
            <a:r>
              <a:rPr lang="en-US" sz="2400" spc="-10" dirty="0" smtClean="0">
                <a:cs typeface="Calibri"/>
              </a:rPr>
              <a:t>,</a:t>
            </a:r>
            <a:r>
              <a:rPr lang="en-US" sz="2400" spc="25" dirty="0" smtClean="0">
                <a:cs typeface="Calibri"/>
              </a:rPr>
              <a:t> </a:t>
            </a:r>
            <a:r>
              <a:rPr lang="en-US" sz="2400" spc="-5" dirty="0" err="1" smtClean="0">
                <a:cs typeface="Calibri"/>
              </a:rPr>
              <a:t>rizicima</a:t>
            </a:r>
            <a:r>
              <a:rPr lang="en-US" sz="2400" spc="-5" dirty="0" smtClean="0">
                <a:cs typeface="Calibri"/>
              </a:rPr>
              <a:t>,</a:t>
            </a:r>
            <a:r>
              <a:rPr lang="en-US" sz="2400" spc="25" dirty="0" smtClean="0">
                <a:cs typeface="Calibri"/>
              </a:rPr>
              <a:t> </a:t>
            </a:r>
            <a:r>
              <a:rPr lang="en-US" sz="2400" spc="-10" dirty="0" err="1" smtClean="0">
                <a:cs typeface="Calibri"/>
              </a:rPr>
              <a:t>timovima</a:t>
            </a:r>
            <a:r>
              <a:rPr lang="en-US" sz="2400" spc="45" dirty="0" smtClean="0">
                <a:cs typeface="Calibri"/>
              </a:rPr>
              <a:t> </a:t>
            </a:r>
            <a:r>
              <a:rPr lang="en-US" sz="2400" spc="-5" dirty="0" smtClean="0">
                <a:cs typeface="Calibri"/>
              </a:rPr>
              <a:t>…</a:t>
            </a:r>
            <a:endParaRPr lang="en-US" sz="2400" dirty="0" smtClean="0">
              <a:cs typeface="Calibri"/>
            </a:endParaRPr>
          </a:p>
          <a:p>
            <a:pPr marL="30480" lvl="0" indent="0">
              <a:lnSpc>
                <a:spcPct val="90000"/>
              </a:lnSpc>
              <a:spcBef>
                <a:spcPts val="600"/>
              </a:spcBef>
              <a:buFont typeface="Arial"/>
              <a:buNone/>
              <a:tabLst>
                <a:tab pos="659765" algn="l"/>
              </a:tabLst>
            </a:pPr>
            <a:r>
              <a:rPr lang="en-US" sz="2400" spc="-15" dirty="0" err="1" smtClean="0">
                <a:cs typeface="Calibri"/>
              </a:rPr>
              <a:t>Upravlja</a:t>
            </a:r>
            <a:r>
              <a:rPr lang="en-US" sz="2400" spc="25" dirty="0" smtClean="0">
                <a:cs typeface="Calibri"/>
              </a:rPr>
              <a:t> </a:t>
            </a:r>
            <a:r>
              <a:rPr lang="en-US" sz="2400" spc="-10" dirty="0" err="1" smtClean="0">
                <a:cs typeface="Calibri"/>
              </a:rPr>
              <a:t>projektom</a:t>
            </a:r>
            <a:r>
              <a:rPr lang="en-US" sz="2400" spc="-15" dirty="0" smtClean="0">
                <a:cs typeface="Calibri"/>
              </a:rPr>
              <a:t> </a:t>
            </a:r>
            <a:r>
              <a:rPr lang="en-US" sz="2400" spc="-20" dirty="0" err="1" smtClean="0">
                <a:cs typeface="Calibri"/>
              </a:rPr>
              <a:t>razvoja</a:t>
            </a:r>
            <a:r>
              <a:rPr lang="en-US" sz="2400" spc="25" dirty="0" smtClean="0">
                <a:cs typeface="Calibri"/>
              </a:rPr>
              <a:t> </a:t>
            </a:r>
            <a:r>
              <a:rPr lang="en-US" sz="2400" spc="-5" dirty="0" err="1" smtClean="0">
                <a:cs typeface="Calibri"/>
              </a:rPr>
              <a:t>ili</a:t>
            </a:r>
            <a:r>
              <a:rPr lang="en-US" sz="2400" spc="-15" dirty="0" smtClean="0">
                <a:cs typeface="Calibri"/>
              </a:rPr>
              <a:t> </a:t>
            </a:r>
            <a:r>
              <a:rPr lang="en-US" sz="2400" spc="-10" dirty="0" err="1" smtClean="0">
                <a:cs typeface="Calibri"/>
              </a:rPr>
              <a:t>implementacije</a:t>
            </a:r>
            <a:r>
              <a:rPr lang="en-US" sz="2400" spc="95" dirty="0" smtClean="0">
                <a:cs typeface="Calibri"/>
              </a:rPr>
              <a:t> </a:t>
            </a:r>
            <a:r>
              <a:rPr lang="en-US" sz="2400" spc="-20" dirty="0" err="1" smtClean="0">
                <a:cs typeface="Calibri"/>
              </a:rPr>
              <a:t>sistema</a:t>
            </a:r>
            <a:endParaRPr lang="en-US" sz="2400" dirty="0" smtClean="0">
              <a:cs typeface="Calibri"/>
            </a:endParaRPr>
          </a:p>
          <a:p>
            <a:pPr marL="30480" lvl="0" indent="0">
              <a:lnSpc>
                <a:spcPct val="90000"/>
              </a:lnSpc>
              <a:spcBef>
                <a:spcPts val="600"/>
              </a:spcBef>
              <a:buFont typeface="Arial"/>
              <a:buNone/>
              <a:tabLst>
                <a:tab pos="659765" algn="l"/>
              </a:tabLst>
            </a:pPr>
            <a:r>
              <a:rPr lang="en-US" sz="2400" spc="-15" dirty="0" err="1" smtClean="0">
                <a:cs typeface="Calibri"/>
              </a:rPr>
              <a:t>Kastimizira</a:t>
            </a:r>
            <a:r>
              <a:rPr lang="en-US" sz="2400" spc="85" dirty="0" smtClean="0">
                <a:cs typeface="Calibri"/>
              </a:rPr>
              <a:t> </a:t>
            </a:r>
            <a:r>
              <a:rPr lang="en-US" sz="2400" spc="-10" dirty="0" err="1" smtClean="0">
                <a:cs typeface="Calibri"/>
              </a:rPr>
              <a:t>poslovna</a:t>
            </a:r>
            <a:r>
              <a:rPr lang="en-US" sz="2400" spc="15" dirty="0" smtClean="0">
                <a:cs typeface="Calibri"/>
              </a:rPr>
              <a:t> </a:t>
            </a:r>
            <a:r>
              <a:rPr lang="en-US" sz="2400" spc="-15" dirty="0" err="1" smtClean="0">
                <a:cs typeface="Calibri"/>
              </a:rPr>
              <a:t>rešenja</a:t>
            </a:r>
            <a:r>
              <a:rPr lang="en-US" sz="2400" spc="40" dirty="0" smtClean="0">
                <a:cs typeface="Calibri"/>
              </a:rPr>
              <a:t> </a:t>
            </a:r>
            <a:r>
              <a:rPr lang="en-US" sz="2400" spc="-15" dirty="0" err="1" smtClean="0">
                <a:cs typeface="Calibri"/>
              </a:rPr>
              <a:t>prema</a:t>
            </a:r>
            <a:r>
              <a:rPr lang="en-US" sz="2400" spc="70" dirty="0" smtClean="0">
                <a:cs typeface="Calibri"/>
              </a:rPr>
              <a:t> </a:t>
            </a:r>
            <a:r>
              <a:rPr lang="en-US" sz="2400" spc="-10" dirty="0" err="1" smtClean="0">
                <a:cs typeface="Calibri"/>
              </a:rPr>
              <a:t>potrebama</a:t>
            </a:r>
            <a:r>
              <a:rPr lang="en-US" sz="2400" spc="55" dirty="0" smtClean="0">
                <a:cs typeface="Calibri"/>
              </a:rPr>
              <a:t> </a:t>
            </a:r>
            <a:r>
              <a:rPr lang="en-US" sz="2400" spc="-15" dirty="0" err="1" smtClean="0">
                <a:cs typeface="Calibri"/>
              </a:rPr>
              <a:t>organizacije</a:t>
            </a:r>
            <a:endParaRPr lang="en-US" sz="2400" dirty="0" smtClean="0">
              <a:cs typeface="Calibri"/>
            </a:endParaRPr>
          </a:p>
          <a:p>
            <a:pPr marL="30480" lvl="0" indent="0">
              <a:lnSpc>
                <a:spcPct val="90000"/>
              </a:lnSpc>
              <a:spcBef>
                <a:spcPts val="600"/>
              </a:spcBef>
              <a:buFont typeface="Arial"/>
              <a:buNone/>
              <a:tabLst>
                <a:tab pos="659765" algn="l"/>
              </a:tabLst>
            </a:pPr>
            <a:r>
              <a:rPr lang="en-US" sz="2400" spc="-10" dirty="0" err="1" smtClean="0">
                <a:cs typeface="Calibri"/>
              </a:rPr>
              <a:t>Analizira</a:t>
            </a:r>
            <a:r>
              <a:rPr lang="en-US" sz="2400" spc="-10" dirty="0" smtClean="0">
                <a:cs typeface="Calibri"/>
              </a:rPr>
              <a:t>,</a:t>
            </a:r>
            <a:r>
              <a:rPr lang="en-US" sz="2400" spc="40" dirty="0" smtClean="0">
                <a:cs typeface="Calibri"/>
              </a:rPr>
              <a:t> </a:t>
            </a:r>
            <a:r>
              <a:rPr lang="en-US" sz="2400" spc="-10" dirty="0" err="1" smtClean="0">
                <a:cs typeface="Calibri"/>
              </a:rPr>
              <a:t>projektuje</a:t>
            </a:r>
            <a:r>
              <a:rPr lang="en-US" sz="2400" dirty="0" smtClean="0">
                <a:cs typeface="Calibri"/>
              </a:rPr>
              <a:t> </a:t>
            </a:r>
            <a:r>
              <a:rPr lang="en-US" sz="2400" spc="-5" dirty="0" smtClean="0">
                <a:cs typeface="Calibri"/>
              </a:rPr>
              <a:t>i</a:t>
            </a:r>
            <a:r>
              <a:rPr lang="en-US" sz="2400" spc="10" dirty="0" smtClean="0">
                <a:cs typeface="Calibri"/>
              </a:rPr>
              <a:t> </a:t>
            </a:r>
            <a:r>
              <a:rPr lang="en-US" sz="2400" spc="-15" dirty="0" err="1" smtClean="0">
                <a:cs typeface="Calibri"/>
              </a:rPr>
              <a:t>implementira</a:t>
            </a:r>
            <a:r>
              <a:rPr lang="en-US" sz="2400" spc="80" dirty="0" smtClean="0">
                <a:cs typeface="Calibri"/>
              </a:rPr>
              <a:t> </a:t>
            </a:r>
            <a:r>
              <a:rPr lang="en-US" sz="2400" spc="-45" dirty="0" err="1" smtClean="0">
                <a:cs typeface="Calibri"/>
              </a:rPr>
              <a:t>inf</a:t>
            </a:r>
            <a:r>
              <a:rPr lang="sr-Latn-RS" sz="2400" spc="-45" dirty="0" smtClean="0">
                <a:cs typeface="Calibri"/>
              </a:rPr>
              <a:t>ormcioni</a:t>
            </a:r>
            <a:r>
              <a:rPr lang="en-US" sz="2400" spc="5" dirty="0" smtClean="0">
                <a:cs typeface="Calibri"/>
              </a:rPr>
              <a:t> </a:t>
            </a:r>
            <a:r>
              <a:rPr lang="en-US" sz="2400" spc="-20" dirty="0" err="1" smtClean="0">
                <a:cs typeface="Calibri"/>
              </a:rPr>
              <a:t>sistem</a:t>
            </a:r>
            <a:endParaRPr lang="en-US" sz="2400" dirty="0" smtClean="0">
              <a:cs typeface="Calibri"/>
            </a:endParaRPr>
          </a:p>
          <a:p>
            <a:pPr marL="30480" lvl="0" indent="0">
              <a:lnSpc>
                <a:spcPct val="90000"/>
              </a:lnSpc>
              <a:spcBef>
                <a:spcPts val="600"/>
              </a:spcBef>
              <a:buFont typeface="Arial"/>
              <a:buNone/>
              <a:tabLst>
                <a:tab pos="659765" algn="l"/>
              </a:tabLst>
            </a:pPr>
            <a:r>
              <a:rPr lang="en-US" sz="2400" spc="-10" dirty="0" err="1" smtClean="0">
                <a:cs typeface="Calibri"/>
              </a:rPr>
              <a:t>Integriše</a:t>
            </a:r>
            <a:r>
              <a:rPr lang="en-US" sz="2400" spc="40" dirty="0" smtClean="0">
                <a:cs typeface="Calibri"/>
              </a:rPr>
              <a:t> </a:t>
            </a:r>
            <a:r>
              <a:rPr lang="en-US" sz="2400" spc="-15" dirty="0" err="1" smtClean="0">
                <a:cs typeface="Calibri"/>
              </a:rPr>
              <a:t>razvijene</a:t>
            </a:r>
            <a:r>
              <a:rPr lang="en-US" sz="2400" spc="45" dirty="0" smtClean="0">
                <a:cs typeface="Calibri"/>
              </a:rPr>
              <a:t> </a:t>
            </a:r>
            <a:r>
              <a:rPr lang="en-US" sz="2400" spc="-20" dirty="0" err="1" smtClean="0">
                <a:cs typeface="Calibri"/>
              </a:rPr>
              <a:t>komponente</a:t>
            </a:r>
            <a:r>
              <a:rPr lang="en-US" sz="2400" spc="45" dirty="0" smtClean="0">
                <a:cs typeface="Calibri"/>
              </a:rPr>
              <a:t> </a:t>
            </a:r>
            <a:r>
              <a:rPr lang="en-US" sz="2400" spc="-15" dirty="0" err="1" smtClean="0">
                <a:cs typeface="Calibri"/>
              </a:rPr>
              <a:t>sa</a:t>
            </a:r>
            <a:r>
              <a:rPr lang="en-US" sz="2400" spc="10" dirty="0" smtClean="0">
                <a:cs typeface="Calibri"/>
              </a:rPr>
              <a:t> </a:t>
            </a:r>
            <a:r>
              <a:rPr lang="en-US" sz="2400" spc="-25" dirty="0" err="1" smtClean="0">
                <a:cs typeface="Calibri"/>
              </a:rPr>
              <a:t>ostatkom</a:t>
            </a:r>
            <a:r>
              <a:rPr lang="en-US" sz="2400" spc="45" dirty="0" smtClean="0">
                <a:cs typeface="Calibri"/>
              </a:rPr>
              <a:t> </a:t>
            </a:r>
            <a:r>
              <a:rPr lang="en-US" sz="2400" spc="-20" dirty="0" err="1" smtClean="0">
                <a:cs typeface="Calibri"/>
              </a:rPr>
              <a:t>sistema</a:t>
            </a:r>
            <a:endParaRPr lang="en-US" sz="2400" dirty="0" smtClean="0">
              <a:cs typeface="Calibri"/>
            </a:endParaRPr>
          </a:p>
          <a:p>
            <a:pPr marL="30480" lvl="0" indent="0">
              <a:lnSpc>
                <a:spcPct val="90000"/>
              </a:lnSpc>
              <a:spcBef>
                <a:spcPts val="600"/>
              </a:spcBef>
              <a:buFont typeface="Arial"/>
              <a:buNone/>
              <a:tabLst>
                <a:tab pos="659765" algn="l"/>
              </a:tabLst>
            </a:pPr>
            <a:r>
              <a:rPr lang="en-US" sz="2400" spc="-15" dirty="0" err="1" smtClean="0">
                <a:cs typeface="Calibri"/>
              </a:rPr>
              <a:t>Održava</a:t>
            </a:r>
            <a:r>
              <a:rPr lang="en-US" sz="2400" spc="-50" dirty="0" smtClean="0">
                <a:cs typeface="Calibri"/>
              </a:rPr>
              <a:t> </a:t>
            </a:r>
            <a:r>
              <a:rPr lang="en-US" sz="2400" spc="-20" dirty="0" err="1" smtClean="0">
                <a:cs typeface="Calibri"/>
              </a:rPr>
              <a:t>sistem</a:t>
            </a:r>
            <a:endParaRPr lang="en-US" sz="2400" dirty="0" smtClean="0">
              <a:cs typeface="Calibri"/>
            </a:endParaRPr>
          </a:p>
          <a:p>
            <a:pPr marL="30480" lvl="0" indent="0">
              <a:lnSpc>
                <a:spcPct val="90000"/>
              </a:lnSpc>
              <a:spcBef>
                <a:spcPts val="600"/>
              </a:spcBef>
              <a:buFont typeface="Arial"/>
              <a:buNone/>
              <a:tabLst>
                <a:tab pos="659765" algn="l"/>
              </a:tabLst>
            </a:pPr>
            <a:r>
              <a:rPr lang="en-US" sz="2400" spc="-10" dirty="0" err="1" smtClean="0">
                <a:cs typeface="Calibri"/>
              </a:rPr>
              <a:t>Edukuje</a:t>
            </a:r>
            <a:r>
              <a:rPr lang="en-US" sz="2400" spc="-40" dirty="0" smtClean="0">
                <a:cs typeface="Calibri"/>
              </a:rPr>
              <a:t> </a:t>
            </a:r>
            <a:r>
              <a:rPr lang="en-US" sz="2400" spc="-5" dirty="0" err="1" smtClean="0">
                <a:cs typeface="Calibri"/>
              </a:rPr>
              <a:t>buduće</a:t>
            </a:r>
            <a:r>
              <a:rPr lang="en-US" sz="2400" dirty="0" smtClean="0">
                <a:cs typeface="Calibri"/>
              </a:rPr>
              <a:t> </a:t>
            </a:r>
            <a:r>
              <a:rPr lang="en-US" sz="2400" spc="-20" dirty="0" err="1" smtClean="0">
                <a:cs typeface="Calibri"/>
              </a:rPr>
              <a:t>korisnike</a:t>
            </a:r>
            <a:endParaRPr lang="en-US" sz="2400" dirty="0" smtClean="0">
              <a:cs typeface="Calibri"/>
            </a:endParaRPr>
          </a:p>
        </p:txBody>
      </p:sp>
      <p:sp>
        <p:nvSpPr>
          <p:cNvPr id="4" name="Slide Number Placeholder 3"/>
          <p:cNvSpPr>
            <a:spLocks noGrp="1"/>
          </p:cNvSpPr>
          <p:nvPr>
            <p:ph type="sldNum" sz="quarter" idx="10"/>
          </p:nvPr>
        </p:nvSpPr>
        <p:spPr/>
        <p:txBody>
          <a:bodyPr/>
          <a:lstStyle/>
          <a:p>
            <a:fld id="{63BF3421-0B76-4466-86F2-B8B0049096E1}" type="slidenum">
              <a:rPr lang="en-US" smtClean="0"/>
              <a:t>9</a:t>
            </a:fld>
            <a:endParaRPr lang="en-US"/>
          </a:p>
        </p:txBody>
      </p:sp>
    </p:spTree>
    <p:extLst>
      <p:ext uri="{BB962C8B-B14F-4D97-AF65-F5344CB8AC3E}">
        <p14:creationId xmlns:p14="http://schemas.microsoft.com/office/powerpoint/2010/main" val="379918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smtClean="0">
                <a:latin typeface="Calibri" pitchFamily="34" charset="0"/>
                <a:cs typeface="Calibri" pitchFamily="34" charset="0"/>
              </a:rPr>
              <a:t>Informatika </a:t>
            </a:r>
            <a:r>
              <a:rPr lang="vi-VN" dirty="0" smtClean="0">
                <a:latin typeface="Calibri" pitchFamily="34" charset="0"/>
                <a:cs typeface="Calibri" pitchFamily="34" charset="0"/>
              </a:rPr>
              <a:t>je nauka o sistematskoj i racionalnoj obradi informacija kao nosilaca ljudskog znanja i komunikacija u tehničkom, ekonomskom i društvenom kontekstu, prvenstveno pomoću automatskih mašina</a:t>
            </a:r>
            <a:r>
              <a:rPr lang="en-US" dirty="0" smtClean="0">
                <a:latin typeface="Calibri" pitchFamily="34" charset="0"/>
                <a:cs typeface="Calibri" pitchFamily="34" charset="0"/>
              </a:rPr>
              <a:t>.</a:t>
            </a:r>
            <a:endParaRPr lang="en-US" dirty="0"/>
          </a:p>
        </p:txBody>
      </p:sp>
      <p:sp>
        <p:nvSpPr>
          <p:cNvPr id="4" name="Slide Number Placeholder 3"/>
          <p:cNvSpPr>
            <a:spLocks noGrp="1"/>
          </p:cNvSpPr>
          <p:nvPr>
            <p:ph type="sldNum" sz="quarter" idx="10"/>
          </p:nvPr>
        </p:nvSpPr>
        <p:spPr/>
        <p:txBody>
          <a:bodyPr/>
          <a:lstStyle/>
          <a:p>
            <a:fld id="{5F4FA11C-2DE1-418D-8A5C-835FA907C165}" type="slidenum">
              <a:rPr lang="en-US" smtClean="0"/>
              <a:t>13</a:t>
            </a:fld>
            <a:endParaRPr lang="en-US"/>
          </a:p>
        </p:txBody>
      </p:sp>
    </p:spTree>
    <p:extLst>
      <p:ext uri="{BB962C8B-B14F-4D97-AF65-F5344CB8AC3E}">
        <p14:creationId xmlns:p14="http://schemas.microsoft.com/office/powerpoint/2010/main" val="390506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Informacione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Tehnologije</a:t>
            </a:r>
            <a:r>
              <a:rPr lang="en-US" sz="1200" b="0" i="0" u="none" strike="noStrike" kern="1200" baseline="0" dirty="0" smtClean="0">
                <a:solidFill>
                  <a:schemeClr val="tx1"/>
                </a:solidFill>
                <a:latin typeface="+mn-lt"/>
                <a:ea typeface="+mn-ea"/>
                <a:cs typeface="+mn-cs"/>
              </a:rPr>
              <a:t> (IT) </a:t>
            </a:r>
            <a:r>
              <a:rPr lang="en-US" sz="1200" b="0" i="0" u="none" strike="noStrike" kern="1200" baseline="0" dirty="0" err="1" smtClean="0">
                <a:solidFill>
                  <a:schemeClr val="tx1"/>
                </a:solidFill>
                <a:latin typeface="+mn-lt"/>
                <a:ea typeface="+mn-ea"/>
                <a:cs typeface="+mn-cs"/>
              </a:rPr>
              <a:t>su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pojam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koji</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obuhvata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tehnologije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prvenstveno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računarske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tehnologije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uključuje</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mrežne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hardverske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softverske</a:t>
            </a:r>
            <a:r>
              <a:rPr lang="en-US" sz="1200" b="0" i="0" u="none" strike="noStrike" kern="1200" baseline="0" dirty="0" smtClean="0">
                <a:solidFill>
                  <a:schemeClr val="tx1"/>
                </a:solidFill>
                <a:latin typeface="+mn-lt"/>
                <a:ea typeface="+mn-ea"/>
                <a:cs typeface="+mn-cs"/>
              </a:rPr>
              <a:t>, i Internet </a:t>
            </a:r>
            <a:r>
              <a:rPr lang="en-US" sz="1200" b="0" i="0" u="none" strike="noStrike" kern="1200" baseline="0" dirty="0" err="1" smtClean="0">
                <a:solidFill>
                  <a:schemeClr val="tx1"/>
                </a:solidFill>
                <a:latin typeface="+mn-lt"/>
                <a:ea typeface="+mn-ea"/>
                <a:cs typeface="+mn-cs"/>
              </a:rPr>
              <a:t>tehnologije</a:t>
            </a:r>
            <a:r>
              <a:rPr lang="en-US" sz="1200" b="0" i="0" u="none" strike="noStrike" kern="1200" baseline="0" dirty="0" smtClean="0">
                <a:solidFill>
                  <a:schemeClr val="tx1"/>
                </a:solidFill>
                <a:latin typeface="+mn-lt"/>
                <a:ea typeface="+mn-ea"/>
                <a:cs typeface="+mn-cs"/>
              </a:rPr>
              <a:t>) i </a:t>
            </a:r>
            <a:r>
              <a:rPr lang="en-US" sz="1200" b="0" i="0" u="none" strike="noStrike" kern="1200" baseline="0" dirty="0" err="1" smtClean="0">
                <a:solidFill>
                  <a:schemeClr val="tx1"/>
                </a:solidFill>
                <a:latin typeface="+mn-lt"/>
                <a:ea typeface="+mn-ea"/>
                <a:cs typeface="+mn-cs"/>
              </a:rPr>
              <a:t>ljude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tehnologijama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ciljem</a:t>
            </a:r>
            <a:r>
              <a:rPr lang="en-US" sz="1200" b="0" i="0" u="none" strike="noStrike" kern="1200" baseline="0" dirty="0" smtClean="0">
                <a:solidFill>
                  <a:schemeClr val="tx1"/>
                </a:solidFill>
                <a:latin typeface="+mn-lt"/>
                <a:ea typeface="+mn-ea"/>
                <a:cs typeface="+mn-cs"/>
              </a:rPr>
              <a:t> da se </a:t>
            </a:r>
            <a:r>
              <a:rPr lang="en-US" sz="1200" b="0" i="0" u="none" strike="noStrike" kern="1200" baseline="0" dirty="0" err="1" smtClean="0">
                <a:solidFill>
                  <a:schemeClr val="tx1"/>
                </a:solidFill>
                <a:latin typeface="+mn-lt"/>
                <a:ea typeface="+mn-ea"/>
                <a:cs typeface="+mn-cs"/>
              </a:rPr>
              <a:t>ukupna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efektivnost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sistema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poveća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zbog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efikasnije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manipulacije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informacijama</a:t>
            </a:r>
            <a:r>
              <a:rPr lang="en-US" sz="1200" b="0" i="0" u="none" strike="noStrike" kern="1200" baseline="0" dirty="0" smtClean="0">
                <a:solidFill>
                  <a:schemeClr val="tx1"/>
                </a:solidFill>
                <a:latin typeface="+mn-lt"/>
                <a:ea typeface="+mn-ea"/>
                <a:cs typeface="+mn-cs"/>
              </a:rPr>
              <a:t>. </a:t>
            </a:r>
            <a:endParaRPr lang="en-US" i="0" dirty="0"/>
          </a:p>
        </p:txBody>
      </p:sp>
      <p:sp>
        <p:nvSpPr>
          <p:cNvPr id="4" name="Slide Number Placeholder 3"/>
          <p:cNvSpPr>
            <a:spLocks noGrp="1"/>
          </p:cNvSpPr>
          <p:nvPr>
            <p:ph type="sldNum" sz="quarter" idx="10"/>
          </p:nvPr>
        </p:nvSpPr>
        <p:spPr/>
        <p:txBody>
          <a:bodyPr/>
          <a:lstStyle/>
          <a:p>
            <a:fld id="{4ADA6485-8B25-477D-A00A-EC12CE7E1146}" type="slidenum">
              <a:rPr lang="en-US" smtClean="0"/>
              <a:t>14</a:t>
            </a:fld>
            <a:endParaRPr lang="en-US"/>
          </a:p>
        </p:txBody>
      </p:sp>
    </p:spTree>
    <p:extLst>
      <p:ext uri="{BB962C8B-B14F-4D97-AF65-F5344CB8AC3E}">
        <p14:creationId xmlns:p14="http://schemas.microsoft.com/office/powerpoint/2010/main" val="55013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452">
              <a:lnSpc>
                <a:spcPct val="90000"/>
              </a:lnSpc>
              <a:spcBef>
                <a:spcPts val="1200"/>
              </a:spcBef>
              <a:buFont typeface="Wingdings" pitchFamily="2" charset="2"/>
              <a:buNone/>
            </a:pPr>
            <a:r>
              <a:rPr lang="vi-VN" sz="1200" dirty="0" smtClean="0">
                <a:solidFill>
                  <a:srgbClr val="0070C0"/>
                </a:solidFill>
                <a:cs typeface="Times New Roman"/>
              </a:rPr>
              <a:t>Skup</a:t>
            </a:r>
            <a:r>
              <a:rPr lang="vi-VN" sz="1200" spc="-95" dirty="0" smtClean="0">
                <a:solidFill>
                  <a:srgbClr val="0070C0"/>
                </a:solidFill>
                <a:cs typeface="Times New Roman"/>
              </a:rPr>
              <a:t> </a:t>
            </a:r>
            <a:r>
              <a:rPr lang="vi-VN" sz="1200" spc="10" dirty="0" smtClean="0">
                <a:solidFill>
                  <a:srgbClr val="0070C0"/>
                </a:solidFill>
                <a:cs typeface="Times New Roman"/>
              </a:rPr>
              <a:t>objekata</a:t>
            </a:r>
            <a:r>
              <a:rPr lang="vi-VN" sz="1200" spc="-100" dirty="0" smtClean="0">
                <a:solidFill>
                  <a:srgbClr val="0070C0"/>
                </a:solidFill>
                <a:cs typeface="Times New Roman"/>
              </a:rPr>
              <a:t> </a:t>
            </a:r>
            <a:r>
              <a:rPr lang="vi-VN" sz="1200" spc="-15" dirty="0" smtClean="0">
                <a:solidFill>
                  <a:srgbClr val="0070C0"/>
                </a:solidFill>
                <a:cs typeface="Times New Roman"/>
              </a:rPr>
              <a:t>koji</a:t>
            </a:r>
            <a:r>
              <a:rPr lang="vi-VN" sz="1200" spc="-95" dirty="0" smtClean="0">
                <a:solidFill>
                  <a:srgbClr val="0070C0"/>
                </a:solidFill>
                <a:cs typeface="Times New Roman"/>
              </a:rPr>
              <a:t> </a:t>
            </a:r>
            <a:r>
              <a:rPr lang="vi-VN" sz="1200" spc="10" dirty="0" smtClean="0">
                <a:solidFill>
                  <a:srgbClr val="0070C0"/>
                </a:solidFill>
                <a:cs typeface="Times New Roman"/>
              </a:rPr>
              <a:t>predstavlja</a:t>
            </a:r>
            <a:r>
              <a:rPr lang="vi-VN" sz="1200" spc="-95" dirty="0" smtClean="0">
                <a:solidFill>
                  <a:srgbClr val="0070C0"/>
                </a:solidFill>
                <a:cs typeface="Times New Roman"/>
              </a:rPr>
              <a:t> </a:t>
            </a:r>
            <a:r>
              <a:rPr lang="vi-VN" sz="1200" spc="35" dirty="0" smtClean="0">
                <a:solidFill>
                  <a:srgbClr val="0070C0"/>
                </a:solidFill>
                <a:cs typeface="Times New Roman"/>
              </a:rPr>
              <a:t>posmatrani</a:t>
            </a:r>
            <a:r>
              <a:rPr lang="vi-VN" sz="1200" spc="-95" dirty="0" smtClean="0">
                <a:solidFill>
                  <a:srgbClr val="0070C0"/>
                </a:solidFill>
                <a:cs typeface="Times New Roman"/>
              </a:rPr>
              <a:t> </a:t>
            </a:r>
            <a:r>
              <a:rPr lang="vi-VN" sz="1200" spc="15" dirty="0" smtClean="0">
                <a:solidFill>
                  <a:srgbClr val="0070C0"/>
                </a:solidFill>
                <a:cs typeface="Times New Roman"/>
              </a:rPr>
              <a:t>sistem</a:t>
            </a:r>
            <a:r>
              <a:rPr lang="vi-VN" sz="1200" spc="-95" dirty="0" smtClean="0">
                <a:solidFill>
                  <a:srgbClr val="0070C0"/>
                </a:solidFill>
                <a:cs typeface="Times New Roman"/>
              </a:rPr>
              <a:t> </a:t>
            </a:r>
            <a:r>
              <a:rPr lang="vi-VN" sz="1200" spc="-5" dirty="0" smtClean="0">
                <a:solidFill>
                  <a:srgbClr val="0070C0"/>
                </a:solidFill>
                <a:cs typeface="Times New Roman"/>
              </a:rPr>
              <a:t>de</a:t>
            </a:r>
            <a:r>
              <a:rPr lang="vi-VN" sz="1200" spc="-5" dirty="0" smtClean="0">
                <a:solidFill>
                  <a:srgbClr val="0070C0"/>
                </a:solidFill>
                <a:cs typeface="Georgia"/>
              </a:rPr>
              <a:t>ﬁ</a:t>
            </a:r>
            <a:r>
              <a:rPr lang="vi-VN" sz="1200" spc="15" dirty="0" smtClean="0">
                <a:solidFill>
                  <a:srgbClr val="0070C0"/>
                </a:solidFill>
                <a:cs typeface="Times New Roman"/>
              </a:rPr>
              <a:t>niše</a:t>
            </a:r>
            <a:r>
              <a:rPr lang="vi-VN" sz="1200" spc="-95" dirty="0" smtClean="0">
                <a:solidFill>
                  <a:srgbClr val="0070C0"/>
                </a:solidFill>
                <a:cs typeface="Times New Roman"/>
              </a:rPr>
              <a:t> </a:t>
            </a:r>
            <a:r>
              <a:rPr lang="vi-VN" sz="1200" spc="15" dirty="0" smtClean="0">
                <a:solidFill>
                  <a:srgbClr val="0070C0"/>
                </a:solidFill>
                <a:cs typeface="Times New Roman"/>
              </a:rPr>
              <a:t>granice</a:t>
            </a:r>
            <a:r>
              <a:rPr lang="vi-VN" sz="1200" spc="-95" dirty="0" smtClean="0">
                <a:solidFill>
                  <a:srgbClr val="0070C0"/>
                </a:solidFill>
                <a:cs typeface="Times New Roman"/>
              </a:rPr>
              <a:t> </a:t>
            </a:r>
            <a:r>
              <a:rPr lang="vi-VN" sz="1200" spc="10" dirty="0" smtClean="0">
                <a:solidFill>
                  <a:srgbClr val="0070C0"/>
                </a:solidFill>
                <a:cs typeface="Times New Roman"/>
              </a:rPr>
              <a:t>sistema. </a:t>
            </a:r>
            <a:r>
              <a:rPr lang="vi-VN" sz="1200" spc="-360" dirty="0" smtClean="0">
                <a:solidFill>
                  <a:srgbClr val="0070C0"/>
                </a:solidFill>
                <a:cs typeface="Times New Roman"/>
              </a:rPr>
              <a:t> </a:t>
            </a:r>
            <a:endParaRPr lang="sr-Latn-RS" sz="1200" spc="-360" dirty="0" smtClean="0">
              <a:solidFill>
                <a:srgbClr val="0070C0"/>
              </a:solidFill>
              <a:cs typeface="Times New Roman"/>
            </a:endParaRPr>
          </a:p>
          <a:p>
            <a:pPr marR="4452">
              <a:lnSpc>
                <a:spcPct val="90000"/>
              </a:lnSpc>
              <a:spcBef>
                <a:spcPts val="1200"/>
              </a:spcBef>
              <a:buFont typeface="Wingdings" pitchFamily="2" charset="2"/>
              <a:buNone/>
            </a:pPr>
            <a:r>
              <a:rPr lang="vi-VN" sz="1200" spc="-45" dirty="0" smtClean="0">
                <a:solidFill>
                  <a:srgbClr val="0070C0"/>
                </a:solidFill>
                <a:cs typeface="Times New Roman"/>
              </a:rPr>
              <a:t>Sve</a:t>
            </a:r>
            <a:r>
              <a:rPr lang="vi-VN" sz="1200" spc="-75" dirty="0" smtClean="0">
                <a:solidFill>
                  <a:srgbClr val="0070C0"/>
                </a:solidFill>
                <a:cs typeface="Times New Roman"/>
              </a:rPr>
              <a:t> </a:t>
            </a:r>
            <a:r>
              <a:rPr lang="vi-VN" sz="1200" spc="15" dirty="0" smtClean="0">
                <a:solidFill>
                  <a:srgbClr val="0070C0"/>
                </a:solidFill>
                <a:cs typeface="Times New Roman"/>
              </a:rPr>
              <a:t>izvan</a:t>
            </a:r>
            <a:r>
              <a:rPr lang="vi-VN" sz="1200" spc="-70" dirty="0" smtClean="0">
                <a:solidFill>
                  <a:srgbClr val="0070C0"/>
                </a:solidFill>
                <a:cs typeface="Times New Roman"/>
              </a:rPr>
              <a:t> </a:t>
            </a:r>
            <a:r>
              <a:rPr lang="vi-VN" sz="1200" spc="25" dirty="0" smtClean="0">
                <a:solidFill>
                  <a:srgbClr val="0070C0"/>
                </a:solidFill>
                <a:cs typeface="Times New Roman"/>
              </a:rPr>
              <a:t>granica</a:t>
            </a:r>
            <a:r>
              <a:rPr lang="vi-VN" sz="1200" spc="-70" dirty="0" smtClean="0">
                <a:solidFill>
                  <a:srgbClr val="0070C0"/>
                </a:solidFill>
                <a:cs typeface="Times New Roman"/>
              </a:rPr>
              <a:t> </a:t>
            </a:r>
            <a:r>
              <a:rPr lang="vi-VN" sz="1200" spc="20" dirty="0" smtClean="0">
                <a:solidFill>
                  <a:srgbClr val="0070C0"/>
                </a:solidFill>
                <a:cs typeface="Times New Roman"/>
              </a:rPr>
              <a:t>sistema</a:t>
            </a:r>
            <a:r>
              <a:rPr lang="vi-VN" sz="1200" spc="-70" dirty="0" smtClean="0">
                <a:solidFill>
                  <a:srgbClr val="0070C0"/>
                </a:solidFill>
                <a:cs typeface="Times New Roman"/>
              </a:rPr>
              <a:t> </a:t>
            </a:r>
            <a:r>
              <a:rPr lang="vi-VN" sz="1200" spc="5" dirty="0" smtClean="0">
                <a:solidFill>
                  <a:srgbClr val="0070C0"/>
                </a:solidFill>
                <a:cs typeface="Times New Roman"/>
              </a:rPr>
              <a:t>se</a:t>
            </a:r>
            <a:r>
              <a:rPr lang="vi-VN" sz="1200" spc="-70" dirty="0" smtClean="0">
                <a:solidFill>
                  <a:srgbClr val="0070C0"/>
                </a:solidFill>
                <a:cs typeface="Times New Roman"/>
              </a:rPr>
              <a:t> </a:t>
            </a:r>
            <a:r>
              <a:rPr lang="vi-VN" sz="1200" spc="10" dirty="0" smtClean="0">
                <a:solidFill>
                  <a:srgbClr val="0070C0"/>
                </a:solidFill>
                <a:cs typeface="Times New Roman"/>
              </a:rPr>
              <a:t>naziva</a:t>
            </a:r>
            <a:r>
              <a:rPr lang="vi-VN" sz="1200" spc="-70" dirty="0" smtClean="0">
                <a:solidFill>
                  <a:srgbClr val="0070C0"/>
                </a:solidFill>
                <a:cs typeface="Times New Roman"/>
              </a:rPr>
              <a:t> </a:t>
            </a:r>
            <a:r>
              <a:rPr lang="vi-VN" sz="1200" spc="15" dirty="0" smtClean="0">
                <a:solidFill>
                  <a:srgbClr val="0070C0"/>
                </a:solidFill>
                <a:cs typeface="Times New Roman"/>
              </a:rPr>
              <a:t>okolina</a:t>
            </a:r>
            <a:r>
              <a:rPr lang="vi-VN" sz="1200" spc="-70" dirty="0" smtClean="0">
                <a:solidFill>
                  <a:srgbClr val="0070C0"/>
                </a:solidFill>
                <a:cs typeface="Times New Roman"/>
              </a:rPr>
              <a:t> </a:t>
            </a:r>
            <a:r>
              <a:rPr lang="vi-VN" sz="1200" spc="-20" dirty="0" smtClean="0">
                <a:solidFill>
                  <a:srgbClr val="0070C0"/>
                </a:solidFill>
                <a:cs typeface="Times New Roman"/>
              </a:rPr>
              <a:t>ili</a:t>
            </a:r>
            <a:r>
              <a:rPr lang="vi-VN" sz="1200" spc="-70" dirty="0" smtClean="0">
                <a:solidFill>
                  <a:srgbClr val="0070C0"/>
                </a:solidFill>
                <a:cs typeface="Times New Roman"/>
              </a:rPr>
              <a:t> </a:t>
            </a:r>
            <a:r>
              <a:rPr lang="vi-VN" sz="1200" spc="25" dirty="0" smtClean="0">
                <a:solidFill>
                  <a:srgbClr val="0070C0"/>
                </a:solidFill>
                <a:cs typeface="Times New Roman"/>
              </a:rPr>
              <a:t>okruženje</a:t>
            </a:r>
            <a:r>
              <a:rPr lang="vi-VN" sz="1200" spc="-70" dirty="0" smtClean="0">
                <a:solidFill>
                  <a:srgbClr val="0070C0"/>
                </a:solidFill>
                <a:cs typeface="Times New Roman"/>
              </a:rPr>
              <a:t> </a:t>
            </a:r>
            <a:r>
              <a:rPr lang="vi-VN" sz="1200" spc="20" dirty="0" smtClean="0">
                <a:solidFill>
                  <a:srgbClr val="0070C0"/>
                </a:solidFill>
                <a:cs typeface="Times New Roman"/>
              </a:rPr>
              <a:t>sistema.</a:t>
            </a:r>
            <a:endParaRPr lang="sr-Latn-RS" sz="1200" spc="20" dirty="0" smtClean="0">
              <a:solidFill>
                <a:srgbClr val="0070C0"/>
              </a:solidFill>
              <a:cs typeface="Times New Roman"/>
            </a:endParaRPr>
          </a:p>
          <a:p>
            <a:pPr marR="4452">
              <a:lnSpc>
                <a:spcPct val="90000"/>
              </a:lnSpc>
              <a:spcBef>
                <a:spcPts val="1200"/>
              </a:spcBef>
              <a:buFont typeface="Wingdings" pitchFamily="2" charset="2"/>
              <a:buNone/>
            </a:pPr>
            <a:r>
              <a:rPr lang="pt-BR" sz="1200" dirty="0" smtClean="0">
                <a:solidFill>
                  <a:srgbClr val="0070C0"/>
                </a:solidFill>
                <a:cs typeface="Arial" pitchFamily="34" charset="0"/>
              </a:rPr>
              <a:t>Dejstvo okoline na sistem naziva se "ulaz", a dejstvo sistema na okolinu "izlaz" sistema. </a:t>
            </a:r>
          </a:p>
        </p:txBody>
      </p:sp>
      <p:sp>
        <p:nvSpPr>
          <p:cNvPr id="4" name="Slide Number Placeholder 3"/>
          <p:cNvSpPr>
            <a:spLocks noGrp="1"/>
          </p:cNvSpPr>
          <p:nvPr>
            <p:ph type="sldNum" sz="quarter" idx="10"/>
          </p:nvPr>
        </p:nvSpPr>
        <p:spPr/>
        <p:txBody>
          <a:bodyPr/>
          <a:lstStyle/>
          <a:p>
            <a:fld id="{4ADA6485-8B25-477D-A00A-EC12CE7E1146}" type="slidenum">
              <a:rPr lang="en-US" smtClean="0"/>
              <a:t>16</a:t>
            </a:fld>
            <a:endParaRPr lang="en-US"/>
          </a:p>
        </p:txBody>
      </p:sp>
    </p:spTree>
    <p:extLst>
      <p:ext uri="{BB962C8B-B14F-4D97-AF65-F5344CB8AC3E}">
        <p14:creationId xmlns:p14="http://schemas.microsoft.com/office/powerpoint/2010/main" val="273237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07950">
              <a:buFont typeface="Wingdings" pitchFamily="2" charset="2"/>
              <a:buNone/>
            </a:pPr>
            <a:r>
              <a:rPr lang="en-US" altLang="en-US" sz="2000" b="0" i="0" dirty="0" err="1" smtClean="0"/>
              <a:t>Objekat</a:t>
            </a:r>
            <a:r>
              <a:rPr lang="en-US" altLang="en-US" sz="2000" b="0" i="0" dirty="0" smtClean="0"/>
              <a:t> se </a:t>
            </a:r>
            <a:r>
              <a:rPr lang="sr-Latn-RS" altLang="en-US" sz="2000" b="0" i="0" dirty="0" smtClean="0"/>
              <a:t>defin</a:t>
            </a:r>
            <a:r>
              <a:rPr lang="en-US" altLang="en-US" sz="2000" b="0" i="0" dirty="0" err="1" smtClean="0"/>
              <a:t>iše</a:t>
            </a:r>
            <a:r>
              <a:rPr lang="en-US" altLang="en-US" sz="2000" b="0" i="0" dirty="0" smtClean="0"/>
              <a:t> </a:t>
            </a:r>
            <a:r>
              <a:rPr lang="en-US" altLang="en-US" sz="2000" b="0" i="0" dirty="0" err="1" smtClean="0"/>
              <a:t>kao</a:t>
            </a:r>
            <a:r>
              <a:rPr lang="en-US" altLang="en-US" sz="2000" b="0" i="0" dirty="0" smtClean="0"/>
              <a:t> </a:t>
            </a:r>
            <a:r>
              <a:rPr lang="en-US" altLang="en-US" sz="2000" b="0" i="0" dirty="0" err="1" smtClean="0"/>
              <a:t>skup</a:t>
            </a:r>
            <a:r>
              <a:rPr lang="en-US" altLang="en-US" sz="2000" b="0" i="0" dirty="0" smtClean="0"/>
              <a:t> </a:t>
            </a:r>
            <a:r>
              <a:rPr lang="en-US" altLang="en-US" sz="2000" b="0" i="0" dirty="0" err="1" smtClean="0"/>
              <a:t>atributa</a:t>
            </a:r>
            <a:r>
              <a:rPr lang="en-US" altLang="en-US" sz="2000" b="0" i="0" dirty="0" smtClean="0"/>
              <a:t> </a:t>
            </a:r>
            <a:r>
              <a:rPr lang="en-US" altLang="en-US" sz="2000" b="0" i="0" dirty="0" err="1" smtClean="0"/>
              <a:t>zajedno</a:t>
            </a:r>
            <a:r>
              <a:rPr lang="en-US" altLang="en-US" sz="2000" b="0" i="0" dirty="0" smtClean="0"/>
              <a:t> </a:t>
            </a:r>
            <a:r>
              <a:rPr lang="en-US" altLang="en-US" sz="2000" b="0" i="0" dirty="0" err="1" smtClean="0"/>
              <a:t>sa</a:t>
            </a:r>
            <a:r>
              <a:rPr lang="en-US" altLang="en-US" sz="2000" b="0" i="0" dirty="0" smtClean="0"/>
              <a:t> </a:t>
            </a:r>
            <a:r>
              <a:rPr lang="en-US" altLang="en-US" sz="2000" b="0" i="0" dirty="0" err="1" smtClean="0"/>
              <a:t>unapred</a:t>
            </a:r>
            <a:r>
              <a:rPr lang="en-US" altLang="en-US" sz="2000" b="0" i="0" dirty="0" smtClean="0"/>
              <a:t> </a:t>
            </a:r>
            <a:r>
              <a:rPr lang="en-US" altLang="en-US" sz="2000" b="0" i="0" dirty="0" err="1" smtClean="0"/>
              <a:t>definisanim</a:t>
            </a:r>
            <a:r>
              <a:rPr lang="en-US" altLang="en-US" sz="2000" b="0" i="0" dirty="0" smtClean="0"/>
              <a:t> </a:t>
            </a:r>
            <a:r>
              <a:rPr lang="en-US" altLang="en-US" sz="2000" b="0" i="0" dirty="0" err="1" smtClean="0"/>
              <a:t>ponašanjem</a:t>
            </a:r>
            <a:r>
              <a:rPr lang="sr-Latn-RS" altLang="en-US" sz="2000" b="0" i="0" dirty="0" smtClean="0"/>
              <a:t> tj. </a:t>
            </a:r>
            <a:r>
              <a:rPr lang="en-US" altLang="en-US" sz="2000" b="0" i="0" dirty="0" err="1" smtClean="0"/>
              <a:t>skup</a:t>
            </a:r>
            <a:r>
              <a:rPr lang="sr-Latn-RS" altLang="en-US" sz="2000" b="0" i="0" dirty="0" smtClean="0"/>
              <a:t>om</a:t>
            </a:r>
            <a:r>
              <a:rPr lang="en-US" altLang="en-US" sz="2000" b="0" i="0" dirty="0" smtClean="0"/>
              <a:t> </a:t>
            </a:r>
            <a:r>
              <a:rPr lang="en-US" altLang="en-US" sz="2000" b="0" i="0" dirty="0" err="1" smtClean="0"/>
              <a:t>reakcija</a:t>
            </a:r>
            <a:r>
              <a:rPr lang="en-US" altLang="en-US" sz="2000" b="0" i="0" dirty="0" smtClean="0"/>
              <a:t> </a:t>
            </a:r>
            <a:r>
              <a:rPr lang="en-US" altLang="en-US" sz="2000" b="0" i="0" dirty="0" err="1" smtClean="0"/>
              <a:t>koje</a:t>
            </a:r>
            <a:r>
              <a:rPr lang="en-US" altLang="en-US" sz="2000" b="0" i="0" dirty="0" smtClean="0"/>
              <a:t> </a:t>
            </a:r>
            <a:r>
              <a:rPr lang="en-US" altLang="en-US" sz="2000" b="0" i="0" dirty="0" err="1" smtClean="0"/>
              <a:t>ima</a:t>
            </a:r>
            <a:r>
              <a:rPr lang="en-US" altLang="en-US" sz="2000" b="0" i="0" dirty="0" smtClean="0"/>
              <a:t> </a:t>
            </a:r>
            <a:r>
              <a:rPr lang="en-US" altLang="en-US" sz="2000" b="0" i="0" dirty="0" err="1" smtClean="0"/>
              <a:t>objekat</a:t>
            </a:r>
            <a:r>
              <a:rPr lang="en-US" altLang="en-US" sz="2000" b="0" i="0" dirty="0" smtClean="0"/>
              <a:t> pod </a:t>
            </a:r>
            <a:r>
              <a:rPr lang="en-US" altLang="en-US" sz="2000" b="0" i="0" dirty="0" err="1" smtClean="0"/>
              <a:t>dejstvom</a:t>
            </a:r>
            <a:r>
              <a:rPr lang="en-US" altLang="en-US" sz="2000" b="0" i="0" dirty="0" smtClean="0"/>
              <a:t> </a:t>
            </a:r>
            <a:r>
              <a:rPr lang="en-US" altLang="en-US" sz="2000" b="0" i="0" dirty="0" err="1" smtClean="0"/>
              <a:t>pobude</a:t>
            </a:r>
            <a:r>
              <a:rPr lang="en-US" altLang="en-US" sz="2000" b="0" i="0" dirty="0" smtClean="0"/>
              <a:t> </a:t>
            </a:r>
            <a:r>
              <a:rPr lang="en-US" altLang="en-US" sz="2000" b="0" i="0" dirty="0" err="1" smtClean="0"/>
              <a:t>iz</a:t>
            </a:r>
            <a:r>
              <a:rPr lang="en-US" altLang="en-US" sz="2000" b="0" i="0" dirty="0" smtClean="0"/>
              <a:t> </a:t>
            </a:r>
            <a:r>
              <a:rPr lang="en-US" altLang="en-US" sz="2000" b="0" i="0" dirty="0" err="1" smtClean="0"/>
              <a:t>njegove</a:t>
            </a:r>
            <a:r>
              <a:rPr lang="en-US" altLang="en-US" sz="2000" b="0" i="0" dirty="0" smtClean="0"/>
              <a:t> </a:t>
            </a:r>
            <a:r>
              <a:rPr lang="en-US" altLang="en-US" sz="2000" b="0" i="0" dirty="0" err="1" smtClean="0"/>
              <a:t>okoline</a:t>
            </a:r>
            <a:r>
              <a:rPr lang="en-US" altLang="en-US" sz="2000" b="0" i="0" dirty="0" smtClean="0"/>
              <a:t>. </a:t>
            </a:r>
            <a:endParaRPr lang="sr-Latn-RS" altLang="en-US" sz="2000" b="0" i="0" dirty="0" smtClean="0"/>
          </a:p>
          <a:p>
            <a:pPr marL="0" lvl="0" indent="-107950">
              <a:buFont typeface="Wingdings" pitchFamily="2" charset="2"/>
              <a:buNone/>
            </a:pPr>
            <a:r>
              <a:rPr lang="en-US" altLang="en-US" sz="2000" b="0" i="0" dirty="0" err="1" smtClean="0"/>
              <a:t>Proces</a:t>
            </a:r>
            <a:r>
              <a:rPr lang="en-US" altLang="en-US" sz="2000" b="0" i="0" dirty="0" smtClean="0"/>
              <a:t> </a:t>
            </a:r>
            <a:r>
              <a:rPr lang="en-US" altLang="en-US" sz="2000" b="0" i="0" dirty="0" err="1" smtClean="0"/>
              <a:t>definišemo</a:t>
            </a:r>
            <a:r>
              <a:rPr lang="en-US" altLang="en-US" sz="2000" b="0" i="0" dirty="0" smtClean="0"/>
              <a:t> </a:t>
            </a:r>
            <a:r>
              <a:rPr lang="en-US" altLang="en-US" sz="2000" b="0" i="0" dirty="0" err="1" smtClean="0"/>
              <a:t>kao</a:t>
            </a:r>
            <a:r>
              <a:rPr lang="en-US" altLang="en-US" sz="2000" b="0" i="0" dirty="0" smtClean="0"/>
              <a:t> </a:t>
            </a:r>
            <a:r>
              <a:rPr lang="en-US" altLang="en-US" sz="2000" b="0" i="0" dirty="0" err="1" smtClean="0"/>
              <a:t>objekat</a:t>
            </a:r>
            <a:r>
              <a:rPr lang="en-US" altLang="en-US" sz="2000" b="0" i="0" dirty="0" smtClean="0"/>
              <a:t> </a:t>
            </a:r>
            <a:r>
              <a:rPr lang="en-US" altLang="en-US" sz="2000" b="0" i="0" dirty="0" err="1" smtClean="0"/>
              <a:t>koji</a:t>
            </a:r>
            <a:r>
              <a:rPr lang="en-US" altLang="en-US" sz="2000" b="0" i="0" dirty="0" smtClean="0"/>
              <a:t> </a:t>
            </a:r>
            <a:r>
              <a:rPr lang="en-US" altLang="en-US" sz="2000" b="0" i="0" dirty="0" err="1" smtClean="0"/>
              <a:t>ima</a:t>
            </a:r>
            <a:r>
              <a:rPr lang="en-US" altLang="en-US" sz="2000" b="0" i="0" dirty="0" smtClean="0"/>
              <a:t> </a:t>
            </a:r>
            <a:r>
              <a:rPr lang="en-US" altLang="en-US" sz="2000" b="0" i="0" dirty="0" err="1" smtClean="0"/>
              <a:t>vremenski</a:t>
            </a:r>
            <a:r>
              <a:rPr lang="en-US" altLang="en-US" sz="2000" b="0" i="0" dirty="0" smtClean="0"/>
              <a:t> </a:t>
            </a:r>
            <a:r>
              <a:rPr lang="en-US" altLang="en-US" sz="2000" b="0" i="0" dirty="0" err="1" smtClean="0"/>
              <a:t>zavisno</a:t>
            </a:r>
            <a:r>
              <a:rPr lang="en-US" altLang="en-US" sz="2000" b="0" i="0" dirty="0" smtClean="0"/>
              <a:t> </a:t>
            </a:r>
            <a:r>
              <a:rPr lang="en-US" altLang="en-US" sz="2000" b="0" i="0" dirty="0" err="1" smtClean="0"/>
              <a:t>ponašanje</a:t>
            </a:r>
            <a:r>
              <a:rPr lang="en-US" altLang="en-US" sz="2000" b="0" i="0" dirty="0" smtClean="0"/>
              <a:t>, </a:t>
            </a:r>
            <a:r>
              <a:rPr lang="en-US" altLang="en-US" sz="2000" b="0" i="0" dirty="0" err="1" smtClean="0"/>
              <a:t>tj</a:t>
            </a:r>
            <a:r>
              <a:rPr lang="en-US" altLang="en-US" sz="2000" b="0" i="0" dirty="0" smtClean="0"/>
              <a:t>. </a:t>
            </a:r>
            <a:r>
              <a:rPr lang="en-US" altLang="en-US" sz="2000" b="0" i="0" dirty="0" err="1" smtClean="0"/>
              <a:t>koji</a:t>
            </a:r>
            <a:r>
              <a:rPr lang="en-US" altLang="en-US" sz="2000" b="0" i="0" dirty="0" smtClean="0"/>
              <a:t> </a:t>
            </a:r>
            <a:r>
              <a:rPr lang="en-US" altLang="en-US" sz="2000" b="0" i="0" dirty="0" err="1" smtClean="0"/>
              <a:t>može</a:t>
            </a:r>
            <a:r>
              <a:rPr lang="en-US" altLang="en-US" sz="2000" b="0" i="0" dirty="0" smtClean="0"/>
              <a:t> </a:t>
            </a:r>
            <a:r>
              <a:rPr lang="en-US" altLang="en-US" sz="2000" b="0" i="0" dirty="0" err="1" smtClean="0"/>
              <a:t>izazivati</a:t>
            </a:r>
            <a:r>
              <a:rPr lang="en-US" altLang="en-US" sz="2000" b="0" i="0" dirty="0" smtClean="0"/>
              <a:t> </a:t>
            </a:r>
            <a:r>
              <a:rPr lang="en-US" altLang="en-US" sz="2000" b="0" i="0" dirty="0" err="1" smtClean="0"/>
              <a:t>akciju</a:t>
            </a:r>
            <a:r>
              <a:rPr lang="en-US" altLang="en-US" sz="2000" b="0" i="0" dirty="0" smtClean="0"/>
              <a:t>. </a:t>
            </a:r>
          </a:p>
          <a:p>
            <a:pPr marL="0" lvl="0" indent="-107950">
              <a:buFont typeface="Wingdings" pitchFamily="2" charset="2"/>
              <a:buNone/>
            </a:pPr>
            <a:r>
              <a:rPr lang="en-US" altLang="en-US" sz="2000" b="0" i="0" dirty="0" err="1" smtClean="0"/>
              <a:t>Akcija</a:t>
            </a:r>
            <a:r>
              <a:rPr lang="en-US" altLang="en-US" sz="2000" b="0" i="0" dirty="0" smtClean="0"/>
              <a:t> je </a:t>
            </a:r>
            <a:r>
              <a:rPr lang="en-US" altLang="en-US" sz="2000" b="0" i="0" dirty="0" err="1" smtClean="0"/>
              <a:t>interakcija</a:t>
            </a:r>
            <a:r>
              <a:rPr lang="en-US" altLang="en-US" sz="2000" b="0" i="0" dirty="0" smtClean="0"/>
              <a:t> </a:t>
            </a:r>
            <a:r>
              <a:rPr lang="en-US" altLang="en-US" sz="2000" b="0" i="0" dirty="0" err="1" smtClean="0"/>
              <a:t>između</a:t>
            </a:r>
            <a:r>
              <a:rPr lang="en-US" altLang="en-US" sz="2000" b="0" i="0" dirty="0" smtClean="0"/>
              <a:t> </a:t>
            </a:r>
            <a:r>
              <a:rPr lang="en-US" altLang="en-US" sz="2000" b="0" i="0" dirty="0" err="1" smtClean="0"/>
              <a:t>dva</a:t>
            </a:r>
            <a:r>
              <a:rPr lang="en-US" altLang="en-US" sz="2000" b="0" i="0" dirty="0" smtClean="0"/>
              <a:t> </a:t>
            </a:r>
            <a:r>
              <a:rPr lang="en-US" altLang="en-US" sz="2000" b="0" i="0" dirty="0" err="1" smtClean="0"/>
              <a:t>objekata</a:t>
            </a:r>
            <a:r>
              <a:rPr lang="sr-Latn-RS" altLang="en-US" sz="2000" b="0" i="0" dirty="0" smtClean="0"/>
              <a:t>.</a:t>
            </a:r>
            <a:endParaRPr lang="en-US" altLang="en-US" sz="2000" b="0" i="0" dirty="0" smtClean="0"/>
          </a:p>
          <a:p>
            <a:endParaRPr lang="en-US" dirty="0"/>
          </a:p>
        </p:txBody>
      </p:sp>
      <p:sp>
        <p:nvSpPr>
          <p:cNvPr id="4" name="Slide Number Placeholder 3"/>
          <p:cNvSpPr>
            <a:spLocks noGrp="1"/>
          </p:cNvSpPr>
          <p:nvPr>
            <p:ph type="sldNum" sz="quarter" idx="10"/>
          </p:nvPr>
        </p:nvSpPr>
        <p:spPr/>
        <p:txBody>
          <a:bodyPr/>
          <a:lstStyle/>
          <a:p>
            <a:fld id="{5F4FA11C-2DE1-418D-8A5C-835FA907C165}" type="slidenum">
              <a:rPr lang="en-US" smtClean="0"/>
              <a:t>18</a:t>
            </a:fld>
            <a:endParaRPr lang="en-US"/>
          </a:p>
        </p:txBody>
      </p:sp>
    </p:spTree>
    <p:extLst>
      <p:ext uri="{BB962C8B-B14F-4D97-AF65-F5344CB8AC3E}">
        <p14:creationId xmlns:p14="http://schemas.microsoft.com/office/powerpoint/2010/main" val="41065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4" dirty="0" smtClean="0">
                <a:latin typeface="Arial" pitchFamily="34" charset="0"/>
                <a:cs typeface="Arial" pitchFamily="34" charset="0"/>
              </a:rPr>
              <a:t>M</a:t>
            </a:r>
            <a:r>
              <a:rPr lang="vi-VN" sz="1200" spc="-4" dirty="0" smtClean="0">
                <a:latin typeface="Arial" pitchFamily="34" charset="0"/>
                <a:cs typeface="Arial" pitchFamily="34" charset="0"/>
              </a:rPr>
              <a:t>aterijalni </a:t>
            </a:r>
            <a:r>
              <a:rPr lang="vi-VN" sz="1200" dirty="0" smtClean="0">
                <a:latin typeface="Arial" pitchFamily="34" charset="0"/>
                <a:cs typeface="Arial" pitchFamily="34" charset="0"/>
              </a:rPr>
              <a:t>i </a:t>
            </a:r>
            <a:r>
              <a:rPr lang="vi-VN" sz="1200" spc="-4" dirty="0" smtClean="0">
                <a:latin typeface="Arial" pitchFamily="34" charset="0"/>
                <a:cs typeface="Arial" pitchFamily="34" charset="0"/>
              </a:rPr>
              <a:t>energetski oblik kojima </a:t>
            </a:r>
            <a:r>
              <a:rPr lang="vi-VN" sz="1200" dirty="0" smtClean="0">
                <a:latin typeface="Arial" pitchFamily="34" charset="0"/>
                <a:cs typeface="Arial" pitchFamily="34" charset="0"/>
              </a:rPr>
              <a:t>je </a:t>
            </a:r>
            <a:r>
              <a:rPr lang="vi-VN" sz="1200" spc="-4" dirty="0" smtClean="0">
                <a:latin typeface="Arial" pitchFamily="34" charset="0"/>
                <a:cs typeface="Arial" pitchFamily="34" charset="0"/>
              </a:rPr>
              <a:t>interpretirana </a:t>
            </a:r>
            <a:r>
              <a:rPr lang="vi-VN" sz="1200" dirty="0" smtClean="0">
                <a:latin typeface="Arial" pitchFamily="34" charset="0"/>
                <a:cs typeface="Arial" pitchFamily="34" charset="0"/>
              </a:rPr>
              <a:t>ta </a:t>
            </a:r>
            <a:r>
              <a:rPr lang="vi-VN" sz="1200" spc="-4" dirty="0" smtClean="0">
                <a:latin typeface="Arial" pitchFamily="34" charset="0"/>
                <a:cs typeface="Arial" pitchFamily="34" charset="0"/>
              </a:rPr>
              <a:t>informacija imaju sporednu</a:t>
            </a:r>
            <a:r>
              <a:rPr lang="vi-VN" sz="1200" spc="53" dirty="0" smtClean="0">
                <a:latin typeface="Arial" pitchFamily="34" charset="0"/>
                <a:cs typeface="Arial" pitchFamily="34" charset="0"/>
              </a:rPr>
              <a:t> </a:t>
            </a:r>
            <a:r>
              <a:rPr lang="vi-VN" sz="1200" spc="-4" dirty="0" smtClean="0">
                <a:latin typeface="Arial" pitchFamily="34" charset="0"/>
                <a:cs typeface="Arial" pitchFamily="34" charset="0"/>
              </a:rPr>
              <a:t>važnost.</a:t>
            </a:r>
            <a:endParaRPr lang="en-US" sz="1200" dirty="0" smtClean="0">
              <a:solidFill>
                <a:prstClr val="black"/>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ADA6485-8B25-477D-A00A-EC12CE7E1146}" type="slidenum">
              <a:rPr lang="en-US" smtClean="0"/>
              <a:t>19</a:t>
            </a:fld>
            <a:endParaRPr lang="en-US"/>
          </a:p>
        </p:txBody>
      </p:sp>
    </p:spTree>
    <p:extLst>
      <p:ext uri="{BB962C8B-B14F-4D97-AF65-F5344CB8AC3E}">
        <p14:creationId xmlns:p14="http://schemas.microsoft.com/office/powerpoint/2010/main" val="113648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01356" rtl="0" eaLnBrk="1" fontAlgn="auto" latinLnBrk="0" hangingPunct="1">
              <a:lnSpc>
                <a:spcPct val="100000"/>
              </a:lnSpc>
              <a:spcBef>
                <a:spcPts val="0"/>
              </a:spcBef>
              <a:spcAft>
                <a:spcPts val="0"/>
              </a:spcAft>
              <a:buClrTx/>
              <a:buSzTx/>
              <a:buFontTx/>
              <a:buNone/>
              <a:tabLst/>
              <a:defRPr/>
            </a:pPr>
            <a:r>
              <a:rPr lang="vi-VN" sz="1200" spc="-4" dirty="0" smtClean="0">
                <a:solidFill>
                  <a:prstClr val="black"/>
                </a:solidFill>
                <a:latin typeface="Arial" pitchFamily="34" charset="0"/>
                <a:cs typeface="Arial" pitchFamily="34" charset="0"/>
              </a:rPr>
              <a:t>Elementi sistema predstavljaju delove sistema </a:t>
            </a:r>
            <a:r>
              <a:rPr lang="vi-VN" sz="1200" dirty="0" smtClean="0">
                <a:solidFill>
                  <a:prstClr val="black"/>
                </a:solidFill>
                <a:latin typeface="Arial" pitchFamily="34" charset="0"/>
                <a:cs typeface="Arial" pitchFamily="34" charset="0"/>
              </a:rPr>
              <a:t>sa </a:t>
            </a:r>
            <a:r>
              <a:rPr lang="vi-VN" sz="1200" spc="-26" dirty="0" smtClean="0">
                <a:solidFill>
                  <a:prstClr val="black"/>
                </a:solidFill>
                <a:latin typeface="Arial" pitchFamily="34" charset="0"/>
                <a:cs typeface="Arial" pitchFamily="34" charset="0"/>
              </a:rPr>
              <a:t>određenim </a:t>
            </a:r>
            <a:r>
              <a:rPr lang="vi-VN" sz="1200" spc="-4" dirty="0" smtClean="0">
                <a:solidFill>
                  <a:prstClr val="black"/>
                </a:solidFill>
                <a:latin typeface="Arial" pitchFamily="34" charset="0"/>
                <a:cs typeface="Arial" pitchFamily="34" charset="0"/>
              </a:rPr>
              <a:t>osobinama </a:t>
            </a:r>
            <a:r>
              <a:rPr lang="vi-VN" sz="1200" dirty="0" smtClean="0">
                <a:solidFill>
                  <a:prstClr val="black"/>
                </a:solidFill>
                <a:latin typeface="Arial" pitchFamily="34" charset="0"/>
                <a:cs typeface="Arial" pitchFamily="34" charset="0"/>
              </a:rPr>
              <a:t>i </a:t>
            </a:r>
            <a:r>
              <a:rPr lang="vi-VN" sz="1200" spc="-4" dirty="0" smtClean="0">
                <a:solidFill>
                  <a:prstClr val="black"/>
                </a:solidFill>
                <a:latin typeface="Arial" pitchFamily="34" charset="0"/>
                <a:cs typeface="Arial" pitchFamily="34" charset="0"/>
              </a:rPr>
              <a:t>funkcijama. </a:t>
            </a:r>
            <a:r>
              <a:rPr lang="vi-VN" spc="-4" dirty="0" smtClean="0">
                <a:solidFill>
                  <a:prstClr val="black"/>
                </a:solidFill>
                <a:latin typeface="Times New Roman"/>
                <a:cs typeface="Times New Roman"/>
              </a:rPr>
              <a:t>Neki </a:t>
            </a:r>
            <a:r>
              <a:rPr lang="vi-VN" dirty="0">
                <a:solidFill>
                  <a:prstClr val="black"/>
                </a:solidFill>
                <a:latin typeface="Times New Roman"/>
                <a:cs typeface="Times New Roman"/>
              </a:rPr>
              <a:t>elementi </a:t>
            </a:r>
            <a:r>
              <a:rPr lang="vi-VN" spc="-4" dirty="0">
                <a:solidFill>
                  <a:prstClr val="black"/>
                </a:solidFill>
                <a:latin typeface="Times New Roman"/>
                <a:cs typeface="Times New Roman"/>
              </a:rPr>
              <a:t>mogu </a:t>
            </a:r>
            <a:r>
              <a:rPr lang="vi-VN" dirty="0">
                <a:solidFill>
                  <a:prstClr val="black"/>
                </a:solidFill>
                <a:latin typeface="Times New Roman"/>
                <a:cs typeface="Times New Roman"/>
              </a:rPr>
              <a:t>biti </a:t>
            </a:r>
            <a:r>
              <a:rPr lang="vi-VN" spc="-4" dirty="0">
                <a:solidFill>
                  <a:prstClr val="black"/>
                </a:solidFill>
                <a:latin typeface="Times New Roman"/>
                <a:cs typeface="Times New Roman"/>
              </a:rPr>
              <a:t>relativno kompleksni </a:t>
            </a:r>
            <a:r>
              <a:rPr lang="vi-VN" dirty="0">
                <a:solidFill>
                  <a:prstClr val="black"/>
                </a:solidFill>
                <a:latin typeface="Times New Roman"/>
                <a:cs typeface="Times New Roman"/>
              </a:rPr>
              <a:t>odnosno </a:t>
            </a:r>
            <a:r>
              <a:rPr lang="vi-VN" spc="-4" dirty="0">
                <a:solidFill>
                  <a:prstClr val="black"/>
                </a:solidFill>
                <a:latin typeface="Times New Roman"/>
                <a:cs typeface="Times New Roman"/>
              </a:rPr>
              <a:t>mogu predstavljati skup </a:t>
            </a:r>
            <a:r>
              <a:rPr lang="vi-VN" spc="-26" dirty="0">
                <a:solidFill>
                  <a:prstClr val="black"/>
                </a:solidFill>
                <a:latin typeface="Times New Roman"/>
                <a:cs typeface="Times New Roman"/>
              </a:rPr>
              <a:t>međusobno  </a:t>
            </a:r>
            <a:r>
              <a:rPr lang="vi-VN" spc="-4" dirty="0">
                <a:solidFill>
                  <a:prstClr val="black"/>
                </a:solidFill>
                <a:latin typeface="Times New Roman"/>
                <a:cs typeface="Times New Roman"/>
              </a:rPr>
              <a:t>povezanih elemenata. Takvi složeni elementi predstavljaju podsisteme </a:t>
            </a:r>
            <a:r>
              <a:rPr lang="vi-VN" spc="-26" dirty="0">
                <a:solidFill>
                  <a:prstClr val="black"/>
                </a:solidFill>
                <a:latin typeface="Times New Roman"/>
                <a:cs typeface="Times New Roman"/>
              </a:rPr>
              <a:t>određenog</a:t>
            </a:r>
            <a:r>
              <a:rPr lang="vi-VN" spc="57" dirty="0">
                <a:solidFill>
                  <a:prstClr val="black"/>
                </a:solidFill>
                <a:latin typeface="Times New Roman"/>
                <a:cs typeface="Times New Roman"/>
              </a:rPr>
              <a:t> </a:t>
            </a:r>
            <a:r>
              <a:rPr lang="vi-VN" spc="-4" dirty="0">
                <a:solidFill>
                  <a:prstClr val="black"/>
                </a:solidFill>
                <a:latin typeface="Times New Roman"/>
                <a:cs typeface="Times New Roman"/>
              </a:rPr>
              <a:t>sistema.</a:t>
            </a:r>
            <a:endParaRPr lang="vi-VN" dirty="0">
              <a:solidFill>
                <a:prstClr val="black"/>
              </a:solidFill>
              <a:latin typeface="Times New Roman"/>
              <a:cs typeface="Times New Roman"/>
            </a:endParaRPr>
          </a:p>
        </p:txBody>
      </p:sp>
      <p:sp>
        <p:nvSpPr>
          <p:cNvPr id="4" name="Slide Number Placeholder 3"/>
          <p:cNvSpPr>
            <a:spLocks noGrp="1"/>
          </p:cNvSpPr>
          <p:nvPr>
            <p:ph type="sldNum" sz="quarter" idx="10"/>
          </p:nvPr>
        </p:nvSpPr>
        <p:spPr/>
        <p:txBody>
          <a:bodyPr/>
          <a:lstStyle/>
          <a:p>
            <a:fld id="{5F4FA11C-2DE1-418D-8A5C-835FA907C165}" type="slidenum">
              <a:rPr lang="en-US" smtClean="0"/>
              <a:t>20</a:t>
            </a:fld>
            <a:endParaRPr lang="en-US"/>
          </a:p>
        </p:txBody>
      </p:sp>
    </p:spTree>
    <p:extLst>
      <p:ext uri="{BB962C8B-B14F-4D97-AF65-F5344CB8AC3E}">
        <p14:creationId xmlns:p14="http://schemas.microsoft.com/office/powerpoint/2010/main" val="395076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10/1/2021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violeta.dimic2015@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800200"/>
          </a:xfrm>
        </p:spPr>
        <p:txBody>
          <a:bodyPr>
            <a:normAutofit fontScale="90000"/>
          </a:bodyPr>
          <a:lstStyle/>
          <a:p>
            <a:pPr algn="l">
              <a:lnSpc>
                <a:spcPct val="90000"/>
              </a:lnSpc>
            </a:pPr>
            <a:r>
              <a:rPr lang="en-US" sz="31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Studijski</a:t>
            </a:r>
            <a:r>
              <a:rPr lang="en-US" sz="3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program: </a:t>
            </a:r>
            <a:r>
              <a:rPr lang="en-US" sz="31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Informacione</a:t>
            </a:r>
            <a:r>
              <a:rPr lang="en-US" sz="3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1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tehnologije</a:t>
            </a:r>
            <a:r>
              <a:rPr lang="en-US" sz="3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Naziv</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predmeta</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Projektovanje</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informacionih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sistema</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endParaRPr>
          </a:p>
        </p:txBody>
      </p:sp>
      <p:sp>
        <p:nvSpPr>
          <p:cNvPr id="3" name="Subtitle 2"/>
          <p:cNvSpPr>
            <a:spLocks noGrp="1"/>
          </p:cNvSpPr>
          <p:nvPr>
            <p:ph type="subTitle" idx="1"/>
          </p:nvPr>
        </p:nvSpPr>
        <p:spPr>
          <a:xfrm>
            <a:off x="683568" y="3212976"/>
            <a:ext cx="7120880" cy="1800200"/>
          </a:xfrm>
        </p:spPr>
        <p:txBody>
          <a:bodyPr>
            <a:normAutofit/>
          </a:bodyPr>
          <a:lstStyle/>
          <a:p>
            <a:pPr algn="l">
              <a:lnSpc>
                <a:spcPct val="90000"/>
              </a:lnSpc>
              <a:spcBef>
                <a:spcPts val="600"/>
              </a:spcBef>
            </a:pP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Nastavnik</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doc. </a:t>
            </a:r>
            <a:r>
              <a:rPr lang="sr-Latn-R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Violeta</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Dimi</a:t>
            </a:r>
            <a:r>
              <a:rPr lang="sr-Latn-R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ć</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Status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predmeta</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IZ</a:t>
            </a:r>
            <a:b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Broj</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ESPB: 8</a:t>
            </a:r>
            <a:b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Uslov</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Baze</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podataka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38379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err="1">
                <a:latin typeface="Arial" pitchFamily="34" charset="0"/>
                <a:cs typeface="Arial" pitchFamily="34" charset="0"/>
              </a:rPr>
              <a:t>Sistemski</a:t>
            </a:r>
            <a:r>
              <a:rPr lang="en-US" sz="2800" b="1" dirty="0">
                <a:latin typeface="Arial" pitchFamily="34" charset="0"/>
                <a:cs typeface="Arial" pitchFamily="34" charset="0"/>
              </a:rPr>
              <a:t> </a:t>
            </a:r>
            <a:r>
              <a:rPr lang="en-US" sz="2800" b="1" dirty="0" err="1">
                <a:latin typeface="Arial" pitchFamily="34" charset="0"/>
                <a:cs typeface="Arial" pitchFamily="34" charset="0"/>
              </a:rPr>
              <a:t>pristup</a:t>
            </a:r>
            <a:r>
              <a:rPr lang="en-US" sz="2800" b="1" dirty="0">
                <a:latin typeface="Arial" pitchFamily="34" charset="0"/>
                <a:cs typeface="Arial" pitchFamily="34" charset="0"/>
              </a:rPr>
              <a:t> </a:t>
            </a:r>
            <a:endParaRPr lang="sr-Latn-RS" sz="2800" b="1" dirty="0">
              <a:latin typeface="Arial" pitchFamily="34" charset="0"/>
              <a:cs typeface="Arial" pitchFamily="34" charset="0"/>
            </a:endParaRPr>
          </a:p>
          <a:p>
            <a:pPr marL="0" indent="0">
              <a:buNone/>
            </a:pPr>
            <a:r>
              <a:rPr lang="en-US" sz="2800" dirty="0" err="1">
                <a:latin typeface="Arial" pitchFamily="34" charset="0"/>
                <a:cs typeface="Arial" pitchFamily="34" charset="0"/>
              </a:rPr>
              <a:t>Svi</a:t>
            </a:r>
            <a:r>
              <a:rPr lang="en-US" sz="2800" dirty="0">
                <a:latin typeface="Arial" pitchFamily="34" charset="0"/>
                <a:cs typeface="Arial" pitchFamily="34" charset="0"/>
              </a:rPr>
              <a:t> </a:t>
            </a:r>
            <a:r>
              <a:rPr lang="en-US" sz="2800" dirty="0" err="1">
                <a:latin typeface="Arial" pitchFamily="34" charset="0"/>
                <a:cs typeface="Arial" pitchFamily="34" charset="0"/>
              </a:rPr>
              <a:t>fenomeni</a:t>
            </a:r>
            <a:r>
              <a:rPr lang="en-US" sz="2800" dirty="0">
                <a:latin typeface="Arial" pitchFamily="34" charset="0"/>
                <a:cs typeface="Arial" pitchFamily="34" charset="0"/>
              </a:rPr>
              <a:t> (</a:t>
            </a:r>
            <a:r>
              <a:rPr lang="en-US" sz="2800" dirty="0" err="1">
                <a:latin typeface="Arial" pitchFamily="34" charset="0"/>
                <a:cs typeface="Arial" pitchFamily="34" charset="0"/>
              </a:rPr>
              <a:t>predmeti</a:t>
            </a:r>
            <a:r>
              <a:rPr lang="en-US" sz="2800" dirty="0">
                <a:latin typeface="Arial" pitchFamily="34" charset="0"/>
                <a:cs typeface="Arial" pitchFamily="34" charset="0"/>
              </a:rPr>
              <a:t> </a:t>
            </a:r>
            <a:r>
              <a:rPr lang="en-US" sz="2800" dirty="0" err="1">
                <a:latin typeface="Arial" pitchFamily="34" charset="0"/>
                <a:cs typeface="Arial" pitchFamily="34" charset="0"/>
              </a:rPr>
              <a:t>ili</a:t>
            </a:r>
            <a:r>
              <a:rPr lang="en-US" sz="2800" dirty="0">
                <a:latin typeface="Arial" pitchFamily="34" charset="0"/>
                <a:cs typeface="Arial" pitchFamily="34" charset="0"/>
              </a:rPr>
              <a:t> </a:t>
            </a:r>
            <a:r>
              <a:rPr lang="en-US" sz="2800" dirty="0" err="1">
                <a:latin typeface="Arial" pitchFamily="34" charset="0"/>
                <a:cs typeface="Arial" pitchFamily="34" charset="0"/>
              </a:rPr>
              <a:t>pojave</a:t>
            </a:r>
            <a:r>
              <a:rPr lang="en-US" sz="2800" dirty="0">
                <a:latin typeface="Arial" pitchFamily="34" charset="0"/>
                <a:cs typeface="Arial" pitchFamily="34" charset="0"/>
              </a:rPr>
              <a:t>) </a:t>
            </a:r>
            <a:r>
              <a:rPr lang="en-US" sz="2800" dirty="0" err="1">
                <a:latin typeface="Arial" pitchFamily="34" charset="0"/>
                <a:cs typeface="Arial" pitchFamily="34" charset="0"/>
              </a:rPr>
              <a:t>posmatraju</a:t>
            </a:r>
            <a:r>
              <a:rPr lang="en-US" sz="2800" dirty="0">
                <a:latin typeface="Arial" pitchFamily="34" charset="0"/>
                <a:cs typeface="Arial" pitchFamily="34" charset="0"/>
              </a:rPr>
              <a:t> se </a:t>
            </a:r>
            <a:r>
              <a:rPr lang="en-US" sz="2800" dirty="0" err="1">
                <a:latin typeface="Arial" pitchFamily="34" charset="0"/>
                <a:cs typeface="Arial" pitchFamily="34" charset="0"/>
              </a:rPr>
              <a:t>kao</a:t>
            </a:r>
            <a:r>
              <a:rPr lang="en-US" sz="2800" dirty="0">
                <a:latin typeface="Arial" pitchFamily="34" charset="0"/>
                <a:cs typeface="Arial" pitchFamily="34" charset="0"/>
              </a:rPr>
              <a:t> </a:t>
            </a:r>
            <a:r>
              <a:rPr lang="en-US" sz="2800" dirty="0" err="1">
                <a:latin typeface="Arial" pitchFamily="34" charset="0"/>
                <a:cs typeface="Arial" pitchFamily="34" charset="0"/>
              </a:rPr>
              <a:t>sistemi</a:t>
            </a:r>
            <a:r>
              <a:rPr lang="en-US" sz="2800" dirty="0">
                <a:latin typeface="Arial" pitchFamily="34" charset="0"/>
                <a:cs typeface="Arial" pitchFamily="34" charset="0"/>
              </a:rPr>
              <a:t>, </a:t>
            </a:r>
            <a:r>
              <a:rPr lang="en-US" sz="2800" dirty="0" err="1">
                <a:latin typeface="Arial" pitchFamily="34" charset="0"/>
                <a:cs typeface="Arial" pitchFamily="34" charset="0"/>
              </a:rPr>
              <a:t>odnosno</a:t>
            </a:r>
            <a:r>
              <a:rPr lang="en-US" sz="2800" dirty="0">
                <a:latin typeface="Arial" pitchFamily="34" charset="0"/>
                <a:cs typeface="Arial" pitchFamily="34" charset="0"/>
              </a:rPr>
              <a:t> </a:t>
            </a:r>
            <a:r>
              <a:rPr lang="en-US" sz="2800" dirty="0" err="1">
                <a:latin typeface="Arial" pitchFamily="34" charset="0"/>
                <a:cs typeface="Arial" pitchFamily="34" charset="0"/>
              </a:rPr>
              <a:t>celine</a:t>
            </a:r>
            <a:r>
              <a:rPr lang="en-US" sz="2800" dirty="0">
                <a:latin typeface="Arial" pitchFamily="34" charset="0"/>
                <a:cs typeface="Arial" pitchFamily="34" charset="0"/>
              </a:rPr>
              <a:t> </a:t>
            </a:r>
            <a:r>
              <a:rPr lang="en-US" sz="2800" dirty="0" err="1">
                <a:latin typeface="Arial" pitchFamily="34" charset="0"/>
                <a:cs typeface="Arial" pitchFamily="34" charset="0"/>
              </a:rPr>
              <a:t>koje</a:t>
            </a:r>
            <a:r>
              <a:rPr lang="en-US" sz="2800" dirty="0">
                <a:latin typeface="Arial" pitchFamily="34" charset="0"/>
                <a:cs typeface="Arial" pitchFamily="34" charset="0"/>
              </a:rPr>
              <a:t> se ne </a:t>
            </a:r>
            <a:r>
              <a:rPr lang="en-US" sz="2800" dirty="0" err="1">
                <a:latin typeface="Arial" pitchFamily="34" charset="0"/>
                <a:cs typeface="Arial" pitchFamily="34" charset="0"/>
              </a:rPr>
              <a:t>mogu</a:t>
            </a:r>
            <a:r>
              <a:rPr lang="en-US" sz="2800" dirty="0">
                <a:latin typeface="Arial" pitchFamily="34" charset="0"/>
                <a:cs typeface="Arial" pitchFamily="34" charset="0"/>
              </a:rPr>
              <a:t> </a:t>
            </a:r>
            <a:r>
              <a:rPr lang="en-US" sz="2800" dirty="0" err="1">
                <a:latin typeface="Arial" pitchFamily="34" charset="0"/>
                <a:cs typeface="Arial" pitchFamily="34" charset="0"/>
              </a:rPr>
              <a:t>rastaviti</a:t>
            </a:r>
            <a:r>
              <a:rPr lang="en-US" sz="2800" dirty="0">
                <a:latin typeface="Arial" pitchFamily="34" charset="0"/>
                <a:cs typeface="Arial" pitchFamily="34" charset="0"/>
              </a:rPr>
              <a:t> </a:t>
            </a:r>
            <a:r>
              <a:rPr lang="en-US" sz="2800" dirty="0" err="1">
                <a:latin typeface="Arial" pitchFamily="34" charset="0"/>
                <a:cs typeface="Arial" pitchFamily="34" charset="0"/>
              </a:rPr>
              <a:t>na</a:t>
            </a:r>
            <a:r>
              <a:rPr lang="en-US" sz="2800" dirty="0">
                <a:latin typeface="Arial" pitchFamily="34" charset="0"/>
                <a:cs typeface="Arial" pitchFamily="34" charset="0"/>
              </a:rPr>
              <a:t> </a:t>
            </a:r>
            <a:r>
              <a:rPr lang="en-US" sz="2800" dirty="0" err="1">
                <a:latin typeface="Arial" pitchFamily="34" charset="0"/>
                <a:cs typeface="Arial" pitchFamily="34" charset="0"/>
              </a:rPr>
              <a:t>svoje</a:t>
            </a:r>
            <a:r>
              <a:rPr lang="en-US" sz="2800" dirty="0">
                <a:latin typeface="Arial" pitchFamily="34" charset="0"/>
                <a:cs typeface="Arial" pitchFamily="34" charset="0"/>
              </a:rPr>
              <a:t> </a:t>
            </a:r>
            <a:r>
              <a:rPr lang="en-US" sz="2800" dirty="0" err="1">
                <a:latin typeface="Arial" pitchFamily="34" charset="0"/>
                <a:cs typeface="Arial" pitchFamily="34" charset="0"/>
              </a:rPr>
              <a:t>elemente</a:t>
            </a:r>
            <a:r>
              <a:rPr lang="en-US" sz="2800" dirty="0">
                <a:latin typeface="Arial" pitchFamily="34" charset="0"/>
                <a:cs typeface="Arial" pitchFamily="34" charset="0"/>
              </a:rPr>
              <a:t>, a da se </a:t>
            </a:r>
            <a:r>
              <a:rPr lang="en-US" sz="2800" dirty="0" err="1">
                <a:latin typeface="Arial" pitchFamily="34" charset="0"/>
                <a:cs typeface="Arial" pitchFamily="34" charset="0"/>
              </a:rPr>
              <a:t>pri</a:t>
            </a:r>
            <a:r>
              <a:rPr lang="en-US" sz="2800" dirty="0">
                <a:latin typeface="Arial" pitchFamily="34" charset="0"/>
                <a:cs typeface="Arial" pitchFamily="34" charset="0"/>
              </a:rPr>
              <a:t> tome ne </a:t>
            </a:r>
            <a:r>
              <a:rPr lang="en-US" sz="2800" dirty="0" err="1">
                <a:latin typeface="Arial" pitchFamily="34" charset="0"/>
                <a:cs typeface="Arial" pitchFamily="34" charset="0"/>
              </a:rPr>
              <a:t>izgube</a:t>
            </a:r>
            <a:r>
              <a:rPr lang="en-US" sz="2800" dirty="0">
                <a:latin typeface="Arial" pitchFamily="34" charset="0"/>
                <a:cs typeface="Arial" pitchFamily="34" charset="0"/>
              </a:rPr>
              <a:t> </a:t>
            </a:r>
            <a:r>
              <a:rPr lang="en-US" sz="2800" dirty="0" err="1">
                <a:latin typeface="Arial" pitchFamily="34" charset="0"/>
                <a:cs typeface="Arial" pitchFamily="34" charset="0"/>
              </a:rPr>
              <a:t>osnovna</a:t>
            </a:r>
            <a:r>
              <a:rPr lang="en-US" sz="2800" dirty="0">
                <a:latin typeface="Arial" pitchFamily="34" charset="0"/>
                <a:cs typeface="Arial" pitchFamily="34" charset="0"/>
              </a:rPr>
              <a:t> </a:t>
            </a:r>
            <a:r>
              <a:rPr lang="en-US" sz="2800" dirty="0" err="1">
                <a:latin typeface="Arial" pitchFamily="34" charset="0"/>
                <a:cs typeface="Arial" pitchFamily="34" charset="0"/>
              </a:rPr>
              <a:t>svojstva</a:t>
            </a:r>
            <a:r>
              <a:rPr lang="en-US" sz="2800" dirty="0">
                <a:latin typeface="Arial" pitchFamily="34" charset="0"/>
                <a:cs typeface="Arial" pitchFamily="34" charset="0"/>
              </a:rPr>
              <a:t> </a:t>
            </a:r>
            <a:r>
              <a:rPr lang="sr-Latn-RS" sz="2800" dirty="0" smtClean="0">
                <a:latin typeface="Arial" pitchFamily="34" charset="0"/>
                <a:cs typeface="Arial" pitchFamily="34" charset="0"/>
              </a:rPr>
              <a:t>te </a:t>
            </a:r>
            <a:r>
              <a:rPr lang="en-US" sz="2800" dirty="0" err="1" smtClean="0">
                <a:latin typeface="Arial" pitchFamily="34" charset="0"/>
                <a:cs typeface="Arial" pitchFamily="34" charset="0"/>
              </a:rPr>
              <a:t>celine</a:t>
            </a:r>
            <a:r>
              <a:rPr lang="en-US" sz="2800" dirty="0">
                <a:latin typeface="Arial" pitchFamily="34" charset="0"/>
                <a:cs typeface="Arial" pitchFamily="34" charset="0"/>
              </a:rPr>
              <a:t>. </a:t>
            </a:r>
            <a:endParaRPr lang="sr-Latn-RS" sz="2800" dirty="0">
              <a:latin typeface="Arial" pitchFamily="34" charset="0"/>
              <a:cs typeface="Arial" pitchFamily="34" charset="0"/>
            </a:endParaRPr>
          </a:p>
          <a:p>
            <a:pPr marL="0" indent="0">
              <a:buNone/>
            </a:pPr>
            <a:r>
              <a:rPr lang="en-US" sz="2800" dirty="0" err="1">
                <a:latin typeface="Arial" pitchFamily="34" charset="0"/>
                <a:cs typeface="Arial" pitchFamily="34" charset="0"/>
              </a:rPr>
              <a:t>Osnovne</a:t>
            </a:r>
            <a:r>
              <a:rPr lang="en-US" sz="2800" dirty="0">
                <a:latin typeface="Arial" pitchFamily="34" charset="0"/>
                <a:cs typeface="Arial" pitchFamily="34" charset="0"/>
              </a:rPr>
              <a:t> faze: </a:t>
            </a:r>
          </a:p>
          <a:p>
            <a:pPr lvl="1"/>
            <a:r>
              <a:rPr lang="en-US" dirty="0" err="1">
                <a:latin typeface="Arial" pitchFamily="34" charset="0"/>
                <a:cs typeface="Arial" pitchFamily="34" charset="0"/>
              </a:rPr>
              <a:t>razmišljanje</a:t>
            </a:r>
            <a:r>
              <a:rPr lang="en-US" dirty="0">
                <a:latin typeface="Arial" pitchFamily="34" charset="0"/>
                <a:cs typeface="Arial" pitchFamily="34" charset="0"/>
              </a:rPr>
              <a:t> o </a:t>
            </a:r>
            <a:r>
              <a:rPr lang="en-US" dirty="0" err="1">
                <a:latin typeface="Arial" pitchFamily="34" charset="0"/>
                <a:cs typeface="Arial" pitchFamily="34" charset="0"/>
              </a:rPr>
              <a:t>svrsi</a:t>
            </a:r>
            <a:r>
              <a:rPr lang="en-US" dirty="0">
                <a:latin typeface="Arial" pitchFamily="34" charset="0"/>
                <a:cs typeface="Arial" pitchFamily="34" charset="0"/>
              </a:rPr>
              <a:t> i </a:t>
            </a:r>
            <a:r>
              <a:rPr lang="en-US" dirty="0" err="1">
                <a:latin typeface="Arial" pitchFamily="34" charset="0"/>
                <a:cs typeface="Arial" pitchFamily="34" charset="0"/>
              </a:rPr>
              <a:t>ciljevima</a:t>
            </a:r>
            <a:r>
              <a:rPr lang="en-US" dirty="0">
                <a:latin typeface="Arial" pitchFamily="34" charset="0"/>
                <a:cs typeface="Arial" pitchFamily="34" charset="0"/>
              </a:rPr>
              <a:t> i </a:t>
            </a:r>
          </a:p>
          <a:p>
            <a:pPr lvl="1"/>
            <a:r>
              <a:rPr lang="en-US" dirty="0" err="1">
                <a:latin typeface="Arial" pitchFamily="34" charset="0"/>
                <a:cs typeface="Arial" pitchFamily="34" charset="0"/>
              </a:rPr>
              <a:t>razmišljanje</a:t>
            </a:r>
            <a:r>
              <a:rPr lang="en-US" dirty="0">
                <a:latin typeface="Arial" pitchFamily="34" charset="0"/>
                <a:cs typeface="Arial" pitchFamily="34" charset="0"/>
              </a:rPr>
              <a:t> o </a:t>
            </a:r>
            <a:r>
              <a:rPr lang="en-US" dirty="0" err="1">
                <a:latin typeface="Arial" pitchFamily="34" charset="0"/>
                <a:cs typeface="Arial" pitchFamily="34" charset="0"/>
              </a:rPr>
              <a:t>funkcijama</a:t>
            </a:r>
            <a:r>
              <a:rPr lang="en-US" dirty="0">
                <a:latin typeface="Arial" pitchFamily="34" charset="0"/>
                <a:cs typeface="Arial" pitchFamily="34" charset="0"/>
              </a:rPr>
              <a:t> </a:t>
            </a:r>
            <a:r>
              <a:rPr lang="en-US" dirty="0" err="1">
                <a:latin typeface="Arial" pitchFamily="34" charset="0"/>
                <a:cs typeface="Arial" pitchFamily="34" charset="0"/>
              </a:rPr>
              <a:t>kojima</a:t>
            </a:r>
            <a:r>
              <a:rPr lang="en-US" dirty="0">
                <a:latin typeface="Arial" pitchFamily="34" charset="0"/>
                <a:cs typeface="Arial" pitchFamily="34" charset="0"/>
              </a:rPr>
              <a:t> se </a:t>
            </a:r>
            <a:r>
              <a:rPr lang="en-US" dirty="0" err="1">
                <a:latin typeface="Arial" pitchFamily="34" charset="0"/>
                <a:cs typeface="Arial" pitchFamily="34" charset="0"/>
              </a:rPr>
              <a:t>ostvaruju</a:t>
            </a:r>
            <a:r>
              <a:rPr lang="en-US" dirty="0">
                <a:latin typeface="Arial" pitchFamily="34" charset="0"/>
                <a:cs typeface="Arial" pitchFamily="34" charset="0"/>
              </a:rPr>
              <a:t> </a:t>
            </a:r>
            <a:r>
              <a:rPr lang="en-US" dirty="0" err="1">
                <a:latin typeface="Arial" pitchFamily="34" charset="0"/>
                <a:cs typeface="Arial" pitchFamily="34" charset="0"/>
              </a:rPr>
              <a:t>ciljevi</a:t>
            </a:r>
            <a:r>
              <a:rPr lang="en-US" dirty="0">
                <a:latin typeface="Arial" pitchFamily="34" charset="0"/>
                <a:cs typeface="Arial" pitchFamily="34" charset="0"/>
              </a:rPr>
              <a:t>. </a:t>
            </a:r>
          </a:p>
        </p:txBody>
      </p:sp>
      <p:sp>
        <p:nvSpPr>
          <p:cNvPr id="4" name="Title 1"/>
          <p:cNvSpPr>
            <a:spLocks noGrp="1"/>
          </p:cNvSpPr>
          <p:nvPr>
            <p:ph type="title"/>
          </p:nvPr>
        </p:nvSpPr>
        <p:spPr>
          <a:xfrm>
            <a:off x="2092036" y="274638"/>
            <a:ext cx="7067128" cy="706090"/>
          </a:xfrm>
        </p:spPr>
        <p:txBody>
          <a:bodyPr>
            <a:normAutofit fontScale="90000"/>
          </a:bodyPr>
          <a:lstStyle/>
          <a:p>
            <a:r>
              <a:rPr lang="en-US" dirty="0" err="1" smtClean="0">
                <a:solidFill>
                  <a:srgbClr val="00B0F0"/>
                </a:solidFill>
              </a:rPr>
              <a:t>Uvod</a:t>
            </a:r>
            <a:r>
              <a:rPr lang="en-US" dirty="0" smtClean="0">
                <a:solidFill>
                  <a:srgbClr val="00B0F0"/>
                </a:solidFill>
              </a:rPr>
              <a:t> u </a:t>
            </a:r>
            <a:r>
              <a:rPr lang="en-US" dirty="0" err="1" smtClean="0">
                <a:solidFill>
                  <a:srgbClr val="00B0F0"/>
                </a:solidFill>
              </a:rPr>
              <a:t>informacione</a:t>
            </a:r>
            <a:r>
              <a:rPr lang="en-US" dirty="0" smtClean="0">
                <a:solidFill>
                  <a:srgbClr val="00B0F0"/>
                </a:solidFill>
              </a:rPr>
              <a:t> </a:t>
            </a:r>
            <a:r>
              <a:rPr lang="en-US" dirty="0" err="1" smtClean="0">
                <a:solidFill>
                  <a:srgbClr val="00B0F0"/>
                </a:solidFill>
              </a:rPr>
              <a:t>sisteme</a:t>
            </a:r>
            <a:endParaRPr lang="en-US" dirty="0">
              <a:solidFill>
                <a:srgbClr val="00B0F0"/>
              </a:solidFill>
            </a:endParaRPr>
          </a:p>
        </p:txBody>
      </p:sp>
    </p:spTree>
    <p:extLst>
      <p:ext uri="{BB962C8B-B14F-4D97-AF65-F5344CB8AC3E}">
        <p14:creationId xmlns:p14="http://schemas.microsoft.com/office/powerpoint/2010/main" val="265767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9"/>
            <a:ext cx="6737176" cy="778097"/>
          </a:xfrm>
        </p:spPr>
        <p:txBody>
          <a:bodyPr/>
          <a:lstStyle/>
          <a:p>
            <a:r>
              <a:rPr lang="en-US" dirty="0" err="1" smtClean="0">
                <a:solidFill>
                  <a:srgbClr val="00B0F0"/>
                </a:solidFill>
              </a:rPr>
              <a:t>Sistemski</a:t>
            </a:r>
            <a:r>
              <a:rPr lang="en-US" dirty="0" smtClean="0">
                <a:solidFill>
                  <a:srgbClr val="00B0F0"/>
                </a:solidFill>
              </a:rPr>
              <a:t> </a:t>
            </a:r>
            <a:r>
              <a:rPr lang="en-US" dirty="0" err="1" smtClean="0">
                <a:solidFill>
                  <a:srgbClr val="00B0F0"/>
                </a:solidFill>
              </a:rPr>
              <a:t>pristup</a:t>
            </a:r>
            <a:endParaRPr lang="en-US" dirty="0">
              <a:solidFill>
                <a:srgbClr val="00B0F0"/>
              </a:solidFill>
            </a:endParaRPr>
          </a:p>
        </p:txBody>
      </p:sp>
      <p:sp>
        <p:nvSpPr>
          <p:cNvPr id="3" name="Content Placeholder 2"/>
          <p:cNvSpPr>
            <a:spLocks noGrp="1"/>
          </p:cNvSpPr>
          <p:nvPr>
            <p:ph sz="quarter" idx="1"/>
          </p:nvPr>
        </p:nvSpPr>
        <p:spPr>
          <a:xfrm>
            <a:off x="467544" y="1412776"/>
            <a:ext cx="7920880" cy="5184576"/>
          </a:xfrm>
        </p:spPr>
        <p:txBody>
          <a:bodyPr>
            <a:noAutofit/>
          </a:bodyPr>
          <a:lstStyle/>
          <a:p>
            <a:pPr marL="320698" marR="728253" indent="-320698">
              <a:lnSpc>
                <a:spcPct val="90000"/>
              </a:lnSpc>
              <a:spcBef>
                <a:spcPts val="1800"/>
              </a:spcBef>
              <a:buClr>
                <a:srgbClr val="CC6500"/>
              </a:buClr>
              <a:buSzPct val="80357"/>
              <a:buFont typeface="Wingdings" pitchFamily="2" charset="2"/>
              <a:buChar char="Ø"/>
              <a:tabLst>
                <a:tab pos="311233" algn="l"/>
                <a:tab pos="311790" algn="l"/>
              </a:tabLst>
            </a:pPr>
            <a:r>
              <a:rPr lang="en-US" spc="-4" dirty="0" err="1">
                <a:solidFill>
                  <a:srgbClr val="C00000"/>
                </a:solidFill>
                <a:cs typeface="Arial"/>
              </a:rPr>
              <a:t>Suština</a:t>
            </a:r>
            <a:r>
              <a:rPr lang="en-US" spc="-4" dirty="0">
                <a:solidFill>
                  <a:srgbClr val="C00000"/>
                </a:solidFill>
                <a:cs typeface="Arial"/>
              </a:rPr>
              <a:t> </a:t>
            </a:r>
            <a:r>
              <a:rPr lang="en-US" spc="-4" dirty="0" err="1">
                <a:solidFill>
                  <a:srgbClr val="C00000"/>
                </a:solidFill>
                <a:cs typeface="Arial"/>
              </a:rPr>
              <a:t>sistemskog</a:t>
            </a:r>
            <a:r>
              <a:rPr lang="en-US" spc="-4" dirty="0">
                <a:solidFill>
                  <a:srgbClr val="C00000"/>
                </a:solidFill>
                <a:cs typeface="Arial"/>
              </a:rPr>
              <a:t> </a:t>
            </a:r>
            <a:r>
              <a:rPr lang="en-US" spc="-4" dirty="0" err="1">
                <a:solidFill>
                  <a:srgbClr val="C00000"/>
                </a:solidFill>
                <a:cs typeface="Arial"/>
              </a:rPr>
              <a:t>pristupa</a:t>
            </a:r>
            <a:r>
              <a:rPr lang="en-US" spc="-4" dirty="0">
                <a:solidFill>
                  <a:srgbClr val="C00000"/>
                </a:solidFill>
                <a:cs typeface="Arial"/>
              </a:rPr>
              <a:t> je u  </a:t>
            </a:r>
            <a:r>
              <a:rPr lang="en-US" spc="-4" dirty="0" err="1">
                <a:solidFill>
                  <a:srgbClr val="C00000"/>
                </a:solidFill>
                <a:cs typeface="Arial"/>
              </a:rPr>
              <a:t>neprekidnom</a:t>
            </a:r>
            <a:r>
              <a:rPr lang="en-US" spc="-4" dirty="0">
                <a:solidFill>
                  <a:srgbClr val="C00000"/>
                </a:solidFill>
                <a:cs typeface="Arial"/>
              </a:rPr>
              <a:t> </a:t>
            </a:r>
            <a:r>
              <a:rPr lang="en-US" spc="-4" dirty="0" err="1">
                <a:solidFill>
                  <a:srgbClr val="C00000"/>
                </a:solidFill>
                <a:cs typeface="Arial"/>
              </a:rPr>
              <a:t>sagledavanju</a:t>
            </a:r>
            <a:r>
              <a:rPr lang="en-US" spc="-4" dirty="0">
                <a:solidFill>
                  <a:srgbClr val="C00000"/>
                </a:solidFill>
                <a:cs typeface="Arial"/>
              </a:rPr>
              <a:t> </a:t>
            </a:r>
            <a:r>
              <a:rPr lang="en-US" spc="-4" dirty="0" err="1">
                <a:solidFill>
                  <a:srgbClr val="C00000"/>
                </a:solidFill>
                <a:cs typeface="Arial"/>
              </a:rPr>
              <a:t>problema</a:t>
            </a:r>
            <a:r>
              <a:rPr lang="en-US" spc="-4" dirty="0">
                <a:solidFill>
                  <a:srgbClr val="C00000"/>
                </a:solidFill>
                <a:cs typeface="Arial"/>
              </a:rPr>
              <a:t> i  </a:t>
            </a:r>
            <a:r>
              <a:rPr lang="en-US" spc="-4" dirty="0" err="1">
                <a:solidFill>
                  <a:srgbClr val="C00000"/>
                </a:solidFill>
                <a:cs typeface="Arial"/>
              </a:rPr>
              <a:t>njegovih</a:t>
            </a:r>
            <a:r>
              <a:rPr lang="en-US" spc="-4" dirty="0">
                <a:solidFill>
                  <a:srgbClr val="C00000"/>
                </a:solidFill>
                <a:cs typeface="Arial"/>
              </a:rPr>
              <a:t> </a:t>
            </a:r>
            <a:r>
              <a:rPr lang="en-US" spc="-4" dirty="0" err="1">
                <a:solidFill>
                  <a:srgbClr val="C00000"/>
                </a:solidFill>
                <a:cs typeface="Arial"/>
              </a:rPr>
              <a:t>komponenata</a:t>
            </a:r>
            <a:r>
              <a:rPr lang="en-US" spc="-4" dirty="0">
                <a:solidFill>
                  <a:srgbClr val="C00000"/>
                </a:solidFill>
                <a:cs typeface="Arial"/>
              </a:rPr>
              <a:t>, u </a:t>
            </a:r>
            <a:r>
              <a:rPr lang="en-US" spc="-4" dirty="0" err="1">
                <a:solidFill>
                  <a:srgbClr val="C00000"/>
                </a:solidFill>
                <a:cs typeface="Arial"/>
              </a:rPr>
              <a:t>njihovoj</a:t>
            </a:r>
            <a:r>
              <a:rPr lang="en-US" spc="-4" dirty="0">
                <a:solidFill>
                  <a:srgbClr val="C00000"/>
                </a:solidFill>
                <a:cs typeface="Arial"/>
              </a:rPr>
              <a:t>  </a:t>
            </a:r>
            <a:r>
              <a:rPr lang="en-US" spc="-4" dirty="0" err="1">
                <a:solidFill>
                  <a:srgbClr val="C00000"/>
                </a:solidFill>
                <a:cs typeface="Arial"/>
              </a:rPr>
              <a:t>povezanosti</a:t>
            </a:r>
            <a:r>
              <a:rPr lang="en-US" spc="-4" dirty="0">
                <a:solidFill>
                  <a:srgbClr val="C00000"/>
                </a:solidFill>
                <a:cs typeface="Arial"/>
              </a:rPr>
              <a:t> i</a:t>
            </a:r>
            <a:r>
              <a:rPr lang="en-US" spc="-13" dirty="0">
                <a:solidFill>
                  <a:srgbClr val="C00000"/>
                </a:solidFill>
                <a:cs typeface="Arial"/>
              </a:rPr>
              <a:t> </a:t>
            </a:r>
            <a:r>
              <a:rPr lang="en-US" spc="-4" dirty="0" err="1">
                <a:solidFill>
                  <a:srgbClr val="C00000"/>
                </a:solidFill>
                <a:cs typeface="Arial"/>
              </a:rPr>
              <a:t>celovitosti</a:t>
            </a:r>
            <a:r>
              <a:rPr lang="en-US" spc="-4" dirty="0">
                <a:solidFill>
                  <a:srgbClr val="C00000"/>
                </a:solidFill>
                <a:cs typeface="Arial"/>
              </a:rPr>
              <a:t>.</a:t>
            </a:r>
            <a:endParaRPr lang="en-US" dirty="0">
              <a:solidFill>
                <a:srgbClr val="C00000"/>
              </a:solidFill>
              <a:cs typeface="Arial"/>
            </a:endParaRPr>
          </a:p>
          <a:p>
            <a:pPr marL="320698" marR="4454" indent="-320698">
              <a:lnSpc>
                <a:spcPct val="90000"/>
              </a:lnSpc>
              <a:spcBef>
                <a:spcPts val="1800"/>
              </a:spcBef>
              <a:buClr>
                <a:srgbClr val="CC6500"/>
              </a:buClr>
              <a:buSzPct val="80357"/>
              <a:buFont typeface="Wingdings" pitchFamily="2" charset="2"/>
              <a:buChar char="Ø"/>
              <a:tabLst>
                <a:tab pos="311233" algn="l"/>
                <a:tab pos="311790" algn="l"/>
              </a:tabLst>
            </a:pPr>
            <a:r>
              <a:rPr lang="sr-Latn-RS" spc="-4" dirty="0" smtClean="0">
                <a:solidFill>
                  <a:srgbClr val="0070C0"/>
                </a:solidFill>
                <a:cs typeface="Arial"/>
              </a:rPr>
              <a:t>Sistemski pristup se </a:t>
            </a:r>
            <a:r>
              <a:rPr lang="en-US" spc="-4" dirty="0" err="1" smtClean="0">
                <a:solidFill>
                  <a:srgbClr val="0070C0"/>
                </a:solidFill>
                <a:cs typeface="Arial"/>
              </a:rPr>
              <a:t>razlikuje</a:t>
            </a:r>
            <a:r>
              <a:rPr lang="en-US" spc="-4" dirty="0" smtClean="0">
                <a:solidFill>
                  <a:srgbClr val="0070C0"/>
                </a:solidFill>
                <a:cs typeface="Arial"/>
              </a:rPr>
              <a:t> od </a:t>
            </a:r>
            <a:r>
              <a:rPr lang="en-US" spc="-4" dirty="0" err="1" smtClean="0">
                <a:solidFill>
                  <a:srgbClr val="0070C0"/>
                </a:solidFill>
                <a:cs typeface="Arial"/>
              </a:rPr>
              <a:t>klasičnog</a:t>
            </a:r>
            <a:r>
              <a:rPr lang="en-US" spc="-4" dirty="0" smtClean="0">
                <a:solidFill>
                  <a:srgbClr val="0070C0"/>
                </a:solidFill>
                <a:cs typeface="Arial"/>
              </a:rPr>
              <a:t> </a:t>
            </a:r>
            <a:r>
              <a:rPr lang="en-US" spc="-4" dirty="0" err="1" smtClean="0">
                <a:solidFill>
                  <a:srgbClr val="0070C0"/>
                </a:solidFill>
                <a:cs typeface="Arial"/>
              </a:rPr>
              <a:t>pristupa</a:t>
            </a:r>
            <a:r>
              <a:rPr lang="sr-Latn-RS" spc="-4" dirty="0">
                <a:solidFill>
                  <a:srgbClr val="0070C0"/>
                </a:solidFill>
                <a:cs typeface="Arial"/>
              </a:rPr>
              <a:t> </a:t>
            </a:r>
            <a:r>
              <a:rPr lang="sr-Latn-RS" spc="-4" dirty="0" smtClean="0">
                <a:solidFill>
                  <a:srgbClr val="0070C0"/>
                </a:solidFill>
                <a:cs typeface="Arial"/>
              </a:rPr>
              <a:t>koji je </a:t>
            </a:r>
            <a:r>
              <a:rPr lang="en-US" spc="-4" dirty="0" smtClean="0">
                <a:solidFill>
                  <a:srgbClr val="0070C0"/>
                </a:solidFill>
                <a:cs typeface="Arial"/>
              </a:rPr>
              <a:t> </a:t>
            </a:r>
            <a:r>
              <a:rPr lang="en-US" spc="-4" dirty="0" err="1" smtClean="0">
                <a:solidFill>
                  <a:srgbClr val="0070C0"/>
                </a:solidFill>
                <a:cs typeface="Arial"/>
              </a:rPr>
              <a:t>usmeren</a:t>
            </a:r>
            <a:r>
              <a:rPr lang="en-US" spc="-4" dirty="0" smtClean="0">
                <a:solidFill>
                  <a:srgbClr val="0070C0"/>
                </a:solidFill>
                <a:cs typeface="Arial"/>
              </a:rPr>
              <a:t> </a:t>
            </a:r>
            <a:r>
              <a:rPr lang="en-US" spc="-4" dirty="0" err="1" smtClean="0">
                <a:solidFill>
                  <a:srgbClr val="0070C0"/>
                </a:solidFill>
                <a:cs typeface="Arial"/>
              </a:rPr>
              <a:t>na</a:t>
            </a:r>
            <a:r>
              <a:rPr lang="en-US" spc="-4" dirty="0" smtClean="0">
                <a:solidFill>
                  <a:srgbClr val="0070C0"/>
                </a:solidFill>
                <a:cs typeface="Arial"/>
              </a:rPr>
              <a:t>  </a:t>
            </a:r>
            <a:r>
              <a:rPr lang="en-US" spc="-4" dirty="0" err="1" smtClean="0">
                <a:solidFill>
                  <a:srgbClr val="0070C0"/>
                </a:solidFill>
                <a:cs typeface="Arial"/>
              </a:rPr>
              <a:t>oblikovanje</a:t>
            </a:r>
            <a:r>
              <a:rPr lang="en-US" spc="-4" dirty="0" smtClean="0">
                <a:solidFill>
                  <a:srgbClr val="0070C0"/>
                </a:solidFill>
                <a:cs typeface="Arial"/>
              </a:rPr>
              <a:t> </a:t>
            </a:r>
            <a:r>
              <a:rPr lang="en-US" spc="-4" dirty="0" err="1" smtClean="0">
                <a:solidFill>
                  <a:srgbClr val="0070C0"/>
                </a:solidFill>
                <a:cs typeface="Arial"/>
              </a:rPr>
              <a:t>komponenata</a:t>
            </a:r>
            <a:r>
              <a:rPr lang="en-US" spc="-4" dirty="0" smtClean="0">
                <a:solidFill>
                  <a:srgbClr val="0070C0"/>
                </a:solidFill>
                <a:cs typeface="Arial"/>
              </a:rPr>
              <a:t> </a:t>
            </a:r>
            <a:r>
              <a:rPr lang="en-US" spc="-4" dirty="0" err="1" smtClean="0">
                <a:solidFill>
                  <a:srgbClr val="0070C0"/>
                </a:solidFill>
                <a:cs typeface="Arial"/>
              </a:rPr>
              <a:t>odnosno</a:t>
            </a:r>
            <a:r>
              <a:rPr lang="en-US" spc="-4" dirty="0" smtClean="0">
                <a:solidFill>
                  <a:srgbClr val="0070C0"/>
                </a:solidFill>
                <a:cs typeface="Arial"/>
              </a:rPr>
              <a:t> </a:t>
            </a:r>
            <a:r>
              <a:rPr lang="en-US" spc="-4" dirty="0" err="1" smtClean="0">
                <a:solidFill>
                  <a:srgbClr val="0070C0"/>
                </a:solidFill>
                <a:cs typeface="Arial"/>
              </a:rPr>
              <a:t>podsistema</a:t>
            </a:r>
            <a:r>
              <a:rPr lang="en-US" spc="-4" dirty="0" smtClean="0">
                <a:solidFill>
                  <a:srgbClr val="0070C0"/>
                </a:solidFill>
                <a:cs typeface="Arial"/>
              </a:rPr>
              <a:t>.</a:t>
            </a:r>
            <a:endParaRPr lang="en-US" dirty="0" smtClean="0">
              <a:solidFill>
                <a:srgbClr val="0070C0"/>
              </a:solidFill>
              <a:cs typeface="Arial"/>
            </a:endParaRPr>
          </a:p>
          <a:p>
            <a:pPr marL="320698" indent="-320698">
              <a:lnSpc>
                <a:spcPct val="90000"/>
              </a:lnSpc>
              <a:spcBef>
                <a:spcPts val="1800"/>
              </a:spcBef>
              <a:buFont typeface="Wingdings" pitchFamily="2" charset="2"/>
              <a:buChar char="Ø"/>
            </a:pPr>
            <a:r>
              <a:rPr lang="sr-Latn-RS" spc="-9" dirty="0" smtClean="0">
                <a:solidFill>
                  <a:srgbClr val="C00000"/>
                </a:solidFill>
                <a:cs typeface="Arial"/>
              </a:rPr>
              <a:t>Sistemskim pristupom su definisani</a:t>
            </a:r>
            <a:r>
              <a:rPr lang="en-US" spc="-4" dirty="0" smtClean="0">
                <a:solidFill>
                  <a:srgbClr val="C00000"/>
                </a:solidFill>
                <a:cs typeface="Arial"/>
              </a:rPr>
              <a:t> </a:t>
            </a:r>
            <a:r>
              <a:rPr lang="en-US" spc="-4" dirty="0" err="1">
                <a:solidFill>
                  <a:srgbClr val="C00000"/>
                </a:solidFill>
                <a:cs typeface="Arial"/>
              </a:rPr>
              <a:t>opšti</a:t>
            </a:r>
            <a:r>
              <a:rPr lang="en-US" spc="-4" dirty="0">
                <a:solidFill>
                  <a:srgbClr val="C00000"/>
                </a:solidFill>
                <a:cs typeface="Arial"/>
              </a:rPr>
              <a:t> </a:t>
            </a:r>
            <a:r>
              <a:rPr lang="en-US" spc="-4" dirty="0" err="1">
                <a:solidFill>
                  <a:srgbClr val="C00000"/>
                </a:solidFill>
                <a:cs typeface="Arial"/>
              </a:rPr>
              <a:t>postupci</a:t>
            </a:r>
            <a:r>
              <a:rPr lang="en-US" spc="-4" dirty="0">
                <a:solidFill>
                  <a:srgbClr val="C00000"/>
                </a:solidFill>
                <a:cs typeface="Arial"/>
              </a:rPr>
              <a:t> </a:t>
            </a:r>
            <a:r>
              <a:rPr lang="en-US" spc="-4" dirty="0" err="1">
                <a:solidFill>
                  <a:srgbClr val="C00000"/>
                </a:solidFill>
                <a:cs typeface="Arial"/>
              </a:rPr>
              <a:t>kao</a:t>
            </a:r>
            <a:r>
              <a:rPr lang="en-US" spc="-4" dirty="0">
                <a:solidFill>
                  <a:srgbClr val="C00000"/>
                </a:solidFill>
                <a:cs typeface="Arial"/>
              </a:rPr>
              <a:t> </a:t>
            </a:r>
            <a:r>
              <a:rPr lang="en-US" spc="-4" dirty="0" err="1">
                <a:solidFill>
                  <a:srgbClr val="C00000"/>
                </a:solidFill>
                <a:cs typeface="Arial"/>
              </a:rPr>
              <a:t>skup</a:t>
            </a:r>
            <a:r>
              <a:rPr lang="en-US" spc="-4" dirty="0">
                <a:solidFill>
                  <a:srgbClr val="C00000"/>
                </a:solidFill>
                <a:cs typeface="Arial"/>
              </a:rPr>
              <a:t> </a:t>
            </a:r>
            <a:r>
              <a:rPr lang="en-US" spc="-4" dirty="0" err="1">
                <a:solidFill>
                  <a:srgbClr val="C00000"/>
                </a:solidFill>
                <a:cs typeface="Arial"/>
              </a:rPr>
              <a:t>uputstava</a:t>
            </a:r>
            <a:r>
              <a:rPr lang="en-US" spc="-4" dirty="0">
                <a:solidFill>
                  <a:srgbClr val="C00000"/>
                </a:solidFill>
                <a:cs typeface="Arial"/>
              </a:rPr>
              <a:t> i </a:t>
            </a:r>
            <a:r>
              <a:rPr lang="en-US" spc="-4" dirty="0" err="1">
                <a:solidFill>
                  <a:srgbClr val="C00000"/>
                </a:solidFill>
                <a:cs typeface="Arial"/>
              </a:rPr>
              <a:t>smernica</a:t>
            </a:r>
            <a:r>
              <a:rPr lang="en-US" spc="-4" dirty="0">
                <a:solidFill>
                  <a:srgbClr val="C00000"/>
                </a:solidFill>
                <a:cs typeface="Arial"/>
              </a:rPr>
              <a:t> </a:t>
            </a:r>
            <a:r>
              <a:rPr lang="en-US" spc="-4" dirty="0" err="1">
                <a:solidFill>
                  <a:srgbClr val="C00000"/>
                </a:solidFill>
                <a:cs typeface="Arial"/>
              </a:rPr>
              <a:t>za</a:t>
            </a:r>
            <a:r>
              <a:rPr lang="en-US" spc="-4" dirty="0">
                <a:solidFill>
                  <a:srgbClr val="C00000"/>
                </a:solidFill>
                <a:cs typeface="Arial"/>
              </a:rPr>
              <a:t> </a:t>
            </a:r>
            <a:r>
              <a:rPr lang="en-US" spc="-4" dirty="0" err="1">
                <a:solidFill>
                  <a:srgbClr val="C00000"/>
                </a:solidFill>
                <a:cs typeface="Arial"/>
              </a:rPr>
              <a:t>izgradnju</a:t>
            </a:r>
            <a:r>
              <a:rPr lang="en-US" spc="-4" dirty="0">
                <a:solidFill>
                  <a:srgbClr val="C00000"/>
                </a:solidFill>
                <a:cs typeface="Arial"/>
              </a:rPr>
              <a:t>  </a:t>
            </a:r>
            <a:r>
              <a:rPr lang="en-US" spc="-4" dirty="0" err="1">
                <a:solidFill>
                  <a:srgbClr val="C00000"/>
                </a:solidFill>
                <a:cs typeface="Arial"/>
              </a:rPr>
              <a:t>informacionog</a:t>
            </a:r>
            <a:r>
              <a:rPr lang="en-US" spc="-4" dirty="0">
                <a:solidFill>
                  <a:srgbClr val="C00000"/>
                </a:solidFill>
                <a:cs typeface="Arial"/>
              </a:rPr>
              <a:t> </a:t>
            </a:r>
            <a:r>
              <a:rPr lang="en-US" spc="-4" dirty="0" err="1">
                <a:solidFill>
                  <a:srgbClr val="C00000"/>
                </a:solidFill>
                <a:cs typeface="Arial"/>
              </a:rPr>
              <a:t>sistema</a:t>
            </a:r>
            <a:r>
              <a:rPr lang="en-US" spc="-4" dirty="0" smtClean="0">
                <a:solidFill>
                  <a:srgbClr val="C00000"/>
                </a:solidFill>
                <a:cs typeface="Arial"/>
              </a:rPr>
              <a:t>.</a:t>
            </a:r>
            <a:endParaRPr lang="en-US" spc="-4" dirty="0">
              <a:solidFill>
                <a:srgbClr val="C00000"/>
              </a:solidFill>
              <a:cs typeface="Arial"/>
            </a:endParaRPr>
          </a:p>
        </p:txBody>
      </p:sp>
    </p:spTree>
    <p:extLst>
      <p:ext uri="{BB962C8B-B14F-4D97-AF65-F5344CB8AC3E}">
        <p14:creationId xmlns:p14="http://schemas.microsoft.com/office/powerpoint/2010/main" val="3247204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3356992"/>
            <a:ext cx="5579067" cy="311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noGrp="1"/>
          </p:cNvSpPr>
          <p:nvPr>
            <p:ph type="title"/>
          </p:nvPr>
        </p:nvSpPr>
        <p:spPr>
          <a:xfrm>
            <a:off x="2267744" y="908720"/>
            <a:ext cx="4695516" cy="584775"/>
          </a:xfrm>
          <a:prstGeom prst="rect">
            <a:avLst/>
          </a:prstGeom>
          <a:noFill/>
        </p:spPr>
        <p:txBody>
          <a:bodyPr wrap="none" rtlCol="0">
            <a:spAutoFit/>
          </a:bodyPr>
          <a:lstStyle/>
          <a:p>
            <a:r>
              <a:rPr lang="en-US" sz="3200" dirty="0" err="1">
                <a:solidFill>
                  <a:srgbClr val="C00000"/>
                </a:solidFill>
                <a:latin typeface="Arial" pitchFamily="34" charset="0"/>
                <a:cs typeface="Arial" pitchFamily="34" charset="0"/>
              </a:rPr>
              <a:t>Koraci</a:t>
            </a:r>
            <a:r>
              <a:rPr lang="en-US" sz="3200" dirty="0">
                <a:solidFill>
                  <a:srgbClr val="C00000"/>
                </a:solidFill>
                <a:latin typeface="Arial" pitchFamily="34" charset="0"/>
                <a:cs typeface="Arial" pitchFamily="34" charset="0"/>
              </a:rPr>
              <a:t> </a:t>
            </a:r>
            <a:r>
              <a:rPr lang="en-US" sz="3200" dirty="0" err="1">
                <a:solidFill>
                  <a:srgbClr val="C00000"/>
                </a:solidFill>
                <a:latin typeface="Arial" pitchFamily="34" charset="0"/>
                <a:cs typeface="Arial" pitchFamily="34" charset="0"/>
              </a:rPr>
              <a:t>sistemske</a:t>
            </a:r>
            <a:r>
              <a:rPr lang="en-US" sz="3200" dirty="0">
                <a:solidFill>
                  <a:srgbClr val="C00000"/>
                </a:solidFill>
                <a:latin typeface="Arial" pitchFamily="34" charset="0"/>
                <a:cs typeface="Arial" pitchFamily="34" charset="0"/>
              </a:rPr>
              <a:t> </a:t>
            </a:r>
            <a:r>
              <a:rPr lang="en-US" sz="3200" dirty="0" err="1">
                <a:solidFill>
                  <a:srgbClr val="C00000"/>
                </a:solidFill>
                <a:latin typeface="Arial" pitchFamily="34" charset="0"/>
                <a:cs typeface="Arial" pitchFamily="34" charset="0"/>
              </a:rPr>
              <a:t>anali</a:t>
            </a:r>
            <a:r>
              <a:rPr lang="sr-Latn-RS" sz="3200" dirty="0">
                <a:solidFill>
                  <a:srgbClr val="C00000"/>
                </a:solidFill>
                <a:latin typeface="Arial" pitchFamily="34" charset="0"/>
                <a:cs typeface="Arial" pitchFamily="34" charset="0"/>
              </a:rPr>
              <a:t>z</a:t>
            </a:r>
            <a:r>
              <a:rPr lang="en-US" sz="3200" dirty="0" smtClean="0">
                <a:solidFill>
                  <a:srgbClr val="C00000"/>
                </a:solidFill>
                <a:latin typeface="Arial" pitchFamily="34" charset="0"/>
                <a:cs typeface="Arial" pitchFamily="34" charset="0"/>
              </a:rPr>
              <a:t>e</a:t>
            </a:r>
            <a:endParaRPr lang="en-US" sz="3200" dirty="0">
              <a:solidFill>
                <a:srgbClr val="C00000"/>
              </a:solidFill>
              <a:latin typeface="Arial" pitchFamily="34" charset="0"/>
              <a:cs typeface="Arial" pitchFamily="34" charset="0"/>
            </a:endParaRPr>
          </a:p>
        </p:txBody>
      </p:sp>
      <p:sp>
        <p:nvSpPr>
          <p:cNvPr id="2" name="Rectangle 1"/>
          <p:cNvSpPr/>
          <p:nvPr/>
        </p:nvSpPr>
        <p:spPr>
          <a:xfrm>
            <a:off x="0" y="1628507"/>
            <a:ext cx="9144000" cy="1384995"/>
          </a:xfrm>
          <a:prstGeom prst="rect">
            <a:avLst/>
          </a:prstGeom>
        </p:spPr>
        <p:txBody>
          <a:bodyPr wrap="square">
            <a:spAutoFit/>
          </a:bodyPr>
          <a:lstStyle/>
          <a:p>
            <a:pPr>
              <a:spcBef>
                <a:spcPts val="1800"/>
              </a:spcBef>
            </a:pPr>
            <a:r>
              <a:rPr lang="vi-VN" sz="2800" spc="20" dirty="0">
                <a:latin typeface="Calibri" pitchFamily="34" charset="0"/>
                <a:cs typeface="Calibri" pitchFamily="34" charset="0"/>
              </a:rPr>
              <a:t>Sistemska analiza </a:t>
            </a:r>
            <a:r>
              <a:rPr lang="vi-VN" sz="2800" dirty="0">
                <a:latin typeface="Calibri" pitchFamily="34" charset="0"/>
                <a:cs typeface="Calibri" pitchFamily="34" charset="0"/>
              </a:rPr>
              <a:t>je </a:t>
            </a:r>
            <a:r>
              <a:rPr lang="vi-VN" sz="2800" spc="45" dirty="0">
                <a:latin typeface="Calibri" pitchFamily="34" charset="0"/>
                <a:cs typeface="Calibri" pitchFamily="34" charset="0"/>
              </a:rPr>
              <a:t>metodološki </a:t>
            </a:r>
            <a:r>
              <a:rPr lang="vi-VN" sz="2800" spc="25" dirty="0" smtClean="0">
                <a:latin typeface="Calibri" pitchFamily="34" charset="0"/>
                <a:cs typeface="Calibri" pitchFamily="34" charset="0"/>
              </a:rPr>
              <a:t>postupak</a:t>
            </a:r>
            <a:r>
              <a:rPr lang="sr-Latn-RS" sz="2800" spc="25" dirty="0" smtClean="0">
                <a:latin typeface="Calibri" pitchFamily="34" charset="0"/>
                <a:cs typeface="Calibri" pitchFamily="34" charset="0"/>
              </a:rPr>
              <a:t> </a:t>
            </a:r>
            <a:r>
              <a:rPr lang="vi-VN" sz="2800" spc="35" dirty="0" smtClean="0">
                <a:latin typeface="Calibri" pitchFamily="34" charset="0"/>
                <a:cs typeface="Calibri" pitchFamily="34" charset="0"/>
              </a:rPr>
              <a:t>dekompozicije </a:t>
            </a:r>
            <a:r>
              <a:rPr lang="vi-VN" sz="2800" spc="35" dirty="0">
                <a:latin typeface="Calibri" pitchFamily="34" charset="0"/>
                <a:cs typeface="Calibri" pitchFamily="34" charset="0"/>
              </a:rPr>
              <a:t>nekog </a:t>
            </a:r>
            <a:r>
              <a:rPr lang="vi-VN" sz="2800" spc="-360" dirty="0">
                <a:latin typeface="Calibri" pitchFamily="34" charset="0"/>
                <a:cs typeface="Calibri" pitchFamily="34" charset="0"/>
              </a:rPr>
              <a:t> </a:t>
            </a:r>
            <a:r>
              <a:rPr lang="vi-VN" sz="2800" spc="35" dirty="0">
                <a:latin typeface="Calibri" pitchFamily="34" charset="0"/>
                <a:cs typeface="Calibri" pitchFamily="34" charset="0"/>
              </a:rPr>
              <a:t>sistema </a:t>
            </a:r>
            <a:r>
              <a:rPr lang="vi-VN" sz="2800" spc="20" dirty="0">
                <a:latin typeface="Calibri" pitchFamily="34" charset="0"/>
                <a:cs typeface="Calibri" pitchFamily="34" charset="0"/>
              </a:rPr>
              <a:t>na </a:t>
            </a:r>
            <a:r>
              <a:rPr lang="vi-VN" sz="2800" spc="50" dirty="0" smtClean="0">
                <a:latin typeface="Calibri" pitchFamily="34" charset="0"/>
                <a:cs typeface="Calibri" pitchFamily="34" charset="0"/>
              </a:rPr>
              <a:t>podsisteme</a:t>
            </a:r>
            <a:r>
              <a:rPr lang="sr-Latn-RS" sz="2800" spc="50" dirty="0" smtClean="0">
                <a:latin typeface="Calibri" pitchFamily="34" charset="0"/>
                <a:cs typeface="Calibri" pitchFamily="34" charset="0"/>
              </a:rPr>
              <a:t> </a:t>
            </a:r>
            <a:r>
              <a:rPr lang="vi-VN" sz="2800" spc="40" dirty="0" smtClean="0">
                <a:latin typeface="Calibri" pitchFamily="34" charset="0"/>
                <a:cs typeface="Calibri" pitchFamily="34" charset="0"/>
              </a:rPr>
              <a:t>(komponente</a:t>
            </a:r>
            <a:r>
              <a:rPr lang="vi-VN" sz="2800" spc="40" dirty="0">
                <a:latin typeface="Calibri" pitchFamily="34" charset="0"/>
                <a:cs typeface="Calibri" pitchFamily="34" charset="0"/>
              </a:rPr>
              <a:t>) </a:t>
            </a:r>
            <a:r>
              <a:rPr lang="vi-VN" sz="2800" spc="20" dirty="0">
                <a:latin typeface="Calibri" pitchFamily="34" charset="0"/>
                <a:cs typeface="Calibri" pitchFamily="34" charset="0"/>
              </a:rPr>
              <a:t>sa </a:t>
            </a:r>
            <a:r>
              <a:rPr lang="vi-VN" sz="2800" spc="30" dirty="0">
                <a:latin typeface="Calibri" pitchFamily="34" charset="0"/>
                <a:cs typeface="Calibri" pitchFamily="34" charset="0"/>
              </a:rPr>
              <a:t>ciljem </a:t>
            </a:r>
            <a:r>
              <a:rPr lang="vi-VN" sz="2800" spc="15" dirty="0">
                <a:latin typeface="Calibri" pitchFamily="34" charset="0"/>
                <a:cs typeface="Calibri" pitchFamily="34" charset="0"/>
              </a:rPr>
              <a:t>da </a:t>
            </a:r>
            <a:r>
              <a:rPr lang="vi-VN" sz="2800" spc="50" dirty="0">
                <a:latin typeface="Calibri" pitchFamily="34" charset="0"/>
                <a:cs typeface="Calibri" pitchFamily="34" charset="0"/>
              </a:rPr>
              <a:t>se </a:t>
            </a:r>
            <a:r>
              <a:rPr lang="vi-VN" sz="2800" spc="25" dirty="0">
                <a:latin typeface="Calibri" pitchFamily="34" charset="0"/>
                <a:cs typeface="Calibri" pitchFamily="34" charset="0"/>
              </a:rPr>
              <a:t>prouči </a:t>
            </a:r>
            <a:r>
              <a:rPr lang="vi-VN" sz="2800" spc="20" dirty="0" smtClean="0">
                <a:latin typeface="Calibri" pitchFamily="34" charset="0"/>
                <a:cs typeface="Calibri" pitchFamily="34" charset="0"/>
              </a:rPr>
              <a:t>njihov</a:t>
            </a:r>
            <a:r>
              <a:rPr lang="sr-Latn-RS" sz="2800" spc="20" dirty="0" smtClean="0">
                <a:latin typeface="Calibri" pitchFamily="34" charset="0"/>
                <a:cs typeface="Calibri" pitchFamily="34" charset="0"/>
              </a:rPr>
              <a:t> </a:t>
            </a:r>
            <a:r>
              <a:rPr lang="vi-VN" sz="2800" spc="70" dirty="0" smtClean="0">
                <a:latin typeface="Calibri" pitchFamily="34" charset="0"/>
                <a:cs typeface="Calibri" pitchFamily="34" charset="0"/>
              </a:rPr>
              <a:t>međusobni </a:t>
            </a:r>
            <a:r>
              <a:rPr lang="vi-VN" sz="2800" spc="30" dirty="0">
                <a:latin typeface="Calibri" pitchFamily="34" charset="0"/>
                <a:cs typeface="Calibri" pitchFamily="34" charset="0"/>
              </a:rPr>
              <a:t>uticaj </a:t>
            </a:r>
            <a:r>
              <a:rPr lang="vi-VN" sz="2800" spc="50" dirty="0">
                <a:latin typeface="Calibri" pitchFamily="34" charset="0"/>
                <a:cs typeface="Calibri" pitchFamily="34" charset="0"/>
              </a:rPr>
              <a:t>i </a:t>
            </a:r>
            <a:r>
              <a:rPr lang="vi-VN" sz="2800" spc="15" dirty="0">
                <a:latin typeface="Calibri" pitchFamily="34" charset="0"/>
                <a:cs typeface="Calibri" pitchFamily="34" charset="0"/>
              </a:rPr>
              <a:t>rad. </a:t>
            </a:r>
            <a:endParaRPr lang="en-US" sz="2800" spc="15" dirty="0">
              <a:latin typeface="Calibri" pitchFamily="34" charset="0"/>
              <a:cs typeface="Calibri" pitchFamily="34" charset="0"/>
            </a:endParaRPr>
          </a:p>
        </p:txBody>
      </p:sp>
    </p:spTree>
    <p:extLst>
      <p:ext uri="{BB962C8B-B14F-4D97-AF65-F5344CB8AC3E}">
        <p14:creationId xmlns:p14="http://schemas.microsoft.com/office/powerpoint/2010/main" val="307467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778098"/>
          </a:xfrm>
        </p:spPr>
        <p:txBody>
          <a:bodyPr/>
          <a:lstStyle/>
          <a:p>
            <a:r>
              <a:rPr lang="en-US" dirty="0" err="1">
                <a:solidFill>
                  <a:srgbClr val="00B0F0"/>
                </a:solidFill>
              </a:rPr>
              <a:t>Sistemski</a:t>
            </a:r>
            <a:r>
              <a:rPr lang="en-US" dirty="0">
                <a:solidFill>
                  <a:srgbClr val="00B0F0"/>
                </a:solidFill>
              </a:rPr>
              <a:t> </a:t>
            </a:r>
            <a:r>
              <a:rPr lang="en-US" dirty="0" err="1">
                <a:solidFill>
                  <a:srgbClr val="00B0F0"/>
                </a:solidFill>
              </a:rPr>
              <a:t>pristup</a:t>
            </a:r>
            <a:endParaRPr lang="en-US" dirty="0">
              <a:solidFill>
                <a:srgbClr val="00B0F0"/>
              </a:solidFill>
            </a:endParaRPr>
          </a:p>
        </p:txBody>
      </p:sp>
      <p:sp>
        <p:nvSpPr>
          <p:cNvPr id="3" name="Content Placeholder 2"/>
          <p:cNvSpPr>
            <a:spLocks noGrp="1"/>
          </p:cNvSpPr>
          <p:nvPr>
            <p:ph sz="quarter" idx="1"/>
          </p:nvPr>
        </p:nvSpPr>
        <p:spPr/>
        <p:txBody>
          <a:bodyPr>
            <a:normAutofit/>
          </a:bodyPr>
          <a:lstStyle/>
          <a:p>
            <a:pPr>
              <a:spcBef>
                <a:spcPts val="1800"/>
              </a:spcBef>
              <a:buFont typeface="Wingdings" pitchFamily="2" charset="2"/>
              <a:buChar char="Ø"/>
            </a:pPr>
            <a:r>
              <a:rPr lang="it-IT" sz="2400" b="1" dirty="0" smtClean="0">
                <a:latin typeface="Arial" pitchFamily="34" charset="0"/>
                <a:cs typeface="Arial" pitchFamily="34" charset="0"/>
              </a:rPr>
              <a:t>Osnovu </a:t>
            </a:r>
            <a:r>
              <a:rPr lang="it-IT" sz="2400" b="1" dirty="0">
                <a:latin typeface="Arial" pitchFamily="34" charset="0"/>
                <a:cs typeface="Arial" pitchFamily="34" charset="0"/>
              </a:rPr>
              <a:t>sistemske analize </a:t>
            </a:r>
            <a:r>
              <a:rPr lang="sr-Latn-RS" sz="2400" b="1" dirty="0" smtClean="0">
                <a:latin typeface="Arial" pitchFamily="34" charset="0"/>
                <a:cs typeface="Arial" pitchFamily="34" charset="0"/>
              </a:rPr>
              <a:t>č</a:t>
            </a:r>
            <a:r>
              <a:rPr lang="it-IT" sz="2400" b="1" dirty="0" smtClean="0">
                <a:latin typeface="Arial" pitchFamily="34" charset="0"/>
                <a:cs typeface="Arial" pitchFamily="34" charset="0"/>
              </a:rPr>
              <a:t>ini sagledavanje </a:t>
            </a:r>
            <a:r>
              <a:rPr lang="en-US" sz="2400" b="1" dirty="0" err="1" smtClean="0">
                <a:latin typeface="Arial" pitchFamily="34" charset="0"/>
                <a:cs typeface="Arial" pitchFamily="34" charset="0"/>
              </a:rPr>
              <a:t>struktura</a:t>
            </a:r>
            <a:r>
              <a:rPr lang="en-US" sz="2400" b="1" dirty="0" smtClean="0">
                <a:latin typeface="Arial" pitchFamily="34" charset="0"/>
                <a:cs typeface="Arial" pitchFamily="34" charset="0"/>
              </a:rPr>
              <a:t> </a:t>
            </a:r>
            <a:r>
              <a:rPr lang="en-US" sz="2400" b="1" dirty="0">
                <a:latin typeface="Arial" pitchFamily="34" charset="0"/>
                <a:cs typeface="Arial" pitchFamily="34" charset="0"/>
              </a:rPr>
              <a:t>i </a:t>
            </a:r>
            <a:r>
              <a:rPr lang="en-US" sz="2400" b="1" dirty="0" err="1">
                <a:latin typeface="Arial" pitchFamily="34" charset="0"/>
                <a:cs typeface="Arial" pitchFamily="34" charset="0"/>
              </a:rPr>
              <a:t>odnosa</a:t>
            </a:r>
            <a:r>
              <a:rPr lang="en-US" sz="2400" b="1" dirty="0">
                <a:latin typeface="Arial" pitchFamily="34" charset="0"/>
                <a:cs typeface="Arial" pitchFamily="34" charset="0"/>
              </a:rPr>
              <a:t>.</a:t>
            </a:r>
          </a:p>
          <a:p>
            <a:pPr>
              <a:spcBef>
                <a:spcPts val="1800"/>
              </a:spcBef>
              <a:buFont typeface="Wingdings" pitchFamily="2" charset="2"/>
              <a:buChar char="Ø"/>
            </a:pPr>
            <a:r>
              <a:rPr lang="pl-PL" sz="2400" dirty="0">
                <a:latin typeface="Arial" pitchFamily="34" charset="0"/>
                <a:cs typeface="Arial" pitchFamily="34" charset="0"/>
              </a:rPr>
              <a:t>P</a:t>
            </a:r>
            <a:r>
              <a:rPr lang="pl-PL" sz="2400" dirty="0" smtClean="0">
                <a:latin typeface="Arial" pitchFamily="34" charset="0"/>
                <a:cs typeface="Arial" pitchFamily="34" charset="0"/>
              </a:rPr>
              <a:t>rvi </a:t>
            </a:r>
            <a:r>
              <a:rPr lang="pl-PL" sz="2400" dirty="0">
                <a:latin typeface="Arial" pitchFamily="34" charset="0"/>
                <a:cs typeface="Arial" pitchFamily="34" charset="0"/>
              </a:rPr>
              <a:t>korak je </a:t>
            </a:r>
            <a:r>
              <a:rPr lang="pl-PL" sz="2400" b="1" dirty="0" smtClean="0">
                <a:latin typeface="Arial" pitchFamily="34" charset="0"/>
                <a:cs typeface="Arial" pitchFamily="34" charset="0"/>
              </a:rPr>
              <a:t>definisanje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sastavnih</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delova</a:t>
            </a:r>
            <a:r>
              <a:rPr lang="en-US" sz="2400" b="1" dirty="0">
                <a:latin typeface="Arial" pitchFamily="34" charset="0"/>
                <a:cs typeface="Arial" pitchFamily="34" charset="0"/>
              </a:rPr>
              <a:t> </a:t>
            </a:r>
            <a:r>
              <a:rPr lang="en-US" sz="2400" b="1"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odnosno</a:t>
            </a:r>
            <a:r>
              <a:rPr lang="en-US" sz="2400" dirty="0">
                <a:latin typeface="Arial" pitchFamily="34" charset="0"/>
                <a:cs typeface="Arial" pitchFamily="34" charset="0"/>
              </a:rPr>
              <a:t> </a:t>
            </a:r>
            <a:r>
              <a:rPr lang="en-US" sz="2400" dirty="0" err="1" smtClean="0">
                <a:latin typeface="Arial" pitchFamily="34" charset="0"/>
                <a:cs typeface="Arial" pitchFamily="34" charset="0"/>
              </a:rPr>
              <a:t>elemenata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sistema</a:t>
            </a:r>
            <a:r>
              <a:rPr lang="en-US" sz="2400" dirty="0" smtClean="0">
                <a:latin typeface="Arial" pitchFamily="34" charset="0"/>
                <a:cs typeface="Arial" pitchFamily="34" charset="0"/>
              </a:rPr>
              <a:t> </a:t>
            </a:r>
            <a:r>
              <a:rPr lang="en-US" sz="2400" dirty="0">
                <a:latin typeface="Arial" pitchFamily="34" charset="0"/>
                <a:cs typeface="Arial" pitchFamily="34" charset="0"/>
              </a:rPr>
              <a:t>i </a:t>
            </a:r>
            <a:r>
              <a:rPr lang="en-US" sz="2400" dirty="0" err="1">
                <a:latin typeface="Arial" pitchFamily="34" charset="0"/>
                <a:cs typeface="Arial" pitchFamily="34" charset="0"/>
              </a:rPr>
              <a:t>njihovih</a:t>
            </a:r>
            <a:r>
              <a:rPr lang="en-US" sz="2400" dirty="0">
                <a:latin typeface="Arial" pitchFamily="34" charset="0"/>
                <a:cs typeface="Arial" pitchFamily="34" charset="0"/>
              </a:rPr>
              <a:t> </a:t>
            </a:r>
            <a:r>
              <a:rPr lang="en-US" sz="2400" dirty="0" err="1">
                <a:latin typeface="Arial" pitchFamily="34" charset="0"/>
                <a:cs typeface="Arial" pitchFamily="34" charset="0"/>
              </a:rPr>
              <a:t>veza</a:t>
            </a:r>
            <a:r>
              <a:rPr lang="en-US" sz="2400" dirty="0">
                <a:latin typeface="Arial" pitchFamily="34" charset="0"/>
                <a:cs typeface="Arial" pitchFamily="34" charset="0"/>
              </a:rPr>
              <a:t> </a:t>
            </a:r>
            <a:r>
              <a:rPr lang="en-US" sz="2400" dirty="0" err="1">
                <a:latin typeface="Arial" pitchFamily="34" charset="0"/>
                <a:cs typeface="Arial" pitchFamily="34" charset="0"/>
              </a:rPr>
              <a:t>koje</a:t>
            </a:r>
            <a:r>
              <a:rPr lang="en-US" sz="2400" dirty="0">
                <a:latin typeface="Arial" pitchFamily="34" charset="0"/>
                <a:cs typeface="Arial" pitchFamily="34" charset="0"/>
              </a:rPr>
              <a:t> </a:t>
            </a:r>
            <a:r>
              <a:rPr lang="en-US" sz="2400" dirty="0" err="1">
                <a:latin typeface="Arial" pitchFamily="34" charset="0"/>
                <a:cs typeface="Arial" pitchFamily="34" charset="0"/>
              </a:rPr>
              <a:t>uz</a:t>
            </a:r>
            <a:r>
              <a:rPr lang="en-US" sz="2400" dirty="0">
                <a:latin typeface="Arial" pitchFamily="34" charset="0"/>
                <a:cs typeface="Arial" pitchFamily="34" charset="0"/>
              </a:rPr>
              <a:t> </a:t>
            </a:r>
            <a:r>
              <a:rPr lang="en-US" sz="2400" dirty="0" err="1" smtClean="0">
                <a:latin typeface="Arial" pitchFamily="34" charset="0"/>
                <a:cs typeface="Arial" pitchFamily="34" charset="0"/>
              </a:rPr>
              <a:t>postojanje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povratne</a:t>
            </a:r>
            <a:r>
              <a:rPr lang="en-US" sz="2400" dirty="0" smtClean="0">
                <a:latin typeface="Arial" pitchFamily="34" charset="0"/>
                <a:cs typeface="Arial" pitchFamily="34" charset="0"/>
              </a:rPr>
              <a:t> </a:t>
            </a:r>
            <a:r>
              <a:rPr lang="en-US" sz="2400" dirty="0" err="1">
                <a:latin typeface="Arial" pitchFamily="34" charset="0"/>
                <a:cs typeface="Arial" pitchFamily="34" charset="0"/>
              </a:rPr>
              <a:t>sprege</a:t>
            </a:r>
            <a:r>
              <a:rPr lang="en-US" sz="2400" dirty="0">
                <a:latin typeface="Arial" pitchFamily="34" charset="0"/>
                <a:cs typeface="Arial" pitchFamily="34" charset="0"/>
              </a:rPr>
              <a:t> </a:t>
            </a:r>
            <a:r>
              <a:rPr lang="en-US" sz="2400" dirty="0" err="1">
                <a:latin typeface="Arial" pitchFamily="34" charset="0"/>
                <a:cs typeface="Arial" pitchFamily="34" charset="0"/>
              </a:rPr>
              <a:t>osiguravaju</a:t>
            </a:r>
            <a:r>
              <a:rPr lang="en-US" sz="2400" dirty="0">
                <a:latin typeface="Arial" pitchFamily="34" charset="0"/>
                <a:cs typeface="Arial" pitchFamily="34" charset="0"/>
              </a:rPr>
              <a:t> </a:t>
            </a:r>
            <a:r>
              <a:rPr lang="en-US" sz="2400" dirty="0" err="1">
                <a:latin typeface="Arial" pitchFamily="34" charset="0"/>
                <a:cs typeface="Arial" pitchFamily="34" charset="0"/>
              </a:rPr>
              <a:t>stabilnost</a:t>
            </a:r>
            <a:r>
              <a:rPr lang="en-US" sz="2400" dirty="0">
                <a:latin typeface="Arial" pitchFamily="34" charset="0"/>
                <a:cs typeface="Arial" pitchFamily="34" charset="0"/>
              </a:rPr>
              <a:t> </a:t>
            </a:r>
            <a:r>
              <a:rPr lang="en-US" sz="2400" dirty="0" err="1" smtClean="0">
                <a:latin typeface="Arial" pitchFamily="34" charset="0"/>
                <a:cs typeface="Arial" pitchFamily="34" charset="0"/>
              </a:rPr>
              <a:t>sistema</a:t>
            </a:r>
            <a:r>
              <a:rPr lang="en-US" sz="2400" dirty="0" smtClean="0">
                <a:latin typeface="Arial" pitchFamily="34" charset="0"/>
                <a:cs typeface="Arial" pitchFamily="34" charset="0"/>
              </a:rPr>
              <a:t> </a:t>
            </a:r>
            <a:r>
              <a:rPr lang="pl-PL" sz="2400" dirty="0" smtClean="0">
                <a:latin typeface="Arial" pitchFamily="34" charset="0"/>
                <a:cs typeface="Arial" pitchFamily="34" charset="0"/>
              </a:rPr>
              <a:t>prema određenim </a:t>
            </a:r>
            <a:r>
              <a:rPr lang="pl-PL" sz="2400" dirty="0">
                <a:latin typeface="Arial" pitchFamily="34" charset="0"/>
                <a:cs typeface="Arial" pitchFamily="34" charset="0"/>
              </a:rPr>
              <a:t>promenama u </a:t>
            </a:r>
            <a:r>
              <a:rPr lang="pl-PL" sz="2400" dirty="0" smtClean="0">
                <a:latin typeface="Arial" pitchFamily="34" charset="0"/>
                <a:cs typeface="Arial" pitchFamily="34" charset="0"/>
              </a:rPr>
              <a:t>okruženju.</a:t>
            </a:r>
          </a:p>
          <a:p>
            <a:pPr>
              <a:spcBef>
                <a:spcPts val="1800"/>
              </a:spcBef>
              <a:buFont typeface="Wingdings" pitchFamily="2" charset="2"/>
              <a:buChar char="Ø"/>
            </a:pPr>
            <a:r>
              <a:rPr lang="vi-VN" sz="2400" spc="-4" dirty="0">
                <a:latin typeface="Arial" pitchFamily="34" charset="0"/>
                <a:cs typeface="Arial" pitchFamily="34" charset="0"/>
              </a:rPr>
              <a:t>Razvoj informatike </a:t>
            </a:r>
            <a:r>
              <a:rPr lang="sr-Latn-RS" sz="2400" spc="-4" dirty="0">
                <a:latin typeface="Arial" pitchFamily="34" charset="0"/>
                <a:cs typeface="Arial" pitchFamily="34" charset="0"/>
              </a:rPr>
              <a:t>usko </a:t>
            </a:r>
            <a:r>
              <a:rPr lang="vi-VN" sz="2400" spc="4" dirty="0">
                <a:latin typeface="Arial" pitchFamily="34" charset="0"/>
                <a:cs typeface="Arial" pitchFamily="34" charset="0"/>
              </a:rPr>
              <a:t>je </a:t>
            </a:r>
            <a:r>
              <a:rPr lang="vi-VN" sz="2400" spc="-4" dirty="0">
                <a:latin typeface="Arial" pitchFamily="34" charset="0"/>
                <a:cs typeface="Arial" pitchFamily="34" charset="0"/>
              </a:rPr>
              <a:t>povezan </a:t>
            </a:r>
            <a:r>
              <a:rPr lang="vi-VN" sz="2400" dirty="0">
                <a:latin typeface="Arial" pitchFamily="34" charset="0"/>
                <a:cs typeface="Arial" pitchFamily="34" charset="0"/>
              </a:rPr>
              <a:t>s </a:t>
            </a:r>
            <a:r>
              <a:rPr lang="vi-VN" sz="2400" spc="-4" dirty="0">
                <a:latin typeface="Arial" pitchFamily="34" charset="0"/>
                <a:cs typeface="Arial" pitchFamily="34" charset="0"/>
              </a:rPr>
              <a:t>primenom teorije </a:t>
            </a:r>
            <a:r>
              <a:rPr lang="vi-VN" sz="2400" spc="-9" dirty="0">
                <a:latin typeface="Arial" pitchFamily="34" charset="0"/>
                <a:cs typeface="Arial" pitchFamily="34" charset="0"/>
              </a:rPr>
              <a:t>sistema </a:t>
            </a:r>
            <a:r>
              <a:rPr lang="vi-VN" sz="2400" dirty="0">
                <a:latin typeface="Arial" pitchFamily="34" charset="0"/>
                <a:cs typeface="Arial" pitchFamily="34" charset="0"/>
              </a:rPr>
              <a:t>i </a:t>
            </a:r>
            <a:r>
              <a:rPr lang="vi-VN" sz="2400" spc="-4" dirty="0">
                <a:latin typeface="Arial" pitchFamily="34" charset="0"/>
                <a:cs typeface="Arial" pitchFamily="34" charset="0"/>
              </a:rPr>
              <a:t>sistemskog pristupa </a:t>
            </a:r>
            <a:r>
              <a:rPr lang="vi-VN" sz="2400" dirty="0" smtClean="0">
                <a:latin typeface="Arial" pitchFamily="34" charset="0"/>
                <a:cs typeface="Arial" pitchFamily="34" charset="0"/>
              </a:rPr>
              <a:t>naučnog </a:t>
            </a:r>
            <a:r>
              <a:rPr lang="vi-VN" sz="2400" spc="-4" dirty="0">
                <a:latin typeface="Arial" pitchFamily="34" charset="0"/>
                <a:cs typeface="Arial" pitchFamily="34" charset="0"/>
              </a:rPr>
              <a:t>istraživanja. </a:t>
            </a:r>
            <a:endParaRPr lang="sr-Latn-RS" sz="2400" spc="-4" dirty="0">
              <a:latin typeface="Arial" pitchFamily="34" charset="0"/>
              <a:cs typeface="Arial" pitchFamily="34" charset="0"/>
            </a:endParaRPr>
          </a:p>
        </p:txBody>
      </p:sp>
    </p:spTree>
    <p:extLst>
      <p:ext uri="{BB962C8B-B14F-4D97-AF65-F5344CB8AC3E}">
        <p14:creationId xmlns:p14="http://schemas.microsoft.com/office/powerpoint/2010/main" val="195569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1540767"/>
          </a:xfrm>
        </p:spPr>
        <p:txBody>
          <a:bodyPr>
            <a:normAutofit lnSpcReduction="10000"/>
          </a:bodyPr>
          <a:lstStyle/>
          <a:p>
            <a:r>
              <a:rPr lang="vi-VN" sz="2400" spc="-4" dirty="0">
                <a:solidFill>
                  <a:srgbClr val="653200"/>
                </a:solidFill>
                <a:cs typeface="Arial"/>
              </a:rPr>
              <a:t>Sistemski pristup predstavlja efikasno  sredstvo</a:t>
            </a:r>
            <a:r>
              <a:rPr lang="vi-VN" sz="2400" dirty="0">
                <a:solidFill>
                  <a:srgbClr val="653200"/>
                </a:solidFill>
                <a:cs typeface="Arial"/>
              </a:rPr>
              <a:t> za </a:t>
            </a:r>
            <a:r>
              <a:rPr lang="vi-VN" sz="2400" spc="-4" dirty="0">
                <a:solidFill>
                  <a:srgbClr val="653200"/>
                </a:solidFill>
                <a:cs typeface="Arial"/>
              </a:rPr>
              <a:t>projektovanje </a:t>
            </a:r>
            <a:r>
              <a:rPr lang="vi-VN" sz="2400" spc="-4">
                <a:solidFill>
                  <a:srgbClr val="653200"/>
                </a:solidFill>
                <a:cs typeface="Arial"/>
              </a:rPr>
              <a:t>informacionih </a:t>
            </a:r>
            <a:r>
              <a:rPr lang="vi-VN" sz="2400" spc="-4" smtClean="0">
                <a:solidFill>
                  <a:srgbClr val="653200"/>
                </a:solidFill>
                <a:cs typeface="Arial"/>
              </a:rPr>
              <a:t>sistema </a:t>
            </a:r>
            <a:r>
              <a:rPr lang="vi-VN" sz="2400" dirty="0">
                <a:solidFill>
                  <a:srgbClr val="653200"/>
                </a:solidFill>
                <a:cs typeface="Arial"/>
              </a:rPr>
              <a:t>i </a:t>
            </a:r>
            <a:r>
              <a:rPr lang="vi-VN" sz="2400" spc="-4" dirty="0">
                <a:solidFill>
                  <a:srgbClr val="653200"/>
                </a:solidFill>
                <a:cs typeface="Arial"/>
              </a:rPr>
              <a:t>obezbeđuje kvalitetnu </a:t>
            </a:r>
            <a:r>
              <a:rPr lang="vi-VN" sz="2400" spc="-4">
                <a:solidFill>
                  <a:srgbClr val="653200"/>
                </a:solidFill>
                <a:cs typeface="Arial"/>
              </a:rPr>
              <a:t>osnovu</a:t>
            </a:r>
            <a:r>
              <a:rPr lang="vi-VN" sz="2400" spc="-96">
                <a:solidFill>
                  <a:srgbClr val="653200"/>
                </a:solidFill>
                <a:cs typeface="Arial"/>
              </a:rPr>
              <a:t> </a:t>
            </a:r>
            <a:r>
              <a:rPr lang="vi-VN" sz="2400" smtClean="0">
                <a:solidFill>
                  <a:srgbClr val="653200"/>
                </a:solidFill>
                <a:cs typeface="Arial"/>
              </a:rPr>
              <a:t>za </a:t>
            </a:r>
            <a:r>
              <a:rPr lang="vi-VN" sz="2400" spc="-4" dirty="0">
                <a:solidFill>
                  <a:srgbClr val="653200"/>
                </a:solidFill>
                <a:cs typeface="Arial"/>
              </a:rPr>
              <a:t>analizu uloge </a:t>
            </a:r>
            <a:r>
              <a:rPr lang="vi-VN" sz="2400" dirty="0">
                <a:solidFill>
                  <a:srgbClr val="653200"/>
                </a:solidFill>
                <a:cs typeface="Arial"/>
              </a:rPr>
              <a:t>i </a:t>
            </a:r>
            <a:r>
              <a:rPr lang="vi-VN" sz="2400" spc="-4" dirty="0">
                <a:solidFill>
                  <a:srgbClr val="653200"/>
                </a:solidFill>
                <a:cs typeface="Arial"/>
              </a:rPr>
              <a:t>značaja primene  informacione</a:t>
            </a:r>
            <a:r>
              <a:rPr lang="vi-VN" sz="2400" spc="-44" dirty="0">
                <a:solidFill>
                  <a:srgbClr val="653200"/>
                </a:solidFill>
                <a:cs typeface="Arial"/>
              </a:rPr>
              <a:t> </a:t>
            </a:r>
            <a:r>
              <a:rPr lang="vi-VN" sz="2400" spc="-4" dirty="0">
                <a:solidFill>
                  <a:srgbClr val="653200"/>
                </a:solidFill>
                <a:cs typeface="Arial"/>
              </a:rPr>
              <a:t>tehnologije</a:t>
            </a:r>
            <a:r>
              <a:rPr lang="vi-VN" sz="2400" spc="-4" dirty="0" smtClean="0">
                <a:solidFill>
                  <a:srgbClr val="653200"/>
                </a:solidFill>
                <a:cs typeface="Arial"/>
              </a:rPr>
              <a:t>.</a:t>
            </a:r>
            <a:endParaRPr lang="vi-VN" sz="2400" dirty="0">
              <a:cs typeface="Arial"/>
            </a:endParaRPr>
          </a:p>
        </p:txBody>
      </p:sp>
      <p:pic>
        <p:nvPicPr>
          <p:cNvPr id="2051" name="Picture 3"/>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35696" y="2598258"/>
            <a:ext cx="4697466" cy="389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187624" y="274639"/>
            <a:ext cx="6737176" cy="778097"/>
          </a:xfrm>
        </p:spPr>
        <p:txBody>
          <a:bodyPr/>
          <a:lstStyle/>
          <a:p>
            <a:r>
              <a:rPr lang="en-US" dirty="0" err="1" smtClean="0">
                <a:solidFill>
                  <a:srgbClr val="00B0F0"/>
                </a:solidFill>
              </a:rPr>
              <a:t>Sistemski</a:t>
            </a:r>
            <a:r>
              <a:rPr lang="en-US" dirty="0" smtClean="0">
                <a:solidFill>
                  <a:srgbClr val="00B0F0"/>
                </a:solidFill>
              </a:rPr>
              <a:t> </a:t>
            </a:r>
            <a:r>
              <a:rPr lang="en-US" dirty="0" err="1" smtClean="0">
                <a:solidFill>
                  <a:srgbClr val="00B0F0"/>
                </a:solidFill>
              </a:rPr>
              <a:t>pristup</a:t>
            </a:r>
            <a:endParaRPr lang="en-US" dirty="0">
              <a:solidFill>
                <a:srgbClr val="00B0F0"/>
              </a:solidFill>
            </a:endParaRPr>
          </a:p>
        </p:txBody>
      </p:sp>
    </p:spTree>
    <p:extLst>
      <p:ext uri="{BB962C8B-B14F-4D97-AF65-F5344CB8AC3E}">
        <p14:creationId xmlns:p14="http://schemas.microsoft.com/office/powerpoint/2010/main" val="82077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6707088" cy="706090"/>
          </a:xfrm>
        </p:spPr>
        <p:txBody>
          <a:bodyPr>
            <a:normAutofit fontScale="90000"/>
          </a:bodyPr>
          <a:lstStyle/>
          <a:p>
            <a:r>
              <a:rPr lang="sr-Latn-RS" dirty="0">
                <a:solidFill>
                  <a:srgbClr val="00B0F0"/>
                </a:solidFill>
              </a:rPr>
              <a:t>Opšta teorija sistema</a:t>
            </a:r>
            <a:endParaRPr lang="en-US" dirty="0">
              <a:solidFill>
                <a:srgbClr val="00B0F0"/>
              </a:solidFill>
            </a:endParaRPr>
          </a:p>
        </p:txBody>
      </p:sp>
      <p:sp>
        <p:nvSpPr>
          <p:cNvPr id="3" name="Content Placeholder 2"/>
          <p:cNvSpPr>
            <a:spLocks noGrp="1"/>
          </p:cNvSpPr>
          <p:nvPr>
            <p:ph sz="quarter" idx="1"/>
          </p:nvPr>
        </p:nvSpPr>
        <p:spPr>
          <a:xfrm>
            <a:off x="462087" y="1340768"/>
            <a:ext cx="7828871" cy="5094764"/>
          </a:xfrm>
        </p:spPr>
        <p:txBody>
          <a:bodyPr>
            <a:noAutofit/>
          </a:bodyPr>
          <a:lstStyle/>
          <a:p>
            <a:pPr marL="11130" marR="7234">
              <a:lnSpc>
                <a:spcPct val="90000"/>
              </a:lnSpc>
              <a:spcBef>
                <a:spcPts val="1800"/>
              </a:spcBef>
            </a:pPr>
            <a:r>
              <a:rPr lang="vi-VN" sz="3000" spc="30" dirty="0">
                <a:latin typeface="Calibri" pitchFamily="34" charset="0"/>
                <a:cs typeface="Calibri" pitchFamily="34" charset="0"/>
              </a:rPr>
              <a:t>Sistemski pristup čine metodološke osnove svih sistemskih nauka. Ostvaruje se uz pomoć primene intelekta, tehnike i sredstava zasnovanih na mišljenju i </a:t>
            </a:r>
            <a:r>
              <a:rPr lang="vi-VN" sz="3000" b="1" spc="30" dirty="0">
                <a:latin typeface="Calibri" pitchFamily="34" charset="0"/>
                <a:cs typeface="Calibri" pitchFamily="34" charset="0"/>
              </a:rPr>
              <a:t>opštoj teoriji sistema</a:t>
            </a:r>
            <a:r>
              <a:rPr lang="vi-VN" sz="3000" spc="30" dirty="0" smtClean="0">
                <a:latin typeface="Calibri" pitchFamily="34" charset="0"/>
                <a:cs typeface="Calibri" pitchFamily="34" charset="0"/>
              </a:rPr>
              <a:t>.</a:t>
            </a:r>
            <a:endParaRPr lang="sr-Latn-RS" sz="3000" spc="30" dirty="0" smtClean="0">
              <a:latin typeface="Calibri" pitchFamily="34" charset="0"/>
              <a:cs typeface="Calibri" pitchFamily="34" charset="0"/>
            </a:endParaRPr>
          </a:p>
          <a:p>
            <a:pPr marL="11130" marR="7234">
              <a:lnSpc>
                <a:spcPct val="90000"/>
              </a:lnSpc>
              <a:spcBef>
                <a:spcPts val="1800"/>
              </a:spcBef>
            </a:pPr>
            <a:r>
              <a:rPr lang="vi-VN" sz="3000" b="1" spc="30" dirty="0" smtClean="0">
                <a:latin typeface="Calibri" pitchFamily="34" charset="0"/>
                <a:cs typeface="Calibri" pitchFamily="34" charset="0"/>
              </a:rPr>
              <a:t>Sistem</a:t>
            </a:r>
            <a:r>
              <a:rPr lang="vi-VN" sz="3000" spc="-110" dirty="0" smtClean="0">
                <a:latin typeface="Calibri" pitchFamily="34" charset="0"/>
                <a:cs typeface="Calibri" pitchFamily="34" charset="0"/>
              </a:rPr>
              <a:t> </a:t>
            </a:r>
            <a:r>
              <a:rPr lang="vi-VN" sz="3000" spc="45" dirty="0">
                <a:latin typeface="Calibri" pitchFamily="34" charset="0"/>
                <a:cs typeface="Calibri" pitchFamily="34" charset="0"/>
              </a:rPr>
              <a:t>se</a:t>
            </a:r>
            <a:r>
              <a:rPr lang="vi-VN" sz="3000" spc="-100" dirty="0">
                <a:latin typeface="Calibri" pitchFamily="34" charset="0"/>
                <a:cs typeface="Calibri" pitchFamily="34" charset="0"/>
              </a:rPr>
              <a:t> </a:t>
            </a:r>
            <a:r>
              <a:rPr lang="vi-VN" sz="3000" spc="10" dirty="0">
                <a:latin typeface="Calibri" pitchFamily="34" charset="0"/>
                <a:cs typeface="Calibri" pitchFamily="34" charset="0"/>
              </a:rPr>
              <a:t>najopštije</a:t>
            </a:r>
            <a:r>
              <a:rPr lang="vi-VN" sz="3000" spc="-105" dirty="0">
                <a:latin typeface="Calibri" pitchFamily="34" charset="0"/>
                <a:cs typeface="Calibri" pitchFamily="34" charset="0"/>
              </a:rPr>
              <a:t> </a:t>
            </a:r>
            <a:r>
              <a:rPr lang="vi-VN" sz="3000" spc="45" dirty="0" smtClean="0">
                <a:latin typeface="Calibri" pitchFamily="34" charset="0"/>
                <a:cs typeface="Calibri" pitchFamily="34" charset="0"/>
              </a:rPr>
              <a:t>deﬁniše</a:t>
            </a:r>
            <a:r>
              <a:rPr lang="vi-VN" sz="3000" spc="-105" dirty="0" smtClean="0">
                <a:latin typeface="Calibri" pitchFamily="34" charset="0"/>
                <a:cs typeface="Calibri" pitchFamily="34" charset="0"/>
              </a:rPr>
              <a:t> </a:t>
            </a:r>
            <a:r>
              <a:rPr lang="vi-VN" sz="3000" spc="10" dirty="0">
                <a:latin typeface="Calibri" pitchFamily="34" charset="0"/>
                <a:cs typeface="Calibri" pitchFamily="34" charset="0"/>
              </a:rPr>
              <a:t>kao</a:t>
            </a:r>
            <a:r>
              <a:rPr lang="vi-VN" sz="3000" spc="-105" dirty="0">
                <a:latin typeface="Calibri" pitchFamily="34" charset="0"/>
                <a:cs typeface="Calibri" pitchFamily="34" charset="0"/>
              </a:rPr>
              <a:t> </a:t>
            </a:r>
            <a:r>
              <a:rPr lang="vi-VN" sz="3000" spc="5" dirty="0">
                <a:latin typeface="Calibri" pitchFamily="34" charset="0"/>
                <a:cs typeface="Calibri" pitchFamily="34" charset="0"/>
              </a:rPr>
              <a:t>skup</a:t>
            </a:r>
            <a:r>
              <a:rPr lang="vi-VN" sz="3000" spc="-105" dirty="0">
                <a:latin typeface="Calibri" pitchFamily="34" charset="0"/>
                <a:cs typeface="Calibri" pitchFamily="34" charset="0"/>
              </a:rPr>
              <a:t> </a:t>
            </a:r>
            <a:r>
              <a:rPr lang="vi-VN" sz="3000" spc="5" dirty="0">
                <a:latin typeface="Calibri" pitchFamily="34" charset="0"/>
                <a:cs typeface="Calibri" pitchFamily="34" charset="0"/>
              </a:rPr>
              <a:t>objekata</a:t>
            </a:r>
            <a:r>
              <a:rPr lang="vi-VN" sz="3000" spc="-105" dirty="0">
                <a:latin typeface="Calibri" pitchFamily="34" charset="0"/>
                <a:cs typeface="Calibri" pitchFamily="34" charset="0"/>
              </a:rPr>
              <a:t> </a:t>
            </a:r>
            <a:r>
              <a:rPr lang="vi-VN" sz="3000" spc="20" dirty="0">
                <a:latin typeface="Calibri" pitchFamily="34" charset="0"/>
                <a:cs typeface="Calibri" pitchFamily="34" charset="0"/>
              </a:rPr>
              <a:t>(entiteta)</a:t>
            </a:r>
            <a:r>
              <a:rPr lang="vi-VN" sz="3000" spc="-100" dirty="0">
                <a:latin typeface="Calibri" pitchFamily="34" charset="0"/>
                <a:cs typeface="Calibri" pitchFamily="34" charset="0"/>
              </a:rPr>
              <a:t> </a:t>
            </a:r>
            <a:r>
              <a:rPr lang="vi-VN" sz="3000" spc="30" dirty="0">
                <a:latin typeface="Calibri" pitchFamily="34" charset="0"/>
                <a:cs typeface="Calibri" pitchFamily="34" charset="0"/>
              </a:rPr>
              <a:t>i</a:t>
            </a:r>
            <a:r>
              <a:rPr lang="vi-VN" sz="3000" spc="-105" dirty="0">
                <a:latin typeface="Calibri" pitchFamily="34" charset="0"/>
                <a:cs typeface="Calibri" pitchFamily="34" charset="0"/>
              </a:rPr>
              <a:t> </a:t>
            </a:r>
            <a:r>
              <a:rPr lang="vi-VN" sz="3000" spc="15" dirty="0">
                <a:latin typeface="Calibri" pitchFamily="34" charset="0"/>
                <a:cs typeface="Calibri" pitchFamily="34" charset="0"/>
              </a:rPr>
              <a:t>njihovih </a:t>
            </a:r>
            <a:r>
              <a:rPr lang="vi-VN" sz="3000" spc="-360" dirty="0">
                <a:latin typeface="Calibri" pitchFamily="34" charset="0"/>
                <a:cs typeface="Calibri" pitchFamily="34" charset="0"/>
              </a:rPr>
              <a:t> </a:t>
            </a:r>
            <a:r>
              <a:rPr lang="vi-VN" sz="3000" spc="20" dirty="0">
                <a:latin typeface="Calibri" pitchFamily="34" charset="0"/>
                <a:cs typeface="Calibri" pitchFamily="34" charset="0"/>
              </a:rPr>
              <a:t>međusobnih</a:t>
            </a:r>
            <a:r>
              <a:rPr lang="vi-VN" sz="3000" spc="-105" dirty="0">
                <a:latin typeface="Calibri" pitchFamily="34" charset="0"/>
                <a:cs typeface="Calibri" pitchFamily="34" charset="0"/>
              </a:rPr>
              <a:t> </a:t>
            </a:r>
            <a:r>
              <a:rPr lang="vi-VN" sz="3000" dirty="0">
                <a:latin typeface="Calibri" pitchFamily="34" charset="0"/>
                <a:cs typeface="Calibri" pitchFamily="34" charset="0"/>
              </a:rPr>
              <a:t>veza</a:t>
            </a:r>
            <a:r>
              <a:rPr lang="vi-VN" sz="3000" spc="-105" dirty="0">
                <a:latin typeface="Calibri" pitchFamily="34" charset="0"/>
                <a:cs typeface="Calibri" pitchFamily="34" charset="0"/>
              </a:rPr>
              <a:t> </a:t>
            </a:r>
            <a:r>
              <a:rPr lang="vi-VN" sz="3000" spc="15" dirty="0">
                <a:latin typeface="Calibri" pitchFamily="34" charset="0"/>
                <a:cs typeface="Calibri" pitchFamily="34" charset="0"/>
              </a:rPr>
              <a:t>usmerenih</a:t>
            </a:r>
            <a:r>
              <a:rPr lang="vi-VN" sz="3000" spc="-100" dirty="0">
                <a:latin typeface="Calibri" pitchFamily="34" charset="0"/>
                <a:cs typeface="Calibri" pitchFamily="34" charset="0"/>
              </a:rPr>
              <a:t> </a:t>
            </a:r>
            <a:r>
              <a:rPr lang="vi-VN" sz="3000" spc="-30" dirty="0">
                <a:latin typeface="Calibri" pitchFamily="34" charset="0"/>
                <a:cs typeface="Calibri" pitchFamily="34" charset="0"/>
              </a:rPr>
              <a:t>ka</a:t>
            </a:r>
            <a:r>
              <a:rPr lang="vi-VN" sz="3000" spc="-110" dirty="0">
                <a:latin typeface="Calibri" pitchFamily="34" charset="0"/>
                <a:cs typeface="Calibri" pitchFamily="34" charset="0"/>
              </a:rPr>
              <a:t> </a:t>
            </a:r>
            <a:r>
              <a:rPr lang="vi-VN" sz="3000" spc="-10" dirty="0">
                <a:latin typeface="Calibri" pitchFamily="34" charset="0"/>
                <a:cs typeface="Calibri" pitchFamily="34" charset="0"/>
              </a:rPr>
              <a:t>ostvarivanju</a:t>
            </a:r>
            <a:r>
              <a:rPr lang="vi-VN" sz="3000" spc="-100" dirty="0">
                <a:latin typeface="Calibri" pitchFamily="34" charset="0"/>
                <a:cs typeface="Calibri" pitchFamily="34" charset="0"/>
              </a:rPr>
              <a:t> </a:t>
            </a:r>
            <a:r>
              <a:rPr lang="vi-VN" sz="3000" spc="10" dirty="0">
                <a:latin typeface="Calibri" pitchFamily="34" charset="0"/>
                <a:cs typeface="Calibri" pitchFamily="34" charset="0"/>
              </a:rPr>
              <a:t>zajedničkog</a:t>
            </a:r>
            <a:r>
              <a:rPr lang="vi-VN" sz="3000" spc="-100" dirty="0">
                <a:latin typeface="Calibri" pitchFamily="34" charset="0"/>
                <a:cs typeface="Calibri" pitchFamily="34" charset="0"/>
              </a:rPr>
              <a:t> </a:t>
            </a:r>
            <a:r>
              <a:rPr lang="vi-VN" sz="3000" dirty="0">
                <a:latin typeface="Calibri" pitchFamily="34" charset="0"/>
                <a:cs typeface="Calibri" pitchFamily="34" charset="0"/>
              </a:rPr>
              <a:t>cilja.</a:t>
            </a:r>
            <a:r>
              <a:rPr lang="vi-VN" sz="3000" spc="-95" dirty="0">
                <a:latin typeface="Calibri" pitchFamily="34" charset="0"/>
                <a:cs typeface="Calibri" pitchFamily="34" charset="0"/>
              </a:rPr>
              <a:t> </a:t>
            </a:r>
            <a:endParaRPr lang="sr-Latn-RS" sz="3000" spc="-95" dirty="0" smtClean="0">
              <a:latin typeface="Calibri" pitchFamily="34" charset="0"/>
              <a:cs typeface="Calibri" pitchFamily="34" charset="0"/>
            </a:endParaRPr>
          </a:p>
          <a:p>
            <a:pPr marL="11130" marR="7234">
              <a:lnSpc>
                <a:spcPct val="90000"/>
              </a:lnSpc>
              <a:spcBef>
                <a:spcPts val="1800"/>
              </a:spcBef>
            </a:pPr>
            <a:r>
              <a:rPr lang="vi-VN" sz="3000" spc="-4" dirty="0" smtClean="0">
                <a:latin typeface="Calibri" pitchFamily="34" charset="0"/>
                <a:cs typeface="Calibri" pitchFamily="34" charset="0"/>
              </a:rPr>
              <a:t>Sistem </a:t>
            </a:r>
            <a:r>
              <a:rPr lang="sr-Latn-RS" sz="3000" spc="-4" dirty="0" smtClean="0">
                <a:latin typeface="Calibri" pitchFamily="34" charset="0"/>
                <a:cs typeface="Calibri" pitchFamily="34" charset="0"/>
              </a:rPr>
              <a:t>predstavlja </a:t>
            </a:r>
            <a:r>
              <a:rPr lang="vi-VN" sz="3000" spc="-4" dirty="0" smtClean="0">
                <a:latin typeface="Calibri" pitchFamily="34" charset="0"/>
                <a:cs typeface="Calibri" pitchFamily="34" charset="0"/>
              </a:rPr>
              <a:t>integralnu </a:t>
            </a:r>
            <a:r>
              <a:rPr lang="vi-VN" sz="3000" spc="-4" dirty="0">
                <a:latin typeface="Calibri" pitchFamily="34" charset="0"/>
                <a:cs typeface="Calibri" pitchFamily="34" charset="0"/>
              </a:rPr>
              <a:t>celinu  </a:t>
            </a:r>
            <a:r>
              <a:rPr lang="vi-VN" sz="3000" dirty="0">
                <a:latin typeface="Calibri" pitchFamily="34" charset="0"/>
                <a:cs typeface="Calibri" pitchFamily="34" charset="0"/>
              </a:rPr>
              <a:t>elemenata i </a:t>
            </a:r>
            <a:r>
              <a:rPr lang="vi-VN" sz="3000" spc="-4" dirty="0">
                <a:latin typeface="Calibri" pitchFamily="34" charset="0"/>
                <a:cs typeface="Calibri" pitchFamily="34" charset="0"/>
              </a:rPr>
              <a:t>veza </a:t>
            </a:r>
            <a:r>
              <a:rPr lang="vi-VN" sz="3000" spc="-26" dirty="0">
                <a:latin typeface="Calibri" pitchFamily="34" charset="0"/>
                <a:cs typeface="Calibri" pitchFamily="34" charset="0"/>
              </a:rPr>
              <a:t>određenog </a:t>
            </a:r>
            <a:r>
              <a:rPr lang="vi-VN" sz="3000" dirty="0">
                <a:latin typeface="Calibri" pitchFamily="34" charset="0"/>
                <a:cs typeface="Calibri" pitchFamily="34" charset="0"/>
              </a:rPr>
              <a:t>stepena </a:t>
            </a:r>
            <a:r>
              <a:rPr lang="vi-VN" sz="3000" spc="-4" dirty="0">
                <a:latin typeface="Calibri" pitchFamily="34" charset="0"/>
                <a:cs typeface="Calibri" pitchFamily="34" charset="0"/>
              </a:rPr>
              <a:t>jačine </a:t>
            </a:r>
            <a:r>
              <a:rPr lang="vi-VN" sz="3000" spc="-39" dirty="0">
                <a:latin typeface="Calibri" pitchFamily="34" charset="0"/>
                <a:cs typeface="Calibri" pitchFamily="34" charset="0"/>
              </a:rPr>
              <a:t>između </a:t>
            </a:r>
            <a:r>
              <a:rPr lang="vi-VN" sz="3000" spc="-4" dirty="0">
                <a:latin typeface="Calibri" pitchFamily="34" charset="0"/>
                <a:cs typeface="Calibri" pitchFamily="34" charset="0"/>
              </a:rPr>
              <a:t>elemenata </a:t>
            </a:r>
            <a:r>
              <a:rPr lang="vi-VN" sz="3000" dirty="0">
                <a:latin typeface="Calibri" pitchFamily="34" charset="0"/>
                <a:cs typeface="Calibri" pitchFamily="34" charset="0"/>
              </a:rPr>
              <a:t>i </a:t>
            </a:r>
            <a:r>
              <a:rPr lang="vi-VN" sz="3000" spc="-4" dirty="0">
                <a:latin typeface="Calibri" pitchFamily="34" charset="0"/>
                <a:cs typeface="Calibri" pitchFamily="34" charset="0"/>
              </a:rPr>
              <a:t>njihovih</a:t>
            </a:r>
            <a:r>
              <a:rPr lang="vi-VN" sz="3000" spc="66" dirty="0">
                <a:latin typeface="Calibri" pitchFamily="34" charset="0"/>
                <a:cs typeface="Calibri" pitchFamily="34" charset="0"/>
              </a:rPr>
              <a:t> </a:t>
            </a:r>
            <a:r>
              <a:rPr lang="vi-VN" sz="3000" spc="-4" dirty="0">
                <a:latin typeface="Calibri" pitchFamily="34" charset="0"/>
                <a:cs typeface="Calibri" pitchFamily="34" charset="0"/>
              </a:rPr>
              <a:t>karakteristika</a:t>
            </a:r>
            <a:r>
              <a:rPr lang="vi-VN" sz="3000" spc="-4" dirty="0" smtClean="0">
                <a:latin typeface="Calibri" pitchFamily="34" charset="0"/>
                <a:cs typeface="Calibri" pitchFamily="34" charset="0"/>
              </a:rPr>
              <a:t>.</a:t>
            </a:r>
            <a:endParaRPr lang="vi-VN" sz="3000" dirty="0">
              <a:latin typeface="Calibri" pitchFamily="34" charset="0"/>
              <a:cs typeface="Calibri" pitchFamily="34" charset="0"/>
            </a:endParaRPr>
          </a:p>
        </p:txBody>
      </p:sp>
    </p:spTree>
    <p:extLst>
      <p:ext uri="{BB962C8B-B14F-4D97-AF65-F5344CB8AC3E}">
        <p14:creationId xmlns:p14="http://schemas.microsoft.com/office/powerpoint/2010/main" val="156573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65" y="954188"/>
            <a:ext cx="8229600" cy="4525963"/>
          </a:xfrm>
        </p:spPr>
        <p:txBody>
          <a:bodyPr>
            <a:normAutofit/>
          </a:bodyPr>
          <a:lstStyle/>
          <a:p>
            <a:pPr marR="4452">
              <a:lnSpc>
                <a:spcPct val="90000"/>
              </a:lnSpc>
              <a:spcBef>
                <a:spcPts val="1200"/>
              </a:spcBef>
              <a:buFont typeface="Wingdings" pitchFamily="2" charset="2"/>
              <a:buChar char="v"/>
            </a:pPr>
            <a:endParaRPr lang="en-US" sz="2800" dirty="0">
              <a:solidFill>
                <a:srgbClr val="0070C0"/>
              </a:solidFill>
              <a:cs typeface="Arial" pitchFamily="34" charset="0"/>
            </a:endParaRPr>
          </a:p>
          <a:p>
            <a:pPr>
              <a:spcBef>
                <a:spcPts val="1200"/>
              </a:spcBef>
            </a:pPr>
            <a:endParaRPr lang="en-US" sz="2800" dirty="0"/>
          </a:p>
        </p:txBody>
      </p:sp>
      <p:sp>
        <p:nvSpPr>
          <p:cNvPr id="6" name="Title 1"/>
          <p:cNvSpPr>
            <a:spLocks noGrp="1"/>
          </p:cNvSpPr>
          <p:nvPr>
            <p:ph type="title"/>
          </p:nvPr>
        </p:nvSpPr>
        <p:spPr>
          <a:xfrm>
            <a:off x="1755144" y="260648"/>
            <a:ext cx="6707088" cy="706090"/>
          </a:xfrm>
        </p:spPr>
        <p:txBody>
          <a:bodyPr>
            <a:normAutofit fontScale="90000"/>
          </a:bodyPr>
          <a:lstStyle/>
          <a:p>
            <a:r>
              <a:rPr lang="sr-Latn-RS" dirty="0">
                <a:solidFill>
                  <a:srgbClr val="00B0F0"/>
                </a:solidFill>
              </a:rPr>
              <a:t>Opšta teorija sistema</a:t>
            </a:r>
            <a:endParaRPr lang="en-US" dirty="0">
              <a:solidFill>
                <a:srgbClr val="00B0F0"/>
              </a:solidFill>
            </a:endParaRPr>
          </a:p>
        </p:txBody>
      </p:sp>
      <p:grpSp>
        <p:nvGrpSpPr>
          <p:cNvPr id="7" name="Group 6"/>
          <p:cNvGrpSpPr/>
          <p:nvPr/>
        </p:nvGrpSpPr>
        <p:grpSpPr>
          <a:xfrm>
            <a:off x="803240" y="1942885"/>
            <a:ext cx="7494966" cy="3756523"/>
            <a:chOff x="823233" y="1569239"/>
            <a:chExt cx="7799297" cy="4452049"/>
          </a:xfrm>
        </p:grpSpPr>
        <p:sp>
          <p:nvSpPr>
            <p:cNvPr id="8" name="Oval 7"/>
            <p:cNvSpPr/>
            <p:nvPr/>
          </p:nvSpPr>
          <p:spPr>
            <a:xfrm>
              <a:off x="3116198" y="2933133"/>
              <a:ext cx="2520280" cy="1584176"/>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sr-Latn-RS" dirty="0"/>
            </a:p>
          </p:txBody>
        </p:sp>
        <p:sp>
          <p:nvSpPr>
            <p:cNvPr id="9" name="Oval 8"/>
            <p:cNvSpPr/>
            <p:nvPr/>
          </p:nvSpPr>
          <p:spPr>
            <a:xfrm>
              <a:off x="2539008" y="2601673"/>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sz="2400" dirty="0" smtClean="0"/>
                <a:t>O</a:t>
              </a:r>
              <a:r>
                <a:rPr lang="sr-Latn-RS" sz="1600" dirty="0" smtClean="0"/>
                <a:t>1</a:t>
              </a:r>
              <a:endParaRPr lang="sr-Latn-RS" sz="1600" dirty="0"/>
            </a:p>
          </p:txBody>
        </p:sp>
        <p:sp>
          <p:nvSpPr>
            <p:cNvPr id="10" name="Oval 9"/>
            <p:cNvSpPr/>
            <p:nvPr/>
          </p:nvSpPr>
          <p:spPr>
            <a:xfrm>
              <a:off x="4778082" y="2601673"/>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sz="2400" dirty="0" smtClean="0"/>
                <a:t>O</a:t>
              </a:r>
              <a:r>
                <a:rPr lang="sr-Latn-RS" sz="1600" dirty="0" smtClean="0"/>
                <a:t>2</a:t>
              </a:r>
              <a:endParaRPr lang="sr-Latn-RS" sz="1600" dirty="0"/>
            </a:p>
          </p:txBody>
        </p:sp>
        <p:sp>
          <p:nvSpPr>
            <p:cNvPr id="11" name="Oval 10"/>
            <p:cNvSpPr/>
            <p:nvPr/>
          </p:nvSpPr>
          <p:spPr>
            <a:xfrm>
              <a:off x="2539008" y="3941245"/>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sz="2400" dirty="0" smtClean="0"/>
                <a:t>O</a:t>
              </a:r>
              <a:r>
                <a:rPr lang="sr-Latn-RS" sz="1600" dirty="0" smtClean="0"/>
                <a:t>N</a:t>
              </a:r>
              <a:endParaRPr lang="sr-Latn-RS" sz="1600" dirty="0"/>
            </a:p>
          </p:txBody>
        </p:sp>
        <p:sp>
          <p:nvSpPr>
            <p:cNvPr id="12" name="Oval 11"/>
            <p:cNvSpPr/>
            <p:nvPr/>
          </p:nvSpPr>
          <p:spPr>
            <a:xfrm>
              <a:off x="4778082" y="3941245"/>
              <a:ext cx="1368152" cy="7920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r-Latn-RS" sz="2400" dirty="0" smtClean="0"/>
                <a:t>O</a:t>
              </a:r>
              <a:r>
                <a:rPr lang="sr-Latn-RS" sz="1600" dirty="0" smtClean="0"/>
                <a:t>3</a:t>
              </a:r>
              <a:endParaRPr lang="sr-Latn-RS" sz="1600" dirty="0"/>
            </a:p>
          </p:txBody>
        </p:sp>
        <p:cxnSp>
          <p:nvCxnSpPr>
            <p:cNvPr id="13" name="Straight Connector 12"/>
            <p:cNvCxnSpPr>
              <a:stCxn id="9" idx="5"/>
              <a:endCxn id="12" idx="1"/>
            </p:cNvCxnSpPr>
            <p:nvPr/>
          </p:nvCxnSpPr>
          <p:spPr>
            <a:xfrm>
              <a:off x="3706799" y="3277762"/>
              <a:ext cx="1271644" cy="77948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a:stCxn id="10" idx="3"/>
              <a:endCxn id="11" idx="7"/>
            </p:cNvCxnSpPr>
            <p:nvPr/>
          </p:nvCxnSpPr>
          <p:spPr>
            <a:xfrm flipH="1">
              <a:off x="3706799" y="3277762"/>
              <a:ext cx="1271644" cy="779482"/>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378212" y="1569239"/>
              <a:ext cx="2244318" cy="547143"/>
            </a:xfrm>
            <a:prstGeom prst="rect">
              <a:avLst/>
            </a:prstGeom>
            <a:noFill/>
          </p:spPr>
          <p:txBody>
            <a:bodyPr wrap="none" rtlCol="0">
              <a:spAutoFit/>
            </a:bodyPr>
            <a:lstStyle/>
            <a:p>
              <a:r>
                <a:rPr lang="sr-Latn-RS" sz="2400" dirty="0" smtClean="0"/>
                <a:t>Granica sistema</a:t>
              </a:r>
              <a:endParaRPr lang="sr-Latn-RS" sz="2400" dirty="0"/>
            </a:p>
          </p:txBody>
        </p:sp>
        <p:cxnSp>
          <p:nvCxnSpPr>
            <p:cNvPr id="16" name="Straight Connector 15"/>
            <p:cNvCxnSpPr/>
            <p:nvPr/>
          </p:nvCxnSpPr>
          <p:spPr>
            <a:xfrm flipH="1">
              <a:off x="6368191" y="2051239"/>
              <a:ext cx="489953" cy="329662"/>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701001" y="1668927"/>
              <a:ext cx="1175538" cy="547143"/>
            </a:xfrm>
            <a:prstGeom prst="rect">
              <a:avLst/>
            </a:prstGeom>
            <a:noFill/>
          </p:spPr>
          <p:txBody>
            <a:bodyPr wrap="none" rtlCol="0">
              <a:spAutoFit/>
            </a:bodyPr>
            <a:lstStyle/>
            <a:p>
              <a:r>
                <a:rPr lang="sr-Latn-RS" sz="2400" dirty="0" smtClean="0"/>
                <a:t>Okolina</a:t>
              </a:r>
              <a:endParaRPr lang="sr-Latn-RS" sz="2400" dirty="0"/>
            </a:p>
          </p:txBody>
        </p:sp>
        <p:sp>
          <p:nvSpPr>
            <p:cNvPr id="18" name="Right Arrow 17"/>
            <p:cNvSpPr/>
            <p:nvPr/>
          </p:nvSpPr>
          <p:spPr>
            <a:xfrm>
              <a:off x="823233" y="3277762"/>
              <a:ext cx="1512168" cy="6634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sz="2400" dirty="0" smtClean="0"/>
                <a:t>Ulaz</a:t>
              </a:r>
              <a:endParaRPr lang="sr-Latn-RS" sz="2400" dirty="0"/>
            </a:p>
          </p:txBody>
        </p:sp>
        <p:sp>
          <p:nvSpPr>
            <p:cNvPr id="19" name="Right Arrow 18"/>
            <p:cNvSpPr/>
            <p:nvPr/>
          </p:nvSpPr>
          <p:spPr>
            <a:xfrm>
              <a:off x="6708284" y="3277762"/>
              <a:ext cx="1584176" cy="6634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r-Latn-RS" sz="2400" dirty="0" smtClean="0"/>
                <a:t>Izlaz</a:t>
              </a:r>
              <a:endParaRPr lang="sr-Latn-RS" sz="2400" dirty="0"/>
            </a:p>
          </p:txBody>
        </p:sp>
        <p:sp>
          <p:nvSpPr>
            <p:cNvPr id="20" name="Freeform 19"/>
            <p:cNvSpPr/>
            <p:nvPr/>
          </p:nvSpPr>
          <p:spPr>
            <a:xfrm>
              <a:off x="2051230" y="1957825"/>
              <a:ext cx="4657054" cy="3313069"/>
            </a:xfrm>
            <a:custGeom>
              <a:avLst/>
              <a:gdLst>
                <a:gd name="connsiteX0" fmla="*/ 324280 w 4657054"/>
                <a:gd name="connsiteY0" fmla="*/ 1482792 h 3313069"/>
                <a:gd name="connsiteX1" fmla="*/ 95680 w 4657054"/>
                <a:gd name="connsiteY1" fmla="*/ 3163002 h 3313069"/>
                <a:gd name="connsiteX2" fmla="*/ 2130220 w 4657054"/>
                <a:gd name="connsiteY2" fmla="*/ 3231582 h 3313069"/>
                <a:gd name="connsiteX3" fmla="*/ 3684700 w 4657054"/>
                <a:gd name="connsiteY3" fmla="*/ 3288732 h 3313069"/>
                <a:gd name="connsiteX4" fmla="*/ 4439080 w 4657054"/>
                <a:gd name="connsiteY4" fmla="*/ 2957262 h 3313069"/>
                <a:gd name="connsiteX5" fmla="*/ 4656250 w 4657054"/>
                <a:gd name="connsiteY5" fmla="*/ 2134302 h 3313069"/>
                <a:gd name="connsiteX6" fmla="*/ 4484800 w 4657054"/>
                <a:gd name="connsiteY6" fmla="*/ 785562 h 3313069"/>
                <a:gd name="connsiteX7" fmla="*/ 3856150 w 4657054"/>
                <a:gd name="connsiteY7" fmla="*/ 42612 h 3313069"/>
                <a:gd name="connsiteX8" fmla="*/ 2690290 w 4657054"/>
                <a:gd name="connsiteY8" fmla="*/ 111192 h 3313069"/>
                <a:gd name="connsiteX9" fmla="*/ 1924480 w 4657054"/>
                <a:gd name="connsiteY9" fmla="*/ 282642 h 3313069"/>
                <a:gd name="connsiteX10" fmla="*/ 770050 w 4657054"/>
                <a:gd name="connsiteY10" fmla="*/ 214062 h 3313069"/>
                <a:gd name="connsiteX11" fmla="*/ 255700 w 4657054"/>
                <a:gd name="connsiteY11" fmla="*/ 534102 h 3313069"/>
                <a:gd name="connsiteX12" fmla="*/ 324280 w 4657054"/>
                <a:gd name="connsiteY12" fmla="*/ 1482792 h 331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7054" h="3313069">
                  <a:moveTo>
                    <a:pt x="324280" y="1482792"/>
                  </a:moveTo>
                  <a:cubicBezTo>
                    <a:pt x="297610" y="1920942"/>
                    <a:pt x="-205310" y="2871537"/>
                    <a:pt x="95680" y="3163002"/>
                  </a:cubicBezTo>
                  <a:cubicBezTo>
                    <a:pt x="396670" y="3454467"/>
                    <a:pt x="2130220" y="3231582"/>
                    <a:pt x="2130220" y="3231582"/>
                  </a:cubicBezTo>
                  <a:cubicBezTo>
                    <a:pt x="2728390" y="3252537"/>
                    <a:pt x="3299890" y="3334452"/>
                    <a:pt x="3684700" y="3288732"/>
                  </a:cubicBezTo>
                  <a:cubicBezTo>
                    <a:pt x="4069510" y="3243012"/>
                    <a:pt x="4277155" y="3149667"/>
                    <a:pt x="4439080" y="2957262"/>
                  </a:cubicBezTo>
                  <a:cubicBezTo>
                    <a:pt x="4601005" y="2764857"/>
                    <a:pt x="4648630" y="2496252"/>
                    <a:pt x="4656250" y="2134302"/>
                  </a:cubicBezTo>
                  <a:cubicBezTo>
                    <a:pt x="4663870" y="1772352"/>
                    <a:pt x="4618150" y="1134177"/>
                    <a:pt x="4484800" y="785562"/>
                  </a:cubicBezTo>
                  <a:cubicBezTo>
                    <a:pt x="4351450" y="436947"/>
                    <a:pt x="4155235" y="155007"/>
                    <a:pt x="3856150" y="42612"/>
                  </a:cubicBezTo>
                  <a:cubicBezTo>
                    <a:pt x="3557065" y="-69783"/>
                    <a:pt x="3012235" y="71187"/>
                    <a:pt x="2690290" y="111192"/>
                  </a:cubicBezTo>
                  <a:cubicBezTo>
                    <a:pt x="2368345" y="151197"/>
                    <a:pt x="2244520" y="265497"/>
                    <a:pt x="1924480" y="282642"/>
                  </a:cubicBezTo>
                  <a:cubicBezTo>
                    <a:pt x="1604440" y="299787"/>
                    <a:pt x="1048180" y="172152"/>
                    <a:pt x="770050" y="214062"/>
                  </a:cubicBezTo>
                  <a:cubicBezTo>
                    <a:pt x="491920" y="255972"/>
                    <a:pt x="328090" y="316932"/>
                    <a:pt x="255700" y="534102"/>
                  </a:cubicBezTo>
                  <a:cubicBezTo>
                    <a:pt x="183310" y="751272"/>
                    <a:pt x="350950" y="1044642"/>
                    <a:pt x="324280" y="1482792"/>
                  </a:cubicBezTo>
                  <a:close/>
                </a:path>
              </a:pathLst>
            </a:cu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Latn-RS"/>
            </a:p>
          </p:txBody>
        </p:sp>
        <p:sp>
          <p:nvSpPr>
            <p:cNvPr id="21" name="Rectangle 20"/>
            <p:cNvSpPr/>
            <p:nvPr/>
          </p:nvSpPr>
          <p:spPr>
            <a:xfrm>
              <a:off x="7148646" y="3797229"/>
              <a:ext cx="144016" cy="2224059"/>
            </a:xfrm>
            <a:prstGeom prst="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Latn-RS"/>
            </a:p>
          </p:txBody>
        </p:sp>
        <p:sp>
          <p:nvSpPr>
            <p:cNvPr id="22" name="Rectangle 21"/>
            <p:cNvSpPr/>
            <p:nvPr/>
          </p:nvSpPr>
          <p:spPr>
            <a:xfrm>
              <a:off x="1579317" y="5852011"/>
              <a:ext cx="5713345" cy="169277"/>
            </a:xfrm>
            <a:prstGeom prst="rect">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Latn-RS"/>
            </a:p>
          </p:txBody>
        </p:sp>
        <p:sp>
          <p:nvSpPr>
            <p:cNvPr id="23" name="Up Arrow 22"/>
            <p:cNvSpPr/>
            <p:nvPr/>
          </p:nvSpPr>
          <p:spPr>
            <a:xfrm>
              <a:off x="1460014" y="3797229"/>
              <a:ext cx="240987" cy="2224059"/>
            </a:xfrm>
            <a:prstGeom prst="upArrow">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Latn-RS"/>
            </a:p>
          </p:txBody>
        </p:sp>
        <p:sp>
          <p:nvSpPr>
            <p:cNvPr id="24" name="TextBox 23"/>
            <p:cNvSpPr txBox="1"/>
            <p:nvPr/>
          </p:nvSpPr>
          <p:spPr>
            <a:xfrm>
              <a:off x="3665992" y="5173381"/>
              <a:ext cx="2271336" cy="818511"/>
            </a:xfrm>
            <a:prstGeom prst="rect">
              <a:avLst/>
            </a:prstGeom>
            <a:noFill/>
          </p:spPr>
          <p:txBody>
            <a:bodyPr wrap="square" rtlCol="0">
              <a:spAutoFit/>
            </a:bodyPr>
            <a:lstStyle/>
            <a:p>
              <a:pPr>
                <a:lnSpc>
                  <a:spcPct val="80000"/>
                </a:lnSpc>
              </a:pPr>
              <a:r>
                <a:rPr lang="sr-Latn-RS" sz="2400" dirty="0" smtClean="0"/>
                <a:t>Povratna veza i kontrolna petlja</a:t>
              </a:r>
              <a:endParaRPr lang="sr-Latn-RS" sz="2400" dirty="0"/>
            </a:p>
          </p:txBody>
        </p:sp>
      </p:grpSp>
    </p:spTree>
    <p:extLst>
      <p:ext uri="{BB962C8B-B14F-4D97-AF65-F5344CB8AC3E}">
        <p14:creationId xmlns:p14="http://schemas.microsoft.com/office/powerpoint/2010/main" val="259585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752"/>
            <a:ext cx="8229600" cy="1143000"/>
          </a:xfrm>
        </p:spPr>
        <p:txBody>
          <a:bodyPr/>
          <a:lstStyle/>
          <a:p>
            <a:r>
              <a:rPr lang="sr-Latn-RS" b="1" dirty="0" smtClean="0">
                <a:solidFill>
                  <a:srgbClr val="00B0F0"/>
                </a:solidFill>
              </a:rPr>
              <a:t>Elementi sistema</a:t>
            </a:r>
            <a:endParaRPr lang="en-US" b="1" dirty="0">
              <a:solidFill>
                <a:srgbClr val="00B0F0"/>
              </a:solidFill>
            </a:endParaRPr>
          </a:p>
        </p:txBody>
      </p:sp>
      <p:sp>
        <p:nvSpPr>
          <p:cNvPr id="3" name="Content Placeholder 2"/>
          <p:cNvSpPr>
            <a:spLocks noGrp="1"/>
          </p:cNvSpPr>
          <p:nvPr>
            <p:ph idx="1"/>
          </p:nvPr>
        </p:nvSpPr>
        <p:spPr>
          <a:xfrm>
            <a:off x="107504" y="1124744"/>
            <a:ext cx="9036496" cy="5472608"/>
          </a:xfrm>
        </p:spPr>
        <p:txBody>
          <a:bodyPr>
            <a:noAutofit/>
          </a:bodyPr>
          <a:lstStyle/>
          <a:p>
            <a:pPr marL="0" indent="0">
              <a:buNone/>
            </a:pPr>
            <a:r>
              <a:rPr lang="pl-PL" sz="2800" dirty="0" smtClean="0"/>
              <a:t>1</a:t>
            </a:r>
            <a:r>
              <a:rPr lang="pl-PL" sz="2800" dirty="0"/>
              <a:t>. Podsistemi, odnosno komponente koje pripadaju sistemu;</a:t>
            </a:r>
          </a:p>
          <a:p>
            <a:pPr marL="0" indent="0">
              <a:buNone/>
            </a:pPr>
            <a:r>
              <a:rPr lang="en-US" sz="2800" dirty="0"/>
              <a:t>2. </a:t>
            </a:r>
            <a:r>
              <a:rPr lang="en-US" sz="2800" dirty="0" err="1"/>
              <a:t>Granice</a:t>
            </a:r>
            <a:r>
              <a:rPr lang="en-US" sz="2800" dirty="0"/>
              <a:t>, </a:t>
            </a:r>
            <a:r>
              <a:rPr lang="en-US" sz="2800" dirty="0" err="1"/>
              <a:t>definišu</a:t>
            </a:r>
            <a:r>
              <a:rPr lang="en-US" sz="2800" dirty="0"/>
              <a:t> </a:t>
            </a:r>
            <a:r>
              <a:rPr lang="en-US" sz="2800" dirty="0" err="1"/>
              <a:t>opseg</a:t>
            </a:r>
            <a:r>
              <a:rPr lang="en-US" sz="2800" dirty="0"/>
              <a:t> i </a:t>
            </a:r>
            <a:r>
              <a:rPr lang="en-US" sz="2800" dirty="0" err="1"/>
              <a:t>domašaj</a:t>
            </a:r>
            <a:r>
              <a:rPr lang="en-US" sz="2800" dirty="0"/>
              <a:t> </a:t>
            </a:r>
            <a:r>
              <a:rPr lang="en-US" sz="2800" dirty="0" err="1"/>
              <a:t>sistema</a:t>
            </a:r>
            <a:r>
              <a:rPr lang="en-US" sz="2800" dirty="0"/>
              <a:t>;</a:t>
            </a:r>
          </a:p>
          <a:p>
            <a:pPr marL="0" indent="0">
              <a:buNone/>
            </a:pPr>
            <a:r>
              <a:rPr lang="en-US" sz="2800" dirty="0"/>
              <a:t>3. </a:t>
            </a:r>
            <a:r>
              <a:rPr lang="en-US" sz="2800" dirty="0" err="1"/>
              <a:t>Okolina</a:t>
            </a:r>
            <a:r>
              <a:rPr lang="en-US" sz="2800" dirty="0"/>
              <a:t> je </a:t>
            </a:r>
            <a:r>
              <a:rPr lang="en-US" sz="2800" dirty="0" err="1"/>
              <a:t>sve</a:t>
            </a:r>
            <a:r>
              <a:rPr lang="en-US" sz="2800" dirty="0"/>
              <a:t> </a:t>
            </a:r>
            <a:r>
              <a:rPr lang="en-US" sz="2800" dirty="0" err="1"/>
              <a:t>što</a:t>
            </a:r>
            <a:r>
              <a:rPr lang="en-US" sz="2800" dirty="0"/>
              <a:t> je </a:t>
            </a:r>
            <a:r>
              <a:rPr lang="en-US" sz="2800" dirty="0" err="1"/>
              <a:t>izvan</a:t>
            </a:r>
            <a:r>
              <a:rPr lang="en-US" sz="2800" dirty="0"/>
              <a:t> </a:t>
            </a:r>
            <a:r>
              <a:rPr lang="en-US" sz="2800" dirty="0" err="1"/>
              <a:t>granica</a:t>
            </a:r>
            <a:r>
              <a:rPr lang="en-US" sz="2800" dirty="0"/>
              <a:t> </a:t>
            </a:r>
            <a:r>
              <a:rPr lang="en-US" sz="2800" dirty="0" err="1"/>
              <a:t>sistema</a:t>
            </a:r>
            <a:r>
              <a:rPr lang="en-US" sz="2800" dirty="0"/>
              <a:t>, </a:t>
            </a:r>
            <a:r>
              <a:rPr lang="en-US" sz="2800" dirty="0" err="1"/>
              <a:t>ali</a:t>
            </a:r>
            <a:r>
              <a:rPr lang="en-US" sz="2800" dirty="0"/>
              <a:t> se </a:t>
            </a:r>
            <a:r>
              <a:rPr lang="en-US" sz="2800" dirty="0" err="1"/>
              <a:t>još</a:t>
            </a:r>
            <a:r>
              <a:rPr lang="en-US" sz="2800" dirty="0"/>
              <a:t> </a:t>
            </a:r>
            <a:r>
              <a:rPr lang="en-US" sz="2800" dirty="0" err="1" smtClean="0"/>
              <a:t>uvek</a:t>
            </a:r>
            <a:r>
              <a:rPr lang="en-US" sz="2800" dirty="0" smtClean="0"/>
              <a:t> </a:t>
            </a:r>
            <a:r>
              <a:rPr lang="en-US" sz="2800" dirty="0" err="1"/>
              <a:t>tiče</a:t>
            </a:r>
            <a:r>
              <a:rPr lang="en-US" sz="2800" dirty="0"/>
              <a:t> </a:t>
            </a:r>
            <a:r>
              <a:rPr lang="en-US" sz="2800" dirty="0" err="1"/>
              <a:t>sistema</a:t>
            </a:r>
            <a:r>
              <a:rPr lang="en-US" sz="2800" dirty="0"/>
              <a:t>;</a:t>
            </a:r>
          </a:p>
          <a:p>
            <a:pPr marL="0" indent="0">
              <a:buNone/>
            </a:pPr>
            <a:r>
              <a:rPr lang="en-US" sz="2800" dirty="0"/>
              <a:t>4. </a:t>
            </a:r>
            <a:r>
              <a:rPr lang="en-US" sz="2800" dirty="0" err="1"/>
              <a:t>Ulazi</a:t>
            </a:r>
            <a:r>
              <a:rPr lang="en-US" sz="2800" dirty="0"/>
              <a:t> </a:t>
            </a:r>
            <a:r>
              <a:rPr lang="en-US" sz="2800" dirty="0" err="1"/>
              <a:t>su</a:t>
            </a:r>
            <a:r>
              <a:rPr lang="en-US" sz="2800" dirty="0"/>
              <a:t> </a:t>
            </a:r>
            <a:r>
              <a:rPr lang="en-US" sz="2800" dirty="0" err="1"/>
              <a:t>elementi</a:t>
            </a:r>
            <a:r>
              <a:rPr lang="en-US" sz="2800" dirty="0"/>
              <a:t> </a:t>
            </a:r>
            <a:r>
              <a:rPr lang="en-US" sz="2800" dirty="0" err="1"/>
              <a:t>koji</a:t>
            </a:r>
            <a:r>
              <a:rPr lang="en-US" sz="2800" dirty="0"/>
              <a:t> </a:t>
            </a:r>
            <a:r>
              <a:rPr lang="en-US" sz="2800" dirty="0" err="1"/>
              <a:t>ulaze</a:t>
            </a:r>
            <a:r>
              <a:rPr lang="en-US" sz="2800" dirty="0"/>
              <a:t> u </a:t>
            </a:r>
            <a:r>
              <a:rPr lang="en-US" sz="2800" dirty="0" err="1"/>
              <a:t>sistem</a:t>
            </a:r>
            <a:r>
              <a:rPr lang="en-US" sz="2800" dirty="0"/>
              <a:t> </a:t>
            </a:r>
            <a:r>
              <a:rPr lang="en-US" sz="2800" dirty="0" err="1"/>
              <a:t>iz</a:t>
            </a:r>
            <a:r>
              <a:rPr lang="en-US" sz="2800" dirty="0"/>
              <a:t> </a:t>
            </a:r>
            <a:r>
              <a:rPr lang="en-US" sz="2800" dirty="0" err="1"/>
              <a:t>okoline</a:t>
            </a:r>
            <a:r>
              <a:rPr lang="en-US" sz="2800" dirty="0"/>
              <a:t>;</a:t>
            </a:r>
          </a:p>
          <a:p>
            <a:pPr marL="0" indent="0">
              <a:buNone/>
            </a:pPr>
            <a:r>
              <a:rPr lang="en-US" sz="2800" dirty="0"/>
              <a:t>5. </a:t>
            </a:r>
            <a:r>
              <a:rPr lang="en-US" sz="2800" dirty="0" err="1"/>
              <a:t>Izlazi</a:t>
            </a:r>
            <a:r>
              <a:rPr lang="en-US" sz="2800" dirty="0"/>
              <a:t> </a:t>
            </a:r>
            <a:r>
              <a:rPr lang="en-US" sz="2800" dirty="0" err="1"/>
              <a:t>su</a:t>
            </a:r>
            <a:r>
              <a:rPr lang="en-US" sz="2800" dirty="0"/>
              <a:t> </a:t>
            </a:r>
            <a:r>
              <a:rPr lang="en-US" sz="2800" dirty="0" err="1"/>
              <a:t>elementi</a:t>
            </a:r>
            <a:r>
              <a:rPr lang="en-US" sz="2800" dirty="0"/>
              <a:t> </a:t>
            </a:r>
            <a:r>
              <a:rPr lang="en-US" sz="2800" dirty="0" err="1"/>
              <a:t>koji</a:t>
            </a:r>
            <a:r>
              <a:rPr lang="en-US" sz="2800" dirty="0"/>
              <a:t> </a:t>
            </a:r>
            <a:r>
              <a:rPr lang="en-US" sz="2800" dirty="0" err="1"/>
              <a:t>napuštaju</a:t>
            </a:r>
            <a:r>
              <a:rPr lang="en-US" sz="2800" dirty="0"/>
              <a:t> </a:t>
            </a:r>
            <a:r>
              <a:rPr lang="en-US" sz="2800" dirty="0" err="1"/>
              <a:t>sistem</a:t>
            </a:r>
            <a:r>
              <a:rPr lang="en-US" sz="2800" dirty="0"/>
              <a:t>;</a:t>
            </a:r>
          </a:p>
          <a:p>
            <a:pPr marL="0" indent="0">
              <a:buNone/>
            </a:pPr>
            <a:r>
              <a:rPr lang="vi-VN" sz="2800" dirty="0"/>
              <a:t>6. </a:t>
            </a:r>
            <a:r>
              <a:rPr lang="vi-VN" sz="2800" dirty="0">
                <a:latin typeface="Calibri" pitchFamily="34" charset="0"/>
                <a:cs typeface="Calibri" pitchFamily="34" charset="0"/>
              </a:rPr>
              <a:t>Interfejs je veze između sistema i njegove okoline;</a:t>
            </a:r>
          </a:p>
          <a:p>
            <a:pPr marL="0" indent="0">
              <a:buNone/>
            </a:pPr>
            <a:r>
              <a:rPr lang="vi-VN" sz="2800" dirty="0">
                <a:latin typeface="Calibri" pitchFamily="34" charset="0"/>
                <a:cs typeface="Calibri" pitchFamily="34" charset="0"/>
              </a:rPr>
              <a:t>7. Ograničenja, koja sačinjavaju unutrašnji i </a:t>
            </a:r>
            <a:r>
              <a:rPr lang="sr-Latn-RS" sz="2800" dirty="0" smtClean="0">
                <a:latin typeface="Calibri" pitchFamily="34" charset="0"/>
                <a:cs typeface="Calibri" pitchFamily="34" charset="0"/>
              </a:rPr>
              <a:t>spoljašnji</a:t>
            </a:r>
            <a:r>
              <a:rPr lang="vi-VN" sz="2800" dirty="0" smtClean="0">
                <a:latin typeface="Calibri" pitchFamily="34" charset="0"/>
                <a:cs typeface="Calibri" pitchFamily="34" charset="0"/>
              </a:rPr>
              <a:t>i </a:t>
            </a:r>
            <a:r>
              <a:rPr lang="vi-VN" sz="2800" dirty="0">
                <a:latin typeface="Calibri" pitchFamily="34" charset="0"/>
                <a:cs typeface="Calibri" pitchFamily="34" charset="0"/>
              </a:rPr>
              <a:t>činioci koji određuju </a:t>
            </a:r>
            <a:r>
              <a:rPr lang="vi-VN" sz="2800" dirty="0" smtClean="0">
                <a:latin typeface="Calibri" pitchFamily="34" charset="0"/>
                <a:cs typeface="Calibri" pitchFamily="34" charset="0"/>
              </a:rPr>
              <a:t>i</a:t>
            </a:r>
            <a:r>
              <a:rPr lang="sr-Latn-RS" sz="2800" dirty="0" smtClean="0">
                <a:latin typeface="Calibri" pitchFamily="34" charset="0"/>
                <a:cs typeface="Calibri" pitchFamily="34" charset="0"/>
              </a:rPr>
              <a:t> </a:t>
            </a:r>
            <a:r>
              <a:rPr lang="en-US" sz="2800" dirty="0" err="1" smtClean="0"/>
              <a:t>ograničavaju</a:t>
            </a:r>
            <a:r>
              <a:rPr lang="en-US" sz="2800" dirty="0" smtClean="0"/>
              <a:t> </a:t>
            </a:r>
            <a:r>
              <a:rPr lang="en-US" sz="2800" dirty="0" err="1"/>
              <a:t>funkcionisanje</a:t>
            </a:r>
            <a:r>
              <a:rPr lang="en-US" sz="2800" dirty="0"/>
              <a:t> </a:t>
            </a:r>
            <a:r>
              <a:rPr lang="en-US" sz="2800" dirty="0" err="1"/>
              <a:t>sistema</a:t>
            </a:r>
            <a:r>
              <a:rPr lang="en-US" sz="2800" dirty="0"/>
              <a:t>;</a:t>
            </a:r>
          </a:p>
          <a:p>
            <a:pPr marL="0" indent="0">
              <a:buNone/>
            </a:pPr>
            <a:r>
              <a:rPr lang="vi-VN" sz="2800" dirty="0"/>
              <a:t>8. </a:t>
            </a:r>
            <a:r>
              <a:rPr lang="vi-VN" sz="2800" dirty="0">
                <a:latin typeface="Calibri" pitchFamily="34" charset="0"/>
                <a:cs typeface="Calibri" pitchFamily="34" charset="0"/>
              </a:rPr>
              <a:t>Karakteristike, koje opisuju organizaciju, interakciju, međuzavisnost </a:t>
            </a:r>
            <a:r>
              <a:rPr lang="vi-VN" sz="2800" dirty="0" smtClean="0">
                <a:latin typeface="Calibri" pitchFamily="34" charset="0"/>
                <a:cs typeface="Calibri" pitchFamily="34" charset="0"/>
              </a:rPr>
              <a:t>i</a:t>
            </a:r>
            <a:r>
              <a:rPr lang="sr-Latn-RS" sz="2800" dirty="0" smtClean="0">
                <a:latin typeface="Calibri" pitchFamily="34" charset="0"/>
                <a:cs typeface="Calibri" pitchFamily="34" charset="0"/>
              </a:rPr>
              <a:t> </a:t>
            </a:r>
            <a:r>
              <a:rPr lang="en-US" sz="2800" dirty="0" err="1" smtClean="0">
                <a:latin typeface="Calibri" pitchFamily="34" charset="0"/>
                <a:cs typeface="Calibri" pitchFamily="34" charset="0"/>
              </a:rPr>
              <a:t>integrisanost</a:t>
            </a:r>
            <a:r>
              <a:rPr lang="en-US" sz="2800" dirty="0">
                <a:latin typeface="Calibri" pitchFamily="34" charset="0"/>
                <a:cs typeface="Calibri" pitchFamily="34" charset="0"/>
              </a:rPr>
              <a:t>.</a:t>
            </a:r>
          </a:p>
        </p:txBody>
      </p:sp>
    </p:spTree>
    <p:extLst>
      <p:ext uri="{BB962C8B-B14F-4D97-AF65-F5344CB8AC3E}">
        <p14:creationId xmlns:p14="http://schemas.microsoft.com/office/powerpoint/2010/main" val="178885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96752"/>
            <a:ext cx="8712968" cy="4320480"/>
          </a:xfrm>
        </p:spPr>
        <p:txBody>
          <a:bodyPr>
            <a:noAutofit/>
          </a:bodyPr>
          <a:lstStyle/>
          <a:p>
            <a:pPr marL="161385" marR="4452" indent="-150255">
              <a:lnSpc>
                <a:spcPct val="90000"/>
              </a:lnSpc>
              <a:spcBef>
                <a:spcPts val="1800"/>
              </a:spcBef>
            </a:pPr>
            <a:r>
              <a:rPr lang="vi-VN" sz="2800" spc="-4" dirty="0" smtClean="0">
                <a:latin typeface="Calibri" pitchFamily="34" charset="0"/>
                <a:cs typeface="Calibri" pitchFamily="34" charset="0"/>
              </a:rPr>
              <a:t>Objekti </a:t>
            </a:r>
            <a:r>
              <a:rPr lang="vi-VN" sz="2800" dirty="0">
                <a:latin typeface="Calibri" pitchFamily="34" charset="0"/>
                <a:cs typeface="Calibri" pitchFamily="34" charset="0"/>
              </a:rPr>
              <a:t>u </a:t>
            </a:r>
            <a:r>
              <a:rPr lang="vi-VN" sz="2800" spc="-4" dirty="0">
                <a:latin typeface="Calibri" pitchFamily="34" charset="0"/>
                <a:cs typeface="Calibri" pitchFamily="34" charset="0"/>
              </a:rPr>
              <a:t>sistemu mogu  biti veoma </a:t>
            </a:r>
            <a:r>
              <a:rPr lang="vi-VN" sz="2800" dirty="0">
                <a:latin typeface="Calibri" pitchFamily="34" charset="0"/>
                <a:cs typeface="Calibri" pitchFamily="34" charset="0"/>
              </a:rPr>
              <a:t>različiti, a </a:t>
            </a:r>
            <a:r>
              <a:rPr lang="vi-VN" sz="2800" spc="-4" dirty="0">
                <a:latin typeface="Calibri" pitchFamily="34" charset="0"/>
                <a:cs typeface="Calibri" pitchFamily="34" charset="0"/>
              </a:rPr>
              <a:t>veze </a:t>
            </a:r>
            <a:r>
              <a:rPr lang="vi-VN" sz="2800" spc="-39" dirty="0">
                <a:latin typeface="Calibri" pitchFamily="34" charset="0"/>
                <a:cs typeface="Calibri" pitchFamily="34" charset="0"/>
              </a:rPr>
              <a:t>između </a:t>
            </a:r>
            <a:r>
              <a:rPr lang="vi-VN" sz="2800" dirty="0">
                <a:latin typeface="Calibri" pitchFamily="34" charset="0"/>
                <a:cs typeface="Calibri" pitchFamily="34" charset="0"/>
              </a:rPr>
              <a:t>objekata u </a:t>
            </a:r>
            <a:r>
              <a:rPr lang="vi-VN" sz="2800" spc="-4" dirty="0">
                <a:latin typeface="Calibri" pitchFamily="34" charset="0"/>
                <a:cs typeface="Calibri" pitchFamily="34" charset="0"/>
              </a:rPr>
              <a:t>sistemu </a:t>
            </a:r>
            <a:r>
              <a:rPr lang="vi-VN" sz="2800" dirty="0">
                <a:latin typeface="Calibri" pitchFamily="34" charset="0"/>
                <a:cs typeface="Calibri" pitchFamily="34" charset="0"/>
              </a:rPr>
              <a:t>i </a:t>
            </a:r>
            <a:r>
              <a:rPr lang="vi-VN" sz="2800" spc="-4" dirty="0">
                <a:latin typeface="Calibri" pitchFamily="34" charset="0"/>
                <a:cs typeface="Calibri" pitchFamily="34" charset="0"/>
              </a:rPr>
              <a:t>dejstvo okoline </a:t>
            </a:r>
            <a:r>
              <a:rPr lang="vi-VN" sz="2800" spc="-9" dirty="0">
                <a:latin typeface="Calibri" pitchFamily="34" charset="0"/>
                <a:cs typeface="Calibri" pitchFamily="34" charset="0"/>
              </a:rPr>
              <a:t>na </a:t>
            </a:r>
            <a:r>
              <a:rPr lang="vi-VN" sz="2800" spc="-4" dirty="0">
                <a:latin typeface="Calibri" pitchFamily="34" charset="0"/>
                <a:cs typeface="Calibri" pitchFamily="34" charset="0"/>
              </a:rPr>
              <a:t>sistem se </a:t>
            </a:r>
            <a:r>
              <a:rPr lang="vi-VN" sz="2800" dirty="0">
                <a:latin typeface="Calibri" pitchFamily="34" charset="0"/>
                <a:cs typeface="Calibri" pitchFamily="34" charset="0"/>
              </a:rPr>
              <a:t>ostvaruje na </a:t>
            </a:r>
            <a:r>
              <a:rPr lang="vi-VN" sz="2800" spc="-4" dirty="0">
                <a:latin typeface="Calibri" pitchFamily="34" charset="0"/>
                <a:cs typeface="Calibri" pitchFamily="34" charset="0"/>
              </a:rPr>
              <a:t>tri  načina: </a:t>
            </a:r>
            <a:r>
              <a:rPr lang="vi-VN" sz="2800" b="1" dirty="0">
                <a:latin typeface="Calibri" pitchFamily="34" charset="0"/>
                <a:cs typeface="Calibri" pitchFamily="34" charset="0"/>
              </a:rPr>
              <a:t>razmenom </a:t>
            </a:r>
            <a:r>
              <a:rPr lang="vi-VN" sz="2800" b="1" spc="-4" dirty="0">
                <a:latin typeface="Calibri" pitchFamily="34" charset="0"/>
                <a:cs typeface="Calibri" pitchFamily="34" charset="0"/>
              </a:rPr>
              <a:t>materije, energije ili informacija. </a:t>
            </a:r>
            <a:endParaRPr lang="vi-VN" sz="2800" b="1" dirty="0">
              <a:latin typeface="Calibri" pitchFamily="34" charset="0"/>
              <a:cs typeface="Calibri" pitchFamily="34" charset="0"/>
            </a:endParaRPr>
          </a:p>
          <a:p>
            <a:pPr marL="0" indent="0">
              <a:lnSpc>
                <a:spcPct val="80000"/>
              </a:lnSpc>
              <a:spcBef>
                <a:spcPts val="1800"/>
              </a:spcBef>
              <a:buNone/>
            </a:pPr>
            <a:endParaRPr lang="en-US" sz="2800" spc="-4" dirty="0">
              <a:latin typeface="Calibri" pitchFamily="34" charset="0"/>
              <a:cs typeface="Calibri" pitchFamily="34" charset="0"/>
            </a:endParaRPr>
          </a:p>
        </p:txBody>
      </p:sp>
      <p:sp>
        <p:nvSpPr>
          <p:cNvPr id="5" name="Title 1"/>
          <p:cNvSpPr>
            <a:spLocks noGrp="1"/>
          </p:cNvSpPr>
          <p:nvPr>
            <p:ph type="title"/>
          </p:nvPr>
        </p:nvSpPr>
        <p:spPr>
          <a:xfrm>
            <a:off x="1979712" y="274638"/>
            <a:ext cx="6707088" cy="706090"/>
          </a:xfrm>
        </p:spPr>
        <p:txBody>
          <a:bodyPr>
            <a:normAutofit fontScale="90000"/>
          </a:bodyPr>
          <a:lstStyle/>
          <a:p>
            <a:r>
              <a:rPr lang="sr-Latn-RS" dirty="0">
                <a:solidFill>
                  <a:srgbClr val="00B0F0"/>
                </a:solidFill>
              </a:rPr>
              <a:t>Opšta teorija sistema</a:t>
            </a:r>
            <a:endParaRPr lang="en-US" dirty="0">
              <a:solidFill>
                <a:srgbClr val="00B0F0"/>
              </a:solidFill>
            </a:endParaRPr>
          </a:p>
        </p:txBody>
      </p:sp>
      <p:pic>
        <p:nvPicPr>
          <p:cNvPr id="4"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475656" y="2852936"/>
            <a:ext cx="69265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64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308304" cy="778098"/>
          </a:xfrm>
        </p:spPr>
        <p:txBody>
          <a:bodyPr/>
          <a:lstStyle/>
          <a:p>
            <a:r>
              <a:rPr lang="en-US" dirty="0" err="1" smtClean="0">
                <a:solidFill>
                  <a:srgbClr val="00B0F0"/>
                </a:solidFill>
              </a:rPr>
              <a:t>Ve</a:t>
            </a:r>
            <a:r>
              <a:rPr lang="sr-Latn-RS" dirty="0" smtClean="0">
                <a:solidFill>
                  <a:srgbClr val="00B0F0"/>
                </a:solidFill>
              </a:rPr>
              <a:t>ze među elementima</a:t>
            </a:r>
            <a:endParaRPr lang="en-US" dirty="0">
              <a:solidFill>
                <a:srgbClr val="00B0F0"/>
              </a:solidFill>
            </a:endParaRPr>
          </a:p>
        </p:txBody>
      </p:sp>
      <p:sp>
        <p:nvSpPr>
          <p:cNvPr id="3" name="Content Placeholder 2"/>
          <p:cNvSpPr>
            <a:spLocks noGrp="1"/>
          </p:cNvSpPr>
          <p:nvPr>
            <p:ph sz="quarter" idx="1"/>
          </p:nvPr>
        </p:nvSpPr>
        <p:spPr>
          <a:xfrm>
            <a:off x="467544" y="1556792"/>
            <a:ext cx="8229600" cy="4680520"/>
          </a:xfrm>
        </p:spPr>
        <p:txBody>
          <a:bodyPr>
            <a:noAutofit/>
          </a:bodyPr>
          <a:lstStyle/>
          <a:p>
            <a:pPr>
              <a:spcBef>
                <a:spcPts val="1578"/>
              </a:spcBef>
            </a:pPr>
            <a:r>
              <a:rPr lang="vi-VN" sz="2400" spc="-4" dirty="0" smtClean="0">
                <a:solidFill>
                  <a:prstClr val="black"/>
                </a:solidFill>
                <a:latin typeface="Arial" pitchFamily="34" charset="0"/>
                <a:cs typeface="Arial" pitchFamily="34" charset="0"/>
              </a:rPr>
              <a:t>Jasno </a:t>
            </a:r>
            <a:r>
              <a:rPr lang="vi-VN" sz="2400" spc="-31" dirty="0" smtClean="0">
                <a:solidFill>
                  <a:prstClr val="black"/>
                </a:solidFill>
                <a:latin typeface="Arial" pitchFamily="34" charset="0"/>
                <a:cs typeface="Arial" pitchFamily="34" charset="0"/>
              </a:rPr>
              <a:t>utvrđeni </a:t>
            </a:r>
            <a:r>
              <a:rPr lang="vi-VN" sz="2400" spc="-4" dirty="0" smtClean="0">
                <a:solidFill>
                  <a:prstClr val="black"/>
                </a:solidFill>
                <a:latin typeface="Arial" pitchFamily="34" charset="0"/>
                <a:cs typeface="Arial" pitchFamily="34" charset="0"/>
              </a:rPr>
              <a:t>elementi </a:t>
            </a:r>
            <a:r>
              <a:rPr lang="vi-VN" sz="2400" spc="-9" dirty="0" smtClean="0">
                <a:solidFill>
                  <a:prstClr val="black"/>
                </a:solidFill>
                <a:latin typeface="Arial" pitchFamily="34" charset="0"/>
                <a:cs typeface="Arial" pitchFamily="34" charset="0"/>
              </a:rPr>
              <a:t>sistema </a:t>
            </a:r>
            <a:r>
              <a:rPr lang="vi-VN" sz="2400" dirty="0" smtClean="0">
                <a:solidFill>
                  <a:prstClr val="black"/>
                </a:solidFill>
                <a:latin typeface="Arial" pitchFamily="34" charset="0"/>
                <a:cs typeface="Arial" pitchFamily="34" charset="0"/>
              </a:rPr>
              <a:t>i  </a:t>
            </a:r>
            <a:r>
              <a:rPr lang="vi-VN" sz="2400" spc="-4" dirty="0" smtClean="0">
                <a:solidFill>
                  <a:prstClr val="black"/>
                </a:solidFill>
                <a:latin typeface="Arial" pitchFamily="34" charset="0"/>
                <a:cs typeface="Arial" pitchFamily="34" charset="0"/>
              </a:rPr>
              <a:t>njihova povezanost (interna </a:t>
            </a:r>
            <a:r>
              <a:rPr lang="vi-VN" sz="2400" dirty="0" smtClean="0">
                <a:solidFill>
                  <a:prstClr val="black"/>
                </a:solidFill>
                <a:latin typeface="Arial" pitchFamily="34" charset="0"/>
                <a:cs typeface="Arial" pitchFamily="34" charset="0"/>
              </a:rPr>
              <a:t>i </a:t>
            </a:r>
            <a:r>
              <a:rPr lang="vi-VN" sz="2400" spc="-4" dirty="0" smtClean="0">
                <a:solidFill>
                  <a:prstClr val="black"/>
                </a:solidFill>
                <a:latin typeface="Arial" pitchFamily="34" charset="0"/>
                <a:cs typeface="Arial" pitchFamily="34" charset="0"/>
              </a:rPr>
              <a:t>eksterna), odnosno njihovi ulazi </a:t>
            </a:r>
            <a:r>
              <a:rPr lang="vi-VN" sz="2400" dirty="0" smtClean="0">
                <a:solidFill>
                  <a:prstClr val="black"/>
                </a:solidFill>
                <a:latin typeface="Arial" pitchFamily="34" charset="0"/>
                <a:cs typeface="Arial" pitchFamily="34" charset="0"/>
              </a:rPr>
              <a:t>i </a:t>
            </a:r>
            <a:r>
              <a:rPr lang="vi-VN" sz="2400" spc="-4" dirty="0" smtClean="0">
                <a:solidFill>
                  <a:prstClr val="black"/>
                </a:solidFill>
                <a:latin typeface="Arial" pitchFamily="34" charset="0"/>
                <a:cs typeface="Arial" pitchFamily="34" charset="0"/>
              </a:rPr>
              <a:t>izlazi, predstavljaju </a:t>
            </a:r>
            <a:r>
              <a:rPr lang="vi-VN" sz="2400" b="1" spc="-4" dirty="0" smtClean="0">
                <a:solidFill>
                  <a:prstClr val="black"/>
                </a:solidFill>
                <a:latin typeface="Arial" pitchFamily="34" charset="0"/>
                <a:cs typeface="Arial" pitchFamily="34" charset="0"/>
              </a:rPr>
              <a:t>strukturu</a:t>
            </a:r>
            <a:r>
              <a:rPr lang="vi-VN" sz="2400" b="1" spc="162" dirty="0" smtClean="0">
                <a:solidFill>
                  <a:prstClr val="black"/>
                </a:solidFill>
                <a:latin typeface="Arial" pitchFamily="34" charset="0"/>
                <a:cs typeface="Arial" pitchFamily="34" charset="0"/>
              </a:rPr>
              <a:t> </a:t>
            </a:r>
            <a:r>
              <a:rPr lang="vi-VN" sz="2400" b="1" spc="-4" dirty="0" smtClean="0">
                <a:solidFill>
                  <a:prstClr val="black"/>
                </a:solidFill>
                <a:latin typeface="Arial" pitchFamily="34" charset="0"/>
                <a:cs typeface="Arial" pitchFamily="34" charset="0"/>
              </a:rPr>
              <a:t>sistema</a:t>
            </a:r>
            <a:r>
              <a:rPr lang="sr-Latn-RS" sz="2400" dirty="0" smtClean="0">
                <a:solidFill>
                  <a:prstClr val="black"/>
                </a:solidFill>
                <a:latin typeface="Arial" pitchFamily="34" charset="0"/>
                <a:cs typeface="Arial" pitchFamily="34" charset="0"/>
              </a:rPr>
              <a:t>.</a:t>
            </a:r>
          </a:p>
          <a:p>
            <a:pPr>
              <a:spcBef>
                <a:spcPts val="1578"/>
              </a:spcBef>
            </a:pPr>
            <a:r>
              <a:rPr lang="vi-VN" sz="2400" b="1" spc="-4" dirty="0" smtClean="0">
                <a:latin typeface="Arial" pitchFamily="34" charset="0"/>
                <a:cs typeface="Arial" pitchFamily="34" charset="0"/>
              </a:rPr>
              <a:t>Materijalne </a:t>
            </a:r>
            <a:r>
              <a:rPr lang="vi-VN" sz="2400" b="1" spc="-4" dirty="0">
                <a:latin typeface="Arial" pitchFamily="34" charset="0"/>
                <a:cs typeface="Arial" pitchFamily="34" charset="0"/>
              </a:rPr>
              <a:t>veze </a:t>
            </a:r>
            <a:r>
              <a:rPr lang="sr-Latn-RS" sz="2400" spc="-4" dirty="0" smtClean="0">
                <a:latin typeface="Arial" pitchFamily="34" charset="0"/>
                <a:cs typeface="Arial" pitchFamily="34" charset="0"/>
              </a:rPr>
              <a:t>među elementima</a:t>
            </a:r>
            <a:r>
              <a:rPr lang="vi-VN" sz="2400" spc="-4" dirty="0" smtClean="0">
                <a:latin typeface="Arial" pitchFamily="34" charset="0"/>
                <a:cs typeface="Arial" pitchFamily="34" charset="0"/>
              </a:rPr>
              <a:t> </a:t>
            </a:r>
            <a:r>
              <a:rPr lang="vi-VN" sz="2400" spc="-4" dirty="0">
                <a:latin typeface="Arial" pitchFamily="34" charset="0"/>
                <a:cs typeface="Arial" pitchFamily="34" charset="0"/>
              </a:rPr>
              <a:t>karakteriše promena rasporeda, oblika </a:t>
            </a:r>
            <a:r>
              <a:rPr lang="vi-VN" sz="2400" dirty="0">
                <a:latin typeface="Arial" pitchFamily="34" charset="0"/>
                <a:cs typeface="Arial" pitchFamily="34" charset="0"/>
              </a:rPr>
              <a:t>i </a:t>
            </a:r>
            <a:r>
              <a:rPr lang="vi-VN" sz="2400" spc="-4" dirty="0">
                <a:latin typeface="Arial" pitchFamily="34" charset="0"/>
                <a:cs typeface="Arial" pitchFamily="34" charset="0"/>
              </a:rPr>
              <a:t>sastava </a:t>
            </a:r>
            <a:r>
              <a:rPr lang="vi-VN" sz="2400" spc="-4" dirty="0" smtClean="0">
                <a:latin typeface="Arial" pitchFamily="34" charset="0"/>
                <a:cs typeface="Arial" pitchFamily="34" charset="0"/>
              </a:rPr>
              <a:t>materij</a:t>
            </a:r>
            <a:r>
              <a:rPr lang="sr-Latn-RS" sz="2400" spc="-4" dirty="0" smtClean="0">
                <a:latin typeface="Arial" pitchFamily="34" charset="0"/>
                <a:cs typeface="Arial" pitchFamily="34" charset="0"/>
              </a:rPr>
              <a:t>e.</a:t>
            </a:r>
          </a:p>
          <a:p>
            <a:pPr>
              <a:spcBef>
                <a:spcPts val="1578"/>
              </a:spcBef>
            </a:pPr>
            <a:r>
              <a:rPr lang="sr-Latn-RS" sz="2400" b="1" spc="-4" dirty="0">
                <a:latin typeface="Arial" pitchFamily="34" charset="0"/>
                <a:cs typeface="Arial" pitchFamily="34" charset="0"/>
              </a:rPr>
              <a:t>E</a:t>
            </a:r>
            <a:r>
              <a:rPr lang="vi-VN" sz="2400" b="1" spc="-4" dirty="0" smtClean="0">
                <a:latin typeface="Arial" pitchFamily="34" charset="0"/>
                <a:cs typeface="Arial" pitchFamily="34" charset="0"/>
              </a:rPr>
              <a:t>nergetske </a:t>
            </a:r>
            <a:r>
              <a:rPr lang="sr-Latn-RS" sz="2400" b="1" spc="-4" dirty="0" smtClean="0">
                <a:latin typeface="Arial" pitchFamily="34" charset="0"/>
                <a:cs typeface="Arial" pitchFamily="34" charset="0"/>
              </a:rPr>
              <a:t>veze </a:t>
            </a:r>
            <a:r>
              <a:rPr lang="sr-Latn-RS" sz="2400" spc="-4" dirty="0" smtClean="0">
                <a:latin typeface="Arial" pitchFamily="34" charset="0"/>
                <a:cs typeface="Arial" pitchFamily="34" charset="0"/>
              </a:rPr>
              <a:t>karakteriše </a:t>
            </a:r>
            <a:r>
              <a:rPr lang="vi-VN" sz="2400" spc="-4" dirty="0" smtClean="0">
                <a:latin typeface="Arial" pitchFamily="34" charset="0"/>
                <a:cs typeface="Arial" pitchFamily="34" charset="0"/>
              </a:rPr>
              <a:t>predaja </a:t>
            </a:r>
            <a:r>
              <a:rPr lang="vi-VN" sz="2400" dirty="0">
                <a:latin typeface="Arial" pitchFamily="34" charset="0"/>
                <a:cs typeface="Arial" pitchFamily="34" charset="0"/>
              </a:rPr>
              <a:t>i </a:t>
            </a:r>
            <a:r>
              <a:rPr lang="vi-VN" sz="2400" spc="-4" dirty="0">
                <a:latin typeface="Arial" pitchFamily="34" charset="0"/>
                <a:cs typeface="Arial" pitchFamily="34" charset="0"/>
              </a:rPr>
              <a:t>transformacija  energije </a:t>
            </a:r>
            <a:r>
              <a:rPr lang="vi-VN" sz="2400" dirty="0">
                <a:latin typeface="Arial" pitchFamily="34" charset="0"/>
                <a:cs typeface="Arial" pitchFamily="34" charset="0"/>
              </a:rPr>
              <a:t>iz jednog </a:t>
            </a:r>
            <a:r>
              <a:rPr lang="vi-VN" sz="2400" spc="-4" dirty="0">
                <a:latin typeface="Arial" pitchFamily="34" charset="0"/>
                <a:cs typeface="Arial" pitchFamily="34" charset="0"/>
              </a:rPr>
              <a:t>oblika </a:t>
            </a:r>
            <a:r>
              <a:rPr lang="vi-VN" sz="2400" dirty="0">
                <a:latin typeface="Arial" pitchFamily="34" charset="0"/>
                <a:cs typeface="Arial" pitchFamily="34" charset="0"/>
              </a:rPr>
              <a:t>u </a:t>
            </a:r>
            <a:r>
              <a:rPr lang="vi-VN" sz="2400" spc="-4" dirty="0">
                <a:latin typeface="Arial" pitchFamily="34" charset="0"/>
                <a:cs typeface="Arial" pitchFamily="34" charset="0"/>
              </a:rPr>
              <a:t>drugi. </a:t>
            </a:r>
            <a:endParaRPr lang="en-US" sz="2400" spc="-4" dirty="0">
              <a:latin typeface="Arial" pitchFamily="34" charset="0"/>
              <a:cs typeface="Arial" pitchFamily="34" charset="0"/>
            </a:endParaRPr>
          </a:p>
          <a:p>
            <a:pPr>
              <a:spcBef>
                <a:spcPts val="1578"/>
              </a:spcBef>
            </a:pPr>
            <a:r>
              <a:rPr lang="vi-VN" sz="2400" dirty="0">
                <a:latin typeface="Arial" pitchFamily="34" charset="0"/>
                <a:cs typeface="Arial" pitchFamily="34" charset="0"/>
              </a:rPr>
              <a:t>Kada </a:t>
            </a:r>
            <a:r>
              <a:rPr lang="vi-VN" sz="2400" spc="-4" dirty="0">
                <a:latin typeface="Arial" pitchFamily="34" charset="0"/>
                <a:cs typeface="Arial" pitchFamily="34" charset="0"/>
              </a:rPr>
              <a:t>govorimo </a:t>
            </a:r>
            <a:r>
              <a:rPr lang="vi-VN" sz="2400" b="1" dirty="0">
                <a:latin typeface="Arial" pitchFamily="34" charset="0"/>
                <a:cs typeface="Arial" pitchFamily="34" charset="0"/>
              </a:rPr>
              <a:t>o </a:t>
            </a:r>
            <a:r>
              <a:rPr lang="vi-VN" sz="2400" b="1" spc="-4" dirty="0">
                <a:latin typeface="Arial" pitchFamily="34" charset="0"/>
                <a:cs typeface="Arial" pitchFamily="34" charset="0"/>
              </a:rPr>
              <a:t>informacionim vezama </a:t>
            </a:r>
            <a:r>
              <a:rPr lang="vi-VN" sz="2400" spc="-4" dirty="0">
                <a:latin typeface="Arial" pitchFamily="34" charset="0"/>
                <a:cs typeface="Arial" pitchFamily="34" charset="0"/>
              </a:rPr>
              <a:t>primaran </a:t>
            </a:r>
            <a:r>
              <a:rPr lang="vi-VN" sz="2400" spc="4" dirty="0">
                <a:latin typeface="Arial" pitchFamily="34" charset="0"/>
                <a:cs typeface="Arial" pitchFamily="34" charset="0"/>
              </a:rPr>
              <a:t>je </a:t>
            </a:r>
            <a:r>
              <a:rPr lang="vi-VN" sz="2400" spc="-4" dirty="0">
                <a:latin typeface="Arial" pitchFamily="34" charset="0"/>
                <a:cs typeface="Arial" pitchFamily="34" charset="0"/>
              </a:rPr>
              <a:t>prenos  informacija, </a:t>
            </a:r>
            <a:r>
              <a:rPr lang="vi-VN" sz="2400" dirty="0">
                <a:latin typeface="Arial" pitchFamily="34" charset="0"/>
                <a:cs typeface="Arial" pitchFamily="34" charset="0"/>
              </a:rPr>
              <a:t>odnosno </a:t>
            </a:r>
            <a:r>
              <a:rPr lang="vi-VN" sz="2400" spc="-4" dirty="0">
                <a:latin typeface="Arial" pitchFamily="34" charset="0"/>
                <a:cs typeface="Arial" pitchFamily="34" charset="0"/>
              </a:rPr>
              <a:t>poruka, </a:t>
            </a:r>
            <a:r>
              <a:rPr lang="vi-VN" sz="2400" dirty="0">
                <a:latin typeface="Arial" pitchFamily="34" charset="0"/>
                <a:cs typeface="Arial" pitchFamily="34" charset="0"/>
              </a:rPr>
              <a:t>podataka, signala i </a:t>
            </a:r>
            <a:r>
              <a:rPr lang="vi-VN" sz="2400" spc="-4" dirty="0">
                <a:latin typeface="Arial" pitchFamily="34" charset="0"/>
                <a:cs typeface="Arial" pitchFamily="34" charset="0"/>
              </a:rPr>
              <a:t>sl. </a:t>
            </a:r>
            <a:r>
              <a:rPr lang="vi-VN" sz="2400" dirty="0">
                <a:latin typeface="Arial" pitchFamily="34" charset="0"/>
                <a:cs typeface="Arial" pitchFamily="34" charset="0"/>
              </a:rPr>
              <a:t>o nekom stanju, </a:t>
            </a:r>
            <a:r>
              <a:rPr lang="vi-VN" sz="2400" spc="-31" dirty="0">
                <a:latin typeface="Arial" pitchFamily="34" charset="0"/>
                <a:cs typeface="Arial" pitchFamily="34" charset="0"/>
              </a:rPr>
              <a:t>događaju </a:t>
            </a:r>
            <a:r>
              <a:rPr lang="vi-VN" sz="2400" spc="-4" dirty="0">
                <a:latin typeface="Arial" pitchFamily="34" charset="0"/>
                <a:cs typeface="Arial" pitchFamily="34" charset="0"/>
              </a:rPr>
              <a:t>ili </a:t>
            </a:r>
            <a:r>
              <a:rPr lang="vi-VN" sz="2400" spc="-4" dirty="0" smtClean="0">
                <a:latin typeface="Arial" pitchFamily="34" charset="0"/>
                <a:cs typeface="Arial" pitchFamily="34" charset="0"/>
              </a:rPr>
              <a:t>procesu</a:t>
            </a:r>
            <a:r>
              <a:rPr lang="sr-Latn-RS" sz="2400" spc="-4"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7903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561926785"/>
              </p:ext>
            </p:extLst>
          </p:nvPr>
        </p:nvGraphicFramePr>
        <p:xfrm>
          <a:off x="0" y="0"/>
          <a:ext cx="9144000" cy="6601926"/>
        </p:xfrm>
        <a:graphic>
          <a:graphicData uri="http://schemas.openxmlformats.org/drawingml/2006/table">
            <a:tbl>
              <a:tblPr firstRow="1" firstCol="1" lastRow="1" lastCol="1" bandRow="1" bandCol="1">
                <a:tableStyleId>{5C22544A-7EE6-4342-B048-85BDC9FD1C3A}</a:tableStyleId>
              </a:tblPr>
              <a:tblGrid>
                <a:gridCol w="4139952"/>
                <a:gridCol w="2448272"/>
                <a:gridCol w="2555776"/>
              </a:tblGrid>
              <a:tr h="908720">
                <a:tc gridSpan="3">
                  <a:txBody>
                    <a:bodyPr/>
                    <a:lstStyle/>
                    <a:p>
                      <a:pPr marL="0" marR="0">
                        <a:spcBef>
                          <a:spcPts val="0"/>
                        </a:spcBef>
                        <a:spcAft>
                          <a:spcPts val="0"/>
                        </a:spcAft>
                      </a:pPr>
                      <a:r>
                        <a:rPr lang="vi-VN" sz="2000" dirty="0" smtClean="0">
                          <a:effectLst/>
                          <a:latin typeface="+mn-lt"/>
                        </a:rPr>
                        <a:t>Cilj predmeta</a:t>
                      </a:r>
                    </a:p>
                    <a:p>
                      <a:pPr marL="0" marR="0">
                        <a:spcBef>
                          <a:spcPts val="0"/>
                        </a:spcBef>
                        <a:spcAft>
                          <a:spcPts val="0"/>
                        </a:spcAft>
                      </a:pPr>
                      <a:r>
                        <a:rPr lang="vi-VN" sz="2000" dirty="0" smtClean="0">
                          <a:effectLst/>
                          <a:latin typeface="+mn-lt"/>
                        </a:rPr>
                        <a:t>Usvajanje sistemskog pristupa unapređenju poslovnih i drugih sistema implementacijom informacionih tehnologija.</a:t>
                      </a:r>
                      <a:endParaRPr lang="en-US" sz="2000" dirty="0">
                        <a:effectLst/>
                        <a:latin typeface="+mn-lt"/>
                        <a:ea typeface="Times New Roman"/>
                      </a:endParaRPr>
                    </a:p>
                  </a:txBody>
                  <a:tcPr marL="43041" marR="43041" marT="0" marB="0"/>
                </a:tc>
                <a:tc hMerge="1">
                  <a:txBody>
                    <a:bodyPr/>
                    <a:lstStyle/>
                    <a:p>
                      <a:endParaRPr lang="en-US"/>
                    </a:p>
                  </a:txBody>
                  <a:tcPr/>
                </a:tc>
                <a:tc hMerge="1">
                  <a:txBody>
                    <a:bodyPr/>
                    <a:lstStyle/>
                    <a:p>
                      <a:endParaRPr lang="en-US"/>
                    </a:p>
                  </a:txBody>
                  <a:tcPr/>
                </a:tc>
              </a:tr>
              <a:tr h="930424">
                <a:tc gridSpan="3">
                  <a:txBody>
                    <a:bodyPr/>
                    <a:lstStyle/>
                    <a:p>
                      <a:pPr marL="0" marR="0">
                        <a:spcBef>
                          <a:spcPts val="0"/>
                        </a:spcBef>
                        <a:spcAft>
                          <a:spcPts val="0"/>
                        </a:spcAft>
                      </a:pPr>
                      <a:r>
                        <a:rPr lang="vi-VN" sz="2000" dirty="0" smtClean="0">
                          <a:effectLst/>
                          <a:latin typeface="+mn-lt"/>
                        </a:rPr>
                        <a:t>Ishod predmeta </a:t>
                      </a:r>
                    </a:p>
                    <a:p>
                      <a:pPr marL="0" marR="0">
                        <a:spcBef>
                          <a:spcPts val="0"/>
                        </a:spcBef>
                        <a:spcAft>
                          <a:spcPts val="0"/>
                        </a:spcAft>
                      </a:pPr>
                      <a:r>
                        <a:rPr lang="vi-VN" sz="2000" dirty="0" smtClean="0">
                          <a:effectLst/>
                          <a:latin typeface="+mn-lt"/>
                        </a:rPr>
                        <a:t>Praktične veštine potrebne za projektovanje, implementaciju i uvođenje informacionih sistema u savremenim poslovnim sistemima.</a:t>
                      </a:r>
                      <a:endParaRPr lang="en-US" sz="2000" dirty="0">
                        <a:effectLst/>
                        <a:latin typeface="+mn-lt"/>
                        <a:ea typeface="Times New Roman"/>
                      </a:endParaRPr>
                    </a:p>
                  </a:txBody>
                  <a:tcPr marL="43041" marR="43041" marT="0" marB="0"/>
                </a:tc>
                <a:tc hMerge="1">
                  <a:txBody>
                    <a:bodyPr/>
                    <a:lstStyle/>
                    <a:p>
                      <a:endParaRPr lang="en-US"/>
                    </a:p>
                  </a:txBody>
                  <a:tcPr/>
                </a:tc>
                <a:tc hMerge="1">
                  <a:txBody>
                    <a:bodyPr/>
                    <a:lstStyle/>
                    <a:p>
                      <a:endParaRPr lang="en-US"/>
                    </a:p>
                  </a:txBody>
                  <a:tcPr/>
                </a:tc>
              </a:tr>
              <a:tr h="2874094">
                <a:tc gridSpan="3">
                  <a:txBody>
                    <a:bodyPr/>
                    <a:lstStyle/>
                    <a:p>
                      <a:pPr marL="0" marR="0">
                        <a:spcBef>
                          <a:spcPts val="0"/>
                        </a:spcBef>
                        <a:spcAft>
                          <a:spcPts val="0"/>
                        </a:spcAft>
                      </a:pPr>
                      <a:r>
                        <a:rPr lang="sr-Latn-RS" sz="2000" dirty="0" smtClean="0">
                          <a:effectLst/>
                          <a:latin typeface="Arial" pitchFamily="34" charset="0"/>
                          <a:cs typeface="Arial" pitchFamily="34" charset="0"/>
                        </a:rPr>
                        <a:t>Literatura</a:t>
                      </a:r>
                      <a:r>
                        <a:rPr lang="sr-Cyrl-CS" sz="2000" dirty="0" smtClean="0">
                          <a:effectLst/>
                          <a:latin typeface="Arial" pitchFamily="34" charset="0"/>
                          <a:cs typeface="Arial" pitchFamily="34" charset="0"/>
                        </a:rPr>
                        <a:t> </a:t>
                      </a:r>
                      <a:endParaRPr lang="en-US" sz="2000" dirty="0" smtClean="0">
                        <a:effectLst/>
                        <a:latin typeface="Arial" pitchFamily="34" charset="0"/>
                        <a:cs typeface="Arial" pitchFamily="34" charset="0"/>
                      </a:endParaRPr>
                    </a:p>
                    <a:p>
                      <a:pPr marL="342900" marR="0" lvl="0" indent="-342900">
                        <a:spcBef>
                          <a:spcPts val="0"/>
                        </a:spcBef>
                        <a:spcAft>
                          <a:spcPts val="0"/>
                        </a:spcAft>
                        <a:buFont typeface="+mj-lt"/>
                        <a:buAutoNum type="arabicPeriod"/>
                      </a:pPr>
                      <a:r>
                        <a:rPr lang="sr-Cyrl-CS" sz="2000" dirty="0" smtClean="0">
                          <a:effectLst/>
                          <a:latin typeface="Arial" pitchFamily="34" charset="0"/>
                          <a:cs typeface="Arial" pitchFamily="34" charset="0"/>
                        </a:rPr>
                        <a:t>George,  Joey  F.,  Batra,  Dinesh,  Valacich,  Joseph  S.,  Hoffer,  Jeffrey  A., Object-oriented  systems  analysis and design, Pearson Prentice Hall, 2004.</a:t>
                      </a:r>
                      <a:endParaRPr lang="en-US" sz="2000" dirty="0" smtClean="0">
                        <a:effectLst/>
                        <a:latin typeface="Arial" pitchFamily="34" charset="0"/>
                        <a:cs typeface="Arial" pitchFamily="34" charset="0"/>
                      </a:endParaRPr>
                    </a:p>
                    <a:p>
                      <a:pPr marL="342900" marR="0" lvl="0" indent="-342900">
                        <a:spcBef>
                          <a:spcPts val="0"/>
                        </a:spcBef>
                        <a:spcAft>
                          <a:spcPts val="0"/>
                        </a:spcAft>
                        <a:buFont typeface="+mj-lt"/>
                        <a:buAutoNum type="arabicPeriod"/>
                      </a:pPr>
                      <a:r>
                        <a:rPr lang="sr-Cyrl-CS" sz="2000" dirty="0" smtClean="0">
                          <a:effectLst/>
                          <a:latin typeface="Arial" pitchFamily="34" charset="0"/>
                          <a:cs typeface="Arial" pitchFamily="34" charset="0"/>
                        </a:rPr>
                        <a:t>Hoffer</a:t>
                      </a:r>
                      <a:r>
                        <a:rPr lang="sr-Cyrl-CS" sz="2000" dirty="0">
                          <a:effectLst/>
                          <a:latin typeface="Arial" pitchFamily="34" charset="0"/>
                          <a:cs typeface="Arial" pitchFamily="34" charset="0"/>
                        </a:rPr>
                        <a:t>,  Jeffrey  A.,  George,  Joey  F.,  Valacich,  JosephS., Modern  systems  analysis  and  design,  Pearson Prentice Hall, 2005</a:t>
                      </a:r>
                      <a:endParaRPr lang="en-US" sz="2000" dirty="0">
                        <a:effectLst/>
                        <a:latin typeface="Arial" pitchFamily="34" charset="0"/>
                        <a:cs typeface="Arial" pitchFamily="34" charset="0"/>
                      </a:endParaRPr>
                    </a:p>
                    <a:p>
                      <a:pPr marL="342900" marR="0" lvl="0" indent="-342900">
                        <a:spcBef>
                          <a:spcPts val="0"/>
                        </a:spcBef>
                        <a:spcAft>
                          <a:spcPts val="0"/>
                        </a:spcAft>
                        <a:buFont typeface="+mj-lt"/>
                        <a:buAutoNum type="arabicPeriod"/>
                      </a:pPr>
                      <a:r>
                        <a:rPr lang="sr-Cyrl-CS" sz="2000" dirty="0">
                          <a:effectLst/>
                          <a:latin typeface="Arial" pitchFamily="34" charset="0"/>
                          <a:cs typeface="Arial" pitchFamily="34" charset="0"/>
                        </a:rPr>
                        <a:t>Larman C., Applying UML and Patterns-An Introduction to Object-Oriented Analysis and Design, 3th  ed., Prentice Hall, 2004.</a:t>
                      </a:r>
                      <a:endParaRPr lang="en-US" sz="2000" dirty="0">
                        <a:effectLst/>
                        <a:latin typeface="Arial" pitchFamily="34" charset="0"/>
                        <a:cs typeface="Arial" pitchFamily="34" charset="0"/>
                      </a:endParaRPr>
                    </a:p>
                    <a:p>
                      <a:pPr marL="342900" marR="0" lvl="0" indent="-342900">
                        <a:spcBef>
                          <a:spcPts val="0"/>
                        </a:spcBef>
                        <a:spcAft>
                          <a:spcPts val="0"/>
                        </a:spcAft>
                        <a:buFont typeface="+mj-lt"/>
                        <a:buAutoNum type="arabicPeriod"/>
                      </a:pPr>
                      <a:r>
                        <a:rPr lang="sr-Latn-CS" sz="2000" dirty="0">
                          <a:effectLst/>
                          <a:latin typeface="Arial" pitchFamily="34" charset="0"/>
                          <a:cs typeface="Arial" pitchFamily="34" charset="0"/>
                        </a:rPr>
                        <a:t>dr Konstantin Kostić, Lena Đorđević, Slobodan Antić, „Informacioni sistemi preduzeća u EXCEL-u”, 2011</a:t>
                      </a:r>
                      <a:r>
                        <a:rPr lang="sr-Latn-CS" sz="2000" dirty="0" smtClean="0">
                          <a:effectLst/>
                          <a:latin typeface="Arial" pitchFamily="34" charset="0"/>
                          <a:cs typeface="Arial" pitchFamily="34" charset="0"/>
                        </a:rPr>
                        <a:t>.</a:t>
                      </a:r>
                    </a:p>
                  </a:txBody>
                  <a:tcPr marL="43041" marR="43041" marT="0" marB="0"/>
                </a:tc>
                <a:tc hMerge="1">
                  <a:txBody>
                    <a:bodyPr/>
                    <a:lstStyle/>
                    <a:p>
                      <a:endParaRPr lang="en-US"/>
                    </a:p>
                  </a:txBody>
                  <a:tcPr/>
                </a:tc>
                <a:tc hMerge="1">
                  <a:txBody>
                    <a:bodyPr/>
                    <a:lstStyle/>
                    <a:p>
                      <a:endParaRPr lang="en-US"/>
                    </a:p>
                  </a:txBody>
                  <a:tcPr/>
                </a:tc>
              </a:tr>
              <a:tr h="489902">
                <a:tc>
                  <a:txBody>
                    <a:bodyPr/>
                    <a:lstStyle/>
                    <a:p>
                      <a:pPr marL="0" marR="0">
                        <a:spcBef>
                          <a:spcPts val="0"/>
                        </a:spcBef>
                        <a:spcAft>
                          <a:spcPts val="0"/>
                        </a:spcAft>
                      </a:pPr>
                      <a:r>
                        <a:rPr lang="sr-Latn-RS" sz="2000" dirty="0" smtClean="0">
                          <a:effectLst/>
                          <a:latin typeface="Arial" pitchFamily="34" charset="0"/>
                          <a:ea typeface="+mn-ea"/>
                          <a:cs typeface="Arial" pitchFamily="34" charset="0"/>
                        </a:rPr>
                        <a:t>Broj</a:t>
                      </a:r>
                      <a:r>
                        <a:rPr lang="sr-Latn-RS" sz="2000" baseline="0" dirty="0" smtClean="0">
                          <a:effectLst/>
                          <a:latin typeface="Arial" pitchFamily="34" charset="0"/>
                          <a:ea typeface="+mn-ea"/>
                          <a:cs typeface="Arial" pitchFamily="34" charset="0"/>
                        </a:rPr>
                        <a:t> časova aktivne nastave</a:t>
                      </a:r>
                      <a:endParaRPr lang="en-US" sz="2000" dirty="0">
                        <a:effectLst/>
                        <a:latin typeface="Arial" pitchFamily="34" charset="0"/>
                        <a:ea typeface="Times New Roman"/>
                        <a:cs typeface="Arial" pitchFamily="34" charset="0"/>
                      </a:endParaRPr>
                    </a:p>
                  </a:txBody>
                  <a:tcPr marL="43041" marR="43041" marT="0" marB="0"/>
                </a:tc>
                <a:tc>
                  <a:txBody>
                    <a:bodyPr/>
                    <a:lstStyle/>
                    <a:p>
                      <a:pPr marL="0" marR="0">
                        <a:spcBef>
                          <a:spcPts val="0"/>
                        </a:spcBef>
                        <a:spcAft>
                          <a:spcPts val="0"/>
                        </a:spcAft>
                      </a:pPr>
                      <a:r>
                        <a:rPr lang="sr-Latn-RS" sz="2000" dirty="0" smtClean="0">
                          <a:effectLst/>
                          <a:latin typeface="Arial" pitchFamily="34" charset="0"/>
                          <a:cs typeface="Arial" pitchFamily="34" charset="0"/>
                        </a:rPr>
                        <a:t>Teorijska nastava:</a:t>
                      </a:r>
                      <a:r>
                        <a:rPr lang="sr-Cyrl-RS" sz="2000" dirty="0" smtClean="0">
                          <a:effectLst/>
                          <a:latin typeface="Arial" pitchFamily="34" charset="0"/>
                          <a:cs typeface="Arial" pitchFamily="34" charset="0"/>
                        </a:rPr>
                        <a:t> </a:t>
                      </a:r>
                      <a:r>
                        <a:rPr lang="sr-Cyrl-RS" sz="2000" dirty="0">
                          <a:effectLst/>
                          <a:latin typeface="Arial" pitchFamily="34" charset="0"/>
                          <a:cs typeface="Arial" pitchFamily="34" charset="0"/>
                        </a:rPr>
                        <a:t>3</a:t>
                      </a:r>
                      <a:endParaRPr lang="en-US" sz="2000" dirty="0">
                        <a:effectLst/>
                        <a:latin typeface="Arial" pitchFamily="34" charset="0"/>
                        <a:ea typeface="Times New Roman"/>
                        <a:cs typeface="Arial" pitchFamily="34" charset="0"/>
                      </a:endParaRPr>
                    </a:p>
                  </a:txBody>
                  <a:tcPr marL="43041" marR="43041" marT="0" marB="0"/>
                </a:tc>
                <a:tc>
                  <a:txBody>
                    <a:bodyPr/>
                    <a:lstStyle/>
                    <a:p>
                      <a:pPr marL="0" marR="0">
                        <a:spcBef>
                          <a:spcPts val="0"/>
                        </a:spcBef>
                        <a:spcAft>
                          <a:spcPts val="0"/>
                        </a:spcAft>
                      </a:pPr>
                      <a:r>
                        <a:rPr lang="sr-Latn-RS" sz="2000" dirty="0" smtClean="0">
                          <a:effectLst/>
                          <a:latin typeface="Arial" pitchFamily="34" charset="0"/>
                          <a:cs typeface="Arial" pitchFamily="34" charset="0"/>
                        </a:rPr>
                        <a:t>Praktična nastava</a:t>
                      </a:r>
                      <a:r>
                        <a:rPr lang="sr-Cyrl-RS" sz="2000" dirty="0" smtClean="0">
                          <a:effectLst/>
                          <a:latin typeface="Arial" pitchFamily="34" charset="0"/>
                          <a:cs typeface="Arial" pitchFamily="34" charset="0"/>
                        </a:rPr>
                        <a:t>: </a:t>
                      </a:r>
                      <a:r>
                        <a:rPr lang="sr-Cyrl-RS" sz="2000" dirty="0">
                          <a:effectLst/>
                          <a:latin typeface="Arial" pitchFamily="34" charset="0"/>
                          <a:cs typeface="Arial" pitchFamily="34" charset="0"/>
                        </a:rPr>
                        <a:t>3</a:t>
                      </a:r>
                      <a:endParaRPr lang="en-US" sz="2000" dirty="0">
                        <a:effectLst/>
                        <a:latin typeface="Arial" pitchFamily="34" charset="0"/>
                        <a:ea typeface="Times New Roman"/>
                        <a:cs typeface="Arial" pitchFamily="34" charset="0"/>
                      </a:endParaRPr>
                    </a:p>
                  </a:txBody>
                  <a:tcPr marL="43041" marR="43041" marT="0" marB="0"/>
                </a:tc>
              </a:tr>
              <a:tr h="1077785">
                <a:tc gridSpan="3">
                  <a:txBody>
                    <a:bodyPr/>
                    <a:lstStyle/>
                    <a:p>
                      <a:pPr marL="0" marR="0">
                        <a:spcBef>
                          <a:spcPts val="0"/>
                        </a:spcBef>
                        <a:spcAft>
                          <a:spcPts val="0"/>
                        </a:spcAft>
                      </a:pPr>
                      <a:r>
                        <a:rPr lang="en-US" sz="2000" dirty="0" err="1" smtClean="0">
                          <a:effectLst/>
                          <a:latin typeface="Arial" pitchFamily="34" charset="0"/>
                          <a:cs typeface="Arial" pitchFamily="34" charset="0"/>
                        </a:rPr>
                        <a:t>Metode</a:t>
                      </a:r>
                      <a:r>
                        <a:rPr lang="en-US" sz="2000" dirty="0" smtClean="0">
                          <a:effectLst/>
                          <a:latin typeface="Arial" pitchFamily="34" charset="0"/>
                          <a:cs typeface="Arial" pitchFamily="34" charset="0"/>
                        </a:rPr>
                        <a:t> i</a:t>
                      </a:r>
                      <a:r>
                        <a:rPr lang="sr-Latn-RS" sz="2000" dirty="0" smtClean="0">
                          <a:effectLst/>
                          <a:latin typeface="Arial" pitchFamily="34" charset="0"/>
                          <a:cs typeface="Arial" pitchFamily="34" charset="0"/>
                        </a:rPr>
                        <a:t>z</a:t>
                      </a:r>
                      <a:r>
                        <a:rPr lang="en-US" sz="2000" dirty="0" err="1" smtClean="0">
                          <a:effectLst/>
                          <a:latin typeface="Arial" pitchFamily="34" charset="0"/>
                          <a:cs typeface="Arial" pitchFamily="34" charset="0"/>
                        </a:rPr>
                        <a:t>vo</a:t>
                      </a:r>
                      <a:r>
                        <a:rPr lang="sr-Latn-RS" sz="2000" dirty="0" smtClean="0">
                          <a:effectLst/>
                          <a:latin typeface="Arial" pitchFamily="34" charset="0"/>
                          <a:cs typeface="Arial" pitchFamily="34" charset="0"/>
                        </a:rPr>
                        <a:t>đ</a:t>
                      </a:r>
                      <a:r>
                        <a:rPr lang="en-US" sz="2000" dirty="0" err="1" smtClean="0">
                          <a:effectLst/>
                          <a:latin typeface="Arial" pitchFamily="34" charset="0"/>
                          <a:cs typeface="Arial" pitchFamily="34" charset="0"/>
                        </a:rPr>
                        <a:t>enja</a:t>
                      </a:r>
                      <a:r>
                        <a:rPr lang="en-US" sz="2000" dirty="0" smtClean="0">
                          <a:effectLst/>
                          <a:latin typeface="Arial" pitchFamily="34" charset="0"/>
                          <a:cs typeface="Arial" pitchFamily="34" charset="0"/>
                        </a:rPr>
                        <a:t> </a:t>
                      </a:r>
                      <a:r>
                        <a:rPr lang="en-US" sz="2000" dirty="0" err="1" smtClean="0">
                          <a:effectLst/>
                          <a:latin typeface="Arial" pitchFamily="34" charset="0"/>
                          <a:cs typeface="Arial" pitchFamily="34" charset="0"/>
                        </a:rPr>
                        <a:t>nastave</a:t>
                      </a:r>
                      <a:endParaRPr kumimoji="0" lang="vi-VN" sz="2000" b="1" kern="1200" dirty="0" smtClean="0">
                        <a:solidFill>
                          <a:schemeClr val="lt1"/>
                        </a:solidFill>
                        <a:effectLst/>
                        <a:latin typeface="Arial" pitchFamily="34" charset="0"/>
                        <a:ea typeface="+mn-ea"/>
                        <a:cs typeface="Arial" pitchFamily="34" charset="0"/>
                      </a:endParaRPr>
                    </a:p>
                    <a:p>
                      <a:pPr marL="0" marR="0">
                        <a:spcBef>
                          <a:spcPts val="0"/>
                        </a:spcBef>
                        <a:spcAft>
                          <a:spcPts val="0"/>
                        </a:spcAft>
                      </a:pPr>
                      <a:r>
                        <a:rPr kumimoji="0" lang="vi-VN" sz="2000" b="1" kern="1200" dirty="0" smtClean="0">
                          <a:solidFill>
                            <a:schemeClr val="lt1"/>
                          </a:solidFill>
                          <a:effectLst/>
                          <a:latin typeface="Arial" pitchFamily="34" charset="0"/>
                          <a:ea typeface="+mn-ea"/>
                          <a:cs typeface="Arial" pitchFamily="34" charset="0"/>
                        </a:rPr>
                        <a:t>Na predavanjima se koriste klasične metode predavanja. Na vežbama se uvežbavaju izloženi principi i analiziraju se tipični problemi i njihova rešenja. </a:t>
                      </a:r>
                      <a:endParaRPr kumimoji="0" lang="en-US" sz="2000" b="1" kern="1200" dirty="0">
                        <a:solidFill>
                          <a:schemeClr val="lt1"/>
                        </a:solidFill>
                        <a:effectLst/>
                        <a:latin typeface="Arial" pitchFamily="34" charset="0"/>
                        <a:ea typeface="+mn-ea"/>
                        <a:cs typeface="Arial" pitchFamily="34" charset="0"/>
                      </a:endParaRPr>
                    </a:p>
                  </a:txBody>
                  <a:tcPr marL="43041" marR="43041" marT="0" marB="0"/>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943020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25737" y="1196752"/>
            <a:ext cx="7603669" cy="2897096"/>
          </a:xfrm>
          <a:prstGeom prst="rect">
            <a:avLst/>
          </a:prstGeom>
        </p:spPr>
        <p:txBody>
          <a:bodyPr wrap="square" lIns="80161" tIns="40079" rIns="80161" bIns="40079">
            <a:spAutoFit/>
          </a:bodyPr>
          <a:lstStyle/>
          <a:p>
            <a:pPr marL="11130" marR="5011" indent="-319947" defTabSz="801590">
              <a:spcBef>
                <a:spcPts val="1800"/>
              </a:spcBef>
              <a:buClr>
                <a:srgbClr val="F0AD00"/>
              </a:buClr>
              <a:buSzPct val="80000"/>
              <a:buFont typeface="Wingdings 2"/>
              <a:buChar char=""/>
            </a:pPr>
            <a:r>
              <a:rPr lang="vi-VN" sz="2400" spc="-4" dirty="0" smtClean="0">
                <a:solidFill>
                  <a:prstClr val="black"/>
                </a:solidFill>
                <a:latin typeface="Arial" pitchFamily="34" charset="0"/>
                <a:cs typeface="Arial" pitchFamily="34" charset="0"/>
              </a:rPr>
              <a:t>Kriterijume  </a:t>
            </a:r>
            <a:r>
              <a:rPr lang="vi-VN" sz="2400" spc="-4" dirty="0">
                <a:solidFill>
                  <a:prstClr val="black"/>
                </a:solidFill>
                <a:latin typeface="Arial" pitchFamily="34" charset="0"/>
                <a:cs typeface="Arial" pitchFamily="34" charset="0"/>
              </a:rPr>
              <a:t>pripadnosti </a:t>
            </a:r>
            <a:r>
              <a:rPr lang="vi-VN" sz="2400" spc="-26" dirty="0">
                <a:solidFill>
                  <a:prstClr val="black"/>
                </a:solidFill>
                <a:latin typeface="Arial" pitchFamily="34" charset="0"/>
                <a:cs typeface="Arial" pitchFamily="34" charset="0"/>
              </a:rPr>
              <a:t>određenog </a:t>
            </a:r>
            <a:r>
              <a:rPr lang="vi-VN" sz="2400" spc="-4" dirty="0">
                <a:solidFill>
                  <a:prstClr val="black"/>
                </a:solidFill>
                <a:latin typeface="Arial" pitchFamily="34" charset="0"/>
                <a:cs typeface="Arial" pitchFamily="34" charset="0"/>
              </a:rPr>
              <a:t>elementa </a:t>
            </a:r>
            <a:r>
              <a:rPr lang="vi-VN" sz="2400" spc="-26" dirty="0">
                <a:solidFill>
                  <a:prstClr val="black"/>
                </a:solidFill>
                <a:latin typeface="Arial" pitchFamily="34" charset="0"/>
                <a:cs typeface="Arial" pitchFamily="34" charset="0"/>
              </a:rPr>
              <a:t>određenom </a:t>
            </a:r>
            <a:r>
              <a:rPr lang="vi-VN" sz="2400" spc="-4" dirty="0">
                <a:solidFill>
                  <a:prstClr val="black"/>
                </a:solidFill>
                <a:latin typeface="Arial" pitchFamily="34" charset="0"/>
                <a:cs typeface="Arial" pitchFamily="34" charset="0"/>
              </a:rPr>
              <a:t>sistemu možemo </a:t>
            </a:r>
            <a:r>
              <a:rPr lang="vi-VN" sz="2400" dirty="0">
                <a:solidFill>
                  <a:prstClr val="black"/>
                </a:solidFill>
                <a:latin typeface="Arial" pitchFamily="34" charset="0"/>
                <a:cs typeface="Arial" pitchFamily="34" charset="0"/>
              </a:rPr>
              <a:t>uglavnom </a:t>
            </a:r>
            <a:r>
              <a:rPr lang="vi-VN" sz="2400" spc="-4" dirty="0">
                <a:solidFill>
                  <a:prstClr val="black"/>
                </a:solidFill>
                <a:latin typeface="Arial" pitchFamily="34" charset="0"/>
                <a:cs typeface="Arial" pitchFamily="34" charset="0"/>
              </a:rPr>
              <a:t>svesti </a:t>
            </a:r>
            <a:r>
              <a:rPr lang="vi-VN" sz="2400" dirty="0">
                <a:solidFill>
                  <a:prstClr val="black"/>
                </a:solidFill>
                <a:latin typeface="Arial" pitchFamily="34" charset="0"/>
                <a:cs typeface="Arial" pitchFamily="34" charset="0"/>
              </a:rPr>
              <a:t>na </a:t>
            </a:r>
            <a:r>
              <a:rPr lang="vi-VN" sz="2400" spc="-4" dirty="0">
                <a:solidFill>
                  <a:prstClr val="black"/>
                </a:solidFill>
                <a:latin typeface="Arial" pitchFamily="34" charset="0"/>
                <a:cs typeface="Arial" pitchFamily="34" charset="0"/>
              </a:rPr>
              <a:t>relevantnost</a:t>
            </a:r>
            <a:r>
              <a:rPr lang="sr-Latn-RS" sz="2400" spc="-4" dirty="0">
                <a:solidFill>
                  <a:prstClr val="black"/>
                </a:solidFill>
                <a:latin typeface="Arial" pitchFamily="34" charset="0"/>
                <a:cs typeface="Arial" pitchFamily="34" charset="0"/>
              </a:rPr>
              <a:t> </a:t>
            </a:r>
            <a:r>
              <a:rPr lang="vi-VN" sz="2400" spc="-4" dirty="0">
                <a:solidFill>
                  <a:prstClr val="black"/>
                </a:solidFill>
                <a:latin typeface="Arial" pitchFamily="34" charset="0"/>
                <a:cs typeface="Arial" pitchFamily="34" charset="0"/>
              </a:rPr>
              <a:t>konkretnog </a:t>
            </a:r>
            <a:r>
              <a:rPr lang="vi-VN" sz="2400" dirty="0">
                <a:solidFill>
                  <a:prstClr val="black"/>
                </a:solidFill>
                <a:latin typeface="Arial" pitchFamily="34" charset="0"/>
                <a:cs typeface="Arial" pitchFamily="34" charset="0"/>
              </a:rPr>
              <a:t>elementa </a:t>
            </a:r>
            <a:r>
              <a:rPr lang="vi-VN" sz="2400" spc="-9" dirty="0">
                <a:solidFill>
                  <a:prstClr val="black"/>
                </a:solidFill>
                <a:latin typeface="Arial" pitchFamily="34" charset="0"/>
                <a:cs typeface="Arial" pitchFamily="34" charset="0"/>
              </a:rPr>
              <a:t>za </a:t>
            </a:r>
            <a:r>
              <a:rPr lang="vi-VN" sz="2400" spc="-4" dirty="0">
                <a:solidFill>
                  <a:prstClr val="black"/>
                </a:solidFill>
                <a:latin typeface="Arial" pitchFamily="34" charset="0"/>
                <a:cs typeface="Arial" pitchFamily="34" charset="0"/>
              </a:rPr>
              <a:t>funkcionisanje sistema </a:t>
            </a:r>
            <a:r>
              <a:rPr lang="vi-VN" sz="2400" dirty="0">
                <a:solidFill>
                  <a:prstClr val="black"/>
                </a:solidFill>
                <a:latin typeface="Arial" pitchFamily="34" charset="0"/>
                <a:cs typeface="Arial" pitchFamily="34" charset="0"/>
              </a:rPr>
              <a:t>i </a:t>
            </a:r>
            <a:r>
              <a:rPr lang="vi-VN" sz="2400" spc="-4" dirty="0">
                <a:solidFill>
                  <a:prstClr val="black"/>
                </a:solidFill>
                <a:latin typeface="Arial" pitchFamily="34" charset="0"/>
                <a:cs typeface="Arial" pitchFamily="34" charset="0"/>
              </a:rPr>
              <a:t>kontrolisanje elementa </a:t>
            </a:r>
            <a:r>
              <a:rPr lang="vi-VN" sz="2400" dirty="0">
                <a:solidFill>
                  <a:prstClr val="black"/>
                </a:solidFill>
                <a:latin typeface="Arial" pitchFamily="34" charset="0"/>
                <a:cs typeface="Arial" pitchFamily="34" charset="0"/>
              </a:rPr>
              <a:t>od </a:t>
            </a:r>
            <a:r>
              <a:rPr lang="vi-VN" sz="2400" spc="-4" dirty="0">
                <a:solidFill>
                  <a:prstClr val="black"/>
                </a:solidFill>
                <a:latin typeface="Arial" pitchFamily="34" charset="0"/>
                <a:cs typeface="Arial" pitchFamily="34" charset="0"/>
              </a:rPr>
              <a:t>strane sistema. </a:t>
            </a:r>
            <a:endParaRPr lang="sr-Latn-RS" sz="2400" spc="-4" dirty="0">
              <a:solidFill>
                <a:prstClr val="black"/>
              </a:solidFill>
              <a:latin typeface="Arial" pitchFamily="34" charset="0"/>
              <a:cs typeface="Arial" pitchFamily="34" charset="0"/>
            </a:endParaRPr>
          </a:p>
          <a:p>
            <a:pPr marL="11130" marR="6679" indent="-319947" defTabSz="801590">
              <a:spcBef>
                <a:spcPts val="1800"/>
              </a:spcBef>
              <a:buClr>
                <a:srgbClr val="F0AD00"/>
              </a:buClr>
              <a:buSzPct val="80000"/>
              <a:buFont typeface="Wingdings 2"/>
              <a:buChar char=""/>
            </a:pPr>
            <a:r>
              <a:rPr lang="vi-VN" sz="2400" dirty="0">
                <a:solidFill>
                  <a:prstClr val="black"/>
                </a:solidFill>
                <a:latin typeface="Arial" pitchFamily="34" charset="0"/>
                <a:cs typeface="Arial" pitchFamily="34" charset="0"/>
              </a:rPr>
              <a:t>Vezom </a:t>
            </a:r>
            <a:r>
              <a:rPr lang="vi-VN" sz="2400" spc="-4" dirty="0">
                <a:solidFill>
                  <a:prstClr val="black"/>
                </a:solidFill>
                <a:latin typeface="Arial" pitchFamily="34" charset="0"/>
                <a:cs typeface="Arial" pitchFamily="34" charset="0"/>
              </a:rPr>
              <a:t>se </a:t>
            </a:r>
            <a:r>
              <a:rPr lang="vi-VN" sz="2400" dirty="0">
                <a:solidFill>
                  <a:prstClr val="black"/>
                </a:solidFill>
                <a:latin typeface="Arial" pitchFamily="34" charset="0"/>
                <a:cs typeface="Arial" pitchFamily="34" charset="0"/>
              </a:rPr>
              <a:t>uspostavlja </a:t>
            </a:r>
            <a:r>
              <a:rPr lang="vi-VN" sz="2400" spc="-31" dirty="0">
                <a:solidFill>
                  <a:prstClr val="black"/>
                </a:solidFill>
                <a:latin typeface="Arial" pitchFamily="34" charset="0"/>
                <a:cs typeface="Arial" pitchFamily="34" charset="0"/>
              </a:rPr>
              <a:t>određeni </a:t>
            </a:r>
            <a:r>
              <a:rPr lang="vi-VN" sz="2400" spc="-26" dirty="0">
                <a:solidFill>
                  <a:prstClr val="black"/>
                </a:solidFill>
                <a:latin typeface="Arial" pitchFamily="34" charset="0"/>
                <a:cs typeface="Arial" pitchFamily="34" charset="0"/>
              </a:rPr>
              <a:t>međusobni </a:t>
            </a:r>
            <a:r>
              <a:rPr lang="vi-VN" sz="2400" spc="-4" dirty="0">
                <a:solidFill>
                  <a:prstClr val="black"/>
                </a:solidFill>
                <a:latin typeface="Arial" pitchFamily="34" charset="0"/>
                <a:cs typeface="Arial" pitchFamily="34" charset="0"/>
              </a:rPr>
              <a:t>odnos elemenata, prenosi delovanje </a:t>
            </a:r>
            <a:r>
              <a:rPr lang="vi-VN" sz="2400" dirty="0">
                <a:solidFill>
                  <a:prstClr val="black"/>
                </a:solidFill>
                <a:latin typeface="Arial" pitchFamily="34" charset="0"/>
                <a:cs typeface="Arial" pitchFamily="34" charset="0"/>
              </a:rPr>
              <a:t>s jednog elementa na  </a:t>
            </a:r>
            <a:r>
              <a:rPr lang="vi-VN" sz="2400" spc="-4" dirty="0">
                <a:solidFill>
                  <a:prstClr val="black"/>
                </a:solidFill>
                <a:latin typeface="Arial" pitchFamily="34" charset="0"/>
                <a:cs typeface="Arial" pitchFamily="34" charset="0"/>
              </a:rPr>
              <a:t>drugi. Pojedini elementi </a:t>
            </a:r>
            <a:r>
              <a:rPr lang="vi-VN" sz="2400" spc="-9" dirty="0">
                <a:solidFill>
                  <a:prstClr val="black"/>
                </a:solidFill>
                <a:latin typeface="Arial" pitchFamily="34" charset="0"/>
                <a:cs typeface="Arial" pitchFamily="34" charset="0"/>
              </a:rPr>
              <a:t>mogu </a:t>
            </a:r>
            <a:r>
              <a:rPr lang="en-US" sz="2400" dirty="0" err="1">
                <a:solidFill>
                  <a:prstClr val="black"/>
                </a:solidFill>
                <a:latin typeface="Arial" pitchFamily="34" charset="0"/>
                <a:cs typeface="Arial" pitchFamily="34" charset="0"/>
              </a:rPr>
              <a:t>imati</a:t>
            </a:r>
            <a:r>
              <a:rPr lang="en-US" sz="2400" dirty="0">
                <a:solidFill>
                  <a:prstClr val="black"/>
                </a:solidFill>
                <a:latin typeface="Arial" pitchFamily="34" charset="0"/>
                <a:cs typeface="Arial" pitchFamily="34" charset="0"/>
              </a:rPr>
              <a:t> </a:t>
            </a:r>
            <a:r>
              <a:rPr lang="vi-VN" sz="2400" spc="-4" dirty="0">
                <a:solidFill>
                  <a:prstClr val="black"/>
                </a:solidFill>
                <a:latin typeface="Arial" pitchFamily="34" charset="0"/>
                <a:cs typeface="Arial" pitchFamily="34" charset="0"/>
              </a:rPr>
              <a:t>više ulaza ili izlaza. </a:t>
            </a:r>
            <a:endParaRPr lang="sr-Latn-RS" sz="2400" dirty="0">
              <a:solidFill>
                <a:prstClr val="black"/>
              </a:solidFill>
              <a:latin typeface="Arial" pitchFamily="34" charset="0"/>
              <a:cs typeface="Arial" pitchFamily="34" charset="0"/>
            </a:endParaRPr>
          </a:p>
        </p:txBody>
      </p:sp>
      <p:sp>
        <p:nvSpPr>
          <p:cNvPr id="6" name="Title 1"/>
          <p:cNvSpPr>
            <a:spLocks noGrp="1"/>
          </p:cNvSpPr>
          <p:nvPr>
            <p:ph type="title"/>
          </p:nvPr>
        </p:nvSpPr>
        <p:spPr>
          <a:xfrm>
            <a:off x="1979712" y="274638"/>
            <a:ext cx="6707088" cy="706090"/>
          </a:xfrm>
        </p:spPr>
        <p:txBody>
          <a:bodyPr>
            <a:normAutofit fontScale="90000"/>
          </a:bodyPr>
          <a:lstStyle/>
          <a:p>
            <a:r>
              <a:rPr lang="sr-Latn-RS" dirty="0">
                <a:solidFill>
                  <a:srgbClr val="00B0F0"/>
                </a:solidFill>
              </a:rPr>
              <a:t>Opšta teorija sistema</a:t>
            </a:r>
            <a:endParaRPr lang="en-US" dirty="0">
              <a:solidFill>
                <a:srgbClr val="00B0F0"/>
              </a:solidFill>
            </a:endParaRPr>
          </a:p>
        </p:txBody>
      </p:sp>
      <p:pic>
        <p:nvPicPr>
          <p:cNvPr id="4"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4152924"/>
            <a:ext cx="4850782" cy="20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1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39552" y="1556792"/>
            <a:ext cx="7992888" cy="4392488"/>
          </a:xfrm>
        </p:spPr>
        <p:txBody>
          <a:bodyPr>
            <a:noAutofit/>
          </a:bodyPr>
          <a:lstStyle/>
          <a:p>
            <a:pPr marL="311783" marR="5568" indent="-300655">
              <a:spcBef>
                <a:spcPts val="1800"/>
              </a:spcBef>
              <a:spcAft>
                <a:spcPts val="526"/>
              </a:spcAft>
              <a:buClr>
                <a:srgbClr val="FFC000"/>
              </a:buClr>
              <a:buFont typeface="Wingdings" pitchFamily="2" charset="2"/>
              <a:buChar char="q"/>
            </a:pPr>
            <a:r>
              <a:rPr lang="vi-VN" sz="2400" spc="-4" dirty="0">
                <a:latin typeface="Arial" pitchFamily="34" charset="0"/>
                <a:cs typeface="Arial" pitchFamily="34" charset="0"/>
              </a:rPr>
              <a:t>Osnovni tipovi veza </a:t>
            </a:r>
            <a:r>
              <a:rPr lang="vi-VN" sz="2400" spc="-57" dirty="0">
                <a:latin typeface="Arial" pitchFamily="34" charset="0"/>
                <a:cs typeface="Arial" pitchFamily="34" charset="0"/>
              </a:rPr>
              <a:t>među </a:t>
            </a:r>
            <a:r>
              <a:rPr lang="vi-VN" sz="2400" spc="-4" dirty="0">
                <a:latin typeface="Arial" pitchFamily="34" charset="0"/>
                <a:cs typeface="Arial" pitchFamily="34" charset="0"/>
              </a:rPr>
              <a:t>elementima sistema </a:t>
            </a:r>
            <a:r>
              <a:rPr lang="vi-VN" sz="2400" dirty="0">
                <a:latin typeface="Arial" pitchFamily="34" charset="0"/>
                <a:cs typeface="Arial" pitchFamily="34" charset="0"/>
              </a:rPr>
              <a:t>su </a:t>
            </a:r>
            <a:r>
              <a:rPr lang="vi-VN" sz="2400" spc="-4" dirty="0">
                <a:latin typeface="Arial" pitchFamily="34" charset="0"/>
                <a:cs typeface="Arial" pitchFamily="34" charset="0"/>
              </a:rPr>
              <a:t>tzv. </a:t>
            </a:r>
            <a:r>
              <a:rPr lang="vi-VN" sz="2400" dirty="0">
                <a:latin typeface="Arial" pitchFamily="34" charset="0"/>
                <a:cs typeface="Arial" pitchFamily="34" charset="0"/>
              </a:rPr>
              <a:t>jednostrane i povratne </a:t>
            </a:r>
            <a:r>
              <a:rPr lang="vi-VN" sz="2400" spc="-4" dirty="0">
                <a:latin typeface="Arial" pitchFamily="34" charset="0"/>
                <a:cs typeface="Arial" pitchFamily="34" charset="0"/>
              </a:rPr>
              <a:t>veze. </a:t>
            </a:r>
            <a:endParaRPr lang="sr-Latn-RS" sz="2400" spc="-4" dirty="0">
              <a:latin typeface="Arial" pitchFamily="34" charset="0"/>
              <a:cs typeface="Arial" pitchFamily="34" charset="0"/>
            </a:endParaRPr>
          </a:p>
          <a:p>
            <a:pPr marL="311783" marR="5568" indent="-300655">
              <a:spcBef>
                <a:spcPts val="1800"/>
              </a:spcBef>
              <a:spcAft>
                <a:spcPts val="526"/>
              </a:spcAft>
              <a:buClr>
                <a:srgbClr val="FFC000"/>
              </a:buClr>
              <a:buFont typeface="Wingdings" pitchFamily="2" charset="2"/>
              <a:buChar char="q"/>
            </a:pPr>
            <a:r>
              <a:rPr lang="vi-VN" sz="2400" b="1" dirty="0">
                <a:latin typeface="Arial" pitchFamily="34" charset="0"/>
                <a:cs typeface="Arial" pitchFamily="34" charset="0"/>
              </a:rPr>
              <a:t>Jednostranom </a:t>
            </a:r>
            <a:r>
              <a:rPr lang="vi-VN" sz="2400" b="1" spc="-4" dirty="0">
                <a:latin typeface="Arial" pitchFamily="34" charset="0"/>
                <a:cs typeface="Arial" pitchFamily="34" charset="0"/>
              </a:rPr>
              <a:t>vezom </a:t>
            </a:r>
            <a:r>
              <a:rPr lang="vi-VN" sz="2400" spc="-39" dirty="0">
                <a:latin typeface="Arial" pitchFamily="34" charset="0"/>
                <a:cs typeface="Arial" pitchFamily="34" charset="0"/>
              </a:rPr>
              <a:t>između </a:t>
            </a:r>
            <a:r>
              <a:rPr lang="vi-VN" sz="2400" spc="-4" dirty="0">
                <a:latin typeface="Arial" pitchFamily="34" charset="0"/>
                <a:cs typeface="Arial" pitchFamily="34" charset="0"/>
              </a:rPr>
              <a:t>dva </a:t>
            </a:r>
            <a:r>
              <a:rPr lang="vi-VN" sz="2400" dirty="0">
                <a:latin typeface="Arial" pitchFamily="34" charset="0"/>
                <a:cs typeface="Arial" pitchFamily="34" charset="0"/>
              </a:rPr>
              <a:t>elementa </a:t>
            </a:r>
            <a:r>
              <a:rPr lang="sr-Latn-RS" sz="2400" dirty="0">
                <a:latin typeface="Arial" pitchFamily="34" charset="0"/>
                <a:cs typeface="Arial" pitchFamily="34" charset="0"/>
              </a:rPr>
              <a:t>se smatra kada </a:t>
            </a:r>
            <a:r>
              <a:rPr lang="vi-VN" sz="2400" dirty="0">
                <a:latin typeface="Arial" pitchFamily="34" charset="0"/>
                <a:cs typeface="Arial" pitchFamily="34" charset="0"/>
              </a:rPr>
              <a:t>jedan </a:t>
            </a:r>
            <a:r>
              <a:rPr lang="vi-VN" sz="2400" spc="-4" dirty="0">
                <a:latin typeface="Arial" pitchFamily="34" charset="0"/>
                <a:cs typeface="Arial" pitchFamily="34" charset="0"/>
              </a:rPr>
              <a:t>element uzima kao </a:t>
            </a:r>
            <a:r>
              <a:rPr lang="vi-VN" sz="2400" dirty="0">
                <a:latin typeface="Arial" pitchFamily="34" charset="0"/>
                <a:cs typeface="Arial" pitchFamily="34" charset="0"/>
              </a:rPr>
              <a:t>svoje </a:t>
            </a:r>
            <a:r>
              <a:rPr lang="vi-VN" sz="2400" spc="-4" dirty="0">
                <a:latin typeface="Arial" pitchFamily="34" charset="0"/>
                <a:cs typeface="Arial" pitchFamily="34" charset="0"/>
              </a:rPr>
              <a:t>ulaze stanje ili uticaje drugoga </a:t>
            </a:r>
            <a:r>
              <a:rPr lang="vi-VN" sz="2400" dirty="0" smtClean="0">
                <a:latin typeface="Arial" pitchFamily="34" charset="0"/>
                <a:cs typeface="Arial" pitchFamily="34" charset="0"/>
              </a:rPr>
              <a:t>elementa </a:t>
            </a:r>
            <a:r>
              <a:rPr lang="sr-Latn-RS" sz="2400" dirty="0" smtClean="0">
                <a:latin typeface="Arial" pitchFamily="34" charset="0"/>
                <a:cs typeface="Arial" pitchFamily="34" charset="0"/>
              </a:rPr>
              <a:t>(</a:t>
            </a:r>
            <a:r>
              <a:rPr lang="vi-VN" sz="2400" spc="-4" dirty="0" smtClean="0">
                <a:latin typeface="Arial" pitchFamily="34" charset="0"/>
                <a:cs typeface="Arial" pitchFamily="34" charset="0"/>
              </a:rPr>
              <a:t>uzročno-posledičn</a:t>
            </a:r>
            <a:r>
              <a:rPr lang="sr-Latn-RS" sz="2400" spc="-4" dirty="0" smtClean="0">
                <a:latin typeface="Arial" pitchFamily="34" charset="0"/>
                <a:cs typeface="Arial" pitchFamily="34" charset="0"/>
              </a:rPr>
              <a:t>a</a:t>
            </a:r>
            <a:r>
              <a:rPr lang="vi-VN" sz="2400" spc="-4" dirty="0" smtClean="0">
                <a:latin typeface="Arial" pitchFamily="34" charset="0"/>
                <a:cs typeface="Arial" pitchFamily="34" charset="0"/>
              </a:rPr>
              <a:t> vez</a:t>
            </a:r>
            <a:r>
              <a:rPr lang="sr-Latn-RS" sz="2400" spc="-4" dirty="0" smtClean="0">
                <a:latin typeface="Arial" pitchFamily="34" charset="0"/>
                <a:cs typeface="Arial" pitchFamily="34" charset="0"/>
              </a:rPr>
              <a:t>a)</a:t>
            </a:r>
            <a:r>
              <a:rPr lang="vi-VN" sz="2400" spc="-4" dirty="0" smtClean="0">
                <a:latin typeface="Arial" pitchFamily="34" charset="0"/>
                <a:cs typeface="Arial" pitchFamily="34" charset="0"/>
              </a:rPr>
              <a:t>. </a:t>
            </a:r>
            <a:endParaRPr lang="sr-Latn-RS" sz="2400" spc="-4" dirty="0">
              <a:latin typeface="Arial" pitchFamily="34" charset="0"/>
              <a:cs typeface="Arial" pitchFamily="34" charset="0"/>
            </a:endParaRPr>
          </a:p>
          <a:p>
            <a:pPr marL="311783" marR="5568" indent="-300655">
              <a:spcBef>
                <a:spcPts val="1800"/>
              </a:spcBef>
              <a:spcAft>
                <a:spcPts val="526"/>
              </a:spcAft>
              <a:buClr>
                <a:srgbClr val="FFC000"/>
              </a:buClr>
              <a:buFont typeface="Wingdings" pitchFamily="2" charset="2"/>
              <a:buChar char="q"/>
            </a:pPr>
            <a:r>
              <a:rPr lang="vi-VN" sz="2400" b="1" spc="-4" dirty="0">
                <a:latin typeface="Arial" pitchFamily="34" charset="0"/>
                <a:cs typeface="Arial" pitchFamily="34" charset="0"/>
              </a:rPr>
              <a:t>Povratna veza </a:t>
            </a:r>
            <a:r>
              <a:rPr lang="vi-VN" sz="2400" spc="-4" dirty="0">
                <a:latin typeface="Arial" pitchFamily="34" charset="0"/>
                <a:cs typeface="Arial" pitchFamily="34" charset="0"/>
              </a:rPr>
              <a:t>za razliku </a:t>
            </a:r>
            <a:r>
              <a:rPr lang="vi-VN" sz="2400" dirty="0">
                <a:latin typeface="Arial" pitchFamily="34" charset="0"/>
                <a:cs typeface="Arial" pitchFamily="34" charset="0"/>
              </a:rPr>
              <a:t>od </a:t>
            </a:r>
            <a:r>
              <a:rPr lang="vi-VN" sz="2400" spc="-4" dirty="0">
                <a:latin typeface="Arial" pitchFamily="34" charset="0"/>
                <a:cs typeface="Arial" pitchFamily="34" charset="0"/>
              </a:rPr>
              <a:t>jednostrane predstavlja </a:t>
            </a:r>
            <a:r>
              <a:rPr lang="vi-VN" sz="2400" spc="-26" dirty="0">
                <a:latin typeface="Arial" pitchFamily="34" charset="0"/>
                <a:cs typeface="Arial" pitchFamily="34" charset="0"/>
              </a:rPr>
              <a:t>međusobni </a:t>
            </a:r>
            <a:r>
              <a:rPr lang="vi-VN" sz="2400" spc="-4" dirty="0">
                <a:latin typeface="Arial" pitchFamily="34" charset="0"/>
                <a:cs typeface="Arial" pitchFamily="34" charset="0"/>
              </a:rPr>
              <a:t>uticaj dva </a:t>
            </a:r>
            <a:r>
              <a:rPr lang="vi-VN" sz="2400" dirty="0">
                <a:latin typeface="Arial" pitchFamily="34" charset="0"/>
                <a:cs typeface="Arial" pitchFamily="34" charset="0"/>
              </a:rPr>
              <a:t>elementa </a:t>
            </a:r>
            <a:r>
              <a:rPr lang="vi-VN" sz="2400" spc="-4" dirty="0">
                <a:latin typeface="Arial" pitchFamily="34" charset="0"/>
                <a:cs typeface="Arial" pitchFamily="34" charset="0"/>
              </a:rPr>
              <a:t>(interaktivnost). Osnovna </a:t>
            </a:r>
            <a:r>
              <a:rPr lang="vi-VN" sz="2400" spc="-4" dirty="0" smtClean="0">
                <a:latin typeface="Arial" pitchFamily="34" charset="0"/>
                <a:cs typeface="Arial" pitchFamily="34" charset="0"/>
              </a:rPr>
              <a:t>funkcija </a:t>
            </a:r>
            <a:r>
              <a:rPr lang="vi-VN" sz="2400" spc="-4" dirty="0">
                <a:latin typeface="Arial" pitchFamily="34" charset="0"/>
                <a:cs typeface="Arial" pitchFamily="34" charset="0"/>
              </a:rPr>
              <a:t>povratne veze </a:t>
            </a:r>
            <a:r>
              <a:rPr lang="vi-VN" sz="2400" dirty="0">
                <a:latin typeface="Arial" pitchFamily="34" charset="0"/>
                <a:cs typeface="Arial" pitchFamily="34" charset="0"/>
              </a:rPr>
              <a:t>je </a:t>
            </a:r>
            <a:r>
              <a:rPr lang="vi-VN" sz="2400" spc="-4" dirty="0">
                <a:latin typeface="Arial" pitchFamily="34" charset="0"/>
                <a:cs typeface="Arial" pitchFamily="34" charset="0"/>
              </a:rPr>
              <a:t>kontrola izvršavanja </a:t>
            </a:r>
            <a:r>
              <a:rPr lang="vi-VN" sz="2400" spc="-26" dirty="0" smtClean="0">
                <a:latin typeface="Arial" pitchFamily="34" charset="0"/>
                <a:cs typeface="Arial" pitchFamily="34" charset="0"/>
              </a:rPr>
              <a:t>određenih</a:t>
            </a:r>
            <a:r>
              <a:rPr lang="sr-Latn-RS" sz="2400" spc="-26" dirty="0" smtClean="0">
                <a:latin typeface="Arial" pitchFamily="34" charset="0"/>
                <a:cs typeface="Arial" pitchFamily="34" charset="0"/>
              </a:rPr>
              <a:t> </a:t>
            </a:r>
            <a:r>
              <a:rPr lang="vi-VN" sz="2400" spc="-4" dirty="0" smtClean="0">
                <a:latin typeface="Arial" pitchFamily="34" charset="0"/>
                <a:cs typeface="Arial" pitchFamily="34" charset="0"/>
              </a:rPr>
              <a:t>aktivnosti.</a:t>
            </a:r>
            <a:r>
              <a:rPr lang="sr-Latn-RS" sz="2400" spc="-4" dirty="0" smtClean="0">
                <a:latin typeface="Arial" pitchFamily="34" charset="0"/>
                <a:cs typeface="Arial" pitchFamily="34" charset="0"/>
              </a:rPr>
              <a:t> </a:t>
            </a:r>
            <a:endParaRPr lang="vi-VN" sz="2400" dirty="0">
              <a:latin typeface="Arial" pitchFamily="34" charset="0"/>
              <a:cs typeface="Arial" pitchFamily="34" charset="0"/>
            </a:endParaRPr>
          </a:p>
        </p:txBody>
      </p:sp>
      <p:sp>
        <p:nvSpPr>
          <p:cNvPr id="5" name="Title 1"/>
          <p:cNvSpPr>
            <a:spLocks noGrp="1"/>
          </p:cNvSpPr>
          <p:nvPr>
            <p:ph type="title"/>
          </p:nvPr>
        </p:nvSpPr>
        <p:spPr>
          <a:xfrm>
            <a:off x="1835696" y="260648"/>
            <a:ext cx="7308304" cy="778098"/>
          </a:xfrm>
        </p:spPr>
        <p:txBody>
          <a:bodyPr/>
          <a:lstStyle/>
          <a:p>
            <a:r>
              <a:rPr lang="en-US" dirty="0" err="1" smtClean="0">
                <a:solidFill>
                  <a:srgbClr val="00B0F0"/>
                </a:solidFill>
              </a:rPr>
              <a:t>Ve</a:t>
            </a:r>
            <a:r>
              <a:rPr lang="sr-Latn-RS" dirty="0" smtClean="0">
                <a:solidFill>
                  <a:srgbClr val="00B0F0"/>
                </a:solidFill>
              </a:rPr>
              <a:t>ze među elementima</a:t>
            </a:r>
            <a:endParaRPr lang="en-US" dirty="0">
              <a:solidFill>
                <a:srgbClr val="00B0F0"/>
              </a:solidFill>
            </a:endParaRPr>
          </a:p>
        </p:txBody>
      </p:sp>
    </p:spTree>
    <p:extLst>
      <p:ext uri="{BB962C8B-B14F-4D97-AF65-F5344CB8AC3E}">
        <p14:creationId xmlns:p14="http://schemas.microsoft.com/office/powerpoint/2010/main" val="424799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64" b="16667"/>
          <a:stretch/>
        </p:blipFill>
        <p:spPr bwMode="auto">
          <a:xfrm>
            <a:off x="104659" y="1124744"/>
            <a:ext cx="89930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78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22114"/>
          </a:xfrm>
        </p:spPr>
        <p:txBody>
          <a:bodyPr/>
          <a:lstStyle/>
          <a:p>
            <a:r>
              <a:rPr lang="sr-Latn-RS" dirty="0" smtClean="0">
                <a:solidFill>
                  <a:srgbClr val="00B0F0"/>
                </a:solidFill>
              </a:rPr>
              <a:t>Povratna sprega</a:t>
            </a:r>
            <a:endParaRPr lang="en-US" dirty="0">
              <a:solidFill>
                <a:srgbClr val="00B0F0"/>
              </a:solidFill>
            </a:endParaRPr>
          </a:p>
        </p:txBody>
      </p:sp>
      <p:sp>
        <p:nvSpPr>
          <p:cNvPr id="3" name="Content Placeholder 2"/>
          <p:cNvSpPr>
            <a:spLocks noGrp="1"/>
          </p:cNvSpPr>
          <p:nvPr>
            <p:ph idx="1"/>
          </p:nvPr>
        </p:nvSpPr>
        <p:spPr/>
        <p:txBody>
          <a:bodyPr/>
          <a:lstStyle/>
          <a:p>
            <a:r>
              <a:rPr lang="sr-Latn-RS" dirty="0" smtClean="0"/>
              <a:t>Negativna povratna sprega je povratna sprega kojom se smanjuje uticaj ulaznog dejstva na izlaznu veličinu.</a:t>
            </a:r>
          </a:p>
          <a:p>
            <a:r>
              <a:rPr lang="sr-Latn-RS" dirty="0" smtClean="0"/>
              <a:t>Pozitivna </a:t>
            </a:r>
            <a:r>
              <a:rPr lang="sr-Latn-RS" dirty="0"/>
              <a:t>povratna sprega je povratna sprega kojom se </a:t>
            </a:r>
            <a:r>
              <a:rPr lang="sr-Latn-RS" dirty="0" smtClean="0"/>
              <a:t>povećava </a:t>
            </a:r>
            <a:r>
              <a:rPr lang="sr-Latn-RS" dirty="0"/>
              <a:t>uticaj ulaznog dejstva na izlaznu veličinu.</a:t>
            </a:r>
            <a:endParaRPr lang="en-US" dirty="0"/>
          </a:p>
          <a:p>
            <a:pPr marL="0" indent="0">
              <a:buNone/>
            </a:pPr>
            <a:endParaRPr lang="en-US" dirty="0"/>
          </a:p>
        </p:txBody>
      </p:sp>
    </p:spTree>
    <p:extLst>
      <p:ext uri="{BB962C8B-B14F-4D97-AF65-F5344CB8AC3E}">
        <p14:creationId xmlns:p14="http://schemas.microsoft.com/office/powerpoint/2010/main" val="72388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908720"/>
            <a:ext cx="8144156" cy="5668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986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7784" y="260648"/>
            <a:ext cx="5729064" cy="778097"/>
          </a:xfrm>
        </p:spPr>
        <p:txBody>
          <a:bodyPr/>
          <a:lstStyle/>
          <a:p>
            <a:r>
              <a:rPr lang="sr-Latn-RS" dirty="0" smtClean="0">
                <a:solidFill>
                  <a:srgbClr val="00B0F0"/>
                </a:solidFill>
              </a:rPr>
              <a:t>Model realnog sistema</a:t>
            </a:r>
            <a:endParaRPr lang="en-US" dirty="0">
              <a:solidFill>
                <a:srgbClr val="00B0F0"/>
              </a:solidFill>
            </a:endParaRPr>
          </a:p>
        </p:txBody>
      </p:sp>
      <p:sp>
        <p:nvSpPr>
          <p:cNvPr id="4" name="Content Placeholder 3"/>
          <p:cNvSpPr>
            <a:spLocks noGrp="1"/>
          </p:cNvSpPr>
          <p:nvPr>
            <p:ph sz="quarter" idx="1"/>
          </p:nvPr>
        </p:nvSpPr>
        <p:spPr>
          <a:xfrm>
            <a:off x="323528" y="1196752"/>
            <a:ext cx="8568952" cy="5048410"/>
          </a:xfrm>
        </p:spPr>
        <p:txBody>
          <a:bodyPr>
            <a:noAutofit/>
          </a:bodyPr>
          <a:lstStyle/>
          <a:p>
            <a:pPr>
              <a:spcBef>
                <a:spcPts val="1800"/>
              </a:spcBef>
            </a:pPr>
            <a:r>
              <a:rPr lang="vi-VN" sz="2400" dirty="0">
                <a:latin typeface="Arial" pitchFamily="34" charset="0"/>
                <a:cs typeface="Arial" pitchFamily="34" charset="0"/>
              </a:rPr>
              <a:t>Šta su ulazi, procesi, </a:t>
            </a:r>
            <a:r>
              <a:rPr lang="vi-VN" sz="2400" dirty="0" smtClean="0">
                <a:latin typeface="Arial" pitchFamily="34" charset="0"/>
                <a:cs typeface="Arial" pitchFamily="34" charset="0"/>
              </a:rPr>
              <a:t>izlazi</a:t>
            </a:r>
            <a:r>
              <a:rPr lang="sr-Latn-RS" sz="2400" dirty="0" smtClean="0">
                <a:latin typeface="Arial" pitchFamily="34" charset="0"/>
                <a:cs typeface="Arial" pitchFamily="34" charset="0"/>
              </a:rPr>
              <a:t>!</a:t>
            </a:r>
            <a:r>
              <a:rPr lang="vi-VN" sz="2400" dirty="0" smtClean="0">
                <a:latin typeface="Arial" pitchFamily="34" charset="0"/>
                <a:cs typeface="Arial" pitchFamily="34" charset="0"/>
              </a:rPr>
              <a:t>?</a:t>
            </a:r>
            <a:endParaRPr lang="vi-VN" sz="2400" dirty="0">
              <a:latin typeface="Arial" pitchFamily="34" charset="0"/>
              <a:cs typeface="Arial" pitchFamily="34" charset="0"/>
            </a:endParaRPr>
          </a:p>
          <a:p>
            <a:pPr>
              <a:spcBef>
                <a:spcPts val="1800"/>
              </a:spcBef>
            </a:pPr>
            <a:r>
              <a:rPr lang="vi-VN" sz="2400" dirty="0" smtClean="0">
                <a:latin typeface="Arial" pitchFamily="34" charset="0"/>
                <a:cs typeface="Arial" pitchFamily="34" charset="0"/>
              </a:rPr>
              <a:t>Naš </a:t>
            </a:r>
            <a:r>
              <a:rPr lang="vi-VN" sz="2400" dirty="0">
                <a:latin typeface="Arial" pitchFamily="34" charset="0"/>
                <a:cs typeface="Arial" pitchFamily="34" charset="0"/>
              </a:rPr>
              <a:t>cilj je izlaz i zbog njega vršimo korekciju ulaza i ponekad procesa. </a:t>
            </a:r>
            <a:endParaRPr lang="sr-Latn-RS" sz="2400" dirty="0" smtClean="0">
              <a:latin typeface="Arial" pitchFamily="34" charset="0"/>
              <a:cs typeface="Arial" pitchFamily="34" charset="0"/>
            </a:endParaRPr>
          </a:p>
          <a:p>
            <a:pPr>
              <a:spcBef>
                <a:spcPts val="1800"/>
              </a:spcBef>
            </a:pPr>
            <a:r>
              <a:rPr lang="vi-VN" sz="2400" dirty="0" smtClean="0">
                <a:latin typeface="Arial" pitchFamily="34" charset="0"/>
                <a:cs typeface="Arial" pitchFamily="34" charset="0"/>
              </a:rPr>
              <a:t>Izlazna </a:t>
            </a:r>
            <a:r>
              <a:rPr lang="vi-VN" sz="2400" dirty="0">
                <a:latin typeface="Arial" pitchFamily="34" charset="0"/>
                <a:cs typeface="Arial" pitchFamily="34" charset="0"/>
              </a:rPr>
              <a:t>transformacija definiše način merenja ili posmatranja dinamičkog ponašanja realnog  sistema i daje, na osnovu trenutnog stanja i trenutnih ulaza sistema, njegove izlaze. </a:t>
            </a:r>
          </a:p>
          <a:p>
            <a:pPr>
              <a:spcBef>
                <a:spcPts val="1800"/>
              </a:spcBef>
            </a:pPr>
            <a:r>
              <a:rPr lang="vi-VN" sz="2400" dirty="0">
                <a:latin typeface="Arial" pitchFamily="34" charset="0"/>
                <a:cs typeface="Arial" pitchFamily="34" charset="0"/>
              </a:rPr>
              <a:t>Model je  pojednostavljena predstava o relevantnim karakteristikama sistema. </a:t>
            </a:r>
            <a:r>
              <a:rPr lang="vi-VN" sz="2400" dirty="0" smtClean="0">
                <a:latin typeface="Arial" pitchFamily="34" charset="0"/>
                <a:cs typeface="Arial" pitchFamily="34" charset="0"/>
              </a:rPr>
              <a:t>Direktno </a:t>
            </a:r>
            <a:r>
              <a:rPr lang="vi-VN" sz="2400" dirty="0">
                <a:latin typeface="Arial" pitchFamily="34" charset="0"/>
                <a:cs typeface="Arial" pitchFamily="34" charset="0"/>
              </a:rPr>
              <a:t>postoji  samo sistem, a svaka naša predstava o sistemu je model. </a:t>
            </a:r>
          </a:p>
        </p:txBody>
      </p:sp>
    </p:spTree>
    <p:extLst>
      <p:ext uri="{BB962C8B-B14F-4D97-AF65-F5344CB8AC3E}">
        <p14:creationId xmlns:p14="http://schemas.microsoft.com/office/powerpoint/2010/main" val="354318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sr-Latn-RS" dirty="0" smtClean="0">
                <a:solidFill>
                  <a:srgbClr val="00B0F0"/>
                </a:solidFill>
              </a:rPr>
              <a:t>Model realnog sistema</a:t>
            </a:r>
            <a:endParaRPr lang="en-US" dirty="0">
              <a:solidFill>
                <a:srgbClr val="00B0F0"/>
              </a:solidFill>
            </a:endParaRPr>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50623" b="15"/>
          <a:stretch/>
        </p:blipFill>
        <p:spPr bwMode="auto">
          <a:xfrm>
            <a:off x="395536" y="3573016"/>
            <a:ext cx="8161124" cy="292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763688" y="1038442"/>
            <a:ext cx="4732798" cy="2336643"/>
            <a:chOff x="1763688" y="1038442"/>
            <a:chExt cx="4732798" cy="2336643"/>
          </a:xfrm>
        </p:grpSpPr>
        <p:sp>
          <p:nvSpPr>
            <p:cNvPr id="25" name="Freeform 24"/>
            <p:cNvSpPr/>
            <p:nvPr/>
          </p:nvSpPr>
          <p:spPr>
            <a:xfrm>
              <a:off x="3762011" y="2402977"/>
              <a:ext cx="972108" cy="972108"/>
            </a:xfrm>
            <a:custGeom>
              <a:avLst/>
              <a:gdLst>
                <a:gd name="connsiteX0" fmla="*/ 0 w 972108"/>
                <a:gd name="connsiteY0" fmla="*/ 162021 h 972108"/>
                <a:gd name="connsiteX1" fmla="*/ 162021 w 972108"/>
                <a:gd name="connsiteY1" fmla="*/ 0 h 972108"/>
                <a:gd name="connsiteX2" fmla="*/ 810087 w 972108"/>
                <a:gd name="connsiteY2" fmla="*/ 0 h 972108"/>
                <a:gd name="connsiteX3" fmla="*/ 972108 w 972108"/>
                <a:gd name="connsiteY3" fmla="*/ 162021 h 972108"/>
                <a:gd name="connsiteX4" fmla="*/ 972108 w 972108"/>
                <a:gd name="connsiteY4" fmla="*/ 810087 h 972108"/>
                <a:gd name="connsiteX5" fmla="*/ 810087 w 972108"/>
                <a:gd name="connsiteY5" fmla="*/ 972108 h 972108"/>
                <a:gd name="connsiteX6" fmla="*/ 162021 w 972108"/>
                <a:gd name="connsiteY6" fmla="*/ 972108 h 972108"/>
                <a:gd name="connsiteX7" fmla="*/ 0 w 972108"/>
                <a:gd name="connsiteY7" fmla="*/ 810087 h 972108"/>
                <a:gd name="connsiteX8" fmla="*/ 0 w 972108"/>
                <a:gd name="connsiteY8" fmla="*/ 162021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 h="972108">
                  <a:moveTo>
                    <a:pt x="0" y="162021"/>
                  </a:moveTo>
                  <a:cubicBezTo>
                    <a:pt x="0" y="72539"/>
                    <a:pt x="72539" y="0"/>
                    <a:pt x="162021" y="0"/>
                  </a:cubicBezTo>
                  <a:lnTo>
                    <a:pt x="810087" y="0"/>
                  </a:lnTo>
                  <a:cubicBezTo>
                    <a:pt x="899569" y="0"/>
                    <a:pt x="972108" y="72539"/>
                    <a:pt x="972108" y="162021"/>
                  </a:cubicBezTo>
                  <a:lnTo>
                    <a:pt x="972108" y="810087"/>
                  </a:lnTo>
                  <a:cubicBezTo>
                    <a:pt x="972108" y="899569"/>
                    <a:pt x="899569" y="972108"/>
                    <a:pt x="810087" y="972108"/>
                  </a:cubicBezTo>
                  <a:lnTo>
                    <a:pt x="162021" y="972108"/>
                  </a:lnTo>
                  <a:cubicBezTo>
                    <a:pt x="72539" y="972108"/>
                    <a:pt x="0" y="899569"/>
                    <a:pt x="0" y="810087"/>
                  </a:cubicBezTo>
                  <a:lnTo>
                    <a:pt x="0" y="16202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5394" tIns="75394" rIns="75394" bIns="75394" numCol="1" spcCol="1270" anchor="ctr" anchorCtr="0">
              <a:noAutofit/>
            </a:bodyPr>
            <a:lstStyle/>
            <a:p>
              <a:pPr lvl="0" algn="ctr" defTabSz="488950">
                <a:lnSpc>
                  <a:spcPct val="90000"/>
                </a:lnSpc>
                <a:spcBef>
                  <a:spcPct val="0"/>
                </a:spcBef>
                <a:spcAft>
                  <a:spcPct val="35000"/>
                </a:spcAft>
              </a:pPr>
              <a:r>
                <a:rPr lang="sr-Latn-RS" sz="1100" kern="1200" dirty="0" smtClean="0"/>
                <a:t>POVRATNA INFORMACIJA</a:t>
              </a:r>
              <a:endParaRPr lang="en-US" sz="1100" kern="1200" dirty="0"/>
            </a:p>
          </p:txBody>
        </p:sp>
        <p:sp>
          <p:nvSpPr>
            <p:cNvPr id="26" name="Freeform 25"/>
            <p:cNvSpPr/>
            <p:nvPr/>
          </p:nvSpPr>
          <p:spPr>
            <a:xfrm rot="12827905">
              <a:off x="2349783" y="2134619"/>
              <a:ext cx="1542575" cy="0"/>
            </a:xfrm>
            <a:custGeom>
              <a:avLst/>
              <a:gdLst/>
              <a:ahLst/>
              <a:cxnLst/>
              <a:rect l="0" t="0" r="0" b="0"/>
              <a:pathLst>
                <a:path>
                  <a:moveTo>
                    <a:pt x="0" y="0"/>
                  </a:moveTo>
                  <a:lnTo>
                    <a:pt x="1542575" y="0"/>
                  </a:lnTo>
                </a:path>
              </a:pathLst>
            </a:custGeom>
            <a:noFill/>
            <a:ln>
              <a:headEnd type="none" w="med" len="med"/>
              <a:tailEnd type="arrow" w="med" len="med"/>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27" name="Freeform 26"/>
            <p:cNvSpPr/>
            <p:nvPr/>
          </p:nvSpPr>
          <p:spPr>
            <a:xfrm>
              <a:off x="1763688" y="1107557"/>
              <a:ext cx="716443" cy="716443"/>
            </a:xfrm>
            <a:custGeom>
              <a:avLst/>
              <a:gdLst>
                <a:gd name="connsiteX0" fmla="*/ 0 w 716443"/>
                <a:gd name="connsiteY0" fmla="*/ 119410 h 716443"/>
                <a:gd name="connsiteX1" fmla="*/ 119410 w 716443"/>
                <a:gd name="connsiteY1" fmla="*/ 0 h 716443"/>
                <a:gd name="connsiteX2" fmla="*/ 597033 w 716443"/>
                <a:gd name="connsiteY2" fmla="*/ 0 h 716443"/>
                <a:gd name="connsiteX3" fmla="*/ 716443 w 716443"/>
                <a:gd name="connsiteY3" fmla="*/ 119410 h 716443"/>
                <a:gd name="connsiteX4" fmla="*/ 716443 w 716443"/>
                <a:gd name="connsiteY4" fmla="*/ 597033 h 716443"/>
                <a:gd name="connsiteX5" fmla="*/ 597033 w 716443"/>
                <a:gd name="connsiteY5" fmla="*/ 716443 h 716443"/>
                <a:gd name="connsiteX6" fmla="*/ 119410 w 716443"/>
                <a:gd name="connsiteY6" fmla="*/ 716443 h 716443"/>
                <a:gd name="connsiteX7" fmla="*/ 0 w 716443"/>
                <a:gd name="connsiteY7" fmla="*/ 597033 h 716443"/>
                <a:gd name="connsiteX8" fmla="*/ 0 w 716443"/>
                <a:gd name="connsiteY8" fmla="*/ 119410 h 7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443" h="716443">
                  <a:moveTo>
                    <a:pt x="0" y="119410"/>
                  </a:moveTo>
                  <a:cubicBezTo>
                    <a:pt x="0" y="53462"/>
                    <a:pt x="53462" y="0"/>
                    <a:pt x="119410" y="0"/>
                  </a:cubicBezTo>
                  <a:lnTo>
                    <a:pt x="597033" y="0"/>
                  </a:lnTo>
                  <a:cubicBezTo>
                    <a:pt x="662981" y="0"/>
                    <a:pt x="716443" y="53462"/>
                    <a:pt x="716443" y="119410"/>
                  </a:cubicBezTo>
                  <a:lnTo>
                    <a:pt x="716443" y="597033"/>
                  </a:lnTo>
                  <a:cubicBezTo>
                    <a:pt x="716443" y="662981"/>
                    <a:pt x="662981" y="716443"/>
                    <a:pt x="597033" y="716443"/>
                  </a:cubicBezTo>
                  <a:lnTo>
                    <a:pt x="119410" y="716443"/>
                  </a:lnTo>
                  <a:cubicBezTo>
                    <a:pt x="53462" y="716443"/>
                    <a:pt x="0" y="662981"/>
                    <a:pt x="0" y="597033"/>
                  </a:cubicBezTo>
                  <a:lnTo>
                    <a:pt x="0" y="11941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774" tIns="85774" rIns="85774" bIns="85774" numCol="1" spcCol="1270" anchor="ctr" anchorCtr="0">
              <a:noAutofit/>
            </a:bodyPr>
            <a:lstStyle/>
            <a:p>
              <a:pPr lvl="0" algn="ctr" defTabSz="889000">
                <a:lnSpc>
                  <a:spcPct val="90000"/>
                </a:lnSpc>
                <a:spcBef>
                  <a:spcPct val="0"/>
                </a:spcBef>
                <a:spcAft>
                  <a:spcPct val="35000"/>
                </a:spcAft>
              </a:pPr>
              <a:r>
                <a:rPr lang="sr-Latn-RS" sz="2000" kern="1200" dirty="0" smtClean="0"/>
                <a:t>ULAZ</a:t>
              </a:r>
              <a:endParaRPr lang="en-US" sz="2000" kern="1200" dirty="0"/>
            </a:p>
          </p:txBody>
        </p:sp>
        <p:sp>
          <p:nvSpPr>
            <p:cNvPr id="28" name="Freeform 27"/>
            <p:cNvSpPr/>
            <p:nvPr/>
          </p:nvSpPr>
          <p:spPr>
            <a:xfrm rot="16161318">
              <a:off x="3951111" y="2114754"/>
              <a:ext cx="576483" cy="0"/>
            </a:xfrm>
            <a:custGeom>
              <a:avLst/>
              <a:gdLst/>
              <a:ahLst/>
              <a:cxnLst/>
              <a:rect l="0" t="0" r="0" b="0"/>
              <a:pathLst>
                <a:path>
                  <a:moveTo>
                    <a:pt x="0" y="0"/>
                  </a:moveTo>
                  <a:lnTo>
                    <a:pt x="576483" y="0"/>
                  </a:lnTo>
                </a:path>
              </a:pathLst>
            </a:custGeom>
            <a:noFill/>
            <a:ln>
              <a:headEnd type="none" w="med" len="med"/>
              <a:tailEnd type="arrow" w="med" len="med"/>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29" name="Freeform 28"/>
            <p:cNvSpPr/>
            <p:nvPr/>
          </p:nvSpPr>
          <p:spPr>
            <a:xfrm>
              <a:off x="3837631" y="1038442"/>
              <a:ext cx="788087" cy="788087"/>
            </a:xfrm>
            <a:custGeom>
              <a:avLst/>
              <a:gdLst>
                <a:gd name="connsiteX0" fmla="*/ 0 w 788087"/>
                <a:gd name="connsiteY0" fmla="*/ 131350 h 788087"/>
                <a:gd name="connsiteX1" fmla="*/ 131350 w 788087"/>
                <a:gd name="connsiteY1" fmla="*/ 0 h 788087"/>
                <a:gd name="connsiteX2" fmla="*/ 656737 w 788087"/>
                <a:gd name="connsiteY2" fmla="*/ 0 h 788087"/>
                <a:gd name="connsiteX3" fmla="*/ 788087 w 788087"/>
                <a:gd name="connsiteY3" fmla="*/ 131350 h 788087"/>
                <a:gd name="connsiteX4" fmla="*/ 788087 w 788087"/>
                <a:gd name="connsiteY4" fmla="*/ 656737 h 788087"/>
                <a:gd name="connsiteX5" fmla="*/ 656737 w 788087"/>
                <a:gd name="connsiteY5" fmla="*/ 788087 h 788087"/>
                <a:gd name="connsiteX6" fmla="*/ 131350 w 788087"/>
                <a:gd name="connsiteY6" fmla="*/ 788087 h 788087"/>
                <a:gd name="connsiteX7" fmla="*/ 0 w 788087"/>
                <a:gd name="connsiteY7" fmla="*/ 656737 h 788087"/>
                <a:gd name="connsiteX8" fmla="*/ 0 w 788087"/>
                <a:gd name="connsiteY8" fmla="*/ 131350 h 78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087" h="788087">
                  <a:moveTo>
                    <a:pt x="0" y="131350"/>
                  </a:moveTo>
                  <a:cubicBezTo>
                    <a:pt x="0" y="58807"/>
                    <a:pt x="58807" y="0"/>
                    <a:pt x="131350" y="0"/>
                  </a:cubicBezTo>
                  <a:lnTo>
                    <a:pt x="656737" y="0"/>
                  </a:lnTo>
                  <a:cubicBezTo>
                    <a:pt x="729280" y="0"/>
                    <a:pt x="788087" y="58807"/>
                    <a:pt x="788087" y="131350"/>
                  </a:cubicBezTo>
                  <a:lnTo>
                    <a:pt x="788087" y="656737"/>
                  </a:lnTo>
                  <a:cubicBezTo>
                    <a:pt x="788087" y="729280"/>
                    <a:pt x="729280" y="788087"/>
                    <a:pt x="656737" y="788087"/>
                  </a:cubicBezTo>
                  <a:lnTo>
                    <a:pt x="131350" y="788087"/>
                  </a:lnTo>
                  <a:cubicBezTo>
                    <a:pt x="58807" y="788087"/>
                    <a:pt x="0" y="729280"/>
                    <a:pt x="0" y="656737"/>
                  </a:cubicBezTo>
                  <a:lnTo>
                    <a:pt x="0" y="1313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4031" tIns="74031" rIns="74031" bIns="74031" numCol="1" spcCol="1270" anchor="ctr" anchorCtr="0">
              <a:noAutofit/>
            </a:bodyPr>
            <a:lstStyle/>
            <a:p>
              <a:pPr lvl="0" algn="ctr" defTabSz="622300">
                <a:lnSpc>
                  <a:spcPct val="90000"/>
                </a:lnSpc>
                <a:spcBef>
                  <a:spcPct val="0"/>
                </a:spcBef>
                <a:spcAft>
                  <a:spcPct val="35000"/>
                </a:spcAft>
              </a:pPr>
              <a:r>
                <a:rPr lang="sr-Latn-RS" sz="1400" kern="1200" dirty="0" smtClean="0"/>
                <a:t>OBRADA</a:t>
              </a:r>
              <a:endParaRPr lang="en-US" sz="1400" kern="1200" dirty="0"/>
            </a:p>
          </p:txBody>
        </p:sp>
        <p:sp>
          <p:nvSpPr>
            <p:cNvPr id="30" name="Freeform 29"/>
            <p:cNvSpPr/>
            <p:nvPr/>
          </p:nvSpPr>
          <p:spPr>
            <a:xfrm rot="19426666">
              <a:off x="4608833" y="2149942"/>
              <a:ext cx="1296495" cy="0"/>
            </a:xfrm>
            <a:custGeom>
              <a:avLst/>
              <a:gdLst/>
              <a:ahLst/>
              <a:cxnLst/>
              <a:rect l="0" t="0" r="0" b="0"/>
              <a:pathLst>
                <a:path>
                  <a:moveTo>
                    <a:pt x="0" y="0"/>
                  </a:moveTo>
                  <a:lnTo>
                    <a:pt x="1296495" y="0"/>
                  </a:lnTo>
                </a:path>
              </a:pathLst>
            </a:custGeom>
            <a:noFill/>
            <a:ln>
              <a:headEnd type="none" w="med" len="med"/>
              <a:tailEnd type="arrow" w="med" len="med"/>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31" name="Freeform 30"/>
            <p:cNvSpPr/>
            <p:nvPr/>
          </p:nvSpPr>
          <p:spPr>
            <a:xfrm>
              <a:off x="5780043" y="1146266"/>
              <a:ext cx="716443" cy="716443"/>
            </a:xfrm>
            <a:custGeom>
              <a:avLst/>
              <a:gdLst>
                <a:gd name="connsiteX0" fmla="*/ 0 w 716443"/>
                <a:gd name="connsiteY0" fmla="*/ 119410 h 716443"/>
                <a:gd name="connsiteX1" fmla="*/ 119410 w 716443"/>
                <a:gd name="connsiteY1" fmla="*/ 0 h 716443"/>
                <a:gd name="connsiteX2" fmla="*/ 597033 w 716443"/>
                <a:gd name="connsiteY2" fmla="*/ 0 h 716443"/>
                <a:gd name="connsiteX3" fmla="*/ 716443 w 716443"/>
                <a:gd name="connsiteY3" fmla="*/ 119410 h 716443"/>
                <a:gd name="connsiteX4" fmla="*/ 716443 w 716443"/>
                <a:gd name="connsiteY4" fmla="*/ 597033 h 716443"/>
                <a:gd name="connsiteX5" fmla="*/ 597033 w 716443"/>
                <a:gd name="connsiteY5" fmla="*/ 716443 h 716443"/>
                <a:gd name="connsiteX6" fmla="*/ 119410 w 716443"/>
                <a:gd name="connsiteY6" fmla="*/ 716443 h 716443"/>
                <a:gd name="connsiteX7" fmla="*/ 0 w 716443"/>
                <a:gd name="connsiteY7" fmla="*/ 597033 h 716443"/>
                <a:gd name="connsiteX8" fmla="*/ 0 w 716443"/>
                <a:gd name="connsiteY8" fmla="*/ 119410 h 7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443" h="716443">
                  <a:moveTo>
                    <a:pt x="0" y="119410"/>
                  </a:moveTo>
                  <a:cubicBezTo>
                    <a:pt x="0" y="53462"/>
                    <a:pt x="53462" y="0"/>
                    <a:pt x="119410" y="0"/>
                  </a:cubicBezTo>
                  <a:lnTo>
                    <a:pt x="597033" y="0"/>
                  </a:lnTo>
                  <a:cubicBezTo>
                    <a:pt x="662981" y="0"/>
                    <a:pt x="716443" y="53462"/>
                    <a:pt x="716443" y="119410"/>
                  </a:cubicBezTo>
                  <a:lnTo>
                    <a:pt x="716443" y="597033"/>
                  </a:lnTo>
                  <a:cubicBezTo>
                    <a:pt x="716443" y="662981"/>
                    <a:pt x="662981" y="716443"/>
                    <a:pt x="597033" y="716443"/>
                  </a:cubicBezTo>
                  <a:lnTo>
                    <a:pt x="119410" y="716443"/>
                  </a:lnTo>
                  <a:cubicBezTo>
                    <a:pt x="53462" y="716443"/>
                    <a:pt x="0" y="662981"/>
                    <a:pt x="0" y="597033"/>
                  </a:cubicBezTo>
                  <a:lnTo>
                    <a:pt x="0" y="11941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3234" tIns="83234" rIns="83234" bIns="83234" numCol="1" spcCol="1270" anchor="ctr" anchorCtr="0">
              <a:noAutofit/>
            </a:bodyPr>
            <a:lstStyle/>
            <a:p>
              <a:pPr lvl="0" algn="ctr" defTabSz="844550">
                <a:lnSpc>
                  <a:spcPct val="90000"/>
                </a:lnSpc>
                <a:spcBef>
                  <a:spcPct val="0"/>
                </a:spcBef>
                <a:spcAft>
                  <a:spcPct val="35000"/>
                </a:spcAft>
              </a:pPr>
              <a:r>
                <a:rPr lang="sr-Latn-RS" sz="1900" kern="1200" dirty="0" smtClean="0"/>
                <a:t>IZLAZ</a:t>
              </a:r>
              <a:endParaRPr lang="en-US" sz="1900" kern="1200" dirty="0"/>
            </a:p>
          </p:txBody>
        </p:sp>
      </p:grpSp>
      <p:cxnSp>
        <p:nvCxnSpPr>
          <p:cNvPr id="6" name="Straight Arrow Connector 5"/>
          <p:cNvCxnSpPr/>
          <p:nvPr/>
        </p:nvCxnSpPr>
        <p:spPr>
          <a:xfrm>
            <a:off x="2483768" y="1519914"/>
            <a:ext cx="13681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644008" y="1484784"/>
            <a:ext cx="11521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978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738"/>
            <a:ext cx="8229600" cy="1143000"/>
          </a:xfrm>
        </p:spPr>
        <p:txBody>
          <a:bodyPr/>
          <a:lstStyle/>
          <a:p>
            <a:r>
              <a:rPr lang="sr-Latn-RS" dirty="0" smtClean="0">
                <a:solidFill>
                  <a:srgbClr val="00B0F0"/>
                </a:solidFill>
              </a:rPr>
              <a:t>Pojam entropije</a:t>
            </a:r>
            <a:endParaRPr lang="en-US" dirty="0">
              <a:solidFill>
                <a:srgbClr val="00B0F0"/>
              </a:solidFill>
            </a:endParaRPr>
          </a:p>
        </p:txBody>
      </p:sp>
      <p:sp>
        <p:nvSpPr>
          <p:cNvPr id="3" name="Content Placeholder 2"/>
          <p:cNvSpPr>
            <a:spLocks noGrp="1"/>
          </p:cNvSpPr>
          <p:nvPr>
            <p:ph idx="1"/>
          </p:nvPr>
        </p:nvSpPr>
        <p:spPr/>
        <p:txBody>
          <a:bodyPr/>
          <a:lstStyle/>
          <a:p>
            <a:r>
              <a:rPr lang="vi-VN" b="1" dirty="0">
                <a:latin typeface="Calibri" pitchFamily="34" charset="0"/>
                <a:cs typeface="Calibri" pitchFamily="34" charset="0"/>
              </a:rPr>
              <a:t>Entropija </a:t>
            </a:r>
            <a:r>
              <a:rPr lang="vi-VN" dirty="0">
                <a:latin typeface="Calibri" pitchFamily="34" charset="0"/>
                <a:cs typeface="Calibri" pitchFamily="34" charset="0"/>
              </a:rPr>
              <a:t>izražava zakon po kome se realni sistem ne može vratiti u stanje u kome je jednom bio bez izvesnog gubitka energije.</a:t>
            </a:r>
            <a:endParaRPr lang="en-US" dirty="0">
              <a:latin typeface="Calibri" pitchFamily="34" charset="0"/>
              <a:cs typeface="Calibri" pitchFamily="34" charset="0"/>
            </a:endParaRPr>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81" t="11984" r="30984" b="49377"/>
          <a:stretch/>
        </p:blipFill>
        <p:spPr bwMode="auto">
          <a:xfrm>
            <a:off x="2627784" y="3573016"/>
            <a:ext cx="2953063" cy="213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5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83"/>
          <a:stretch/>
        </p:blipFill>
        <p:spPr bwMode="auto">
          <a:xfrm>
            <a:off x="3637246" y="1484784"/>
            <a:ext cx="5517873" cy="503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763688" y="249689"/>
            <a:ext cx="6593160" cy="803047"/>
          </a:xfrm>
        </p:spPr>
        <p:txBody>
          <a:bodyPr/>
          <a:lstStyle/>
          <a:p>
            <a:r>
              <a:rPr lang="sr-Latn-RS" dirty="0">
                <a:solidFill>
                  <a:srgbClr val="00B0F0"/>
                </a:solidFill>
              </a:rPr>
              <a:t>Klasifikacija sistema</a:t>
            </a:r>
            <a:endParaRPr lang="en-US" dirty="0">
              <a:solidFill>
                <a:srgbClr val="00B0F0"/>
              </a:solidFill>
            </a:endParaRPr>
          </a:p>
        </p:txBody>
      </p:sp>
      <p:sp>
        <p:nvSpPr>
          <p:cNvPr id="6" name="Content Placeholder 5"/>
          <p:cNvSpPr>
            <a:spLocks noGrp="1"/>
          </p:cNvSpPr>
          <p:nvPr>
            <p:ph sz="quarter" idx="1"/>
          </p:nvPr>
        </p:nvSpPr>
        <p:spPr>
          <a:xfrm>
            <a:off x="251520" y="1268760"/>
            <a:ext cx="4084953" cy="3046988"/>
          </a:xfrm>
          <a:prstGeom prst="rect">
            <a:avLst/>
          </a:prstGeom>
        </p:spPr>
        <p:txBody>
          <a:bodyPr wrap="square">
            <a:spAutoFit/>
          </a:bodyPr>
          <a:lstStyle/>
          <a:p>
            <a:pPr marL="0" marR="8352" indent="0">
              <a:spcAft>
                <a:spcPts val="526"/>
              </a:spcAft>
              <a:buClr>
                <a:srgbClr val="FFC000"/>
              </a:buClr>
              <a:buNone/>
            </a:pPr>
            <a:r>
              <a:rPr lang="vi-VN" sz="2400" spc="-4" dirty="0">
                <a:latin typeface="Arial" pitchFamily="34" charset="0"/>
                <a:cs typeface="Arial" pitchFamily="34" charset="0"/>
              </a:rPr>
              <a:t>Kriterijumi za klasifikaciju sistema mogu biti različiti.</a:t>
            </a:r>
            <a:r>
              <a:rPr lang="sr-Latn-RS" sz="2400" spc="-4" dirty="0">
                <a:latin typeface="Arial" pitchFamily="34" charset="0"/>
                <a:cs typeface="Arial" pitchFamily="34" charset="0"/>
              </a:rPr>
              <a:t> </a:t>
            </a:r>
            <a:r>
              <a:rPr lang="vi-VN" sz="2400" spc="-4" dirty="0">
                <a:latin typeface="Arial" pitchFamily="34" charset="0"/>
                <a:cs typeface="Arial" pitchFamily="34" charset="0"/>
              </a:rPr>
              <a:t>Tako sisteme razlikujemo prema prirodi </a:t>
            </a:r>
            <a:r>
              <a:rPr lang="vi-VN" sz="2400" spc="-4" dirty="0" smtClean="0">
                <a:latin typeface="Arial" pitchFamily="34" charset="0"/>
                <a:cs typeface="Arial" pitchFamily="34" charset="0"/>
              </a:rPr>
              <a:t>elemenata,</a:t>
            </a:r>
            <a:r>
              <a:rPr lang="vi-VN" sz="2400" spc="53" dirty="0" smtClean="0">
                <a:latin typeface="Arial" pitchFamily="34" charset="0"/>
                <a:cs typeface="Arial" pitchFamily="34" charset="0"/>
              </a:rPr>
              <a:t> </a:t>
            </a:r>
            <a:r>
              <a:rPr lang="vi-VN" sz="2400" spc="-4" dirty="0" smtClean="0">
                <a:latin typeface="Arial" pitchFamily="34" charset="0"/>
                <a:cs typeface="Arial" pitchFamily="34" charset="0"/>
              </a:rPr>
              <a:t>prema</a:t>
            </a:r>
            <a:r>
              <a:rPr lang="vi-VN" sz="2400" spc="61" dirty="0" smtClean="0">
                <a:latin typeface="Arial" pitchFamily="34" charset="0"/>
                <a:cs typeface="Arial" pitchFamily="34" charset="0"/>
              </a:rPr>
              <a:t> </a:t>
            </a:r>
            <a:r>
              <a:rPr lang="vi-VN" sz="2400" spc="-4" dirty="0">
                <a:latin typeface="Arial" pitchFamily="34" charset="0"/>
                <a:cs typeface="Arial" pitchFamily="34" charset="0"/>
              </a:rPr>
              <a:t>vrstama</a:t>
            </a:r>
            <a:r>
              <a:rPr lang="vi-VN" sz="2400" spc="70" dirty="0">
                <a:latin typeface="Arial" pitchFamily="34" charset="0"/>
                <a:cs typeface="Arial" pitchFamily="34" charset="0"/>
              </a:rPr>
              <a:t> </a:t>
            </a:r>
            <a:r>
              <a:rPr lang="vi-VN" sz="2400" spc="-4" dirty="0">
                <a:latin typeface="Arial" pitchFamily="34" charset="0"/>
                <a:cs typeface="Arial" pitchFamily="34" charset="0"/>
              </a:rPr>
              <a:t>ponašanja,</a:t>
            </a:r>
            <a:r>
              <a:rPr lang="vi-VN" sz="2400" spc="66" dirty="0">
                <a:latin typeface="Arial" pitchFamily="34" charset="0"/>
                <a:cs typeface="Arial" pitchFamily="34" charset="0"/>
              </a:rPr>
              <a:t> </a:t>
            </a:r>
            <a:r>
              <a:rPr lang="vi-VN" sz="2400" spc="-4" dirty="0">
                <a:latin typeface="Arial" pitchFamily="34" charset="0"/>
                <a:cs typeface="Arial" pitchFamily="34" charset="0"/>
              </a:rPr>
              <a:t>prema</a:t>
            </a:r>
            <a:r>
              <a:rPr lang="vi-VN" sz="2400" spc="61" dirty="0">
                <a:latin typeface="Arial" pitchFamily="34" charset="0"/>
                <a:cs typeface="Arial" pitchFamily="34" charset="0"/>
              </a:rPr>
              <a:t> </a:t>
            </a:r>
            <a:r>
              <a:rPr lang="vi-VN" sz="2400" spc="-18" dirty="0">
                <a:latin typeface="Arial" pitchFamily="34" charset="0"/>
                <a:cs typeface="Arial" pitchFamily="34" charset="0"/>
              </a:rPr>
              <a:t>određenosti,</a:t>
            </a:r>
            <a:r>
              <a:rPr lang="vi-VN" sz="2400" spc="57" dirty="0">
                <a:latin typeface="Arial" pitchFamily="34" charset="0"/>
                <a:cs typeface="Arial" pitchFamily="34" charset="0"/>
              </a:rPr>
              <a:t> </a:t>
            </a:r>
            <a:r>
              <a:rPr lang="vi-VN" sz="2400" spc="-4" dirty="0">
                <a:latin typeface="Arial" pitchFamily="34" charset="0"/>
                <a:cs typeface="Arial" pitchFamily="34" charset="0"/>
              </a:rPr>
              <a:t>prema</a:t>
            </a:r>
            <a:r>
              <a:rPr lang="vi-VN" sz="2400" spc="57" dirty="0">
                <a:latin typeface="Arial" pitchFamily="34" charset="0"/>
                <a:cs typeface="Arial" pitchFamily="34" charset="0"/>
              </a:rPr>
              <a:t> </a:t>
            </a:r>
            <a:r>
              <a:rPr lang="vi-VN" sz="2400" dirty="0">
                <a:latin typeface="Arial" pitchFamily="34" charset="0"/>
                <a:cs typeface="Arial" pitchFamily="34" charset="0"/>
              </a:rPr>
              <a:t>stepenu</a:t>
            </a:r>
            <a:r>
              <a:rPr lang="vi-VN" sz="2400" spc="57" dirty="0">
                <a:latin typeface="Arial" pitchFamily="34" charset="0"/>
                <a:cs typeface="Arial" pitchFamily="34" charset="0"/>
              </a:rPr>
              <a:t> </a:t>
            </a:r>
            <a:r>
              <a:rPr lang="vi-VN" sz="2400" spc="-4" dirty="0">
                <a:latin typeface="Arial" pitchFamily="34" charset="0"/>
                <a:cs typeface="Arial" pitchFamily="34" charset="0"/>
              </a:rPr>
              <a:t>složenosti,</a:t>
            </a:r>
            <a:r>
              <a:rPr lang="vi-VN" sz="2400" spc="57" dirty="0">
                <a:latin typeface="Arial" pitchFamily="34" charset="0"/>
                <a:cs typeface="Arial" pitchFamily="34" charset="0"/>
              </a:rPr>
              <a:t> </a:t>
            </a:r>
            <a:r>
              <a:rPr lang="vi-VN" sz="2400" spc="-4" dirty="0">
                <a:latin typeface="Arial" pitchFamily="34" charset="0"/>
                <a:cs typeface="Arial" pitchFamily="34" charset="0"/>
              </a:rPr>
              <a:t>prema</a:t>
            </a:r>
            <a:r>
              <a:rPr lang="vi-VN" sz="2400" spc="66" dirty="0">
                <a:latin typeface="Arial" pitchFamily="34" charset="0"/>
                <a:cs typeface="Arial" pitchFamily="34" charset="0"/>
              </a:rPr>
              <a:t> </a:t>
            </a:r>
            <a:r>
              <a:rPr lang="vi-VN" sz="2400" spc="-4" dirty="0">
                <a:latin typeface="Arial" pitchFamily="34" charset="0"/>
                <a:cs typeface="Arial" pitchFamily="34" charset="0"/>
              </a:rPr>
              <a:t>vezama</a:t>
            </a:r>
            <a:r>
              <a:rPr lang="vi-VN" sz="2400" spc="61" dirty="0">
                <a:latin typeface="Arial" pitchFamily="34" charset="0"/>
                <a:cs typeface="Arial" pitchFamily="34" charset="0"/>
              </a:rPr>
              <a:t> </a:t>
            </a:r>
            <a:r>
              <a:rPr lang="vi-VN" sz="2400" spc="-4" dirty="0">
                <a:latin typeface="Arial" pitchFamily="34" charset="0"/>
                <a:cs typeface="Arial" pitchFamily="34" charset="0"/>
              </a:rPr>
              <a:t>sa</a:t>
            </a:r>
            <a:r>
              <a:rPr lang="sr-Latn-RS" sz="2400" dirty="0">
                <a:latin typeface="Arial" pitchFamily="34" charset="0"/>
                <a:cs typeface="Arial" pitchFamily="34" charset="0"/>
              </a:rPr>
              <a:t> </a:t>
            </a:r>
            <a:r>
              <a:rPr lang="vi-VN" sz="2400" spc="-4" dirty="0">
                <a:latin typeface="Arial" pitchFamily="34" charset="0"/>
                <a:cs typeface="Arial" pitchFamily="34" charset="0"/>
              </a:rPr>
              <a:t>okruženjem</a:t>
            </a:r>
            <a:r>
              <a:rPr lang="vi-VN" sz="2400" spc="-22" dirty="0">
                <a:latin typeface="Arial" pitchFamily="34" charset="0"/>
                <a:cs typeface="Arial" pitchFamily="34" charset="0"/>
              </a:rPr>
              <a:t> </a:t>
            </a:r>
            <a:r>
              <a:rPr lang="vi-VN" sz="2400" dirty="0">
                <a:latin typeface="Arial" pitchFamily="34" charset="0"/>
                <a:cs typeface="Arial" pitchFamily="34" charset="0"/>
              </a:rPr>
              <a:t>itd.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277759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27977" y="1556793"/>
            <a:ext cx="7828871" cy="5040560"/>
          </a:xfrm>
        </p:spPr>
        <p:txBody>
          <a:bodyPr>
            <a:noAutofit/>
          </a:bodyPr>
          <a:lstStyle/>
          <a:p>
            <a:pPr marL="261626" marR="4452" indent="-250497">
              <a:spcBef>
                <a:spcPts val="1800"/>
              </a:spcBef>
              <a:spcAft>
                <a:spcPts val="526"/>
              </a:spcAft>
              <a:buClr>
                <a:srgbClr val="FFC000"/>
              </a:buClr>
              <a:buFont typeface="Wingdings" pitchFamily="2" charset="2"/>
              <a:buChar char="§"/>
            </a:pPr>
            <a:r>
              <a:rPr lang="vi-VN" sz="2400" spc="-4" dirty="0">
                <a:latin typeface="Arial" pitchFamily="34" charset="0"/>
                <a:cs typeface="Arial" pitchFamily="34" charset="0"/>
              </a:rPr>
              <a:t>Prema prirodi elemenata </a:t>
            </a:r>
            <a:r>
              <a:rPr lang="vi-VN" sz="2400" dirty="0">
                <a:latin typeface="Arial" pitchFamily="34" charset="0"/>
                <a:cs typeface="Arial" pitchFamily="34" charset="0"/>
              </a:rPr>
              <a:t>koji </a:t>
            </a:r>
            <a:r>
              <a:rPr lang="vi-VN" sz="2400" spc="-4" dirty="0">
                <a:latin typeface="Arial" pitchFamily="34" charset="0"/>
                <a:cs typeface="Arial" pitchFamily="34" charset="0"/>
              </a:rPr>
              <a:t>čine </a:t>
            </a:r>
            <a:r>
              <a:rPr lang="vi-VN" sz="2400" dirty="0">
                <a:latin typeface="Arial" pitchFamily="34" charset="0"/>
                <a:cs typeface="Arial" pitchFamily="34" charset="0"/>
              </a:rPr>
              <a:t>sistem postoje </a:t>
            </a:r>
            <a:r>
              <a:rPr lang="vi-VN" sz="2400" b="1" spc="-4" dirty="0">
                <a:latin typeface="Arial" pitchFamily="34" charset="0"/>
                <a:cs typeface="Arial" pitchFamily="34" charset="0"/>
              </a:rPr>
              <a:t>apstraktni </a:t>
            </a:r>
            <a:r>
              <a:rPr lang="vi-VN" sz="2400" b="1" dirty="0">
                <a:latin typeface="Arial" pitchFamily="34" charset="0"/>
                <a:cs typeface="Arial" pitchFamily="34" charset="0"/>
              </a:rPr>
              <a:t>i </a:t>
            </a:r>
            <a:r>
              <a:rPr lang="vi-VN" sz="2400" b="1" spc="-4" dirty="0">
                <a:latin typeface="Arial" pitchFamily="34" charset="0"/>
                <a:cs typeface="Arial" pitchFamily="34" charset="0"/>
              </a:rPr>
              <a:t>realni sistemi</a:t>
            </a:r>
            <a:r>
              <a:rPr lang="vi-VN" sz="2400" spc="-4" dirty="0">
                <a:latin typeface="Arial" pitchFamily="34" charset="0"/>
                <a:cs typeface="Arial" pitchFamily="34" charset="0"/>
              </a:rPr>
              <a:t>. </a:t>
            </a:r>
            <a:endParaRPr lang="sr-Latn-RS" sz="2400" spc="-4" dirty="0">
              <a:latin typeface="Arial" pitchFamily="34" charset="0"/>
              <a:cs typeface="Arial" pitchFamily="34" charset="0"/>
            </a:endParaRPr>
          </a:p>
          <a:p>
            <a:pPr marL="261626" marR="4452" indent="-250497">
              <a:spcBef>
                <a:spcPts val="1800"/>
              </a:spcBef>
              <a:spcAft>
                <a:spcPts val="526"/>
              </a:spcAft>
              <a:buClr>
                <a:srgbClr val="FFC000"/>
              </a:buClr>
              <a:buFont typeface="Wingdings" pitchFamily="2" charset="2"/>
              <a:buChar char="§"/>
            </a:pPr>
            <a:r>
              <a:rPr lang="vi-VN" sz="2400" spc="-4" dirty="0">
                <a:latin typeface="Arial" pitchFamily="34" charset="0"/>
                <a:cs typeface="Arial" pitchFamily="34" charset="0"/>
              </a:rPr>
              <a:t>Elementi apstraktnog  sistema su pojmovi </a:t>
            </a:r>
            <a:r>
              <a:rPr lang="vi-VN" sz="2400" spc="-26" dirty="0">
                <a:latin typeface="Arial" pitchFamily="34" charset="0"/>
                <a:cs typeface="Arial" pitchFamily="34" charset="0"/>
              </a:rPr>
              <a:t>međusobno </a:t>
            </a:r>
            <a:r>
              <a:rPr lang="vi-VN" sz="2400" spc="-4" dirty="0">
                <a:latin typeface="Arial" pitchFamily="34" charset="0"/>
                <a:cs typeface="Arial" pitchFamily="34" charset="0"/>
              </a:rPr>
              <a:t>povezani definicijama </a:t>
            </a:r>
            <a:r>
              <a:rPr lang="vi-VN" sz="2400" dirty="0">
                <a:latin typeface="Arial" pitchFamily="34" charset="0"/>
                <a:cs typeface="Arial" pitchFamily="34" charset="0"/>
              </a:rPr>
              <a:t>i </a:t>
            </a:r>
            <a:r>
              <a:rPr lang="vi-VN" sz="2400" spc="-4" dirty="0">
                <a:latin typeface="Arial" pitchFamily="34" charset="0"/>
                <a:cs typeface="Arial" pitchFamily="34" charset="0"/>
              </a:rPr>
              <a:t>pravilima. </a:t>
            </a:r>
            <a:r>
              <a:rPr lang="vi-VN" sz="2400" dirty="0">
                <a:latin typeface="Arial" pitchFamily="34" charset="0"/>
                <a:cs typeface="Arial" pitchFamily="34" charset="0"/>
              </a:rPr>
              <a:t>To </a:t>
            </a:r>
            <a:r>
              <a:rPr lang="vi-VN" sz="2400" spc="-4" dirty="0">
                <a:latin typeface="Arial" pitchFamily="34" charset="0"/>
                <a:cs typeface="Arial" pitchFamily="34" charset="0"/>
              </a:rPr>
              <a:t>su </a:t>
            </a:r>
            <a:r>
              <a:rPr lang="vi-VN" sz="2400" dirty="0">
                <a:latin typeface="Arial" pitchFamily="34" charset="0"/>
                <a:cs typeface="Arial" pitchFamily="34" charset="0"/>
              </a:rPr>
              <a:t>npr. brojni </a:t>
            </a:r>
            <a:r>
              <a:rPr lang="vi-VN" sz="2400" spc="-4" dirty="0">
                <a:latin typeface="Arial" pitchFamily="34" charset="0"/>
                <a:cs typeface="Arial" pitchFamily="34" charset="0"/>
              </a:rPr>
              <a:t>sistemi,  kompjuterski programi, ljudski govor. </a:t>
            </a:r>
            <a:endParaRPr lang="sr-Latn-RS" sz="2400" spc="-4" dirty="0">
              <a:latin typeface="Arial" pitchFamily="34" charset="0"/>
              <a:cs typeface="Arial" pitchFamily="34" charset="0"/>
            </a:endParaRPr>
          </a:p>
          <a:p>
            <a:pPr marL="261626" marR="4452" indent="-250497">
              <a:spcBef>
                <a:spcPts val="1800"/>
              </a:spcBef>
              <a:spcAft>
                <a:spcPts val="526"/>
              </a:spcAft>
              <a:buClr>
                <a:srgbClr val="FFC000"/>
              </a:buClr>
              <a:buFont typeface="Wingdings" pitchFamily="2" charset="2"/>
              <a:buChar char="§"/>
            </a:pPr>
            <a:r>
              <a:rPr lang="vi-VN" sz="2400" spc="-4" dirty="0">
                <a:latin typeface="Arial" pitchFamily="34" charset="0"/>
                <a:cs typeface="Arial" pitchFamily="34" charset="0"/>
              </a:rPr>
              <a:t>Realni sistemi su </a:t>
            </a:r>
            <a:r>
              <a:rPr lang="vi-VN" sz="2400" dirty="0">
                <a:latin typeface="Arial" pitchFamily="34" charset="0"/>
                <a:cs typeface="Arial" pitchFamily="34" charset="0"/>
              </a:rPr>
              <a:t>oni </a:t>
            </a:r>
            <a:r>
              <a:rPr lang="vi-VN" sz="2400" spc="-4" dirty="0">
                <a:latin typeface="Arial" pitchFamily="34" charset="0"/>
                <a:cs typeface="Arial" pitchFamily="34" charset="0"/>
              </a:rPr>
              <a:t>sistemi čiji su elementi </a:t>
            </a:r>
            <a:r>
              <a:rPr lang="vi-VN" sz="2400" dirty="0">
                <a:latin typeface="Arial" pitchFamily="34" charset="0"/>
                <a:cs typeface="Arial" pitchFamily="34" charset="0"/>
              </a:rPr>
              <a:t>d</a:t>
            </a:r>
            <a:r>
              <a:rPr lang="vi-VN" sz="2400" spc="-4" dirty="0">
                <a:latin typeface="Arial" pitchFamily="34" charset="0"/>
                <a:cs typeface="Arial" pitchFamily="34" charset="0"/>
              </a:rPr>
              <a:t>e</a:t>
            </a:r>
            <a:r>
              <a:rPr lang="vi-VN" sz="2400" dirty="0">
                <a:latin typeface="Arial" pitchFamily="34" charset="0"/>
                <a:cs typeface="Arial" pitchFamily="34" charset="0"/>
              </a:rPr>
              <a:t>o </a:t>
            </a:r>
            <a:r>
              <a:rPr lang="vi-VN" sz="2400" spc="-4" dirty="0">
                <a:latin typeface="Arial" pitchFamily="34" charset="0"/>
                <a:cs typeface="Arial" pitchFamily="34" charset="0"/>
              </a:rPr>
              <a:t>konkretnog  </a:t>
            </a:r>
            <a:r>
              <a:rPr lang="vi-VN" sz="2400" dirty="0">
                <a:latin typeface="Arial" pitchFamily="34" charset="0"/>
                <a:cs typeface="Arial" pitchFamily="34" charset="0"/>
              </a:rPr>
              <a:t>realnog objekta. U </a:t>
            </a:r>
            <a:r>
              <a:rPr lang="vi-VN" sz="2400" spc="-4" dirty="0">
                <a:latin typeface="Arial" pitchFamily="34" charset="0"/>
                <a:cs typeface="Arial" pitchFamily="34" charset="0"/>
              </a:rPr>
              <a:t>ove sisteme </a:t>
            </a:r>
            <a:r>
              <a:rPr lang="vi-VN" sz="2400" dirty="0">
                <a:latin typeface="Arial" pitchFamily="34" charset="0"/>
                <a:cs typeface="Arial" pitchFamily="34" charset="0"/>
              </a:rPr>
              <a:t>spadaju </a:t>
            </a:r>
            <a:r>
              <a:rPr lang="vi-VN" sz="2400" spc="-4" dirty="0">
                <a:latin typeface="Arial" pitchFamily="34" charset="0"/>
                <a:cs typeface="Arial" pitchFamily="34" charset="0"/>
              </a:rPr>
              <a:t>npr. mehanički, fizički, biološki </a:t>
            </a:r>
            <a:r>
              <a:rPr lang="vi-VN" sz="2400" dirty="0">
                <a:latin typeface="Arial" pitchFamily="34" charset="0"/>
                <a:cs typeface="Arial" pitchFamily="34" charset="0"/>
              </a:rPr>
              <a:t>i </a:t>
            </a:r>
            <a:r>
              <a:rPr lang="vi-VN" sz="2400" spc="-4" dirty="0">
                <a:latin typeface="Arial" pitchFamily="34" charset="0"/>
                <a:cs typeface="Arial" pitchFamily="34" charset="0"/>
              </a:rPr>
              <a:t>društveni</a:t>
            </a:r>
            <a:r>
              <a:rPr lang="vi-VN" sz="2400" spc="13" dirty="0">
                <a:latin typeface="Arial" pitchFamily="34" charset="0"/>
                <a:cs typeface="Arial" pitchFamily="34" charset="0"/>
              </a:rPr>
              <a:t> </a:t>
            </a:r>
            <a:r>
              <a:rPr lang="vi-VN" sz="2400" spc="-4" dirty="0">
                <a:latin typeface="Arial" pitchFamily="34" charset="0"/>
                <a:cs typeface="Arial" pitchFamily="34" charset="0"/>
              </a:rPr>
              <a:t>sistemi</a:t>
            </a:r>
            <a:r>
              <a:rPr lang="vi-VN" sz="2400" spc="-4" dirty="0" smtClean="0">
                <a:latin typeface="Arial" pitchFamily="34" charset="0"/>
                <a:cs typeface="Arial" pitchFamily="34" charset="0"/>
              </a:rPr>
              <a:t>.</a:t>
            </a:r>
            <a:endParaRPr lang="vi-VN" sz="2400" dirty="0">
              <a:latin typeface="Arial" pitchFamily="34" charset="0"/>
              <a:cs typeface="Arial" pitchFamily="34" charset="0"/>
            </a:endParaRPr>
          </a:p>
        </p:txBody>
      </p:sp>
      <p:sp>
        <p:nvSpPr>
          <p:cNvPr id="5" name="Title 2"/>
          <p:cNvSpPr txBox="1">
            <a:spLocks/>
          </p:cNvSpPr>
          <p:nvPr/>
        </p:nvSpPr>
        <p:spPr>
          <a:xfrm>
            <a:off x="1763688" y="249689"/>
            <a:ext cx="6593160" cy="8030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smtClean="0">
                <a:solidFill>
                  <a:srgbClr val="00B0F0"/>
                </a:solidFill>
              </a:rPr>
              <a:t>Klasifikacija sistema</a:t>
            </a:r>
            <a:endParaRPr lang="en-US" dirty="0">
              <a:solidFill>
                <a:srgbClr val="00B0F0"/>
              </a:solidFill>
            </a:endParaRPr>
          </a:p>
        </p:txBody>
      </p:sp>
    </p:spTree>
    <p:extLst>
      <p:ext uri="{BB962C8B-B14F-4D97-AF65-F5344CB8AC3E}">
        <p14:creationId xmlns:p14="http://schemas.microsoft.com/office/powerpoint/2010/main" val="4183551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err="1">
                <a:solidFill>
                  <a:srgbClr val="00B0F0"/>
                </a:solidFill>
              </a:rPr>
              <a:t>Sadržaj</a:t>
            </a:r>
            <a:r>
              <a:rPr lang="en-US" dirty="0">
                <a:solidFill>
                  <a:srgbClr val="00B0F0"/>
                </a:solidFill>
              </a:rPr>
              <a:t> </a:t>
            </a:r>
            <a:r>
              <a:rPr lang="en-US" dirty="0" err="1" smtClean="0">
                <a:solidFill>
                  <a:srgbClr val="00B0F0"/>
                </a:solidFill>
              </a:rPr>
              <a:t>predmeta</a:t>
            </a:r>
            <a:endParaRPr lang="en-US" dirty="0">
              <a:solidFill>
                <a:srgbClr val="00B0F0"/>
              </a:solidFill>
            </a:endParaRPr>
          </a:p>
        </p:txBody>
      </p:sp>
      <p:sp>
        <p:nvSpPr>
          <p:cNvPr id="3" name="Content Placeholder 2"/>
          <p:cNvSpPr>
            <a:spLocks noGrp="1"/>
          </p:cNvSpPr>
          <p:nvPr>
            <p:ph idx="1"/>
          </p:nvPr>
        </p:nvSpPr>
        <p:spPr>
          <a:xfrm>
            <a:off x="0" y="1052736"/>
            <a:ext cx="8974832" cy="5805264"/>
          </a:xfrm>
        </p:spPr>
        <p:txBody>
          <a:bodyPr>
            <a:noAutofit/>
          </a:bodyPr>
          <a:lstStyle/>
          <a:p>
            <a:pPr marL="0" indent="0">
              <a:lnSpc>
                <a:spcPct val="90000"/>
              </a:lnSpc>
              <a:spcBef>
                <a:spcPts val="0"/>
              </a:spcBef>
              <a:buNone/>
            </a:pPr>
            <a:r>
              <a:rPr lang="en-US" dirty="0" smtClean="0">
                <a:effectLst>
                  <a:outerShdw blurRad="50800" dist="38100" dir="2700000" algn="tl" rotWithShape="0">
                    <a:prstClr val="black">
                      <a:alpha val="40000"/>
                    </a:prstClr>
                  </a:outerShdw>
                </a:effectLst>
                <a:cs typeface="Arial" pitchFamily="34" charset="0"/>
              </a:rPr>
              <a:t>TEORIJSKA NASTAVA</a:t>
            </a:r>
          </a:p>
          <a:p>
            <a:pPr marR="0">
              <a:lnSpc>
                <a:spcPct val="90000"/>
              </a:lnSpc>
              <a:spcBef>
                <a:spcPts val="1800"/>
              </a:spcBef>
              <a:spcAft>
                <a:spcPts val="0"/>
              </a:spcAft>
              <a:buFont typeface="Wingdings" pitchFamily="2" charset="2"/>
              <a:buChar char="q"/>
            </a:pPr>
            <a:r>
              <a:rPr lang="sr-Latn-CS" dirty="0" smtClean="0"/>
              <a:t>Uvod </a:t>
            </a:r>
          </a:p>
          <a:p>
            <a:pPr marR="0">
              <a:lnSpc>
                <a:spcPct val="90000"/>
              </a:lnSpc>
              <a:spcBef>
                <a:spcPts val="1800"/>
              </a:spcBef>
              <a:spcAft>
                <a:spcPts val="0"/>
              </a:spcAft>
              <a:buFont typeface="Wingdings" pitchFamily="2" charset="2"/>
              <a:buChar char="q"/>
            </a:pPr>
            <a:r>
              <a:rPr lang="sr-Latn-CS" dirty="0" smtClean="0"/>
              <a:t>Osnovni </a:t>
            </a:r>
            <a:r>
              <a:rPr lang="sr-Latn-CS" dirty="0"/>
              <a:t>koncepti informacionih sistema </a:t>
            </a:r>
            <a:endParaRPr lang="sr-Latn-CS" dirty="0" smtClean="0"/>
          </a:p>
          <a:p>
            <a:pPr marR="0">
              <a:lnSpc>
                <a:spcPct val="90000"/>
              </a:lnSpc>
              <a:spcBef>
                <a:spcPts val="1800"/>
              </a:spcBef>
              <a:spcAft>
                <a:spcPts val="0"/>
              </a:spcAft>
              <a:buFont typeface="Wingdings" pitchFamily="2" charset="2"/>
              <a:buChar char="q"/>
            </a:pPr>
            <a:r>
              <a:rPr lang="sr-Latn-CS" dirty="0" smtClean="0"/>
              <a:t>Metodi </a:t>
            </a:r>
            <a:r>
              <a:rPr lang="sr-Latn-CS" dirty="0"/>
              <a:t>analize i </a:t>
            </a:r>
            <a:r>
              <a:rPr lang="sr-Latn-CS" dirty="0" smtClean="0"/>
              <a:t>projektovanj</a:t>
            </a:r>
            <a:r>
              <a:rPr lang="en-US" dirty="0" smtClean="0"/>
              <a:t>e</a:t>
            </a:r>
            <a:r>
              <a:rPr lang="sr-Latn-CS" dirty="0" smtClean="0"/>
              <a:t> </a:t>
            </a:r>
            <a:r>
              <a:rPr lang="sr-Latn-CS" dirty="0"/>
              <a:t>informacionih sistema </a:t>
            </a:r>
            <a:endParaRPr lang="sr-Latn-CS" dirty="0" smtClean="0"/>
          </a:p>
          <a:p>
            <a:pPr marR="0">
              <a:lnSpc>
                <a:spcPct val="90000"/>
              </a:lnSpc>
              <a:spcBef>
                <a:spcPts val="1800"/>
              </a:spcBef>
              <a:spcAft>
                <a:spcPts val="0"/>
              </a:spcAft>
              <a:buFont typeface="Wingdings" pitchFamily="2" charset="2"/>
              <a:buChar char="q"/>
            </a:pPr>
            <a:r>
              <a:rPr lang="sr-Latn-CS" dirty="0" smtClean="0"/>
              <a:t>Oblasti </a:t>
            </a:r>
            <a:r>
              <a:rPr lang="sr-Latn-CS" dirty="0"/>
              <a:t>primene informacionih sistema za slučaj rešenja sa dostupnim izvornim kodom (Open Source). </a:t>
            </a:r>
            <a:endParaRPr lang="en-US" dirty="0">
              <a:cs typeface="Arial" pitchFamily="34" charset="0"/>
            </a:endParaRPr>
          </a:p>
        </p:txBody>
      </p:sp>
    </p:spTree>
    <p:extLst>
      <p:ext uri="{BB962C8B-B14F-4D97-AF65-F5344CB8AC3E}">
        <p14:creationId xmlns:p14="http://schemas.microsoft.com/office/powerpoint/2010/main" val="58367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229600" cy="3701008"/>
          </a:xfrm>
        </p:spPr>
        <p:txBody>
          <a:bodyPr>
            <a:normAutofit/>
          </a:bodyPr>
          <a:lstStyle/>
          <a:p>
            <a:pPr>
              <a:spcBef>
                <a:spcPts val="1800"/>
              </a:spcBef>
            </a:pPr>
            <a:r>
              <a:rPr lang="vi-VN" sz="2400" spc="-4" dirty="0">
                <a:latin typeface="Arial" pitchFamily="34" charset="0"/>
                <a:cs typeface="Arial" pitchFamily="34" charset="0"/>
              </a:rPr>
              <a:t>Prema </a:t>
            </a:r>
            <a:r>
              <a:rPr lang="vi-VN" sz="2400" dirty="0">
                <a:latin typeface="Arial" pitchFamily="34" charset="0"/>
                <a:cs typeface="Arial" pitchFamily="34" charset="0"/>
              </a:rPr>
              <a:t>načinu </a:t>
            </a:r>
            <a:r>
              <a:rPr lang="vi-VN" sz="2400" spc="-4" dirty="0">
                <a:latin typeface="Arial" pitchFamily="34" charset="0"/>
                <a:cs typeface="Arial" pitchFamily="34" charset="0"/>
              </a:rPr>
              <a:t>ponašanja razlikujemo </a:t>
            </a:r>
            <a:r>
              <a:rPr lang="vi-VN" sz="2400" b="1" spc="-4" dirty="0">
                <a:latin typeface="Arial" pitchFamily="34" charset="0"/>
                <a:cs typeface="Arial" pitchFamily="34" charset="0"/>
              </a:rPr>
              <a:t>statičke </a:t>
            </a:r>
            <a:r>
              <a:rPr lang="vi-VN" sz="2400" b="1" dirty="0">
                <a:latin typeface="Arial" pitchFamily="34" charset="0"/>
                <a:cs typeface="Arial" pitchFamily="34" charset="0"/>
              </a:rPr>
              <a:t>i </a:t>
            </a:r>
            <a:r>
              <a:rPr lang="vi-VN" sz="2400" b="1" spc="-4" dirty="0">
                <a:latin typeface="Arial" pitchFamily="34" charset="0"/>
                <a:cs typeface="Arial" pitchFamily="34" charset="0"/>
              </a:rPr>
              <a:t>dinamičke sisteme</a:t>
            </a:r>
            <a:r>
              <a:rPr lang="vi-VN" sz="2400" spc="-4" dirty="0">
                <a:latin typeface="Arial" pitchFamily="34" charset="0"/>
                <a:cs typeface="Arial" pitchFamily="34" charset="0"/>
              </a:rPr>
              <a:t>. </a:t>
            </a:r>
            <a:endParaRPr lang="sr-Latn-RS" sz="2400" spc="-4" dirty="0">
              <a:latin typeface="Arial" pitchFamily="34" charset="0"/>
              <a:cs typeface="Arial" pitchFamily="34" charset="0"/>
            </a:endParaRPr>
          </a:p>
          <a:p>
            <a:pPr>
              <a:spcBef>
                <a:spcPts val="1800"/>
              </a:spcBef>
            </a:pPr>
            <a:r>
              <a:rPr lang="vi-VN" sz="2400" spc="-4" dirty="0" smtClean="0">
                <a:latin typeface="Arial" pitchFamily="34" charset="0"/>
                <a:cs typeface="Arial" pitchFamily="34" charset="0"/>
              </a:rPr>
              <a:t>Statički </a:t>
            </a:r>
            <a:r>
              <a:rPr lang="vi-VN" sz="2400" spc="-4" dirty="0">
                <a:latin typeface="Arial" pitchFamily="34" charset="0"/>
                <a:cs typeface="Arial" pitchFamily="34" charset="0"/>
              </a:rPr>
              <a:t>sistemi </a:t>
            </a:r>
            <a:r>
              <a:rPr lang="vi-VN" sz="2400" dirty="0">
                <a:latin typeface="Arial" pitchFamily="34" charset="0"/>
                <a:cs typeface="Arial" pitchFamily="34" charset="0"/>
              </a:rPr>
              <a:t>ne </a:t>
            </a:r>
            <a:r>
              <a:rPr lang="vi-VN" sz="2400" spc="-4" dirty="0">
                <a:latin typeface="Arial" pitchFamily="34" charset="0"/>
                <a:cs typeface="Arial" pitchFamily="34" charset="0"/>
              </a:rPr>
              <a:t>menjaju, dakle  </a:t>
            </a:r>
            <a:r>
              <a:rPr lang="vi-VN" sz="2400" dirty="0">
                <a:latin typeface="Arial" pitchFamily="34" charset="0"/>
                <a:cs typeface="Arial" pitchFamily="34" charset="0"/>
              </a:rPr>
              <a:t>održavaju, </a:t>
            </a:r>
            <a:r>
              <a:rPr lang="vi-VN" sz="2400" spc="-4" dirty="0">
                <a:latin typeface="Arial" pitchFamily="34" charset="0"/>
                <a:cs typeface="Arial" pitchFamily="34" charset="0"/>
              </a:rPr>
              <a:t>svoju strukturu </a:t>
            </a:r>
            <a:r>
              <a:rPr lang="vi-VN" sz="2400" dirty="0">
                <a:latin typeface="Arial" pitchFamily="34" charset="0"/>
                <a:cs typeface="Arial" pitchFamily="34" charset="0"/>
              </a:rPr>
              <a:t>i </a:t>
            </a:r>
            <a:r>
              <a:rPr lang="vi-VN" sz="2400" spc="-4" dirty="0">
                <a:latin typeface="Arial" pitchFamily="34" charset="0"/>
                <a:cs typeface="Arial" pitchFamily="34" charset="0"/>
              </a:rPr>
              <a:t>funkcionisanje </a:t>
            </a:r>
            <a:r>
              <a:rPr lang="vi-VN" sz="2400" dirty="0">
                <a:latin typeface="Arial" pitchFamily="34" charset="0"/>
                <a:cs typeface="Arial" pitchFamily="34" charset="0"/>
              </a:rPr>
              <a:t>u </a:t>
            </a:r>
            <a:r>
              <a:rPr lang="vi-VN" sz="2400" spc="-4" dirty="0" smtClean="0">
                <a:latin typeface="Arial" pitchFamily="34" charset="0"/>
                <a:cs typeface="Arial" pitchFamily="34" charset="0"/>
              </a:rPr>
              <a:t>vremenu</a:t>
            </a:r>
            <a:r>
              <a:rPr lang="sr-Latn-RS" sz="2400" spc="-4" dirty="0">
                <a:latin typeface="Arial" pitchFamily="34" charset="0"/>
                <a:cs typeface="Arial" pitchFamily="34" charset="0"/>
              </a:rPr>
              <a:t>.</a:t>
            </a:r>
            <a:endParaRPr lang="sr-Latn-RS" sz="2400" spc="-4" dirty="0" smtClean="0">
              <a:latin typeface="Arial" pitchFamily="34" charset="0"/>
              <a:cs typeface="Arial" pitchFamily="34" charset="0"/>
            </a:endParaRPr>
          </a:p>
          <a:p>
            <a:pPr>
              <a:spcBef>
                <a:spcPts val="1800"/>
              </a:spcBef>
            </a:pPr>
            <a:r>
              <a:rPr lang="sr-Latn-RS" sz="2400" spc="-4" dirty="0">
                <a:latin typeface="Arial" pitchFamily="34" charset="0"/>
                <a:cs typeface="Arial" pitchFamily="34" charset="0"/>
              </a:rPr>
              <a:t>Z</a:t>
            </a:r>
            <a:r>
              <a:rPr lang="vi-VN" sz="2400" spc="-4" dirty="0" smtClean="0">
                <a:latin typeface="Arial" pitchFamily="34" charset="0"/>
                <a:cs typeface="Arial" pitchFamily="34" charset="0"/>
              </a:rPr>
              <a:t>a </a:t>
            </a:r>
            <a:r>
              <a:rPr lang="vi-VN" sz="2400" spc="-4" dirty="0">
                <a:latin typeface="Arial" pitchFamily="34" charset="0"/>
                <a:cs typeface="Arial" pitchFamily="34" charset="0"/>
              </a:rPr>
              <a:t>razliku </a:t>
            </a:r>
            <a:r>
              <a:rPr lang="vi-VN" sz="2400" dirty="0">
                <a:latin typeface="Arial" pitchFamily="34" charset="0"/>
                <a:cs typeface="Arial" pitchFamily="34" charset="0"/>
              </a:rPr>
              <a:t>od </a:t>
            </a:r>
            <a:r>
              <a:rPr lang="sr-Latn-RS" sz="2400" dirty="0" smtClean="0">
                <a:latin typeface="Arial" pitchFamily="34" charset="0"/>
                <a:cs typeface="Arial" pitchFamily="34" charset="0"/>
              </a:rPr>
              <a:t>njih </a:t>
            </a:r>
            <a:r>
              <a:rPr lang="vi-VN" sz="2400" spc="-4" dirty="0" smtClean="0">
                <a:latin typeface="Arial" pitchFamily="34" charset="0"/>
                <a:cs typeface="Arial" pitchFamily="34" charset="0"/>
              </a:rPr>
              <a:t>dinamički sistem</a:t>
            </a:r>
            <a:r>
              <a:rPr lang="sr-Latn-RS" sz="2400" spc="-4" dirty="0" smtClean="0">
                <a:latin typeface="Arial" pitchFamily="34" charset="0"/>
                <a:cs typeface="Arial" pitchFamily="34" charset="0"/>
              </a:rPr>
              <a:t>i</a:t>
            </a:r>
            <a:r>
              <a:rPr lang="vi-VN" sz="2400" spc="-4" dirty="0" smtClean="0">
                <a:latin typeface="Arial" pitchFamily="34" charset="0"/>
                <a:cs typeface="Arial" pitchFamily="34" charset="0"/>
              </a:rPr>
              <a:t> </a:t>
            </a:r>
            <a:r>
              <a:rPr lang="vi-VN" sz="2400" spc="-4" dirty="0">
                <a:latin typeface="Arial" pitchFamily="34" charset="0"/>
                <a:cs typeface="Arial" pitchFamily="34" charset="0"/>
              </a:rPr>
              <a:t>menjaju</a:t>
            </a:r>
            <a:r>
              <a:rPr lang="sr-Latn-RS" sz="2400" spc="-4" dirty="0">
                <a:latin typeface="Arial" pitchFamily="34" charset="0"/>
                <a:cs typeface="Arial" pitchFamily="34" charset="0"/>
              </a:rPr>
              <a:t> </a:t>
            </a:r>
            <a:r>
              <a:rPr lang="vi-VN" sz="2400" dirty="0">
                <a:latin typeface="Arial" pitchFamily="34" charset="0"/>
                <a:cs typeface="Arial" pitchFamily="34" charset="0"/>
              </a:rPr>
              <a:t>svoju </a:t>
            </a:r>
            <a:r>
              <a:rPr lang="vi-VN" sz="2400" spc="-4" dirty="0">
                <a:latin typeface="Arial" pitchFamily="34" charset="0"/>
                <a:cs typeface="Arial" pitchFamily="34" charset="0"/>
              </a:rPr>
              <a:t>strukturu </a:t>
            </a:r>
            <a:r>
              <a:rPr lang="vi-VN" sz="2400" dirty="0">
                <a:latin typeface="Arial" pitchFamily="34" charset="0"/>
                <a:cs typeface="Arial" pitchFamily="34" charset="0"/>
              </a:rPr>
              <a:t>i </a:t>
            </a:r>
            <a:r>
              <a:rPr lang="vi-VN" sz="2400" spc="-4" dirty="0">
                <a:latin typeface="Arial" pitchFamily="34" charset="0"/>
                <a:cs typeface="Arial" pitchFamily="34" charset="0"/>
              </a:rPr>
              <a:t>funkcionisanje </a:t>
            </a:r>
            <a:r>
              <a:rPr lang="vi-VN" sz="2400" dirty="0">
                <a:latin typeface="Arial" pitchFamily="34" charset="0"/>
                <a:cs typeface="Arial" pitchFamily="34" charset="0"/>
              </a:rPr>
              <a:t>u </a:t>
            </a:r>
            <a:r>
              <a:rPr lang="vi-VN" sz="2400" spc="-4" dirty="0">
                <a:latin typeface="Arial" pitchFamily="34" charset="0"/>
                <a:cs typeface="Arial" pitchFamily="34" charset="0"/>
              </a:rPr>
              <a:t>interakciji </a:t>
            </a:r>
            <a:r>
              <a:rPr lang="vi-VN" sz="2400" spc="-9" dirty="0">
                <a:latin typeface="Arial" pitchFamily="34" charset="0"/>
                <a:cs typeface="Arial" pitchFamily="34" charset="0"/>
              </a:rPr>
              <a:t>sa </a:t>
            </a:r>
            <a:r>
              <a:rPr lang="vi-VN" sz="2400" spc="-4" dirty="0" smtClean="0">
                <a:latin typeface="Arial" pitchFamily="34" charset="0"/>
                <a:cs typeface="Arial" pitchFamily="34" charset="0"/>
              </a:rPr>
              <a:t>okruženjem</a:t>
            </a:r>
            <a:r>
              <a:rPr lang="sr-Latn-RS" sz="2400" spc="-4" dirty="0" smtClean="0">
                <a:latin typeface="Arial" pitchFamily="34" charset="0"/>
                <a:cs typeface="Arial" pitchFamily="34" charset="0"/>
              </a:rPr>
              <a:t> (</a:t>
            </a:r>
            <a:r>
              <a:rPr lang="vi-VN" sz="2400" dirty="0" smtClean="0">
                <a:latin typeface="Arial" pitchFamily="34" charset="0"/>
                <a:cs typeface="Arial" pitchFamily="34" charset="0"/>
              </a:rPr>
              <a:t>u </a:t>
            </a:r>
            <a:r>
              <a:rPr lang="vi-VN" sz="2400" dirty="0">
                <a:latin typeface="Arial" pitchFamily="34" charset="0"/>
                <a:cs typeface="Arial" pitchFamily="34" charset="0"/>
              </a:rPr>
              <a:t>njima </a:t>
            </a:r>
            <a:r>
              <a:rPr lang="vi-VN" sz="2400" spc="-4" dirty="0">
                <a:latin typeface="Arial" pitchFamily="34" charset="0"/>
                <a:cs typeface="Arial" pitchFamily="34" charset="0"/>
              </a:rPr>
              <a:t>se izvršava </a:t>
            </a:r>
            <a:r>
              <a:rPr lang="vi-VN" sz="2400" dirty="0">
                <a:latin typeface="Arial" pitchFamily="34" charset="0"/>
                <a:cs typeface="Arial" pitchFamily="34" charset="0"/>
              </a:rPr>
              <a:t>upravljanje  </a:t>
            </a:r>
            <a:r>
              <a:rPr lang="vi-VN" sz="2400" spc="-4" dirty="0" smtClean="0">
                <a:latin typeface="Arial" pitchFamily="34" charset="0"/>
                <a:cs typeface="Arial" pitchFamily="34" charset="0"/>
              </a:rPr>
              <a:t>procesima</a:t>
            </a:r>
            <a:r>
              <a:rPr lang="sr-Latn-RS" sz="2400" spc="-4" dirty="0" smtClean="0">
                <a:latin typeface="Arial" pitchFamily="34" charset="0"/>
                <a:cs typeface="Arial" pitchFamily="34" charset="0"/>
              </a:rPr>
              <a:t>)</a:t>
            </a:r>
            <a:r>
              <a:rPr lang="vi-VN" sz="2400" spc="-4" dirty="0" smtClean="0">
                <a:latin typeface="Arial" pitchFamily="34" charset="0"/>
                <a:cs typeface="Arial" pitchFamily="34" charset="0"/>
              </a:rPr>
              <a:t>.</a:t>
            </a:r>
            <a:endParaRPr lang="vi-VN" sz="2400" dirty="0">
              <a:latin typeface="Arial" pitchFamily="34" charset="0"/>
              <a:cs typeface="Arial" pitchFamily="34" charset="0"/>
            </a:endParaRPr>
          </a:p>
          <a:p>
            <a:pPr marL="0" indent="0">
              <a:spcBef>
                <a:spcPts val="1800"/>
              </a:spcBef>
              <a:buNone/>
            </a:pPr>
            <a:endParaRPr lang="en-US" sz="2400" dirty="0"/>
          </a:p>
        </p:txBody>
      </p:sp>
      <p:sp>
        <p:nvSpPr>
          <p:cNvPr id="4" name="Title 2"/>
          <p:cNvSpPr>
            <a:spLocks noGrp="1"/>
          </p:cNvSpPr>
          <p:nvPr>
            <p:ph type="title"/>
          </p:nvPr>
        </p:nvSpPr>
        <p:spPr>
          <a:xfrm>
            <a:off x="1763688" y="249689"/>
            <a:ext cx="6593160" cy="803047"/>
          </a:xfrm>
        </p:spPr>
        <p:txBody>
          <a:bodyPr/>
          <a:lstStyle/>
          <a:p>
            <a:r>
              <a:rPr lang="sr-Latn-RS" dirty="0">
                <a:solidFill>
                  <a:srgbClr val="00B0F0"/>
                </a:solidFill>
              </a:rPr>
              <a:t>Klasifikacija sistema</a:t>
            </a:r>
            <a:endParaRPr lang="en-US" dirty="0">
              <a:solidFill>
                <a:srgbClr val="00B0F0"/>
              </a:solidFill>
            </a:endParaRPr>
          </a:p>
        </p:txBody>
      </p:sp>
    </p:spTree>
    <p:extLst>
      <p:ext uri="{BB962C8B-B14F-4D97-AF65-F5344CB8AC3E}">
        <p14:creationId xmlns:p14="http://schemas.microsoft.com/office/powerpoint/2010/main" val="2996766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466974" y="1700093"/>
            <a:ext cx="7894030" cy="4733365"/>
          </a:xfrm>
        </p:spPr>
        <p:txBody>
          <a:bodyPr>
            <a:noAutofit/>
          </a:bodyPr>
          <a:lstStyle/>
          <a:p>
            <a:pPr marL="365760" marR="6679" indent="-274320">
              <a:lnSpc>
                <a:spcPct val="95800"/>
              </a:lnSpc>
              <a:spcBef>
                <a:spcPts val="1800"/>
              </a:spcBef>
              <a:buClr>
                <a:srgbClr val="FFC000"/>
              </a:buClr>
              <a:buFont typeface="Wingdings" pitchFamily="2" charset="2"/>
              <a:buChar char="§"/>
            </a:pPr>
            <a:r>
              <a:rPr lang="vi-VN" sz="2400" dirty="0">
                <a:latin typeface="Arial" pitchFamily="34" charset="0"/>
                <a:cs typeface="Arial" pitchFamily="34" charset="0"/>
              </a:rPr>
              <a:t>S obzirom na </a:t>
            </a:r>
            <a:r>
              <a:rPr lang="vi-VN" sz="2400" spc="-26" dirty="0">
                <a:latin typeface="Arial" pitchFamily="34" charset="0"/>
                <a:cs typeface="Arial" pitchFamily="34" charset="0"/>
              </a:rPr>
              <a:t>određenost </a:t>
            </a:r>
            <a:r>
              <a:rPr lang="vi-VN" sz="2400" spc="-4" dirty="0">
                <a:latin typeface="Arial" pitchFamily="34" charset="0"/>
                <a:cs typeface="Arial" pitchFamily="34" charset="0"/>
              </a:rPr>
              <a:t>sistema </a:t>
            </a:r>
            <a:r>
              <a:rPr lang="vi-VN" sz="2400" dirty="0">
                <a:latin typeface="Arial" pitchFamily="34" charset="0"/>
                <a:cs typeface="Arial" pitchFamily="34" charset="0"/>
              </a:rPr>
              <a:t>postoje </a:t>
            </a:r>
            <a:r>
              <a:rPr lang="vi-VN" sz="2400" b="1" spc="-31" dirty="0">
                <a:latin typeface="Arial" pitchFamily="34" charset="0"/>
                <a:cs typeface="Arial" pitchFamily="34" charset="0"/>
              </a:rPr>
              <a:t>određeni </a:t>
            </a:r>
            <a:r>
              <a:rPr lang="vi-VN" sz="2400" b="1" spc="-4" dirty="0">
                <a:latin typeface="Arial" pitchFamily="34" charset="0"/>
                <a:cs typeface="Arial" pitchFamily="34" charset="0"/>
              </a:rPr>
              <a:t>(deterministički) sistemi </a:t>
            </a:r>
            <a:r>
              <a:rPr lang="vi-VN" sz="2400" b="1" dirty="0">
                <a:latin typeface="Arial" pitchFamily="34" charset="0"/>
                <a:cs typeface="Arial" pitchFamily="34" charset="0"/>
              </a:rPr>
              <a:t>i </a:t>
            </a:r>
            <a:r>
              <a:rPr lang="vi-VN" sz="2400" b="1" spc="-26" dirty="0">
                <a:latin typeface="Arial" pitchFamily="34" charset="0"/>
                <a:cs typeface="Arial" pitchFamily="34" charset="0"/>
              </a:rPr>
              <a:t>neodređeni </a:t>
            </a:r>
            <a:r>
              <a:rPr lang="vi-VN" sz="2400" b="1" spc="-4" dirty="0">
                <a:latin typeface="Arial" pitchFamily="34" charset="0"/>
                <a:cs typeface="Arial" pitchFamily="34" charset="0"/>
              </a:rPr>
              <a:t>(stohastički)  sistemi</a:t>
            </a:r>
            <a:r>
              <a:rPr lang="vi-VN" sz="2400" spc="-4" dirty="0">
                <a:latin typeface="Arial" pitchFamily="34" charset="0"/>
                <a:cs typeface="Arial" pitchFamily="34" charset="0"/>
              </a:rPr>
              <a:t>. </a:t>
            </a:r>
            <a:endParaRPr lang="sr-Latn-RS" sz="2400" spc="-4" dirty="0">
              <a:latin typeface="Arial" pitchFamily="34" charset="0"/>
              <a:cs typeface="Arial" pitchFamily="34" charset="0"/>
            </a:endParaRPr>
          </a:p>
          <a:p>
            <a:pPr marL="365760" marR="6679" indent="-274320">
              <a:lnSpc>
                <a:spcPct val="95800"/>
              </a:lnSpc>
              <a:spcBef>
                <a:spcPts val="1800"/>
              </a:spcBef>
              <a:buClr>
                <a:srgbClr val="FFC000"/>
              </a:buClr>
              <a:buFont typeface="Wingdings" pitchFamily="2" charset="2"/>
              <a:buChar char="§"/>
            </a:pPr>
            <a:r>
              <a:rPr lang="vi-VN" sz="2400" spc="-31" dirty="0">
                <a:latin typeface="Arial" pitchFamily="34" charset="0"/>
                <a:cs typeface="Arial" pitchFamily="34" charset="0"/>
              </a:rPr>
              <a:t>Određeni </a:t>
            </a:r>
            <a:r>
              <a:rPr lang="vi-VN" sz="2400" spc="-9" dirty="0">
                <a:latin typeface="Arial" pitchFamily="34" charset="0"/>
                <a:cs typeface="Arial" pitchFamily="34" charset="0"/>
              </a:rPr>
              <a:t>sistemi </a:t>
            </a:r>
            <a:r>
              <a:rPr lang="vi-VN" sz="2400" spc="-4" dirty="0">
                <a:latin typeface="Arial" pitchFamily="34" charset="0"/>
                <a:cs typeface="Arial" pitchFamily="34" charset="0"/>
              </a:rPr>
              <a:t>funkcionišu </a:t>
            </a:r>
            <a:r>
              <a:rPr lang="vi-VN" sz="2400" dirty="0">
                <a:latin typeface="Arial" pitchFamily="34" charset="0"/>
                <a:cs typeface="Arial" pitchFamily="34" charset="0"/>
              </a:rPr>
              <a:t>u </a:t>
            </a:r>
            <a:r>
              <a:rPr lang="vi-VN" sz="2400" spc="-4" dirty="0">
                <a:latin typeface="Arial" pitchFamily="34" charset="0"/>
                <a:cs typeface="Arial" pitchFamily="34" charset="0"/>
              </a:rPr>
              <a:t>skladu </a:t>
            </a:r>
            <a:r>
              <a:rPr lang="vi-VN" sz="2400" dirty="0">
                <a:latin typeface="Arial" pitchFamily="34" charset="0"/>
                <a:cs typeface="Arial" pitchFamily="34" charset="0"/>
              </a:rPr>
              <a:t>s </a:t>
            </a:r>
            <a:r>
              <a:rPr lang="vi-VN" sz="2400" spc="-4" dirty="0">
                <a:latin typeface="Arial" pitchFamily="34" charset="0"/>
                <a:cs typeface="Arial" pitchFamily="34" charset="0"/>
              </a:rPr>
              <a:t>poznatim pravilima </a:t>
            </a:r>
            <a:r>
              <a:rPr lang="vi-VN" sz="2400" dirty="0">
                <a:latin typeface="Arial" pitchFamily="34" charset="0"/>
                <a:cs typeface="Arial" pitchFamily="34" charset="0"/>
              </a:rPr>
              <a:t>i </a:t>
            </a:r>
            <a:r>
              <a:rPr lang="vi-VN" sz="2400" spc="-4" dirty="0">
                <a:latin typeface="Arial" pitchFamily="34" charset="0"/>
                <a:cs typeface="Arial" pitchFamily="34" charset="0"/>
              </a:rPr>
              <a:t>njihovo ponašanje možemo  predvideti, ako poznamo </a:t>
            </a:r>
            <a:r>
              <a:rPr lang="vi-VN" sz="2400" dirty="0">
                <a:latin typeface="Arial" pitchFamily="34" charset="0"/>
                <a:cs typeface="Arial" pitchFamily="34" charset="0"/>
              </a:rPr>
              <a:t>njihovu </a:t>
            </a:r>
            <a:r>
              <a:rPr lang="vi-VN" sz="2400" spc="-4" dirty="0">
                <a:latin typeface="Arial" pitchFamily="34" charset="0"/>
                <a:cs typeface="Arial" pitchFamily="34" charset="0"/>
              </a:rPr>
              <a:t>strukturu </a:t>
            </a:r>
            <a:r>
              <a:rPr lang="vi-VN" sz="2400" dirty="0">
                <a:latin typeface="Arial" pitchFamily="34" charset="0"/>
                <a:cs typeface="Arial" pitchFamily="34" charset="0"/>
              </a:rPr>
              <a:t>i </a:t>
            </a:r>
            <a:r>
              <a:rPr lang="vi-VN" sz="2400" spc="-4" dirty="0">
                <a:latin typeface="Arial" pitchFamily="34" charset="0"/>
                <a:cs typeface="Arial" pitchFamily="34" charset="0"/>
              </a:rPr>
              <a:t>funkcionisanje. </a:t>
            </a:r>
            <a:endParaRPr lang="sr-Latn-RS" sz="2400" spc="-4" dirty="0">
              <a:latin typeface="Arial" pitchFamily="34" charset="0"/>
              <a:cs typeface="Arial" pitchFamily="34" charset="0"/>
            </a:endParaRPr>
          </a:p>
          <a:p>
            <a:pPr marL="365760" marR="6679" indent="-274320">
              <a:lnSpc>
                <a:spcPct val="95800"/>
              </a:lnSpc>
              <a:spcBef>
                <a:spcPts val="1800"/>
              </a:spcBef>
              <a:buClr>
                <a:srgbClr val="FFC000"/>
              </a:buClr>
              <a:buFont typeface="Wingdings" pitchFamily="2" charset="2"/>
              <a:buChar char="§"/>
            </a:pPr>
            <a:r>
              <a:rPr lang="vi-VN" sz="2400" spc="-22" dirty="0">
                <a:latin typeface="Arial" pitchFamily="34" charset="0"/>
                <a:cs typeface="Arial" pitchFamily="34" charset="0"/>
              </a:rPr>
              <a:t>Neodređeni </a:t>
            </a:r>
            <a:r>
              <a:rPr lang="vi-VN" sz="2400" spc="-4" dirty="0">
                <a:latin typeface="Arial" pitchFamily="34" charset="0"/>
                <a:cs typeface="Arial" pitchFamily="34" charset="0"/>
              </a:rPr>
              <a:t>sistemi </a:t>
            </a:r>
            <a:r>
              <a:rPr lang="vi-VN" sz="2400" dirty="0">
                <a:latin typeface="Arial" pitchFamily="34" charset="0"/>
                <a:cs typeface="Arial" pitchFamily="34" charset="0"/>
              </a:rPr>
              <a:t>imaju </a:t>
            </a:r>
            <a:r>
              <a:rPr lang="vi-VN" sz="2400" spc="-4" dirty="0">
                <a:latin typeface="Arial" pitchFamily="34" charset="0"/>
                <a:cs typeface="Arial" pitchFamily="34" charset="0"/>
              </a:rPr>
              <a:t>stohastički karakter</a:t>
            </a:r>
            <a:r>
              <a:rPr lang="sr-Latn-RS" sz="2400" spc="-4" dirty="0">
                <a:latin typeface="Arial" pitchFamily="34" charset="0"/>
                <a:cs typeface="Arial" pitchFamily="34" charset="0"/>
              </a:rPr>
              <a:t>,</a:t>
            </a:r>
            <a:r>
              <a:rPr lang="vi-VN" sz="2400" spc="-4" dirty="0">
                <a:latin typeface="Arial" pitchFamily="34" charset="0"/>
                <a:cs typeface="Arial" pitchFamily="34" charset="0"/>
              </a:rPr>
              <a:t> njihovo ponašanje nije lako  predvideti </a:t>
            </a:r>
            <a:r>
              <a:rPr lang="vi-VN" sz="2400" dirty="0">
                <a:latin typeface="Arial" pitchFamily="34" charset="0"/>
                <a:cs typeface="Arial" pitchFamily="34" charset="0"/>
              </a:rPr>
              <a:t>i </a:t>
            </a:r>
            <a:r>
              <a:rPr lang="vi-VN" sz="2400" spc="-4" dirty="0">
                <a:latin typeface="Arial" pitchFamily="34" charset="0"/>
                <a:cs typeface="Arial" pitchFamily="34" charset="0"/>
              </a:rPr>
              <a:t>oni imaju ob</a:t>
            </a:r>
            <a:r>
              <a:rPr lang="sr-Latn-RS" sz="2400" spc="-4" dirty="0">
                <a:latin typeface="Arial" pitchFamily="34" charset="0"/>
                <a:cs typeface="Arial" pitchFamily="34" charset="0"/>
              </a:rPr>
              <a:t>e</a:t>
            </a:r>
            <a:r>
              <a:rPr lang="vi-VN" sz="2400" spc="-4" dirty="0">
                <a:latin typeface="Arial" pitchFamily="34" charset="0"/>
                <a:cs typeface="Arial" pitchFamily="34" charset="0"/>
              </a:rPr>
              <a:t>leže veće ili manje verovatnoće </a:t>
            </a:r>
            <a:r>
              <a:rPr lang="vi-VN" sz="2400" dirty="0">
                <a:latin typeface="Arial" pitchFamily="34" charset="0"/>
                <a:cs typeface="Arial" pitchFamily="34" charset="0"/>
              </a:rPr>
              <a:t>i </a:t>
            </a:r>
            <a:r>
              <a:rPr lang="vi-VN" sz="2400" spc="-4" dirty="0">
                <a:latin typeface="Arial" pitchFamily="34" charset="0"/>
                <a:cs typeface="Arial" pitchFamily="34" charset="0"/>
              </a:rPr>
              <a:t>slučajnosti. </a:t>
            </a:r>
            <a:endParaRPr lang="sr-Latn-RS" sz="2400" spc="-4" dirty="0">
              <a:latin typeface="Arial" pitchFamily="34" charset="0"/>
              <a:cs typeface="Arial" pitchFamily="34" charset="0"/>
            </a:endParaRPr>
          </a:p>
        </p:txBody>
      </p:sp>
      <p:sp>
        <p:nvSpPr>
          <p:cNvPr id="7" name="Title 2"/>
          <p:cNvSpPr txBox="1">
            <a:spLocks/>
          </p:cNvSpPr>
          <p:nvPr/>
        </p:nvSpPr>
        <p:spPr>
          <a:xfrm>
            <a:off x="1763688" y="249689"/>
            <a:ext cx="6593160" cy="8030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smtClean="0">
                <a:solidFill>
                  <a:srgbClr val="00B0F0"/>
                </a:solidFill>
              </a:rPr>
              <a:t>Klasifikacija sistema</a:t>
            </a:r>
            <a:endParaRPr lang="en-US" dirty="0">
              <a:solidFill>
                <a:srgbClr val="00B0F0"/>
              </a:solidFill>
            </a:endParaRPr>
          </a:p>
        </p:txBody>
      </p:sp>
    </p:spTree>
    <p:extLst>
      <p:ext uri="{BB962C8B-B14F-4D97-AF65-F5344CB8AC3E}">
        <p14:creationId xmlns:p14="http://schemas.microsoft.com/office/powerpoint/2010/main" val="11355492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9144000" cy="2664296"/>
          </a:xfrm>
        </p:spPr>
        <p:txBody>
          <a:bodyPr>
            <a:normAutofit/>
          </a:bodyPr>
          <a:lstStyle/>
          <a:p>
            <a:pPr marL="365760" marR="6679" indent="-274320">
              <a:lnSpc>
                <a:spcPct val="95800"/>
              </a:lnSpc>
              <a:spcBef>
                <a:spcPts val="1800"/>
              </a:spcBef>
              <a:buClr>
                <a:srgbClr val="FFC000"/>
              </a:buClr>
              <a:buFont typeface="Wingdings" pitchFamily="2" charset="2"/>
              <a:buChar char="§"/>
            </a:pPr>
            <a:r>
              <a:rPr lang="vi-VN" sz="2400" spc="-4" dirty="0">
                <a:latin typeface="Arial" pitchFamily="34" charset="0"/>
                <a:cs typeface="Arial" pitchFamily="34" charset="0"/>
              </a:rPr>
              <a:t>Prema </a:t>
            </a:r>
            <a:r>
              <a:rPr lang="vi-VN" sz="2400" dirty="0">
                <a:latin typeface="Arial" pitchFamily="34" charset="0"/>
                <a:cs typeface="Arial" pitchFamily="34" charset="0"/>
              </a:rPr>
              <a:t>stepenu </a:t>
            </a:r>
            <a:r>
              <a:rPr lang="vi-VN" sz="2400" spc="-4" dirty="0">
                <a:latin typeface="Arial" pitchFamily="34" charset="0"/>
                <a:cs typeface="Arial" pitchFamily="34" charset="0"/>
              </a:rPr>
              <a:t>složenosti, </a:t>
            </a:r>
            <a:r>
              <a:rPr lang="vi-VN" sz="2400" dirty="0">
                <a:latin typeface="Arial" pitchFamily="34" charset="0"/>
                <a:cs typeface="Arial" pitchFamily="34" charset="0"/>
              </a:rPr>
              <a:t>odnosno </a:t>
            </a:r>
            <a:r>
              <a:rPr lang="vi-VN" sz="2400" spc="-4" dirty="0">
                <a:latin typeface="Arial" pitchFamily="34" charset="0"/>
                <a:cs typeface="Arial" pitchFamily="34" charset="0"/>
              </a:rPr>
              <a:t>prema broju </a:t>
            </a:r>
            <a:r>
              <a:rPr lang="vi-VN" sz="2400" dirty="0">
                <a:latin typeface="Arial" pitchFamily="34" charset="0"/>
                <a:cs typeface="Arial" pitchFamily="34" charset="0"/>
              </a:rPr>
              <a:t>elemenata i </a:t>
            </a:r>
            <a:r>
              <a:rPr lang="vi-VN" sz="2400" spc="-4" dirty="0">
                <a:latin typeface="Arial" pitchFamily="34" charset="0"/>
                <a:cs typeface="Arial" pitchFamily="34" charset="0"/>
              </a:rPr>
              <a:t>njihove interakcije </a:t>
            </a:r>
            <a:r>
              <a:rPr lang="vi-VN" sz="2400" b="1" spc="-4" dirty="0">
                <a:latin typeface="Arial" pitchFamily="34" charset="0"/>
                <a:cs typeface="Arial" pitchFamily="34" charset="0"/>
              </a:rPr>
              <a:t>razlikujemo  </a:t>
            </a:r>
            <a:r>
              <a:rPr lang="vi-VN" sz="2400" b="1" dirty="0">
                <a:latin typeface="Arial" pitchFamily="34" charset="0"/>
                <a:cs typeface="Arial" pitchFamily="34" charset="0"/>
              </a:rPr>
              <a:t>jednostavne, </a:t>
            </a:r>
            <a:r>
              <a:rPr lang="vi-VN" sz="2400" b="1" spc="-4" dirty="0">
                <a:latin typeface="Arial" pitchFamily="34" charset="0"/>
                <a:cs typeface="Arial" pitchFamily="34" charset="0"/>
              </a:rPr>
              <a:t>složene </a:t>
            </a:r>
            <a:r>
              <a:rPr lang="vi-VN" sz="2400" b="1" dirty="0">
                <a:latin typeface="Arial" pitchFamily="34" charset="0"/>
                <a:cs typeface="Arial" pitchFamily="34" charset="0"/>
              </a:rPr>
              <a:t>i </a:t>
            </a:r>
            <a:r>
              <a:rPr lang="vi-VN" sz="2400" b="1" spc="-4" dirty="0">
                <a:latin typeface="Arial" pitchFamily="34" charset="0"/>
                <a:cs typeface="Arial" pitchFamily="34" charset="0"/>
              </a:rPr>
              <a:t>vrlo </a:t>
            </a:r>
            <a:r>
              <a:rPr lang="vi-VN" sz="2400" b="1" dirty="0">
                <a:latin typeface="Arial" pitchFamily="34" charset="0"/>
                <a:cs typeface="Arial" pitchFamily="34" charset="0"/>
              </a:rPr>
              <a:t>složene </a:t>
            </a:r>
            <a:r>
              <a:rPr lang="vi-VN" sz="2400" b="1" spc="-4" dirty="0">
                <a:latin typeface="Arial" pitchFamily="34" charset="0"/>
                <a:cs typeface="Arial" pitchFamily="34" charset="0"/>
              </a:rPr>
              <a:t>sisteme. </a:t>
            </a:r>
            <a:endParaRPr lang="en-US" sz="2400" b="1" spc="-4" dirty="0" smtClean="0">
              <a:latin typeface="Arial" pitchFamily="34" charset="0"/>
              <a:cs typeface="Arial" pitchFamily="34" charset="0"/>
            </a:endParaRPr>
          </a:p>
          <a:p>
            <a:pPr marL="365760" marR="6679" indent="-274320">
              <a:lnSpc>
                <a:spcPct val="95800"/>
              </a:lnSpc>
              <a:spcBef>
                <a:spcPts val="1800"/>
              </a:spcBef>
              <a:buClr>
                <a:srgbClr val="FFC000"/>
              </a:buClr>
              <a:buFont typeface="Wingdings" pitchFamily="2" charset="2"/>
              <a:buChar char="§"/>
            </a:pPr>
            <a:r>
              <a:rPr lang="vi-VN" sz="2400" dirty="0" smtClean="0">
                <a:latin typeface="Arial" pitchFamily="34" charset="0"/>
                <a:cs typeface="Arial" pitchFamily="34" charset="0"/>
              </a:rPr>
              <a:t>Tako npr</a:t>
            </a:r>
            <a:r>
              <a:rPr lang="vi-VN" sz="2400" dirty="0">
                <a:latin typeface="Arial" pitchFamily="34" charset="0"/>
                <a:cs typeface="Arial" pitchFamily="34" charset="0"/>
              </a:rPr>
              <a:t>. </a:t>
            </a:r>
            <a:r>
              <a:rPr lang="vi-VN" sz="2400" spc="-4" dirty="0">
                <a:latin typeface="Arial" pitchFamily="34" charset="0"/>
                <a:cs typeface="Arial" pitchFamily="34" charset="0"/>
              </a:rPr>
              <a:t>računarski </a:t>
            </a:r>
            <a:r>
              <a:rPr lang="vi-VN" sz="2400" dirty="0">
                <a:latin typeface="Arial" pitchFamily="34" charset="0"/>
                <a:cs typeface="Arial" pitchFamily="34" charset="0"/>
              </a:rPr>
              <a:t>sistem </a:t>
            </a:r>
            <a:r>
              <a:rPr lang="vi-VN" sz="2400" spc="-4" dirty="0">
                <a:latin typeface="Arial" pitchFamily="34" charset="0"/>
                <a:cs typeface="Arial" pitchFamily="34" charset="0"/>
              </a:rPr>
              <a:t>tretiramo kao relativno  jednostavan sistem, preduzeće složenim sistemom, </a:t>
            </a:r>
            <a:r>
              <a:rPr lang="vi-VN" sz="2400" dirty="0">
                <a:latin typeface="Arial" pitchFamily="34" charset="0"/>
                <a:cs typeface="Arial" pitchFamily="34" charset="0"/>
              </a:rPr>
              <a:t>a državu </a:t>
            </a:r>
            <a:r>
              <a:rPr lang="vi-VN" sz="2400" spc="-4" dirty="0">
                <a:latin typeface="Arial" pitchFamily="34" charset="0"/>
                <a:cs typeface="Arial" pitchFamily="34" charset="0"/>
              </a:rPr>
              <a:t>vrlo </a:t>
            </a:r>
            <a:r>
              <a:rPr lang="vi-VN" sz="2400" dirty="0">
                <a:latin typeface="Arial" pitchFamily="34" charset="0"/>
                <a:cs typeface="Arial" pitchFamily="34" charset="0"/>
              </a:rPr>
              <a:t>složenim</a:t>
            </a:r>
            <a:r>
              <a:rPr lang="vi-VN" sz="2400" spc="-4" dirty="0">
                <a:latin typeface="Arial" pitchFamily="34" charset="0"/>
                <a:cs typeface="Arial" pitchFamily="34" charset="0"/>
              </a:rPr>
              <a:t> sistemom</a:t>
            </a:r>
            <a:r>
              <a:rPr lang="vi-VN" sz="2400" spc="-4" dirty="0" smtClean="0">
                <a:latin typeface="Arial" pitchFamily="34" charset="0"/>
                <a:cs typeface="Arial" pitchFamily="34" charset="0"/>
              </a:rPr>
              <a:t>.</a:t>
            </a:r>
            <a:endParaRPr lang="en-US" sz="2400" dirty="0">
              <a:latin typeface="Arial" pitchFamily="34" charset="0"/>
              <a:cs typeface="Arial" pitchFamily="34" charset="0"/>
            </a:endParaRPr>
          </a:p>
          <a:p>
            <a:pPr marL="365760" indent="-274320">
              <a:spcBef>
                <a:spcPts val="1800"/>
              </a:spcBef>
            </a:pPr>
            <a:endParaRPr lang="en-US" sz="2400" dirty="0">
              <a:latin typeface="Arial" pitchFamily="34" charset="0"/>
              <a:cs typeface="Arial" pitchFamily="34" charset="0"/>
            </a:endParaRPr>
          </a:p>
          <a:p>
            <a:endParaRPr lang="en-US" sz="2400" dirty="0"/>
          </a:p>
        </p:txBody>
      </p:sp>
      <p:pic>
        <p:nvPicPr>
          <p:cNvPr id="3078" name="Picture 6" descr="MARKETING u turizmu i hotelijerstvu doc dr Danica"/>
          <p:cNvPicPr>
            <a:picLocks noChangeAspect="1" noChangeArrowheads="1"/>
          </p:cNvPicPr>
          <p:nvPr/>
        </p:nvPicPr>
        <p:blipFill rotWithShape="1">
          <a:blip r:embed="rId2">
            <a:extLst>
              <a:ext uri="{28A0092B-C50C-407E-A947-70E740481C1C}">
                <a14:useLocalDpi xmlns:a14="http://schemas.microsoft.com/office/drawing/2010/main" val="0"/>
              </a:ext>
            </a:extLst>
          </a:blip>
          <a:srcRect l="4624" t="5764" r="4669" b="30937"/>
          <a:stretch/>
        </p:blipFill>
        <p:spPr bwMode="auto">
          <a:xfrm>
            <a:off x="2533680" y="3140968"/>
            <a:ext cx="6588162" cy="344814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1763688" y="249689"/>
            <a:ext cx="6593160" cy="8030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smtClean="0">
                <a:solidFill>
                  <a:srgbClr val="00B0F0"/>
                </a:solidFill>
              </a:rPr>
              <a:t>Klasifikacija sistema</a:t>
            </a:r>
            <a:endParaRPr lang="en-US" dirty="0">
              <a:solidFill>
                <a:srgbClr val="00B0F0"/>
              </a:solidFill>
            </a:endParaRPr>
          </a:p>
        </p:txBody>
      </p:sp>
    </p:spTree>
    <p:extLst>
      <p:ext uri="{BB962C8B-B14F-4D97-AF65-F5344CB8AC3E}">
        <p14:creationId xmlns:p14="http://schemas.microsoft.com/office/powerpoint/2010/main" val="342406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1492624"/>
            <a:ext cx="7263010" cy="4312640"/>
          </a:xfrm>
        </p:spPr>
        <p:txBody>
          <a:bodyPr>
            <a:noAutofit/>
          </a:bodyPr>
          <a:lstStyle/>
          <a:p>
            <a:pPr>
              <a:spcBef>
                <a:spcPts val="1800"/>
              </a:spcBef>
              <a:buFont typeface="Wingdings" pitchFamily="2" charset="2"/>
              <a:buChar char="q"/>
            </a:pPr>
            <a:r>
              <a:rPr lang="en-US" sz="2400" dirty="0" err="1">
                <a:latin typeface="Arial" pitchFamily="34" charset="0"/>
                <a:cs typeface="Arial" pitchFamily="34" charset="0"/>
              </a:rPr>
              <a:t>Prema</a:t>
            </a:r>
            <a:r>
              <a:rPr lang="en-US" sz="2400" dirty="0">
                <a:latin typeface="Arial" pitchFamily="34" charset="0"/>
                <a:cs typeface="Arial" pitchFamily="34" charset="0"/>
              </a:rPr>
              <a:t> </a:t>
            </a:r>
            <a:r>
              <a:rPr lang="en-US" sz="2400" dirty="0" err="1">
                <a:latin typeface="Arial" pitchFamily="34" charset="0"/>
                <a:cs typeface="Arial" pitchFamily="34" charset="0"/>
              </a:rPr>
              <a:t>vezama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s </a:t>
            </a:r>
            <a:r>
              <a:rPr lang="en-US" sz="2400" dirty="0" err="1">
                <a:latin typeface="Arial" pitchFamily="34" charset="0"/>
                <a:cs typeface="Arial" pitchFamily="34" charset="0"/>
              </a:rPr>
              <a:t>okruženjem</a:t>
            </a:r>
            <a:r>
              <a:rPr lang="en-US" sz="2400" dirty="0">
                <a:latin typeface="Arial" pitchFamily="34" charset="0"/>
                <a:cs typeface="Arial" pitchFamily="34" charset="0"/>
              </a:rPr>
              <a:t> </a:t>
            </a:r>
            <a:r>
              <a:rPr lang="en-US" sz="2400" dirty="0" err="1">
                <a:latin typeface="Arial" pitchFamily="34" charset="0"/>
                <a:cs typeface="Arial" pitchFamily="34" charset="0"/>
              </a:rPr>
              <a:t>postoje</a:t>
            </a:r>
            <a:r>
              <a:rPr lang="en-US" sz="2400" dirty="0">
                <a:latin typeface="Arial" pitchFamily="34" charset="0"/>
                <a:cs typeface="Arial" pitchFamily="34" charset="0"/>
              </a:rPr>
              <a:t> </a:t>
            </a:r>
            <a:r>
              <a:rPr lang="en-US" sz="2400" b="1" dirty="0" err="1">
                <a:latin typeface="Arial" pitchFamily="34" charset="0"/>
                <a:cs typeface="Arial" pitchFamily="34" charset="0"/>
              </a:rPr>
              <a:t>otvoreni</a:t>
            </a:r>
            <a:r>
              <a:rPr lang="en-US" sz="2400" b="1" dirty="0">
                <a:latin typeface="Arial" pitchFamily="34" charset="0"/>
                <a:cs typeface="Arial" pitchFamily="34" charset="0"/>
              </a:rPr>
              <a:t> i </a:t>
            </a:r>
            <a:r>
              <a:rPr lang="en-US" sz="2400" b="1" dirty="0" err="1">
                <a:latin typeface="Arial" pitchFamily="34" charset="0"/>
                <a:cs typeface="Arial" pitchFamily="34" charset="0"/>
              </a:rPr>
              <a:t>zatvoreni</a:t>
            </a:r>
            <a:r>
              <a:rPr lang="en-US" sz="2400" b="1" dirty="0">
                <a:latin typeface="Arial" pitchFamily="34" charset="0"/>
                <a:cs typeface="Arial" pitchFamily="34" charset="0"/>
              </a:rPr>
              <a:t> </a:t>
            </a:r>
            <a:r>
              <a:rPr lang="en-US" sz="2400" b="1" dirty="0" err="1">
                <a:latin typeface="Arial" pitchFamily="34" charset="0"/>
                <a:cs typeface="Arial" pitchFamily="34" charset="0"/>
              </a:rPr>
              <a:t>sistemi</a:t>
            </a:r>
            <a:r>
              <a:rPr lang="en-US" sz="2400" dirty="0">
                <a:latin typeface="Arial" pitchFamily="34" charset="0"/>
                <a:cs typeface="Arial" pitchFamily="34" charset="0"/>
              </a:rPr>
              <a:t>. </a:t>
            </a:r>
            <a:endParaRPr lang="sr-Latn-RS" sz="2400" dirty="0" smtClean="0">
              <a:latin typeface="Arial" pitchFamily="34" charset="0"/>
              <a:cs typeface="Arial" pitchFamily="34" charset="0"/>
            </a:endParaRPr>
          </a:p>
          <a:p>
            <a:pPr>
              <a:spcBef>
                <a:spcPts val="1800"/>
              </a:spcBef>
              <a:buFont typeface="Wingdings" pitchFamily="2" charset="2"/>
              <a:buChar char="q"/>
            </a:pPr>
            <a:r>
              <a:rPr lang="en-US" sz="2400" dirty="0" err="1" smtClean="0">
                <a:latin typeface="Arial" pitchFamily="34" charset="0"/>
                <a:cs typeface="Arial" pitchFamily="34" charset="0"/>
              </a:rPr>
              <a:t>Otvoreni</a:t>
            </a:r>
            <a:r>
              <a:rPr lang="en-US" sz="2400" dirty="0" smtClean="0">
                <a:latin typeface="Arial" pitchFamily="34" charset="0"/>
                <a:cs typeface="Arial" pitchFamily="34" charset="0"/>
              </a:rPr>
              <a:t> </a:t>
            </a:r>
            <a:r>
              <a:rPr lang="en-US" sz="2400" dirty="0" err="1">
                <a:latin typeface="Arial" pitchFamily="34" charset="0"/>
                <a:cs typeface="Arial" pitchFamily="34" charset="0"/>
              </a:rPr>
              <a:t>sistemi</a:t>
            </a:r>
            <a:r>
              <a:rPr lang="en-US" sz="2400" dirty="0">
                <a:latin typeface="Arial" pitchFamily="34" charset="0"/>
                <a:cs typeface="Arial" pitchFamily="34" charset="0"/>
              </a:rPr>
              <a:t> </a:t>
            </a:r>
            <a:r>
              <a:rPr lang="en-US" sz="2400" dirty="0" err="1">
                <a:latin typeface="Arial" pitchFamily="34" charset="0"/>
                <a:cs typeface="Arial" pitchFamily="34" charset="0"/>
              </a:rPr>
              <a:t>poseduju</a:t>
            </a:r>
            <a:r>
              <a:rPr lang="en-US" sz="2400" dirty="0">
                <a:latin typeface="Arial" pitchFamily="34" charset="0"/>
                <a:cs typeface="Arial" pitchFamily="34" charset="0"/>
              </a:rPr>
              <a:t> i </a:t>
            </a:r>
            <a:r>
              <a:rPr lang="en-US" sz="2400" dirty="0" err="1">
                <a:latin typeface="Arial" pitchFamily="34" charset="0"/>
                <a:cs typeface="Arial" pitchFamily="34" charset="0"/>
              </a:rPr>
              <a:t>održavaju</a:t>
            </a:r>
            <a:r>
              <a:rPr lang="en-US" sz="2400" dirty="0">
                <a:latin typeface="Arial" pitchFamily="34" charset="0"/>
                <a:cs typeface="Arial" pitchFamily="34" charset="0"/>
              </a:rPr>
              <a:t> </a:t>
            </a:r>
            <a:r>
              <a:rPr lang="en-US" sz="2400" dirty="0" err="1">
                <a:latin typeface="Arial" pitchFamily="34" charset="0"/>
                <a:cs typeface="Arial" pitchFamily="34" charset="0"/>
              </a:rPr>
              <a:t>vezu</a:t>
            </a:r>
            <a:r>
              <a:rPr lang="en-US" sz="2400" dirty="0">
                <a:latin typeface="Arial" pitchFamily="34" charset="0"/>
                <a:cs typeface="Arial" pitchFamily="34" charset="0"/>
              </a:rPr>
              <a:t> </a:t>
            </a:r>
            <a:r>
              <a:rPr lang="en-US" sz="2400" dirty="0" err="1">
                <a:latin typeface="Arial" pitchFamily="34" charset="0"/>
                <a:cs typeface="Arial" pitchFamily="34" charset="0"/>
              </a:rPr>
              <a:t>za</a:t>
            </a:r>
            <a:r>
              <a:rPr lang="en-US" sz="2400" dirty="0">
                <a:latin typeface="Arial" pitchFamily="34" charset="0"/>
                <a:cs typeface="Arial" pitchFamily="34" charset="0"/>
              </a:rPr>
              <a:t> </a:t>
            </a:r>
            <a:r>
              <a:rPr lang="en-US" sz="2400" dirty="0" err="1">
                <a:latin typeface="Arial" pitchFamily="34" charset="0"/>
                <a:cs typeface="Arial" pitchFamily="34" charset="0"/>
              </a:rPr>
              <a:t>svojim</a:t>
            </a:r>
            <a:r>
              <a:rPr lang="en-US" sz="2400" dirty="0">
                <a:latin typeface="Arial" pitchFamily="34" charset="0"/>
                <a:cs typeface="Arial" pitchFamily="34" charset="0"/>
              </a:rPr>
              <a:t> </a:t>
            </a:r>
            <a:r>
              <a:rPr lang="en-US" sz="2400" dirty="0" err="1">
                <a:latin typeface="Arial" pitchFamily="34" charset="0"/>
                <a:cs typeface="Arial" pitchFamily="34" charset="0"/>
              </a:rPr>
              <a:t>okruženjem</a:t>
            </a:r>
            <a:r>
              <a:rPr lang="en-US" sz="2400" dirty="0">
                <a:latin typeface="Arial" pitchFamily="34" charset="0"/>
                <a:cs typeface="Arial" pitchFamily="34" charset="0"/>
              </a:rPr>
              <a:t>, </a:t>
            </a:r>
            <a:r>
              <a:rPr lang="en-US" sz="2400" dirty="0" err="1">
                <a:latin typeface="Arial" pitchFamily="34" charset="0"/>
                <a:cs typeface="Arial" pitchFamily="34" charset="0"/>
              </a:rPr>
              <a:t>odnosno</a:t>
            </a:r>
            <a:r>
              <a:rPr lang="en-US" sz="2400" dirty="0">
                <a:latin typeface="Arial" pitchFamily="34" charset="0"/>
                <a:cs typeface="Arial" pitchFamily="34" charset="0"/>
              </a:rPr>
              <a:t> </a:t>
            </a:r>
            <a:r>
              <a:rPr lang="en-US" sz="2400" dirty="0" err="1">
                <a:latin typeface="Arial" pitchFamily="34" charset="0"/>
                <a:cs typeface="Arial" pitchFamily="34" charset="0"/>
              </a:rPr>
              <a:t>sa</a:t>
            </a:r>
            <a:r>
              <a:rPr lang="en-US" sz="2400" dirty="0">
                <a:latin typeface="Arial" pitchFamily="34" charset="0"/>
                <a:cs typeface="Arial" pitchFamily="34" charset="0"/>
              </a:rPr>
              <a:t> </a:t>
            </a:r>
            <a:r>
              <a:rPr lang="en-US" sz="2400" dirty="0" err="1">
                <a:latin typeface="Arial" pitchFamily="34" charset="0"/>
                <a:cs typeface="Arial" pitchFamily="34" charset="0"/>
              </a:rPr>
              <a:t>drugim</a:t>
            </a:r>
            <a:r>
              <a:rPr lang="en-US" sz="2400" dirty="0">
                <a:latin typeface="Arial" pitchFamily="34" charset="0"/>
                <a:cs typeface="Arial" pitchFamily="34" charset="0"/>
              </a:rPr>
              <a:t> </a:t>
            </a:r>
            <a:r>
              <a:rPr lang="en-US" sz="2400" dirty="0" err="1">
                <a:latin typeface="Arial" pitchFamily="34" charset="0"/>
                <a:cs typeface="Arial" pitchFamily="34" charset="0"/>
              </a:rPr>
              <a:t>sistemima</a:t>
            </a:r>
            <a:r>
              <a:rPr lang="en-US" sz="2400" dirty="0">
                <a:latin typeface="Arial" pitchFamily="34" charset="0"/>
                <a:cs typeface="Arial" pitchFamily="34" charset="0"/>
              </a:rPr>
              <a:t> </a:t>
            </a:r>
            <a:r>
              <a:rPr lang="en-US" sz="2400" dirty="0" err="1">
                <a:latin typeface="Arial" pitchFamily="34" charset="0"/>
                <a:cs typeface="Arial" pitchFamily="34" charset="0"/>
              </a:rPr>
              <a:t>iz</a:t>
            </a:r>
            <a:r>
              <a:rPr lang="en-US" sz="2400" dirty="0">
                <a:latin typeface="Arial" pitchFamily="34" charset="0"/>
                <a:cs typeface="Arial" pitchFamily="34" charset="0"/>
              </a:rPr>
              <a:t> </a:t>
            </a:r>
            <a:r>
              <a:rPr lang="en-US" sz="2400" dirty="0" err="1">
                <a:latin typeface="Arial" pitchFamily="34" charset="0"/>
                <a:cs typeface="Arial" pitchFamily="34" charset="0"/>
              </a:rPr>
              <a:t>svog</a:t>
            </a:r>
            <a:r>
              <a:rPr lang="en-US" sz="2400" dirty="0">
                <a:latin typeface="Arial" pitchFamily="34" charset="0"/>
                <a:cs typeface="Arial" pitchFamily="34" charset="0"/>
              </a:rPr>
              <a:t> </a:t>
            </a:r>
            <a:r>
              <a:rPr lang="en-US" sz="2400" dirty="0" err="1" smtClean="0">
                <a:latin typeface="Arial" pitchFamily="34" charset="0"/>
                <a:cs typeface="Arial" pitchFamily="34" charset="0"/>
              </a:rPr>
              <a:t>okruženja</a:t>
            </a:r>
            <a:r>
              <a:rPr lang="sr-Latn-RS" sz="2400" dirty="0" smtClean="0">
                <a:latin typeface="Arial" pitchFamily="34" charset="0"/>
                <a:cs typeface="Arial" pitchFamily="34" charset="0"/>
              </a:rPr>
              <a:t> (npr.</a:t>
            </a:r>
            <a:r>
              <a:rPr lang="en-US" sz="2400" dirty="0" smtClean="0">
                <a:latin typeface="Arial" pitchFamily="34" charset="0"/>
                <a:cs typeface="Arial" pitchFamily="34" charset="0"/>
              </a:rPr>
              <a:t> </a:t>
            </a:r>
            <a:r>
              <a:rPr lang="sr-Latn-RS" sz="2400" dirty="0" smtClean="0">
                <a:latin typeface="Arial" pitchFamily="34" charset="0"/>
                <a:cs typeface="Arial" pitchFamily="34" charset="0"/>
              </a:rPr>
              <a:t>p</a:t>
            </a:r>
            <a:r>
              <a:rPr lang="en-US" sz="2400" dirty="0" err="1" smtClean="0">
                <a:latin typeface="Arial" pitchFamily="34" charset="0"/>
                <a:cs typeface="Arial" pitchFamily="34" charset="0"/>
              </a:rPr>
              <a:t>reduzeće</a:t>
            </a:r>
            <a:r>
              <a:rPr lang="sr-Latn-RS" sz="2400" dirty="0" smtClean="0">
                <a:latin typeface="Arial" pitchFamily="34" charset="0"/>
                <a:cs typeface="Arial" pitchFamily="34" charset="0"/>
              </a:rPr>
              <a:t>)</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a:p>
            <a:pPr>
              <a:spcBef>
                <a:spcPts val="1800"/>
              </a:spcBef>
              <a:buFont typeface="Wingdings" pitchFamily="2" charset="2"/>
              <a:buChar char="q"/>
            </a:pPr>
            <a:r>
              <a:rPr lang="en-US" sz="2400" dirty="0" err="1">
                <a:latin typeface="Arial" pitchFamily="34" charset="0"/>
                <a:cs typeface="Arial" pitchFamily="34" charset="0"/>
              </a:rPr>
              <a:t>Zatvoreni</a:t>
            </a:r>
            <a:r>
              <a:rPr lang="en-US" sz="2400" dirty="0">
                <a:latin typeface="Arial" pitchFamily="34" charset="0"/>
                <a:cs typeface="Arial" pitchFamily="34" charset="0"/>
              </a:rPr>
              <a:t> </a:t>
            </a:r>
            <a:r>
              <a:rPr lang="en-US" sz="2400" dirty="0" err="1">
                <a:latin typeface="Arial" pitchFamily="34" charset="0"/>
                <a:cs typeface="Arial" pitchFamily="34" charset="0"/>
              </a:rPr>
              <a:t>sistemi</a:t>
            </a:r>
            <a:r>
              <a:rPr lang="en-US" sz="2400" dirty="0">
                <a:latin typeface="Arial" pitchFamily="34" charset="0"/>
                <a:cs typeface="Arial" pitchFamily="34" charset="0"/>
              </a:rPr>
              <a:t> </a:t>
            </a:r>
            <a:r>
              <a:rPr lang="en-US" sz="2400" dirty="0" err="1">
                <a:latin typeface="Arial" pitchFamily="34" charset="0"/>
                <a:cs typeface="Arial" pitchFamily="34" charset="0"/>
              </a:rPr>
              <a:t>su</a:t>
            </a:r>
            <a:r>
              <a:rPr lang="en-US" sz="2400" dirty="0">
                <a:latin typeface="Arial" pitchFamily="34" charset="0"/>
                <a:cs typeface="Arial" pitchFamily="34" charset="0"/>
              </a:rPr>
              <a:t> </a:t>
            </a:r>
            <a:r>
              <a:rPr lang="en-US" sz="2400" dirty="0" err="1">
                <a:latin typeface="Arial" pitchFamily="34" charset="0"/>
                <a:cs typeface="Arial" pitchFamily="34" charset="0"/>
              </a:rPr>
              <a:t>izolovani</a:t>
            </a:r>
            <a:r>
              <a:rPr lang="en-US" sz="2400" dirty="0">
                <a:latin typeface="Arial" pitchFamily="34" charset="0"/>
                <a:cs typeface="Arial" pitchFamily="34" charset="0"/>
              </a:rPr>
              <a:t> od </a:t>
            </a:r>
            <a:r>
              <a:rPr lang="en-US" sz="2400" dirty="0" err="1">
                <a:latin typeface="Arial" pitchFamily="34" charset="0"/>
                <a:cs typeface="Arial" pitchFamily="34" charset="0"/>
              </a:rPr>
              <a:t>okruženja</a:t>
            </a:r>
            <a:r>
              <a:rPr lang="en-US" sz="2400" dirty="0">
                <a:latin typeface="Arial" pitchFamily="34" charset="0"/>
                <a:cs typeface="Arial" pitchFamily="34" charset="0"/>
              </a:rPr>
              <a:t> i </a:t>
            </a:r>
            <a:r>
              <a:rPr lang="en-US" sz="2400" dirty="0" err="1">
                <a:latin typeface="Arial" pitchFamily="34" charset="0"/>
                <a:cs typeface="Arial" pitchFamily="34" charset="0"/>
              </a:rPr>
              <a:t>nemaju</a:t>
            </a:r>
            <a:r>
              <a:rPr lang="en-US" sz="2400" dirty="0">
                <a:latin typeface="Arial" pitchFamily="34" charset="0"/>
                <a:cs typeface="Arial" pitchFamily="34" charset="0"/>
              </a:rPr>
              <a:t> s </a:t>
            </a:r>
            <a:r>
              <a:rPr lang="en-US" sz="2400" dirty="0" err="1">
                <a:latin typeface="Arial" pitchFamily="34" charset="0"/>
                <a:cs typeface="Arial" pitchFamily="34" charset="0"/>
              </a:rPr>
              <a:t>njim</a:t>
            </a:r>
            <a:r>
              <a:rPr lang="en-US" sz="2400" dirty="0">
                <a:latin typeface="Arial" pitchFamily="34" charset="0"/>
                <a:cs typeface="Arial" pitchFamily="34" charset="0"/>
              </a:rPr>
              <a:t> </a:t>
            </a:r>
            <a:r>
              <a:rPr lang="en-US" sz="2400" dirty="0" err="1">
                <a:latin typeface="Arial" pitchFamily="34" charset="0"/>
                <a:cs typeface="Arial" pitchFamily="34" charset="0"/>
              </a:rPr>
              <a:t>nikakvu</a:t>
            </a:r>
            <a:r>
              <a:rPr lang="en-US" sz="2400" dirty="0">
                <a:latin typeface="Arial" pitchFamily="34" charset="0"/>
                <a:cs typeface="Arial" pitchFamily="34" charset="0"/>
              </a:rPr>
              <a:t> </a:t>
            </a:r>
            <a:r>
              <a:rPr lang="en-US" sz="2400" dirty="0" err="1" smtClean="0">
                <a:latin typeface="Arial" pitchFamily="34" charset="0"/>
                <a:cs typeface="Arial" pitchFamily="34" charset="0"/>
              </a:rPr>
              <a:t>komunikaciju</a:t>
            </a:r>
            <a:r>
              <a:rPr lang="en-US" sz="2400" dirty="0" smtClean="0">
                <a:latin typeface="Arial" pitchFamily="34" charset="0"/>
                <a:cs typeface="Arial" pitchFamily="34" charset="0"/>
              </a:rPr>
              <a:t> </a:t>
            </a:r>
            <a:r>
              <a:rPr lang="sr-Latn-RS" sz="2400" dirty="0" smtClean="0">
                <a:latin typeface="Arial" pitchFamily="34" charset="0"/>
                <a:cs typeface="Arial" pitchFamily="34" charset="0"/>
              </a:rPr>
              <a:t>(npr. a</a:t>
            </a:r>
            <a:r>
              <a:rPr lang="en-US" sz="2400" dirty="0" err="1" smtClean="0">
                <a:latin typeface="Arial" pitchFamily="34" charset="0"/>
                <a:cs typeface="Arial" pitchFamily="34" charset="0"/>
              </a:rPr>
              <a:t>utarhična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privreda</a:t>
            </a:r>
            <a:r>
              <a:rPr lang="sr-Latn-RS" sz="2400" dirty="0" smtClean="0">
                <a:latin typeface="Arial" pitchFamily="34" charset="0"/>
                <a:cs typeface="Arial" pitchFamily="34" charset="0"/>
              </a:rPr>
              <a:t>)</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5" name="Title 2"/>
          <p:cNvSpPr txBox="1">
            <a:spLocks/>
          </p:cNvSpPr>
          <p:nvPr/>
        </p:nvSpPr>
        <p:spPr>
          <a:xfrm>
            <a:off x="1763688" y="249689"/>
            <a:ext cx="6593160" cy="8030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dirty="0" smtClean="0">
                <a:solidFill>
                  <a:srgbClr val="00B0F0"/>
                </a:solidFill>
              </a:rPr>
              <a:t>Klasifikacija sistema</a:t>
            </a:r>
            <a:endParaRPr lang="en-US" dirty="0">
              <a:solidFill>
                <a:srgbClr val="00B0F0"/>
              </a:solidFill>
            </a:endParaRPr>
          </a:p>
        </p:txBody>
      </p:sp>
    </p:spTree>
    <p:extLst>
      <p:ext uri="{BB962C8B-B14F-4D97-AF65-F5344CB8AC3E}">
        <p14:creationId xmlns:p14="http://schemas.microsoft.com/office/powerpoint/2010/main" val="445602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7949416" cy="345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907704" y="260648"/>
            <a:ext cx="6851104" cy="648072"/>
          </a:xfrm>
        </p:spPr>
        <p:txBody>
          <a:bodyPr>
            <a:noAutofit/>
          </a:bodyPr>
          <a:lstStyle/>
          <a:p>
            <a:r>
              <a:rPr lang="en-US" sz="4000" dirty="0" err="1">
                <a:solidFill>
                  <a:srgbClr val="00B0F0"/>
                </a:solidFill>
              </a:rPr>
              <a:t>Podsistemi</a:t>
            </a:r>
            <a:r>
              <a:rPr lang="en-US" sz="4000" dirty="0">
                <a:solidFill>
                  <a:srgbClr val="00B0F0"/>
                </a:solidFill>
              </a:rPr>
              <a:t> i </a:t>
            </a:r>
            <a:r>
              <a:rPr lang="en-US" sz="4000" dirty="0" err="1">
                <a:solidFill>
                  <a:srgbClr val="00B0F0"/>
                </a:solidFill>
              </a:rPr>
              <a:t>interakcije</a:t>
            </a:r>
            <a:r>
              <a:rPr lang="en-US" sz="4000" dirty="0">
                <a:solidFill>
                  <a:srgbClr val="00B0F0"/>
                </a:solidFill>
              </a:rPr>
              <a:t> </a:t>
            </a:r>
          </a:p>
        </p:txBody>
      </p:sp>
      <p:sp>
        <p:nvSpPr>
          <p:cNvPr id="4" name="Content Placeholder 3"/>
          <p:cNvSpPr>
            <a:spLocks noGrp="1"/>
          </p:cNvSpPr>
          <p:nvPr>
            <p:ph sz="quarter" idx="1"/>
          </p:nvPr>
        </p:nvSpPr>
        <p:spPr>
          <a:xfrm>
            <a:off x="447245" y="1124744"/>
            <a:ext cx="7467600" cy="1897957"/>
          </a:xfrm>
        </p:spPr>
        <p:txBody>
          <a:bodyPr>
            <a:noAutofit/>
          </a:bodyPr>
          <a:lstStyle/>
          <a:p>
            <a:r>
              <a:rPr lang="en-US" sz="2400" dirty="0" err="1">
                <a:latin typeface="Arial" pitchFamily="34" charset="0"/>
                <a:cs typeface="Arial" pitchFamily="34" charset="0"/>
              </a:rPr>
              <a:t>Povezivanjem</a:t>
            </a:r>
            <a:r>
              <a:rPr lang="en-US" sz="2400" dirty="0">
                <a:latin typeface="Arial" pitchFamily="34" charset="0"/>
                <a:cs typeface="Arial" pitchFamily="34" charset="0"/>
              </a:rPr>
              <a:t> </a:t>
            </a:r>
            <a:r>
              <a:rPr lang="en-US" sz="2400" dirty="0" err="1">
                <a:latin typeface="Arial" pitchFamily="34" charset="0"/>
                <a:cs typeface="Arial" pitchFamily="34" charset="0"/>
              </a:rPr>
              <a:t>više</a:t>
            </a:r>
            <a:r>
              <a:rPr lang="en-US" sz="2400" dirty="0">
                <a:latin typeface="Arial" pitchFamily="34" charset="0"/>
                <a:cs typeface="Arial" pitchFamily="34" charset="0"/>
              </a:rPr>
              <a:t> </a:t>
            </a:r>
            <a:r>
              <a:rPr lang="en-US" sz="2400" dirty="0" err="1">
                <a:latin typeface="Arial" pitchFamily="34" charset="0"/>
                <a:cs typeface="Arial" pitchFamily="34" charset="0"/>
              </a:rPr>
              <a:t>podsistema</a:t>
            </a:r>
            <a:r>
              <a:rPr lang="en-US" sz="2400" dirty="0">
                <a:latin typeface="Arial" pitchFamily="34" charset="0"/>
                <a:cs typeface="Arial" pitchFamily="34" charset="0"/>
              </a:rPr>
              <a:t> u </a:t>
            </a:r>
            <a:r>
              <a:rPr lang="en-US" sz="2400" dirty="0" err="1">
                <a:latin typeface="Arial" pitchFamily="34" charset="0"/>
                <a:cs typeface="Arial" pitchFamily="34" charset="0"/>
              </a:rPr>
              <a:t>okviru</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može</a:t>
            </a:r>
            <a:r>
              <a:rPr lang="en-US" sz="2400" dirty="0">
                <a:latin typeface="Arial" pitchFamily="34" charset="0"/>
                <a:cs typeface="Arial" pitchFamily="34" charset="0"/>
              </a:rPr>
              <a:t> se </a:t>
            </a:r>
            <a:r>
              <a:rPr lang="en-US" sz="2400" dirty="0" err="1">
                <a:latin typeface="Arial" pitchFamily="34" charset="0"/>
                <a:cs typeface="Arial" pitchFamily="34" charset="0"/>
              </a:rPr>
              <a:t>formirati</a:t>
            </a:r>
            <a:r>
              <a:rPr lang="en-US" sz="2400" dirty="0">
                <a:latin typeface="Arial" pitchFamily="34" charset="0"/>
                <a:cs typeface="Arial" pitchFamily="34" charset="0"/>
              </a:rPr>
              <a:t>: </a:t>
            </a:r>
          </a:p>
          <a:p>
            <a:pPr marL="857250" lvl="2" indent="0">
              <a:buNone/>
            </a:pPr>
            <a:r>
              <a:rPr lang="en-US" sz="2000" dirty="0" err="1" smtClean="0">
                <a:latin typeface="Arial" pitchFamily="34" charset="0"/>
                <a:cs typeface="Arial" pitchFamily="34" charset="0"/>
              </a:rPr>
              <a:t>otvoreni</a:t>
            </a:r>
            <a:r>
              <a:rPr lang="en-US" sz="2000" dirty="0" smtClean="0">
                <a:latin typeface="Arial" pitchFamily="34" charset="0"/>
                <a:cs typeface="Arial" pitchFamily="34" charset="0"/>
              </a:rPr>
              <a:t> </a:t>
            </a:r>
            <a:r>
              <a:rPr lang="en-US" sz="2000" dirty="0" err="1">
                <a:latin typeface="Arial" pitchFamily="34" charset="0"/>
                <a:cs typeface="Arial" pitchFamily="34" charset="0"/>
              </a:rPr>
              <a:t>lanac</a:t>
            </a:r>
            <a:r>
              <a:rPr lang="en-US" sz="2000" dirty="0">
                <a:latin typeface="Arial" pitchFamily="34" charset="0"/>
                <a:cs typeface="Arial" pitchFamily="34" charset="0"/>
              </a:rPr>
              <a:t>; </a:t>
            </a:r>
          </a:p>
          <a:p>
            <a:pPr marL="857250" lvl="2" indent="0">
              <a:buNone/>
            </a:pPr>
            <a:r>
              <a:rPr lang="en-US" sz="2000" dirty="0" err="1" smtClean="0">
                <a:latin typeface="Arial" pitchFamily="34" charset="0"/>
                <a:cs typeface="Arial" pitchFamily="34" charset="0"/>
              </a:rPr>
              <a:t>zatvoreni</a:t>
            </a:r>
            <a:r>
              <a:rPr lang="en-US" sz="2000" dirty="0" smtClean="0">
                <a:latin typeface="Arial" pitchFamily="34" charset="0"/>
                <a:cs typeface="Arial" pitchFamily="34" charset="0"/>
              </a:rPr>
              <a:t> </a:t>
            </a:r>
            <a:r>
              <a:rPr lang="en-US" sz="2000" dirty="0" err="1">
                <a:latin typeface="Arial" pitchFamily="34" charset="0"/>
                <a:cs typeface="Arial" pitchFamily="34" charset="0"/>
              </a:rPr>
              <a:t>lanac</a:t>
            </a:r>
            <a:r>
              <a:rPr lang="en-US" sz="2000" dirty="0">
                <a:latin typeface="Arial" pitchFamily="34" charset="0"/>
                <a:cs typeface="Arial" pitchFamily="34" charset="0"/>
              </a:rPr>
              <a:t> i </a:t>
            </a:r>
          </a:p>
          <a:p>
            <a:pPr marL="857250" lvl="2" indent="0">
              <a:buNone/>
            </a:pPr>
            <a:r>
              <a:rPr lang="en-US" sz="2000" dirty="0" err="1" smtClean="0">
                <a:latin typeface="Arial" pitchFamily="34" charset="0"/>
                <a:cs typeface="Arial" pitchFamily="34" charset="0"/>
              </a:rPr>
              <a:t>razgranati</a:t>
            </a:r>
            <a:r>
              <a:rPr lang="en-US" sz="2000" dirty="0" smtClean="0">
                <a:latin typeface="Arial" pitchFamily="34" charset="0"/>
                <a:cs typeface="Arial" pitchFamily="34" charset="0"/>
              </a:rPr>
              <a:t> </a:t>
            </a:r>
            <a:r>
              <a:rPr lang="en-US" sz="2000" dirty="0" err="1">
                <a:latin typeface="Arial" pitchFamily="34" charset="0"/>
                <a:cs typeface="Arial" pitchFamily="34" charset="0"/>
              </a:rPr>
              <a:t>lanac</a:t>
            </a:r>
            <a:r>
              <a:rPr lang="en-US" sz="2000" dirty="0">
                <a:latin typeface="Arial" pitchFamily="34" charset="0"/>
                <a:cs typeface="Arial" pitchFamily="34" charset="0"/>
              </a:rPr>
              <a:t> </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365913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35"/>
          <a:stretch/>
        </p:blipFill>
        <p:spPr bwMode="auto">
          <a:xfrm>
            <a:off x="107504" y="980728"/>
            <a:ext cx="8856983" cy="56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a:off x="1907704" y="260648"/>
            <a:ext cx="6851104"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B0F0"/>
                </a:solidFill>
              </a:rPr>
              <a:t>Podsistemi i interakcije </a:t>
            </a:r>
            <a:endParaRPr lang="en-US" sz="4000" dirty="0">
              <a:solidFill>
                <a:srgbClr val="00B0F0"/>
              </a:solidFill>
            </a:endParaRPr>
          </a:p>
        </p:txBody>
      </p:sp>
    </p:spTree>
    <p:extLst>
      <p:ext uri="{BB962C8B-B14F-4D97-AF65-F5344CB8AC3E}">
        <p14:creationId xmlns:p14="http://schemas.microsoft.com/office/powerpoint/2010/main" val="2782158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54" y="908720"/>
            <a:ext cx="8483817"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a:off x="1907704" y="260648"/>
            <a:ext cx="6851104"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B0F0"/>
                </a:solidFill>
              </a:rPr>
              <a:t>Podsistemi i interakcije </a:t>
            </a:r>
            <a:endParaRPr lang="en-US" sz="4000" dirty="0">
              <a:solidFill>
                <a:srgbClr val="00B0F0"/>
              </a:solidFill>
            </a:endParaRPr>
          </a:p>
        </p:txBody>
      </p:sp>
    </p:spTree>
    <p:extLst>
      <p:ext uri="{BB962C8B-B14F-4D97-AF65-F5344CB8AC3E}">
        <p14:creationId xmlns:p14="http://schemas.microsoft.com/office/powerpoint/2010/main" val="3652752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37" y="1215999"/>
            <a:ext cx="8203598" cy="443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a:xfrm>
            <a:off x="1907704" y="260648"/>
            <a:ext cx="6851104"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B0F0"/>
                </a:solidFill>
              </a:rPr>
              <a:t>Podsistemi i interakcije </a:t>
            </a:r>
            <a:endParaRPr lang="en-US" sz="4000" dirty="0">
              <a:solidFill>
                <a:srgbClr val="00B0F0"/>
              </a:solidFill>
            </a:endParaRPr>
          </a:p>
        </p:txBody>
      </p:sp>
    </p:spTree>
    <p:extLst>
      <p:ext uri="{BB962C8B-B14F-4D97-AF65-F5344CB8AC3E}">
        <p14:creationId xmlns:p14="http://schemas.microsoft.com/office/powerpoint/2010/main" val="2988332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7499176" cy="778098"/>
          </a:xfrm>
        </p:spPr>
        <p:txBody>
          <a:bodyPr>
            <a:noAutofit/>
          </a:bodyPr>
          <a:lstStyle/>
          <a:p>
            <a:r>
              <a:rPr lang="en-US" sz="4000" dirty="0" err="1">
                <a:solidFill>
                  <a:srgbClr val="00B0F0"/>
                </a:solidFill>
              </a:rPr>
              <a:t>Rekapitulacij</a:t>
            </a:r>
            <a:r>
              <a:rPr lang="sr-Latn-RS" sz="4000" dirty="0">
                <a:solidFill>
                  <a:srgbClr val="00B0F0"/>
                </a:solidFill>
              </a:rPr>
              <a:t>a</a:t>
            </a:r>
            <a:r>
              <a:rPr lang="en-US" sz="4000" dirty="0">
                <a:solidFill>
                  <a:srgbClr val="00B0F0"/>
                </a:solidFill>
              </a:rPr>
              <a:t> </a:t>
            </a:r>
            <a:r>
              <a:rPr lang="en-US" sz="4000" dirty="0" err="1">
                <a:solidFill>
                  <a:srgbClr val="00B0F0"/>
                </a:solidFill>
              </a:rPr>
              <a:t>opšte</a:t>
            </a:r>
            <a:r>
              <a:rPr lang="en-US" sz="4000" dirty="0">
                <a:solidFill>
                  <a:srgbClr val="00B0F0"/>
                </a:solidFill>
              </a:rPr>
              <a:t> </a:t>
            </a:r>
            <a:r>
              <a:rPr lang="en-US" sz="4000" dirty="0" err="1">
                <a:solidFill>
                  <a:srgbClr val="00B0F0"/>
                </a:solidFill>
              </a:rPr>
              <a:t>teorije</a:t>
            </a:r>
            <a:r>
              <a:rPr lang="en-US" sz="4000" dirty="0">
                <a:solidFill>
                  <a:srgbClr val="00B0F0"/>
                </a:solidFill>
              </a:rPr>
              <a:t> </a:t>
            </a:r>
            <a:r>
              <a:rPr lang="en-US" sz="4000" dirty="0" err="1">
                <a:solidFill>
                  <a:srgbClr val="00B0F0"/>
                </a:solidFill>
              </a:rPr>
              <a:t>sistema</a:t>
            </a:r>
            <a:endParaRPr lang="en-US" sz="4000" dirty="0">
              <a:solidFill>
                <a:srgbClr val="00B0F0"/>
              </a:solidFill>
            </a:endParaRPr>
          </a:p>
        </p:txBody>
      </p:sp>
      <p:sp>
        <p:nvSpPr>
          <p:cNvPr id="3" name="Content Placeholder 2"/>
          <p:cNvSpPr>
            <a:spLocks noGrp="1"/>
          </p:cNvSpPr>
          <p:nvPr>
            <p:ph sz="quarter" idx="1"/>
          </p:nvPr>
        </p:nvSpPr>
        <p:spPr>
          <a:xfrm>
            <a:off x="457200" y="1600200"/>
            <a:ext cx="8003232" cy="5148303"/>
          </a:xfrm>
        </p:spPr>
        <p:txBody>
          <a:bodyPr>
            <a:noAutofit/>
          </a:bodyPr>
          <a:lstStyle/>
          <a:p>
            <a:pPr>
              <a:spcBef>
                <a:spcPts val="1578"/>
              </a:spcBef>
            </a:pPr>
            <a:r>
              <a:rPr lang="pl-PL" sz="2400" dirty="0" smtClean="0">
                <a:latin typeface="Arial" pitchFamily="34" charset="0"/>
                <a:cs typeface="Arial" pitchFamily="34" charset="0"/>
              </a:rPr>
              <a:t>Sistem </a:t>
            </a:r>
            <a:r>
              <a:rPr lang="pl-PL" sz="2400" dirty="0">
                <a:latin typeface="Arial" pitchFamily="34" charset="0"/>
                <a:cs typeface="Arial" pitchFamily="34" charset="0"/>
              </a:rPr>
              <a:t>je skup međusobno povezanih elemenata. </a:t>
            </a:r>
          </a:p>
          <a:p>
            <a:pPr>
              <a:spcBef>
                <a:spcPts val="1578"/>
              </a:spcBef>
            </a:pPr>
            <a:r>
              <a:rPr lang="en-US" sz="2400" dirty="0" err="1">
                <a:latin typeface="Arial" pitchFamily="34" charset="0"/>
                <a:cs typeface="Arial" pitchFamily="34" charset="0"/>
              </a:rPr>
              <a:t>Elementi</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osposobljeni</a:t>
            </a:r>
            <a:r>
              <a:rPr lang="en-US" sz="2400" dirty="0">
                <a:latin typeface="Arial" pitchFamily="34" charset="0"/>
                <a:cs typeface="Arial" pitchFamily="34" charset="0"/>
              </a:rPr>
              <a:t> </a:t>
            </a:r>
            <a:r>
              <a:rPr lang="en-US" sz="2400" dirty="0" err="1">
                <a:latin typeface="Arial" pitchFamily="34" charset="0"/>
                <a:cs typeface="Arial" pitchFamily="34" charset="0"/>
              </a:rPr>
              <a:t>su</a:t>
            </a:r>
            <a:r>
              <a:rPr lang="en-US" sz="2400" dirty="0">
                <a:latin typeface="Arial" pitchFamily="34" charset="0"/>
                <a:cs typeface="Arial" pitchFamily="34" charset="0"/>
              </a:rPr>
              <a:t> </a:t>
            </a:r>
            <a:r>
              <a:rPr lang="en-US" sz="2400" dirty="0" err="1">
                <a:latin typeface="Arial" pitchFamily="34" charset="0"/>
                <a:cs typeface="Arial" pitchFamily="34" charset="0"/>
              </a:rPr>
              <a:t>za</a:t>
            </a:r>
            <a:r>
              <a:rPr lang="en-US" sz="2400" dirty="0">
                <a:latin typeface="Arial" pitchFamily="34" charset="0"/>
                <a:cs typeface="Arial" pitchFamily="34" charset="0"/>
              </a:rPr>
              <a:t> </a:t>
            </a:r>
            <a:r>
              <a:rPr lang="en-US" sz="2400" dirty="0" err="1">
                <a:latin typeface="Arial" pitchFamily="34" charset="0"/>
                <a:cs typeface="Arial" pitchFamily="34" charset="0"/>
              </a:rPr>
              <a:t>obavljanje</a:t>
            </a:r>
            <a:r>
              <a:rPr lang="en-US" sz="2400" dirty="0">
                <a:latin typeface="Arial" pitchFamily="34" charset="0"/>
                <a:cs typeface="Arial" pitchFamily="34" charset="0"/>
              </a:rPr>
              <a:t> </a:t>
            </a:r>
            <a:r>
              <a:rPr lang="en-US" sz="2400" dirty="0" err="1">
                <a:latin typeface="Arial" pitchFamily="34" charset="0"/>
                <a:cs typeface="Arial" pitchFamily="34" charset="0"/>
              </a:rPr>
              <a:t>različitih</a:t>
            </a:r>
            <a:r>
              <a:rPr lang="en-US" sz="2400" dirty="0">
                <a:latin typeface="Arial" pitchFamily="34" charset="0"/>
                <a:cs typeface="Arial" pitchFamily="34" charset="0"/>
              </a:rPr>
              <a:t> </a:t>
            </a:r>
            <a:r>
              <a:rPr lang="en-US" sz="2400" dirty="0" err="1">
                <a:latin typeface="Arial" pitchFamily="34" charset="0"/>
                <a:cs typeface="Arial" pitchFamily="34" charset="0"/>
              </a:rPr>
              <a:t>funkcija</a:t>
            </a:r>
            <a:r>
              <a:rPr lang="en-US" sz="2400" dirty="0">
                <a:latin typeface="Arial" pitchFamily="34" charset="0"/>
                <a:cs typeface="Arial" pitchFamily="34" charset="0"/>
              </a:rPr>
              <a:t> </a:t>
            </a:r>
            <a:r>
              <a:rPr lang="en-US" sz="2400" dirty="0" err="1">
                <a:latin typeface="Arial" pitchFamily="34" charset="0"/>
                <a:cs typeface="Arial" pitchFamily="34" charset="0"/>
              </a:rPr>
              <a:t>što</a:t>
            </a:r>
            <a:r>
              <a:rPr lang="en-US" sz="2400" dirty="0">
                <a:latin typeface="Arial" pitchFamily="34" charset="0"/>
                <a:cs typeface="Arial" pitchFamily="34" charset="0"/>
              </a:rPr>
              <a:t> je i </a:t>
            </a:r>
            <a:r>
              <a:rPr lang="sr-Latn-RS" sz="2400" dirty="0" smtClean="0">
                <a:latin typeface="Arial" pitchFamily="34" charset="0"/>
                <a:cs typeface="Arial" pitchFamily="34" charset="0"/>
              </a:rPr>
              <a:t>svrha</a:t>
            </a:r>
            <a:r>
              <a:rPr lang="en-US" sz="2400" dirty="0" smtClean="0">
                <a:latin typeface="Arial" pitchFamily="34" charset="0"/>
                <a:cs typeface="Arial" pitchFamily="34" charset="0"/>
              </a:rPr>
              <a:t> </a:t>
            </a:r>
            <a:r>
              <a:rPr lang="en-US" sz="2400" dirty="0" err="1">
                <a:latin typeface="Arial" pitchFamily="34" charset="0"/>
                <a:cs typeface="Arial" pitchFamily="34" charset="0"/>
              </a:rPr>
              <a:t>njihovog</a:t>
            </a:r>
            <a:r>
              <a:rPr lang="en-US" sz="2400" dirty="0">
                <a:latin typeface="Arial" pitchFamily="34" charset="0"/>
                <a:cs typeface="Arial" pitchFamily="34" charset="0"/>
              </a:rPr>
              <a:t> </a:t>
            </a:r>
            <a:r>
              <a:rPr lang="en-US" sz="2400" dirty="0" err="1">
                <a:latin typeface="Arial" pitchFamily="34" charset="0"/>
                <a:cs typeface="Arial" pitchFamily="34" charset="0"/>
              </a:rPr>
              <a:t>udruživanja</a:t>
            </a:r>
            <a:r>
              <a:rPr lang="en-US" sz="2400" dirty="0">
                <a:latin typeface="Arial" pitchFamily="34" charset="0"/>
                <a:cs typeface="Arial" pitchFamily="34" charset="0"/>
              </a:rPr>
              <a:t> u </a:t>
            </a:r>
            <a:r>
              <a:rPr lang="en-US" sz="2400" dirty="0" err="1">
                <a:latin typeface="Arial" pitchFamily="34" charset="0"/>
                <a:cs typeface="Arial" pitchFamily="34" charset="0"/>
              </a:rPr>
              <a:t>celinu</a:t>
            </a:r>
            <a:r>
              <a:rPr lang="en-US" sz="2400" dirty="0">
                <a:latin typeface="Arial" pitchFamily="34" charset="0"/>
                <a:cs typeface="Arial" pitchFamily="34" charset="0"/>
              </a:rPr>
              <a:t>. </a:t>
            </a:r>
          </a:p>
          <a:p>
            <a:pPr>
              <a:spcBef>
                <a:spcPts val="1578"/>
              </a:spcBef>
            </a:pPr>
            <a:r>
              <a:rPr lang="en-US" sz="2400" dirty="0" err="1">
                <a:latin typeface="Arial" pitchFamily="34" charset="0"/>
                <a:cs typeface="Arial" pitchFamily="34" charset="0"/>
              </a:rPr>
              <a:t>Elementi</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tretiraju</a:t>
            </a:r>
            <a:r>
              <a:rPr lang="en-US" sz="2400" dirty="0">
                <a:latin typeface="Arial" pitchFamily="34" charset="0"/>
                <a:cs typeface="Arial" pitchFamily="34" charset="0"/>
              </a:rPr>
              <a:t> se u </a:t>
            </a:r>
            <a:r>
              <a:rPr lang="en-US" sz="2400" dirty="0" err="1">
                <a:latin typeface="Arial" pitchFamily="34" charset="0"/>
                <a:cs typeface="Arial" pitchFamily="34" charset="0"/>
              </a:rPr>
              <a:t>okviru</a:t>
            </a:r>
            <a:r>
              <a:rPr lang="en-US" sz="2400" dirty="0">
                <a:latin typeface="Arial" pitchFamily="34" charset="0"/>
                <a:cs typeface="Arial" pitchFamily="34" charset="0"/>
              </a:rPr>
              <a:t> </a:t>
            </a:r>
            <a:r>
              <a:rPr lang="en-US" sz="2400" dirty="0" err="1">
                <a:latin typeface="Arial" pitchFamily="34" charset="0"/>
                <a:cs typeface="Arial" pitchFamily="34" charset="0"/>
              </a:rPr>
              <a:t>funkcionisanja</a:t>
            </a:r>
            <a:r>
              <a:rPr lang="en-US" sz="2400" dirty="0">
                <a:latin typeface="Arial" pitchFamily="34" charset="0"/>
                <a:cs typeface="Arial" pitchFamily="34" charset="0"/>
              </a:rPr>
              <a:t> </a:t>
            </a:r>
            <a:r>
              <a:rPr lang="en-US" sz="2400" dirty="0" err="1">
                <a:latin typeface="Arial" pitchFamily="34" charset="0"/>
                <a:cs typeface="Arial" pitchFamily="34" charset="0"/>
              </a:rPr>
              <a:t>celine</a:t>
            </a:r>
            <a:r>
              <a:rPr lang="en-US" sz="2400" dirty="0">
                <a:latin typeface="Arial" pitchFamily="34" charset="0"/>
                <a:cs typeface="Arial" pitchFamily="34" charset="0"/>
              </a:rPr>
              <a:t>, a ne </a:t>
            </a:r>
            <a:r>
              <a:rPr lang="en-US" sz="2400" dirty="0" err="1">
                <a:latin typeface="Arial" pitchFamily="34" charset="0"/>
                <a:cs typeface="Arial" pitchFamily="34" charset="0"/>
              </a:rPr>
              <a:t>izolovano</a:t>
            </a:r>
            <a:r>
              <a:rPr lang="en-US" sz="2400" dirty="0">
                <a:latin typeface="Arial" pitchFamily="34" charset="0"/>
                <a:cs typeface="Arial" pitchFamily="34" charset="0"/>
              </a:rPr>
              <a:t> </a:t>
            </a:r>
            <a:r>
              <a:rPr lang="en-US" sz="2400" dirty="0" err="1">
                <a:latin typeface="Arial" pitchFamily="34" charset="0"/>
                <a:cs typeface="Arial" pitchFamily="34" charset="0"/>
              </a:rPr>
              <a:t>ili</a:t>
            </a:r>
            <a:r>
              <a:rPr lang="en-US" sz="2400" dirty="0">
                <a:latin typeface="Arial" pitchFamily="34" charset="0"/>
                <a:cs typeface="Arial" pitchFamily="34" charset="0"/>
              </a:rPr>
              <a:t> </a:t>
            </a:r>
            <a:r>
              <a:rPr lang="en-US" sz="2400" dirty="0" err="1">
                <a:latin typeface="Arial" pitchFamily="34" charset="0"/>
                <a:cs typeface="Arial" pitchFamily="34" charset="0"/>
              </a:rPr>
              <a:t>samostalno</a:t>
            </a:r>
            <a:r>
              <a:rPr lang="en-US" sz="2400" dirty="0">
                <a:latin typeface="Arial" pitchFamily="34" charset="0"/>
                <a:cs typeface="Arial" pitchFamily="34" charset="0"/>
              </a:rPr>
              <a:t>. </a:t>
            </a:r>
            <a:r>
              <a:rPr lang="en-US" sz="2400" dirty="0" err="1">
                <a:latin typeface="Arial" pitchFamily="34" charset="0"/>
                <a:cs typeface="Arial" pitchFamily="34" charset="0"/>
              </a:rPr>
              <a:t>Ovakav</a:t>
            </a:r>
            <a:r>
              <a:rPr lang="en-US" sz="2400" dirty="0">
                <a:latin typeface="Arial" pitchFamily="34" charset="0"/>
                <a:cs typeface="Arial" pitchFamily="34" charset="0"/>
              </a:rPr>
              <a:t> </a:t>
            </a:r>
            <a:r>
              <a:rPr lang="en-US" sz="2400" dirty="0" err="1">
                <a:latin typeface="Arial" pitchFamily="34" charset="0"/>
                <a:cs typeface="Arial" pitchFamily="34" charset="0"/>
              </a:rPr>
              <a:t>pristup</a:t>
            </a:r>
            <a:r>
              <a:rPr lang="en-US" sz="2400" dirty="0">
                <a:latin typeface="Arial" pitchFamily="34" charset="0"/>
                <a:cs typeface="Arial" pitchFamily="34" charset="0"/>
              </a:rPr>
              <a:t> u </a:t>
            </a:r>
            <a:r>
              <a:rPr lang="en-US" sz="2400" dirty="0" err="1">
                <a:latin typeface="Arial" pitchFamily="34" charset="0"/>
                <a:cs typeface="Arial" pitchFamily="34" charset="0"/>
              </a:rPr>
              <a:t>posmatranju</a:t>
            </a:r>
            <a:r>
              <a:rPr lang="en-US" sz="2400" dirty="0">
                <a:latin typeface="Arial" pitchFamily="34" charset="0"/>
                <a:cs typeface="Arial" pitchFamily="34" charset="0"/>
              </a:rPr>
              <a:t> </a:t>
            </a:r>
            <a:r>
              <a:rPr lang="en-US" sz="2400" dirty="0" err="1">
                <a:latin typeface="Arial" pitchFamily="34" charset="0"/>
                <a:cs typeface="Arial" pitchFamily="34" charset="0"/>
              </a:rPr>
              <a:t>pojava</a:t>
            </a:r>
            <a:r>
              <a:rPr lang="en-US" sz="2400" dirty="0">
                <a:latin typeface="Arial" pitchFamily="34" charset="0"/>
                <a:cs typeface="Arial" pitchFamily="34" charset="0"/>
              </a:rPr>
              <a:t>, </a:t>
            </a:r>
            <a:r>
              <a:rPr lang="en-US" sz="2400" dirty="0" err="1">
                <a:latin typeface="Arial" pitchFamily="34" charset="0"/>
                <a:cs typeface="Arial" pitchFamily="34" charset="0"/>
              </a:rPr>
              <a:t>predmeta</a:t>
            </a:r>
            <a:r>
              <a:rPr lang="en-US" sz="2400" dirty="0">
                <a:latin typeface="Arial" pitchFamily="34" charset="0"/>
                <a:cs typeface="Arial" pitchFamily="34" charset="0"/>
              </a:rPr>
              <a:t> i </a:t>
            </a:r>
            <a:r>
              <a:rPr lang="en-US" sz="2400" dirty="0" err="1">
                <a:latin typeface="Arial" pitchFamily="34" charset="0"/>
                <a:cs typeface="Arial" pitchFamily="34" charset="0"/>
              </a:rPr>
              <a:t>problema</a:t>
            </a:r>
            <a:r>
              <a:rPr lang="en-US" sz="2400" dirty="0">
                <a:latin typeface="Arial" pitchFamily="34" charset="0"/>
                <a:cs typeface="Arial" pitchFamily="34" charset="0"/>
              </a:rPr>
              <a:t> </a:t>
            </a:r>
            <a:r>
              <a:rPr lang="en-US" sz="2400" dirty="0" err="1">
                <a:latin typeface="Arial" pitchFamily="34" charset="0"/>
                <a:cs typeface="Arial" pitchFamily="34" charset="0"/>
              </a:rPr>
              <a:t>naziva</a:t>
            </a:r>
            <a:r>
              <a:rPr lang="en-US" sz="2400" dirty="0">
                <a:latin typeface="Arial" pitchFamily="34" charset="0"/>
                <a:cs typeface="Arial" pitchFamily="34" charset="0"/>
              </a:rPr>
              <a:t> se </a:t>
            </a:r>
            <a:r>
              <a:rPr lang="en-US" sz="2400" dirty="0" err="1">
                <a:latin typeface="Arial" pitchFamily="34" charset="0"/>
                <a:cs typeface="Arial" pitchFamily="34" charset="0"/>
              </a:rPr>
              <a:t>holistički</a:t>
            </a:r>
            <a:r>
              <a:rPr lang="en-US" sz="2400" dirty="0">
                <a:latin typeface="Arial" pitchFamily="34" charset="0"/>
                <a:cs typeface="Arial" pitchFamily="34" charset="0"/>
              </a:rPr>
              <a:t> </a:t>
            </a:r>
            <a:r>
              <a:rPr lang="en-US" sz="2400" dirty="0" err="1">
                <a:latin typeface="Arial" pitchFamily="34" charset="0"/>
                <a:cs typeface="Arial" pitchFamily="34" charset="0"/>
              </a:rPr>
              <a:t>pristup</a:t>
            </a:r>
            <a:r>
              <a:rPr lang="en-US" sz="2400" dirty="0">
                <a:latin typeface="Arial" pitchFamily="34" charset="0"/>
                <a:cs typeface="Arial" pitchFamily="34" charset="0"/>
              </a:rPr>
              <a:t>. </a:t>
            </a:r>
          </a:p>
          <a:p>
            <a:pPr>
              <a:spcBef>
                <a:spcPts val="1578"/>
              </a:spcBef>
            </a:pPr>
            <a:r>
              <a:rPr lang="en-US" sz="2400" dirty="0" err="1">
                <a:latin typeface="Arial" pitchFamily="34" charset="0"/>
                <a:cs typeface="Arial" pitchFamily="34" charset="0"/>
              </a:rPr>
              <a:t>Zajedničkim</a:t>
            </a:r>
            <a:r>
              <a:rPr lang="en-US" sz="2400" dirty="0">
                <a:latin typeface="Arial" pitchFamily="34" charset="0"/>
                <a:cs typeface="Arial" pitchFamily="34" charset="0"/>
              </a:rPr>
              <a:t> </a:t>
            </a:r>
            <a:r>
              <a:rPr lang="en-US" sz="2400" dirty="0" err="1">
                <a:latin typeface="Arial" pitchFamily="34" charset="0"/>
                <a:cs typeface="Arial" pitchFamily="34" charset="0"/>
              </a:rPr>
              <a:t>delovanjem</a:t>
            </a:r>
            <a:r>
              <a:rPr lang="en-US" sz="2400" dirty="0">
                <a:latin typeface="Arial" pitchFamily="34" charset="0"/>
                <a:cs typeface="Arial" pitchFamily="34" charset="0"/>
              </a:rPr>
              <a:t> </a:t>
            </a:r>
            <a:r>
              <a:rPr lang="en-US" sz="2400" dirty="0" err="1">
                <a:latin typeface="Arial" pitchFamily="34" charset="0"/>
                <a:cs typeface="Arial" pitchFamily="34" charset="0"/>
              </a:rPr>
              <a:t>elementi</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ostvaruju</a:t>
            </a:r>
            <a:r>
              <a:rPr lang="en-US" sz="2400" dirty="0">
                <a:latin typeface="Arial" pitchFamily="34" charset="0"/>
                <a:cs typeface="Arial" pitchFamily="34" charset="0"/>
              </a:rPr>
              <a:t> </a:t>
            </a:r>
            <a:r>
              <a:rPr lang="en-US" sz="2400" dirty="0" err="1">
                <a:latin typeface="Arial" pitchFamily="34" charset="0"/>
                <a:cs typeface="Arial" pitchFamily="34" charset="0"/>
              </a:rPr>
              <a:t>svoje</a:t>
            </a:r>
            <a:r>
              <a:rPr lang="en-US" sz="2400" dirty="0">
                <a:latin typeface="Arial" pitchFamily="34" charset="0"/>
                <a:cs typeface="Arial" pitchFamily="34" charset="0"/>
              </a:rPr>
              <a:t> </a:t>
            </a:r>
            <a:r>
              <a:rPr lang="en-US" sz="2400" dirty="0" err="1">
                <a:latin typeface="Arial" pitchFamily="34" charset="0"/>
                <a:cs typeface="Arial" pitchFamily="34" charset="0"/>
              </a:rPr>
              <a:t>zajedničke</a:t>
            </a:r>
            <a:r>
              <a:rPr lang="en-US" sz="2400" dirty="0">
                <a:latin typeface="Arial" pitchFamily="34" charset="0"/>
                <a:cs typeface="Arial" pitchFamily="34" charset="0"/>
              </a:rPr>
              <a:t> </a:t>
            </a:r>
            <a:r>
              <a:rPr lang="en-US" sz="2400" dirty="0" err="1">
                <a:latin typeface="Arial" pitchFamily="34" charset="0"/>
                <a:cs typeface="Arial" pitchFamily="34" charset="0"/>
              </a:rPr>
              <a:t>ciljeve</a:t>
            </a:r>
            <a:r>
              <a:rPr lang="en-US" sz="2400" dirty="0">
                <a:latin typeface="Arial" pitchFamily="34" charset="0"/>
                <a:cs typeface="Arial" pitchFamily="34" charset="0"/>
              </a:rPr>
              <a:t> </a:t>
            </a:r>
            <a:r>
              <a:rPr lang="en-US" sz="2400" dirty="0" err="1">
                <a:latin typeface="Arial" pitchFamily="34" charset="0"/>
                <a:cs typeface="Arial" pitchFamily="34" charset="0"/>
              </a:rPr>
              <a:t>tj</a:t>
            </a:r>
            <a:r>
              <a:rPr lang="en-US" sz="2400" dirty="0">
                <a:latin typeface="Arial" pitchFamily="34" charset="0"/>
                <a:cs typeface="Arial" pitchFamily="34" charset="0"/>
              </a:rPr>
              <a:t>. </a:t>
            </a:r>
            <a:r>
              <a:rPr lang="en-US" sz="2400" dirty="0" err="1">
                <a:latin typeface="Arial" pitchFamily="34" charset="0"/>
                <a:cs typeface="Arial" pitchFamily="34" charset="0"/>
              </a:rPr>
              <a:t>cilj</a:t>
            </a:r>
            <a:r>
              <a:rPr lang="en-US" sz="2400" dirty="0">
                <a:latin typeface="Arial" pitchFamily="34" charset="0"/>
                <a:cs typeface="Arial" pitchFamily="34" charset="0"/>
              </a:rPr>
              <a:t> </a:t>
            </a:r>
            <a:r>
              <a:rPr lang="en-US" sz="2400" dirty="0" err="1">
                <a:latin typeface="Arial" pitchFamily="34" charset="0"/>
                <a:cs typeface="Arial" pitchFamily="34" charset="0"/>
              </a:rPr>
              <a:t>funkcionisanja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To </a:t>
            </a:r>
            <a:r>
              <a:rPr lang="en-US" sz="2400" dirty="0" err="1">
                <a:latin typeface="Arial" pitchFamily="34" charset="0"/>
                <a:cs typeface="Arial" pitchFamily="34" charset="0"/>
              </a:rPr>
              <a:t>predstavlja</a:t>
            </a:r>
            <a:r>
              <a:rPr lang="en-US" sz="2400" dirty="0">
                <a:latin typeface="Arial" pitchFamily="34" charset="0"/>
                <a:cs typeface="Arial" pitchFamily="34" charset="0"/>
              </a:rPr>
              <a:t> </a:t>
            </a:r>
            <a:r>
              <a:rPr lang="en-US" sz="2400" dirty="0" err="1">
                <a:latin typeface="Arial" pitchFamily="34" charset="0"/>
                <a:cs typeface="Arial" pitchFamily="34" charset="0"/>
              </a:rPr>
              <a:t>svrsishodnost</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endParaRPr lang="sr-Latn-RS" sz="2400" dirty="0">
              <a:latin typeface="Arial" pitchFamily="34" charset="0"/>
              <a:cs typeface="Arial" pitchFamily="34" charset="0"/>
            </a:endParaRPr>
          </a:p>
        </p:txBody>
      </p:sp>
    </p:spTree>
    <p:extLst>
      <p:ext uri="{BB962C8B-B14F-4D97-AF65-F5344CB8AC3E}">
        <p14:creationId xmlns:p14="http://schemas.microsoft.com/office/powerpoint/2010/main" val="360177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340768"/>
            <a:ext cx="8424936" cy="4525963"/>
          </a:xfrm>
        </p:spPr>
        <p:txBody>
          <a:bodyPr>
            <a:noAutofit/>
          </a:bodyPr>
          <a:lstStyle/>
          <a:p>
            <a:pPr>
              <a:spcBef>
                <a:spcPts val="1578"/>
              </a:spcBef>
            </a:pPr>
            <a:r>
              <a:rPr lang="en-US" sz="2400" dirty="0" err="1">
                <a:latin typeface="Arial" pitchFamily="34" charset="0"/>
                <a:cs typeface="Arial" pitchFamily="34" charset="0"/>
              </a:rPr>
              <a:t>Princip</a:t>
            </a:r>
            <a:r>
              <a:rPr lang="en-US" sz="2400" dirty="0">
                <a:latin typeface="Arial" pitchFamily="34" charset="0"/>
                <a:cs typeface="Arial" pitchFamily="34" charset="0"/>
              </a:rPr>
              <a:t> </a:t>
            </a:r>
            <a:r>
              <a:rPr lang="en-US" sz="2400" dirty="0" err="1">
                <a:latin typeface="Arial" pitchFamily="34" charset="0"/>
                <a:cs typeface="Arial" pitchFamily="34" charset="0"/>
              </a:rPr>
              <a:t>ekvifinaliteta</a:t>
            </a:r>
            <a:r>
              <a:rPr lang="sr-Latn-RS" sz="2400" dirty="0">
                <a:latin typeface="Arial" pitchFamily="34" charset="0"/>
                <a:cs typeface="Arial" pitchFamily="34" charset="0"/>
              </a:rPr>
              <a:t>; i</a:t>
            </a:r>
            <a:r>
              <a:rPr lang="en-US" sz="2400" dirty="0" err="1">
                <a:latin typeface="Arial" pitchFamily="34" charset="0"/>
                <a:cs typeface="Arial" pitchFamily="34" charset="0"/>
              </a:rPr>
              <a:t>sti</a:t>
            </a:r>
            <a:r>
              <a:rPr lang="en-US" sz="2400" dirty="0">
                <a:latin typeface="Arial" pitchFamily="34" charset="0"/>
                <a:cs typeface="Arial" pitchFamily="34" charset="0"/>
              </a:rPr>
              <a:t> </a:t>
            </a:r>
            <a:r>
              <a:rPr lang="en-US" sz="2400" dirty="0" err="1">
                <a:latin typeface="Arial" pitchFamily="34" charset="0"/>
                <a:cs typeface="Arial" pitchFamily="34" charset="0"/>
              </a:rPr>
              <a:t>cilj</a:t>
            </a:r>
            <a:r>
              <a:rPr lang="en-US" sz="2400" dirty="0">
                <a:latin typeface="Arial" pitchFamily="34" charset="0"/>
                <a:cs typeface="Arial" pitchFamily="34" charset="0"/>
              </a:rPr>
              <a:t> </a:t>
            </a:r>
            <a:r>
              <a:rPr lang="en-US" sz="2400" dirty="0" err="1">
                <a:latin typeface="Arial" pitchFamily="34" charset="0"/>
                <a:cs typeface="Arial" pitchFamily="34" charset="0"/>
              </a:rPr>
              <a:t>funkcionisanja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može</a:t>
            </a:r>
            <a:r>
              <a:rPr lang="en-US" sz="2400" dirty="0">
                <a:latin typeface="Arial" pitchFamily="34" charset="0"/>
                <a:cs typeface="Arial" pitchFamily="34" charset="0"/>
              </a:rPr>
              <a:t> se </a:t>
            </a:r>
            <a:r>
              <a:rPr lang="en-US" sz="2400" dirty="0" err="1">
                <a:latin typeface="Arial" pitchFamily="34" charset="0"/>
                <a:cs typeface="Arial" pitchFamily="34" charset="0"/>
              </a:rPr>
              <a:t>postići</a:t>
            </a:r>
            <a:r>
              <a:rPr lang="en-US" sz="2400" dirty="0">
                <a:latin typeface="Arial" pitchFamily="34" charset="0"/>
                <a:cs typeface="Arial" pitchFamily="34" charset="0"/>
              </a:rPr>
              <a:t> </a:t>
            </a:r>
            <a:r>
              <a:rPr lang="en-US" sz="2400" dirty="0" err="1">
                <a:latin typeface="Arial" pitchFamily="34" charset="0"/>
                <a:cs typeface="Arial" pitchFamily="34" charset="0"/>
              </a:rPr>
              <a:t>na</a:t>
            </a:r>
            <a:r>
              <a:rPr lang="en-US" sz="2400" dirty="0">
                <a:latin typeface="Arial" pitchFamily="34" charset="0"/>
                <a:cs typeface="Arial" pitchFamily="34" charset="0"/>
              </a:rPr>
              <a:t> </a:t>
            </a:r>
            <a:r>
              <a:rPr lang="en-US" sz="2400" dirty="0" err="1">
                <a:latin typeface="Arial" pitchFamily="34" charset="0"/>
                <a:cs typeface="Arial" pitchFamily="34" charset="0"/>
              </a:rPr>
              <a:t>različite</a:t>
            </a:r>
            <a:r>
              <a:rPr lang="en-US" sz="2400" dirty="0">
                <a:latin typeface="Arial" pitchFamily="34" charset="0"/>
                <a:cs typeface="Arial" pitchFamily="34" charset="0"/>
              </a:rPr>
              <a:t> </a:t>
            </a:r>
            <a:r>
              <a:rPr lang="en-US" sz="2400" dirty="0" err="1">
                <a:latin typeface="Arial" pitchFamily="34" charset="0"/>
                <a:cs typeface="Arial" pitchFamily="34" charset="0"/>
              </a:rPr>
              <a:t>načine</a:t>
            </a:r>
            <a:r>
              <a:rPr lang="en-US" sz="2400" dirty="0">
                <a:latin typeface="Arial" pitchFamily="34" charset="0"/>
                <a:cs typeface="Arial" pitchFamily="34" charset="0"/>
              </a:rPr>
              <a:t>. </a:t>
            </a:r>
          </a:p>
          <a:p>
            <a:pPr>
              <a:lnSpc>
                <a:spcPct val="110000"/>
              </a:lnSpc>
              <a:spcBef>
                <a:spcPts val="1578"/>
              </a:spcBef>
            </a:pP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razmenjuje</a:t>
            </a:r>
            <a:r>
              <a:rPr lang="en-US" sz="2400" dirty="0">
                <a:latin typeface="Arial" pitchFamily="34" charset="0"/>
                <a:cs typeface="Arial" pitchFamily="34" charset="0"/>
              </a:rPr>
              <a:t> </a:t>
            </a:r>
            <a:r>
              <a:rPr lang="en-US" sz="2400" dirty="0" err="1">
                <a:latin typeface="Arial" pitchFamily="34" charset="0"/>
                <a:cs typeface="Arial" pitchFamily="34" charset="0"/>
              </a:rPr>
              <a:t>materiju</a:t>
            </a:r>
            <a:r>
              <a:rPr lang="en-US" sz="2400" dirty="0">
                <a:latin typeface="Arial" pitchFamily="34" charset="0"/>
                <a:cs typeface="Arial" pitchFamily="34" charset="0"/>
              </a:rPr>
              <a:t>, </a:t>
            </a:r>
            <a:r>
              <a:rPr lang="en-US" sz="2400" dirty="0" err="1">
                <a:latin typeface="Arial" pitchFamily="34" charset="0"/>
                <a:cs typeface="Arial" pitchFamily="34" charset="0"/>
              </a:rPr>
              <a:t>energiju</a:t>
            </a:r>
            <a:r>
              <a:rPr lang="en-US" sz="2400" dirty="0">
                <a:latin typeface="Arial" pitchFamily="34" charset="0"/>
                <a:cs typeface="Arial" pitchFamily="34" charset="0"/>
              </a:rPr>
              <a:t> i </a:t>
            </a:r>
            <a:r>
              <a:rPr lang="en-US" sz="2400" dirty="0" err="1">
                <a:latin typeface="Arial" pitchFamily="34" charset="0"/>
                <a:cs typeface="Arial" pitchFamily="34" charset="0"/>
              </a:rPr>
              <a:t>informacije</a:t>
            </a:r>
            <a:r>
              <a:rPr lang="en-US" sz="2400" dirty="0">
                <a:latin typeface="Arial" pitchFamily="34" charset="0"/>
                <a:cs typeface="Arial" pitchFamily="34" charset="0"/>
              </a:rPr>
              <a:t> </a:t>
            </a:r>
            <a:r>
              <a:rPr lang="en-US" sz="2400" dirty="0" err="1">
                <a:latin typeface="Arial" pitchFamily="34" charset="0"/>
                <a:cs typeface="Arial" pitchFamily="34" charset="0"/>
              </a:rPr>
              <a:t>sa</a:t>
            </a:r>
            <a:r>
              <a:rPr lang="en-US" sz="2400" dirty="0">
                <a:latin typeface="Arial" pitchFamily="34" charset="0"/>
                <a:cs typeface="Arial" pitchFamily="34" charset="0"/>
              </a:rPr>
              <a:t> </a:t>
            </a:r>
            <a:r>
              <a:rPr lang="en-US" sz="2400" dirty="0" err="1">
                <a:latin typeface="Arial" pitchFamily="34" charset="0"/>
                <a:cs typeface="Arial" pitchFamily="34" charset="0"/>
              </a:rPr>
              <a:t>svojim</a:t>
            </a:r>
            <a:r>
              <a:rPr lang="en-US" sz="2400" dirty="0">
                <a:latin typeface="Arial" pitchFamily="34" charset="0"/>
                <a:cs typeface="Arial" pitchFamily="34" charset="0"/>
              </a:rPr>
              <a:t> </a:t>
            </a:r>
            <a:r>
              <a:rPr lang="en-US" sz="2400" dirty="0" err="1">
                <a:latin typeface="Arial" pitchFamily="34" charset="0"/>
                <a:cs typeface="Arial" pitchFamily="34" charset="0"/>
              </a:rPr>
              <a:t>okruženjem</a:t>
            </a:r>
            <a:r>
              <a:rPr lang="en-US" sz="2400" dirty="0">
                <a:latin typeface="Arial" pitchFamily="34" charset="0"/>
                <a:cs typeface="Arial" pitchFamily="34" charset="0"/>
              </a:rPr>
              <a:t>. </a:t>
            </a:r>
          </a:p>
          <a:p>
            <a:pPr>
              <a:lnSpc>
                <a:spcPct val="110000"/>
              </a:lnSpc>
              <a:spcBef>
                <a:spcPts val="1578"/>
              </a:spcBef>
            </a:pPr>
            <a:r>
              <a:rPr lang="en-US" sz="2400" dirty="0" err="1">
                <a:latin typeface="Arial" pitchFamily="34" charset="0"/>
                <a:cs typeface="Arial" pitchFamily="34" charset="0"/>
              </a:rPr>
              <a:t>Transformacija</a:t>
            </a:r>
            <a:r>
              <a:rPr lang="en-US" sz="2400" dirty="0">
                <a:latin typeface="Arial" pitchFamily="34" charset="0"/>
                <a:cs typeface="Arial" pitchFamily="34" charset="0"/>
              </a:rPr>
              <a:t> </a:t>
            </a:r>
            <a:r>
              <a:rPr lang="en-US" sz="2400" dirty="0" err="1">
                <a:latin typeface="Arial" pitchFamily="34" charset="0"/>
                <a:cs typeface="Arial" pitchFamily="34" charset="0"/>
              </a:rPr>
              <a:t>ulaznih</a:t>
            </a:r>
            <a:r>
              <a:rPr lang="en-US" sz="2400" dirty="0">
                <a:latin typeface="Arial" pitchFamily="34" charset="0"/>
                <a:cs typeface="Arial" pitchFamily="34" charset="0"/>
              </a:rPr>
              <a:t> </a:t>
            </a:r>
            <a:r>
              <a:rPr lang="en-US" sz="2400" dirty="0" err="1">
                <a:latin typeface="Arial" pitchFamily="34" charset="0"/>
                <a:cs typeface="Arial" pitchFamily="34" charset="0"/>
              </a:rPr>
              <a:t>oblika</a:t>
            </a:r>
            <a:r>
              <a:rPr lang="en-US" sz="2400" dirty="0">
                <a:latin typeface="Arial" pitchFamily="34" charset="0"/>
                <a:cs typeface="Arial" pitchFamily="34" charset="0"/>
              </a:rPr>
              <a:t> u </a:t>
            </a:r>
            <a:r>
              <a:rPr lang="en-US" sz="2400" dirty="0" err="1">
                <a:latin typeface="Arial" pitchFamily="34" charset="0"/>
                <a:cs typeface="Arial" pitchFamily="34" charset="0"/>
              </a:rPr>
              <a:t>izlazne</a:t>
            </a:r>
            <a:r>
              <a:rPr lang="en-US" sz="2400" dirty="0">
                <a:latin typeface="Arial" pitchFamily="34" charset="0"/>
                <a:cs typeface="Arial" pitchFamily="34" charset="0"/>
              </a:rPr>
              <a:t> </a:t>
            </a:r>
            <a:r>
              <a:rPr lang="en-US" sz="2400" dirty="0" err="1">
                <a:latin typeface="Arial" pitchFamily="34" charset="0"/>
                <a:cs typeface="Arial" pitchFamily="34" charset="0"/>
              </a:rPr>
              <a:t>oblike</a:t>
            </a:r>
            <a:r>
              <a:rPr lang="en-US" sz="2400" dirty="0">
                <a:latin typeface="Arial" pitchFamily="34" charset="0"/>
                <a:cs typeface="Arial" pitchFamily="34" charset="0"/>
              </a:rPr>
              <a:t> </a:t>
            </a:r>
            <a:r>
              <a:rPr lang="en-US" sz="2400" dirty="0" err="1">
                <a:latin typeface="Arial" pitchFamily="34" charset="0"/>
                <a:cs typeface="Arial" pitchFamily="34" charset="0"/>
              </a:rPr>
              <a:t>predstavlja</a:t>
            </a:r>
            <a:r>
              <a:rPr lang="en-US" sz="2400" dirty="0">
                <a:latin typeface="Arial" pitchFamily="34" charset="0"/>
                <a:cs typeface="Arial" pitchFamily="34" charset="0"/>
              </a:rPr>
              <a:t> </a:t>
            </a:r>
            <a:r>
              <a:rPr lang="en-US" sz="2400" dirty="0" err="1">
                <a:latin typeface="Arial" pitchFamily="34" charset="0"/>
                <a:cs typeface="Arial" pitchFamily="34" charset="0"/>
              </a:rPr>
              <a:t>funkcionisanje</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endParaRPr lang="sr-Latn-RS" sz="2400" dirty="0">
              <a:latin typeface="Arial" pitchFamily="34" charset="0"/>
              <a:cs typeface="Arial" pitchFamily="34" charset="0"/>
            </a:endParaRPr>
          </a:p>
          <a:p>
            <a:pPr>
              <a:lnSpc>
                <a:spcPct val="110000"/>
              </a:lnSpc>
              <a:spcBef>
                <a:spcPts val="1578"/>
              </a:spcBef>
            </a:pPr>
            <a:r>
              <a:rPr lang="en-US" sz="2400" dirty="0" err="1">
                <a:latin typeface="Arial" pitchFamily="34" charset="0"/>
                <a:cs typeface="Arial" pitchFamily="34" charset="0"/>
              </a:rPr>
              <a:t>Svrha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postiže</a:t>
            </a:r>
            <a:r>
              <a:rPr lang="en-US" sz="2400" dirty="0">
                <a:latin typeface="Arial" pitchFamily="34" charset="0"/>
                <a:cs typeface="Arial" pitchFamily="34" charset="0"/>
              </a:rPr>
              <a:t> se </a:t>
            </a:r>
            <a:r>
              <a:rPr lang="en-US" sz="2400" dirty="0" err="1">
                <a:latin typeface="Arial" pitchFamily="34" charset="0"/>
                <a:cs typeface="Arial" pitchFamily="34" charset="0"/>
              </a:rPr>
              <a:t>procesom</a:t>
            </a:r>
            <a:r>
              <a:rPr lang="en-US" sz="2400" dirty="0">
                <a:latin typeface="Arial" pitchFamily="34" charset="0"/>
                <a:cs typeface="Arial" pitchFamily="34" charset="0"/>
              </a:rPr>
              <a:t> </a:t>
            </a:r>
            <a:r>
              <a:rPr lang="en-US" sz="2400" dirty="0" err="1">
                <a:latin typeface="Arial" pitchFamily="34" charset="0"/>
                <a:cs typeface="Arial" pitchFamily="34" charset="0"/>
              </a:rPr>
              <a:t>regulacije</a:t>
            </a:r>
            <a:r>
              <a:rPr lang="en-US" sz="2400" dirty="0">
                <a:latin typeface="Arial" pitchFamily="34" charset="0"/>
                <a:cs typeface="Arial" pitchFamily="34" charset="0"/>
              </a:rPr>
              <a:t>. </a:t>
            </a:r>
            <a:r>
              <a:rPr lang="en-US" sz="2400" dirty="0" err="1">
                <a:latin typeface="Arial" pitchFamily="34" charset="0"/>
                <a:cs typeface="Arial" pitchFamily="34" charset="0"/>
              </a:rPr>
              <a:t>Regulacija</a:t>
            </a:r>
            <a:r>
              <a:rPr lang="en-US" sz="2400" dirty="0">
                <a:latin typeface="Arial" pitchFamily="34" charset="0"/>
                <a:cs typeface="Arial" pitchFamily="34" charset="0"/>
              </a:rPr>
              <a:t> se </a:t>
            </a:r>
            <a:r>
              <a:rPr lang="en-US" sz="2400" dirty="0" err="1">
                <a:latin typeface="Arial" pitchFamily="34" charset="0"/>
                <a:cs typeface="Arial" pitchFamily="34" charset="0"/>
              </a:rPr>
              <a:t>obavlja</a:t>
            </a:r>
            <a:r>
              <a:rPr lang="en-US" sz="2400" dirty="0">
                <a:latin typeface="Arial" pitchFamily="34" charset="0"/>
                <a:cs typeface="Arial" pitchFamily="34" charset="0"/>
              </a:rPr>
              <a:t> </a:t>
            </a:r>
            <a:r>
              <a:rPr lang="en-US" sz="2400" dirty="0" err="1">
                <a:latin typeface="Arial" pitchFamily="34" charset="0"/>
                <a:cs typeface="Arial" pitchFamily="34" charset="0"/>
              </a:rPr>
              <a:t>povratnom</a:t>
            </a:r>
            <a:r>
              <a:rPr lang="en-US" sz="2400" dirty="0">
                <a:latin typeface="Arial" pitchFamily="34" charset="0"/>
                <a:cs typeface="Arial" pitchFamily="34" charset="0"/>
              </a:rPr>
              <a:t> </a:t>
            </a:r>
            <a:r>
              <a:rPr lang="en-US" sz="2400" dirty="0" err="1">
                <a:latin typeface="Arial" pitchFamily="34" charset="0"/>
                <a:cs typeface="Arial" pitchFamily="34" charset="0"/>
              </a:rPr>
              <a:t>spregom</a:t>
            </a:r>
            <a:r>
              <a:rPr lang="en-US" sz="2400" dirty="0">
                <a:latin typeface="Arial" pitchFamily="34" charset="0"/>
                <a:cs typeface="Arial" pitchFamily="34" charset="0"/>
              </a:rPr>
              <a:t> </a:t>
            </a:r>
            <a:r>
              <a:rPr lang="en-US" sz="2400" dirty="0" err="1">
                <a:latin typeface="Arial" pitchFamily="34" charset="0"/>
                <a:cs typeface="Arial" pitchFamily="34" charset="0"/>
              </a:rPr>
              <a:t>tj</a:t>
            </a:r>
            <a:r>
              <a:rPr lang="en-US" sz="2400" dirty="0">
                <a:latin typeface="Arial" pitchFamily="34" charset="0"/>
                <a:cs typeface="Arial" pitchFamily="34" charset="0"/>
              </a:rPr>
              <a:t>. </a:t>
            </a:r>
            <a:r>
              <a:rPr lang="en-US" sz="2400" dirty="0" err="1">
                <a:latin typeface="Arial" pitchFamily="34" charset="0"/>
                <a:cs typeface="Arial" pitchFamily="34" charset="0"/>
              </a:rPr>
              <a:t>komparacijom</a:t>
            </a:r>
            <a:r>
              <a:rPr lang="en-US" sz="2400" dirty="0">
                <a:latin typeface="Arial" pitchFamily="34" charset="0"/>
                <a:cs typeface="Arial" pitchFamily="34" charset="0"/>
              </a:rPr>
              <a:t> </a:t>
            </a:r>
            <a:r>
              <a:rPr lang="en-US" sz="2400" dirty="0" err="1">
                <a:latin typeface="Arial" pitchFamily="34" charset="0"/>
                <a:cs typeface="Arial" pitchFamily="34" charset="0"/>
              </a:rPr>
              <a:t>stvarnih</a:t>
            </a:r>
            <a:r>
              <a:rPr lang="en-US" sz="2400" dirty="0">
                <a:latin typeface="Arial" pitchFamily="34" charset="0"/>
                <a:cs typeface="Arial" pitchFamily="34" charset="0"/>
              </a:rPr>
              <a:t> </a:t>
            </a:r>
            <a:r>
              <a:rPr lang="en-US" sz="2400" dirty="0" err="1">
                <a:latin typeface="Arial" pitchFamily="34" charset="0"/>
                <a:cs typeface="Arial" pitchFamily="34" charset="0"/>
              </a:rPr>
              <a:t>veličina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s </a:t>
            </a:r>
            <a:r>
              <a:rPr lang="en-US" sz="2400" dirty="0" err="1">
                <a:latin typeface="Arial" pitchFamily="34" charset="0"/>
                <a:cs typeface="Arial" pitchFamily="34" charset="0"/>
              </a:rPr>
              <a:t>veličinom</a:t>
            </a:r>
            <a:r>
              <a:rPr lang="en-US" sz="2400" dirty="0">
                <a:latin typeface="Arial" pitchFamily="34" charset="0"/>
                <a:cs typeface="Arial" pitchFamily="34" charset="0"/>
              </a:rPr>
              <a:t> </a:t>
            </a:r>
            <a:r>
              <a:rPr lang="en-US" sz="2400" dirty="0" err="1">
                <a:latin typeface="Arial" pitchFamily="34" charset="0"/>
                <a:cs typeface="Arial" pitchFamily="34" charset="0"/>
              </a:rPr>
              <a:t>koja</a:t>
            </a:r>
            <a:r>
              <a:rPr lang="en-US" sz="2400" dirty="0">
                <a:latin typeface="Arial" pitchFamily="34" charset="0"/>
                <a:cs typeface="Arial" pitchFamily="34" charset="0"/>
              </a:rPr>
              <a:t> je </a:t>
            </a:r>
            <a:r>
              <a:rPr lang="en-US" sz="2400" dirty="0" err="1">
                <a:latin typeface="Arial" pitchFamily="34" charset="0"/>
                <a:cs typeface="Arial" pitchFamily="34" charset="0"/>
              </a:rPr>
              <a:t>postavljena</a:t>
            </a:r>
            <a:r>
              <a:rPr lang="en-US" sz="2400" dirty="0">
                <a:latin typeface="Arial" pitchFamily="34" charset="0"/>
                <a:cs typeface="Arial" pitchFamily="34" charset="0"/>
              </a:rPr>
              <a:t> </a:t>
            </a:r>
            <a:r>
              <a:rPr lang="en-US" sz="2400" dirty="0" err="1">
                <a:latin typeface="Arial" pitchFamily="34" charset="0"/>
                <a:cs typeface="Arial" pitchFamily="34" charset="0"/>
              </a:rPr>
              <a:t>kao</a:t>
            </a:r>
            <a:r>
              <a:rPr lang="en-US" sz="2400" dirty="0">
                <a:latin typeface="Arial" pitchFamily="34" charset="0"/>
                <a:cs typeface="Arial" pitchFamily="34" charset="0"/>
              </a:rPr>
              <a:t> </a:t>
            </a:r>
            <a:r>
              <a:rPr lang="en-US" sz="2400" dirty="0" err="1">
                <a:latin typeface="Arial" pitchFamily="34" charset="0"/>
                <a:cs typeface="Arial" pitchFamily="34" charset="0"/>
              </a:rPr>
              <a:t>cilj</a:t>
            </a:r>
            <a:r>
              <a:rPr lang="en-US" sz="2400" dirty="0">
                <a:latin typeface="Arial" pitchFamily="34" charset="0"/>
                <a:cs typeface="Arial" pitchFamily="34" charset="0"/>
              </a:rPr>
              <a:t> </a:t>
            </a:r>
            <a:r>
              <a:rPr lang="en-US" sz="2400" dirty="0" err="1">
                <a:latin typeface="Arial" pitchFamily="34" charset="0"/>
                <a:cs typeface="Arial" pitchFamily="34" charset="0"/>
              </a:rPr>
              <a:t>funkcionisanja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i </a:t>
            </a:r>
            <a:r>
              <a:rPr lang="en-US" sz="2400" dirty="0" err="1">
                <a:latin typeface="Arial" pitchFamily="34" charset="0"/>
                <a:cs typeface="Arial" pitchFamily="34" charset="0"/>
              </a:rPr>
              <a:t>uklanjanjem</a:t>
            </a:r>
            <a:r>
              <a:rPr lang="en-US" sz="2400" dirty="0">
                <a:latin typeface="Arial" pitchFamily="34" charset="0"/>
                <a:cs typeface="Arial" pitchFamily="34" charset="0"/>
              </a:rPr>
              <a:t> </a:t>
            </a:r>
            <a:r>
              <a:rPr lang="en-US" sz="2400" dirty="0" err="1">
                <a:latin typeface="Arial" pitchFamily="34" charset="0"/>
                <a:cs typeface="Arial" pitchFamily="34" charset="0"/>
              </a:rPr>
              <a:t>nastalih</a:t>
            </a:r>
            <a:r>
              <a:rPr lang="en-US" sz="2400" dirty="0">
                <a:latin typeface="Arial" pitchFamily="34" charset="0"/>
                <a:cs typeface="Arial" pitchFamily="34" charset="0"/>
              </a:rPr>
              <a:t> </a:t>
            </a:r>
            <a:r>
              <a:rPr lang="en-US" sz="2400" dirty="0" err="1">
                <a:latin typeface="Arial" pitchFamily="34" charset="0"/>
                <a:cs typeface="Arial" pitchFamily="34" charset="0"/>
              </a:rPr>
              <a:t>odstupanja</a:t>
            </a:r>
            <a:r>
              <a:rPr lang="en-US" sz="2400" dirty="0">
                <a:latin typeface="Arial" pitchFamily="34" charset="0"/>
                <a:cs typeface="Arial" pitchFamily="34" charset="0"/>
              </a:rPr>
              <a:t>.</a:t>
            </a:r>
          </a:p>
        </p:txBody>
      </p:sp>
      <p:sp>
        <p:nvSpPr>
          <p:cNvPr id="6" name="Title 1"/>
          <p:cNvSpPr>
            <a:spLocks noGrp="1"/>
          </p:cNvSpPr>
          <p:nvPr>
            <p:ph type="title"/>
          </p:nvPr>
        </p:nvSpPr>
        <p:spPr>
          <a:xfrm>
            <a:off x="1547664" y="260648"/>
            <a:ext cx="7499176" cy="778098"/>
          </a:xfrm>
        </p:spPr>
        <p:txBody>
          <a:bodyPr>
            <a:noAutofit/>
          </a:bodyPr>
          <a:lstStyle/>
          <a:p>
            <a:r>
              <a:rPr lang="en-US" sz="4000" dirty="0" err="1">
                <a:solidFill>
                  <a:srgbClr val="00B0F0"/>
                </a:solidFill>
              </a:rPr>
              <a:t>Rekapitulacij</a:t>
            </a:r>
            <a:r>
              <a:rPr lang="sr-Latn-RS" sz="4000" dirty="0">
                <a:solidFill>
                  <a:srgbClr val="00B0F0"/>
                </a:solidFill>
              </a:rPr>
              <a:t>a</a:t>
            </a:r>
            <a:r>
              <a:rPr lang="en-US" sz="4000" dirty="0">
                <a:solidFill>
                  <a:srgbClr val="00B0F0"/>
                </a:solidFill>
              </a:rPr>
              <a:t> </a:t>
            </a:r>
            <a:r>
              <a:rPr lang="en-US" sz="4000" dirty="0" err="1">
                <a:solidFill>
                  <a:srgbClr val="00B0F0"/>
                </a:solidFill>
              </a:rPr>
              <a:t>opšte</a:t>
            </a:r>
            <a:r>
              <a:rPr lang="en-US" sz="4000" dirty="0">
                <a:solidFill>
                  <a:srgbClr val="00B0F0"/>
                </a:solidFill>
              </a:rPr>
              <a:t> </a:t>
            </a:r>
            <a:r>
              <a:rPr lang="en-US" sz="4000" dirty="0" err="1">
                <a:solidFill>
                  <a:srgbClr val="00B0F0"/>
                </a:solidFill>
              </a:rPr>
              <a:t>teorije</a:t>
            </a:r>
            <a:r>
              <a:rPr lang="en-US" sz="4000" dirty="0">
                <a:solidFill>
                  <a:srgbClr val="00B0F0"/>
                </a:solidFill>
              </a:rPr>
              <a:t> </a:t>
            </a:r>
            <a:r>
              <a:rPr lang="en-US" sz="4000" dirty="0" err="1">
                <a:solidFill>
                  <a:srgbClr val="00B0F0"/>
                </a:solidFill>
              </a:rPr>
              <a:t>sistema</a:t>
            </a:r>
            <a:endParaRPr lang="en-US" sz="4000" dirty="0">
              <a:solidFill>
                <a:srgbClr val="00B0F0"/>
              </a:solidFill>
            </a:endParaRPr>
          </a:p>
        </p:txBody>
      </p:sp>
    </p:spTree>
    <p:extLst>
      <p:ext uri="{BB962C8B-B14F-4D97-AF65-F5344CB8AC3E}">
        <p14:creationId xmlns:p14="http://schemas.microsoft.com/office/powerpoint/2010/main" val="2393310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7560840" cy="4824536"/>
          </a:xfrm>
        </p:spPr>
        <p:txBody>
          <a:bodyPr>
            <a:noAutofit/>
          </a:bodyPr>
          <a:lstStyle/>
          <a:p>
            <a:pPr marL="0" marR="0" indent="0">
              <a:lnSpc>
                <a:spcPct val="90000"/>
              </a:lnSpc>
              <a:spcBef>
                <a:spcPts val="1800"/>
              </a:spcBef>
              <a:spcAft>
                <a:spcPts val="0"/>
              </a:spcAft>
              <a:buNone/>
            </a:pPr>
            <a:r>
              <a:rPr lang="en-US" dirty="0" err="1">
                <a:effectLst>
                  <a:outerShdw blurRad="50800" dist="38100" dir="2700000" algn="tl" rotWithShape="0">
                    <a:prstClr val="black">
                      <a:alpha val="40000"/>
                    </a:prstClr>
                  </a:outerShdw>
                </a:effectLst>
                <a:latin typeface="Arial" pitchFamily="34" charset="0"/>
                <a:cs typeface="Arial" pitchFamily="34" charset="0"/>
              </a:rPr>
              <a:t>Praktična</a:t>
            </a:r>
            <a:r>
              <a:rPr lang="en-US" dirty="0">
                <a:effectLst>
                  <a:outerShdw blurRad="50800" dist="38100" dir="2700000" algn="tl" rotWithShape="0">
                    <a:prstClr val="black">
                      <a:alpha val="40000"/>
                    </a:prstClr>
                  </a:outerShdw>
                </a:effectLst>
                <a:latin typeface="Arial" pitchFamily="34" charset="0"/>
                <a:cs typeface="Arial" pitchFamily="34" charset="0"/>
              </a:rPr>
              <a:t> </a:t>
            </a:r>
            <a:r>
              <a:rPr lang="en-US" dirty="0" err="1">
                <a:effectLst>
                  <a:outerShdw blurRad="50800" dist="38100" dir="2700000" algn="tl" rotWithShape="0">
                    <a:prstClr val="black">
                      <a:alpha val="40000"/>
                    </a:prstClr>
                  </a:outerShdw>
                </a:effectLst>
                <a:latin typeface="Arial" pitchFamily="34" charset="0"/>
                <a:cs typeface="Arial" pitchFamily="34" charset="0"/>
              </a:rPr>
              <a:t>nastava</a:t>
            </a:r>
            <a:endParaRPr lang="en-US" dirty="0">
              <a:effectLst>
                <a:outerShdw blurRad="50800" dist="38100" dir="2700000" algn="tl" rotWithShape="0">
                  <a:prstClr val="black">
                    <a:alpha val="40000"/>
                  </a:prstClr>
                </a:outerShdw>
              </a:effectLst>
              <a:latin typeface="Arial" pitchFamily="34" charset="0"/>
              <a:cs typeface="Arial" pitchFamily="34" charset="0"/>
            </a:endParaRPr>
          </a:p>
          <a:p>
            <a:pPr marL="0" indent="0">
              <a:spcBef>
                <a:spcPts val="1200"/>
              </a:spcBef>
              <a:buNone/>
            </a:pPr>
            <a:r>
              <a:rPr lang="en-US" dirty="0" err="1" smtClean="0">
                <a:cs typeface="Arial" pitchFamily="34" charset="0"/>
              </a:rPr>
              <a:t>Analiza</a:t>
            </a:r>
            <a:r>
              <a:rPr lang="en-US" dirty="0" smtClean="0">
                <a:cs typeface="Arial" pitchFamily="34" charset="0"/>
              </a:rPr>
              <a:t> </a:t>
            </a:r>
            <a:r>
              <a:rPr lang="en-US" dirty="0">
                <a:cs typeface="Arial" pitchFamily="34" charset="0"/>
              </a:rPr>
              <a:t>i </a:t>
            </a:r>
            <a:r>
              <a:rPr lang="en-US" dirty="0" err="1">
                <a:cs typeface="Arial" pitchFamily="34" charset="0"/>
              </a:rPr>
              <a:t>projektovanje</a:t>
            </a:r>
            <a:r>
              <a:rPr lang="en-US" dirty="0">
                <a:cs typeface="Arial" pitchFamily="34" charset="0"/>
              </a:rPr>
              <a:t> IS. </a:t>
            </a:r>
            <a:r>
              <a:rPr lang="en-US" dirty="0" err="1" smtClean="0">
                <a:cs typeface="Arial" pitchFamily="34" charset="0"/>
              </a:rPr>
              <a:t>Funkcionalna</a:t>
            </a:r>
            <a:r>
              <a:rPr lang="en-US" dirty="0" smtClean="0">
                <a:cs typeface="Arial" pitchFamily="34" charset="0"/>
              </a:rPr>
              <a:t> </a:t>
            </a:r>
            <a:r>
              <a:rPr lang="en-US" dirty="0" err="1">
                <a:cs typeface="Arial" pitchFamily="34" charset="0"/>
              </a:rPr>
              <a:t>dekompozicija</a:t>
            </a:r>
            <a:r>
              <a:rPr lang="en-US" dirty="0">
                <a:cs typeface="Arial" pitchFamily="34" charset="0"/>
              </a:rPr>
              <a:t>. </a:t>
            </a:r>
            <a:r>
              <a:rPr lang="en-US" dirty="0" smtClean="0">
                <a:cs typeface="Arial" pitchFamily="34" charset="0"/>
              </a:rPr>
              <a:t>SSA </a:t>
            </a:r>
            <a:r>
              <a:rPr lang="en-US" dirty="0">
                <a:cs typeface="Arial" pitchFamily="34" charset="0"/>
              </a:rPr>
              <a:t>-</a:t>
            </a:r>
            <a:r>
              <a:rPr lang="en-US" dirty="0" err="1">
                <a:cs typeface="Arial" pitchFamily="34" charset="0"/>
              </a:rPr>
              <a:t>prosti</a:t>
            </a:r>
            <a:r>
              <a:rPr lang="en-US" dirty="0">
                <a:cs typeface="Arial" pitchFamily="34" charset="0"/>
              </a:rPr>
              <a:t> </a:t>
            </a:r>
            <a:r>
              <a:rPr lang="sr-Latn-RS" dirty="0" smtClean="0">
                <a:cs typeface="Arial" pitchFamily="34" charset="0"/>
              </a:rPr>
              <a:t>i složeni </a:t>
            </a:r>
            <a:r>
              <a:rPr lang="en-US" dirty="0" err="1" smtClean="0">
                <a:cs typeface="Arial" pitchFamily="34" charset="0"/>
              </a:rPr>
              <a:t>primeri</a:t>
            </a:r>
            <a:r>
              <a:rPr lang="en-US" dirty="0" smtClean="0">
                <a:cs typeface="Arial" pitchFamily="34" charset="0"/>
              </a:rPr>
              <a:t>.</a:t>
            </a:r>
            <a:r>
              <a:rPr lang="sr-Latn-RS" dirty="0" smtClean="0">
                <a:cs typeface="Arial" pitchFamily="34" charset="0"/>
              </a:rPr>
              <a:t> </a:t>
            </a:r>
            <a:r>
              <a:rPr lang="en-US" dirty="0" smtClean="0">
                <a:cs typeface="Arial" pitchFamily="34" charset="0"/>
              </a:rPr>
              <a:t>PMOV</a:t>
            </a:r>
            <a:r>
              <a:rPr lang="en-US" dirty="0">
                <a:cs typeface="Arial" pitchFamily="34" charset="0"/>
              </a:rPr>
              <a:t>.  IDEF1X, </a:t>
            </a:r>
            <a:r>
              <a:rPr lang="sr-Latn-RS" dirty="0" smtClean="0">
                <a:cs typeface="Arial" pitchFamily="34" charset="0"/>
              </a:rPr>
              <a:t>IE. S</a:t>
            </a:r>
            <a:r>
              <a:rPr lang="en-US" dirty="0" err="1" smtClean="0">
                <a:cs typeface="Arial" pitchFamily="34" charset="0"/>
              </a:rPr>
              <a:t>lučajevi</a:t>
            </a:r>
            <a:r>
              <a:rPr lang="en-US" dirty="0" smtClean="0">
                <a:cs typeface="Arial" pitchFamily="34" charset="0"/>
              </a:rPr>
              <a:t>  </a:t>
            </a:r>
            <a:r>
              <a:rPr lang="en-US" dirty="0" err="1" smtClean="0">
                <a:cs typeface="Arial" pitchFamily="34" charset="0"/>
              </a:rPr>
              <a:t>korišćenja</a:t>
            </a:r>
            <a:r>
              <a:rPr lang="en-US" dirty="0" smtClean="0">
                <a:cs typeface="Arial" pitchFamily="34" charset="0"/>
              </a:rPr>
              <a:t>.</a:t>
            </a:r>
            <a:r>
              <a:rPr lang="sr-Latn-RS" dirty="0" smtClean="0">
                <a:cs typeface="Arial" pitchFamily="34" charset="0"/>
              </a:rPr>
              <a:t> </a:t>
            </a:r>
            <a:r>
              <a:rPr lang="en-US" dirty="0" err="1" smtClean="0">
                <a:cs typeface="Arial" pitchFamily="34" charset="0"/>
              </a:rPr>
              <a:t>Dijagrami</a:t>
            </a:r>
            <a:r>
              <a:rPr lang="en-US" dirty="0" smtClean="0">
                <a:cs typeface="Arial" pitchFamily="34" charset="0"/>
              </a:rPr>
              <a:t>  </a:t>
            </a:r>
            <a:r>
              <a:rPr lang="en-US" dirty="0" err="1">
                <a:cs typeface="Arial" pitchFamily="34" charset="0"/>
              </a:rPr>
              <a:t>klasa</a:t>
            </a:r>
            <a:r>
              <a:rPr lang="en-US" dirty="0">
                <a:cs typeface="Arial" pitchFamily="34" charset="0"/>
              </a:rPr>
              <a:t>.  </a:t>
            </a:r>
            <a:r>
              <a:rPr lang="en-US" dirty="0" err="1">
                <a:cs typeface="Arial" pitchFamily="34" charset="0"/>
              </a:rPr>
              <a:t>Uzori</a:t>
            </a:r>
            <a:r>
              <a:rPr lang="en-US" dirty="0">
                <a:cs typeface="Arial" pitchFamily="34" charset="0"/>
              </a:rPr>
              <a:t>  u  </a:t>
            </a:r>
            <a:r>
              <a:rPr lang="en-US" dirty="0" err="1">
                <a:cs typeface="Arial" pitchFamily="34" charset="0"/>
              </a:rPr>
              <a:t>fazi</a:t>
            </a:r>
            <a:r>
              <a:rPr lang="en-US" dirty="0">
                <a:cs typeface="Arial" pitchFamily="34" charset="0"/>
              </a:rPr>
              <a:t>  </a:t>
            </a:r>
            <a:r>
              <a:rPr lang="en-US" dirty="0" err="1">
                <a:cs typeface="Arial" pitchFamily="34" charset="0"/>
              </a:rPr>
              <a:t>analize</a:t>
            </a:r>
            <a:r>
              <a:rPr lang="en-US" dirty="0">
                <a:cs typeface="Arial" pitchFamily="34" charset="0"/>
              </a:rPr>
              <a:t>. </a:t>
            </a:r>
            <a:r>
              <a:rPr lang="sr-Latn-RS" dirty="0" smtClean="0">
                <a:cs typeface="Arial" pitchFamily="34" charset="0"/>
              </a:rPr>
              <a:t> V</a:t>
            </a:r>
            <a:r>
              <a:rPr lang="en-US" dirty="0" err="1" smtClean="0">
                <a:cs typeface="Arial" pitchFamily="34" charset="0"/>
              </a:rPr>
              <a:t>išeslojna</a:t>
            </a:r>
            <a:r>
              <a:rPr lang="en-US" dirty="0" smtClean="0">
                <a:cs typeface="Arial" pitchFamily="34" charset="0"/>
              </a:rPr>
              <a:t>  </a:t>
            </a:r>
            <a:r>
              <a:rPr lang="en-US" dirty="0" err="1">
                <a:cs typeface="Arial" pitchFamily="34" charset="0"/>
              </a:rPr>
              <a:t>arhitektura</a:t>
            </a:r>
            <a:r>
              <a:rPr lang="en-US" dirty="0">
                <a:cs typeface="Arial" pitchFamily="34" charset="0"/>
              </a:rPr>
              <a:t>  </a:t>
            </a:r>
            <a:r>
              <a:rPr lang="en-US" dirty="0" err="1">
                <a:cs typeface="Arial" pitchFamily="34" charset="0"/>
              </a:rPr>
              <a:t>aplikacija</a:t>
            </a:r>
            <a:r>
              <a:rPr lang="en-US" dirty="0">
                <a:cs typeface="Arial" pitchFamily="34" charset="0"/>
              </a:rPr>
              <a:t>. </a:t>
            </a:r>
            <a:r>
              <a:rPr lang="en-US" dirty="0" err="1">
                <a:cs typeface="Arial" pitchFamily="34" charset="0"/>
              </a:rPr>
              <a:t>Dijagrami</a:t>
            </a:r>
            <a:r>
              <a:rPr lang="en-US" dirty="0">
                <a:cs typeface="Arial" pitchFamily="34" charset="0"/>
              </a:rPr>
              <a:t>  </a:t>
            </a:r>
            <a:r>
              <a:rPr lang="en-US" dirty="0" err="1">
                <a:cs typeface="Arial" pitchFamily="34" charset="0"/>
              </a:rPr>
              <a:t>sekvenci-prosti</a:t>
            </a:r>
            <a:r>
              <a:rPr lang="en-US" dirty="0">
                <a:cs typeface="Arial" pitchFamily="34" charset="0"/>
              </a:rPr>
              <a:t> </a:t>
            </a:r>
            <a:r>
              <a:rPr lang="sr-Latn-RS" dirty="0" smtClean="0">
                <a:cs typeface="Arial" pitchFamily="34" charset="0"/>
              </a:rPr>
              <a:t>i složeni</a:t>
            </a:r>
            <a:r>
              <a:rPr lang="en-US" dirty="0" smtClean="0">
                <a:cs typeface="Arial" pitchFamily="34" charset="0"/>
              </a:rPr>
              <a:t> </a:t>
            </a:r>
            <a:r>
              <a:rPr lang="en-US" dirty="0" err="1">
                <a:cs typeface="Arial" pitchFamily="34" charset="0"/>
              </a:rPr>
              <a:t>primeri</a:t>
            </a:r>
            <a:r>
              <a:rPr lang="en-US" dirty="0">
                <a:cs typeface="Arial" pitchFamily="34" charset="0"/>
              </a:rPr>
              <a:t>. </a:t>
            </a:r>
            <a:r>
              <a:rPr lang="en-US" dirty="0" err="1" smtClean="0">
                <a:cs typeface="Arial" pitchFamily="34" charset="0"/>
              </a:rPr>
              <a:t>Dijagrami</a:t>
            </a:r>
            <a:r>
              <a:rPr lang="en-US" dirty="0" smtClean="0">
                <a:cs typeface="Arial" pitchFamily="34" charset="0"/>
              </a:rPr>
              <a:t>  </a:t>
            </a:r>
            <a:r>
              <a:rPr lang="en-US" dirty="0" err="1">
                <a:cs typeface="Arial" pitchFamily="34" charset="0"/>
              </a:rPr>
              <a:t>promene</a:t>
            </a:r>
            <a:r>
              <a:rPr lang="en-US" dirty="0">
                <a:cs typeface="Arial" pitchFamily="34" charset="0"/>
              </a:rPr>
              <a:t> </a:t>
            </a:r>
            <a:r>
              <a:rPr lang="en-US" dirty="0" err="1">
                <a:cs typeface="Arial" pitchFamily="34" charset="0"/>
              </a:rPr>
              <a:t>stanja</a:t>
            </a:r>
            <a:r>
              <a:rPr lang="en-US" dirty="0">
                <a:cs typeface="Arial" pitchFamily="34" charset="0"/>
              </a:rPr>
              <a:t>.  </a:t>
            </a:r>
            <a:r>
              <a:rPr lang="en-US" dirty="0" err="1">
                <a:cs typeface="Arial" pitchFamily="34" charset="0"/>
              </a:rPr>
              <a:t>Konačni</a:t>
            </a:r>
            <a:r>
              <a:rPr lang="en-US" dirty="0">
                <a:cs typeface="Arial" pitchFamily="34" charset="0"/>
              </a:rPr>
              <a:t>  </a:t>
            </a:r>
            <a:r>
              <a:rPr lang="en-US" dirty="0" err="1">
                <a:cs typeface="Arial" pitchFamily="34" charset="0"/>
              </a:rPr>
              <a:t>dijagram</a:t>
            </a:r>
            <a:r>
              <a:rPr lang="en-US" dirty="0">
                <a:cs typeface="Arial" pitchFamily="34" charset="0"/>
              </a:rPr>
              <a:t>  </a:t>
            </a:r>
            <a:r>
              <a:rPr lang="en-US" dirty="0" err="1" smtClean="0">
                <a:cs typeface="Arial" pitchFamily="34" charset="0"/>
              </a:rPr>
              <a:t>klasa</a:t>
            </a:r>
            <a:r>
              <a:rPr lang="sr-Latn-RS" dirty="0" smtClean="0">
                <a:cs typeface="Arial" pitchFamily="34" charset="0"/>
              </a:rPr>
              <a:t>. Transformacija konceptualnih modela.</a:t>
            </a:r>
            <a:endParaRPr lang="en-US" dirty="0">
              <a:cs typeface="Arial" pitchFamily="34" charset="0"/>
            </a:endParaRPr>
          </a:p>
        </p:txBody>
      </p:sp>
      <p:sp>
        <p:nvSpPr>
          <p:cNvPr id="4" name="Title 1"/>
          <p:cNvSpPr>
            <a:spLocks noGrp="1"/>
          </p:cNvSpPr>
          <p:nvPr>
            <p:ph type="title"/>
          </p:nvPr>
        </p:nvSpPr>
        <p:spPr>
          <a:xfrm>
            <a:off x="457200" y="274638"/>
            <a:ext cx="8229600" cy="706090"/>
          </a:xfrm>
        </p:spPr>
        <p:txBody>
          <a:bodyPr>
            <a:normAutofit fontScale="90000"/>
          </a:bodyPr>
          <a:lstStyle/>
          <a:p>
            <a:r>
              <a:rPr lang="en-US" dirty="0" err="1">
                <a:solidFill>
                  <a:srgbClr val="00B0F0"/>
                </a:solidFill>
              </a:rPr>
              <a:t>Sadržaj</a:t>
            </a:r>
            <a:r>
              <a:rPr lang="en-US" dirty="0">
                <a:solidFill>
                  <a:srgbClr val="00B0F0"/>
                </a:solidFill>
              </a:rPr>
              <a:t> </a:t>
            </a:r>
            <a:r>
              <a:rPr lang="en-US" dirty="0" err="1" smtClean="0">
                <a:solidFill>
                  <a:srgbClr val="00B0F0"/>
                </a:solidFill>
              </a:rPr>
              <a:t>predmeta</a:t>
            </a:r>
            <a:endParaRPr lang="en-US" dirty="0">
              <a:solidFill>
                <a:srgbClr val="00B0F0"/>
              </a:solidFill>
            </a:endParaRPr>
          </a:p>
        </p:txBody>
      </p:sp>
    </p:spTree>
    <p:extLst>
      <p:ext uri="{BB962C8B-B14F-4D97-AF65-F5344CB8AC3E}">
        <p14:creationId xmlns:p14="http://schemas.microsoft.com/office/powerpoint/2010/main" val="1682646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931224" cy="3989040"/>
          </a:xfrm>
        </p:spPr>
        <p:txBody>
          <a:bodyPr>
            <a:normAutofit/>
          </a:bodyPr>
          <a:lstStyle/>
          <a:p>
            <a:pPr>
              <a:lnSpc>
                <a:spcPct val="110000"/>
              </a:lnSpc>
              <a:spcBef>
                <a:spcPts val="1800"/>
              </a:spcBef>
            </a:pPr>
            <a:r>
              <a:rPr lang="en-US" sz="2400" dirty="0" err="1">
                <a:latin typeface="Arial" pitchFamily="34" charset="0"/>
                <a:cs typeface="Arial" pitchFamily="34" charset="0"/>
              </a:rPr>
              <a:t>Svaki</a:t>
            </a:r>
            <a:r>
              <a:rPr lang="en-US" sz="2400" dirty="0">
                <a:latin typeface="Arial" pitchFamily="34" charset="0"/>
                <a:cs typeface="Arial" pitchFamily="34" charset="0"/>
              </a:rPr>
              <a:t> je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deo</a:t>
            </a:r>
            <a:r>
              <a:rPr lang="en-US" sz="2400" dirty="0">
                <a:latin typeface="Arial" pitchFamily="34" charset="0"/>
                <a:cs typeface="Arial" pitchFamily="34" charset="0"/>
              </a:rPr>
              <a:t> </a:t>
            </a:r>
            <a:r>
              <a:rPr lang="en-US" sz="2400" dirty="0" err="1">
                <a:latin typeface="Arial" pitchFamily="34" charset="0"/>
                <a:cs typeface="Arial" pitchFamily="34" charset="0"/>
              </a:rPr>
              <a:t>nekog</a:t>
            </a:r>
            <a:r>
              <a:rPr lang="en-US" sz="2400" dirty="0">
                <a:latin typeface="Arial" pitchFamily="34" charset="0"/>
                <a:cs typeface="Arial" pitchFamily="34" charset="0"/>
              </a:rPr>
              <a:t> </a:t>
            </a:r>
            <a:r>
              <a:rPr lang="en-US" sz="2400" dirty="0" err="1">
                <a:latin typeface="Arial" pitchFamily="34" charset="0"/>
                <a:cs typeface="Arial" pitchFamily="34" charset="0"/>
              </a:rPr>
              <a:t>većeg</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tj</a:t>
            </a:r>
            <a:r>
              <a:rPr lang="en-US" sz="2400" dirty="0">
                <a:latin typeface="Arial" pitchFamily="34" charset="0"/>
                <a:cs typeface="Arial" pitchFamily="34" charset="0"/>
              </a:rPr>
              <a:t>. </a:t>
            </a:r>
            <a:r>
              <a:rPr lang="en-US" sz="2400" dirty="0" err="1">
                <a:latin typeface="Arial" pitchFamily="34" charset="0"/>
                <a:cs typeface="Arial" pitchFamily="34" charset="0"/>
              </a:rPr>
              <a:t>podsistem</a:t>
            </a:r>
            <a:r>
              <a:rPr lang="en-US" sz="2400" dirty="0">
                <a:latin typeface="Arial" pitchFamily="34" charset="0"/>
                <a:cs typeface="Arial" pitchFamily="34" charset="0"/>
              </a:rPr>
              <a:t> </a:t>
            </a:r>
            <a:r>
              <a:rPr lang="en-US" sz="2400" dirty="0" err="1">
                <a:latin typeface="Arial" pitchFamily="34" charset="0"/>
                <a:cs typeface="Arial" pitchFamily="34" charset="0"/>
              </a:rPr>
              <a:t>većeg</a:t>
            </a:r>
            <a:r>
              <a:rPr lang="en-US" sz="2400" dirty="0">
                <a:latin typeface="Arial" pitchFamily="34" charset="0"/>
                <a:cs typeface="Arial" pitchFamily="34" charset="0"/>
              </a:rPr>
              <a:t> </a:t>
            </a:r>
            <a:r>
              <a:rPr lang="en-US" sz="2400" dirty="0" err="1" smtClean="0">
                <a:latin typeface="Arial" pitchFamily="34" charset="0"/>
                <a:cs typeface="Arial" pitchFamily="34" charset="0"/>
              </a:rPr>
              <a:t>sistema</a:t>
            </a:r>
            <a:r>
              <a:rPr lang="sr-Latn-RS" sz="2400" dirty="0" smtClean="0">
                <a:latin typeface="Arial" pitchFamily="34" charset="0"/>
                <a:cs typeface="Arial" pitchFamily="34" charset="0"/>
              </a:rPr>
              <a:t>, a </a:t>
            </a:r>
            <a:r>
              <a:rPr lang="en-US" sz="2400" dirty="0" err="1" smtClean="0">
                <a:latin typeface="Arial" pitchFamily="34" charset="0"/>
                <a:cs typeface="Arial" pitchFamily="34" charset="0"/>
              </a:rPr>
              <a:t>može</a:t>
            </a:r>
            <a:r>
              <a:rPr lang="en-US" sz="2400" dirty="0" smtClean="0">
                <a:latin typeface="Arial" pitchFamily="34" charset="0"/>
                <a:cs typeface="Arial" pitchFamily="34" charset="0"/>
              </a:rPr>
              <a:t> </a:t>
            </a:r>
            <a:r>
              <a:rPr lang="sr-Latn-RS" sz="2400" dirty="0" smtClean="0">
                <a:latin typeface="Arial" pitchFamily="34" charset="0"/>
                <a:cs typeface="Arial" pitchFamily="34" charset="0"/>
              </a:rPr>
              <a:t>i da </a:t>
            </a:r>
            <a:r>
              <a:rPr lang="en-US" sz="2400" dirty="0" err="1" smtClean="0">
                <a:latin typeface="Arial" pitchFamily="34" charset="0"/>
                <a:cs typeface="Arial" pitchFamily="34" charset="0"/>
              </a:rPr>
              <a:t>sadrži</a:t>
            </a:r>
            <a:r>
              <a:rPr lang="en-US" sz="2400" dirty="0" smtClean="0">
                <a:latin typeface="Arial" pitchFamily="34" charset="0"/>
                <a:cs typeface="Arial" pitchFamily="34" charset="0"/>
              </a:rPr>
              <a:t> </a:t>
            </a:r>
            <a:r>
              <a:rPr lang="en-US" sz="2400" dirty="0" err="1">
                <a:latin typeface="Arial" pitchFamily="34" charset="0"/>
                <a:cs typeface="Arial" pitchFamily="34" charset="0"/>
              </a:rPr>
              <a:t>podsisteme</a:t>
            </a:r>
            <a:r>
              <a:rPr lang="en-US" sz="2400" dirty="0">
                <a:latin typeface="Arial" pitchFamily="34" charset="0"/>
                <a:cs typeface="Arial" pitchFamily="34" charset="0"/>
              </a:rPr>
              <a:t> </a:t>
            </a:r>
            <a:r>
              <a:rPr lang="en-US" sz="2400" dirty="0" err="1">
                <a:latin typeface="Arial" pitchFamily="34" charset="0"/>
                <a:cs typeface="Arial" pitchFamily="34" charset="0"/>
              </a:rPr>
              <a:t>kao</a:t>
            </a:r>
            <a:r>
              <a:rPr lang="en-US" sz="2400" dirty="0">
                <a:latin typeface="Arial" pitchFamily="34" charset="0"/>
                <a:cs typeface="Arial" pitchFamily="34" charset="0"/>
              </a:rPr>
              <a:t> </a:t>
            </a:r>
            <a:r>
              <a:rPr lang="en-US" sz="2400" dirty="0" err="1">
                <a:latin typeface="Arial" pitchFamily="34" charset="0"/>
                <a:cs typeface="Arial" pitchFamily="34" charset="0"/>
              </a:rPr>
              <a:t>svoje</a:t>
            </a:r>
            <a:r>
              <a:rPr lang="en-US" sz="2400" dirty="0">
                <a:latin typeface="Arial" pitchFamily="34" charset="0"/>
                <a:cs typeface="Arial" pitchFamily="34" charset="0"/>
              </a:rPr>
              <a:t> </a:t>
            </a:r>
            <a:r>
              <a:rPr lang="en-US" sz="2400" dirty="0" err="1">
                <a:latin typeface="Arial" pitchFamily="34" charset="0"/>
                <a:cs typeface="Arial" pitchFamily="34" charset="0"/>
              </a:rPr>
              <a:t>elemente</a:t>
            </a:r>
            <a:r>
              <a:rPr lang="en-US" sz="2400" dirty="0">
                <a:latin typeface="Arial" pitchFamily="34" charset="0"/>
                <a:cs typeface="Arial" pitchFamily="34" charset="0"/>
              </a:rPr>
              <a:t>. </a:t>
            </a:r>
            <a:r>
              <a:rPr lang="en-US" sz="2400" dirty="0" err="1">
                <a:latin typeface="Arial" pitchFamily="34" charset="0"/>
                <a:cs typeface="Arial" pitchFamily="34" charset="0"/>
              </a:rPr>
              <a:t>Ovakva</a:t>
            </a:r>
            <a:r>
              <a:rPr lang="en-US" sz="2400" dirty="0">
                <a:latin typeface="Arial" pitchFamily="34" charset="0"/>
                <a:cs typeface="Arial" pitchFamily="34" charset="0"/>
              </a:rPr>
              <a:t> </a:t>
            </a:r>
            <a:r>
              <a:rPr lang="en-US" sz="2400" dirty="0" err="1">
                <a:latin typeface="Arial" pitchFamily="34" charset="0"/>
                <a:cs typeface="Arial" pitchFamily="34" charset="0"/>
              </a:rPr>
              <a:t>struktura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naziva</a:t>
            </a:r>
            <a:r>
              <a:rPr lang="en-US" sz="2400" dirty="0">
                <a:latin typeface="Arial" pitchFamily="34" charset="0"/>
                <a:cs typeface="Arial" pitchFamily="34" charset="0"/>
              </a:rPr>
              <a:t> se </a:t>
            </a:r>
            <a:r>
              <a:rPr lang="en-US" sz="2400" dirty="0" err="1">
                <a:latin typeface="Arial" pitchFamily="34" charset="0"/>
                <a:cs typeface="Arial" pitchFamily="34" charset="0"/>
              </a:rPr>
              <a:t>hijerarhija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p>
          <a:p>
            <a:pPr>
              <a:lnSpc>
                <a:spcPct val="110000"/>
              </a:lnSpc>
              <a:spcBef>
                <a:spcPts val="1800"/>
              </a:spcBef>
            </a:pPr>
            <a:r>
              <a:rPr lang="en-US" sz="2400" dirty="0" err="1">
                <a:latin typeface="Arial" pitchFamily="34" charset="0"/>
                <a:cs typeface="Arial" pitchFamily="34" charset="0"/>
              </a:rPr>
              <a:t>Teorija</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a:t>
            </a:r>
            <a:r>
              <a:rPr lang="en-US" sz="2400" dirty="0" err="1">
                <a:latin typeface="Arial" pitchFamily="34" charset="0"/>
                <a:cs typeface="Arial" pitchFamily="34" charset="0"/>
              </a:rPr>
              <a:t>proučava</a:t>
            </a:r>
            <a:r>
              <a:rPr lang="en-US" sz="2400" dirty="0">
                <a:latin typeface="Arial" pitchFamily="34" charset="0"/>
                <a:cs typeface="Arial" pitchFamily="34" charset="0"/>
              </a:rPr>
              <a:t> </a:t>
            </a:r>
            <a:r>
              <a:rPr lang="en-US" sz="2400" dirty="0" err="1">
                <a:latin typeface="Arial" pitchFamily="34" charset="0"/>
                <a:cs typeface="Arial" pitchFamily="34" charset="0"/>
              </a:rPr>
              <a:t>zajedničke</a:t>
            </a:r>
            <a:r>
              <a:rPr lang="en-US" sz="2400" dirty="0">
                <a:latin typeface="Arial" pitchFamily="34" charset="0"/>
                <a:cs typeface="Arial" pitchFamily="34" charset="0"/>
              </a:rPr>
              <a:t> </a:t>
            </a:r>
            <a:r>
              <a:rPr lang="en-US" sz="2400" dirty="0" err="1">
                <a:latin typeface="Arial" pitchFamily="34" charset="0"/>
                <a:cs typeface="Arial" pitchFamily="34" charset="0"/>
              </a:rPr>
              <a:t>osobine</a:t>
            </a:r>
            <a:r>
              <a:rPr lang="en-US" sz="2400" dirty="0">
                <a:latin typeface="Arial" pitchFamily="34" charset="0"/>
                <a:cs typeface="Arial" pitchFamily="34" charset="0"/>
              </a:rPr>
              <a:t> </a:t>
            </a:r>
            <a:r>
              <a:rPr lang="en-US" sz="2400" dirty="0" err="1">
                <a:latin typeface="Arial" pitchFamily="34" charset="0"/>
                <a:cs typeface="Arial" pitchFamily="34" charset="0"/>
              </a:rPr>
              <a:t>različitih</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To je </a:t>
            </a:r>
            <a:r>
              <a:rPr lang="en-US" sz="2400" dirty="0" err="1">
                <a:latin typeface="Arial" pitchFamily="34" charset="0"/>
                <a:cs typeface="Arial" pitchFamily="34" charset="0"/>
              </a:rPr>
              <a:t>princip</a:t>
            </a:r>
            <a:r>
              <a:rPr lang="en-US" sz="2400" dirty="0">
                <a:latin typeface="Arial" pitchFamily="34" charset="0"/>
                <a:cs typeface="Arial" pitchFamily="34" charset="0"/>
              </a:rPr>
              <a:t> </a:t>
            </a:r>
            <a:r>
              <a:rPr lang="en-US" sz="2400" dirty="0" err="1">
                <a:latin typeface="Arial" pitchFamily="34" charset="0"/>
                <a:cs typeface="Arial" pitchFamily="34" charset="0"/>
              </a:rPr>
              <a:t>izomorfnosti</a:t>
            </a:r>
            <a:r>
              <a:rPr lang="en-US" sz="2400" dirty="0">
                <a:latin typeface="Arial" pitchFamily="34" charset="0"/>
                <a:cs typeface="Arial" pitchFamily="34" charset="0"/>
              </a:rPr>
              <a:t>. </a:t>
            </a:r>
            <a:r>
              <a:rPr lang="en-US" sz="2400" dirty="0" err="1">
                <a:latin typeface="Arial" pitchFamily="34" charset="0"/>
                <a:cs typeface="Arial" pitchFamily="34" charset="0"/>
              </a:rPr>
              <a:t>Osnovna</a:t>
            </a:r>
            <a:r>
              <a:rPr lang="en-US" sz="2400" dirty="0">
                <a:latin typeface="Arial" pitchFamily="34" charset="0"/>
                <a:cs typeface="Arial" pitchFamily="34" charset="0"/>
              </a:rPr>
              <a:t> </a:t>
            </a:r>
            <a:r>
              <a:rPr lang="en-US" sz="2400" dirty="0" err="1">
                <a:latin typeface="Arial" pitchFamily="34" charset="0"/>
                <a:cs typeface="Arial" pitchFamily="34" charset="0"/>
              </a:rPr>
              <a:t>karakteristika</a:t>
            </a:r>
            <a:r>
              <a:rPr lang="en-US" sz="2400" dirty="0">
                <a:latin typeface="Arial" pitchFamily="34" charset="0"/>
                <a:cs typeface="Arial" pitchFamily="34" charset="0"/>
              </a:rPr>
              <a:t> </a:t>
            </a:r>
            <a:r>
              <a:rPr lang="en-US" sz="2400" dirty="0" err="1">
                <a:latin typeface="Arial" pitchFamily="34" charset="0"/>
                <a:cs typeface="Arial" pitchFamily="34" charset="0"/>
              </a:rPr>
              <a:t>izomorfnih</a:t>
            </a:r>
            <a:r>
              <a:rPr lang="en-US" sz="2400" dirty="0">
                <a:latin typeface="Arial" pitchFamily="34" charset="0"/>
                <a:cs typeface="Arial" pitchFamily="34" charset="0"/>
              </a:rPr>
              <a:t> </a:t>
            </a:r>
            <a:r>
              <a:rPr lang="en-US" sz="2400" dirty="0" err="1">
                <a:latin typeface="Arial" pitchFamily="34" charset="0"/>
                <a:cs typeface="Arial" pitchFamily="34" charset="0"/>
              </a:rPr>
              <a:t>sistema</a:t>
            </a:r>
            <a:r>
              <a:rPr lang="en-US" sz="2400" dirty="0">
                <a:latin typeface="Arial" pitchFamily="34" charset="0"/>
                <a:cs typeface="Arial" pitchFamily="34" charset="0"/>
              </a:rPr>
              <a:t> je </a:t>
            </a:r>
            <a:r>
              <a:rPr lang="en-US" sz="2400" dirty="0" err="1">
                <a:latin typeface="Arial" pitchFamily="34" charset="0"/>
                <a:cs typeface="Arial" pitchFamily="34" charset="0"/>
              </a:rPr>
              <a:t>jednak</a:t>
            </a:r>
            <a:r>
              <a:rPr lang="en-US" sz="2400" dirty="0">
                <a:latin typeface="Arial" pitchFamily="34" charset="0"/>
                <a:cs typeface="Arial" pitchFamily="34" charset="0"/>
              </a:rPr>
              <a:t> </a:t>
            </a:r>
            <a:r>
              <a:rPr lang="en-US" sz="2400" dirty="0" err="1">
                <a:latin typeface="Arial" pitchFamily="34" charset="0"/>
                <a:cs typeface="Arial" pitchFamily="34" charset="0"/>
              </a:rPr>
              <a:t>skup</a:t>
            </a:r>
            <a:r>
              <a:rPr lang="en-US" sz="2400" dirty="0">
                <a:latin typeface="Arial" pitchFamily="34" charset="0"/>
                <a:cs typeface="Arial" pitchFamily="34" charset="0"/>
              </a:rPr>
              <a:t> </a:t>
            </a:r>
            <a:r>
              <a:rPr lang="en-US" sz="2400" dirty="0" err="1">
                <a:latin typeface="Arial" pitchFamily="34" charset="0"/>
                <a:cs typeface="Arial" pitchFamily="34" charset="0"/>
              </a:rPr>
              <a:t>ulaznih</a:t>
            </a:r>
            <a:r>
              <a:rPr lang="en-US" sz="2400" dirty="0">
                <a:latin typeface="Arial" pitchFamily="34" charset="0"/>
                <a:cs typeface="Arial" pitchFamily="34" charset="0"/>
              </a:rPr>
              <a:t> i </a:t>
            </a:r>
            <a:r>
              <a:rPr lang="en-US" sz="2400" dirty="0" err="1">
                <a:latin typeface="Arial" pitchFamily="34" charset="0"/>
                <a:cs typeface="Arial" pitchFamily="34" charset="0"/>
              </a:rPr>
              <a:t>izlaznih</a:t>
            </a:r>
            <a:r>
              <a:rPr lang="en-US" sz="2400" dirty="0">
                <a:latin typeface="Arial" pitchFamily="34" charset="0"/>
                <a:cs typeface="Arial" pitchFamily="34" charset="0"/>
              </a:rPr>
              <a:t> </a:t>
            </a:r>
            <a:r>
              <a:rPr lang="en-US" sz="2400" dirty="0" err="1">
                <a:latin typeface="Arial" pitchFamily="34" charset="0"/>
                <a:cs typeface="Arial" pitchFamily="34" charset="0"/>
              </a:rPr>
              <a:t>veličina</a:t>
            </a:r>
            <a:r>
              <a:rPr lang="en-US" sz="2400" dirty="0">
                <a:latin typeface="Arial" pitchFamily="34" charset="0"/>
                <a:cs typeface="Arial" pitchFamily="34" charset="0"/>
              </a:rPr>
              <a:t>. </a:t>
            </a:r>
          </a:p>
        </p:txBody>
      </p:sp>
      <p:sp>
        <p:nvSpPr>
          <p:cNvPr id="5" name="Title 1"/>
          <p:cNvSpPr>
            <a:spLocks noGrp="1"/>
          </p:cNvSpPr>
          <p:nvPr>
            <p:ph type="title"/>
          </p:nvPr>
        </p:nvSpPr>
        <p:spPr>
          <a:xfrm>
            <a:off x="1547664" y="260648"/>
            <a:ext cx="7499176" cy="778098"/>
          </a:xfrm>
        </p:spPr>
        <p:txBody>
          <a:bodyPr>
            <a:noAutofit/>
          </a:bodyPr>
          <a:lstStyle/>
          <a:p>
            <a:r>
              <a:rPr lang="en-US" sz="4000" dirty="0" err="1">
                <a:solidFill>
                  <a:srgbClr val="00B0F0"/>
                </a:solidFill>
              </a:rPr>
              <a:t>Rekapitulacij</a:t>
            </a:r>
            <a:r>
              <a:rPr lang="sr-Latn-RS" sz="4000" dirty="0">
                <a:solidFill>
                  <a:srgbClr val="00B0F0"/>
                </a:solidFill>
              </a:rPr>
              <a:t>a</a:t>
            </a:r>
            <a:r>
              <a:rPr lang="en-US" sz="4000" dirty="0">
                <a:solidFill>
                  <a:srgbClr val="00B0F0"/>
                </a:solidFill>
              </a:rPr>
              <a:t> </a:t>
            </a:r>
            <a:r>
              <a:rPr lang="en-US" sz="4000" dirty="0" err="1">
                <a:solidFill>
                  <a:srgbClr val="00B0F0"/>
                </a:solidFill>
              </a:rPr>
              <a:t>opšte</a:t>
            </a:r>
            <a:r>
              <a:rPr lang="en-US" sz="4000" dirty="0">
                <a:solidFill>
                  <a:srgbClr val="00B0F0"/>
                </a:solidFill>
              </a:rPr>
              <a:t> </a:t>
            </a:r>
            <a:r>
              <a:rPr lang="en-US" sz="4000" dirty="0" err="1">
                <a:solidFill>
                  <a:srgbClr val="00B0F0"/>
                </a:solidFill>
              </a:rPr>
              <a:t>teorije</a:t>
            </a:r>
            <a:r>
              <a:rPr lang="en-US" sz="4000" dirty="0">
                <a:solidFill>
                  <a:srgbClr val="00B0F0"/>
                </a:solidFill>
              </a:rPr>
              <a:t> </a:t>
            </a:r>
            <a:r>
              <a:rPr lang="en-US" sz="4000" dirty="0" err="1">
                <a:solidFill>
                  <a:srgbClr val="00B0F0"/>
                </a:solidFill>
              </a:rPr>
              <a:t>sistema</a:t>
            </a:r>
            <a:endParaRPr lang="en-US" sz="4000" dirty="0">
              <a:solidFill>
                <a:srgbClr val="00B0F0"/>
              </a:solidFill>
            </a:endParaRPr>
          </a:p>
        </p:txBody>
      </p:sp>
    </p:spTree>
    <p:extLst>
      <p:ext uri="{BB962C8B-B14F-4D97-AF65-F5344CB8AC3E}">
        <p14:creationId xmlns:p14="http://schemas.microsoft.com/office/powerpoint/2010/main" val="653851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1143000"/>
          </a:xfrm>
        </p:spPr>
        <p:txBody>
          <a:bodyPr>
            <a:normAutofit fontScale="90000"/>
          </a:bodyPr>
          <a:lstStyle/>
          <a:p>
            <a:r>
              <a:rPr lang="en-US" b="1" dirty="0" err="1" smtClean="0">
                <a:solidFill>
                  <a:srgbClr val="92D050"/>
                </a:solidFill>
              </a:rPr>
              <a:t>Sistem</a:t>
            </a:r>
            <a:r>
              <a:rPr lang="en-US" b="1" dirty="0" smtClean="0">
                <a:solidFill>
                  <a:srgbClr val="92D050"/>
                </a:solidFill>
              </a:rPr>
              <a:t> </a:t>
            </a:r>
            <a:r>
              <a:rPr lang="en-US" b="1" dirty="0" err="1" smtClean="0">
                <a:solidFill>
                  <a:srgbClr val="92D050"/>
                </a:solidFill>
              </a:rPr>
              <a:t>sa</a:t>
            </a:r>
            <a:r>
              <a:rPr lang="en-US" b="1" dirty="0" smtClean="0">
                <a:solidFill>
                  <a:srgbClr val="92D050"/>
                </a:solidFill>
              </a:rPr>
              <a:t> </a:t>
            </a:r>
            <a:r>
              <a:rPr lang="en-US" b="1" dirty="0" err="1" smtClean="0">
                <a:solidFill>
                  <a:srgbClr val="92D050"/>
                </a:solidFill>
              </a:rPr>
              <a:t>dece</a:t>
            </a:r>
            <a:r>
              <a:rPr lang="sr-Latn-RS" b="1" dirty="0" smtClean="0">
                <a:solidFill>
                  <a:srgbClr val="92D050"/>
                </a:solidFill>
              </a:rPr>
              <a:t>ntralizovanom verzionom kontrolom</a:t>
            </a:r>
            <a:endParaRPr lang="en-US" b="1" dirty="0">
              <a:solidFill>
                <a:srgbClr val="92D050"/>
              </a:solidFill>
            </a:endParaRPr>
          </a:p>
        </p:txBody>
      </p:sp>
      <p:sp>
        <p:nvSpPr>
          <p:cNvPr id="3" name="Content Placeholder 2"/>
          <p:cNvSpPr>
            <a:spLocks noGrp="1"/>
          </p:cNvSpPr>
          <p:nvPr>
            <p:ph idx="1"/>
          </p:nvPr>
        </p:nvSpPr>
        <p:spPr/>
        <p:txBody>
          <a:bodyPr>
            <a:normAutofit fontScale="92500" lnSpcReduction="20000"/>
          </a:bodyPr>
          <a:lstStyle/>
          <a:p>
            <a:r>
              <a:rPr lang="sr-Latn-RS" b="1" dirty="0" smtClean="0"/>
              <a:t>Git</a:t>
            </a:r>
            <a:r>
              <a:rPr lang="sr-Latn-RS" dirty="0" smtClean="0"/>
              <a:t> je alat koji pripada grupi softvera za kontrolu verzije. </a:t>
            </a:r>
          </a:p>
          <a:p>
            <a:r>
              <a:rPr lang="sr-Latn-RS" dirty="0" smtClean="0"/>
              <a:t>Git prati promene na računarskim fajlovima u okruženju gde više ljudi koordinirano radi sa istim skupom fajlova. </a:t>
            </a:r>
          </a:p>
          <a:p>
            <a:r>
              <a:rPr lang="sr-Latn-RS" dirty="0" smtClean="0"/>
              <a:t>Git svoju glavnu primenu nalazi u razvoju softvera, za potrebe upravljanja različitim verzijama softverskog koda.</a:t>
            </a:r>
          </a:p>
          <a:p>
            <a:r>
              <a:rPr lang="sr-Latn-RS" dirty="0" smtClean="0"/>
              <a:t>Git je distribuirani sistem za kontrolu verzije fajlova i upravljanje izvornim kodom sa naglaskom na brzinu.</a:t>
            </a:r>
            <a:endParaRPr lang="en-US" dirty="0"/>
          </a:p>
        </p:txBody>
      </p:sp>
    </p:spTree>
    <p:extLst>
      <p:ext uri="{BB962C8B-B14F-4D97-AF65-F5344CB8AC3E}">
        <p14:creationId xmlns:p14="http://schemas.microsoft.com/office/powerpoint/2010/main" val="1245849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064" y="44624"/>
            <a:ext cx="8229600" cy="1143000"/>
          </a:xfrm>
        </p:spPr>
        <p:txBody>
          <a:bodyPr/>
          <a:lstStyle/>
          <a:p>
            <a:r>
              <a:rPr lang="sr-Latn-RS" b="1" dirty="0" smtClean="0">
                <a:solidFill>
                  <a:srgbClr val="92D050"/>
                </a:solidFill>
              </a:rPr>
              <a:t>Prednosti GIT-a</a:t>
            </a:r>
            <a:endParaRPr lang="en-US" b="1" dirty="0">
              <a:solidFill>
                <a:srgbClr val="92D050"/>
              </a:solidFill>
            </a:endParaRPr>
          </a:p>
        </p:txBody>
      </p:sp>
      <p:sp>
        <p:nvSpPr>
          <p:cNvPr id="3" name="Content Placeholder 2"/>
          <p:cNvSpPr>
            <a:spLocks noGrp="1"/>
          </p:cNvSpPr>
          <p:nvPr>
            <p:ph idx="1"/>
          </p:nvPr>
        </p:nvSpPr>
        <p:spPr/>
        <p:txBody>
          <a:bodyPr/>
          <a:lstStyle/>
          <a:p>
            <a:r>
              <a:rPr lang="sr-Latn-RS" dirty="0" smtClean="0"/>
              <a:t>Besplatan i softver otvorenog koda</a:t>
            </a:r>
          </a:p>
          <a:p>
            <a:r>
              <a:rPr lang="sr-Latn-RS" dirty="0" smtClean="0"/>
              <a:t>Brz i mali</a:t>
            </a:r>
          </a:p>
          <a:p>
            <a:r>
              <a:rPr lang="sr-Latn-RS" dirty="0" smtClean="0"/>
              <a:t>Implicitni backup</a:t>
            </a:r>
          </a:p>
          <a:p>
            <a:r>
              <a:rPr lang="sr-Latn-RS" dirty="0" smtClean="0"/>
              <a:t>Sigurnost</a:t>
            </a:r>
          </a:p>
          <a:p>
            <a:r>
              <a:rPr lang="sr-Latn-RS" dirty="0" smtClean="0"/>
              <a:t>Performanse hardvera</a:t>
            </a:r>
          </a:p>
          <a:p>
            <a:r>
              <a:rPr lang="sr-Latn-RS" dirty="0" smtClean="0"/>
              <a:t>Olakšano grananje</a:t>
            </a:r>
            <a:endParaRPr lang="en-US" dirty="0"/>
          </a:p>
        </p:txBody>
      </p:sp>
    </p:spTree>
    <p:extLst>
      <p:ext uri="{BB962C8B-B14F-4D97-AF65-F5344CB8AC3E}">
        <p14:creationId xmlns:p14="http://schemas.microsoft.com/office/powerpoint/2010/main" val="811634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53752"/>
            <a:ext cx="8229600" cy="1143000"/>
          </a:xfrm>
        </p:spPr>
        <p:txBody>
          <a:bodyPr/>
          <a:lstStyle/>
          <a:p>
            <a:r>
              <a:rPr lang="en-US" dirty="0" err="1" smtClean="0">
                <a:solidFill>
                  <a:srgbClr val="92D050"/>
                </a:solidFill>
              </a:rPr>
              <a:t>Osnovna</a:t>
            </a:r>
            <a:r>
              <a:rPr lang="en-US" dirty="0" smtClean="0">
                <a:solidFill>
                  <a:srgbClr val="92D050"/>
                </a:solidFill>
              </a:rPr>
              <a:t> </a:t>
            </a:r>
            <a:r>
              <a:rPr lang="en-US" dirty="0" err="1" smtClean="0">
                <a:solidFill>
                  <a:srgbClr val="92D050"/>
                </a:solidFill>
              </a:rPr>
              <a:t>Git</a:t>
            </a:r>
            <a:r>
              <a:rPr lang="en-US" dirty="0" smtClean="0">
                <a:solidFill>
                  <a:srgbClr val="92D050"/>
                </a:solidFill>
              </a:rPr>
              <a:t> </a:t>
            </a:r>
            <a:r>
              <a:rPr lang="en-US" dirty="0" err="1" smtClean="0">
                <a:solidFill>
                  <a:srgbClr val="92D050"/>
                </a:solidFill>
              </a:rPr>
              <a:t>terminologija</a:t>
            </a:r>
            <a:endParaRPr lang="en-US" dirty="0">
              <a:solidFill>
                <a:srgbClr val="92D050"/>
              </a:solidFill>
            </a:endParaRPr>
          </a:p>
        </p:txBody>
      </p:sp>
      <p:sp>
        <p:nvSpPr>
          <p:cNvPr id="3" name="Content Placeholder 2"/>
          <p:cNvSpPr>
            <a:spLocks noGrp="1"/>
          </p:cNvSpPr>
          <p:nvPr>
            <p:ph idx="1"/>
          </p:nvPr>
        </p:nvSpPr>
        <p:spPr>
          <a:xfrm>
            <a:off x="539552" y="1196752"/>
            <a:ext cx="8229600" cy="5472608"/>
          </a:xfrm>
        </p:spPr>
        <p:txBody>
          <a:bodyPr>
            <a:noAutofit/>
          </a:bodyPr>
          <a:lstStyle/>
          <a:p>
            <a:pPr>
              <a:lnSpc>
                <a:spcPct val="80000"/>
              </a:lnSpc>
              <a:spcBef>
                <a:spcPts val="600"/>
              </a:spcBef>
            </a:pPr>
            <a:r>
              <a:rPr lang="en-US" sz="3000" dirty="0" err="1" smtClean="0"/>
              <a:t>Lokalni</a:t>
            </a:r>
            <a:r>
              <a:rPr lang="en-US" sz="3000" dirty="0" smtClean="0"/>
              <a:t> repo</a:t>
            </a:r>
            <a:r>
              <a:rPr lang="sr-Latn-RS" sz="3000" dirty="0" smtClean="0"/>
              <a:t>z</a:t>
            </a:r>
            <a:r>
              <a:rPr lang="en-US" sz="3000" dirty="0" err="1" smtClean="0"/>
              <a:t>itorijum</a:t>
            </a:r>
            <a:endParaRPr lang="sr-Latn-RS" sz="3000" dirty="0" smtClean="0"/>
          </a:p>
          <a:p>
            <a:pPr>
              <a:lnSpc>
                <a:spcPct val="80000"/>
              </a:lnSpc>
              <a:spcBef>
                <a:spcPts val="600"/>
              </a:spcBef>
            </a:pPr>
            <a:r>
              <a:rPr lang="sr-Latn-RS" sz="3000" dirty="0" smtClean="0"/>
              <a:t>Radni direktorijumi i fazna oblast</a:t>
            </a:r>
          </a:p>
          <a:p>
            <a:pPr>
              <a:lnSpc>
                <a:spcPct val="80000"/>
              </a:lnSpc>
              <a:spcBef>
                <a:spcPts val="600"/>
              </a:spcBef>
            </a:pPr>
            <a:r>
              <a:rPr lang="sr-Latn-RS" sz="3000" dirty="0" smtClean="0"/>
              <a:t>Veliki binarni objekti</a:t>
            </a:r>
          </a:p>
          <a:p>
            <a:pPr>
              <a:lnSpc>
                <a:spcPct val="80000"/>
              </a:lnSpc>
              <a:spcBef>
                <a:spcPts val="600"/>
              </a:spcBef>
            </a:pPr>
            <a:r>
              <a:rPr lang="sr-Latn-RS" sz="3000" dirty="0" smtClean="0"/>
              <a:t>Stabla</a:t>
            </a:r>
          </a:p>
          <a:p>
            <a:pPr>
              <a:lnSpc>
                <a:spcPct val="80000"/>
              </a:lnSpc>
              <a:spcBef>
                <a:spcPts val="600"/>
              </a:spcBef>
            </a:pPr>
            <a:r>
              <a:rPr lang="sr-Latn-RS" sz="3000" dirty="0" smtClean="0"/>
              <a:t>Commit objekti</a:t>
            </a:r>
          </a:p>
          <a:p>
            <a:pPr>
              <a:lnSpc>
                <a:spcPct val="80000"/>
              </a:lnSpc>
              <a:spcBef>
                <a:spcPts val="600"/>
              </a:spcBef>
            </a:pPr>
            <a:r>
              <a:rPr lang="sr-Latn-RS" sz="3000" dirty="0" smtClean="0"/>
              <a:t>Grane</a:t>
            </a:r>
          </a:p>
          <a:p>
            <a:pPr>
              <a:lnSpc>
                <a:spcPct val="80000"/>
              </a:lnSpc>
              <a:spcBef>
                <a:spcPts val="600"/>
              </a:spcBef>
            </a:pPr>
            <a:r>
              <a:rPr lang="sr-Latn-RS" sz="3000" dirty="0" smtClean="0"/>
              <a:t>Tagovi</a:t>
            </a:r>
          </a:p>
          <a:p>
            <a:pPr>
              <a:lnSpc>
                <a:spcPct val="80000"/>
              </a:lnSpc>
              <a:spcBef>
                <a:spcPts val="600"/>
              </a:spcBef>
            </a:pPr>
            <a:r>
              <a:rPr lang="sr-Latn-RS" sz="3000" dirty="0" smtClean="0"/>
              <a:t>Operacija clone</a:t>
            </a:r>
          </a:p>
          <a:p>
            <a:pPr>
              <a:lnSpc>
                <a:spcPct val="80000"/>
              </a:lnSpc>
              <a:spcBef>
                <a:spcPts val="600"/>
              </a:spcBef>
            </a:pPr>
            <a:r>
              <a:rPr lang="sr-Latn-RS" sz="3000" dirty="0" smtClean="0"/>
              <a:t>Operacija pull</a:t>
            </a:r>
          </a:p>
          <a:p>
            <a:pPr>
              <a:lnSpc>
                <a:spcPct val="80000"/>
              </a:lnSpc>
              <a:spcBef>
                <a:spcPts val="600"/>
              </a:spcBef>
            </a:pPr>
            <a:r>
              <a:rPr lang="sr-Latn-RS" sz="3000" dirty="0" smtClean="0"/>
              <a:t>Operacija push</a:t>
            </a:r>
          </a:p>
          <a:p>
            <a:pPr>
              <a:lnSpc>
                <a:spcPct val="80000"/>
              </a:lnSpc>
              <a:spcBef>
                <a:spcPts val="600"/>
              </a:spcBef>
            </a:pPr>
            <a:r>
              <a:rPr lang="sr-Latn-RS" sz="3000" dirty="0" smtClean="0"/>
              <a:t>Head revizija</a:t>
            </a:r>
          </a:p>
          <a:p>
            <a:pPr>
              <a:lnSpc>
                <a:spcPct val="80000"/>
              </a:lnSpc>
              <a:spcBef>
                <a:spcPts val="600"/>
              </a:spcBef>
            </a:pPr>
            <a:r>
              <a:rPr lang="sr-Latn-RS" sz="3000" dirty="0" smtClean="0"/>
              <a:t>URL</a:t>
            </a:r>
            <a:endParaRPr lang="en-US" sz="3000" dirty="0"/>
          </a:p>
        </p:txBody>
      </p:sp>
    </p:spTree>
    <p:extLst>
      <p:ext uri="{BB962C8B-B14F-4D97-AF65-F5344CB8AC3E}">
        <p14:creationId xmlns:p14="http://schemas.microsoft.com/office/powerpoint/2010/main" val="1862248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752"/>
            <a:ext cx="8229600" cy="1143000"/>
          </a:xfrm>
        </p:spPr>
        <p:txBody>
          <a:bodyPr/>
          <a:lstStyle/>
          <a:p>
            <a:r>
              <a:rPr lang="sr-Latn-RS" b="1" dirty="0" smtClean="0">
                <a:solidFill>
                  <a:srgbClr val="92D050"/>
                </a:solidFill>
              </a:rPr>
              <a:t>Git proces rada</a:t>
            </a:r>
            <a:endParaRPr lang="en-US" b="1" dirty="0">
              <a:solidFill>
                <a:srgbClr val="92D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2035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56176" y="2780928"/>
            <a:ext cx="2725554" cy="523220"/>
          </a:xfrm>
          <a:prstGeom prst="rect">
            <a:avLst/>
          </a:prstGeom>
          <a:noFill/>
        </p:spPr>
        <p:txBody>
          <a:bodyPr wrap="none" rtlCol="0">
            <a:spAutoFit/>
          </a:bodyPr>
          <a:lstStyle/>
          <a:p>
            <a:r>
              <a:rPr lang="sr-Latn-RS" sz="2800" b="1" dirty="0" smtClean="0"/>
              <a:t>Git add operacija</a:t>
            </a:r>
            <a:endParaRPr lang="en-US" sz="2800" b="1" dirty="0"/>
          </a:p>
        </p:txBody>
      </p:sp>
      <p:sp>
        <p:nvSpPr>
          <p:cNvPr id="6" name="TextBox 5"/>
          <p:cNvSpPr txBox="1"/>
          <p:nvPr/>
        </p:nvSpPr>
        <p:spPr>
          <a:xfrm>
            <a:off x="5868144" y="4365104"/>
            <a:ext cx="3300904" cy="523220"/>
          </a:xfrm>
          <a:prstGeom prst="rect">
            <a:avLst/>
          </a:prstGeom>
          <a:noFill/>
        </p:spPr>
        <p:txBody>
          <a:bodyPr wrap="none" rtlCol="0">
            <a:spAutoFit/>
          </a:bodyPr>
          <a:lstStyle/>
          <a:p>
            <a:r>
              <a:rPr lang="sr-Latn-RS" sz="2800" b="1" dirty="0" smtClean="0"/>
              <a:t>Git commit operacija</a:t>
            </a:r>
            <a:endParaRPr lang="en-US" sz="2800" b="1" dirty="0"/>
          </a:p>
        </p:txBody>
      </p:sp>
      <p:sp>
        <p:nvSpPr>
          <p:cNvPr id="7" name="TextBox 6"/>
          <p:cNvSpPr txBox="1"/>
          <p:nvPr/>
        </p:nvSpPr>
        <p:spPr>
          <a:xfrm>
            <a:off x="6228184" y="5949280"/>
            <a:ext cx="2882649" cy="523220"/>
          </a:xfrm>
          <a:prstGeom prst="rect">
            <a:avLst/>
          </a:prstGeom>
          <a:noFill/>
        </p:spPr>
        <p:txBody>
          <a:bodyPr wrap="none" rtlCol="0">
            <a:spAutoFit/>
          </a:bodyPr>
          <a:lstStyle/>
          <a:p>
            <a:r>
              <a:rPr lang="en-US" sz="2800" b="1" dirty="0" err="1" smtClean="0"/>
              <a:t>Git</a:t>
            </a:r>
            <a:r>
              <a:rPr lang="en-US" sz="2800" b="1" dirty="0" smtClean="0"/>
              <a:t> push </a:t>
            </a:r>
            <a:r>
              <a:rPr lang="en-US" sz="2800" b="1" dirty="0" err="1" smtClean="0"/>
              <a:t>operacija</a:t>
            </a:r>
            <a:endParaRPr lang="en-US" sz="2800" b="1" dirty="0"/>
          </a:p>
        </p:txBody>
      </p:sp>
    </p:spTree>
    <p:extLst>
      <p:ext uri="{BB962C8B-B14F-4D97-AF65-F5344CB8AC3E}">
        <p14:creationId xmlns:p14="http://schemas.microsoft.com/office/powerpoint/2010/main" val="1211847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5"/>
            <a:ext cx="91440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03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752"/>
            <a:ext cx="8229600" cy="1143000"/>
          </a:xfrm>
        </p:spPr>
        <p:txBody>
          <a:bodyPr/>
          <a:lstStyle/>
          <a:p>
            <a:r>
              <a:rPr lang="sr-Latn-RS" altLang="sr-Latn-RS" dirty="0">
                <a:solidFill>
                  <a:srgbClr val="00B0F0"/>
                </a:solidFill>
              </a:rPr>
              <a:t>Konsultacije</a:t>
            </a:r>
            <a:endParaRPr lang="en-US" dirty="0">
              <a:solidFill>
                <a:srgbClr val="00B0F0"/>
              </a:solidFill>
            </a:endParaRPr>
          </a:p>
        </p:txBody>
      </p:sp>
      <p:sp>
        <p:nvSpPr>
          <p:cNvPr id="3" name="Content Placeholder 2"/>
          <p:cNvSpPr>
            <a:spLocks noGrp="1"/>
          </p:cNvSpPr>
          <p:nvPr>
            <p:ph idx="1"/>
          </p:nvPr>
        </p:nvSpPr>
        <p:spPr/>
        <p:txBody>
          <a:bodyPr/>
          <a:lstStyle/>
          <a:p>
            <a:r>
              <a:rPr lang="sr-Latn-RS" altLang="sr-Latn-RS" dirty="0"/>
              <a:t>Konsultacije će biti održavane u terminima objavljenim na servisnom sajtu fakulteta.</a:t>
            </a:r>
          </a:p>
          <a:p>
            <a:r>
              <a:rPr lang="sr-Latn-RS" altLang="sr-Latn-RS" dirty="0"/>
              <a:t>Molim studente da se za konsultacije blagovremeno najave </a:t>
            </a:r>
            <a:r>
              <a:rPr lang="en-US" altLang="sr-Latn-RS" dirty="0" err="1" smtClean="0"/>
              <a:t>tokom</a:t>
            </a:r>
            <a:r>
              <a:rPr lang="en-US" altLang="sr-Latn-RS" dirty="0" smtClean="0"/>
              <a:t> </a:t>
            </a:r>
            <a:r>
              <a:rPr lang="sr-Latn-RS" altLang="sr-Latn-RS" dirty="0" smtClean="0"/>
              <a:t>časova ili meilom</a:t>
            </a:r>
            <a:r>
              <a:rPr lang="en-US" altLang="sr-Latn-RS" dirty="0" smtClean="0"/>
              <a:t> </a:t>
            </a:r>
            <a:r>
              <a:rPr lang="en-US" altLang="sr-Latn-RS" dirty="0" smtClean="0">
                <a:hlinkClick r:id="rId2"/>
              </a:rPr>
              <a:t>violeta.dimic2015@gmail.com</a:t>
            </a:r>
            <a:endParaRPr lang="sr-Latn-RS" altLang="sr-Latn-RS" dirty="0"/>
          </a:p>
          <a:p>
            <a:endParaRPr lang="en-US" dirty="0"/>
          </a:p>
        </p:txBody>
      </p:sp>
    </p:spTree>
    <p:extLst>
      <p:ext uri="{BB962C8B-B14F-4D97-AF65-F5344CB8AC3E}">
        <p14:creationId xmlns:p14="http://schemas.microsoft.com/office/powerpoint/2010/main" val="43229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lstStyle/>
          <a:p>
            <a:r>
              <a:rPr lang="sr-Latn-RS" dirty="0" smtClean="0">
                <a:solidFill>
                  <a:srgbClr val="00B0F0"/>
                </a:solidFill>
              </a:rPr>
              <a:t>Ocena znanja</a:t>
            </a:r>
            <a:endParaRPr lang="en-US" dirty="0">
              <a:solidFill>
                <a:srgbClr val="00B0F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120496493"/>
              </p:ext>
            </p:extLst>
          </p:nvPr>
        </p:nvGraphicFramePr>
        <p:xfrm>
          <a:off x="395536" y="1412776"/>
          <a:ext cx="8352930" cy="4876800"/>
        </p:xfrm>
        <a:graphic>
          <a:graphicData uri="http://schemas.openxmlformats.org/drawingml/2006/table">
            <a:tbl>
              <a:tblPr firstRow="1" firstCol="1" lastRow="1" lastCol="1" bandRow="1" bandCol="1">
                <a:tableStyleId>{5C22544A-7EE6-4342-B048-85BDC9FD1C3A}</a:tableStyleId>
              </a:tblPr>
              <a:tblGrid>
                <a:gridCol w="2667517"/>
                <a:gridCol w="1931990"/>
                <a:gridCol w="1933140"/>
                <a:gridCol w="1820283"/>
              </a:tblGrid>
              <a:tr h="423797">
                <a:tc gridSpan="4">
                  <a:txBody>
                    <a:bodyPr/>
                    <a:lstStyle/>
                    <a:p>
                      <a:pPr marL="0" marR="0" algn="ctr">
                        <a:spcBef>
                          <a:spcPts val="0"/>
                        </a:spcBef>
                        <a:spcAft>
                          <a:spcPts val="0"/>
                        </a:spcAft>
                      </a:pPr>
                      <a:r>
                        <a:rPr lang="pl-PL" sz="2800" dirty="0" smtClean="0">
                          <a:effectLst/>
                        </a:rPr>
                        <a:t>Ocena  znanja (maksimalni broj poena 100)</a:t>
                      </a:r>
                      <a:endParaRPr lang="en-US" sz="2800" dirty="0">
                        <a:effectLst/>
                        <a:latin typeface="Times New Roman"/>
                        <a:ea typeface="Times New Roman"/>
                      </a:endParaRPr>
                    </a:p>
                  </a:txBody>
                  <a:tcPr marL="47286" marR="47286" marT="0" marB="0"/>
                </a:tc>
                <a:tc hMerge="1">
                  <a:txBody>
                    <a:bodyPr/>
                    <a:lstStyle/>
                    <a:p>
                      <a:endParaRPr lang="en-US"/>
                    </a:p>
                  </a:txBody>
                  <a:tcPr/>
                </a:tc>
                <a:tc hMerge="1">
                  <a:txBody>
                    <a:bodyPr/>
                    <a:lstStyle/>
                    <a:p>
                      <a:endParaRPr lang="en-US"/>
                    </a:p>
                  </a:txBody>
                  <a:tcPr/>
                </a:tc>
                <a:tc hMerge="1">
                  <a:txBody>
                    <a:bodyPr/>
                    <a:lstStyle/>
                    <a:p>
                      <a:endParaRPr lang="en-US"/>
                    </a:p>
                  </a:txBody>
                  <a:tcPr/>
                </a:tc>
              </a:tr>
              <a:tr h="353163">
                <a:tc>
                  <a:txBody>
                    <a:bodyPr/>
                    <a:lstStyle/>
                    <a:p>
                      <a:pPr marL="0" marR="0">
                        <a:spcBef>
                          <a:spcPts val="0"/>
                        </a:spcBef>
                        <a:spcAft>
                          <a:spcPts val="0"/>
                        </a:spcAft>
                      </a:pPr>
                      <a:r>
                        <a:rPr lang="sr-Latn-RS" sz="2400" dirty="0" smtClean="0">
                          <a:effectLst/>
                          <a:latin typeface="+mn-lt"/>
                        </a:rPr>
                        <a:t>Predispitne</a:t>
                      </a:r>
                      <a:r>
                        <a:rPr lang="sr-Latn-RS" sz="2400" baseline="0" dirty="0" smtClean="0">
                          <a:effectLst/>
                          <a:latin typeface="+mn-lt"/>
                        </a:rPr>
                        <a:t> obaveze</a:t>
                      </a:r>
                      <a:endParaRPr lang="en-US" sz="2400" dirty="0">
                        <a:effectLst/>
                        <a:latin typeface="+mn-lt"/>
                        <a:ea typeface="Times New Roman"/>
                      </a:endParaRPr>
                    </a:p>
                  </a:txBody>
                  <a:tcPr marL="47286" marR="47286" marT="0" marB="0"/>
                </a:tc>
                <a:tc>
                  <a:txBody>
                    <a:bodyPr/>
                    <a:lstStyle/>
                    <a:p>
                      <a:pPr marL="0" marR="0">
                        <a:spcBef>
                          <a:spcPts val="0"/>
                        </a:spcBef>
                        <a:spcAft>
                          <a:spcPts val="0"/>
                        </a:spcAft>
                      </a:pPr>
                      <a:r>
                        <a:rPr lang="sr-Latn-RS" sz="2400" b="1" dirty="0" smtClean="0">
                          <a:effectLst/>
                          <a:latin typeface="+mn-lt"/>
                          <a:ea typeface="+mn-ea"/>
                        </a:rPr>
                        <a:t>Broj</a:t>
                      </a:r>
                      <a:r>
                        <a:rPr lang="sr-Latn-RS" sz="2400" b="1" baseline="0" dirty="0" smtClean="0">
                          <a:effectLst/>
                          <a:latin typeface="+mn-lt"/>
                          <a:ea typeface="+mn-ea"/>
                        </a:rPr>
                        <a:t> poena</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Latn-RS" sz="2400" b="1" dirty="0" smtClean="0">
                          <a:effectLst/>
                          <a:latin typeface="+mn-lt"/>
                        </a:rPr>
                        <a:t>Završni ispit</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Latn-RS" sz="2400" dirty="0" smtClean="0">
                          <a:effectLst/>
                          <a:latin typeface="+mn-lt"/>
                          <a:ea typeface="Times New Roman"/>
                        </a:rPr>
                        <a:t>Broj poena</a:t>
                      </a:r>
                      <a:endParaRPr lang="en-US" sz="2400" dirty="0">
                        <a:effectLst/>
                        <a:latin typeface="+mn-lt"/>
                        <a:ea typeface="Times New Roman"/>
                      </a:endParaRPr>
                    </a:p>
                  </a:txBody>
                  <a:tcPr marL="47286" marR="47286" marT="0" marB="0"/>
                </a:tc>
              </a:tr>
              <a:tr h="706328">
                <a:tc>
                  <a:txBody>
                    <a:bodyPr/>
                    <a:lstStyle/>
                    <a:p>
                      <a:pPr marL="0" marR="0">
                        <a:spcBef>
                          <a:spcPts val="0"/>
                        </a:spcBef>
                        <a:spcAft>
                          <a:spcPts val="0"/>
                        </a:spcAft>
                      </a:pPr>
                      <a:r>
                        <a:rPr lang="sr-Latn-RS" sz="2400" dirty="0" smtClean="0">
                          <a:effectLst/>
                          <a:latin typeface="+mn-lt"/>
                          <a:ea typeface="+mn-ea"/>
                        </a:rPr>
                        <a:t>Aktivnost</a:t>
                      </a:r>
                      <a:r>
                        <a:rPr lang="sr-Latn-RS" sz="2400" baseline="0" dirty="0" smtClean="0">
                          <a:effectLst/>
                          <a:latin typeface="+mn-lt"/>
                          <a:ea typeface="+mn-ea"/>
                        </a:rPr>
                        <a:t> u toku predavanja</a:t>
                      </a:r>
                      <a:endParaRPr lang="en-US" sz="2400" dirty="0">
                        <a:effectLst/>
                        <a:latin typeface="+mn-lt"/>
                        <a:ea typeface="Times New Roman"/>
                      </a:endParaRPr>
                    </a:p>
                  </a:txBody>
                  <a:tcPr marL="47286" marR="47286" marT="0" marB="0"/>
                </a:tc>
                <a:tc>
                  <a:txBody>
                    <a:bodyPr/>
                    <a:lstStyle/>
                    <a:p>
                      <a:pPr marL="0" marR="0">
                        <a:spcBef>
                          <a:spcPts val="0"/>
                        </a:spcBef>
                        <a:spcAft>
                          <a:spcPts val="0"/>
                        </a:spcAft>
                      </a:pPr>
                      <a:r>
                        <a:rPr lang="sr-Cyrl-CS" sz="2400" b="1" dirty="0">
                          <a:effectLst/>
                          <a:latin typeface="+mn-lt"/>
                        </a:rPr>
                        <a:t>10</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Latn-RS" sz="2400" b="1" dirty="0" smtClean="0">
                          <a:effectLst/>
                          <a:latin typeface="+mn-lt"/>
                          <a:ea typeface="+mn-ea"/>
                        </a:rPr>
                        <a:t>Pismeni</a:t>
                      </a:r>
                      <a:r>
                        <a:rPr lang="sr-Latn-RS" sz="2400" b="1" baseline="0" dirty="0" smtClean="0">
                          <a:effectLst/>
                          <a:latin typeface="+mn-lt"/>
                          <a:ea typeface="+mn-ea"/>
                        </a:rPr>
                        <a:t> ispit</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Cyrl-CS" sz="2400" dirty="0">
                          <a:effectLst/>
                          <a:latin typeface="+mn-lt"/>
                        </a:rPr>
                        <a:t>20</a:t>
                      </a:r>
                      <a:endParaRPr lang="en-US" sz="2400" dirty="0">
                        <a:effectLst/>
                        <a:latin typeface="+mn-lt"/>
                        <a:ea typeface="Times New Roman"/>
                      </a:endParaRPr>
                    </a:p>
                  </a:txBody>
                  <a:tcPr marL="47286" marR="47286" marT="0" marB="0"/>
                </a:tc>
              </a:tr>
              <a:tr h="353163">
                <a:tc>
                  <a:txBody>
                    <a:bodyPr/>
                    <a:lstStyle/>
                    <a:p>
                      <a:pPr marL="0" marR="0">
                        <a:spcBef>
                          <a:spcPts val="0"/>
                        </a:spcBef>
                        <a:spcAft>
                          <a:spcPts val="0"/>
                        </a:spcAft>
                      </a:pPr>
                      <a:r>
                        <a:rPr lang="sr-Latn-RS" sz="2400" dirty="0" smtClean="0">
                          <a:effectLst/>
                          <a:latin typeface="+mn-lt"/>
                          <a:ea typeface="Times New Roman"/>
                        </a:rPr>
                        <a:t>Praktična</a:t>
                      </a:r>
                      <a:r>
                        <a:rPr lang="sr-Latn-RS" sz="2400" baseline="0" dirty="0" smtClean="0">
                          <a:effectLst/>
                          <a:latin typeface="+mn-lt"/>
                          <a:ea typeface="Times New Roman"/>
                        </a:rPr>
                        <a:t> nastava</a:t>
                      </a:r>
                      <a:endParaRPr lang="en-US" sz="2400" dirty="0">
                        <a:effectLst/>
                        <a:latin typeface="+mn-lt"/>
                        <a:ea typeface="Times New Roman"/>
                      </a:endParaRPr>
                    </a:p>
                  </a:txBody>
                  <a:tcPr marL="47286" marR="47286" marT="0" marB="0"/>
                </a:tc>
                <a:tc>
                  <a:txBody>
                    <a:bodyPr/>
                    <a:lstStyle/>
                    <a:p>
                      <a:pPr marL="0" marR="0">
                        <a:spcBef>
                          <a:spcPts val="0"/>
                        </a:spcBef>
                        <a:spcAft>
                          <a:spcPts val="0"/>
                        </a:spcAft>
                      </a:pPr>
                      <a:r>
                        <a:rPr lang="sr-Cyrl-CS" sz="2400" b="1">
                          <a:effectLst/>
                          <a:latin typeface="+mn-lt"/>
                        </a:rPr>
                        <a:t> </a:t>
                      </a:r>
                      <a:endParaRPr lang="en-US" sz="2400" b="1">
                        <a:effectLst/>
                        <a:latin typeface="+mn-lt"/>
                        <a:ea typeface="Times New Roman"/>
                      </a:endParaRPr>
                    </a:p>
                  </a:txBody>
                  <a:tcPr marL="47286" marR="47286" marT="0" marB="0"/>
                </a:tc>
                <a:tc>
                  <a:txBody>
                    <a:bodyPr/>
                    <a:lstStyle/>
                    <a:p>
                      <a:pPr marL="0" marR="0">
                        <a:spcBef>
                          <a:spcPts val="0"/>
                        </a:spcBef>
                        <a:spcAft>
                          <a:spcPts val="0"/>
                        </a:spcAft>
                      </a:pPr>
                      <a:r>
                        <a:rPr lang="sr-Latn-RS" sz="2400" b="1" dirty="0" smtClean="0">
                          <a:effectLst/>
                          <a:latin typeface="+mn-lt"/>
                          <a:ea typeface="+mn-ea"/>
                        </a:rPr>
                        <a:t>Usmeni</a:t>
                      </a:r>
                      <a:r>
                        <a:rPr lang="sr-Latn-RS" sz="2400" b="1" baseline="0" dirty="0" smtClean="0">
                          <a:effectLst/>
                          <a:latin typeface="+mn-lt"/>
                          <a:ea typeface="+mn-ea"/>
                        </a:rPr>
                        <a:t> ispit</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Cyrl-CS" sz="2400" dirty="0">
                          <a:effectLst/>
                          <a:latin typeface="+mn-lt"/>
                        </a:rPr>
                        <a:t>25</a:t>
                      </a:r>
                      <a:endParaRPr lang="en-US" sz="2400" dirty="0">
                        <a:effectLst/>
                        <a:latin typeface="+mn-lt"/>
                        <a:ea typeface="Times New Roman"/>
                      </a:endParaRPr>
                    </a:p>
                  </a:txBody>
                  <a:tcPr marL="47286" marR="47286" marT="0" marB="0"/>
                </a:tc>
              </a:tr>
              <a:tr h="353163">
                <a:tc>
                  <a:txBody>
                    <a:bodyPr/>
                    <a:lstStyle/>
                    <a:p>
                      <a:pPr marL="0" marR="0">
                        <a:spcBef>
                          <a:spcPts val="0"/>
                        </a:spcBef>
                        <a:spcAft>
                          <a:spcPts val="0"/>
                        </a:spcAft>
                      </a:pPr>
                      <a:r>
                        <a:rPr lang="sr-Latn-RS" sz="2400" dirty="0" smtClean="0">
                          <a:effectLst/>
                          <a:latin typeface="+mn-lt"/>
                          <a:ea typeface="Times New Roman"/>
                        </a:rPr>
                        <a:t>Kolokvijumi</a:t>
                      </a:r>
                      <a:endParaRPr lang="en-US" sz="2400" dirty="0">
                        <a:effectLst/>
                        <a:latin typeface="+mn-lt"/>
                        <a:ea typeface="Times New Roman"/>
                      </a:endParaRPr>
                    </a:p>
                  </a:txBody>
                  <a:tcPr marL="47286" marR="47286" marT="0" marB="0"/>
                </a:tc>
                <a:tc>
                  <a:txBody>
                    <a:bodyPr/>
                    <a:lstStyle/>
                    <a:p>
                      <a:pPr marL="0" marR="0">
                        <a:spcBef>
                          <a:spcPts val="0"/>
                        </a:spcBef>
                        <a:spcAft>
                          <a:spcPts val="0"/>
                        </a:spcAft>
                      </a:pPr>
                      <a:r>
                        <a:rPr lang="sr-Cyrl-CS" sz="2400" b="1" dirty="0" smtClean="0">
                          <a:effectLst/>
                          <a:latin typeface="+mn-lt"/>
                        </a:rPr>
                        <a:t>45</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en-US" sz="2400" b="1" dirty="0" smtClean="0">
                          <a:effectLst/>
                          <a:latin typeface="+mn-lt"/>
                          <a:ea typeface="Times New Roman"/>
                        </a:rPr>
                        <a:t>…</a:t>
                      </a:r>
                      <a:endParaRPr lang="en-US" sz="2400" b="1" dirty="0">
                        <a:effectLst/>
                        <a:latin typeface="+mn-lt"/>
                        <a:ea typeface="Times New Roman"/>
                      </a:endParaRPr>
                    </a:p>
                  </a:txBody>
                  <a:tcPr marL="47286" marR="47286" marT="0" marB="0"/>
                </a:tc>
                <a:tc>
                  <a:txBody>
                    <a:bodyPr/>
                    <a:lstStyle/>
                    <a:p>
                      <a:pPr marL="0" marR="0">
                        <a:spcBef>
                          <a:spcPts val="0"/>
                        </a:spcBef>
                        <a:spcAft>
                          <a:spcPts val="0"/>
                        </a:spcAft>
                      </a:pPr>
                      <a:r>
                        <a:rPr lang="sr-Cyrl-CS" sz="2400" dirty="0">
                          <a:effectLst/>
                          <a:latin typeface="+mn-lt"/>
                        </a:rPr>
                        <a:t> </a:t>
                      </a:r>
                      <a:endParaRPr lang="en-US" sz="2400" dirty="0">
                        <a:effectLst/>
                        <a:latin typeface="+mn-lt"/>
                        <a:ea typeface="Times New Roman"/>
                      </a:endParaRPr>
                    </a:p>
                  </a:txBody>
                  <a:tcPr marL="47286" marR="47286" marT="0" marB="0"/>
                </a:tc>
              </a:tr>
              <a:tr h="353163">
                <a:tc>
                  <a:txBody>
                    <a:bodyPr/>
                    <a:lstStyle/>
                    <a:p>
                      <a:pPr marL="0" marR="0">
                        <a:spcBef>
                          <a:spcPts val="0"/>
                        </a:spcBef>
                        <a:spcAft>
                          <a:spcPts val="0"/>
                        </a:spcAft>
                      </a:pPr>
                      <a:r>
                        <a:rPr lang="sr-Latn-RS" sz="2400" dirty="0" smtClean="0">
                          <a:effectLst/>
                          <a:latin typeface="+mn-lt"/>
                          <a:ea typeface="+mn-ea"/>
                        </a:rPr>
                        <a:t>Seminarski</a:t>
                      </a:r>
                      <a:endParaRPr lang="en-US" sz="2400" dirty="0">
                        <a:effectLst/>
                        <a:latin typeface="+mn-lt"/>
                        <a:ea typeface="Times New Roman"/>
                      </a:endParaRPr>
                    </a:p>
                  </a:txBody>
                  <a:tcPr marL="47286" marR="47286" marT="0" marB="0"/>
                </a:tc>
                <a:tc>
                  <a:txBody>
                    <a:bodyPr/>
                    <a:lstStyle/>
                    <a:p>
                      <a:pPr marL="0" marR="0">
                        <a:spcBef>
                          <a:spcPts val="0"/>
                        </a:spcBef>
                        <a:spcAft>
                          <a:spcPts val="0"/>
                        </a:spcAft>
                      </a:pPr>
                      <a:r>
                        <a:rPr lang="sr-Cyrl-CS" sz="2400">
                          <a:effectLst/>
                          <a:latin typeface="+mn-lt"/>
                        </a:rPr>
                        <a:t> </a:t>
                      </a:r>
                      <a:endParaRPr lang="en-US" sz="2400">
                        <a:effectLst/>
                        <a:latin typeface="+mn-lt"/>
                        <a:ea typeface="Times New Roman"/>
                      </a:endParaRPr>
                    </a:p>
                  </a:txBody>
                  <a:tcPr marL="47286" marR="47286" marT="0" marB="0"/>
                </a:tc>
                <a:tc>
                  <a:txBody>
                    <a:bodyPr/>
                    <a:lstStyle/>
                    <a:p>
                      <a:pPr marL="0" marR="0">
                        <a:spcBef>
                          <a:spcPts val="0"/>
                        </a:spcBef>
                        <a:spcAft>
                          <a:spcPts val="0"/>
                        </a:spcAft>
                      </a:pPr>
                      <a:r>
                        <a:rPr lang="sr-Cyrl-CS" sz="2400">
                          <a:effectLst/>
                          <a:latin typeface="+mn-lt"/>
                        </a:rPr>
                        <a:t> </a:t>
                      </a:r>
                      <a:endParaRPr lang="en-US" sz="2400">
                        <a:effectLst/>
                        <a:latin typeface="+mn-lt"/>
                        <a:ea typeface="Times New Roman"/>
                      </a:endParaRPr>
                    </a:p>
                  </a:txBody>
                  <a:tcPr marL="47286" marR="47286" marT="0" marB="0"/>
                </a:tc>
                <a:tc>
                  <a:txBody>
                    <a:bodyPr/>
                    <a:lstStyle/>
                    <a:p>
                      <a:pPr marL="0" marR="0">
                        <a:spcBef>
                          <a:spcPts val="0"/>
                        </a:spcBef>
                        <a:spcAft>
                          <a:spcPts val="0"/>
                        </a:spcAft>
                      </a:pPr>
                      <a:r>
                        <a:rPr lang="sr-Cyrl-CS" sz="2400" dirty="0">
                          <a:effectLst/>
                          <a:latin typeface="+mn-lt"/>
                        </a:rPr>
                        <a:t> </a:t>
                      </a:r>
                      <a:endParaRPr lang="en-US" sz="2400" dirty="0">
                        <a:effectLst/>
                        <a:latin typeface="+mn-lt"/>
                        <a:ea typeface="Times New Roman"/>
                      </a:endParaRPr>
                    </a:p>
                  </a:txBody>
                  <a:tcPr marL="47286" marR="47286" marT="0" marB="0"/>
                </a:tc>
              </a:tr>
              <a:tr h="423797">
                <a:tc gridSpan="4">
                  <a:txBody>
                    <a:bodyPr/>
                    <a:lstStyle/>
                    <a:p>
                      <a:pPr marL="0" marR="0" algn="ctr">
                        <a:spcBef>
                          <a:spcPts val="0"/>
                        </a:spcBef>
                        <a:spcAft>
                          <a:spcPts val="0"/>
                        </a:spcAft>
                      </a:pPr>
                      <a:r>
                        <a:rPr lang="sr-Latn-RS" sz="2800" dirty="0" smtClean="0">
                          <a:effectLst/>
                          <a:latin typeface="+mn-lt"/>
                          <a:ea typeface="Times New Roman"/>
                        </a:rPr>
                        <a:t>Način ocenjivanja  za ostvaren</a:t>
                      </a:r>
                      <a:r>
                        <a:rPr lang="sr-Latn-RS" sz="2800" baseline="0" dirty="0" smtClean="0">
                          <a:effectLst/>
                          <a:latin typeface="+mn-lt"/>
                          <a:ea typeface="Times New Roman"/>
                        </a:rPr>
                        <a:t> broj poena</a:t>
                      </a:r>
                      <a:endParaRPr lang="en-US" sz="2800" dirty="0">
                        <a:effectLst/>
                        <a:latin typeface="+mn-lt"/>
                        <a:ea typeface="Times New Roman"/>
                      </a:endParaRPr>
                    </a:p>
                  </a:txBody>
                  <a:tcPr marL="47286" marR="47286" marT="0" marB="0"/>
                </a:tc>
                <a:tc hMerge="1">
                  <a:txBody>
                    <a:bodyPr/>
                    <a:lstStyle/>
                    <a:p>
                      <a:pPr marL="0" marR="0">
                        <a:spcBef>
                          <a:spcPts val="0"/>
                        </a:spcBef>
                        <a:spcAft>
                          <a:spcPts val="0"/>
                        </a:spcAft>
                      </a:pPr>
                      <a:endParaRPr lang="en-US" sz="1800">
                        <a:effectLst/>
                        <a:latin typeface="Times New Roman"/>
                        <a:ea typeface="Times New Roman"/>
                      </a:endParaRPr>
                    </a:p>
                  </a:txBody>
                  <a:tcPr marL="47286" marR="47286" marT="0" marB="0"/>
                </a:tc>
                <a:tc hMerge="1">
                  <a:txBody>
                    <a:bodyPr/>
                    <a:lstStyle/>
                    <a:p>
                      <a:endParaRPr lang="en-US"/>
                    </a:p>
                  </a:txBody>
                  <a:tcPr/>
                </a:tc>
                <a:tc hMerge="1">
                  <a:txBody>
                    <a:bodyPr/>
                    <a:lstStyle/>
                    <a:p>
                      <a:pPr marL="0" marR="0">
                        <a:spcBef>
                          <a:spcPts val="0"/>
                        </a:spcBef>
                        <a:spcAft>
                          <a:spcPts val="0"/>
                        </a:spcAft>
                      </a:pPr>
                      <a:endParaRPr lang="en-US" sz="1800" dirty="0">
                        <a:effectLst/>
                        <a:latin typeface="Times New Roman"/>
                        <a:ea typeface="Times New Roman"/>
                      </a:endParaRPr>
                    </a:p>
                  </a:txBody>
                  <a:tcPr marL="47286" marR="47286" marT="0" marB="0"/>
                </a:tc>
              </a:tr>
              <a:tr h="353163">
                <a:tc rowSpan="5">
                  <a:txBody>
                    <a:bodyPr/>
                    <a:lstStyle/>
                    <a:p>
                      <a:pPr marL="0" marR="0" algn="ctr">
                        <a:spcBef>
                          <a:spcPts val="0"/>
                        </a:spcBef>
                        <a:spcAft>
                          <a:spcPts val="0"/>
                        </a:spcAft>
                      </a:pPr>
                      <a:r>
                        <a:rPr lang="sr-Latn-RS" sz="2400" b="1" dirty="0" smtClean="0">
                          <a:effectLst/>
                          <a:latin typeface="+mn-lt"/>
                          <a:ea typeface="Times New Roman"/>
                        </a:rPr>
                        <a:t>Broj poena</a:t>
                      </a:r>
                      <a:endParaRPr lang="en-US" sz="2400" b="1" dirty="0">
                        <a:effectLst/>
                        <a:latin typeface="+mn-lt"/>
                        <a:ea typeface="Times New Roman"/>
                      </a:endParaRPr>
                    </a:p>
                  </a:txBody>
                  <a:tcPr marL="47286" marR="47286" marT="0" marB="0" anchor="ctr"/>
                </a:tc>
                <a:tc gridSpan="2">
                  <a:txBody>
                    <a:bodyPr/>
                    <a:lstStyle/>
                    <a:p>
                      <a:pPr marL="0" marR="0" algn="ctr">
                        <a:spcBef>
                          <a:spcPts val="0"/>
                        </a:spcBef>
                        <a:spcAft>
                          <a:spcPts val="0"/>
                        </a:spcAft>
                      </a:pPr>
                      <a:r>
                        <a:rPr lang="sr-Latn-RS" sz="2400" b="1" dirty="0" smtClean="0">
                          <a:solidFill>
                            <a:schemeClr val="tx1"/>
                          </a:solidFill>
                          <a:effectLst/>
                          <a:latin typeface="+mn-lt"/>
                          <a:ea typeface="Times New Roman"/>
                        </a:rPr>
                        <a:t>51</a:t>
                      </a:r>
                      <a:r>
                        <a:rPr lang="sr-Latn-RS" sz="2400" b="1" baseline="0" dirty="0" smtClean="0">
                          <a:solidFill>
                            <a:schemeClr val="tx1"/>
                          </a:solidFill>
                          <a:effectLst/>
                          <a:latin typeface="+mn-lt"/>
                          <a:ea typeface="Times New Roman"/>
                        </a:rPr>
                        <a:t> – 60</a:t>
                      </a:r>
                      <a:endParaRPr lang="en-US" sz="2400" b="1" dirty="0">
                        <a:solidFill>
                          <a:schemeClr val="tx1"/>
                        </a:solidFill>
                        <a:effectLst/>
                        <a:latin typeface="+mn-lt"/>
                        <a:ea typeface="Times New Roman"/>
                      </a:endParaRPr>
                    </a:p>
                  </a:txBody>
                  <a:tcPr marL="47286" marR="47286" marT="0" marB="0">
                    <a:solidFill>
                      <a:srgbClr val="4F81BD"/>
                    </a:solidFill>
                  </a:tcPr>
                </a:tc>
                <a:tc hMerge="1">
                  <a:txBody>
                    <a:bodyPr/>
                    <a:lstStyle/>
                    <a:p>
                      <a:endParaRPr lang="en-US"/>
                    </a:p>
                  </a:txBody>
                  <a:tcPr/>
                </a:tc>
                <a:tc>
                  <a:txBody>
                    <a:bodyPr/>
                    <a:lstStyle/>
                    <a:p>
                      <a:pPr marL="0" marR="0">
                        <a:spcBef>
                          <a:spcPts val="0"/>
                        </a:spcBef>
                        <a:spcAft>
                          <a:spcPts val="0"/>
                        </a:spcAft>
                      </a:pPr>
                      <a:r>
                        <a:rPr lang="sr-Latn-RS" sz="2400" b="1" dirty="0" smtClean="0">
                          <a:effectLst/>
                          <a:latin typeface="+mn-lt"/>
                          <a:ea typeface="Times New Roman"/>
                        </a:rPr>
                        <a:t>6 (šest)</a:t>
                      </a:r>
                      <a:endParaRPr lang="en-US" sz="2400" b="1" dirty="0">
                        <a:effectLst/>
                        <a:latin typeface="+mn-lt"/>
                        <a:ea typeface="Times New Roman"/>
                      </a:endParaRPr>
                    </a:p>
                  </a:txBody>
                  <a:tcPr marL="47286" marR="47286" marT="0" marB="0"/>
                </a:tc>
              </a:tr>
              <a:tr h="353163">
                <a:tc vMerge="1">
                  <a:txBody>
                    <a:bodyPr/>
                    <a:lstStyle/>
                    <a:p>
                      <a:pPr marL="0" marR="0">
                        <a:spcBef>
                          <a:spcPts val="0"/>
                        </a:spcBef>
                        <a:spcAft>
                          <a:spcPts val="0"/>
                        </a:spcAft>
                      </a:pPr>
                      <a:endParaRPr lang="en-US" sz="1800" dirty="0">
                        <a:effectLst/>
                        <a:latin typeface="Times New Roman"/>
                        <a:ea typeface="Times New Roman"/>
                      </a:endParaRPr>
                    </a:p>
                  </a:txBody>
                  <a:tcPr marL="47286" marR="47286" marT="0" marB="0"/>
                </a:tc>
                <a:tc gridSpan="2">
                  <a:txBody>
                    <a:bodyPr/>
                    <a:lstStyle/>
                    <a:p>
                      <a:pPr marL="0" marR="0" algn="ctr">
                        <a:spcBef>
                          <a:spcPts val="0"/>
                        </a:spcBef>
                        <a:spcAft>
                          <a:spcPts val="0"/>
                        </a:spcAft>
                      </a:pPr>
                      <a:r>
                        <a:rPr lang="sr-Latn-RS" sz="2400" b="1" dirty="0" smtClean="0">
                          <a:solidFill>
                            <a:schemeClr val="tx1"/>
                          </a:solidFill>
                          <a:effectLst/>
                          <a:latin typeface="+mn-lt"/>
                          <a:ea typeface="Times New Roman"/>
                        </a:rPr>
                        <a:t>61 – 70</a:t>
                      </a:r>
                      <a:endParaRPr lang="en-US" sz="2400" b="1" dirty="0">
                        <a:solidFill>
                          <a:schemeClr val="tx1"/>
                        </a:solidFill>
                        <a:effectLst/>
                        <a:latin typeface="+mn-lt"/>
                        <a:ea typeface="Times New Roman"/>
                      </a:endParaRPr>
                    </a:p>
                  </a:txBody>
                  <a:tcPr marL="47286" marR="47286" marT="0" marB="0"/>
                </a:tc>
                <a:tc hMerge="1">
                  <a:txBody>
                    <a:bodyPr/>
                    <a:lstStyle/>
                    <a:p>
                      <a:endParaRPr lang="en-US"/>
                    </a:p>
                  </a:txBody>
                  <a:tcPr/>
                </a:tc>
                <a:tc>
                  <a:txBody>
                    <a:bodyPr/>
                    <a:lstStyle/>
                    <a:p>
                      <a:pPr marL="0" marR="0">
                        <a:spcBef>
                          <a:spcPts val="0"/>
                        </a:spcBef>
                        <a:spcAft>
                          <a:spcPts val="0"/>
                        </a:spcAft>
                      </a:pPr>
                      <a:r>
                        <a:rPr lang="sr-Latn-RS" sz="2400" b="1" dirty="0" smtClean="0">
                          <a:effectLst/>
                          <a:latin typeface="+mn-lt"/>
                          <a:ea typeface="Times New Roman"/>
                        </a:rPr>
                        <a:t>7 (sedam)</a:t>
                      </a:r>
                      <a:endParaRPr lang="en-US" sz="2400" b="1" dirty="0">
                        <a:effectLst/>
                        <a:latin typeface="+mn-lt"/>
                        <a:ea typeface="Times New Roman"/>
                      </a:endParaRPr>
                    </a:p>
                  </a:txBody>
                  <a:tcPr marL="47286" marR="47286" marT="0" marB="0"/>
                </a:tc>
              </a:tr>
              <a:tr h="353163">
                <a:tc vMerge="1">
                  <a:txBody>
                    <a:bodyPr/>
                    <a:lstStyle/>
                    <a:p>
                      <a:pPr marL="0" marR="0">
                        <a:spcBef>
                          <a:spcPts val="0"/>
                        </a:spcBef>
                        <a:spcAft>
                          <a:spcPts val="0"/>
                        </a:spcAft>
                      </a:pPr>
                      <a:endParaRPr lang="en-US" sz="1800" dirty="0">
                        <a:effectLst/>
                        <a:latin typeface="Times New Roman"/>
                        <a:ea typeface="Times New Roman"/>
                      </a:endParaRPr>
                    </a:p>
                  </a:txBody>
                  <a:tcPr marL="47286" marR="47286" marT="0" marB="0"/>
                </a:tc>
                <a:tc gridSpan="2">
                  <a:txBody>
                    <a:bodyPr/>
                    <a:lstStyle/>
                    <a:p>
                      <a:pPr marL="0" marR="0" algn="ctr">
                        <a:spcBef>
                          <a:spcPts val="0"/>
                        </a:spcBef>
                        <a:spcAft>
                          <a:spcPts val="0"/>
                        </a:spcAft>
                      </a:pPr>
                      <a:r>
                        <a:rPr lang="sr-Latn-RS" sz="2400" b="1" dirty="0" smtClean="0">
                          <a:solidFill>
                            <a:schemeClr val="tx1"/>
                          </a:solidFill>
                          <a:effectLst/>
                          <a:latin typeface="+mn-lt"/>
                          <a:ea typeface="Times New Roman"/>
                        </a:rPr>
                        <a:t>71 – 80</a:t>
                      </a:r>
                      <a:endParaRPr lang="en-US" sz="2400" b="1" dirty="0">
                        <a:solidFill>
                          <a:schemeClr val="tx1"/>
                        </a:solidFill>
                        <a:effectLst/>
                        <a:latin typeface="+mn-lt"/>
                        <a:ea typeface="Times New Roman"/>
                      </a:endParaRPr>
                    </a:p>
                  </a:txBody>
                  <a:tcPr marL="47286" marR="47286" marT="0" marB="0">
                    <a:solidFill>
                      <a:srgbClr val="4F81BD"/>
                    </a:solidFill>
                  </a:tcPr>
                </a:tc>
                <a:tc hMerge="1">
                  <a:txBody>
                    <a:bodyPr/>
                    <a:lstStyle/>
                    <a:p>
                      <a:endParaRPr lang="en-US"/>
                    </a:p>
                  </a:txBody>
                  <a:tcPr/>
                </a:tc>
                <a:tc>
                  <a:txBody>
                    <a:bodyPr/>
                    <a:lstStyle/>
                    <a:p>
                      <a:pPr marL="0" marR="0">
                        <a:spcBef>
                          <a:spcPts val="0"/>
                        </a:spcBef>
                        <a:spcAft>
                          <a:spcPts val="0"/>
                        </a:spcAft>
                      </a:pPr>
                      <a:r>
                        <a:rPr lang="sr-Latn-RS" sz="2400" b="1" dirty="0" smtClean="0">
                          <a:effectLst/>
                          <a:latin typeface="+mn-lt"/>
                          <a:ea typeface="Times New Roman"/>
                        </a:rPr>
                        <a:t>8 (osam)</a:t>
                      </a:r>
                      <a:endParaRPr lang="en-US" sz="2400" b="1" dirty="0">
                        <a:effectLst/>
                        <a:latin typeface="+mn-lt"/>
                        <a:ea typeface="Times New Roman"/>
                      </a:endParaRPr>
                    </a:p>
                  </a:txBody>
                  <a:tcPr marL="47286" marR="47286" marT="0" marB="0"/>
                </a:tc>
              </a:tr>
              <a:tr h="353163">
                <a:tc vMerge="1">
                  <a:txBody>
                    <a:bodyPr/>
                    <a:lstStyle/>
                    <a:p>
                      <a:pPr marL="0" marR="0">
                        <a:spcBef>
                          <a:spcPts val="0"/>
                        </a:spcBef>
                        <a:spcAft>
                          <a:spcPts val="0"/>
                        </a:spcAft>
                      </a:pPr>
                      <a:endParaRPr lang="en-US" sz="1800" dirty="0">
                        <a:effectLst/>
                        <a:latin typeface="Times New Roman"/>
                        <a:ea typeface="Times New Roman"/>
                      </a:endParaRPr>
                    </a:p>
                  </a:txBody>
                  <a:tcPr marL="47286" marR="47286" marT="0" marB="0"/>
                </a:tc>
                <a:tc gridSpan="2">
                  <a:txBody>
                    <a:bodyPr/>
                    <a:lstStyle/>
                    <a:p>
                      <a:pPr marL="0" marR="0" algn="ctr">
                        <a:spcBef>
                          <a:spcPts val="0"/>
                        </a:spcBef>
                        <a:spcAft>
                          <a:spcPts val="0"/>
                        </a:spcAft>
                      </a:pPr>
                      <a:r>
                        <a:rPr lang="sr-Latn-RS" sz="2400" b="1" dirty="0" smtClean="0">
                          <a:solidFill>
                            <a:schemeClr val="tx1"/>
                          </a:solidFill>
                          <a:effectLst/>
                          <a:latin typeface="+mn-lt"/>
                          <a:ea typeface="Times New Roman"/>
                        </a:rPr>
                        <a:t>81 - 90</a:t>
                      </a:r>
                      <a:endParaRPr lang="en-US" sz="2400" b="1" dirty="0">
                        <a:solidFill>
                          <a:schemeClr val="tx1"/>
                        </a:solidFill>
                        <a:effectLst/>
                        <a:latin typeface="+mn-lt"/>
                        <a:ea typeface="Times New Roman"/>
                      </a:endParaRPr>
                    </a:p>
                  </a:txBody>
                  <a:tcPr marL="47286" marR="47286" marT="0" marB="0" anchor="ctr"/>
                </a:tc>
                <a:tc hMerge="1">
                  <a:txBody>
                    <a:bodyPr/>
                    <a:lstStyle/>
                    <a:p>
                      <a:endParaRPr lang="en-US"/>
                    </a:p>
                  </a:txBody>
                  <a:tcPr/>
                </a:tc>
                <a:tc>
                  <a:txBody>
                    <a:bodyPr/>
                    <a:lstStyle/>
                    <a:p>
                      <a:pPr marL="0" marR="0">
                        <a:spcBef>
                          <a:spcPts val="0"/>
                        </a:spcBef>
                        <a:spcAft>
                          <a:spcPts val="0"/>
                        </a:spcAft>
                      </a:pPr>
                      <a:r>
                        <a:rPr lang="sr-Latn-RS" sz="2400" b="1" dirty="0" smtClean="0">
                          <a:effectLst/>
                          <a:latin typeface="+mn-lt"/>
                          <a:ea typeface="Times New Roman"/>
                        </a:rPr>
                        <a:t>9 (devet)</a:t>
                      </a:r>
                      <a:endParaRPr lang="en-US" sz="2400" b="1" dirty="0">
                        <a:effectLst/>
                        <a:latin typeface="+mn-lt"/>
                        <a:ea typeface="Times New Roman"/>
                      </a:endParaRPr>
                    </a:p>
                  </a:txBody>
                  <a:tcPr marL="47286" marR="47286" marT="0" marB="0"/>
                </a:tc>
              </a:tr>
              <a:tr h="353163">
                <a:tc vMerge="1">
                  <a:txBody>
                    <a:bodyPr/>
                    <a:lstStyle/>
                    <a:p>
                      <a:pPr marL="0" marR="0">
                        <a:spcBef>
                          <a:spcPts val="0"/>
                        </a:spcBef>
                        <a:spcAft>
                          <a:spcPts val="0"/>
                        </a:spcAft>
                      </a:pPr>
                      <a:endParaRPr lang="en-US" sz="1800" dirty="0">
                        <a:effectLst/>
                        <a:latin typeface="Times New Roman"/>
                        <a:ea typeface="Times New Roman"/>
                      </a:endParaRPr>
                    </a:p>
                  </a:txBody>
                  <a:tcPr marL="47286" marR="47286" marT="0" marB="0"/>
                </a:tc>
                <a:tc gridSpan="2">
                  <a:txBody>
                    <a:bodyPr/>
                    <a:lstStyle/>
                    <a:p>
                      <a:pPr marL="0" marR="0" algn="ctr">
                        <a:spcBef>
                          <a:spcPts val="0"/>
                        </a:spcBef>
                        <a:spcAft>
                          <a:spcPts val="0"/>
                        </a:spcAft>
                      </a:pPr>
                      <a:r>
                        <a:rPr lang="sr-Latn-RS" sz="2400" b="1" dirty="0" smtClean="0">
                          <a:solidFill>
                            <a:schemeClr val="tx1"/>
                          </a:solidFill>
                          <a:effectLst/>
                          <a:latin typeface="+mn-lt"/>
                          <a:ea typeface="Times New Roman"/>
                        </a:rPr>
                        <a:t>91 - 100</a:t>
                      </a:r>
                      <a:endParaRPr lang="en-US" sz="2400" b="1" dirty="0">
                        <a:solidFill>
                          <a:schemeClr val="tx1"/>
                        </a:solidFill>
                        <a:effectLst/>
                        <a:latin typeface="+mn-lt"/>
                        <a:ea typeface="Times New Roman"/>
                      </a:endParaRPr>
                    </a:p>
                  </a:txBody>
                  <a:tcPr marL="47286" marR="47286" marT="0" marB="0"/>
                </a:tc>
                <a:tc hMerge="1">
                  <a:txBody>
                    <a:bodyPr/>
                    <a:lstStyle/>
                    <a:p>
                      <a:endParaRPr lang="en-US"/>
                    </a:p>
                  </a:txBody>
                  <a:tcPr/>
                </a:tc>
                <a:tc>
                  <a:txBody>
                    <a:bodyPr/>
                    <a:lstStyle/>
                    <a:p>
                      <a:pPr marL="0" marR="0">
                        <a:spcBef>
                          <a:spcPts val="0"/>
                        </a:spcBef>
                        <a:spcAft>
                          <a:spcPts val="0"/>
                        </a:spcAft>
                      </a:pPr>
                      <a:r>
                        <a:rPr lang="sr-Latn-RS" sz="2400" b="1" dirty="0" smtClean="0">
                          <a:effectLst/>
                          <a:latin typeface="+mn-lt"/>
                          <a:ea typeface="Times New Roman"/>
                        </a:rPr>
                        <a:t>10 (deset)</a:t>
                      </a:r>
                      <a:endParaRPr lang="en-US" sz="2400" b="1" dirty="0">
                        <a:effectLst/>
                        <a:latin typeface="+mn-lt"/>
                        <a:ea typeface="Times New Roman"/>
                      </a:endParaRPr>
                    </a:p>
                  </a:txBody>
                  <a:tcPr marL="47286" marR="47286" marT="0" marB="0"/>
                </a:tc>
              </a:tr>
            </a:tbl>
          </a:graphicData>
        </a:graphic>
      </p:graphicFrame>
    </p:spTree>
    <p:extLst>
      <p:ext uri="{BB962C8B-B14F-4D97-AF65-F5344CB8AC3E}">
        <p14:creationId xmlns:p14="http://schemas.microsoft.com/office/powerpoint/2010/main" val="481035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17929"/>
            <a:ext cx="8229600" cy="1143000"/>
          </a:xfrm>
        </p:spPr>
        <p:txBody>
          <a:bodyPr/>
          <a:lstStyle/>
          <a:p>
            <a:r>
              <a:rPr lang="en-US" dirty="0" err="1" smtClean="0">
                <a:solidFill>
                  <a:srgbClr val="00B0F0"/>
                </a:solidFill>
              </a:rPr>
              <a:t>Predispitne</a:t>
            </a:r>
            <a:r>
              <a:rPr lang="en-US" dirty="0" smtClean="0">
                <a:solidFill>
                  <a:srgbClr val="00B0F0"/>
                </a:solidFill>
              </a:rPr>
              <a:t> </a:t>
            </a:r>
            <a:r>
              <a:rPr lang="en-US" dirty="0" err="1" smtClean="0">
                <a:solidFill>
                  <a:srgbClr val="00B0F0"/>
                </a:solidFill>
              </a:rPr>
              <a:t>obaveze</a:t>
            </a:r>
            <a:endParaRPr lang="en-US" dirty="0">
              <a:solidFill>
                <a:srgbClr val="00B0F0"/>
              </a:solidFill>
            </a:endParaRPr>
          </a:p>
        </p:txBody>
      </p:sp>
      <p:sp>
        <p:nvSpPr>
          <p:cNvPr id="3" name="Content Placeholder 2"/>
          <p:cNvSpPr>
            <a:spLocks noGrp="1"/>
          </p:cNvSpPr>
          <p:nvPr>
            <p:ph idx="1"/>
          </p:nvPr>
        </p:nvSpPr>
        <p:spPr>
          <a:xfrm>
            <a:off x="457200" y="1600200"/>
            <a:ext cx="8363272" cy="4525963"/>
          </a:xfrm>
        </p:spPr>
        <p:txBody>
          <a:bodyPr>
            <a:normAutofit/>
          </a:bodyPr>
          <a:lstStyle/>
          <a:p>
            <a:r>
              <a:rPr lang="sr-Latn-RS" altLang="sr-Latn-RS" dirty="0" smtClean="0"/>
              <a:t>Aktivnost na predavanjima </a:t>
            </a:r>
            <a:r>
              <a:rPr lang="en-US" altLang="en-US" dirty="0" smtClean="0"/>
              <a:t>i/</a:t>
            </a:r>
            <a:r>
              <a:rPr lang="en-US" altLang="en-US" dirty="0" err="1" smtClean="0"/>
              <a:t>ili</a:t>
            </a:r>
            <a:r>
              <a:rPr lang="en-US" altLang="en-US" dirty="0" smtClean="0"/>
              <a:t> </a:t>
            </a:r>
            <a:r>
              <a:rPr lang="en-US" altLang="en-US" dirty="0" err="1" smtClean="0"/>
              <a:t>predavanje</a:t>
            </a:r>
            <a:r>
              <a:rPr lang="sr-Latn-RS" altLang="en-US" dirty="0" smtClean="0"/>
              <a:t> studenata</a:t>
            </a:r>
            <a:r>
              <a:rPr lang="sl-SI" altLang="en-US" dirty="0" smtClean="0"/>
              <a:t> </a:t>
            </a:r>
            <a:r>
              <a:rPr lang="sl-SI" altLang="en-US" dirty="0"/>
              <a:t>po </a:t>
            </a:r>
            <a:r>
              <a:rPr lang="sl-SI" altLang="en-US" dirty="0" smtClean="0"/>
              <a:t>izboru:</a:t>
            </a:r>
            <a:endParaRPr lang="sr-Latn-RS" altLang="sr-Latn-RS" dirty="0" smtClean="0"/>
          </a:p>
          <a:p>
            <a:pPr lvl="1">
              <a:buFont typeface="Wingdings" pitchFamily="2" charset="2"/>
              <a:buChar char="v"/>
            </a:pPr>
            <a:r>
              <a:rPr lang="sr-Latn-RS" altLang="sr-Latn-RS" dirty="0" smtClean="0"/>
              <a:t>10 aktivnosti = 10 poena</a:t>
            </a:r>
            <a:endParaRPr lang="en-US" altLang="sr-Latn-RS" dirty="0" smtClean="0"/>
          </a:p>
          <a:p>
            <a:r>
              <a:rPr lang="en-US" altLang="sr-Latn-RS" dirty="0" err="1" smtClean="0"/>
              <a:t>Kolokvijumi</a:t>
            </a:r>
            <a:r>
              <a:rPr lang="en-US" altLang="sr-Latn-RS" dirty="0" smtClean="0"/>
              <a:t> se </a:t>
            </a:r>
            <a:r>
              <a:rPr lang="en-US" altLang="sr-Latn-RS" dirty="0" err="1" smtClean="0"/>
              <a:t>realizuju</a:t>
            </a:r>
            <a:r>
              <a:rPr lang="en-US" altLang="sr-Latn-RS" dirty="0" smtClean="0"/>
              <a:t> </a:t>
            </a:r>
            <a:r>
              <a:rPr lang="en-US" altLang="sr-Latn-RS" dirty="0" err="1" smtClean="0"/>
              <a:t>tokom</a:t>
            </a:r>
            <a:r>
              <a:rPr lang="en-US" altLang="sr-Latn-RS" dirty="0" smtClean="0"/>
              <a:t> 6. I 12. </a:t>
            </a:r>
            <a:r>
              <a:rPr lang="en-US" altLang="sr-Latn-RS" dirty="0" err="1" smtClean="0"/>
              <a:t>nastavne</a:t>
            </a:r>
            <a:r>
              <a:rPr lang="en-US" altLang="sr-Latn-RS" dirty="0" smtClean="0"/>
              <a:t> </a:t>
            </a:r>
            <a:r>
              <a:rPr lang="en-US" altLang="sr-Latn-RS" dirty="0" err="1" smtClean="0"/>
              <a:t>nedelje</a:t>
            </a:r>
            <a:r>
              <a:rPr lang="sr-Latn-RS" altLang="sr-Latn-RS" dirty="0" smtClean="0"/>
              <a:t>. Realizacija kolokvijuma se ogleda u odbrani projekta koji učenici rade usvajanjem gradiva sa praktične nastave:</a:t>
            </a:r>
          </a:p>
          <a:p>
            <a:pPr lvl="1">
              <a:buFont typeface="Wingdings" pitchFamily="2" charset="2"/>
              <a:buChar char="v"/>
            </a:pPr>
            <a:r>
              <a:rPr lang="sr-Latn-RS" dirty="0" smtClean="0"/>
              <a:t>I + II kolokvijum = </a:t>
            </a:r>
            <a:r>
              <a:rPr lang="en-US" dirty="0" smtClean="0"/>
              <a:t>20</a:t>
            </a:r>
            <a:r>
              <a:rPr lang="sr-Latn-RS" dirty="0" smtClean="0"/>
              <a:t>+</a:t>
            </a:r>
            <a:r>
              <a:rPr lang="en-US" dirty="0" smtClean="0"/>
              <a:t>2</a:t>
            </a:r>
            <a:r>
              <a:rPr lang="sr-Latn-RS" dirty="0" smtClean="0"/>
              <a:t>5 = 45 poena</a:t>
            </a:r>
            <a:endParaRPr lang="en-US" dirty="0"/>
          </a:p>
        </p:txBody>
      </p:sp>
    </p:spTree>
    <p:extLst>
      <p:ext uri="{BB962C8B-B14F-4D97-AF65-F5344CB8AC3E}">
        <p14:creationId xmlns:p14="http://schemas.microsoft.com/office/powerpoint/2010/main" val="426058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752"/>
            <a:ext cx="8229600" cy="1143000"/>
          </a:xfrm>
        </p:spPr>
        <p:txBody>
          <a:bodyPr/>
          <a:lstStyle/>
          <a:p>
            <a:r>
              <a:rPr lang="sr-Latn-RS" dirty="0" smtClean="0">
                <a:solidFill>
                  <a:srgbClr val="00B0F0"/>
                </a:solidFill>
              </a:rPr>
              <a:t>Završni ispit</a:t>
            </a:r>
            <a:endParaRPr lang="en-US" dirty="0">
              <a:solidFill>
                <a:srgbClr val="00B0F0"/>
              </a:solidFill>
            </a:endParaRPr>
          </a:p>
        </p:txBody>
      </p:sp>
      <p:sp>
        <p:nvSpPr>
          <p:cNvPr id="3" name="Content Placeholder 2"/>
          <p:cNvSpPr>
            <a:spLocks noGrp="1"/>
          </p:cNvSpPr>
          <p:nvPr>
            <p:ph idx="1"/>
          </p:nvPr>
        </p:nvSpPr>
        <p:spPr/>
        <p:txBody>
          <a:bodyPr/>
          <a:lstStyle/>
          <a:p>
            <a:r>
              <a:rPr lang="sr-Latn-RS" altLang="sr-Latn-RS" dirty="0"/>
              <a:t>Uslov za izlazak na ispit je </a:t>
            </a:r>
            <a:r>
              <a:rPr lang="sr-Latn-RS" altLang="sr-Latn-RS" dirty="0" smtClean="0"/>
              <a:t>30 </a:t>
            </a:r>
            <a:r>
              <a:rPr lang="sr-Latn-RS" altLang="sr-Latn-RS" dirty="0"/>
              <a:t>poena od ukupnih predispitnih obaveza</a:t>
            </a:r>
            <a:r>
              <a:rPr lang="sr-Latn-RS" altLang="sr-Latn-RS" dirty="0" smtClean="0"/>
              <a:t>.</a:t>
            </a:r>
            <a:endParaRPr lang="en-US" altLang="sr-Latn-RS" dirty="0" smtClean="0"/>
          </a:p>
          <a:p>
            <a:r>
              <a:rPr lang="en-US" altLang="sr-Latn-RS" dirty="0" err="1" smtClean="0"/>
              <a:t>Pismeni</a:t>
            </a:r>
            <a:r>
              <a:rPr lang="en-US" altLang="sr-Latn-RS" dirty="0" smtClean="0"/>
              <a:t> </a:t>
            </a:r>
            <a:r>
              <a:rPr lang="en-US" altLang="sr-Latn-RS" dirty="0" err="1" smtClean="0"/>
              <a:t>deo</a:t>
            </a:r>
            <a:r>
              <a:rPr lang="en-US" altLang="sr-Latn-RS" dirty="0" smtClean="0"/>
              <a:t> </a:t>
            </a:r>
            <a:r>
              <a:rPr lang="en-US" altLang="sr-Latn-RS" dirty="0" err="1" smtClean="0"/>
              <a:t>ispita</a:t>
            </a:r>
            <a:r>
              <a:rPr lang="en-US" altLang="sr-Latn-RS" dirty="0" smtClean="0"/>
              <a:t> </a:t>
            </a:r>
            <a:r>
              <a:rPr lang="sr-Latn-RS" dirty="0"/>
              <a:t>se realizuje testom koji se sastoji od </a:t>
            </a:r>
            <a:r>
              <a:rPr lang="en-US" dirty="0" smtClean="0"/>
              <a:t>5</a:t>
            </a:r>
            <a:r>
              <a:rPr lang="sr-Latn-RS" dirty="0" smtClean="0"/>
              <a:t> </a:t>
            </a:r>
            <a:r>
              <a:rPr lang="en-US" dirty="0" smtClean="0"/>
              <a:t>mini-</a:t>
            </a:r>
            <a:r>
              <a:rPr lang="en-US" dirty="0" err="1" smtClean="0"/>
              <a:t>zadataka</a:t>
            </a:r>
            <a:r>
              <a:rPr lang="sr-Latn-RS" dirty="0" smtClean="0"/>
              <a:t> </a:t>
            </a:r>
            <a:r>
              <a:rPr lang="en-US" dirty="0" smtClean="0"/>
              <a:t>(</a:t>
            </a:r>
            <a:r>
              <a:rPr lang="sr-Latn-RS" altLang="sr-Latn-RS" dirty="0" smtClean="0"/>
              <a:t>4x5=20poena)</a:t>
            </a:r>
          </a:p>
          <a:p>
            <a:pPr>
              <a:defRPr/>
            </a:pPr>
            <a:r>
              <a:rPr lang="sr-Latn-RS" dirty="0" smtClean="0"/>
              <a:t>Usmeni deo ispita se realizuje testom koji se sastoji od 25 </a:t>
            </a:r>
            <a:r>
              <a:rPr lang="sr-Latn-RS" dirty="0"/>
              <a:t>pitanja </a:t>
            </a:r>
            <a:r>
              <a:rPr lang="sr-Latn-RS" dirty="0" smtClean="0"/>
              <a:t>(25x1poen=25 poena).</a:t>
            </a:r>
            <a:endParaRPr lang="sr-Latn-RS" dirty="0"/>
          </a:p>
        </p:txBody>
      </p:sp>
    </p:spTree>
    <p:extLst>
      <p:ext uri="{BB962C8B-B14F-4D97-AF65-F5344CB8AC3E}">
        <p14:creationId xmlns:p14="http://schemas.microsoft.com/office/powerpoint/2010/main" val="55394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9672" y="391103"/>
            <a:ext cx="6528754" cy="529184"/>
          </a:xfrm>
          <a:prstGeom prst="rect">
            <a:avLst/>
          </a:prstGeom>
        </p:spPr>
        <p:txBody>
          <a:bodyPr vert="horz" wrap="square" lIns="0" tIns="14605" rIns="0" bIns="0" rtlCol="0">
            <a:spAutoFit/>
          </a:bodyPr>
          <a:lstStyle/>
          <a:p>
            <a:pPr marL="12700">
              <a:lnSpc>
                <a:spcPts val="3815"/>
              </a:lnSpc>
              <a:spcBef>
                <a:spcPts val="115"/>
              </a:spcBef>
            </a:pPr>
            <a:r>
              <a:rPr b="1" i="0" spc="-10" dirty="0" err="1">
                <a:solidFill>
                  <a:srgbClr val="92D050"/>
                </a:solidFill>
                <a:latin typeface="Calibri Light"/>
                <a:cs typeface="Calibri Light"/>
              </a:rPr>
              <a:t>Savremeni</a:t>
            </a:r>
            <a:r>
              <a:rPr b="1" i="0" spc="-125" dirty="0">
                <a:solidFill>
                  <a:srgbClr val="92D050"/>
                </a:solidFill>
                <a:latin typeface="Calibri Light"/>
                <a:cs typeface="Calibri Light"/>
              </a:rPr>
              <a:t> </a:t>
            </a:r>
            <a:r>
              <a:rPr lang="sr-Latn-RS" b="1" spc="-125" dirty="0" smtClean="0">
                <a:solidFill>
                  <a:srgbClr val="92D050"/>
                </a:solidFill>
                <a:latin typeface="Calibri Light"/>
                <a:cs typeface="Calibri Light"/>
              </a:rPr>
              <a:t>IT inženjer</a:t>
            </a:r>
            <a:endParaRPr b="1" i="0" spc="-10" dirty="0">
              <a:solidFill>
                <a:srgbClr val="92D050"/>
              </a:solidFill>
              <a:latin typeface="Calibri Light"/>
              <a:cs typeface="Calibri Light"/>
            </a:endParaRPr>
          </a:p>
        </p:txBody>
      </p:sp>
      <p:sp>
        <p:nvSpPr>
          <p:cNvPr id="3" name="object 3"/>
          <p:cNvSpPr txBox="1"/>
          <p:nvPr/>
        </p:nvSpPr>
        <p:spPr>
          <a:xfrm>
            <a:off x="643920" y="975184"/>
            <a:ext cx="8136904" cy="1236492"/>
          </a:xfrm>
          <a:prstGeom prst="rect">
            <a:avLst/>
          </a:prstGeom>
        </p:spPr>
        <p:txBody>
          <a:bodyPr vert="horz" wrap="square" lIns="0" tIns="72390" rIns="0" bIns="0" rtlCol="0">
            <a:spAutoFit/>
          </a:bodyPr>
          <a:lstStyle/>
          <a:p>
            <a:pPr marL="12065" marR="5080" algn="just">
              <a:lnSpc>
                <a:spcPct val="90000"/>
              </a:lnSpc>
              <a:spcBef>
                <a:spcPts val="600"/>
              </a:spcBef>
              <a:tabLst>
                <a:tab pos="260350" algn="l"/>
              </a:tabLst>
            </a:pPr>
            <a:r>
              <a:rPr sz="2800" spc="-5" dirty="0">
                <a:cs typeface="Calibri"/>
              </a:rPr>
              <a:t>Moderno poslovno </a:t>
            </a:r>
            <a:r>
              <a:rPr sz="2800" spc="-10" dirty="0">
                <a:cs typeface="Calibri"/>
              </a:rPr>
              <a:t>okruženje </a:t>
            </a:r>
            <a:r>
              <a:rPr sz="2800" spc="-20" dirty="0">
                <a:cs typeface="Calibri"/>
              </a:rPr>
              <a:t>zahteva </a:t>
            </a:r>
            <a:r>
              <a:rPr sz="2800" spc="-10" dirty="0" err="1">
                <a:cs typeface="Calibri"/>
              </a:rPr>
              <a:t>novi</a:t>
            </a:r>
            <a:r>
              <a:rPr sz="2800" spc="-10" dirty="0">
                <a:cs typeface="Calibri"/>
              </a:rPr>
              <a:t> </a:t>
            </a:r>
            <a:r>
              <a:rPr lang="sr-Latn-RS" sz="2800" spc="-5" dirty="0" smtClean="0">
                <a:cs typeface="Calibri"/>
              </a:rPr>
              <a:t>IT inženjera</a:t>
            </a:r>
            <a:r>
              <a:rPr sz="2800" spc="-15" dirty="0" smtClean="0">
                <a:cs typeface="Calibri"/>
              </a:rPr>
              <a:t> </a:t>
            </a:r>
            <a:r>
              <a:rPr sz="2800" spc="-25" dirty="0">
                <a:cs typeface="Calibri"/>
              </a:rPr>
              <a:t>koji </a:t>
            </a:r>
            <a:r>
              <a:rPr sz="2800" spc="-15" dirty="0">
                <a:cs typeface="Calibri"/>
              </a:rPr>
              <a:t>kombinuje </a:t>
            </a:r>
            <a:r>
              <a:rPr sz="2800" spc="-440" dirty="0">
                <a:cs typeface="Calibri"/>
              </a:rPr>
              <a:t> </a:t>
            </a:r>
            <a:r>
              <a:rPr sz="2800" b="1" spc="-15" dirty="0">
                <a:cs typeface="Calibri"/>
              </a:rPr>
              <a:t>menadžerske veštine </a:t>
            </a:r>
            <a:r>
              <a:rPr sz="2800" b="1" spc="-5" dirty="0">
                <a:cs typeface="Calibri"/>
              </a:rPr>
              <a:t>i znanje </a:t>
            </a:r>
            <a:r>
              <a:rPr sz="2800" b="1" spc="-10" dirty="0">
                <a:cs typeface="Calibri"/>
              </a:rPr>
              <a:t>poslovnih </a:t>
            </a:r>
            <a:r>
              <a:rPr sz="2800" b="1" dirty="0">
                <a:cs typeface="Calibri"/>
              </a:rPr>
              <a:t>procesa</a:t>
            </a:r>
            <a:r>
              <a:rPr sz="2800" dirty="0">
                <a:cs typeface="Calibri"/>
              </a:rPr>
              <a:t>, </a:t>
            </a:r>
            <a:r>
              <a:rPr sz="2800" spc="-15" dirty="0">
                <a:cs typeface="Calibri"/>
              </a:rPr>
              <a:t>sa </a:t>
            </a:r>
            <a:r>
              <a:rPr sz="2800" b="1" spc="-10" dirty="0">
                <a:cs typeface="Calibri"/>
              </a:rPr>
              <a:t>ekspertizom </a:t>
            </a:r>
            <a:r>
              <a:rPr sz="2800" b="1" spc="-5" dirty="0">
                <a:cs typeface="Calibri"/>
              </a:rPr>
              <a:t>u </a:t>
            </a:r>
            <a:r>
              <a:rPr sz="2800" b="1" spc="-10" dirty="0" err="1">
                <a:cs typeface="Calibri"/>
              </a:rPr>
              <a:t>oblasti</a:t>
            </a:r>
            <a:r>
              <a:rPr sz="2800" b="1" spc="-10" dirty="0">
                <a:cs typeface="Calibri"/>
              </a:rPr>
              <a:t> </a:t>
            </a:r>
            <a:r>
              <a:rPr sz="2800" b="1" spc="-5" dirty="0">
                <a:cs typeface="Calibri"/>
              </a:rPr>
              <a:t> </a:t>
            </a:r>
            <a:r>
              <a:rPr sz="2800" b="1" spc="-10" dirty="0" smtClean="0">
                <a:cs typeface="Calibri"/>
              </a:rPr>
              <a:t>IT-a</a:t>
            </a:r>
            <a:endParaRPr sz="2800" dirty="0">
              <a:cs typeface="Calibri"/>
            </a:endParaRPr>
          </a:p>
        </p:txBody>
      </p:sp>
      <p:pic>
        <p:nvPicPr>
          <p:cNvPr id="4" name="object 4"/>
          <p:cNvPicPr/>
          <p:nvPr/>
        </p:nvPicPr>
        <p:blipFill>
          <a:blip r:embed="rId3" cstate="print"/>
          <a:stretch>
            <a:fillRect/>
          </a:stretch>
        </p:blipFill>
        <p:spPr>
          <a:xfrm>
            <a:off x="611560" y="2211676"/>
            <a:ext cx="8253535" cy="4236356"/>
          </a:xfrm>
          <a:prstGeom prst="rect">
            <a:avLst/>
          </a:prstGeom>
        </p:spPr>
      </p:pic>
    </p:spTree>
    <p:extLst>
      <p:ext uri="{BB962C8B-B14F-4D97-AF65-F5344CB8AC3E}">
        <p14:creationId xmlns:p14="http://schemas.microsoft.com/office/powerpoint/2010/main" val="2395045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7832</TotalTime>
  <Words>2702</Words>
  <Application>Microsoft Office PowerPoint</Application>
  <PresentationFormat>On-screen Show (4:3)</PresentationFormat>
  <Paragraphs>272</Paragraphs>
  <Slides>45</Slides>
  <Notes>17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Studijski program: Informacione tehnologije Naziv predmeta: Projektovanje informacionih sistema</vt:lpstr>
      <vt:lpstr>PowerPoint Presentation</vt:lpstr>
      <vt:lpstr>Sadržaj predmeta</vt:lpstr>
      <vt:lpstr>Sadržaj predmeta</vt:lpstr>
      <vt:lpstr>Konsultacije</vt:lpstr>
      <vt:lpstr>Ocena znanja</vt:lpstr>
      <vt:lpstr>Predispitne obaveze</vt:lpstr>
      <vt:lpstr>Završni ispit</vt:lpstr>
      <vt:lpstr>Savremeni IT inženjer</vt:lpstr>
      <vt:lpstr>Uvod u informacione sisteme</vt:lpstr>
      <vt:lpstr>Sistemski pristup</vt:lpstr>
      <vt:lpstr>Koraci sistemske analize</vt:lpstr>
      <vt:lpstr>Sistemski pristup</vt:lpstr>
      <vt:lpstr>Sistemski pristup</vt:lpstr>
      <vt:lpstr>Opšta teorija sistema</vt:lpstr>
      <vt:lpstr>Opšta teorija sistema</vt:lpstr>
      <vt:lpstr>Elementi sistema</vt:lpstr>
      <vt:lpstr>Opšta teorija sistema</vt:lpstr>
      <vt:lpstr>Veze među elementima</vt:lpstr>
      <vt:lpstr>Opšta teorija sistema</vt:lpstr>
      <vt:lpstr>Veze među elementima</vt:lpstr>
      <vt:lpstr>PowerPoint Presentation</vt:lpstr>
      <vt:lpstr>Povratna sprega</vt:lpstr>
      <vt:lpstr>PowerPoint Presentation</vt:lpstr>
      <vt:lpstr>Model realnog sistema</vt:lpstr>
      <vt:lpstr>Model realnog sistema</vt:lpstr>
      <vt:lpstr>Pojam entropije</vt:lpstr>
      <vt:lpstr>Klasifikacija sistema</vt:lpstr>
      <vt:lpstr>PowerPoint Presentation</vt:lpstr>
      <vt:lpstr>Klasifikacija sistema</vt:lpstr>
      <vt:lpstr>PowerPoint Presentation</vt:lpstr>
      <vt:lpstr>PowerPoint Presentation</vt:lpstr>
      <vt:lpstr>PowerPoint Presentation</vt:lpstr>
      <vt:lpstr>Podsistemi i interakcije </vt:lpstr>
      <vt:lpstr>PowerPoint Presentation</vt:lpstr>
      <vt:lpstr>PowerPoint Presentation</vt:lpstr>
      <vt:lpstr>PowerPoint Presentation</vt:lpstr>
      <vt:lpstr>Rekapitulacija opšte teorije sistema</vt:lpstr>
      <vt:lpstr>Rekapitulacija opšte teorije sistema</vt:lpstr>
      <vt:lpstr>Rekapitulacija opšte teorije sistema</vt:lpstr>
      <vt:lpstr>Sistem sa decentralizovanom verzionom kontrolom</vt:lpstr>
      <vt:lpstr>Prednosti GIT-a</vt:lpstr>
      <vt:lpstr>Osnovna Git terminologija</vt:lpstr>
      <vt:lpstr>Git proces rada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Korisnik</cp:lastModifiedBy>
  <cp:revision>90</cp:revision>
  <dcterms:created xsi:type="dcterms:W3CDTF">2021-02-24T10:06:34Z</dcterms:created>
  <dcterms:modified xsi:type="dcterms:W3CDTF">2021-10-01T06:15:28Z</dcterms:modified>
</cp:coreProperties>
</file>