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2C80B5-E32D-4244-A573-5E9E1FDF8D35}" type="datetimeFigureOut">
              <a:rPr lang="en-US" smtClean="0"/>
              <a:t>9/7/2021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243BC0-D086-43D5-829B-5BF1A3C92B7C}" type="slidenum">
              <a:rPr lang="en-US" smtClean="0"/>
              <a:t>‹#›</a:t>
            </a:fld>
            <a:endParaRPr lang="en-US"/>
          </a:p>
        </p:txBody>
      </p:sp>
    </p:spTree>
    <p:extLst>
      <p:ext uri="{BB962C8B-B14F-4D97-AF65-F5344CB8AC3E}">
        <p14:creationId xmlns:p14="http://schemas.microsoft.com/office/powerpoint/2010/main" val="391121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1"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7"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1"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5"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9"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3"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7"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1"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342900">
              <a:spcBef>
                <a:spcPts val="625"/>
              </a:spcBef>
              <a:buClrTx/>
              <a:buFontTx/>
              <a:buNone/>
              <a:defRPr/>
            </a:pPr>
            <a:r>
              <a:rPr lang="sr-Latn-CS" sz="1200" dirty="0" smtClean="0"/>
              <a:t>Rad spoljne mehaničke sile je jednak radu protiv kočione Ampere-ove sile koj</a:t>
            </a:r>
            <a:r>
              <a:rPr lang="en-US" sz="1200" dirty="0" smtClean="0"/>
              <a:t>a</a:t>
            </a:r>
            <a:r>
              <a:rPr lang="sr-Latn-CS" sz="1200" dirty="0" smtClean="0"/>
              <a:t> se javlja zbog pojave indukcion</a:t>
            </a:r>
            <a:r>
              <a:rPr lang="en-US" sz="1200" dirty="0" smtClean="0"/>
              <a:t>e</a:t>
            </a:r>
            <a:r>
              <a:rPr lang="sr-Latn-CS" sz="1200" dirty="0" smtClean="0"/>
              <a:t> struj</a:t>
            </a:r>
            <a:r>
              <a:rPr lang="en-US" sz="1200" dirty="0" smtClean="0"/>
              <a:t>e</a:t>
            </a:r>
            <a:r>
              <a:rPr lang="sr-Latn-CS" sz="1200" dirty="0" smtClean="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5"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sz="1200" dirty="0" smtClean="0">
                <a:cs typeface="Arial" charset="0"/>
              </a:rPr>
              <a:t>Induktivnost zavisi od geometrije konture i za krutu konturu u otsustvu feromagnetnih materijala je konstantna i ne zavisi od </a:t>
            </a:r>
            <a:r>
              <a:rPr lang="sr-Latn-CS" sz="1200" dirty="0" smtClean="0">
                <a:solidFill>
                  <a:srgbClr val="009999"/>
                </a:solidFill>
                <a:cs typeface="Arial" charset="0"/>
              </a:rPr>
              <a:t>I</a:t>
            </a:r>
            <a:r>
              <a:rPr lang="sr-Latn-CS" sz="1200" dirty="0" smtClean="0">
                <a:cs typeface="Arial" charset="0"/>
              </a:rPr>
              <a:t>.</a:t>
            </a:r>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7"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1"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3"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7"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1"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5"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9"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3"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9"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7"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1"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5"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9"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3"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7"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1"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9"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3"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7"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1"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5"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9"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3"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7"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7"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1"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5"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9"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3"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15690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98929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64198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84077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5E91-D7E6-47FD-B56E-DFD7ED9D5058}"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8906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5E91-D7E6-47FD-B56E-DFD7ED9D5058}"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02716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5E91-D7E6-47FD-B56E-DFD7ED9D5058}" type="datetimeFigureOut">
              <a:rPr lang="en-US" smtClean="0"/>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51983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5E91-D7E6-47FD-B56E-DFD7ED9D5058}"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85341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5E91-D7E6-47FD-B56E-DFD7ED9D5058}" type="datetimeFigureOut">
              <a:rPr lang="en-US" smtClean="0"/>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71296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5E91-D7E6-47FD-B56E-DFD7ED9D5058}"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6716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5E91-D7E6-47FD-B56E-DFD7ED9D5058}"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72862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5E91-D7E6-47FD-B56E-DFD7ED9D5058}" type="datetimeFigureOut">
              <a:rPr lang="en-US" smtClean="0"/>
              <a:t>9/7/2021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C2A9D-B1EA-4680-84B8-CF3316DF8074}" type="slidenum">
              <a:rPr lang="en-US" smtClean="0"/>
              <a:t>‹#›</a:t>
            </a:fld>
            <a:endParaRPr lang="en-US"/>
          </a:p>
        </p:txBody>
      </p:sp>
    </p:spTree>
    <p:extLst>
      <p:ext uri="{BB962C8B-B14F-4D97-AF65-F5344CB8AC3E}">
        <p14:creationId xmlns:p14="http://schemas.microsoft.com/office/powerpoint/2010/main" val="3840101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9.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1.wmf"/><Relationship Id="rId4" Type="http://schemas.openxmlformats.org/officeDocument/2006/relationships/oleObject" Target="../embeddings/oleObject6.bin"/><Relationship Id="rId9" Type="http://schemas.openxmlformats.org/officeDocument/2006/relationships/image" Target="../media/image4.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5.xml"/><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18.wmf"/><Relationship Id="rId5" Type="http://schemas.openxmlformats.org/officeDocument/2006/relationships/image" Target="../media/image16.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4.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6.xml"/><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19.wmf"/><Relationship Id="rId4" Type="http://schemas.openxmlformats.org/officeDocument/2006/relationships/oleObject" Target="../embeddings/oleObject13.bin"/><Relationship Id="rId9" Type="http://schemas.openxmlformats.org/officeDocument/2006/relationships/image" Target="../media/image21.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2.wmf"/><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3.wmf"/><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9.bin"/><Relationship Id="rId5" Type="http://schemas.openxmlformats.org/officeDocument/2006/relationships/image" Target="../media/image25.w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7.wmf"/><Relationship Id="rId5" Type="http://schemas.openxmlformats.org/officeDocument/2006/relationships/oleObject" Target="../embeddings/oleObject20.bin"/><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0.png"/><Relationship Id="rId5" Type="http://schemas.openxmlformats.org/officeDocument/2006/relationships/image" Target="../media/image29.wmf"/><Relationship Id="rId4" Type="http://schemas.openxmlformats.org/officeDocument/2006/relationships/oleObject" Target="../embeddings/oleObject2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2.wmf"/><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notesSlide" Target="../notesSlides/notesSlide25.xml"/><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3.emf"/><Relationship Id="rId5" Type="http://schemas.openxmlformats.org/officeDocument/2006/relationships/oleObject" Target="../embeddings/oleObject23.bin"/><Relationship Id="rId4" Type="http://schemas.openxmlformats.org/officeDocument/2006/relationships/image" Target="../media/image35.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36.wmf"/><Relationship Id="rId4" Type="http://schemas.openxmlformats.org/officeDocument/2006/relationships/oleObject" Target="../embeddings/oleObject2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7.wmf"/><Relationship Id="rId4" Type="http://schemas.openxmlformats.org/officeDocument/2006/relationships/oleObject" Target="../embeddings/oleObject26.bin"/></Relationships>
</file>

<file path=ppt/slides/_rels/slide2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29.xml"/><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8.bin"/><Relationship Id="rId11" Type="http://schemas.openxmlformats.org/officeDocument/2006/relationships/image" Target="../media/image42.wmf"/><Relationship Id="rId5" Type="http://schemas.openxmlformats.org/officeDocument/2006/relationships/image" Target="../media/image39.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41.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30.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2.bin"/><Relationship Id="rId5" Type="http://schemas.openxmlformats.org/officeDocument/2006/relationships/image" Target="../media/image43.wmf"/><Relationship Id="rId4" Type="http://schemas.openxmlformats.org/officeDocument/2006/relationships/oleObject" Target="../embeddings/oleObject31.bin"/><Relationship Id="rId9" Type="http://schemas.openxmlformats.org/officeDocument/2006/relationships/image" Target="../media/image45.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46.wmf"/><Relationship Id="rId4" Type="http://schemas.openxmlformats.org/officeDocument/2006/relationships/oleObject" Target="../embeddings/oleObject34.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6.bin"/><Relationship Id="rId5" Type="http://schemas.openxmlformats.org/officeDocument/2006/relationships/image" Target="../media/image47.wmf"/><Relationship Id="rId4" Type="http://schemas.openxmlformats.org/officeDocument/2006/relationships/oleObject" Target="../embeddings/oleObject3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49.wmf"/><Relationship Id="rId4" Type="http://schemas.openxmlformats.org/officeDocument/2006/relationships/oleObject" Target="../embeddings/oleObject37.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35.xml"/><Relationship Id="rId7"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39.bin"/><Relationship Id="rId5" Type="http://schemas.openxmlformats.org/officeDocument/2006/relationships/image" Target="../media/image50.wmf"/><Relationship Id="rId4" Type="http://schemas.openxmlformats.org/officeDocument/2006/relationships/oleObject" Target="../embeddings/oleObject38.bin"/><Relationship Id="rId9" Type="http://schemas.openxmlformats.org/officeDocument/2006/relationships/image" Target="../media/image52.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54.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42.bin"/><Relationship Id="rId5" Type="http://schemas.openxmlformats.org/officeDocument/2006/relationships/image" Target="../media/image53.wmf"/><Relationship Id="rId4" Type="http://schemas.openxmlformats.org/officeDocument/2006/relationships/oleObject" Target="../embeddings/oleObject4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55.wmf"/><Relationship Id="rId4" Type="http://schemas.openxmlformats.org/officeDocument/2006/relationships/oleObject" Target="../embeddings/oleObject4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56.wmf"/><Relationship Id="rId4" Type="http://schemas.openxmlformats.org/officeDocument/2006/relationships/oleObject" Target="../embeddings/oleObject4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58.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46.bin"/><Relationship Id="rId5" Type="http://schemas.openxmlformats.org/officeDocument/2006/relationships/image" Target="../media/image57.wmf"/><Relationship Id="rId4" Type="http://schemas.openxmlformats.org/officeDocument/2006/relationships/oleObject" Target="../embeddings/oleObject45.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60.w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48.bin"/><Relationship Id="rId5" Type="http://schemas.openxmlformats.org/officeDocument/2006/relationships/image" Target="../media/image59.wmf"/><Relationship Id="rId4" Type="http://schemas.openxmlformats.org/officeDocument/2006/relationships/oleObject" Target="../embeddings/oleObject47.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61.wmf"/><Relationship Id="rId4" Type="http://schemas.openxmlformats.org/officeDocument/2006/relationships/oleObject" Target="../embeddings/oleObject49.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62.wmf"/><Relationship Id="rId5" Type="http://schemas.openxmlformats.org/officeDocument/2006/relationships/oleObject" Target="../embeddings/oleObject50.bin"/><Relationship Id="rId4" Type="http://schemas.openxmlformats.org/officeDocument/2006/relationships/image" Target="../media/image63.w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64.wmf"/><Relationship Id="rId5" Type="http://schemas.openxmlformats.org/officeDocument/2006/relationships/oleObject" Target="../embeddings/oleObject51.bin"/><Relationship Id="rId4" Type="http://schemas.openxmlformats.org/officeDocument/2006/relationships/image" Target="../media/image65.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8.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a:effectLst>
            <a:outerShdw blurRad="50800" dist="38100" dir="18900000" algn="bl" rotWithShape="0">
              <a:prstClr val="black">
                <a:alpha val="40000"/>
              </a:prstClr>
            </a:outerShdw>
            <a:reflection blurRad="6350" stA="52000" endA="300" endPos="35000" dir="5400000" sy="-100000" algn="bl" rotWithShape="0"/>
          </a:effectLst>
        </p:spPr>
        <p:txBody>
          <a:bodyPr/>
          <a:lstStyle/>
          <a:p>
            <a:pPr algn="l"/>
            <a:r>
              <a:rPr lang="sr-Latn-RS" dirty="0" smtClean="0">
                <a:solidFill>
                  <a:schemeClr val="tx2"/>
                </a:solidFill>
                <a:latin typeface="Cambria" pitchFamily="18" charset="0"/>
              </a:rPr>
              <a:t>Osnove elektrotehnike i elektronike</a:t>
            </a:r>
            <a:endParaRPr lang="en-US" dirty="0">
              <a:solidFill>
                <a:schemeClr val="tx2"/>
              </a:solidFill>
              <a:latin typeface="Cambria" pitchFamily="18" charset="0"/>
            </a:endParaRPr>
          </a:p>
        </p:txBody>
      </p:sp>
      <p:sp>
        <p:nvSpPr>
          <p:cNvPr id="3" name="Subtitle 2"/>
          <p:cNvSpPr>
            <a:spLocks noGrp="1"/>
          </p:cNvSpPr>
          <p:nvPr>
            <p:ph type="subTitle" idx="1"/>
          </p:nvPr>
        </p:nvSpPr>
        <p:spPr>
          <a:xfrm>
            <a:off x="683568" y="2636912"/>
            <a:ext cx="7200800" cy="3024336"/>
          </a:xfrm>
        </p:spPr>
        <p:txBody>
          <a:bodyPr>
            <a:normAutofit fontScale="92500" lnSpcReduction="10000"/>
          </a:bodyPr>
          <a:lstStyle/>
          <a:p>
            <a:pPr algn="l"/>
            <a:r>
              <a:rPr lang="en-US" sz="2400" b="1" dirty="0" err="1">
                <a:solidFill>
                  <a:schemeClr val="accent1">
                    <a:lumMod val="75000"/>
                  </a:schemeClr>
                </a:solidFill>
                <a:latin typeface="Arial" pitchFamily="34" charset="0"/>
                <a:cs typeface="Arial" pitchFamily="34" charset="0"/>
              </a:rPr>
              <a:t>Vremenski</a:t>
            </a:r>
            <a:r>
              <a:rPr lang="en-US" sz="2400" b="1" dirty="0">
                <a:solidFill>
                  <a:schemeClr val="accent1">
                    <a:lumMod val="75000"/>
                  </a:schemeClr>
                </a:solidFill>
                <a:latin typeface="Arial" pitchFamily="34" charset="0"/>
                <a:cs typeface="Arial" pitchFamily="34" charset="0"/>
              </a:rPr>
              <a:t> </a:t>
            </a:r>
            <a:r>
              <a:rPr lang="en-US" sz="2400" b="1" dirty="0" err="1">
                <a:solidFill>
                  <a:schemeClr val="accent1">
                    <a:lumMod val="75000"/>
                  </a:schemeClr>
                </a:solidFill>
                <a:latin typeface="Arial" pitchFamily="34" charset="0"/>
                <a:cs typeface="Arial" pitchFamily="34" charset="0"/>
              </a:rPr>
              <a:t>konstantno</a:t>
            </a:r>
            <a:r>
              <a:rPr lang="en-US" sz="2400" b="1" dirty="0">
                <a:solidFill>
                  <a:schemeClr val="accent1">
                    <a:lumMod val="75000"/>
                  </a:schemeClr>
                </a:solidFill>
                <a:latin typeface="Arial" pitchFamily="34" charset="0"/>
                <a:cs typeface="Arial" pitchFamily="34" charset="0"/>
              </a:rPr>
              <a:t> </a:t>
            </a:r>
            <a:r>
              <a:rPr lang="en-US" sz="2400" b="1" dirty="0" smtClean="0">
                <a:solidFill>
                  <a:schemeClr val="accent1">
                    <a:lumMod val="75000"/>
                  </a:schemeClr>
                </a:solidFill>
                <a:latin typeface="Arial" pitchFamily="34" charset="0"/>
                <a:cs typeface="Arial" pitchFamily="34" charset="0"/>
              </a:rPr>
              <a:t>magnet</a:t>
            </a:r>
            <a:r>
              <a:rPr lang="sr-Latn-RS" sz="2400" b="1" dirty="0" smtClean="0">
                <a:solidFill>
                  <a:schemeClr val="accent1">
                    <a:lumMod val="75000"/>
                  </a:schemeClr>
                </a:solidFill>
                <a:latin typeface="Arial" pitchFamily="34" charset="0"/>
                <a:cs typeface="Arial" pitchFamily="34" charset="0"/>
              </a:rPr>
              <a:t>n</a:t>
            </a:r>
            <a:r>
              <a:rPr lang="en-US" sz="2400" b="1" dirty="0" smtClean="0">
                <a:solidFill>
                  <a:schemeClr val="accent1">
                    <a:lumMod val="75000"/>
                  </a:schemeClr>
                </a:solidFill>
                <a:latin typeface="Arial" pitchFamily="34" charset="0"/>
                <a:cs typeface="Arial" pitchFamily="34" charset="0"/>
              </a:rPr>
              <a:t>o </a:t>
            </a:r>
            <a:r>
              <a:rPr lang="en-US" sz="2400" b="1" dirty="0" err="1">
                <a:solidFill>
                  <a:schemeClr val="accent1">
                    <a:lumMod val="75000"/>
                  </a:schemeClr>
                </a:solidFill>
                <a:latin typeface="Arial" pitchFamily="34" charset="0"/>
                <a:cs typeface="Arial" pitchFamily="34" charset="0"/>
              </a:rPr>
              <a:t>polje</a:t>
            </a:r>
            <a:r>
              <a:rPr lang="en-US" sz="2400" b="1" dirty="0">
                <a:solidFill>
                  <a:schemeClr val="accent1">
                    <a:lumMod val="75000"/>
                  </a:schemeClr>
                </a:solidFill>
                <a:latin typeface="Arial" pitchFamily="34" charset="0"/>
                <a:cs typeface="Arial" pitchFamily="34" charset="0"/>
              </a:rPr>
              <a:t> </a:t>
            </a:r>
            <a:endParaRPr lang="sr-Latn-RS" sz="2400" b="1" dirty="0" smtClean="0">
              <a:solidFill>
                <a:schemeClr val="accent1">
                  <a:lumMod val="75000"/>
                </a:schemeClr>
              </a:solidFill>
              <a:latin typeface="Arial" pitchFamily="34" charset="0"/>
              <a:cs typeface="Arial" pitchFamily="34" charset="0"/>
            </a:endParaRPr>
          </a:p>
          <a:p>
            <a:pPr algn="l"/>
            <a:r>
              <a:rPr lang="en-US" sz="2400" dirty="0" smtClean="0">
                <a:solidFill>
                  <a:schemeClr val="accent1">
                    <a:lumMod val="75000"/>
                  </a:schemeClr>
                </a:solidFill>
                <a:latin typeface="Arial" pitchFamily="34" charset="0"/>
                <a:cs typeface="Arial" pitchFamily="34" charset="0"/>
              </a:rPr>
              <a:t>(</a:t>
            </a:r>
            <a:r>
              <a:rPr lang="sr-Latn-RS" sz="2400" dirty="0" smtClean="0">
                <a:solidFill>
                  <a:schemeClr val="accent1">
                    <a:lumMod val="75000"/>
                  </a:schemeClr>
                </a:solidFill>
                <a:latin typeface="Arial" pitchFamily="34" charset="0"/>
                <a:cs typeface="Arial" pitchFamily="34" charset="0"/>
              </a:rPr>
              <a:t>Elektromagnetna indukcija, </a:t>
            </a:r>
            <a:r>
              <a:rPr lang="sr-Latn-RS" sz="2400" dirty="0" smtClean="0">
                <a:solidFill>
                  <a:schemeClr val="accent1">
                    <a:lumMod val="75000"/>
                  </a:schemeClr>
                </a:solidFill>
                <a:latin typeface="Arial" pitchFamily="34" charset="0"/>
                <a:cs typeface="Arial" pitchFamily="34" charset="0"/>
              </a:rPr>
              <a:t>Samoindukcija, Međusobna </a:t>
            </a:r>
            <a:r>
              <a:rPr lang="sr-Latn-RS" sz="2400" dirty="0" smtClean="0">
                <a:solidFill>
                  <a:schemeClr val="accent1">
                    <a:lumMod val="75000"/>
                  </a:schemeClr>
                </a:solidFill>
                <a:latin typeface="Arial" pitchFamily="34" charset="0"/>
                <a:cs typeface="Arial" pitchFamily="34" charset="0"/>
              </a:rPr>
              <a:t>indukcija, Energija i sile u magnetnom polju, Magnetna kola</a:t>
            </a:r>
            <a:r>
              <a:rPr lang="sr-Latn-RS" sz="2400" dirty="0" smtClean="0">
                <a:solidFill>
                  <a:schemeClr val="accent1">
                    <a:lumMod val="75000"/>
                  </a:schemeClr>
                </a:solidFill>
                <a:latin typeface="Arial" pitchFamily="34" charset="0"/>
                <a:cs typeface="Arial" pitchFamily="34" charset="0"/>
              </a:rPr>
              <a:t>)</a:t>
            </a:r>
          </a:p>
          <a:p>
            <a:pPr algn="l"/>
            <a:r>
              <a:rPr lang="vi-VN" sz="2400" b="1" dirty="0">
                <a:solidFill>
                  <a:schemeClr val="accent1">
                    <a:lumMod val="75000"/>
                  </a:schemeClr>
                </a:solidFill>
                <a:latin typeface="Arial" pitchFamily="34" charset="0"/>
                <a:cs typeface="Arial" pitchFamily="34" charset="0"/>
              </a:rPr>
              <a:t>Vremenski sporo promenljivo </a:t>
            </a:r>
            <a:r>
              <a:rPr lang="vi-VN" sz="2400" b="1" dirty="0" smtClean="0">
                <a:solidFill>
                  <a:schemeClr val="accent1">
                    <a:lumMod val="75000"/>
                  </a:schemeClr>
                </a:solidFill>
                <a:latin typeface="Arial" pitchFamily="34" charset="0"/>
                <a:cs typeface="Arial" pitchFamily="34" charset="0"/>
              </a:rPr>
              <a:t>elektromagn</a:t>
            </a:r>
            <a:r>
              <a:rPr lang="sr-Latn-RS" sz="2400" b="1" dirty="0" smtClean="0">
                <a:solidFill>
                  <a:schemeClr val="accent1">
                    <a:lumMod val="75000"/>
                  </a:schemeClr>
                </a:solidFill>
                <a:latin typeface="Arial" pitchFamily="34" charset="0"/>
                <a:cs typeface="Arial" pitchFamily="34" charset="0"/>
              </a:rPr>
              <a:t>etn</a:t>
            </a:r>
            <a:r>
              <a:rPr lang="vi-VN" sz="2400" b="1" dirty="0" smtClean="0">
                <a:solidFill>
                  <a:schemeClr val="accent1">
                    <a:lumMod val="75000"/>
                  </a:schemeClr>
                </a:solidFill>
                <a:latin typeface="Arial" pitchFamily="34" charset="0"/>
                <a:cs typeface="Arial" pitchFamily="34" charset="0"/>
              </a:rPr>
              <a:t>o </a:t>
            </a:r>
            <a:r>
              <a:rPr lang="vi-VN" sz="2400" b="1" dirty="0">
                <a:solidFill>
                  <a:schemeClr val="accent1">
                    <a:lumMod val="75000"/>
                  </a:schemeClr>
                </a:solidFill>
                <a:latin typeface="Arial" pitchFamily="34" charset="0"/>
                <a:cs typeface="Arial" pitchFamily="34" charset="0"/>
              </a:rPr>
              <a:t>polje </a:t>
            </a:r>
            <a:endParaRPr lang="sr-Latn-RS" sz="2400" b="1" dirty="0" smtClean="0">
              <a:solidFill>
                <a:schemeClr val="accent1">
                  <a:lumMod val="75000"/>
                </a:schemeClr>
              </a:solidFill>
              <a:latin typeface="Arial" pitchFamily="34" charset="0"/>
              <a:cs typeface="Arial" pitchFamily="34" charset="0"/>
            </a:endParaRPr>
          </a:p>
          <a:p>
            <a:pPr algn="l"/>
            <a:r>
              <a:rPr lang="vi-VN" sz="2400" dirty="0" smtClean="0">
                <a:solidFill>
                  <a:schemeClr val="accent1">
                    <a:lumMod val="75000"/>
                  </a:schemeClr>
                </a:solidFill>
                <a:latin typeface="Arial" pitchFamily="34" charset="0"/>
                <a:cs typeface="Arial" pitchFamily="34" charset="0"/>
              </a:rPr>
              <a:t>(</a:t>
            </a:r>
            <a:r>
              <a:rPr lang="vi-VN" sz="2400" dirty="0">
                <a:solidFill>
                  <a:schemeClr val="accent1">
                    <a:lumMod val="75000"/>
                  </a:schemeClr>
                </a:solidFill>
                <a:latin typeface="Arial" pitchFamily="34" charset="0"/>
                <a:cs typeface="Arial" pitchFamily="34" charset="0"/>
              </a:rPr>
              <a:t>Elektromagnetska indukcija, Faradejev zakon, Lencov zakon, Vrtložne struje, Površinski efekat i efekat blizine, Sopstvena i međusobna induktivnost, Transformatori, Energija i sile u magnetskom polju). </a:t>
            </a:r>
            <a:endParaRPr lang="en-US" sz="2400"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383791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spcBef>
                <a:spcPts val="625"/>
              </a:spcBef>
              <a:buFont typeface="Arial" charset="0"/>
              <a:buChar char="•"/>
              <a:defRPr/>
            </a:pPr>
            <a:r>
              <a:rPr lang="sr-Latn-CS" sz="2500" smtClean="0"/>
              <a:t>Magnetna sila je strana sila</a:t>
            </a:r>
            <a:r>
              <a:rPr lang="sr-Latn-CS" sz="3200" smtClean="0"/>
              <a:t> </a:t>
            </a:r>
            <a:r>
              <a:rPr lang="sr-Latn-CS" sz="2500" smtClean="0"/>
              <a:t>kojoj odgovara polje</a:t>
            </a:r>
          </a:p>
          <a:p>
            <a:pPr marL="341313">
              <a:spcBef>
                <a:spcPts val="625"/>
              </a:spcBef>
              <a:buClrTx/>
              <a:buFontTx/>
              <a:buNone/>
              <a:defRPr/>
            </a:pPr>
            <a:endParaRPr lang="sr-Latn-CS" sz="2500" smtClean="0"/>
          </a:p>
          <a:p>
            <a:pPr marL="341313">
              <a:spcBef>
                <a:spcPts val="625"/>
              </a:spcBef>
              <a:buClrTx/>
              <a:buFontTx/>
              <a:buNone/>
              <a:defRPr/>
            </a:pPr>
            <a:endParaRPr lang="sr-Latn-CS" sz="2500" smtClean="0"/>
          </a:p>
          <a:p>
            <a:pPr marL="342900">
              <a:spcBef>
                <a:spcPts val="625"/>
              </a:spcBef>
              <a:buClrTx/>
              <a:buFontTx/>
              <a:buNone/>
              <a:defRPr/>
            </a:pPr>
            <a:r>
              <a:rPr lang="sr-Latn-CS" sz="2500" smtClean="0"/>
              <a:t>Cirkulacija vektora </a:t>
            </a:r>
            <a:r>
              <a:rPr lang="sr-Latn-CS" sz="2500" b="1" smtClean="0">
                <a:solidFill>
                  <a:srgbClr val="009999"/>
                </a:solidFill>
              </a:rPr>
              <a:t>E</a:t>
            </a:r>
            <a:r>
              <a:rPr lang="sr-Latn-CS" sz="2500" smtClean="0">
                <a:solidFill>
                  <a:srgbClr val="009999"/>
                </a:solidFill>
              </a:rPr>
              <a:t>*</a:t>
            </a:r>
            <a:r>
              <a:rPr lang="sr-Latn-CS" sz="2500" smtClean="0"/>
              <a:t> po konturi je elektromotorna sila</a:t>
            </a:r>
          </a:p>
          <a:p>
            <a:pPr marL="342900">
              <a:spcBef>
                <a:spcPts val="625"/>
              </a:spcBef>
              <a:buClrTx/>
              <a:buFontTx/>
              <a:buNone/>
              <a:defRPr/>
            </a:pPr>
            <a:r>
              <a:rPr lang="sr-Latn-CS" sz="2500" smtClean="0"/>
              <a:t>indukcije </a:t>
            </a:r>
          </a:p>
          <a:p>
            <a:pPr marL="342900">
              <a:spcBef>
                <a:spcPts val="625"/>
              </a:spcBef>
              <a:buClrTx/>
              <a:buFontTx/>
              <a:buNone/>
              <a:defRPr/>
            </a:pPr>
            <a:endParaRPr lang="sr-Latn-CS" sz="2500" smtClean="0"/>
          </a:p>
          <a:p>
            <a:pPr marL="342900">
              <a:spcBef>
                <a:spcPts val="625"/>
              </a:spcBef>
              <a:buClrTx/>
              <a:buFontTx/>
              <a:buNone/>
              <a:defRPr/>
            </a:pPr>
            <a:r>
              <a:rPr lang="sr-Latn-CS" sz="2500" smtClean="0"/>
              <a:t>gde je </a:t>
            </a:r>
            <a:r>
              <a:rPr lang="sr-Latn-CS" sz="2500" b="1" i="1" smtClean="0">
                <a:solidFill>
                  <a:srgbClr val="009999"/>
                </a:solidFill>
              </a:rPr>
              <a:t>l</a:t>
            </a:r>
            <a:r>
              <a:rPr lang="sr-Latn-CS" sz="2500" smtClean="0"/>
              <a:t> dužina klizača. Isti izraz za EMS indukcije</a:t>
            </a:r>
          </a:p>
          <a:p>
            <a:pPr marL="342900">
              <a:spcBef>
                <a:spcPts val="625"/>
              </a:spcBef>
              <a:buClrTx/>
              <a:buFontTx/>
              <a:buNone/>
              <a:defRPr/>
            </a:pPr>
            <a:r>
              <a:rPr lang="sr-Latn-CS" sz="2500" smtClean="0"/>
              <a:t>dobijamo ako primenimo formulu iz zakona EM</a:t>
            </a:r>
            <a:r>
              <a:rPr lang="en-US" sz="2500" smtClean="0"/>
              <a:t> indukcije</a:t>
            </a:r>
          </a:p>
        </p:txBody>
      </p:sp>
      <p:graphicFrame>
        <p:nvGraphicFramePr>
          <p:cNvPr id="18436" name="Object 3"/>
          <p:cNvGraphicFramePr>
            <a:graphicFrameLocks noChangeAspect="1"/>
          </p:cNvGraphicFramePr>
          <p:nvPr/>
        </p:nvGraphicFramePr>
        <p:xfrm>
          <a:off x="2916238" y="2133600"/>
          <a:ext cx="2006600" cy="749300"/>
        </p:xfrm>
        <a:graphic>
          <a:graphicData uri="http://schemas.openxmlformats.org/presentationml/2006/ole">
            <mc:AlternateContent xmlns:mc="http://schemas.openxmlformats.org/markup-compatibility/2006">
              <mc:Choice xmlns:v="urn:schemas-microsoft-com:vml" Requires="v">
                <p:oleObj spid="_x0000_s4119" r:id="rId4" imgW="491424" imgH="491424" progId="">
                  <p:embed/>
                </p:oleObj>
              </mc:Choice>
              <mc:Fallback>
                <p:oleObj r:id="rId4" imgW="491424" imgH="49142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2133600"/>
                        <a:ext cx="2006600" cy="749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7" name="Object 4"/>
          <p:cNvGraphicFramePr>
            <a:graphicFrameLocks noChangeAspect="1"/>
          </p:cNvGraphicFramePr>
          <p:nvPr/>
        </p:nvGraphicFramePr>
        <p:xfrm>
          <a:off x="2987675" y="3933825"/>
          <a:ext cx="1181100" cy="393700"/>
        </p:xfrm>
        <a:graphic>
          <a:graphicData uri="http://schemas.openxmlformats.org/presentationml/2006/ole">
            <mc:AlternateContent xmlns:mc="http://schemas.openxmlformats.org/markup-compatibility/2006">
              <mc:Choice xmlns:v="urn:schemas-microsoft-com:vml" Requires="v">
                <p:oleObj spid="_x0000_s4120" r:id="rId6" imgW="491231" imgH="393486" progId="">
                  <p:embed/>
                </p:oleObj>
              </mc:Choice>
              <mc:Fallback>
                <p:oleObj r:id="rId6" imgW="491231" imgH="393486"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675" y="3933825"/>
                        <a:ext cx="1181100" cy="39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8" name="Object 5"/>
          <p:cNvGraphicFramePr>
            <a:graphicFrameLocks noChangeAspect="1"/>
          </p:cNvGraphicFramePr>
          <p:nvPr/>
        </p:nvGraphicFramePr>
        <p:xfrm>
          <a:off x="3348038" y="5516563"/>
          <a:ext cx="1257300" cy="749300"/>
        </p:xfrm>
        <a:graphic>
          <a:graphicData uri="http://schemas.openxmlformats.org/presentationml/2006/ole">
            <mc:AlternateContent xmlns:mc="http://schemas.openxmlformats.org/markup-compatibility/2006">
              <mc:Choice xmlns:v="urn:schemas-microsoft-com:vml" Requires="v">
                <p:oleObj spid="_x0000_s4121" r:id="rId8" imgW="491424" imgH="491424" progId="">
                  <p:embed/>
                </p:oleObj>
              </mc:Choice>
              <mc:Fallback>
                <p:oleObj r:id="rId8" imgW="491424" imgH="491424"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8038" y="5516563"/>
                        <a:ext cx="1257300" cy="749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1"/>
          <p:cNvSpPr txBox="1">
            <a:spLocks noChangeArrowheads="1"/>
          </p:cNvSpPr>
          <p:nvPr/>
        </p:nvSpPr>
        <p:spPr bwMode="auto">
          <a:xfrm>
            <a:off x="2051719" y="260648"/>
            <a:ext cx="6912893"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dirty="0">
                <a:solidFill>
                  <a:srgbClr val="009999"/>
                </a:solidFill>
              </a:rPr>
              <a:t>Elektromagnetna indukcija</a:t>
            </a:r>
          </a:p>
        </p:txBody>
      </p:sp>
    </p:spTree>
    <p:extLst>
      <p:ext uri="{BB962C8B-B14F-4D97-AF65-F5344CB8AC3E}">
        <p14:creationId xmlns:p14="http://schemas.microsoft.com/office/powerpoint/2010/main" val="5704698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spcBef>
                <a:spcPts val="625"/>
              </a:spcBef>
              <a:buClr>
                <a:srgbClr val="009999"/>
              </a:buClr>
              <a:buFont typeface="Arial" charset="0"/>
              <a:buChar char="•"/>
              <a:defRPr/>
            </a:pPr>
            <a:r>
              <a:rPr lang="sr-Latn-CS" sz="2500" b="1" dirty="0" smtClean="0">
                <a:solidFill>
                  <a:srgbClr val="009999"/>
                </a:solidFill>
              </a:rPr>
              <a:t>Primer:</a:t>
            </a:r>
            <a:r>
              <a:rPr lang="sr-Latn-CS" sz="2500" dirty="0" smtClean="0"/>
              <a:t> </a:t>
            </a:r>
          </a:p>
          <a:p>
            <a:pPr indent="0">
              <a:spcBef>
                <a:spcPts val="625"/>
              </a:spcBef>
              <a:buClr>
                <a:srgbClr val="009999"/>
              </a:buClr>
              <a:defRPr/>
            </a:pPr>
            <a:r>
              <a:rPr lang="en-US" sz="2500" dirty="0" err="1" smtClean="0"/>
              <a:t>provodna</a:t>
            </a:r>
            <a:r>
              <a:rPr lang="en-US" sz="2500" dirty="0" smtClean="0"/>
              <a:t> </a:t>
            </a:r>
            <a:r>
              <a:rPr lang="en-US" sz="2500" dirty="0" err="1" smtClean="0"/>
              <a:t>kontura</a:t>
            </a:r>
            <a:r>
              <a:rPr lang="en-US" sz="2500" dirty="0" smtClean="0"/>
              <a:t> </a:t>
            </a:r>
            <a:r>
              <a:rPr lang="en-US" sz="2500" dirty="0" err="1" smtClean="0"/>
              <a:t>miruje</a:t>
            </a:r>
            <a:r>
              <a:rPr lang="en-US" sz="2500" dirty="0" smtClean="0"/>
              <a:t> u </a:t>
            </a:r>
            <a:r>
              <a:rPr lang="en-US" sz="2500" dirty="0" err="1" smtClean="0"/>
              <a:t>promenljivom</a:t>
            </a:r>
            <a:r>
              <a:rPr lang="en-US" sz="2500" dirty="0" smtClean="0"/>
              <a:t> </a:t>
            </a:r>
            <a:r>
              <a:rPr lang="en-US" sz="2500" dirty="0" err="1" smtClean="0"/>
              <a:t>magnetnom</a:t>
            </a:r>
            <a:r>
              <a:rPr lang="en-US" sz="2500" dirty="0" smtClean="0"/>
              <a:t> </a:t>
            </a:r>
            <a:r>
              <a:rPr lang="en-US" sz="2500" dirty="0" err="1" smtClean="0"/>
              <a:t>polju</a:t>
            </a:r>
            <a:r>
              <a:rPr lang="en-US" sz="2500" dirty="0" smtClean="0"/>
              <a:t>. </a:t>
            </a:r>
            <a:r>
              <a:rPr lang="en-US" sz="2500" dirty="0" err="1" smtClean="0"/>
              <a:t>Pojava</a:t>
            </a:r>
            <a:r>
              <a:rPr lang="en-US" sz="2500" dirty="0" smtClean="0"/>
              <a:t> </a:t>
            </a:r>
            <a:r>
              <a:rPr lang="en-US" sz="2500" dirty="0" err="1" smtClean="0"/>
              <a:t>indukcione</a:t>
            </a:r>
            <a:r>
              <a:rPr lang="en-US" sz="2500" dirty="0" smtClean="0"/>
              <a:t> </a:t>
            </a:r>
            <a:r>
              <a:rPr lang="en-US" sz="2500" dirty="0" err="1" smtClean="0"/>
              <a:t>struje</a:t>
            </a:r>
            <a:r>
              <a:rPr lang="en-US" sz="2500" dirty="0" smtClean="0"/>
              <a:t> se </a:t>
            </a:r>
            <a:r>
              <a:rPr lang="en-US" sz="2500" dirty="0" smtClean="0">
                <a:solidFill>
                  <a:srgbClr val="FF3300"/>
                </a:solidFill>
              </a:rPr>
              <a:t>ne </a:t>
            </a:r>
            <a:r>
              <a:rPr lang="en-US" sz="2500" dirty="0" err="1" smtClean="0">
                <a:solidFill>
                  <a:srgbClr val="FF3300"/>
                </a:solidFill>
              </a:rPr>
              <a:t>mo</a:t>
            </a:r>
            <a:r>
              <a:rPr lang="sr-Latn-CS" sz="2500" dirty="0" smtClean="0">
                <a:solidFill>
                  <a:srgbClr val="FF3300"/>
                </a:solidFill>
              </a:rPr>
              <a:t>že objasniti</a:t>
            </a:r>
            <a:r>
              <a:rPr lang="sr-Latn-CS" sz="2500" dirty="0" smtClean="0"/>
              <a:t> kao u prošlom primeru jer je brzina nula pa nema </a:t>
            </a:r>
            <a:r>
              <a:rPr lang="en-US" sz="2500" dirty="0" smtClean="0"/>
              <a:t>Lorenz-</a:t>
            </a:r>
            <a:r>
              <a:rPr lang="en-US" sz="2500" dirty="0" err="1" smtClean="0"/>
              <a:t>ove</a:t>
            </a:r>
            <a:r>
              <a:rPr lang="en-US" sz="2500" dirty="0" smtClean="0"/>
              <a:t> </a:t>
            </a:r>
            <a:r>
              <a:rPr lang="sr-Latn-CS" sz="2500" dirty="0" smtClean="0"/>
              <a:t>magnetne sile.</a:t>
            </a:r>
          </a:p>
          <a:p>
            <a:pPr>
              <a:spcBef>
                <a:spcPts val="1200"/>
              </a:spcBef>
              <a:buFont typeface="Arial" charset="0"/>
              <a:buChar char="•"/>
              <a:defRPr/>
            </a:pPr>
            <a:r>
              <a:rPr lang="sr-Latn-CS" sz="2500" b="1" dirty="0" smtClean="0"/>
              <a:t>J. Maxwell: </a:t>
            </a:r>
            <a:r>
              <a:rPr lang="sr-Latn-CS" sz="2500" dirty="0" smtClean="0">
                <a:solidFill>
                  <a:srgbClr val="009999"/>
                </a:solidFill>
              </a:rPr>
              <a:t>Promenljivo magnetno polje izaziva u prostoru promenljivo električno polje nezavisno od toga da li je kontura prisutna ili ne.</a:t>
            </a:r>
          </a:p>
          <a:p>
            <a:pPr>
              <a:spcBef>
                <a:spcPts val="1200"/>
              </a:spcBef>
              <a:buFont typeface="Arial" charset="0"/>
              <a:buChar char="•"/>
              <a:defRPr/>
            </a:pPr>
            <a:r>
              <a:rPr lang="sr-Latn-CS" sz="2500" dirty="0" smtClean="0"/>
              <a:t>Promenljivo električno polje izaziva indukcionu struju.</a:t>
            </a:r>
          </a:p>
          <a:p>
            <a:pPr marL="342900">
              <a:spcBef>
                <a:spcPts val="625"/>
              </a:spcBef>
              <a:buClrTx/>
              <a:buFontTx/>
              <a:buNone/>
              <a:defRPr/>
            </a:pPr>
            <a:r>
              <a:rPr lang="sr-Latn-CS" sz="2500" dirty="0" smtClean="0"/>
              <a:t>    </a:t>
            </a:r>
          </a:p>
        </p:txBody>
      </p:sp>
      <p:sp>
        <p:nvSpPr>
          <p:cNvPr id="5" name="Text Box 1"/>
          <p:cNvSpPr txBox="1">
            <a:spLocks noChangeArrowheads="1"/>
          </p:cNvSpPr>
          <p:nvPr/>
        </p:nvSpPr>
        <p:spPr bwMode="auto">
          <a:xfrm>
            <a:off x="2051719" y="260648"/>
            <a:ext cx="6912893"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dirty="0">
                <a:solidFill>
                  <a:srgbClr val="009999"/>
                </a:solidFill>
              </a:rPr>
              <a:t>Elektromagnetna indukcija</a:t>
            </a:r>
          </a:p>
        </p:txBody>
      </p:sp>
    </p:spTree>
    <p:extLst>
      <p:ext uri="{BB962C8B-B14F-4D97-AF65-F5344CB8AC3E}">
        <p14:creationId xmlns:p14="http://schemas.microsoft.com/office/powerpoint/2010/main" val="23257801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57200" y="1600200"/>
            <a:ext cx="8363272"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01663" indent="-601663">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rgbClr val="000000"/>
                </a:solidFill>
                <a:latin typeface="Arial" charset="0"/>
                <a:ea typeface="Microsoft YaHei" charset="-122"/>
              </a:defRPr>
            </a:lvl1pPr>
            <a:lvl2pPr>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rgbClr val="000000"/>
                </a:solidFill>
                <a:latin typeface="Arial" charset="0"/>
                <a:ea typeface="Microsoft YaHei" charset="-122"/>
              </a:defRPr>
            </a:lvl2pPr>
            <a:lvl3pPr>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rgbClr val="000000"/>
                </a:solidFill>
                <a:latin typeface="Arial" charset="0"/>
                <a:ea typeface="Microsoft YaHei" charset="-122"/>
              </a:defRPr>
            </a:lvl3pPr>
            <a:lvl4pPr>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rgbClr val="000000"/>
                </a:solidFill>
                <a:latin typeface="Arial" charset="0"/>
                <a:ea typeface="Microsoft YaHei" charset="-122"/>
              </a:defRPr>
            </a:lvl4pPr>
            <a:lvl5pPr>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rgbClr val="000000"/>
                </a:solidFill>
                <a:latin typeface="Arial" charset="0"/>
                <a:ea typeface="Microsoft YaHei" charset="-122"/>
              </a:defRPr>
            </a:lvl9pPr>
          </a:lstStyle>
          <a:p>
            <a:pPr marL="342900" indent="-347472">
              <a:spcBef>
                <a:spcPts val="625"/>
              </a:spcBef>
              <a:buClrTx/>
              <a:buFont typeface="Arial" pitchFamily="34" charset="0"/>
              <a:buChar char="•"/>
              <a:defRPr/>
            </a:pPr>
            <a:r>
              <a:rPr lang="sr-Latn-CS" sz="2500" dirty="0"/>
              <a:t>Cirkulacija vektora </a:t>
            </a:r>
            <a:r>
              <a:rPr lang="sr-Latn-CS" sz="2500" b="1" dirty="0"/>
              <a:t>E</a:t>
            </a:r>
            <a:r>
              <a:rPr lang="sr-Latn-CS" sz="2500" dirty="0"/>
              <a:t> toga polja po </a:t>
            </a:r>
            <a:r>
              <a:rPr lang="sr-Latn-CS" sz="2500" dirty="0" smtClean="0"/>
              <a:t>proizvoljnoj </a:t>
            </a:r>
            <a:r>
              <a:rPr lang="sr-Latn-CS" sz="2500" dirty="0"/>
              <a:t>zatvorenoj konturi je:</a:t>
            </a:r>
          </a:p>
          <a:p>
            <a:pPr marL="0" indent="0">
              <a:spcBef>
                <a:spcPts val="625"/>
              </a:spcBef>
              <a:buClr>
                <a:srgbClr val="FF3300"/>
              </a:buClr>
              <a:defRPr/>
            </a:pPr>
            <a:endParaRPr lang="sr-Latn-CS" sz="2500" dirty="0" smtClean="0">
              <a:solidFill>
                <a:schemeClr val="tx1"/>
              </a:solidFill>
            </a:endParaRPr>
          </a:p>
          <a:p>
            <a:pPr marL="347472" indent="-347472">
              <a:spcBef>
                <a:spcPts val="1200"/>
              </a:spcBef>
              <a:buClr>
                <a:srgbClr val="FF3300"/>
              </a:buClr>
              <a:buFont typeface="Arial" charset="0"/>
              <a:buChar char="•"/>
              <a:defRPr/>
            </a:pPr>
            <a:endParaRPr lang="sr-Latn-CS" sz="2500" dirty="0" smtClean="0">
              <a:solidFill>
                <a:srgbClr val="FF3300"/>
              </a:solidFill>
            </a:endParaRPr>
          </a:p>
          <a:p>
            <a:pPr marL="0" indent="0">
              <a:spcBef>
                <a:spcPts val="1200"/>
              </a:spcBef>
              <a:buClr>
                <a:srgbClr val="FF3300"/>
              </a:buClr>
              <a:defRPr/>
            </a:pPr>
            <a:r>
              <a:rPr lang="sr-Latn-CS" sz="2500" dirty="0" smtClean="0">
                <a:solidFill>
                  <a:srgbClr val="009999"/>
                </a:solidFill>
              </a:rPr>
              <a:t>Ovo električno polje je vrtložno!</a:t>
            </a:r>
          </a:p>
          <a:p>
            <a:pPr marL="0" indent="0">
              <a:spcBef>
                <a:spcPts val="1200"/>
              </a:spcBef>
              <a:buClr>
                <a:srgbClr val="009999"/>
              </a:buClr>
              <a:defRPr/>
            </a:pPr>
            <a:r>
              <a:rPr lang="sr-Latn-CS" sz="2500" dirty="0" smtClean="0">
                <a:solidFill>
                  <a:srgbClr val="009999"/>
                </a:solidFill>
              </a:rPr>
              <a:t>Električno polje može da se sastoji od dve komponente: </a:t>
            </a:r>
          </a:p>
          <a:p>
            <a:pPr marL="347472" indent="-347472">
              <a:spcBef>
                <a:spcPts val="1200"/>
              </a:spcBef>
              <a:buClr>
                <a:srgbClr val="009999"/>
              </a:buClr>
              <a:buFont typeface="Arial" charset="0"/>
              <a:buAutoNum type="arabicPeriod"/>
              <a:defRPr/>
            </a:pPr>
            <a:r>
              <a:rPr lang="sr-Latn-CS" sz="2500" dirty="0" smtClean="0">
                <a:solidFill>
                  <a:srgbClr val="009999"/>
                </a:solidFill>
              </a:rPr>
              <a:t>Potencijalno elektrostatičko polje</a:t>
            </a:r>
          </a:p>
          <a:p>
            <a:pPr marL="347472" indent="-347472">
              <a:spcBef>
                <a:spcPts val="1200"/>
              </a:spcBef>
              <a:buClr>
                <a:srgbClr val="009999"/>
              </a:buClr>
              <a:buFont typeface="Arial" charset="0"/>
              <a:buAutoNum type="arabicPeriod"/>
              <a:defRPr/>
            </a:pPr>
            <a:r>
              <a:rPr lang="sr-Latn-CS" sz="2500" dirty="0" smtClean="0">
                <a:solidFill>
                  <a:srgbClr val="009999"/>
                </a:solidFill>
              </a:rPr>
              <a:t>Vrtložno polje izazvano promenljivim magnetnim poljem.</a:t>
            </a:r>
          </a:p>
          <a:p>
            <a:pPr marL="609600">
              <a:spcBef>
                <a:spcPts val="625"/>
              </a:spcBef>
              <a:buClrTx/>
              <a:buFontTx/>
              <a:buNone/>
              <a:defRPr/>
            </a:pPr>
            <a:endParaRPr lang="sr-Latn-CS" sz="2500" dirty="0" smtClean="0"/>
          </a:p>
        </p:txBody>
      </p:sp>
      <p:sp>
        <p:nvSpPr>
          <p:cNvPr id="4" name="Text Box 1"/>
          <p:cNvSpPr txBox="1">
            <a:spLocks noChangeArrowheads="1"/>
          </p:cNvSpPr>
          <p:nvPr/>
        </p:nvSpPr>
        <p:spPr bwMode="auto">
          <a:xfrm>
            <a:off x="2051719" y="260648"/>
            <a:ext cx="6912893"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dirty="0">
                <a:solidFill>
                  <a:srgbClr val="009999"/>
                </a:solidFill>
              </a:rPr>
              <a:t>Elektromagnetna indukcija</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060" y="2594054"/>
            <a:ext cx="3434147" cy="8334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25262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2"/>
          <p:cNvSpPr txBox="1">
            <a:spLocks noChangeArrowheads="1"/>
          </p:cNvSpPr>
          <p:nvPr/>
        </p:nvSpPr>
        <p:spPr bwMode="auto">
          <a:xfrm>
            <a:off x="539750" y="1557338"/>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1pPr>
            <a:lvl2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2pPr>
            <a:lvl3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3pPr>
            <a:lvl4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4pPr>
            <a:lvl5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9pPr>
          </a:lstStyle>
          <a:p>
            <a:pPr eaLnBrk="1" hangingPunct="1">
              <a:spcBef>
                <a:spcPts val="625"/>
              </a:spcBef>
              <a:buFont typeface="Arial" charset="0"/>
              <a:buChar char="•"/>
            </a:pPr>
            <a:r>
              <a:rPr lang="sr-Latn-CS" sz="2500" dirty="0">
                <a:solidFill>
                  <a:srgbClr val="000000"/>
                </a:solidFill>
              </a:rPr>
              <a:t>Dva načina javljanja indukcione struje se </a:t>
            </a:r>
            <a:r>
              <a:rPr lang="sr-Latn-CS" sz="2500" dirty="0" smtClean="0">
                <a:solidFill>
                  <a:srgbClr val="000000"/>
                </a:solidFill>
              </a:rPr>
              <a:t>objašnjavaju sa </a:t>
            </a:r>
            <a:r>
              <a:rPr lang="sr-Latn-CS" sz="2500" dirty="0">
                <a:solidFill>
                  <a:srgbClr val="000000"/>
                </a:solidFill>
              </a:rPr>
              <a:t>dva potpuno nezavisna fizička </a:t>
            </a:r>
            <a:r>
              <a:rPr lang="sr-Latn-CS" sz="2500" dirty="0" smtClean="0">
                <a:solidFill>
                  <a:srgbClr val="000000"/>
                </a:solidFill>
              </a:rPr>
              <a:t>fenomena.</a:t>
            </a:r>
            <a:endParaRPr lang="sr-Latn-CS" sz="2500" dirty="0">
              <a:solidFill>
                <a:srgbClr val="000000"/>
              </a:solidFill>
            </a:endParaRPr>
          </a:p>
          <a:p>
            <a:pPr eaLnBrk="1" hangingPunct="1">
              <a:spcBef>
                <a:spcPts val="625"/>
              </a:spcBef>
              <a:buFont typeface="Arial" charset="0"/>
              <a:buChar char="•"/>
            </a:pPr>
            <a:r>
              <a:rPr lang="sr-Latn-CS" sz="2500" dirty="0" smtClean="0">
                <a:solidFill>
                  <a:srgbClr val="000000"/>
                </a:solidFill>
              </a:rPr>
              <a:t>Ako je kontura pokretna a istovremeno je u promenljivom magnetnom polju tada za cirkulaciju električnog polja po konturi važi:</a:t>
            </a:r>
            <a:endParaRPr lang="sr-Latn-CS" sz="2500" dirty="0">
              <a:solidFill>
                <a:srgbClr val="000000"/>
              </a:solidFill>
            </a:endParaRPr>
          </a:p>
        </p:txBody>
      </p:sp>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840032"/>
            <a:ext cx="3848100" cy="819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1"/>
          <p:cNvSpPr txBox="1">
            <a:spLocks noChangeArrowheads="1"/>
          </p:cNvSpPr>
          <p:nvPr/>
        </p:nvSpPr>
        <p:spPr bwMode="auto">
          <a:xfrm>
            <a:off x="2051719" y="260648"/>
            <a:ext cx="6912893"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dirty="0">
                <a:solidFill>
                  <a:srgbClr val="009999"/>
                </a:solidFill>
              </a:rPr>
              <a:t>Elektromagnetna indukcija</a:t>
            </a:r>
          </a:p>
        </p:txBody>
      </p:sp>
    </p:spTree>
    <p:extLst>
      <p:ext uri="{BB962C8B-B14F-4D97-AF65-F5344CB8AC3E}">
        <p14:creationId xmlns:p14="http://schemas.microsoft.com/office/powerpoint/2010/main" val="6099243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914400" y="306821"/>
            <a:ext cx="8229600" cy="673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en-US" sz="4000" b="1" dirty="0">
                <a:solidFill>
                  <a:srgbClr val="009999"/>
                </a:solidFill>
              </a:rPr>
              <a:t>James Clerk Maxwell (183</a:t>
            </a:r>
            <a:r>
              <a:rPr lang="sr-Latn-CS" sz="4000" b="1" dirty="0">
                <a:solidFill>
                  <a:srgbClr val="009999"/>
                </a:solidFill>
              </a:rPr>
              <a:t>1-</a:t>
            </a:r>
            <a:r>
              <a:rPr lang="en-US" sz="4000" b="1" dirty="0">
                <a:solidFill>
                  <a:srgbClr val="009999"/>
                </a:solidFill>
              </a:rPr>
              <a:t>1879)</a:t>
            </a:r>
            <a:r>
              <a:rPr lang="en-US" sz="4000" dirty="0">
                <a:solidFill>
                  <a:srgbClr val="000000"/>
                </a:solidFill>
              </a:rPr>
              <a:t> </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974" y="1214505"/>
            <a:ext cx="3922713" cy="472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2453874" y="5949280"/>
            <a:ext cx="3999813" cy="461665"/>
          </a:xfrm>
          <a:prstGeom prst="rect">
            <a:avLst/>
          </a:prstGeom>
          <a:noFill/>
        </p:spPr>
        <p:txBody>
          <a:bodyPr wrap="none" rtlCol="0">
            <a:spAutoFit/>
          </a:bodyPr>
          <a:lstStyle/>
          <a:p>
            <a:r>
              <a:rPr lang="sr-Latn-RS" sz="2400" dirty="0" smtClean="0">
                <a:latin typeface="Arial" pitchFamily="34" charset="0"/>
                <a:cs typeface="Arial" pitchFamily="34" charset="0"/>
              </a:rPr>
              <a:t>Škotski fizičar i matematičar</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3415461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spcBef>
                <a:spcPts val="625"/>
              </a:spcBef>
              <a:buClr>
                <a:srgbClr val="009999"/>
              </a:buClr>
              <a:buFont typeface="Arial" charset="0"/>
              <a:buChar char="•"/>
              <a:defRPr/>
            </a:pPr>
            <a:r>
              <a:rPr lang="sr-Latn-CS" sz="2500" smtClean="0">
                <a:solidFill>
                  <a:srgbClr val="009999"/>
                </a:solidFill>
              </a:rPr>
              <a:t>Jedan naizgled paradoks</a:t>
            </a:r>
          </a:p>
          <a:p>
            <a:pPr>
              <a:spcBef>
                <a:spcPts val="625"/>
              </a:spcBef>
              <a:buFont typeface="Arial" charset="0"/>
              <a:buChar char="•"/>
              <a:defRPr/>
            </a:pPr>
            <a:r>
              <a:rPr lang="sr-Latn-CS" sz="2500" smtClean="0"/>
              <a:t>Magnetna sila je normalna na brzinu naelektisanja u magnetnom polju pa ne vrši rad. Međutim pri kreta</a:t>
            </a:r>
            <a:r>
              <a:rPr lang="en-US" sz="2500" smtClean="0"/>
              <a:t>nju </a:t>
            </a:r>
          </a:p>
          <a:p>
            <a:pPr marL="342900">
              <a:spcBef>
                <a:spcPts val="625"/>
              </a:spcBef>
              <a:buClrTx/>
              <a:buFontTx/>
              <a:buNone/>
              <a:defRPr/>
            </a:pPr>
            <a:r>
              <a:rPr lang="en-US" sz="2500" smtClean="0"/>
              <a:t>	provodnika(pokretna naelektrisanja) u magnetnom</a:t>
            </a:r>
          </a:p>
          <a:p>
            <a:pPr marL="342900">
              <a:spcBef>
                <a:spcPts val="625"/>
              </a:spcBef>
              <a:buClrTx/>
              <a:buFontTx/>
              <a:buNone/>
              <a:defRPr/>
            </a:pPr>
            <a:r>
              <a:rPr lang="sr-Latn-CS" sz="2500" smtClean="0"/>
              <a:t>  </a:t>
            </a:r>
            <a:r>
              <a:rPr lang="en-US" sz="2500" smtClean="0"/>
              <a:t> polju Ampere-ova sila vr</a:t>
            </a:r>
            <a:r>
              <a:rPr lang="sr-Latn-CS" sz="2500" smtClean="0"/>
              <a:t>ši rad</a:t>
            </a:r>
            <a:r>
              <a:rPr lang="sr-Latn-CS" sz="2500" smtClean="0">
                <a:solidFill>
                  <a:srgbClr val="FF3300"/>
                </a:solidFill>
              </a:rPr>
              <a:t>???</a:t>
            </a:r>
          </a:p>
          <a:p>
            <a:pPr marL="342900">
              <a:spcBef>
                <a:spcPts val="625"/>
              </a:spcBef>
              <a:buClrTx/>
              <a:buFontTx/>
              <a:buNone/>
              <a:defRPr/>
            </a:pPr>
            <a:r>
              <a:rPr lang="sr-Latn-CS" sz="2500" smtClean="0"/>
              <a:t>Objašnjenje: Kretanje provodnika u magnetnom polju</a:t>
            </a:r>
          </a:p>
          <a:p>
            <a:pPr marL="342900">
              <a:spcBef>
                <a:spcPts val="625"/>
              </a:spcBef>
              <a:buClrTx/>
              <a:buFontTx/>
              <a:buNone/>
              <a:defRPr/>
            </a:pPr>
            <a:r>
              <a:rPr lang="sr-Latn-CS" sz="2500" smtClean="0"/>
              <a:t>uzrokuje pojavu EM indukcije. EMS indukcije vrši rad na</a:t>
            </a:r>
          </a:p>
          <a:p>
            <a:pPr marL="342900">
              <a:spcBef>
                <a:spcPts val="625"/>
              </a:spcBef>
              <a:buClrTx/>
              <a:buFontTx/>
              <a:buNone/>
              <a:defRPr/>
            </a:pPr>
            <a:r>
              <a:rPr lang="en-US" sz="2500" smtClean="0"/>
              <a:t>n</a:t>
            </a:r>
            <a:r>
              <a:rPr lang="sr-Latn-CS" sz="2500" smtClean="0"/>
              <a:t>aelektrisanju. Suma toga rada i rada Ampere-ove sile je</a:t>
            </a:r>
          </a:p>
          <a:p>
            <a:pPr marL="342900">
              <a:spcBef>
                <a:spcPts val="625"/>
              </a:spcBef>
              <a:buClrTx/>
              <a:buFontTx/>
              <a:buNone/>
              <a:defRPr/>
            </a:pPr>
            <a:r>
              <a:rPr lang="en-US" sz="2500" smtClean="0"/>
              <a:t>n</a:t>
            </a:r>
            <a:r>
              <a:rPr lang="sr-Latn-CS" sz="2500" smtClean="0"/>
              <a:t>ula pa je paradoks razrešen:</a:t>
            </a:r>
          </a:p>
        </p:txBody>
      </p:sp>
      <p:sp>
        <p:nvSpPr>
          <p:cNvPr id="4" name="Text Box 1"/>
          <p:cNvSpPr txBox="1">
            <a:spLocks noChangeArrowheads="1"/>
          </p:cNvSpPr>
          <p:nvPr/>
        </p:nvSpPr>
        <p:spPr bwMode="auto">
          <a:xfrm>
            <a:off x="2051719" y="260648"/>
            <a:ext cx="6912893"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dirty="0">
                <a:solidFill>
                  <a:srgbClr val="009999"/>
                </a:solidFill>
              </a:rPr>
              <a:t>Elektromagnetna indukcija</a:t>
            </a:r>
          </a:p>
        </p:txBody>
      </p:sp>
    </p:spTree>
    <p:extLst>
      <p:ext uri="{BB962C8B-B14F-4D97-AF65-F5344CB8AC3E}">
        <p14:creationId xmlns:p14="http://schemas.microsoft.com/office/powerpoint/2010/main" val="20254940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 y="1600200"/>
            <a:ext cx="8229600" cy="478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spcBef>
                <a:spcPts val="625"/>
              </a:spcBef>
              <a:buFont typeface="Arial" charset="0"/>
              <a:buChar char="•"/>
              <a:defRPr/>
            </a:pPr>
            <a:r>
              <a:rPr lang="sr-Latn-CS" sz="2500" dirty="0" smtClean="0"/>
              <a:t>Rad Ampere-ove sile je</a:t>
            </a:r>
          </a:p>
          <a:p>
            <a:pPr marL="341313">
              <a:spcBef>
                <a:spcPts val="625"/>
              </a:spcBef>
              <a:buClrTx/>
              <a:buFontTx/>
              <a:buNone/>
              <a:defRPr/>
            </a:pPr>
            <a:endParaRPr lang="sr-Latn-CS" sz="2500" dirty="0" smtClean="0"/>
          </a:p>
          <a:p>
            <a:pPr>
              <a:spcBef>
                <a:spcPts val="625"/>
              </a:spcBef>
              <a:buFont typeface="Arial" charset="0"/>
              <a:buChar char="•"/>
              <a:defRPr/>
            </a:pPr>
            <a:r>
              <a:rPr lang="sr-Latn-CS" sz="2500" dirty="0" smtClean="0"/>
              <a:t>Rad EMS indukcije je</a:t>
            </a:r>
          </a:p>
          <a:p>
            <a:pPr marL="341313">
              <a:spcBef>
                <a:spcPts val="625"/>
              </a:spcBef>
              <a:buClrTx/>
              <a:buFontTx/>
              <a:buNone/>
              <a:defRPr/>
            </a:pPr>
            <a:endParaRPr lang="sr-Latn-CS" sz="2500" dirty="0" smtClean="0"/>
          </a:p>
          <a:p>
            <a:pPr marL="342900">
              <a:spcBef>
                <a:spcPts val="625"/>
              </a:spcBef>
              <a:buClrTx/>
              <a:buFontTx/>
              <a:buNone/>
              <a:defRPr/>
            </a:pPr>
            <a:r>
              <a:rPr lang="sr-Latn-CS" sz="2500" dirty="0" smtClean="0"/>
              <a:t>jer je </a:t>
            </a:r>
          </a:p>
          <a:p>
            <a:pPr marL="342900">
              <a:spcBef>
                <a:spcPts val="625"/>
              </a:spcBef>
              <a:buClrTx/>
              <a:buFontTx/>
              <a:buNone/>
              <a:defRPr/>
            </a:pPr>
            <a:endParaRPr lang="sr-Latn-CS" sz="2500" dirty="0" smtClean="0"/>
          </a:p>
          <a:p>
            <a:pPr marL="342900">
              <a:spcBef>
                <a:spcPts val="625"/>
              </a:spcBef>
              <a:buClrTx/>
              <a:buFontTx/>
              <a:buNone/>
              <a:defRPr/>
            </a:pPr>
            <a:r>
              <a:rPr lang="sr-Latn-CS" sz="2500" dirty="0" smtClean="0"/>
              <a:t>Ukupan rad sile magnetnog polja je nula.</a:t>
            </a:r>
          </a:p>
          <a:p>
            <a:pPr marL="342900">
              <a:spcBef>
                <a:spcPts val="625"/>
              </a:spcBef>
              <a:buClrTx/>
              <a:buFontTx/>
              <a:buNone/>
              <a:defRPr/>
            </a:pPr>
            <a:r>
              <a:rPr lang="sr-Latn-CS" sz="2500" dirty="0" smtClean="0">
                <a:solidFill>
                  <a:srgbClr val="009999"/>
                </a:solidFill>
              </a:rPr>
              <a:t>Rad Ampere-ove sile se </a:t>
            </a:r>
            <a:r>
              <a:rPr lang="sr-Latn-CS" sz="2500" b="1" dirty="0" smtClean="0">
                <a:solidFill>
                  <a:srgbClr val="009999"/>
                </a:solidFill>
              </a:rPr>
              <a:t>ne vrši</a:t>
            </a:r>
            <a:r>
              <a:rPr lang="sr-Latn-CS" sz="2500" dirty="0" smtClean="0">
                <a:solidFill>
                  <a:srgbClr val="009999"/>
                </a:solidFill>
              </a:rPr>
              <a:t> na račun energije </a:t>
            </a:r>
          </a:p>
          <a:p>
            <a:pPr marL="342900">
              <a:spcBef>
                <a:spcPts val="625"/>
              </a:spcBef>
              <a:buClrTx/>
              <a:buFontTx/>
              <a:buNone/>
              <a:defRPr/>
            </a:pPr>
            <a:r>
              <a:rPr lang="sr-Latn-CS" sz="2500" dirty="0" smtClean="0">
                <a:solidFill>
                  <a:srgbClr val="009999"/>
                </a:solidFill>
              </a:rPr>
              <a:t>magnetnog polja već na račun energije izvora koji </a:t>
            </a:r>
          </a:p>
          <a:p>
            <a:pPr marL="342900">
              <a:spcBef>
                <a:spcPts val="625"/>
              </a:spcBef>
              <a:buClrTx/>
              <a:buFontTx/>
              <a:buNone/>
              <a:defRPr/>
            </a:pPr>
            <a:r>
              <a:rPr lang="sr-Latn-CS" sz="2500" dirty="0" smtClean="0">
                <a:solidFill>
                  <a:srgbClr val="009999"/>
                </a:solidFill>
              </a:rPr>
              <a:t>održava struju u konturi.</a:t>
            </a:r>
          </a:p>
        </p:txBody>
      </p:sp>
      <p:graphicFrame>
        <p:nvGraphicFramePr>
          <p:cNvPr id="24580" name="Object 3"/>
          <p:cNvGraphicFramePr>
            <a:graphicFrameLocks noChangeAspect="1"/>
          </p:cNvGraphicFramePr>
          <p:nvPr/>
        </p:nvGraphicFramePr>
        <p:xfrm>
          <a:off x="3708400" y="2133600"/>
          <a:ext cx="1435100" cy="393700"/>
        </p:xfrm>
        <a:graphic>
          <a:graphicData uri="http://schemas.openxmlformats.org/presentationml/2006/ole">
            <mc:AlternateContent xmlns:mc="http://schemas.openxmlformats.org/markup-compatibility/2006">
              <mc:Choice xmlns:v="urn:schemas-microsoft-com:vml" Requires="v">
                <p:oleObj spid="_x0000_s5154" r:id="rId4" imgW="491408" imgH="393628" progId="">
                  <p:embed/>
                </p:oleObj>
              </mc:Choice>
              <mc:Fallback>
                <p:oleObj r:id="rId4" imgW="491408" imgH="39362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133600"/>
                        <a:ext cx="1435100" cy="39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1" name="Object 4"/>
          <p:cNvGraphicFramePr>
            <a:graphicFrameLocks noChangeAspect="1"/>
          </p:cNvGraphicFramePr>
          <p:nvPr/>
        </p:nvGraphicFramePr>
        <p:xfrm>
          <a:off x="3276600" y="3068638"/>
          <a:ext cx="2425700" cy="393700"/>
        </p:xfrm>
        <a:graphic>
          <a:graphicData uri="http://schemas.openxmlformats.org/presentationml/2006/ole">
            <mc:AlternateContent xmlns:mc="http://schemas.openxmlformats.org/markup-compatibility/2006">
              <mc:Choice xmlns:v="urn:schemas-microsoft-com:vml" Requires="v">
                <p:oleObj spid="_x0000_s5155" r:id="rId6" imgW="491465" imgH="393673" progId="">
                  <p:embed/>
                </p:oleObj>
              </mc:Choice>
              <mc:Fallback>
                <p:oleObj r:id="rId6" imgW="491465" imgH="393673"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3068638"/>
                        <a:ext cx="2425700" cy="39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2" name="Object 5"/>
          <p:cNvGraphicFramePr>
            <a:graphicFrameLocks noChangeAspect="1"/>
          </p:cNvGraphicFramePr>
          <p:nvPr/>
        </p:nvGraphicFramePr>
        <p:xfrm>
          <a:off x="1476375" y="3284538"/>
          <a:ext cx="1257300" cy="749300"/>
        </p:xfrm>
        <a:graphic>
          <a:graphicData uri="http://schemas.openxmlformats.org/presentationml/2006/ole">
            <mc:AlternateContent xmlns:mc="http://schemas.openxmlformats.org/markup-compatibility/2006">
              <mc:Choice xmlns:v="urn:schemas-microsoft-com:vml" Requires="v">
                <p:oleObj spid="_x0000_s5156" r:id="rId8" imgW="491424" imgH="491424" progId="">
                  <p:embed/>
                </p:oleObj>
              </mc:Choice>
              <mc:Fallback>
                <p:oleObj r:id="rId8" imgW="491424" imgH="491424"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6375" y="3284538"/>
                        <a:ext cx="1257300" cy="749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3" name="Object 6"/>
          <p:cNvGraphicFramePr>
            <a:graphicFrameLocks noChangeAspect="1"/>
          </p:cNvGraphicFramePr>
          <p:nvPr/>
        </p:nvGraphicFramePr>
        <p:xfrm>
          <a:off x="3059113" y="4076700"/>
          <a:ext cx="1790700" cy="393700"/>
        </p:xfrm>
        <a:graphic>
          <a:graphicData uri="http://schemas.openxmlformats.org/presentationml/2006/ole">
            <mc:AlternateContent xmlns:mc="http://schemas.openxmlformats.org/markup-compatibility/2006">
              <mc:Choice xmlns:v="urn:schemas-microsoft-com:vml" Requires="v">
                <p:oleObj spid="_x0000_s5157" r:id="rId10" imgW="491441" imgH="393653" progId="">
                  <p:embed/>
                </p:oleObj>
              </mc:Choice>
              <mc:Fallback>
                <p:oleObj r:id="rId10" imgW="491441" imgH="393653"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9113" y="4076700"/>
                        <a:ext cx="1790700" cy="39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1"/>
          <p:cNvSpPr txBox="1">
            <a:spLocks noChangeArrowheads="1"/>
          </p:cNvSpPr>
          <p:nvPr/>
        </p:nvSpPr>
        <p:spPr bwMode="auto">
          <a:xfrm>
            <a:off x="2051719" y="260648"/>
            <a:ext cx="6912893"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dirty="0">
                <a:solidFill>
                  <a:srgbClr val="009999"/>
                </a:solidFill>
              </a:rPr>
              <a:t>Elektromagnetna indukcija</a:t>
            </a:r>
          </a:p>
        </p:txBody>
      </p:sp>
    </p:spTree>
    <p:extLst>
      <p:ext uri="{BB962C8B-B14F-4D97-AF65-F5344CB8AC3E}">
        <p14:creationId xmlns:p14="http://schemas.microsoft.com/office/powerpoint/2010/main" val="2774379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spcBef>
                <a:spcPts val="625"/>
              </a:spcBef>
              <a:buFont typeface="Arial" charset="0"/>
              <a:buChar char="•"/>
              <a:defRPr/>
            </a:pPr>
            <a:r>
              <a:rPr lang="sr-Latn-CS" sz="2500" dirty="0" smtClean="0"/>
              <a:t>Da bi održao struju u konturi izvor ne samo da nadoknađuje disipaciju zbog otpornosti konture nego </a:t>
            </a:r>
          </a:p>
          <a:p>
            <a:pPr marL="342900">
              <a:spcBef>
                <a:spcPts val="625"/>
              </a:spcBef>
              <a:buClrTx/>
              <a:buFontTx/>
              <a:buNone/>
              <a:defRPr/>
            </a:pPr>
            <a:r>
              <a:rPr lang="sr-Latn-CS" sz="2500" dirty="0" smtClean="0"/>
              <a:t>	vrši dodatni rad protiv EMS indukcije:</a:t>
            </a:r>
          </a:p>
          <a:p>
            <a:pPr marL="342900">
              <a:spcBef>
                <a:spcPts val="625"/>
              </a:spcBef>
              <a:buClrTx/>
              <a:buFontTx/>
              <a:buNone/>
              <a:defRPr/>
            </a:pPr>
            <a:endParaRPr lang="sr-Latn-CS" sz="2500" dirty="0" smtClean="0"/>
          </a:p>
          <a:p>
            <a:pPr marL="342900">
              <a:spcBef>
                <a:spcPts val="625"/>
              </a:spcBef>
              <a:buClrTx/>
              <a:buFontTx/>
              <a:buNone/>
              <a:defRPr/>
            </a:pPr>
            <a:r>
              <a:rPr lang="sr-Latn-CS" sz="2500" dirty="0" smtClean="0"/>
              <a:t>Ovaj dodatni rad je upravo jednak radu sile Ampere-a</a:t>
            </a:r>
          </a:p>
          <a:p>
            <a:pPr marL="342900">
              <a:spcBef>
                <a:spcPts val="625"/>
              </a:spcBef>
              <a:buClrTx/>
              <a:buFontTx/>
              <a:buNone/>
              <a:defRPr/>
            </a:pPr>
            <a:r>
              <a:rPr lang="sr-Latn-CS" sz="2500" dirty="0" smtClean="0"/>
              <a:t>Ovo je </a:t>
            </a:r>
            <a:r>
              <a:rPr lang="sr-Latn-CS" sz="2500" dirty="0" smtClean="0">
                <a:solidFill>
                  <a:srgbClr val="009999"/>
                </a:solidFill>
              </a:rPr>
              <a:t>osnovni </a:t>
            </a:r>
            <a:r>
              <a:rPr lang="en-US" sz="2500" dirty="0" err="1" smtClean="0">
                <a:solidFill>
                  <a:srgbClr val="009999"/>
                </a:solidFill>
              </a:rPr>
              <a:t>energetski</a:t>
            </a:r>
            <a:r>
              <a:rPr lang="en-US" sz="2500" dirty="0" smtClean="0">
                <a:solidFill>
                  <a:srgbClr val="009999"/>
                </a:solidFill>
              </a:rPr>
              <a:t> </a:t>
            </a:r>
            <a:r>
              <a:rPr lang="sr-Latn-CS" sz="2500" dirty="0" smtClean="0">
                <a:solidFill>
                  <a:srgbClr val="009999"/>
                </a:solidFill>
              </a:rPr>
              <a:t>princip rada elektromotora</a:t>
            </a:r>
            <a:r>
              <a:rPr lang="sr-Latn-CS" sz="2500" dirty="0" smtClean="0"/>
              <a:t>.</a:t>
            </a:r>
          </a:p>
          <a:p>
            <a:pPr marL="342900">
              <a:spcBef>
                <a:spcPts val="625"/>
              </a:spcBef>
              <a:buClrTx/>
              <a:buFontTx/>
              <a:buNone/>
              <a:defRPr/>
            </a:pPr>
            <a:r>
              <a:rPr lang="sr-Latn-CS" sz="2500" dirty="0" smtClean="0"/>
              <a:t>Slično je za </a:t>
            </a:r>
            <a:r>
              <a:rPr lang="sr-Latn-CS" sz="2500" dirty="0" smtClean="0">
                <a:solidFill>
                  <a:srgbClr val="009999"/>
                </a:solidFill>
              </a:rPr>
              <a:t>elektromehaničke generatore</a:t>
            </a:r>
            <a:r>
              <a:rPr lang="sr-Latn-CS" sz="2500" dirty="0" smtClean="0"/>
              <a:t>:</a:t>
            </a:r>
          </a:p>
          <a:p>
            <a:pPr marL="342900">
              <a:spcBef>
                <a:spcPts val="625"/>
              </a:spcBef>
              <a:buClrTx/>
              <a:buFontTx/>
              <a:buNone/>
              <a:defRPr/>
            </a:pPr>
            <a:endParaRPr lang="sr-Latn-CS" sz="2500" dirty="0" smtClean="0"/>
          </a:p>
          <a:p>
            <a:pPr marL="342900">
              <a:spcBef>
                <a:spcPts val="625"/>
              </a:spcBef>
              <a:buClrTx/>
              <a:buFontTx/>
              <a:buNone/>
              <a:defRPr/>
            </a:pPr>
            <a:r>
              <a:rPr lang="sr-Latn-CS" sz="2500" dirty="0" smtClean="0"/>
              <a:t>Rad spoljne mehaničke sile je jednak radu protiv</a:t>
            </a:r>
          </a:p>
          <a:p>
            <a:pPr marL="342900">
              <a:spcBef>
                <a:spcPts val="625"/>
              </a:spcBef>
              <a:buClrTx/>
              <a:buFontTx/>
              <a:buNone/>
              <a:defRPr/>
            </a:pPr>
            <a:r>
              <a:rPr lang="sr-Latn-CS" sz="2500" dirty="0" smtClean="0"/>
              <a:t>kočione Ampere-ove sile koj</a:t>
            </a:r>
            <a:r>
              <a:rPr lang="en-US" sz="2500" dirty="0" smtClean="0"/>
              <a:t>a</a:t>
            </a:r>
            <a:r>
              <a:rPr lang="sr-Latn-CS" sz="2500" dirty="0" smtClean="0"/>
              <a:t> se javlja zbog pojave</a:t>
            </a:r>
          </a:p>
          <a:p>
            <a:pPr marL="342900">
              <a:spcBef>
                <a:spcPts val="625"/>
              </a:spcBef>
              <a:buClrTx/>
              <a:buFontTx/>
              <a:buNone/>
              <a:defRPr/>
            </a:pPr>
            <a:r>
              <a:rPr lang="sr-Latn-CS" sz="2500" dirty="0" smtClean="0"/>
              <a:t>indukcion</a:t>
            </a:r>
            <a:r>
              <a:rPr lang="en-US" sz="2500" dirty="0" smtClean="0"/>
              <a:t>e</a:t>
            </a:r>
            <a:r>
              <a:rPr lang="sr-Latn-CS" sz="2500" dirty="0" smtClean="0"/>
              <a:t> struj</a:t>
            </a:r>
            <a:r>
              <a:rPr lang="en-US" sz="2500" dirty="0" smtClean="0"/>
              <a:t>e</a:t>
            </a:r>
            <a:r>
              <a:rPr lang="sr-Latn-CS" sz="2500" dirty="0" smtClean="0"/>
              <a:t>. </a:t>
            </a:r>
          </a:p>
        </p:txBody>
      </p:sp>
      <p:graphicFrame>
        <p:nvGraphicFramePr>
          <p:cNvPr id="25604" name="Object 3"/>
          <p:cNvGraphicFramePr>
            <a:graphicFrameLocks noChangeAspect="1"/>
          </p:cNvGraphicFramePr>
          <p:nvPr/>
        </p:nvGraphicFramePr>
        <p:xfrm>
          <a:off x="2843213" y="2924175"/>
          <a:ext cx="2705100" cy="431800"/>
        </p:xfrm>
        <a:graphic>
          <a:graphicData uri="http://schemas.openxmlformats.org/presentationml/2006/ole">
            <mc:AlternateContent xmlns:mc="http://schemas.openxmlformats.org/markup-compatibility/2006">
              <mc:Choice xmlns:v="urn:schemas-microsoft-com:vml" Requires="v">
                <p:oleObj spid="_x0000_s6170" r:id="rId4" imgW="491473" imgH="431777" progId="">
                  <p:embed/>
                </p:oleObj>
              </mc:Choice>
              <mc:Fallback>
                <p:oleObj r:id="rId4" imgW="491473" imgH="43177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2924175"/>
                        <a:ext cx="2705100" cy="431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5" name="Object 4"/>
          <p:cNvGraphicFramePr>
            <a:graphicFrameLocks noChangeAspect="1"/>
          </p:cNvGraphicFramePr>
          <p:nvPr/>
        </p:nvGraphicFramePr>
        <p:xfrm>
          <a:off x="8243888" y="3429000"/>
          <a:ext cx="546100" cy="393700"/>
        </p:xfrm>
        <a:graphic>
          <a:graphicData uri="http://schemas.openxmlformats.org/presentationml/2006/ole">
            <mc:AlternateContent xmlns:mc="http://schemas.openxmlformats.org/markup-compatibility/2006">
              <mc:Choice xmlns:v="urn:schemas-microsoft-com:vml" Requires="v">
                <p:oleObj spid="_x0000_s6171" r:id="rId6" imgW="491207" imgH="393466" progId="">
                  <p:embed/>
                </p:oleObj>
              </mc:Choice>
              <mc:Fallback>
                <p:oleObj r:id="rId6" imgW="491207" imgH="393466"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3888" y="3429000"/>
                        <a:ext cx="546100" cy="39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5"/>
          <p:cNvGraphicFramePr>
            <a:graphicFrameLocks noChangeAspect="1"/>
          </p:cNvGraphicFramePr>
          <p:nvPr/>
        </p:nvGraphicFramePr>
        <p:xfrm>
          <a:off x="3276600" y="4797425"/>
          <a:ext cx="2209800" cy="393700"/>
        </p:xfrm>
        <a:graphic>
          <a:graphicData uri="http://schemas.openxmlformats.org/presentationml/2006/ole">
            <mc:AlternateContent xmlns:mc="http://schemas.openxmlformats.org/markup-compatibility/2006">
              <mc:Choice xmlns:v="urn:schemas-microsoft-com:vml" Requires="v">
                <p:oleObj spid="_x0000_s6172" r:id="rId8" imgW="491441" imgH="393653" progId="">
                  <p:embed/>
                </p:oleObj>
              </mc:Choice>
              <mc:Fallback>
                <p:oleObj r:id="rId8" imgW="491441" imgH="393653"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4797425"/>
                        <a:ext cx="2209800" cy="39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1"/>
          <p:cNvSpPr txBox="1">
            <a:spLocks noChangeArrowheads="1"/>
          </p:cNvSpPr>
          <p:nvPr/>
        </p:nvSpPr>
        <p:spPr bwMode="auto">
          <a:xfrm>
            <a:off x="2051719" y="260648"/>
            <a:ext cx="6912893"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dirty="0">
                <a:solidFill>
                  <a:srgbClr val="009999"/>
                </a:solidFill>
              </a:rPr>
              <a:t>Elektromagnetna indukcija</a:t>
            </a:r>
          </a:p>
        </p:txBody>
      </p:sp>
    </p:spTree>
    <p:extLst>
      <p:ext uri="{BB962C8B-B14F-4D97-AF65-F5344CB8AC3E}">
        <p14:creationId xmlns:p14="http://schemas.microsoft.com/office/powerpoint/2010/main" val="1690595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187624" y="260648"/>
            <a:ext cx="7499176" cy="850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b="1" dirty="0">
                <a:solidFill>
                  <a:srgbClr val="009999"/>
                </a:solidFill>
              </a:rPr>
              <a:t>Samoindukcija</a:t>
            </a:r>
          </a:p>
        </p:txBody>
      </p:sp>
      <p:sp>
        <p:nvSpPr>
          <p:cNvPr id="20482"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lnSpc>
                <a:spcPct val="90000"/>
              </a:lnSpc>
              <a:spcBef>
                <a:spcPts val="1200"/>
              </a:spcBef>
              <a:buFont typeface="Arial" charset="0"/>
              <a:buChar char="•"/>
              <a:defRPr/>
            </a:pPr>
            <a:r>
              <a:rPr lang="sr-Latn-CS" sz="2500" dirty="0" smtClean="0"/>
              <a:t>Promena struje u konturi menja i magnetno polje konture što ima za posledicu pojavu EMS indukcije u toj istoj konturi. Ova pojava se zove </a:t>
            </a:r>
            <a:r>
              <a:rPr lang="sr-Latn-CS" sz="2500" dirty="0" smtClean="0">
                <a:solidFill>
                  <a:srgbClr val="009999"/>
                </a:solidFill>
              </a:rPr>
              <a:t>samoindukcija</a:t>
            </a:r>
            <a:r>
              <a:rPr lang="sr-Latn-CS" sz="2500" dirty="0" smtClean="0"/>
              <a:t>.</a:t>
            </a:r>
          </a:p>
          <a:p>
            <a:pPr>
              <a:lnSpc>
                <a:spcPct val="90000"/>
              </a:lnSpc>
              <a:spcBef>
                <a:spcPts val="1200"/>
              </a:spcBef>
              <a:buFont typeface="Arial" charset="0"/>
              <a:buChar char="•"/>
              <a:defRPr/>
            </a:pPr>
            <a:r>
              <a:rPr lang="sr-Latn-CS" sz="2500" dirty="0" smtClean="0"/>
              <a:t>Ako u prostoru gde se nalazi kontura sa strujom I nema feromagneta, polje </a:t>
            </a:r>
            <a:r>
              <a:rPr lang="sr-Latn-CS" sz="2500" b="1" dirty="0" smtClean="0">
                <a:solidFill>
                  <a:srgbClr val="009999"/>
                </a:solidFill>
              </a:rPr>
              <a:t>B</a:t>
            </a:r>
            <a:r>
              <a:rPr lang="sr-Latn-CS" sz="2500" dirty="0" smtClean="0"/>
              <a:t> pa onda i fluks </a:t>
            </a:r>
            <a:r>
              <a:rPr lang="el-GR" sz="2500" dirty="0" smtClean="0">
                <a:solidFill>
                  <a:srgbClr val="009999"/>
                </a:solidFill>
                <a:cs typeface="Arial" charset="0"/>
              </a:rPr>
              <a:t>Φ</a:t>
            </a:r>
            <a:r>
              <a:rPr lang="sr-Latn-CS" sz="2500" dirty="0" smtClean="0">
                <a:cs typeface="Arial" charset="0"/>
              </a:rPr>
              <a:t> zavise linearno od jačine struje </a:t>
            </a:r>
            <a:r>
              <a:rPr lang="sr-Latn-CS" sz="2500" dirty="0" smtClean="0">
                <a:solidFill>
                  <a:srgbClr val="009999"/>
                </a:solidFill>
                <a:cs typeface="Arial" charset="0"/>
              </a:rPr>
              <a:t>I</a:t>
            </a:r>
            <a:r>
              <a:rPr lang="sr-Latn-CS" sz="2500" dirty="0" smtClean="0">
                <a:cs typeface="Arial" charset="0"/>
              </a:rPr>
              <a:t>:</a:t>
            </a:r>
          </a:p>
          <a:p>
            <a:pPr marL="342900">
              <a:lnSpc>
                <a:spcPct val="90000"/>
              </a:lnSpc>
              <a:spcBef>
                <a:spcPts val="1200"/>
              </a:spcBef>
              <a:buClrTx/>
              <a:buFontTx/>
              <a:buNone/>
              <a:defRPr/>
            </a:pPr>
            <a:endParaRPr lang="sr-Latn-CS" sz="2500" dirty="0" smtClean="0">
              <a:cs typeface="Arial" charset="0"/>
            </a:endParaRPr>
          </a:p>
          <a:p>
            <a:pPr>
              <a:lnSpc>
                <a:spcPct val="90000"/>
              </a:lnSpc>
              <a:spcBef>
                <a:spcPts val="1200"/>
              </a:spcBef>
              <a:buClr>
                <a:srgbClr val="009999"/>
              </a:buClr>
              <a:buFont typeface="Arial" charset="0"/>
              <a:buChar char="•"/>
              <a:defRPr/>
            </a:pPr>
            <a:r>
              <a:rPr lang="sr-Latn-CS" sz="2500" b="1" dirty="0" smtClean="0">
                <a:solidFill>
                  <a:srgbClr val="009999"/>
                </a:solidFill>
                <a:cs typeface="Arial" charset="0"/>
              </a:rPr>
              <a:t>L</a:t>
            </a:r>
            <a:r>
              <a:rPr lang="sr-Latn-CS" sz="2500" dirty="0" smtClean="0">
                <a:cs typeface="Arial" charset="0"/>
              </a:rPr>
              <a:t> je </a:t>
            </a:r>
            <a:r>
              <a:rPr lang="sr-Latn-CS" sz="2500" dirty="0" smtClean="0">
                <a:solidFill>
                  <a:srgbClr val="009999"/>
                </a:solidFill>
                <a:cs typeface="Arial" charset="0"/>
              </a:rPr>
              <a:t>induktivnost</a:t>
            </a:r>
            <a:r>
              <a:rPr lang="sr-Latn-CS" sz="2500" dirty="0" smtClean="0">
                <a:cs typeface="Arial" charset="0"/>
              </a:rPr>
              <a:t> konture. Pošto su znakovi </a:t>
            </a:r>
            <a:r>
              <a:rPr lang="el-GR" sz="2500" dirty="0" smtClean="0">
                <a:solidFill>
                  <a:srgbClr val="009999"/>
                </a:solidFill>
                <a:cs typeface="Arial" charset="0"/>
              </a:rPr>
              <a:t>Φ</a:t>
            </a:r>
            <a:r>
              <a:rPr lang="sr-Latn-CS" sz="2500" dirty="0" smtClean="0">
                <a:cs typeface="Arial" charset="0"/>
              </a:rPr>
              <a:t> i </a:t>
            </a:r>
            <a:r>
              <a:rPr lang="sr-Latn-CS" sz="2500" dirty="0" smtClean="0">
                <a:solidFill>
                  <a:srgbClr val="009999"/>
                </a:solidFill>
                <a:cs typeface="Arial" charset="0"/>
              </a:rPr>
              <a:t>I</a:t>
            </a:r>
            <a:r>
              <a:rPr lang="sr-Latn-CS" sz="2500" dirty="0" smtClean="0">
                <a:cs typeface="Arial" charset="0"/>
              </a:rPr>
              <a:t> vezani pravilom desnog zavrtnja </a:t>
            </a:r>
            <a:r>
              <a:rPr lang="sr-Latn-CS" sz="2500" b="1" dirty="0" smtClean="0">
                <a:solidFill>
                  <a:srgbClr val="009999"/>
                </a:solidFill>
                <a:cs typeface="Arial" charset="0"/>
              </a:rPr>
              <a:t>L</a:t>
            </a:r>
            <a:r>
              <a:rPr lang="sr-Latn-CS" sz="2500" dirty="0" smtClean="0">
                <a:cs typeface="Arial" charset="0"/>
              </a:rPr>
              <a:t> je uvek pozitivno. </a:t>
            </a:r>
          </a:p>
        </p:txBody>
      </p:sp>
      <p:graphicFrame>
        <p:nvGraphicFramePr>
          <p:cNvPr id="26628" name="Object 3"/>
          <p:cNvGraphicFramePr>
            <a:graphicFrameLocks noChangeAspect="1"/>
          </p:cNvGraphicFramePr>
          <p:nvPr>
            <p:extLst>
              <p:ext uri="{D42A27DB-BD31-4B8C-83A1-F6EECF244321}">
                <p14:modId xmlns:p14="http://schemas.microsoft.com/office/powerpoint/2010/main" val="2970274570"/>
              </p:ext>
            </p:extLst>
          </p:nvPr>
        </p:nvGraphicFramePr>
        <p:xfrm>
          <a:off x="3779912" y="4005064"/>
          <a:ext cx="1177414" cy="338708"/>
        </p:xfrm>
        <a:graphic>
          <a:graphicData uri="http://schemas.openxmlformats.org/presentationml/2006/ole">
            <mc:AlternateContent xmlns:mc="http://schemas.openxmlformats.org/markup-compatibility/2006">
              <mc:Choice xmlns:v="urn:schemas-microsoft-com:vml" Requires="v">
                <p:oleObj spid="_x0000_s7178" r:id="rId4" imgW="491191" imgH="266529" progId="">
                  <p:embed/>
                </p:oleObj>
              </mc:Choice>
              <mc:Fallback>
                <p:oleObj r:id="rId4" imgW="491191" imgH="26652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4005064"/>
                        <a:ext cx="1177414" cy="33870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156164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57200" y="1600200"/>
            <a:ext cx="8002588"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spcBef>
                <a:spcPts val="625"/>
              </a:spcBef>
              <a:buFont typeface="Arial" charset="0"/>
              <a:buChar char="•"/>
              <a:defRPr/>
            </a:pPr>
            <a:r>
              <a:rPr lang="sr-Latn-CS" sz="2500" smtClean="0"/>
              <a:t>Jedinica za induktivnost je </a:t>
            </a:r>
            <a:r>
              <a:rPr lang="sr-Latn-CS" sz="2500" b="1" smtClean="0">
                <a:solidFill>
                  <a:srgbClr val="009999"/>
                </a:solidFill>
              </a:rPr>
              <a:t>H</a:t>
            </a:r>
            <a:r>
              <a:rPr lang="sr-Latn-CS" sz="2500" smtClean="0"/>
              <a:t>(enry)</a:t>
            </a:r>
          </a:p>
          <a:p>
            <a:pPr>
              <a:spcBef>
                <a:spcPts val="625"/>
              </a:spcBef>
              <a:buFont typeface="Arial" charset="0"/>
              <a:buChar char="•"/>
              <a:defRPr/>
            </a:pPr>
            <a:r>
              <a:rPr lang="sr-Latn-CS" sz="2500" smtClean="0"/>
              <a:t>Primer: solenoid zapremine </a:t>
            </a:r>
            <a:r>
              <a:rPr lang="sr-Latn-CS" sz="2500" smtClean="0">
                <a:solidFill>
                  <a:srgbClr val="009999"/>
                </a:solidFill>
              </a:rPr>
              <a:t>V</a:t>
            </a:r>
            <a:r>
              <a:rPr lang="sr-Latn-CS" sz="2500" smtClean="0"/>
              <a:t>, dužine </a:t>
            </a:r>
            <a:r>
              <a:rPr lang="sr-Latn-CS" sz="2500" smtClean="0">
                <a:solidFill>
                  <a:srgbClr val="009999"/>
                </a:solidFill>
              </a:rPr>
              <a:t>l</a:t>
            </a:r>
            <a:r>
              <a:rPr lang="sr-Latn-CS" sz="2500" smtClean="0"/>
              <a:t>, poprečnog preseka </a:t>
            </a:r>
            <a:r>
              <a:rPr lang="sr-Latn-CS" sz="2500" smtClean="0">
                <a:solidFill>
                  <a:srgbClr val="009999"/>
                </a:solidFill>
              </a:rPr>
              <a:t>S</a:t>
            </a:r>
            <a:r>
              <a:rPr lang="sr-Latn-CS" sz="2500" smtClean="0"/>
              <a:t>, sa </a:t>
            </a:r>
            <a:r>
              <a:rPr lang="sr-Latn-CS" sz="2500" smtClean="0">
                <a:solidFill>
                  <a:srgbClr val="009999"/>
                </a:solidFill>
              </a:rPr>
              <a:t>n</a:t>
            </a:r>
            <a:r>
              <a:rPr lang="sr-Latn-CS" sz="2500" smtClean="0"/>
              <a:t>-navoja po jedinici dužine i jezgrom od materijala relativne permeabilnosti </a:t>
            </a:r>
            <a:r>
              <a:rPr lang="el-GR" sz="2500" smtClean="0">
                <a:solidFill>
                  <a:srgbClr val="009999"/>
                </a:solidFill>
                <a:cs typeface="Arial" charset="0"/>
              </a:rPr>
              <a:t>μ</a:t>
            </a:r>
            <a:r>
              <a:rPr lang="sr-Latn-CS" sz="2500" baseline="-25000" smtClean="0">
                <a:solidFill>
                  <a:srgbClr val="009999"/>
                </a:solidFill>
                <a:cs typeface="Arial" charset="0"/>
              </a:rPr>
              <a:t>r</a:t>
            </a:r>
            <a:r>
              <a:rPr lang="sr-Latn-CS" sz="2500" smtClean="0">
                <a:cs typeface="Arial" charset="0"/>
              </a:rPr>
              <a:t>:</a:t>
            </a:r>
          </a:p>
          <a:p>
            <a:pPr marL="341313">
              <a:spcBef>
                <a:spcPts val="625"/>
              </a:spcBef>
              <a:buClrTx/>
              <a:buFontTx/>
              <a:buNone/>
              <a:defRPr/>
            </a:pPr>
            <a:endParaRPr lang="sr-Latn-CS" sz="2500" smtClean="0">
              <a:cs typeface="Arial" charset="0"/>
            </a:endParaRPr>
          </a:p>
        </p:txBody>
      </p:sp>
      <p:graphicFrame>
        <p:nvGraphicFramePr>
          <p:cNvPr id="27652" name="Object 3"/>
          <p:cNvGraphicFramePr>
            <a:graphicFrameLocks noChangeAspect="1"/>
          </p:cNvGraphicFramePr>
          <p:nvPr/>
        </p:nvGraphicFramePr>
        <p:xfrm>
          <a:off x="1905000" y="3422650"/>
          <a:ext cx="3454400" cy="2738438"/>
        </p:xfrm>
        <a:graphic>
          <a:graphicData uri="http://schemas.openxmlformats.org/presentationml/2006/ole">
            <mc:AlternateContent xmlns:mc="http://schemas.openxmlformats.org/markup-compatibility/2006">
              <mc:Choice xmlns:v="urn:schemas-microsoft-com:vml" Requires="v">
                <p:oleObj spid="_x0000_s8201" r:id="rId4" imgW="490764" imgH="490764" progId="">
                  <p:embed/>
                </p:oleObj>
              </mc:Choice>
              <mc:Fallback>
                <p:oleObj r:id="rId4" imgW="490764" imgH="49076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422650"/>
                        <a:ext cx="3454400" cy="2738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1"/>
          <p:cNvSpPr txBox="1">
            <a:spLocks noChangeArrowheads="1"/>
          </p:cNvSpPr>
          <p:nvPr/>
        </p:nvSpPr>
        <p:spPr bwMode="auto">
          <a:xfrm>
            <a:off x="1187624" y="260648"/>
            <a:ext cx="7499176" cy="850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b="1" dirty="0">
                <a:solidFill>
                  <a:srgbClr val="009999"/>
                </a:solidFill>
              </a:rPr>
              <a:t>Samoindukcija</a:t>
            </a:r>
          </a:p>
        </p:txBody>
      </p:sp>
    </p:spTree>
    <p:extLst>
      <p:ext uri="{BB962C8B-B14F-4D97-AF65-F5344CB8AC3E}">
        <p14:creationId xmlns:p14="http://schemas.microsoft.com/office/powerpoint/2010/main" val="26041015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2051719" y="260648"/>
            <a:ext cx="6912893"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dirty="0">
                <a:solidFill>
                  <a:srgbClr val="009999"/>
                </a:solidFill>
              </a:rPr>
              <a:t>Elektromagnetna indukcija</a:t>
            </a:r>
          </a:p>
        </p:txBody>
      </p:sp>
      <p:sp>
        <p:nvSpPr>
          <p:cNvPr id="10243" name="Text Box 2"/>
          <p:cNvSpPr txBox="1">
            <a:spLocks noChangeArrowheads="1"/>
          </p:cNvSpPr>
          <p:nvPr/>
        </p:nvSpPr>
        <p:spPr bwMode="auto">
          <a:xfrm>
            <a:off x="395288" y="1989138"/>
            <a:ext cx="8569325" cy="4103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1pPr>
            <a:lvl2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2pPr>
            <a:lvl3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3pPr>
            <a:lvl4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4pPr>
            <a:lvl5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9pPr>
          </a:lstStyle>
          <a:p>
            <a:pPr eaLnBrk="1" hangingPunct="1">
              <a:spcBef>
                <a:spcPts val="1200"/>
              </a:spcBef>
              <a:buFont typeface="Arial" charset="0"/>
              <a:buChar char="•"/>
            </a:pPr>
            <a:r>
              <a:rPr lang="sr-Latn-CS" sz="2500" b="1" dirty="0" smtClean="0">
                <a:solidFill>
                  <a:srgbClr val="000000"/>
                </a:solidFill>
              </a:rPr>
              <a:t>Faradey</a:t>
            </a:r>
            <a:r>
              <a:rPr lang="sr-Latn-CS" sz="2500" dirty="0" smtClean="0">
                <a:solidFill>
                  <a:srgbClr val="000000"/>
                </a:solidFill>
              </a:rPr>
              <a:t>: </a:t>
            </a:r>
            <a:r>
              <a:rPr lang="sr-Latn-CS" sz="2500" dirty="0">
                <a:solidFill>
                  <a:srgbClr val="009999"/>
                </a:solidFill>
              </a:rPr>
              <a:t>U zatvorenoj provodnoj konturi se pri promeni magnetnog fluksa kroz tu konturu javlja električna struja.</a:t>
            </a:r>
          </a:p>
          <a:p>
            <a:pPr eaLnBrk="1" hangingPunct="1">
              <a:spcBef>
                <a:spcPts val="1200"/>
              </a:spcBef>
              <a:buFont typeface="Arial" charset="0"/>
              <a:buChar char="•"/>
            </a:pPr>
            <a:r>
              <a:rPr lang="sr-Latn-CS" sz="2500" dirty="0">
                <a:solidFill>
                  <a:srgbClr val="000000"/>
                </a:solidFill>
              </a:rPr>
              <a:t>Ova pojava se naziva </a:t>
            </a:r>
            <a:r>
              <a:rPr lang="sr-Latn-CS" sz="2500" dirty="0">
                <a:solidFill>
                  <a:srgbClr val="009999"/>
                </a:solidFill>
              </a:rPr>
              <a:t>elektromagnetna indukcija</a:t>
            </a:r>
            <a:r>
              <a:rPr lang="sr-Latn-CS" sz="2500" dirty="0">
                <a:solidFill>
                  <a:srgbClr val="000000"/>
                </a:solidFill>
              </a:rPr>
              <a:t> a struja </a:t>
            </a:r>
            <a:r>
              <a:rPr lang="sr-Latn-CS" sz="2500" dirty="0">
                <a:solidFill>
                  <a:srgbClr val="009999"/>
                </a:solidFill>
              </a:rPr>
              <a:t>indukcionom strujom</a:t>
            </a:r>
            <a:r>
              <a:rPr lang="sr-Latn-CS" sz="2500" dirty="0">
                <a:solidFill>
                  <a:srgbClr val="000000"/>
                </a:solidFill>
              </a:rPr>
              <a:t>.</a:t>
            </a:r>
          </a:p>
          <a:p>
            <a:pPr eaLnBrk="1" hangingPunct="1">
              <a:spcBef>
                <a:spcPts val="1200"/>
              </a:spcBef>
              <a:buFont typeface="Arial" charset="0"/>
              <a:buChar char="•"/>
            </a:pPr>
            <a:r>
              <a:rPr lang="sr-Latn-CS" sz="2500" dirty="0">
                <a:solidFill>
                  <a:srgbClr val="000000"/>
                </a:solidFill>
              </a:rPr>
              <a:t>Indukciona struja se javlja zbog pojave </a:t>
            </a:r>
            <a:r>
              <a:rPr lang="sr-Latn-CS" sz="2500" dirty="0">
                <a:solidFill>
                  <a:srgbClr val="009999"/>
                </a:solidFill>
              </a:rPr>
              <a:t>elektromotorne sile indukcije </a:t>
            </a:r>
            <a:r>
              <a:rPr lang="sr-Latn-CS" sz="2500" i="1" dirty="0">
                <a:solidFill>
                  <a:srgbClr val="009999"/>
                </a:solidFill>
              </a:rPr>
              <a:t>e</a:t>
            </a:r>
            <a:r>
              <a:rPr lang="sr-Latn-CS" sz="2500" i="1" baseline="-25000" dirty="0">
                <a:solidFill>
                  <a:srgbClr val="009999"/>
                </a:solidFill>
              </a:rPr>
              <a:t>i</a:t>
            </a:r>
            <a:r>
              <a:rPr lang="sr-Latn-CS" sz="2500" i="1" dirty="0">
                <a:solidFill>
                  <a:srgbClr val="000000"/>
                </a:solidFill>
              </a:rPr>
              <a:t> </a:t>
            </a:r>
            <a:r>
              <a:rPr lang="sr-Latn-CS" sz="2500" dirty="0">
                <a:solidFill>
                  <a:srgbClr val="000000"/>
                </a:solidFill>
              </a:rPr>
              <a:t>koja je nezavisna od načina promene magnetnog fluksa </a:t>
            </a:r>
            <a:r>
              <a:rPr lang="el-GR" sz="2500" dirty="0">
                <a:solidFill>
                  <a:srgbClr val="009999"/>
                </a:solidFill>
                <a:cs typeface="Arial" charset="0"/>
              </a:rPr>
              <a:t>Φ</a:t>
            </a:r>
            <a:r>
              <a:rPr lang="sr-Latn-CS" sz="2500" dirty="0">
                <a:solidFill>
                  <a:srgbClr val="000000"/>
                </a:solidFill>
                <a:cs typeface="Arial" charset="0"/>
              </a:rPr>
              <a:t> </a:t>
            </a:r>
            <a:r>
              <a:rPr lang="sr-Latn-CS" sz="2500" dirty="0">
                <a:solidFill>
                  <a:srgbClr val="000000"/>
                </a:solidFill>
              </a:rPr>
              <a:t>kroz konturu već zavisi samo od brzine njegove promene </a:t>
            </a:r>
            <a:r>
              <a:rPr lang="sr-Latn-CS" sz="2500" dirty="0">
                <a:solidFill>
                  <a:srgbClr val="009999"/>
                </a:solidFill>
              </a:rPr>
              <a:t>d</a:t>
            </a:r>
            <a:r>
              <a:rPr lang="el-GR" sz="2500" dirty="0">
                <a:solidFill>
                  <a:srgbClr val="009999"/>
                </a:solidFill>
                <a:cs typeface="Arial" charset="0"/>
              </a:rPr>
              <a:t>Φ</a:t>
            </a:r>
            <a:r>
              <a:rPr lang="sr-Latn-CS" sz="2500" dirty="0">
                <a:solidFill>
                  <a:srgbClr val="009999"/>
                </a:solidFill>
                <a:cs typeface="Arial" charset="0"/>
              </a:rPr>
              <a:t>/dt</a:t>
            </a:r>
            <a:r>
              <a:rPr lang="en-US" sz="2500" dirty="0">
                <a:solidFill>
                  <a:srgbClr val="000000"/>
                </a:solidFill>
                <a:cs typeface="Arial" charset="0"/>
              </a:rPr>
              <a:t> </a:t>
            </a:r>
            <a:r>
              <a:rPr lang="en-US" sz="2500" dirty="0" err="1">
                <a:solidFill>
                  <a:srgbClr val="000000"/>
                </a:solidFill>
                <a:cs typeface="Arial" charset="0"/>
              </a:rPr>
              <a:t>kroz</a:t>
            </a:r>
            <a:r>
              <a:rPr lang="en-US" sz="2500" dirty="0">
                <a:solidFill>
                  <a:srgbClr val="000000"/>
                </a:solidFill>
                <a:cs typeface="Arial" charset="0"/>
              </a:rPr>
              <a:t> </a:t>
            </a:r>
            <a:r>
              <a:rPr lang="en-US" sz="2500" dirty="0" err="1">
                <a:solidFill>
                  <a:srgbClr val="000000"/>
                </a:solidFill>
                <a:cs typeface="Arial" charset="0"/>
              </a:rPr>
              <a:t>tu</a:t>
            </a:r>
            <a:r>
              <a:rPr lang="en-US" sz="2500" dirty="0">
                <a:solidFill>
                  <a:srgbClr val="000000"/>
                </a:solidFill>
                <a:cs typeface="Arial" charset="0"/>
              </a:rPr>
              <a:t> </a:t>
            </a:r>
            <a:r>
              <a:rPr lang="en-US" sz="2500" dirty="0" err="1">
                <a:solidFill>
                  <a:srgbClr val="000000"/>
                </a:solidFill>
                <a:cs typeface="Arial" charset="0"/>
              </a:rPr>
              <a:t>konturu</a:t>
            </a:r>
            <a:r>
              <a:rPr lang="sr-Latn-CS" sz="2500" dirty="0">
                <a:solidFill>
                  <a:srgbClr val="000000"/>
                </a:solidFill>
                <a:cs typeface="Arial" charset="0"/>
              </a:rPr>
              <a:t>.</a:t>
            </a:r>
          </a:p>
        </p:txBody>
      </p:sp>
    </p:spTree>
    <p:extLst>
      <p:ext uri="{BB962C8B-B14F-4D97-AF65-F5344CB8AC3E}">
        <p14:creationId xmlns:p14="http://schemas.microsoft.com/office/powerpoint/2010/main" val="31488969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465312" y="260648"/>
            <a:ext cx="7643192"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en-US" sz="4400" b="1" dirty="0">
                <a:solidFill>
                  <a:srgbClr val="009999"/>
                </a:solidFill>
              </a:rPr>
              <a:t>Joseph Henry</a:t>
            </a:r>
            <a:r>
              <a:rPr lang="en-US" sz="4400" dirty="0">
                <a:solidFill>
                  <a:srgbClr val="000000"/>
                </a:solidFill>
              </a:rPr>
              <a:t> </a:t>
            </a:r>
            <a:r>
              <a:rPr lang="en-US" sz="4400" b="1" dirty="0">
                <a:solidFill>
                  <a:srgbClr val="009999"/>
                </a:solidFill>
              </a:rPr>
              <a:t>(1797–1878)</a:t>
            </a:r>
            <a:r>
              <a:rPr lang="en-US" sz="4400" dirty="0">
                <a:solidFill>
                  <a:srgbClr val="000000"/>
                </a:solidFill>
              </a:rPr>
              <a:t> </a:t>
            </a:r>
          </a:p>
        </p:txBody>
      </p:sp>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484784"/>
            <a:ext cx="3194050" cy="4117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1691680" y="5733256"/>
            <a:ext cx="6521624" cy="707886"/>
          </a:xfrm>
          <a:prstGeom prst="rect">
            <a:avLst/>
          </a:prstGeom>
        </p:spPr>
        <p:txBody>
          <a:bodyPr wrap="square">
            <a:spAutoFit/>
          </a:bodyPr>
          <a:lstStyle/>
          <a:p>
            <a:r>
              <a:rPr lang="sr-Latn-RS" sz="2000" dirty="0" smtClean="0">
                <a:latin typeface="Arial" pitchFamily="34" charset="0"/>
                <a:cs typeface="Arial" pitchFamily="34" charset="0"/>
              </a:rPr>
              <a:t>A</a:t>
            </a:r>
            <a:r>
              <a:rPr lang="en-US" sz="2000" dirty="0" err="1" smtClean="0">
                <a:latin typeface="Arial" pitchFamily="34" charset="0"/>
                <a:cs typeface="Arial" pitchFamily="34" charset="0"/>
              </a:rPr>
              <a:t>merički</a:t>
            </a:r>
            <a:r>
              <a:rPr lang="en-US" sz="2000" dirty="0" smtClean="0">
                <a:latin typeface="Arial" pitchFamily="34" charset="0"/>
                <a:cs typeface="Arial" pitchFamily="34" charset="0"/>
              </a:rPr>
              <a:t> </a:t>
            </a:r>
            <a:r>
              <a:rPr lang="en-US" sz="2000" dirty="0" err="1">
                <a:latin typeface="Arial" pitchFamily="34" charset="0"/>
                <a:cs typeface="Arial" pitchFamily="34" charset="0"/>
              </a:rPr>
              <a:t>fizičar</a:t>
            </a:r>
            <a:r>
              <a:rPr lang="en-US" sz="2000" dirty="0">
                <a:latin typeface="Arial" pitchFamily="34" charset="0"/>
                <a:cs typeface="Arial" pitchFamily="34" charset="0"/>
              </a:rPr>
              <a:t> </a:t>
            </a:r>
            <a:r>
              <a:rPr lang="en-US" sz="2000" dirty="0" err="1">
                <a:latin typeface="Arial" pitchFamily="34" charset="0"/>
                <a:cs typeface="Arial" pitchFamily="34" charset="0"/>
              </a:rPr>
              <a:t>koji</a:t>
            </a:r>
            <a:r>
              <a:rPr lang="en-US" sz="2000" dirty="0">
                <a:latin typeface="Arial" pitchFamily="34" charset="0"/>
                <a:cs typeface="Arial" pitchFamily="34" charset="0"/>
              </a:rPr>
              <a:t> je </a:t>
            </a:r>
            <a:r>
              <a:rPr lang="en-US" sz="2000" dirty="0" err="1">
                <a:latin typeface="Arial" pitchFamily="34" charset="0"/>
                <a:cs typeface="Arial" pitchFamily="34" charset="0"/>
              </a:rPr>
              <a:t>otkrio</a:t>
            </a:r>
            <a:r>
              <a:rPr lang="en-US" sz="2000" dirty="0">
                <a:latin typeface="Arial" pitchFamily="34" charset="0"/>
                <a:cs typeface="Arial" pitchFamily="34" charset="0"/>
              </a:rPr>
              <a:t> i </a:t>
            </a:r>
            <a:r>
              <a:rPr lang="en-US" sz="2000" dirty="0" err="1">
                <a:latin typeface="Arial" pitchFamily="34" charset="0"/>
                <a:cs typeface="Arial" pitchFamily="34" charset="0"/>
              </a:rPr>
              <a:t>obradio</a:t>
            </a:r>
            <a:r>
              <a:rPr lang="en-US" sz="2000" dirty="0">
                <a:latin typeface="Arial" pitchFamily="34" charset="0"/>
                <a:cs typeface="Arial" pitchFamily="34" charset="0"/>
              </a:rPr>
              <a:t> </a:t>
            </a:r>
            <a:r>
              <a:rPr lang="en-US" sz="2000" dirty="0" err="1">
                <a:latin typeface="Arial" pitchFamily="34" charset="0"/>
                <a:cs typeface="Arial" pitchFamily="34" charset="0"/>
              </a:rPr>
              <a:t>pojavu</a:t>
            </a:r>
            <a:r>
              <a:rPr lang="en-US" sz="2000" dirty="0">
                <a:latin typeface="Arial" pitchFamily="34" charset="0"/>
                <a:cs typeface="Arial" pitchFamily="34" charset="0"/>
              </a:rPr>
              <a:t> </a:t>
            </a:r>
            <a:r>
              <a:rPr lang="en-US" sz="2000" dirty="0" err="1">
                <a:latin typeface="Arial" pitchFamily="34" charset="0"/>
                <a:cs typeface="Arial" pitchFamily="34" charset="0"/>
              </a:rPr>
              <a:t>samoindukcije</a:t>
            </a:r>
            <a:r>
              <a:rPr lang="en-US" sz="2000" dirty="0">
                <a:latin typeface="Arial" pitchFamily="34" charset="0"/>
                <a:cs typeface="Arial" pitchFamily="34" charset="0"/>
              </a:rPr>
              <a:t>, </a:t>
            </a:r>
            <a:r>
              <a:rPr lang="en-US" sz="2000" dirty="0" err="1">
                <a:latin typeface="Arial" pitchFamily="34" charset="0"/>
                <a:cs typeface="Arial" pitchFamily="34" charset="0"/>
              </a:rPr>
              <a:t>kao</a:t>
            </a:r>
            <a:r>
              <a:rPr lang="en-US" sz="2000" dirty="0">
                <a:latin typeface="Arial" pitchFamily="34" charset="0"/>
                <a:cs typeface="Arial" pitchFamily="34" charset="0"/>
              </a:rPr>
              <a:t> i </a:t>
            </a:r>
            <a:r>
              <a:rPr lang="en-US" sz="2000" dirty="0" err="1">
                <a:latin typeface="Arial" pitchFamily="34" charset="0"/>
                <a:cs typeface="Arial" pitchFamily="34" charset="0"/>
              </a:rPr>
              <a:t>zakon</a:t>
            </a:r>
            <a:r>
              <a:rPr lang="en-US" sz="2000" dirty="0">
                <a:latin typeface="Arial" pitchFamily="34" charset="0"/>
                <a:cs typeface="Arial" pitchFamily="34" charset="0"/>
              </a:rPr>
              <a:t> </a:t>
            </a:r>
            <a:r>
              <a:rPr lang="en-US" sz="2000" dirty="0" err="1">
                <a:latin typeface="Arial" pitchFamily="34" charset="0"/>
                <a:cs typeface="Arial" pitchFamily="34" charset="0"/>
              </a:rPr>
              <a:t>elektromagnetne</a:t>
            </a:r>
            <a:r>
              <a:rPr lang="en-US" sz="2000" dirty="0">
                <a:latin typeface="Arial" pitchFamily="34" charset="0"/>
                <a:cs typeface="Arial" pitchFamily="34" charset="0"/>
              </a:rPr>
              <a:t> </a:t>
            </a:r>
            <a:r>
              <a:rPr lang="en-US" sz="2000" dirty="0" err="1">
                <a:latin typeface="Arial" pitchFamily="34" charset="0"/>
                <a:cs typeface="Arial" pitchFamily="34" charset="0"/>
              </a:rPr>
              <a:t>indukcije</a:t>
            </a:r>
            <a:r>
              <a:rPr lang="en-US" sz="2000" dirty="0">
                <a:latin typeface="Arial" pitchFamily="34" charset="0"/>
                <a:cs typeface="Arial" pitchFamily="34" charset="0"/>
              </a:rPr>
              <a:t>.</a:t>
            </a:r>
          </a:p>
        </p:txBody>
      </p:sp>
    </p:spTree>
    <p:extLst>
      <p:ext uri="{BB962C8B-B14F-4D97-AF65-F5344CB8AC3E}">
        <p14:creationId xmlns:p14="http://schemas.microsoft.com/office/powerpoint/2010/main" val="37287123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lnSpc>
                <a:spcPct val="90000"/>
              </a:lnSpc>
              <a:spcBef>
                <a:spcPts val="625"/>
              </a:spcBef>
              <a:buClr>
                <a:srgbClr val="009999"/>
              </a:buClr>
              <a:buFont typeface="Arial" charset="0"/>
              <a:buChar char="•"/>
              <a:defRPr/>
            </a:pPr>
            <a:r>
              <a:rPr lang="sr-Latn-CS" sz="2500" smtClean="0">
                <a:solidFill>
                  <a:srgbClr val="009999"/>
                </a:solidFill>
              </a:rPr>
              <a:t>EMS samoindukcije</a:t>
            </a:r>
          </a:p>
          <a:p>
            <a:pPr>
              <a:lnSpc>
                <a:spcPct val="90000"/>
              </a:lnSpc>
              <a:spcBef>
                <a:spcPts val="625"/>
              </a:spcBef>
              <a:buFont typeface="Arial" charset="0"/>
              <a:buChar char="•"/>
              <a:defRPr/>
            </a:pPr>
            <a:r>
              <a:rPr lang="sr-Latn-CS" sz="2500" smtClean="0"/>
              <a:t>Pri promeni struje kroz konturu javlja se EMS samoindukcije:</a:t>
            </a:r>
          </a:p>
          <a:p>
            <a:pPr marL="341313">
              <a:lnSpc>
                <a:spcPct val="90000"/>
              </a:lnSpc>
              <a:spcBef>
                <a:spcPts val="625"/>
              </a:spcBef>
              <a:buClrTx/>
              <a:buFontTx/>
              <a:buNone/>
              <a:defRPr/>
            </a:pPr>
            <a:endParaRPr lang="sr-Latn-CS" sz="2500" smtClean="0"/>
          </a:p>
          <a:p>
            <a:pPr marL="341313">
              <a:lnSpc>
                <a:spcPct val="90000"/>
              </a:lnSpc>
              <a:spcBef>
                <a:spcPts val="625"/>
              </a:spcBef>
              <a:buClrTx/>
              <a:buFontTx/>
              <a:buNone/>
              <a:defRPr/>
            </a:pPr>
            <a:endParaRPr lang="sr-Latn-CS" sz="2500" smtClean="0"/>
          </a:p>
          <a:p>
            <a:pPr>
              <a:lnSpc>
                <a:spcPct val="90000"/>
              </a:lnSpc>
              <a:spcBef>
                <a:spcPts val="625"/>
              </a:spcBef>
              <a:buFont typeface="Arial" charset="0"/>
              <a:buChar char="•"/>
              <a:defRPr/>
            </a:pPr>
            <a:r>
              <a:rPr lang="sr-Latn-CS" sz="2500" smtClean="0"/>
              <a:t>Pri nepromenljivoj geometriji konture i otsustvu feromagnetika induktivnost je konstantna:</a:t>
            </a:r>
          </a:p>
          <a:p>
            <a:pPr marL="341313">
              <a:lnSpc>
                <a:spcPct val="90000"/>
              </a:lnSpc>
              <a:spcBef>
                <a:spcPts val="625"/>
              </a:spcBef>
              <a:buClrTx/>
              <a:buFontTx/>
              <a:buNone/>
              <a:defRPr/>
            </a:pPr>
            <a:endParaRPr lang="sr-Latn-CS" sz="2500" smtClean="0"/>
          </a:p>
          <a:p>
            <a:pPr marL="341313">
              <a:lnSpc>
                <a:spcPct val="90000"/>
              </a:lnSpc>
              <a:spcBef>
                <a:spcPts val="625"/>
              </a:spcBef>
              <a:buClrTx/>
              <a:buFontTx/>
              <a:buNone/>
              <a:defRPr/>
            </a:pPr>
            <a:endParaRPr lang="sr-Latn-CS" sz="2500" smtClean="0"/>
          </a:p>
          <a:p>
            <a:pPr>
              <a:lnSpc>
                <a:spcPct val="90000"/>
              </a:lnSpc>
              <a:spcBef>
                <a:spcPts val="625"/>
              </a:spcBef>
              <a:buFont typeface="Arial" charset="0"/>
              <a:buChar char="•"/>
              <a:defRPr/>
            </a:pPr>
            <a:r>
              <a:rPr lang="sr-Latn-CS" sz="2500" smtClean="0"/>
              <a:t>Samoindukcija je usmerena tako da sprečava promenu struje u konturi. Struja ima “</a:t>
            </a:r>
            <a:r>
              <a:rPr lang="sr-Latn-CS" sz="2500" smtClean="0">
                <a:solidFill>
                  <a:srgbClr val="009999"/>
                </a:solidFill>
              </a:rPr>
              <a:t>inerciju</a:t>
            </a:r>
            <a:r>
              <a:rPr lang="sr-Latn-CS" sz="2500" smtClean="0"/>
              <a:t>”.</a:t>
            </a:r>
          </a:p>
        </p:txBody>
      </p:sp>
      <p:graphicFrame>
        <p:nvGraphicFramePr>
          <p:cNvPr id="29700" name="Object 3"/>
          <p:cNvGraphicFramePr>
            <a:graphicFrameLocks noChangeAspect="1"/>
          </p:cNvGraphicFramePr>
          <p:nvPr/>
        </p:nvGraphicFramePr>
        <p:xfrm>
          <a:off x="3059113" y="2852738"/>
          <a:ext cx="2730500" cy="749300"/>
        </p:xfrm>
        <a:graphic>
          <a:graphicData uri="http://schemas.openxmlformats.org/presentationml/2006/ole">
            <mc:AlternateContent xmlns:mc="http://schemas.openxmlformats.org/markup-compatibility/2006">
              <mc:Choice xmlns:v="urn:schemas-microsoft-com:vml" Requires="v">
                <p:oleObj spid="_x0000_s9232" r:id="rId4" imgW="491449" imgH="491449" progId="">
                  <p:embed/>
                </p:oleObj>
              </mc:Choice>
              <mc:Fallback>
                <p:oleObj r:id="rId4" imgW="491449" imgH="49144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2852738"/>
                        <a:ext cx="2730500" cy="749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1" name="Object 4"/>
          <p:cNvGraphicFramePr>
            <a:graphicFrameLocks noChangeAspect="1"/>
          </p:cNvGraphicFramePr>
          <p:nvPr/>
        </p:nvGraphicFramePr>
        <p:xfrm>
          <a:off x="3419475" y="4437063"/>
          <a:ext cx="1358900" cy="749300"/>
        </p:xfrm>
        <a:graphic>
          <a:graphicData uri="http://schemas.openxmlformats.org/presentationml/2006/ole">
            <mc:AlternateContent xmlns:mc="http://schemas.openxmlformats.org/markup-compatibility/2006">
              <mc:Choice xmlns:v="urn:schemas-microsoft-com:vml" Requires="v">
                <p:oleObj spid="_x0000_s9233" r:id="rId6" imgW="491416" imgH="491416" progId="">
                  <p:embed/>
                </p:oleObj>
              </mc:Choice>
              <mc:Fallback>
                <p:oleObj r:id="rId6" imgW="491416" imgH="491416"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4437063"/>
                        <a:ext cx="1358900" cy="749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1"/>
          <p:cNvSpPr txBox="1">
            <a:spLocks noChangeArrowheads="1"/>
          </p:cNvSpPr>
          <p:nvPr/>
        </p:nvSpPr>
        <p:spPr bwMode="auto">
          <a:xfrm>
            <a:off x="1187624" y="260648"/>
            <a:ext cx="7499176" cy="850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b="1" dirty="0">
                <a:solidFill>
                  <a:srgbClr val="009999"/>
                </a:solidFill>
              </a:rPr>
              <a:t>Samoindukcija</a:t>
            </a:r>
          </a:p>
        </p:txBody>
      </p:sp>
    </p:spTree>
    <p:extLst>
      <p:ext uri="{BB962C8B-B14F-4D97-AF65-F5344CB8AC3E}">
        <p14:creationId xmlns:p14="http://schemas.microsoft.com/office/powerpoint/2010/main" val="7591201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1pPr>
            <a:lvl2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2pPr>
            <a:lvl3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3pPr>
            <a:lvl4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4pPr>
            <a:lvl5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9pPr>
          </a:lstStyle>
          <a:p>
            <a:pPr eaLnBrk="1" hangingPunct="1">
              <a:spcBef>
                <a:spcPts val="625"/>
              </a:spcBef>
              <a:buFont typeface="Arial" charset="0"/>
              <a:buChar char="•"/>
            </a:pPr>
            <a:r>
              <a:rPr lang="sr-Latn-CS" sz="2500" dirty="0">
                <a:solidFill>
                  <a:srgbClr val="000000"/>
                </a:solidFill>
              </a:rPr>
              <a:t>Prekidanje struje kroz element koji ima veliku induktivnost je opasno. </a:t>
            </a:r>
            <a:endParaRPr lang="sr-Latn-CS" sz="2500" dirty="0" smtClean="0">
              <a:solidFill>
                <a:srgbClr val="000000"/>
              </a:solidFill>
            </a:endParaRPr>
          </a:p>
          <a:p>
            <a:pPr eaLnBrk="1" hangingPunct="1">
              <a:spcBef>
                <a:spcPts val="625"/>
              </a:spcBef>
              <a:buFont typeface="Arial" charset="0"/>
              <a:buChar char="•"/>
            </a:pPr>
            <a:r>
              <a:rPr lang="sr-Latn-CS" sz="2500" dirty="0" smtClean="0">
                <a:solidFill>
                  <a:srgbClr val="000000"/>
                </a:solidFill>
              </a:rPr>
              <a:t>Javlja </a:t>
            </a:r>
            <a:r>
              <a:rPr lang="sr-Latn-CS" sz="2500" dirty="0">
                <a:solidFill>
                  <a:srgbClr val="000000"/>
                </a:solidFill>
              </a:rPr>
              <a:t>se ogromna </a:t>
            </a:r>
            <a:r>
              <a:rPr lang="sr-Latn-CS" sz="2500" dirty="0">
                <a:solidFill>
                  <a:srgbClr val="009999"/>
                </a:solidFill>
              </a:rPr>
              <a:t>EMS samoindukcije</a:t>
            </a:r>
            <a:r>
              <a:rPr lang="sr-Latn-CS" sz="2500" dirty="0">
                <a:solidFill>
                  <a:srgbClr val="000000"/>
                </a:solidFill>
              </a:rPr>
              <a:t> što dovodi do pojave Voltinog luka na kontaktu prekidača što izaziva eroziju kontakata a i opasan je za operatera. </a:t>
            </a:r>
            <a:endParaRPr lang="sr-Latn-CS" sz="2500" dirty="0" smtClean="0">
              <a:solidFill>
                <a:srgbClr val="000000"/>
              </a:solidFill>
            </a:endParaRPr>
          </a:p>
          <a:p>
            <a:pPr eaLnBrk="1" hangingPunct="1">
              <a:spcBef>
                <a:spcPts val="625"/>
              </a:spcBef>
              <a:buFont typeface="Arial" charset="0"/>
              <a:buChar char="•"/>
            </a:pPr>
            <a:r>
              <a:rPr lang="sr-Latn-CS" sz="2500" dirty="0" smtClean="0">
                <a:solidFill>
                  <a:srgbClr val="000000"/>
                </a:solidFill>
              </a:rPr>
              <a:t>Postoje </a:t>
            </a:r>
            <a:r>
              <a:rPr lang="sr-Latn-CS" sz="2500" dirty="0">
                <a:solidFill>
                  <a:srgbClr val="000000"/>
                </a:solidFill>
              </a:rPr>
              <a:t>metodi kako se ovo izbegava i svi se baziraju na težnji da se smanji promena struje kroz induktivnost.  </a:t>
            </a:r>
          </a:p>
        </p:txBody>
      </p:sp>
      <p:sp>
        <p:nvSpPr>
          <p:cNvPr id="4" name="Text Box 1"/>
          <p:cNvSpPr txBox="1">
            <a:spLocks noChangeArrowheads="1"/>
          </p:cNvSpPr>
          <p:nvPr/>
        </p:nvSpPr>
        <p:spPr bwMode="auto">
          <a:xfrm>
            <a:off x="1187624" y="260648"/>
            <a:ext cx="7499176" cy="850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b="1" dirty="0">
                <a:solidFill>
                  <a:srgbClr val="009999"/>
                </a:solidFill>
              </a:rPr>
              <a:t>Samoindukcija</a:t>
            </a:r>
          </a:p>
        </p:txBody>
      </p:sp>
    </p:spTree>
    <p:extLst>
      <p:ext uri="{BB962C8B-B14F-4D97-AF65-F5344CB8AC3E}">
        <p14:creationId xmlns:p14="http://schemas.microsoft.com/office/powerpoint/2010/main" val="17557989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2"/>
          <p:cNvSpPr txBox="1">
            <a:spLocks noChangeArrowheads="1"/>
          </p:cNvSpPr>
          <p:nvPr/>
        </p:nvSpPr>
        <p:spPr bwMode="auto">
          <a:xfrm>
            <a:off x="457200" y="13970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1pPr>
            <a:lvl2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2pPr>
            <a:lvl3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3pPr>
            <a:lvl4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4pPr>
            <a:lvl5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9pPr>
          </a:lstStyle>
          <a:p>
            <a:pPr eaLnBrk="1" hangingPunct="1">
              <a:spcBef>
                <a:spcPts val="625"/>
              </a:spcBef>
              <a:buClr>
                <a:srgbClr val="009999"/>
              </a:buClr>
              <a:buFont typeface="Arial" charset="0"/>
              <a:buChar char="•"/>
            </a:pPr>
            <a:r>
              <a:rPr lang="sr-Latn-CS" sz="2500">
                <a:solidFill>
                  <a:srgbClr val="009999"/>
                </a:solidFill>
              </a:rPr>
              <a:t>Prelazni procesi u </a:t>
            </a:r>
            <a:r>
              <a:rPr lang="sr-Latn-CS" sz="2500" b="1">
                <a:solidFill>
                  <a:srgbClr val="009999"/>
                </a:solidFill>
              </a:rPr>
              <a:t>RL</a:t>
            </a:r>
            <a:r>
              <a:rPr lang="sr-Latn-CS" sz="2500">
                <a:solidFill>
                  <a:srgbClr val="009999"/>
                </a:solidFill>
              </a:rPr>
              <a:t> kolu</a:t>
            </a:r>
          </a:p>
          <a:p>
            <a:pPr eaLnBrk="1" hangingPunct="1">
              <a:spcBef>
                <a:spcPts val="625"/>
              </a:spcBef>
              <a:buFont typeface="Arial" charset="0"/>
              <a:buChar char="•"/>
            </a:pPr>
            <a:r>
              <a:rPr lang="sr-Latn-CS" sz="2500">
                <a:solidFill>
                  <a:srgbClr val="000000"/>
                </a:solidFill>
              </a:rPr>
              <a:t>Slučaj 1: prekidač u a) trenutno izbaci iz kola izvor napajanja:</a:t>
            </a:r>
          </a:p>
        </p:txBody>
      </p:sp>
      <p:pic>
        <p:nvPicPr>
          <p:cNvPr id="31748" name="Picture 3"/>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2474913"/>
            <a:ext cx="6732588" cy="2371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1749" name="Object 4"/>
          <p:cNvGraphicFramePr>
            <a:graphicFrameLocks noChangeAspect="1"/>
          </p:cNvGraphicFramePr>
          <p:nvPr/>
        </p:nvGraphicFramePr>
        <p:xfrm>
          <a:off x="250825" y="3779838"/>
          <a:ext cx="4292600" cy="2133600"/>
        </p:xfrm>
        <a:graphic>
          <a:graphicData uri="http://schemas.openxmlformats.org/presentationml/2006/ole">
            <mc:AlternateContent xmlns:mc="http://schemas.openxmlformats.org/markup-compatibility/2006">
              <mc:Choice xmlns:v="urn:schemas-microsoft-com:vml" Requires="v">
                <p:oleObj spid="_x0000_s10250" r:id="rId5" imgW="491465" imgH="491465" progId="">
                  <p:embed/>
                </p:oleObj>
              </mc:Choice>
              <mc:Fallback>
                <p:oleObj r:id="rId5" imgW="491465" imgH="491465"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3779838"/>
                        <a:ext cx="4292600" cy="213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0" name="Text Box 5"/>
          <p:cNvSpPr txBox="1">
            <a:spLocks noChangeArrowheads="1"/>
          </p:cNvSpPr>
          <p:nvPr/>
        </p:nvSpPr>
        <p:spPr bwMode="auto">
          <a:xfrm>
            <a:off x="3419873" y="5936818"/>
            <a:ext cx="520264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eaLnBrk="1" hangingPunct="1">
              <a:buClrTx/>
              <a:buFontTx/>
              <a:buNone/>
            </a:pPr>
            <a:r>
              <a:rPr lang="el-GR" sz="2500" i="1" dirty="0">
                <a:solidFill>
                  <a:srgbClr val="000000"/>
                </a:solidFill>
                <a:latin typeface="Segoe UI" pitchFamily="34" charset="0"/>
                <a:cs typeface="Segoe UI" pitchFamily="34" charset="0"/>
              </a:rPr>
              <a:t>τ</a:t>
            </a:r>
            <a:r>
              <a:rPr lang="sr-Latn-RS" sz="2500" dirty="0">
                <a:solidFill>
                  <a:srgbClr val="000000"/>
                </a:solidFill>
                <a:latin typeface="Segoe UI" pitchFamily="34" charset="0"/>
                <a:cs typeface="Segoe UI" pitchFamily="34" charset="0"/>
              </a:rPr>
              <a:t> </a:t>
            </a:r>
            <a:r>
              <a:rPr lang="sr-Latn-CS" sz="2500" dirty="0">
                <a:solidFill>
                  <a:srgbClr val="000000"/>
                </a:solidFill>
                <a:cs typeface="Arial" charset="0"/>
              </a:rPr>
              <a:t>je vremenska konstanta</a:t>
            </a:r>
            <a:r>
              <a:rPr lang="sr-Latn-CS" sz="2500" dirty="0">
                <a:solidFill>
                  <a:srgbClr val="009999"/>
                </a:solidFill>
                <a:cs typeface="Arial" charset="0"/>
              </a:rPr>
              <a:t> RL </a:t>
            </a:r>
            <a:r>
              <a:rPr lang="sr-Latn-CS" sz="2500" dirty="0">
                <a:solidFill>
                  <a:srgbClr val="000000"/>
                </a:solidFill>
                <a:cs typeface="Arial" charset="0"/>
              </a:rPr>
              <a:t>kola</a:t>
            </a:r>
            <a:r>
              <a:rPr lang="sr-Latn-CS" dirty="0">
                <a:solidFill>
                  <a:srgbClr val="000000"/>
                </a:solidFill>
                <a:cs typeface="Arial" charset="0"/>
              </a:rPr>
              <a:t> </a:t>
            </a:r>
          </a:p>
        </p:txBody>
      </p:sp>
      <p:sp>
        <p:nvSpPr>
          <p:cNvPr id="7" name="Text Box 1"/>
          <p:cNvSpPr txBox="1">
            <a:spLocks noChangeArrowheads="1"/>
          </p:cNvSpPr>
          <p:nvPr/>
        </p:nvSpPr>
        <p:spPr bwMode="auto">
          <a:xfrm>
            <a:off x="1187624" y="260648"/>
            <a:ext cx="7499176" cy="850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b="1" dirty="0">
                <a:solidFill>
                  <a:srgbClr val="009999"/>
                </a:solidFill>
              </a:rPr>
              <a:t>Samoindukcija</a:t>
            </a:r>
          </a:p>
        </p:txBody>
      </p:sp>
    </p:spTree>
    <p:extLst>
      <p:ext uri="{BB962C8B-B14F-4D97-AF65-F5344CB8AC3E}">
        <p14:creationId xmlns:p14="http://schemas.microsoft.com/office/powerpoint/2010/main" val="29718109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1pPr>
            <a:lvl2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2pPr>
            <a:lvl3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3pPr>
            <a:lvl4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4pPr>
            <a:lvl5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9pPr>
          </a:lstStyle>
          <a:p>
            <a:pPr eaLnBrk="1" hangingPunct="1">
              <a:spcBef>
                <a:spcPts val="625"/>
              </a:spcBef>
              <a:buFont typeface="Arial" charset="0"/>
              <a:buChar char="•"/>
            </a:pPr>
            <a:r>
              <a:rPr lang="sr-Latn-CS" sz="2500">
                <a:solidFill>
                  <a:srgbClr val="000000"/>
                </a:solidFill>
              </a:rPr>
              <a:t>Slučaj 2: Prekidač u b) trenutno ubaci izvor napajanja u kolo:</a:t>
            </a:r>
          </a:p>
        </p:txBody>
      </p:sp>
      <p:graphicFrame>
        <p:nvGraphicFramePr>
          <p:cNvPr id="32772" name="Object 3"/>
          <p:cNvGraphicFramePr>
            <a:graphicFrameLocks noChangeAspect="1"/>
          </p:cNvGraphicFramePr>
          <p:nvPr/>
        </p:nvGraphicFramePr>
        <p:xfrm>
          <a:off x="971550" y="2722563"/>
          <a:ext cx="1943100" cy="3086100"/>
        </p:xfrm>
        <a:graphic>
          <a:graphicData uri="http://schemas.openxmlformats.org/presentationml/2006/ole">
            <mc:AlternateContent xmlns:mc="http://schemas.openxmlformats.org/markup-compatibility/2006">
              <mc:Choice xmlns:v="urn:schemas-microsoft-com:vml" Requires="v">
                <p:oleObj spid="_x0000_s11274" r:id="rId4" imgW="490074" imgH="490074" progId="">
                  <p:embed/>
                </p:oleObj>
              </mc:Choice>
              <mc:Fallback>
                <p:oleObj r:id="rId4" imgW="490074" imgH="49007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2722563"/>
                        <a:ext cx="1943100" cy="3086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2773" name="Picture 4"/>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06900" y="2133600"/>
            <a:ext cx="3095625" cy="2505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4" name="Picture 5"/>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36360" y="4509120"/>
            <a:ext cx="2733675" cy="1952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1"/>
          <p:cNvSpPr txBox="1">
            <a:spLocks noChangeArrowheads="1"/>
          </p:cNvSpPr>
          <p:nvPr/>
        </p:nvSpPr>
        <p:spPr bwMode="auto">
          <a:xfrm>
            <a:off x="1187624" y="260648"/>
            <a:ext cx="7499176" cy="850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b="1" dirty="0">
                <a:solidFill>
                  <a:srgbClr val="009999"/>
                </a:solidFill>
              </a:rPr>
              <a:t>Samoindukcija</a:t>
            </a:r>
          </a:p>
        </p:txBody>
      </p:sp>
    </p:spTree>
    <p:extLst>
      <p:ext uri="{BB962C8B-B14F-4D97-AF65-F5344CB8AC3E}">
        <p14:creationId xmlns:p14="http://schemas.microsoft.com/office/powerpoint/2010/main" val="33489839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907704" y="260648"/>
            <a:ext cx="6779096"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dirty="0">
                <a:solidFill>
                  <a:srgbClr val="009999"/>
                </a:solidFill>
              </a:rPr>
              <a:t>Superprovodna kontura</a:t>
            </a:r>
          </a:p>
        </p:txBody>
      </p:sp>
      <p:sp>
        <p:nvSpPr>
          <p:cNvPr id="27650"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spcBef>
                <a:spcPts val="625"/>
              </a:spcBef>
              <a:buFont typeface="Arial" charset="0"/>
              <a:buChar char="•"/>
              <a:defRPr/>
            </a:pPr>
            <a:r>
              <a:rPr lang="sr-Latn-CS" sz="2500" dirty="0" smtClean="0"/>
              <a:t>Kontura sa strujom se kreće i/ili deformiše u spoljašnjem magnetnom polju</a:t>
            </a:r>
          </a:p>
          <a:p>
            <a:pPr marL="342900">
              <a:spcBef>
                <a:spcPts val="625"/>
              </a:spcBef>
              <a:buClrTx/>
              <a:buFontTx/>
              <a:buNone/>
              <a:defRPr/>
            </a:pPr>
            <a:endParaRPr lang="sr-Latn-CS" sz="2500" dirty="0" smtClean="0"/>
          </a:p>
          <a:p>
            <a:pPr marL="342900">
              <a:spcBef>
                <a:spcPts val="625"/>
              </a:spcBef>
              <a:buClrTx/>
              <a:buFontTx/>
              <a:buNone/>
              <a:defRPr/>
            </a:pPr>
            <a:endParaRPr lang="sr-Latn-CS" sz="2500" dirty="0" smtClean="0"/>
          </a:p>
          <a:p>
            <a:pPr marL="338328" indent="-338328">
              <a:spcBef>
                <a:spcPts val="1200"/>
              </a:spcBef>
              <a:buClrTx/>
              <a:buFont typeface="Arial" pitchFamily="34" charset="0"/>
              <a:buChar char="•"/>
              <a:defRPr/>
            </a:pPr>
            <a:r>
              <a:rPr lang="sr-Latn-CS" sz="2500" dirty="0" smtClean="0"/>
              <a:t>Za superprovodnu konturu je </a:t>
            </a:r>
            <a:r>
              <a:rPr lang="sr-Latn-CS" sz="2500" dirty="0" smtClean="0">
                <a:solidFill>
                  <a:srgbClr val="009999"/>
                </a:solidFill>
              </a:rPr>
              <a:t>R=0</a:t>
            </a:r>
            <a:r>
              <a:rPr lang="sr-Latn-CS" sz="2500" dirty="0" smtClean="0"/>
              <a:t> pa da bi struja bila konačna mora biti </a:t>
            </a:r>
            <a:r>
              <a:rPr lang="sr-Latn-CS" sz="2500" dirty="0" smtClean="0">
                <a:solidFill>
                  <a:srgbClr val="009999"/>
                </a:solidFill>
              </a:rPr>
              <a:t>d</a:t>
            </a:r>
            <a:r>
              <a:rPr lang="el-GR" sz="2500" dirty="0" smtClean="0">
                <a:solidFill>
                  <a:srgbClr val="009999"/>
                </a:solidFill>
                <a:cs typeface="Arial" charset="0"/>
              </a:rPr>
              <a:t>Φ</a:t>
            </a:r>
            <a:r>
              <a:rPr lang="sr-Latn-CS" sz="2500" dirty="0" smtClean="0">
                <a:solidFill>
                  <a:srgbClr val="009999"/>
                </a:solidFill>
                <a:cs typeface="Arial" charset="0"/>
              </a:rPr>
              <a:t>/dt=0</a:t>
            </a:r>
            <a:r>
              <a:rPr lang="sr-Latn-CS" sz="2500" dirty="0" smtClean="0">
                <a:cs typeface="Arial" charset="0"/>
              </a:rPr>
              <a:t> tj. </a:t>
            </a:r>
            <a:r>
              <a:rPr lang="el-GR" sz="2500" dirty="0" smtClean="0">
                <a:solidFill>
                  <a:srgbClr val="009999"/>
                </a:solidFill>
                <a:cs typeface="Arial" charset="0"/>
              </a:rPr>
              <a:t>Φ</a:t>
            </a:r>
            <a:r>
              <a:rPr lang="sr-Latn-CS" sz="2500" dirty="0" smtClean="0">
                <a:solidFill>
                  <a:srgbClr val="009999"/>
                </a:solidFill>
                <a:cs typeface="Arial" charset="0"/>
              </a:rPr>
              <a:t>=const</a:t>
            </a:r>
            <a:r>
              <a:rPr lang="sr-Latn-CS" sz="2500" dirty="0" smtClean="0">
                <a:cs typeface="Arial" charset="0"/>
              </a:rPr>
              <a:t>. </a:t>
            </a:r>
          </a:p>
          <a:p>
            <a:pPr marL="338328" indent="-338328">
              <a:spcBef>
                <a:spcPts val="1200"/>
              </a:spcBef>
              <a:buClrTx/>
              <a:buFont typeface="Arial" pitchFamily="34" charset="0"/>
              <a:buChar char="•"/>
              <a:defRPr/>
            </a:pPr>
            <a:r>
              <a:rPr lang="sr-Latn-CS" sz="2500" dirty="0" smtClean="0">
                <a:cs typeface="Arial" charset="0"/>
              </a:rPr>
              <a:t>Težnja da se zadrži postojeći magnetni fluks kroz konturu je uvek prisutna ali se najjasnije manifestuje kod superprovodne konture.</a:t>
            </a:r>
          </a:p>
        </p:txBody>
      </p:sp>
      <p:graphicFrame>
        <p:nvGraphicFramePr>
          <p:cNvPr id="33796" name="Object 3"/>
          <p:cNvGraphicFramePr>
            <a:graphicFrameLocks noChangeAspect="1"/>
          </p:cNvGraphicFramePr>
          <p:nvPr/>
        </p:nvGraphicFramePr>
        <p:xfrm>
          <a:off x="2632075" y="2565400"/>
          <a:ext cx="2603500" cy="762000"/>
        </p:xfrm>
        <a:graphic>
          <a:graphicData uri="http://schemas.openxmlformats.org/presentationml/2006/ole">
            <mc:AlternateContent xmlns:mc="http://schemas.openxmlformats.org/markup-compatibility/2006">
              <mc:Choice xmlns:v="urn:schemas-microsoft-com:vml" Requires="v">
                <p:oleObj spid="_x0000_s12298" r:id="rId4" imgW="491416" imgH="491416" progId="">
                  <p:embed/>
                </p:oleObj>
              </mc:Choice>
              <mc:Fallback>
                <p:oleObj r:id="rId4" imgW="491416" imgH="49141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2075" y="2565400"/>
                        <a:ext cx="2603500"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469322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763688" y="202630"/>
            <a:ext cx="7380311" cy="850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b="1" dirty="0">
                <a:solidFill>
                  <a:srgbClr val="009999"/>
                </a:solidFill>
              </a:rPr>
              <a:t>Međusobna indukcija</a:t>
            </a:r>
          </a:p>
        </p:txBody>
      </p:sp>
      <p:sp>
        <p:nvSpPr>
          <p:cNvPr id="2867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spcBef>
                <a:spcPts val="625"/>
              </a:spcBef>
              <a:buFont typeface="Arial" charset="0"/>
              <a:buChar char="•"/>
              <a:defRPr/>
            </a:pPr>
            <a:r>
              <a:rPr lang="en-US" sz="2500" dirty="0" smtClean="0"/>
              <a:t>U </a:t>
            </a:r>
            <a:r>
              <a:rPr lang="en-US" sz="2500" dirty="0" err="1" smtClean="0"/>
              <a:t>konturi</a:t>
            </a:r>
            <a:r>
              <a:rPr lang="en-US" sz="2500" dirty="0" smtClean="0"/>
              <a:t> </a:t>
            </a:r>
            <a:r>
              <a:rPr lang="en-US" sz="2500" dirty="0" smtClean="0">
                <a:solidFill>
                  <a:srgbClr val="009999"/>
                </a:solidFill>
              </a:rPr>
              <a:t>1</a:t>
            </a:r>
            <a:r>
              <a:rPr lang="en-US" sz="2500" dirty="0" smtClean="0"/>
              <a:t> </a:t>
            </a:r>
            <a:r>
              <a:rPr lang="en-US" sz="2500" dirty="0" err="1" smtClean="0"/>
              <a:t>struja</a:t>
            </a:r>
            <a:r>
              <a:rPr lang="en-US" sz="2500" dirty="0" smtClean="0"/>
              <a:t> </a:t>
            </a:r>
            <a:r>
              <a:rPr lang="en-US" sz="2500" b="1" dirty="0" smtClean="0">
                <a:solidFill>
                  <a:srgbClr val="009999"/>
                </a:solidFill>
              </a:rPr>
              <a:t>I</a:t>
            </a:r>
            <a:r>
              <a:rPr lang="en-US" sz="2500" b="1" baseline="-25000" dirty="0" smtClean="0">
                <a:solidFill>
                  <a:srgbClr val="009999"/>
                </a:solidFill>
              </a:rPr>
              <a:t>1</a:t>
            </a:r>
            <a:r>
              <a:rPr lang="en-US" sz="2500" baseline="-25000" dirty="0" smtClean="0">
                <a:solidFill>
                  <a:srgbClr val="009999"/>
                </a:solidFill>
              </a:rPr>
              <a:t> </a:t>
            </a:r>
            <a:r>
              <a:rPr lang="en-US" sz="2500" dirty="0" err="1" smtClean="0"/>
              <a:t>uzrokuje</a:t>
            </a:r>
            <a:r>
              <a:rPr lang="en-US" sz="2500" dirty="0" smtClean="0"/>
              <a:t> </a:t>
            </a:r>
            <a:r>
              <a:rPr lang="en-US" sz="2500" dirty="0" err="1" smtClean="0"/>
              <a:t>magnetni</a:t>
            </a:r>
            <a:r>
              <a:rPr lang="en-US" sz="2500" dirty="0" smtClean="0"/>
              <a:t> </a:t>
            </a:r>
            <a:r>
              <a:rPr lang="en-US" sz="2500" dirty="0" err="1" smtClean="0"/>
              <a:t>fluks</a:t>
            </a:r>
            <a:r>
              <a:rPr lang="en-US" sz="2500" dirty="0" smtClean="0"/>
              <a:t> </a:t>
            </a:r>
            <a:r>
              <a:rPr lang="en-US" sz="2500" dirty="0" err="1" smtClean="0"/>
              <a:t>kroz</a:t>
            </a:r>
            <a:r>
              <a:rPr lang="en-US" sz="2500" dirty="0" smtClean="0"/>
              <a:t> </a:t>
            </a:r>
            <a:r>
              <a:rPr lang="en-US" sz="2500" dirty="0" err="1" smtClean="0"/>
              <a:t>konturu</a:t>
            </a:r>
            <a:r>
              <a:rPr lang="en-US" sz="2500" dirty="0" smtClean="0"/>
              <a:t> </a:t>
            </a:r>
            <a:r>
              <a:rPr lang="en-US" sz="2500" dirty="0" smtClean="0">
                <a:solidFill>
                  <a:srgbClr val="009999"/>
                </a:solidFill>
              </a:rPr>
              <a:t>2</a:t>
            </a:r>
            <a:r>
              <a:rPr lang="en-US" sz="2500" dirty="0" smtClean="0"/>
              <a:t>:</a:t>
            </a:r>
          </a:p>
          <a:p>
            <a:pPr marL="342900">
              <a:spcBef>
                <a:spcPts val="625"/>
              </a:spcBef>
              <a:buClrTx/>
              <a:buFontTx/>
              <a:buNone/>
              <a:defRPr/>
            </a:pPr>
            <a:endParaRPr lang="en-US" sz="2500" dirty="0" smtClean="0"/>
          </a:p>
          <a:p>
            <a:pPr>
              <a:spcBef>
                <a:spcPts val="625"/>
              </a:spcBef>
              <a:buFont typeface="Arial" charset="0"/>
              <a:buChar char="•"/>
              <a:defRPr/>
            </a:pPr>
            <a:r>
              <a:rPr lang="en-US" sz="2500" dirty="0" smtClean="0"/>
              <a:t>U </a:t>
            </a:r>
            <a:r>
              <a:rPr lang="en-US" sz="2500" dirty="0" err="1" smtClean="0"/>
              <a:t>konturi</a:t>
            </a:r>
            <a:r>
              <a:rPr lang="en-US" sz="2500" dirty="0" smtClean="0"/>
              <a:t> </a:t>
            </a:r>
            <a:r>
              <a:rPr lang="en-US" sz="2500" dirty="0" smtClean="0">
                <a:solidFill>
                  <a:srgbClr val="009999"/>
                </a:solidFill>
              </a:rPr>
              <a:t>2</a:t>
            </a:r>
            <a:r>
              <a:rPr lang="en-US" sz="2500" dirty="0" smtClean="0"/>
              <a:t> </a:t>
            </a:r>
            <a:r>
              <a:rPr lang="en-US" sz="2500" dirty="0" err="1" smtClean="0"/>
              <a:t>struja</a:t>
            </a:r>
            <a:r>
              <a:rPr lang="en-US" sz="2500" dirty="0" smtClean="0"/>
              <a:t> </a:t>
            </a:r>
            <a:r>
              <a:rPr lang="en-US" sz="2500" b="1" dirty="0" smtClean="0">
                <a:solidFill>
                  <a:srgbClr val="009999"/>
                </a:solidFill>
              </a:rPr>
              <a:t>I</a:t>
            </a:r>
            <a:r>
              <a:rPr lang="en-US" sz="2500" b="1" baseline="-25000" dirty="0" smtClean="0">
                <a:solidFill>
                  <a:srgbClr val="009999"/>
                </a:solidFill>
              </a:rPr>
              <a:t>2</a:t>
            </a:r>
            <a:r>
              <a:rPr lang="en-US" sz="2500" baseline="-25000" dirty="0" smtClean="0"/>
              <a:t> </a:t>
            </a:r>
            <a:r>
              <a:rPr lang="en-US" sz="2500" dirty="0" err="1" smtClean="0"/>
              <a:t>uzrokuje</a:t>
            </a:r>
            <a:r>
              <a:rPr lang="en-US" sz="2500" dirty="0" smtClean="0"/>
              <a:t> </a:t>
            </a:r>
            <a:r>
              <a:rPr lang="en-US" sz="2500" dirty="0" err="1" smtClean="0"/>
              <a:t>magnetni</a:t>
            </a:r>
            <a:r>
              <a:rPr lang="en-US" sz="2500" dirty="0" smtClean="0"/>
              <a:t> </a:t>
            </a:r>
            <a:r>
              <a:rPr lang="en-US" sz="2500" dirty="0" err="1" smtClean="0"/>
              <a:t>fluks</a:t>
            </a:r>
            <a:r>
              <a:rPr lang="en-US" sz="2500" dirty="0" smtClean="0"/>
              <a:t> </a:t>
            </a:r>
            <a:r>
              <a:rPr lang="en-US" sz="2500" dirty="0" err="1" smtClean="0"/>
              <a:t>kroz</a:t>
            </a:r>
            <a:r>
              <a:rPr lang="en-US" sz="2500" dirty="0" smtClean="0"/>
              <a:t> </a:t>
            </a:r>
            <a:r>
              <a:rPr lang="en-US" sz="2500" dirty="0" err="1" smtClean="0"/>
              <a:t>konturu</a:t>
            </a:r>
            <a:r>
              <a:rPr lang="en-US" sz="2500" dirty="0" smtClean="0"/>
              <a:t> </a:t>
            </a:r>
            <a:r>
              <a:rPr lang="en-US" sz="2500" dirty="0" smtClean="0">
                <a:solidFill>
                  <a:srgbClr val="009999"/>
                </a:solidFill>
              </a:rPr>
              <a:t>1</a:t>
            </a:r>
            <a:r>
              <a:rPr lang="en-US" sz="2500" dirty="0" smtClean="0"/>
              <a:t>:</a:t>
            </a:r>
          </a:p>
          <a:p>
            <a:pPr marL="341313">
              <a:spcBef>
                <a:spcPts val="625"/>
              </a:spcBef>
              <a:buClrTx/>
              <a:buFontTx/>
              <a:buNone/>
              <a:defRPr/>
            </a:pPr>
            <a:endParaRPr lang="en-US" sz="2500" dirty="0" smtClean="0"/>
          </a:p>
        </p:txBody>
      </p:sp>
      <p:pic>
        <p:nvPicPr>
          <p:cNvPr id="34820" name="Picture 3"/>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0824" y="3733800"/>
            <a:ext cx="2658971" cy="2392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1" name="Text Box 4"/>
          <p:cNvSpPr txBox="1">
            <a:spLocks noChangeArrowheads="1"/>
          </p:cNvSpPr>
          <p:nvPr/>
        </p:nvSpPr>
        <p:spPr bwMode="auto">
          <a:xfrm>
            <a:off x="3203575" y="4365625"/>
            <a:ext cx="5634038" cy="205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eaLnBrk="1" hangingPunct="1">
              <a:buClrTx/>
              <a:buFontTx/>
              <a:buNone/>
            </a:pPr>
            <a:r>
              <a:rPr lang="en-US" sz="2500" b="1">
                <a:solidFill>
                  <a:srgbClr val="009999"/>
                </a:solidFill>
              </a:rPr>
              <a:t>L</a:t>
            </a:r>
            <a:r>
              <a:rPr lang="en-US" sz="2500" b="1" baseline="-25000">
                <a:solidFill>
                  <a:srgbClr val="009999"/>
                </a:solidFill>
              </a:rPr>
              <a:t>12</a:t>
            </a:r>
            <a:r>
              <a:rPr lang="en-US" sz="2500">
                <a:solidFill>
                  <a:srgbClr val="000000"/>
                </a:solidFill>
              </a:rPr>
              <a:t> i </a:t>
            </a:r>
            <a:r>
              <a:rPr lang="en-US" sz="2500" b="1">
                <a:solidFill>
                  <a:srgbClr val="009999"/>
                </a:solidFill>
              </a:rPr>
              <a:t>L</a:t>
            </a:r>
            <a:r>
              <a:rPr lang="en-US" sz="2500" b="1" baseline="-25000">
                <a:solidFill>
                  <a:srgbClr val="009999"/>
                </a:solidFill>
              </a:rPr>
              <a:t>21</a:t>
            </a:r>
            <a:r>
              <a:rPr lang="en-US" sz="2500">
                <a:solidFill>
                  <a:srgbClr val="000000"/>
                </a:solidFill>
              </a:rPr>
              <a:t> su </a:t>
            </a:r>
            <a:r>
              <a:rPr lang="en-US" sz="2500">
                <a:solidFill>
                  <a:srgbClr val="009999"/>
                </a:solidFill>
              </a:rPr>
              <a:t>uzajamne induktivnosti</a:t>
            </a:r>
          </a:p>
          <a:p>
            <a:pPr eaLnBrk="1" hangingPunct="1">
              <a:buClrTx/>
              <a:buFontTx/>
              <a:buNone/>
            </a:pPr>
            <a:r>
              <a:rPr lang="en-US" sz="2500">
                <a:solidFill>
                  <a:srgbClr val="000000"/>
                </a:solidFill>
              </a:rPr>
              <a:t>kontura </a:t>
            </a:r>
            <a:r>
              <a:rPr lang="en-US" sz="2500">
                <a:solidFill>
                  <a:srgbClr val="009999"/>
                </a:solidFill>
              </a:rPr>
              <a:t>1</a:t>
            </a:r>
            <a:r>
              <a:rPr lang="en-US" sz="2500">
                <a:solidFill>
                  <a:srgbClr val="000000"/>
                </a:solidFill>
              </a:rPr>
              <a:t> i </a:t>
            </a:r>
            <a:r>
              <a:rPr lang="en-US" sz="2500">
                <a:solidFill>
                  <a:srgbClr val="009999"/>
                </a:solidFill>
              </a:rPr>
              <a:t>2</a:t>
            </a:r>
            <a:r>
              <a:rPr lang="en-US" sz="2500">
                <a:solidFill>
                  <a:srgbClr val="000000"/>
                </a:solidFill>
              </a:rPr>
              <a:t>. Zavise od geometrije </a:t>
            </a:r>
          </a:p>
          <a:p>
            <a:pPr eaLnBrk="1" hangingPunct="1">
              <a:buClrTx/>
              <a:buFontTx/>
              <a:buNone/>
            </a:pPr>
            <a:r>
              <a:rPr lang="en-US" sz="2500">
                <a:solidFill>
                  <a:srgbClr val="000000"/>
                </a:solidFill>
              </a:rPr>
              <a:t>i me</a:t>
            </a:r>
            <a:r>
              <a:rPr lang="sr-Latn-CS" sz="2500">
                <a:solidFill>
                  <a:srgbClr val="000000"/>
                </a:solidFill>
              </a:rPr>
              <a:t>đ</a:t>
            </a:r>
            <a:r>
              <a:rPr lang="en-US" sz="2500">
                <a:solidFill>
                  <a:srgbClr val="000000"/>
                </a:solidFill>
              </a:rPr>
              <a:t>usobnog polo</a:t>
            </a:r>
            <a:r>
              <a:rPr lang="sr-Latn-CS" sz="2500">
                <a:solidFill>
                  <a:srgbClr val="000000"/>
                </a:solidFill>
              </a:rPr>
              <a:t>žaja kontura kao</a:t>
            </a:r>
          </a:p>
          <a:p>
            <a:pPr eaLnBrk="1" hangingPunct="1">
              <a:buClrTx/>
              <a:buFontTx/>
              <a:buNone/>
            </a:pPr>
            <a:r>
              <a:rPr lang="sr-Latn-CS" sz="2500">
                <a:solidFill>
                  <a:srgbClr val="000000"/>
                </a:solidFill>
              </a:rPr>
              <a:t>i od relativne magnetne permeabilnosti</a:t>
            </a:r>
          </a:p>
          <a:p>
            <a:pPr eaLnBrk="1" hangingPunct="1">
              <a:buClrTx/>
              <a:buFontTx/>
              <a:buNone/>
            </a:pPr>
            <a:r>
              <a:rPr lang="sr-Latn-CS" sz="2500">
                <a:solidFill>
                  <a:srgbClr val="000000"/>
                </a:solidFill>
              </a:rPr>
              <a:t>sredine u kojoj se nalaze.</a:t>
            </a:r>
          </a:p>
        </p:txBody>
      </p:sp>
      <p:graphicFrame>
        <p:nvGraphicFramePr>
          <p:cNvPr id="34822" name="Object 5"/>
          <p:cNvGraphicFramePr>
            <a:graphicFrameLocks noChangeAspect="1"/>
          </p:cNvGraphicFramePr>
          <p:nvPr/>
        </p:nvGraphicFramePr>
        <p:xfrm>
          <a:off x="3927475" y="3657600"/>
          <a:ext cx="1651000" cy="484188"/>
        </p:xfrm>
        <a:graphic>
          <a:graphicData uri="http://schemas.openxmlformats.org/presentationml/2006/ole">
            <mc:AlternateContent xmlns:mc="http://schemas.openxmlformats.org/markup-compatibility/2006">
              <mc:Choice xmlns:v="urn:schemas-microsoft-com:vml" Requires="v">
                <p:oleObj spid="_x0000_s13330" r:id="rId5" imgW="1650600" imgH="484920" progId="">
                  <p:embed/>
                </p:oleObj>
              </mc:Choice>
              <mc:Fallback>
                <p:oleObj r:id="rId5" imgW="1650600" imgH="4849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7475" y="3657600"/>
                        <a:ext cx="1651000" cy="484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3" name="Object 6"/>
          <p:cNvGraphicFramePr>
            <a:graphicFrameLocks noChangeAspect="1"/>
          </p:cNvGraphicFramePr>
          <p:nvPr>
            <p:extLst>
              <p:ext uri="{D42A27DB-BD31-4B8C-83A1-F6EECF244321}">
                <p14:modId xmlns:p14="http://schemas.microsoft.com/office/powerpoint/2010/main" val="1492620958"/>
              </p:ext>
            </p:extLst>
          </p:nvPr>
        </p:nvGraphicFramePr>
        <p:xfrm>
          <a:off x="3917950" y="2276872"/>
          <a:ext cx="1532552" cy="444103"/>
        </p:xfrm>
        <a:graphic>
          <a:graphicData uri="http://schemas.openxmlformats.org/presentationml/2006/ole">
            <mc:AlternateContent xmlns:mc="http://schemas.openxmlformats.org/markup-compatibility/2006">
              <mc:Choice xmlns:v="urn:schemas-microsoft-com:vml" Requires="v">
                <p:oleObj spid="_x0000_s13331" r:id="rId7" imgW="1226520" imgH="355320" progId="">
                  <p:embed/>
                </p:oleObj>
              </mc:Choice>
              <mc:Fallback>
                <p:oleObj r:id="rId7" imgW="1226520" imgH="35532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7950" y="2276872"/>
                        <a:ext cx="1532552" cy="44410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117968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1pPr>
            <a:lvl2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2pPr>
            <a:lvl3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3pPr>
            <a:lvl4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4pPr>
            <a:lvl5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9pPr>
          </a:lstStyle>
          <a:p>
            <a:pPr eaLnBrk="1" hangingPunct="1">
              <a:spcBef>
                <a:spcPts val="625"/>
              </a:spcBef>
              <a:buFont typeface="Arial" charset="0"/>
              <a:buChar char="•"/>
            </a:pPr>
            <a:r>
              <a:rPr lang="sr-Latn-CS" sz="2500">
                <a:solidFill>
                  <a:srgbClr val="000000"/>
                </a:solidFill>
              </a:rPr>
              <a:t>Magnetna veza među konturama uzrokuje to da svaka promena struje u jednoj konturi izaziva EMS indukcije u drugoj konturi. Ta pojava se zove </a:t>
            </a:r>
            <a:r>
              <a:rPr lang="sr-Latn-CS" sz="2500">
                <a:solidFill>
                  <a:srgbClr val="009999"/>
                </a:solidFill>
              </a:rPr>
              <a:t>međusobna indukcija.</a:t>
            </a:r>
          </a:p>
        </p:txBody>
      </p:sp>
      <p:graphicFrame>
        <p:nvGraphicFramePr>
          <p:cNvPr id="35844" name="Object 3"/>
          <p:cNvGraphicFramePr>
            <a:graphicFrameLocks noChangeAspect="1"/>
          </p:cNvGraphicFramePr>
          <p:nvPr/>
        </p:nvGraphicFramePr>
        <p:xfrm>
          <a:off x="2843213" y="3429000"/>
          <a:ext cx="2730500" cy="1612900"/>
        </p:xfrm>
        <a:graphic>
          <a:graphicData uri="http://schemas.openxmlformats.org/presentationml/2006/ole">
            <mc:AlternateContent xmlns:mc="http://schemas.openxmlformats.org/markup-compatibility/2006">
              <mc:Choice xmlns:v="urn:schemas-microsoft-com:vml" Requires="v">
                <p:oleObj spid="_x0000_s14345" r:id="rId4" imgW="491465" imgH="491465" progId="">
                  <p:embed/>
                </p:oleObj>
              </mc:Choice>
              <mc:Fallback>
                <p:oleObj r:id="rId4" imgW="491465" imgH="49146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3429000"/>
                        <a:ext cx="2730500" cy="1612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1"/>
          <p:cNvSpPr txBox="1">
            <a:spLocks noChangeArrowheads="1"/>
          </p:cNvSpPr>
          <p:nvPr/>
        </p:nvSpPr>
        <p:spPr bwMode="auto">
          <a:xfrm>
            <a:off x="1763688" y="202630"/>
            <a:ext cx="7380311" cy="850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b="1" dirty="0">
                <a:solidFill>
                  <a:srgbClr val="009999"/>
                </a:solidFill>
              </a:rPr>
              <a:t>Međusobna indukcija</a:t>
            </a:r>
          </a:p>
        </p:txBody>
      </p:sp>
    </p:spTree>
    <p:extLst>
      <p:ext uri="{BB962C8B-B14F-4D97-AF65-F5344CB8AC3E}">
        <p14:creationId xmlns:p14="http://schemas.microsoft.com/office/powerpoint/2010/main" val="8108990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spcBef>
                <a:spcPts val="625"/>
              </a:spcBef>
              <a:buFont typeface="Arial" charset="0"/>
              <a:buChar char="•"/>
              <a:defRPr/>
            </a:pPr>
            <a:r>
              <a:rPr lang="sr-Latn-CS" sz="2500" dirty="0" smtClean="0"/>
              <a:t>Ako se primeni</a:t>
            </a:r>
            <a:r>
              <a:rPr lang="sr-Latn-CS" sz="3200" dirty="0" smtClean="0"/>
              <a:t> </a:t>
            </a:r>
            <a:r>
              <a:rPr lang="sr-Latn-CS" sz="2500" dirty="0" smtClean="0"/>
              <a:t>Ohm-ov zakon na dve konture dobija se:</a:t>
            </a:r>
          </a:p>
          <a:p>
            <a:pPr marL="341313">
              <a:spcBef>
                <a:spcPts val="625"/>
              </a:spcBef>
              <a:buClrTx/>
              <a:buFontTx/>
              <a:buNone/>
              <a:defRPr/>
            </a:pPr>
            <a:endParaRPr lang="sr-Latn-CS" sz="2500" dirty="0" smtClean="0"/>
          </a:p>
          <a:p>
            <a:pPr marL="341313">
              <a:spcBef>
                <a:spcPts val="625"/>
              </a:spcBef>
              <a:buClrTx/>
              <a:buFontTx/>
              <a:buNone/>
              <a:defRPr/>
            </a:pPr>
            <a:endParaRPr lang="sr-Latn-CS" sz="2500" dirty="0" smtClean="0"/>
          </a:p>
          <a:p>
            <a:pPr marL="341313">
              <a:spcBef>
                <a:spcPts val="625"/>
              </a:spcBef>
              <a:buClrTx/>
              <a:buFontTx/>
              <a:buNone/>
              <a:defRPr/>
            </a:pPr>
            <a:endParaRPr lang="sr-Latn-CS" sz="2500" dirty="0" smtClean="0"/>
          </a:p>
          <a:p>
            <a:pPr marL="341313">
              <a:spcBef>
                <a:spcPts val="625"/>
              </a:spcBef>
              <a:buClrTx/>
              <a:buFontTx/>
              <a:buNone/>
              <a:defRPr/>
            </a:pPr>
            <a:endParaRPr lang="sr-Latn-CS" sz="2500" dirty="0" smtClean="0"/>
          </a:p>
          <a:p>
            <a:pPr>
              <a:spcBef>
                <a:spcPts val="625"/>
              </a:spcBef>
              <a:buFont typeface="Arial" charset="0"/>
              <a:buChar char="•"/>
              <a:defRPr/>
            </a:pPr>
            <a:r>
              <a:rPr lang="sr-Latn-CS" sz="2500" dirty="0" smtClean="0"/>
              <a:t>Na pojavi međusobne indukcije se temelji rad </a:t>
            </a:r>
            <a:r>
              <a:rPr lang="sr-Latn-CS" sz="2500" dirty="0" smtClean="0">
                <a:solidFill>
                  <a:srgbClr val="009999"/>
                </a:solidFill>
              </a:rPr>
              <a:t>transformatora</a:t>
            </a:r>
            <a:r>
              <a:rPr lang="sr-Latn-CS" sz="2500" dirty="0" smtClean="0"/>
              <a:t> tj. uređaja za pretvaranje napona i struja.</a:t>
            </a:r>
          </a:p>
        </p:txBody>
      </p:sp>
      <p:graphicFrame>
        <p:nvGraphicFramePr>
          <p:cNvPr id="36868" name="Object 3"/>
          <p:cNvGraphicFramePr>
            <a:graphicFrameLocks noChangeAspect="1"/>
          </p:cNvGraphicFramePr>
          <p:nvPr/>
        </p:nvGraphicFramePr>
        <p:xfrm>
          <a:off x="2665413" y="2565400"/>
          <a:ext cx="3365500" cy="1612900"/>
        </p:xfrm>
        <a:graphic>
          <a:graphicData uri="http://schemas.openxmlformats.org/presentationml/2006/ole">
            <mc:AlternateContent xmlns:mc="http://schemas.openxmlformats.org/markup-compatibility/2006">
              <mc:Choice xmlns:v="urn:schemas-microsoft-com:vml" Requires="v">
                <p:oleObj spid="_x0000_s15370" r:id="rId4" imgW="491473" imgH="491473" progId="">
                  <p:embed/>
                </p:oleObj>
              </mc:Choice>
              <mc:Fallback>
                <p:oleObj r:id="rId4" imgW="491473" imgH="49147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5413" y="2565400"/>
                        <a:ext cx="3365500" cy="1612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1"/>
          <p:cNvSpPr txBox="1">
            <a:spLocks noChangeArrowheads="1"/>
          </p:cNvSpPr>
          <p:nvPr/>
        </p:nvSpPr>
        <p:spPr bwMode="auto">
          <a:xfrm>
            <a:off x="1763688" y="202630"/>
            <a:ext cx="7380311" cy="850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b="1" dirty="0">
                <a:solidFill>
                  <a:srgbClr val="009999"/>
                </a:solidFill>
              </a:rPr>
              <a:t>Međusobna indukcija</a:t>
            </a:r>
          </a:p>
        </p:txBody>
      </p:sp>
    </p:spTree>
    <p:extLst>
      <p:ext uri="{BB962C8B-B14F-4D97-AF65-F5344CB8AC3E}">
        <p14:creationId xmlns:p14="http://schemas.microsoft.com/office/powerpoint/2010/main" val="17885214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457200" y="1412776"/>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1pPr>
            <a:lvl2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2pPr>
            <a:lvl3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3pPr>
            <a:lvl4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4pPr>
            <a:lvl5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9pPr>
          </a:lstStyle>
          <a:p>
            <a:pPr eaLnBrk="1" hangingPunct="1">
              <a:spcBef>
                <a:spcPts val="625"/>
              </a:spcBef>
              <a:buClr>
                <a:srgbClr val="009999"/>
              </a:buClr>
              <a:buFont typeface="Arial" charset="0"/>
              <a:buChar char="•"/>
            </a:pPr>
            <a:r>
              <a:rPr lang="sr-Latn-CS" sz="2500" dirty="0">
                <a:solidFill>
                  <a:srgbClr val="009999"/>
                </a:solidFill>
              </a:rPr>
              <a:t>Odr</a:t>
            </a:r>
            <a:r>
              <a:rPr lang="en-US" sz="2500" dirty="0">
                <a:solidFill>
                  <a:srgbClr val="009999"/>
                </a:solidFill>
              </a:rPr>
              <a:t>e</a:t>
            </a:r>
            <a:r>
              <a:rPr lang="sr-Latn-CS" sz="2500" dirty="0">
                <a:solidFill>
                  <a:srgbClr val="009999"/>
                </a:solidFill>
              </a:rPr>
              <a:t>đivanje znaka L</a:t>
            </a:r>
            <a:r>
              <a:rPr lang="sr-Latn-CS" sz="2500" baseline="-25000" dirty="0">
                <a:solidFill>
                  <a:srgbClr val="009999"/>
                </a:solidFill>
              </a:rPr>
              <a:t>12</a:t>
            </a:r>
          </a:p>
          <a:p>
            <a:pPr eaLnBrk="1" hangingPunct="1">
              <a:spcBef>
                <a:spcPts val="625"/>
              </a:spcBef>
              <a:buFont typeface="Arial" charset="0"/>
              <a:buChar char="•"/>
            </a:pPr>
            <a:r>
              <a:rPr lang="sr-Latn-CS" sz="2500" dirty="0">
                <a:solidFill>
                  <a:srgbClr val="000000"/>
                </a:solidFill>
              </a:rPr>
              <a:t>Znak fluksa </a:t>
            </a:r>
            <a:r>
              <a:rPr lang="el-GR" sz="2500" dirty="0">
                <a:solidFill>
                  <a:srgbClr val="009999"/>
                </a:solidFill>
                <a:cs typeface="Arial" charset="0"/>
              </a:rPr>
              <a:t>Φ</a:t>
            </a:r>
            <a:r>
              <a:rPr lang="sr-Latn-CS" sz="2500" baseline="-25000" dirty="0">
                <a:solidFill>
                  <a:srgbClr val="009999"/>
                </a:solidFill>
                <a:cs typeface="Arial" charset="0"/>
              </a:rPr>
              <a:t>2</a:t>
            </a:r>
            <a:r>
              <a:rPr lang="sr-Latn-CS" sz="2500" dirty="0">
                <a:solidFill>
                  <a:srgbClr val="000000"/>
                </a:solidFill>
                <a:cs typeface="Arial" charset="0"/>
              </a:rPr>
              <a:t> pri datom smeru struje </a:t>
            </a:r>
            <a:r>
              <a:rPr lang="sr-Latn-CS" sz="2500" dirty="0">
                <a:solidFill>
                  <a:srgbClr val="009999"/>
                </a:solidFill>
                <a:cs typeface="Arial" charset="0"/>
              </a:rPr>
              <a:t>I</a:t>
            </a:r>
            <a:r>
              <a:rPr lang="sr-Latn-CS" sz="2500" baseline="-25000" dirty="0">
                <a:solidFill>
                  <a:srgbClr val="009999"/>
                </a:solidFill>
                <a:cs typeface="Arial" charset="0"/>
              </a:rPr>
              <a:t>1</a:t>
            </a:r>
            <a:r>
              <a:rPr lang="sr-Latn-CS" sz="2500" dirty="0">
                <a:solidFill>
                  <a:srgbClr val="000000"/>
                </a:solidFill>
                <a:cs typeface="Arial" charset="0"/>
              </a:rPr>
              <a:t> zavisi od izbora normale na površinu ograničenu konturom </a:t>
            </a:r>
            <a:r>
              <a:rPr lang="sr-Latn-CS" sz="2500" dirty="0">
                <a:solidFill>
                  <a:srgbClr val="009999"/>
                </a:solidFill>
                <a:cs typeface="Arial" charset="0"/>
              </a:rPr>
              <a:t>2</a:t>
            </a:r>
            <a:r>
              <a:rPr lang="sr-Latn-CS" sz="2500" dirty="0">
                <a:solidFill>
                  <a:srgbClr val="000000"/>
                </a:solidFill>
                <a:cs typeface="Arial" charset="0"/>
              </a:rPr>
              <a:t> tj. od izbora pozitivnog smera obilaska konture.</a:t>
            </a:r>
          </a:p>
          <a:p>
            <a:pPr eaLnBrk="1" hangingPunct="1">
              <a:spcBef>
                <a:spcPts val="625"/>
              </a:spcBef>
              <a:buFont typeface="Arial" charset="0"/>
              <a:buChar char="•"/>
            </a:pPr>
            <a:r>
              <a:rPr lang="sr-Latn-CS" sz="2500" dirty="0">
                <a:solidFill>
                  <a:srgbClr val="000000"/>
                </a:solidFill>
                <a:cs typeface="Arial" charset="0"/>
              </a:rPr>
              <a:t>Izabere se proizvoljan smer struja u konturama pa onda i smer normala na površine po pravilu desnog zavrtnja. </a:t>
            </a:r>
            <a:r>
              <a:rPr lang="sr-Latn-CS" sz="2500" dirty="0">
                <a:solidFill>
                  <a:srgbClr val="009999"/>
                </a:solidFill>
                <a:cs typeface="Arial" charset="0"/>
              </a:rPr>
              <a:t>Ako su pri pozitivnim strujama u obe konture fluksevi kroz konture takođe pozitivni tada je </a:t>
            </a:r>
            <a:r>
              <a:rPr lang="sr-Latn-CS" sz="2500" b="1" dirty="0">
                <a:solidFill>
                  <a:srgbClr val="009999"/>
                </a:solidFill>
              </a:rPr>
              <a:t>L</a:t>
            </a:r>
            <a:r>
              <a:rPr lang="sr-Latn-CS" sz="2500" b="1" baseline="-25000" dirty="0">
                <a:solidFill>
                  <a:srgbClr val="009999"/>
                </a:solidFill>
              </a:rPr>
              <a:t>12</a:t>
            </a:r>
            <a:r>
              <a:rPr lang="sr-Latn-CS" sz="2500" b="1" dirty="0">
                <a:solidFill>
                  <a:srgbClr val="009999"/>
                </a:solidFill>
              </a:rPr>
              <a:t>&gt;0</a:t>
            </a:r>
            <a:r>
              <a:rPr lang="sr-Latn-CS" sz="2500" dirty="0">
                <a:solidFill>
                  <a:srgbClr val="009999"/>
                </a:solidFill>
              </a:rPr>
              <a:t>.</a:t>
            </a:r>
          </a:p>
          <a:p>
            <a:pPr marL="0" indent="0" eaLnBrk="1" hangingPunct="1">
              <a:spcBef>
                <a:spcPts val="625"/>
              </a:spcBef>
            </a:pPr>
            <a:endParaRPr lang="sr-Latn-CS" sz="2500" dirty="0">
              <a:solidFill>
                <a:srgbClr val="000000"/>
              </a:solidFill>
              <a:cs typeface="Arial" charset="0"/>
            </a:endParaRPr>
          </a:p>
        </p:txBody>
      </p:sp>
      <p:pic>
        <p:nvPicPr>
          <p:cNvPr id="3789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1930" y="4653136"/>
            <a:ext cx="2663825" cy="1927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1"/>
          <p:cNvSpPr txBox="1">
            <a:spLocks noChangeArrowheads="1"/>
          </p:cNvSpPr>
          <p:nvPr/>
        </p:nvSpPr>
        <p:spPr bwMode="auto">
          <a:xfrm>
            <a:off x="1763688" y="202630"/>
            <a:ext cx="7380311" cy="850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b="1" dirty="0">
                <a:solidFill>
                  <a:srgbClr val="009999"/>
                </a:solidFill>
              </a:rPr>
              <a:t>Međusobna indukcija</a:t>
            </a:r>
          </a:p>
        </p:txBody>
      </p:sp>
    </p:spTree>
    <p:extLst>
      <p:ext uri="{BB962C8B-B14F-4D97-AF65-F5344CB8AC3E}">
        <p14:creationId xmlns:p14="http://schemas.microsoft.com/office/powerpoint/2010/main" val="21405325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449263" y="1401763"/>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01663" indent="-601663" eaLnBrk="0" hangingPunct="0">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chemeClr val="bg1"/>
                </a:solidFill>
                <a:latin typeface="Arial" charset="0"/>
                <a:ea typeface="Microsoft YaHei" charset="-122"/>
              </a:defRPr>
            </a:lvl1pPr>
            <a:lvl2pPr eaLnBrk="0" hangingPunct="0">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chemeClr val="bg1"/>
                </a:solidFill>
                <a:latin typeface="Arial" charset="0"/>
                <a:ea typeface="Microsoft YaHei" charset="-122"/>
              </a:defRPr>
            </a:lvl2pPr>
            <a:lvl3pPr eaLnBrk="0" hangingPunct="0">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chemeClr val="bg1"/>
                </a:solidFill>
                <a:latin typeface="Arial" charset="0"/>
                <a:ea typeface="Microsoft YaHei" charset="-122"/>
              </a:defRPr>
            </a:lvl3pPr>
            <a:lvl4pPr eaLnBrk="0" hangingPunct="0">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chemeClr val="bg1"/>
                </a:solidFill>
                <a:latin typeface="Arial" charset="0"/>
                <a:ea typeface="Microsoft YaHei" charset="-122"/>
              </a:defRPr>
            </a:lvl4pPr>
            <a:lvl5pPr eaLnBrk="0" hangingPunct="0">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chemeClr val="bg1"/>
                </a:solidFill>
                <a:latin typeface="Arial" charset="0"/>
                <a:ea typeface="Microsoft YaHei" charset="-122"/>
              </a:defRPr>
            </a:lvl9pPr>
          </a:lstStyle>
          <a:p>
            <a:pPr marL="0" indent="0" eaLnBrk="1" hangingPunct="1">
              <a:spcBef>
                <a:spcPts val="625"/>
              </a:spcBef>
            </a:pPr>
            <a:r>
              <a:rPr lang="sr-Latn-CS" sz="2500" dirty="0">
                <a:solidFill>
                  <a:srgbClr val="000000"/>
                </a:solidFill>
              </a:rPr>
              <a:t>Indukciona struja se izaziva na dva </a:t>
            </a:r>
            <a:r>
              <a:rPr lang="sr-Latn-CS" sz="2500" dirty="0" smtClean="0">
                <a:solidFill>
                  <a:srgbClr val="000000"/>
                </a:solidFill>
              </a:rPr>
              <a:t>načina:</a:t>
            </a:r>
            <a:endParaRPr lang="sr-Latn-CS" sz="2500" dirty="0">
              <a:solidFill>
                <a:srgbClr val="000000"/>
              </a:solidFill>
            </a:endParaRPr>
          </a:p>
          <a:p>
            <a:pPr eaLnBrk="1" hangingPunct="1">
              <a:spcBef>
                <a:spcPts val="625"/>
              </a:spcBef>
              <a:buFont typeface="Arial" charset="0"/>
              <a:buAutoNum type="arabicPeriod"/>
            </a:pPr>
            <a:r>
              <a:rPr lang="sr-Latn-CS" sz="2500" dirty="0">
                <a:solidFill>
                  <a:srgbClr val="000000"/>
                </a:solidFill>
              </a:rPr>
              <a:t>Premeštanjem konture </a:t>
            </a:r>
            <a:r>
              <a:rPr lang="sr-Latn-CS" sz="2500" dirty="0">
                <a:solidFill>
                  <a:srgbClr val="009999"/>
                </a:solidFill>
              </a:rPr>
              <a:t>P</a:t>
            </a:r>
            <a:r>
              <a:rPr lang="sr-Latn-CS" sz="2500" dirty="0">
                <a:solidFill>
                  <a:srgbClr val="000000"/>
                </a:solidFill>
              </a:rPr>
              <a:t> u polju nepokretnog solenoida </a:t>
            </a:r>
            <a:r>
              <a:rPr lang="sr-Latn-CS" sz="2500" dirty="0">
                <a:solidFill>
                  <a:srgbClr val="009999"/>
                </a:solidFill>
              </a:rPr>
              <a:t>K</a:t>
            </a:r>
            <a:r>
              <a:rPr lang="sr-Latn-CS" sz="2500" dirty="0">
                <a:solidFill>
                  <a:srgbClr val="000000"/>
                </a:solidFill>
              </a:rPr>
              <a:t>.</a:t>
            </a:r>
          </a:p>
          <a:p>
            <a:pPr eaLnBrk="1" hangingPunct="1">
              <a:spcBef>
                <a:spcPts val="625"/>
              </a:spcBef>
              <a:buFont typeface="Arial" charset="0"/>
              <a:buAutoNum type="arabicPeriod"/>
            </a:pPr>
            <a:r>
              <a:rPr lang="sr-Latn-CS" sz="2500" dirty="0">
                <a:solidFill>
                  <a:srgbClr val="000000"/>
                </a:solidFill>
              </a:rPr>
              <a:t>Pri nepokretnoj konturi</a:t>
            </a:r>
            <a:r>
              <a:rPr lang="en-US" sz="2500" dirty="0">
                <a:solidFill>
                  <a:srgbClr val="000000"/>
                </a:solidFill>
              </a:rPr>
              <a:t> </a:t>
            </a:r>
            <a:r>
              <a:rPr lang="en-US" sz="2500" dirty="0">
                <a:solidFill>
                  <a:srgbClr val="009999"/>
                </a:solidFill>
              </a:rPr>
              <a:t>P</a:t>
            </a:r>
            <a:r>
              <a:rPr lang="sr-Latn-CS" sz="2500" dirty="0">
                <a:solidFill>
                  <a:srgbClr val="000000"/>
                </a:solidFill>
              </a:rPr>
              <a:t>, menja se magnetno polje usled pomeranja solenoida </a:t>
            </a:r>
            <a:r>
              <a:rPr lang="en-US" sz="2500" dirty="0">
                <a:solidFill>
                  <a:srgbClr val="009999"/>
                </a:solidFill>
              </a:rPr>
              <a:t>K</a:t>
            </a:r>
            <a:r>
              <a:rPr lang="en-US" sz="2500" dirty="0">
                <a:solidFill>
                  <a:srgbClr val="000000"/>
                </a:solidFill>
              </a:rPr>
              <a:t> </a:t>
            </a:r>
            <a:r>
              <a:rPr lang="sr-Latn-CS" sz="2500" dirty="0">
                <a:solidFill>
                  <a:srgbClr val="000000"/>
                </a:solidFill>
              </a:rPr>
              <a:t>ili promene struje u njemu(ili oboje).</a:t>
            </a:r>
          </a:p>
        </p:txBody>
      </p:sp>
      <p:pic>
        <p:nvPicPr>
          <p:cNvPr id="11268" name="Picture 3"/>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29200" y="3660775"/>
            <a:ext cx="3025775" cy="287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Text Box 4"/>
          <p:cNvSpPr txBox="1">
            <a:spLocks noChangeArrowheads="1"/>
          </p:cNvSpPr>
          <p:nvPr/>
        </p:nvSpPr>
        <p:spPr bwMode="auto">
          <a:xfrm>
            <a:off x="250825" y="4478338"/>
            <a:ext cx="4591050" cy="1236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eaLnBrk="1" hangingPunct="1">
              <a:buClrTx/>
              <a:buFontTx/>
              <a:buNone/>
            </a:pPr>
            <a:r>
              <a:rPr lang="sr-Latn-CS" sz="2500" dirty="0">
                <a:solidFill>
                  <a:srgbClr val="000000"/>
                </a:solidFill>
              </a:rPr>
              <a:t>U oba slučaja će galvanometar</a:t>
            </a:r>
          </a:p>
          <a:p>
            <a:pPr eaLnBrk="1" hangingPunct="1">
              <a:buClrTx/>
              <a:buFontTx/>
              <a:buNone/>
            </a:pPr>
            <a:r>
              <a:rPr lang="el-GR" sz="2500" dirty="0">
                <a:solidFill>
                  <a:srgbClr val="009999"/>
                </a:solidFill>
                <a:cs typeface="Arial" charset="0"/>
              </a:rPr>
              <a:t>Γ</a:t>
            </a:r>
            <a:r>
              <a:rPr lang="sr-Latn-CS" sz="2500" dirty="0">
                <a:solidFill>
                  <a:srgbClr val="000000"/>
                </a:solidFill>
                <a:cs typeface="Arial" charset="0"/>
              </a:rPr>
              <a:t> pokazati prisustvo indukcione</a:t>
            </a:r>
          </a:p>
          <a:p>
            <a:pPr eaLnBrk="1" hangingPunct="1">
              <a:buClrTx/>
              <a:buFontTx/>
              <a:buNone/>
            </a:pPr>
            <a:r>
              <a:rPr lang="sr-Latn-CS" sz="2500" dirty="0" smtClean="0">
                <a:solidFill>
                  <a:srgbClr val="000000"/>
                </a:solidFill>
                <a:cs typeface="Arial" charset="0"/>
              </a:rPr>
              <a:t>Struje.</a:t>
            </a:r>
            <a:endParaRPr lang="sr-Latn-CS" sz="2500" dirty="0">
              <a:solidFill>
                <a:srgbClr val="000000"/>
              </a:solidFill>
              <a:cs typeface="Arial" charset="0"/>
            </a:endParaRPr>
          </a:p>
        </p:txBody>
      </p:sp>
      <p:sp>
        <p:nvSpPr>
          <p:cNvPr id="11270" name="Text Box 5"/>
          <p:cNvSpPr txBox="1">
            <a:spLocks noChangeArrowheads="1"/>
          </p:cNvSpPr>
          <p:nvPr/>
        </p:nvSpPr>
        <p:spPr bwMode="auto">
          <a:xfrm>
            <a:off x="158750" y="3881438"/>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 name="Text Box 1"/>
          <p:cNvSpPr txBox="1">
            <a:spLocks noChangeArrowheads="1"/>
          </p:cNvSpPr>
          <p:nvPr/>
        </p:nvSpPr>
        <p:spPr bwMode="auto">
          <a:xfrm>
            <a:off x="2051719" y="260648"/>
            <a:ext cx="6912893"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dirty="0">
                <a:solidFill>
                  <a:srgbClr val="009999"/>
                </a:solidFill>
              </a:rPr>
              <a:t>Elektromagnetna indukcija</a:t>
            </a:r>
          </a:p>
        </p:txBody>
      </p:sp>
    </p:spTree>
    <p:extLst>
      <p:ext uri="{BB962C8B-B14F-4D97-AF65-F5344CB8AC3E}">
        <p14:creationId xmlns:p14="http://schemas.microsoft.com/office/powerpoint/2010/main" val="36597392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1547664" y="337220"/>
            <a:ext cx="7596336"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b="1" dirty="0">
                <a:solidFill>
                  <a:srgbClr val="009999"/>
                </a:solidFill>
              </a:rPr>
              <a:t>Energija magnetnog polja</a:t>
            </a:r>
          </a:p>
        </p:txBody>
      </p:sp>
      <p:sp>
        <p:nvSpPr>
          <p:cNvPr id="32770"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spcBef>
                <a:spcPts val="625"/>
              </a:spcBef>
              <a:buClr>
                <a:srgbClr val="009999"/>
              </a:buClr>
              <a:buFont typeface="Arial" charset="0"/>
              <a:buChar char="•"/>
              <a:defRPr/>
            </a:pPr>
            <a:r>
              <a:rPr lang="sr-Latn-CS" sz="2500" dirty="0" smtClean="0">
                <a:solidFill>
                  <a:srgbClr val="009999"/>
                </a:solidFill>
              </a:rPr>
              <a:t>Magnetna energija struje</a:t>
            </a:r>
          </a:p>
          <a:p>
            <a:pPr>
              <a:spcBef>
                <a:spcPts val="625"/>
              </a:spcBef>
              <a:buFont typeface="Arial" charset="0"/>
              <a:buChar char="•"/>
              <a:defRPr/>
            </a:pPr>
            <a:r>
              <a:rPr lang="sr-Latn-CS" sz="2500" dirty="0" smtClean="0"/>
              <a:t>Ako na </a:t>
            </a:r>
            <a:r>
              <a:rPr lang="sr-Latn-CS" sz="2500" dirty="0" smtClean="0">
                <a:solidFill>
                  <a:srgbClr val="009999"/>
                </a:solidFill>
              </a:rPr>
              <a:t>RL</a:t>
            </a:r>
            <a:r>
              <a:rPr lang="sr-Latn-CS" sz="2500" dirty="0" smtClean="0"/>
              <a:t> rednu vezu prikačimo izvor sa EMS </a:t>
            </a:r>
            <a:r>
              <a:rPr lang="en-US" sz="2500" dirty="0" smtClean="0">
                <a:solidFill>
                  <a:srgbClr val="009999"/>
                </a:solidFill>
              </a:rPr>
              <a:t>e</a:t>
            </a:r>
            <a:r>
              <a:rPr lang="sr-Latn-CS" sz="2500" baseline="-25000" dirty="0" smtClean="0">
                <a:solidFill>
                  <a:srgbClr val="009999"/>
                </a:solidFill>
              </a:rPr>
              <a:t>0</a:t>
            </a:r>
            <a:r>
              <a:rPr lang="sr-Latn-CS" sz="2500" dirty="0" smtClean="0"/>
              <a:t> </a:t>
            </a:r>
          </a:p>
          <a:p>
            <a:pPr marL="342900">
              <a:spcBef>
                <a:spcPts val="625"/>
              </a:spcBef>
              <a:buClrTx/>
              <a:buFontTx/>
              <a:buNone/>
              <a:defRPr/>
            </a:pPr>
            <a:r>
              <a:rPr lang="en-US" sz="2500" dirty="0" smtClean="0"/>
              <a:t>    </a:t>
            </a:r>
            <a:r>
              <a:rPr lang="sr-Latn-CS" sz="2500" dirty="0" smtClean="0"/>
              <a:t>zbog rasta struje se javlja EMS samoindukcije </a:t>
            </a:r>
            <a:r>
              <a:rPr lang="en-US" sz="2500" dirty="0" smtClean="0">
                <a:solidFill>
                  <a:srgbClr val="009999"/>
                </a:solidFill>
              </a:rPr>
              <a:t>e</a:t>
            </a:r>
            <a:r>
              <a:rPr lang="sr-Latn-CS" sz="2500" baseline="-25000" dirty="0" smtClean="0">
                <a:solidFill>
                  <a:srgbClr val="009999"/>
                </a:solidFill>
              </a:rPr>
              <a:t>s</a:t>
            </a:r>
            <a:r>
              <a:rPr lang="sr-Latn-CS" sz="2500" dirty="0" smtClean="0"/>
              <a:t>.</a:t>
            </a:r>
          </a:p>
          <a:p>
            <a:pPr marL="342900">
              <a:spcBef>
                <a:spcPts val="625"/>
              </a:spcBef>
              <a:buClrTx/>
              <a:buFontTx/>
              <a:buNone/>
              <a:defRPr/>
            </a:pPr>
            <a:r>
              <a:rPr lang="sr-Latn-CS" sz="2500" dirty="0" smtClean="0"/>
              <a:t>    Iz Ohm-ovog zakona proizilazi:</a:t>
            </a:r>
          </a:p>
          <a:p>
            <a:pPr marL="342900">
              <a:spcBef>
                <a:spcPts val="625"/>
              </a:spcBef>
              <a:buClrTx/>
              <a:buFontTx/>
              <a:buNone/>
              <a:defRPr/>
            </a:pPr>
            <a:endParaRPr lang="sr-Latn-CS" sz="2500" dirty="0" smtClean="0"/>
          </a:p>
          <a:p>
            <a:pPr marL="342900">
              <a:spcBef>
                <a:spcPts val="625"/>
              </a:spcBef>
              <a:buClrTx/>
              <a:buFontTx/>
              <a:buNone/>
              <a:defRPr/>
            </a:pPr>
            <a:r>
              <a:rPr lang="sr-Latn-CS" sz="2500" dirty="0" smtClean="0"/>
              <a:t>Elementarni rad koji vrši strana sila tj. EMS </a:t>
            </a:r>
            <a:r>
              <a:rPr lang="en-US" sz="2500" dirty="0" smtClean="0">
                <a:solidFill>
                  <a:srgbClr val="009999"/>
                </a:solidFill>
              </a:rPr>
              <a:t>e</a:t>
            </a:r>
            <a:r>
              <a:rPr lang="sr-Latn-CS" sz="2500" baseline="-25000" dirty="0" smtClean="0">
                <a:solidFill>
                  <a:srgbClr val="009999"/>
                </a:solidFill>
              </a:rPr>
              <a:t>0</a:t>
            </a:r>
            <a:r>
              <a:rPr lang="sr-Latn-CS" sz="2500" dirty="0" smtClean="0"/>
              <a:t> je:</a:t>
            </a:r>
          </a:p>
          <a:p>
            <a:pPr marL="342900">
              <a:spcBef>
                <a:spcPts val="625"/>
              </a:spcBef>
              <a:buClrTx/>
              <a:buFontTx/>
              <a:buNone/>
              <a:defRPr/>
            </a:pPr>
            <a:endParaRPr lang="sr-Latn-CS" sz="2500" dirty="0" smtClean="0"/>
          </a:p>
          <a:p>
            <a:pPr marL="342900">
              <a:spcBef>
                <a:spcPts val="625"/>
              </a:spcBef>
              <a:buClrTx/>
              <a:buFontTx/>
              <a:buNone/>
              <a:defRPr/>
            </a:pPr>
            <a:endParaRPr lang="sr-Latn-CS" sz="2500" dirty="0" smtClean="0"/>
          </a:p>
          <a:p>
            <a:pPr marL="342900">
              <a:spcBef>
                <a:spcPts val="625"/>
              </a:spcBef>
              <a:buClrTx/>
              <a:buFontTx/>
              <a:buNone/>
              <a:defRPr/>
            </a:pPr>
            <a:r>
              <a:rPr lang="sr-Latn-CS" sz="2500" dirty="0" smtClean="0"/>
              <a:t>Pošto je                        dobija se </a:t>
            </a:r>
          </a:p>
        </p:txBody>
      </p:sp>
      <p:graphicFrame>
        <p:nvGraphicFramePr>
          <p:cNvPr id="38916" name="Object 3"/>
          <p:cNvGraphicFramePr>
            <a:graphicFrameLocks noChangeAspect="1"/>
          </p:cNvGraphicFramePr>
          <p:nvPr>
            <p:extLst>
              <p:ext uri="{D42A27DB-BD31-4B8C-83A1-F6EECF244321}">
                <p14:modId xmlns:p14="http://schemas.microsoft.com/office/powerpoint/2010/main" val="2311143253"/>
              </p:ext>
            </p:extLst>
          </p:nvPr>
        </p:nvGraphicFramePr>
        <p:xfrm>
          <a:off x="3131840" y="3374908"/>
          <a:ext cx="1795586" cy="488273"/>
        </p:xfrm>
        <a:graphic>
          <a:graphicData uri="http://schemas.openxmlformats.org/presentationml/2006/ole">
            <mc:AlternateContent xmlns:mc="http://schemas.openxmlformats.org/markup-compatibility/2006">
              <mc:Choice xmlns:v="urn:schemas-microsoft-com:vml" Requires="v">
                <p:oleObj spid="_x0000_s16418" r:id="rId4" imgW="491191" imgH="393453" progId="">
                  <p:embed/>
                </p:oleObj>
              </mc:Choice>
              <mc:Fallback>
                <p:oleObj r:id="rId4" imgW="491191" imgH="39345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3374908"/>
                        <a:ext cx="1795586" cy="488273"/>
                      </a:xfrm>
                      <a:prstGeom prst="rect">
                        <a:avLst/>
                      </a:prstGeom>
                      <a:noFill/>
                      <a:ln>
                        <a:noFill/>
                      </a:ln>
                      <a:effectLst/>
                    </p:spPr>
                  </p:pic>
                </p:oleObj>
              </mc:Fallback>
            </mc:AlternateContent>
          </a:graphicData>
        </a:graphic>
      </p:graphicFrame>
      <p:graphicFrame>
        <p:nvGraphicFramePr>
          <p:cNvPr id="38917" name="Object 4"/>
          <p:cNvGraphicFramePr>
            <a:graphicFrameLocks noChangeAspect="1"/>
          </p:cNvGraphicFramePr>
          <p:nvPr>
            <p:extLst>
              <p:ext uri="{D42A27DB-BD31-4B8C-83A1-F6EECF244321}">
                <p14:modId xmlns:p14="http://schemas.microsoft.com/office/powerpoint/2010/main" val="1527945977"/>
              </p:ext>
            </p:extLst>
          </p:nvPr>
        </p:nvGraphicFramePr>
        <p:xfrm>
          <a:off x="2847975" y="4396690"/>
          <a:ext cx="3236194" cy="542023"/>
        </p:xfrm>
        <a:graphic>
          <a:graphicData uri="http://schemas.openxmlformats.org/presentationml/2006/ole">
            <mc:AlternateContent xmlns:mc="http://schemas.openxmlformats.org/markup-compatibility/2006">
              <mc:Choice xmlns:v="urn:schemas-microsoft-com:vml" Requires="v">
                <p:oleObj spid="_x0000_s16419" r:id="rId6" imgW="491457" imgH="431763" progId="">
                  <p:embed/>
                </p:oleObj>
              </mc:Choice>
              <mc:Fallback>
                <p:oleObj r:id="rId6" imgW="491457" imgH="431763"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7975" y="4396690"/>
                        <a:ext cx="3236194" cy="542023"/>
                      </a:xfrm>
                      <a:prstGeom prst="rect">
                        <a:avLst/>
                      </a:prstGeom>
                      <a:noFill/>
                      <a:ln>
                        <a:noFill/>
                      </a:ln>
                      <a:effectLst/>
                    </p:spPr>
                  </p:pic>
                </p:oleObj>
              </mc:Fallback>
            </mc:AlternateContent>
          </a:graphicData>
        </a:graphic>
      </p:graphicFrame>
      <p:graphicFrame>
        <p:nvGraphicFramePr>
          <p:cNvPr id="38918" name="Object 5"/>
          <p:cNvGraphicFramePr>
            <a:graphicFrameLocks noChangeAspect="1"/>
          </p:cNvGraphicFramePr>
          <p:nvPr>
            <p:extLst>
              <p:ext uri="{D42A27DB-BD31-4B8C-83A1-F6EECF244321}">
                <p14:modId xmlns:p14="http://schemas.microsoft.com/office/powerpoint/2010/main" val="3598247291"/>
              </p:ext>
            </p:extLst>
          </p:nvPr>
        </p:nvGraphicFramePr>
        <p:xfrm>
          <a:off x="1907704" y="5301208"/>
          <a:ext cx="1689100" cy="393700"/>
        </p:xfrm>
        <a:graphic>
          <a:graphicData uri="http://schemas.openxmlformats.org/presentationml/2006/ole">
            <mc:AlternateContent xmlns:mc="http://schemas.openxmlformats.org/markup-compatibility/2006">
              <mc:Choice xmlns:v="urn:schemas-microsoft-com:vml" Requires="v">
                <p:oleObj spid="_x0000_s16420" r:id="rId8" imgW="491199" imgH="393460" progId="">
                  <p:embed/>
                </p:oleObj>
              </mc:Choice>
              <mc:Fallback>
                <p:oleObj r:id="rId8" imgW="491199" imgH="3934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7704" y="5301208"/>
                        <a:ext cx="1689100" cy="39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9" name="Object 6"/>
          <p:cNvGraphicFramePr>
            <a:graphicFrameLocks noChangeAspect="1"/>
          </p:cNvGraphicFramePr>
          <p:nvPr>
            <p:extLst>
              <p:ext uri="{D42A27DB-BD31-4B8C-83A1-F6EECF244321}">
                <p14:modId xmlns:p14="http://schemas.microsoft.com/office/powerpoint/2010/main" val="2757632425"/>
              </p:ext>
            </p:extLst>
          </p:nvPr>
        </p:nvGraphicFramePr>
        <p:xfrm>
          <a:off x="5329599" y="5301208"/>
          <a:ext cx="2209800" cy="393700"/>
        </p:xfrm>
        <a:graphic>
          <a:graphicData uri="http://schemas.openxmlformats.org/presentationml/2006/ole">
            <mc:AlternateContent xmlns:mc="http://schemas.openxmlformats.org/markup-compatibility/2006">
              <mc:Choice xmlns:v="urn:schemas-microsoft-com:vml" Requires="v">
                <p:oleObj spid="_x0000_s16421" r:id="rId10" imgW="491441" imgH="393653" progId="">
                  <p:embed/>
                </p:oleObj>
              </mc:Choice>
              <mc:Fallback>
                <p:oleObj r:id="rId10" imgW="491441" imgH="393653"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9599" y="5301208"/>
                        <a:ext cx="2209800" cy="39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472429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spcBef>
                <a:spcPts val="625"/>
              </a:spcBef>
              <a:buClr>
                <a:srgbClr val="009999"/>
              </a:buClr>
              <a:buFont typeface="Arial" charset="0"/>
              <a:buChar char="•"/>
              <a:defRPr/>
            </a:pPr>
            <a:r>
              <a:rPr lang="sr-Latn-CS" sz="2500" smtClean="0">
                <a:solidFill>
                  <a:srgbClr val="009999"/>
                </a:solidFill>
              </a:rPr>
              <a:t>Magnetna energija struje</a:t>
            </a:r>
          </a:p>
          <a:p>
            <a:pPr>
              <a:spcBef>
                <a:spcPts val="625"/>
              </a:spcBef>
              <a:buFont typeface="Arial" charset="0"/>
              <a:buChar char="•"/>
              <a:defRPr/>
            </a:pPr>
            <a:r>
              <a:rPr lang="sr-Latn-CS" sz="2500" smtClean="0"/>
              <a:t>U toku uspostavljanja struje je </a:t>
            </a:r>
            <a:r>
              <a:rPr lang="sr-Latn-CS" sz="2500" smtClean="0">
                <a:solidFill>
                  <a:srgbClr val="009999"/>
                </a:solidFill>
              </a:rPr>
              <a:t>d</a:t>
            </a:r>
            <a:r>
              <a:rPr lang="el-GR" sz="2500" smtClean="0">
                <a:solidFill>
                  <a:srgbClr val="009999"/>
                </a:solidFill>
                <a:cs typeface="Arial" charset="0"/>
              </a:rPr>
              <a:t>Φ</a:t>
            </a:r>
            <a:r>
              <a:rPr lang="sr-Latn-CS" sz="2500" smtClean="0">
                <a:solidFill>
                  <a:srgbClr val="009999"/>
                </a:solidFill>
                <a:cs typeface="Arial" charset="0"/>
              </a:rPr>
              <a:t>&gt;0</a:t>
            </a:r>
            <a:r>
              <a:rPr lang="sr-Latn-CS" sz="2500" smtClean="0">
                <a:cs typeface="Arial" charset="0"/>
              </a:rPr>
              <a:t> za </a:t>
            </a:r>
            <a:r>
              <a:rPr lang="sr-Latn-CS" sz="2500" smtClean="0">
                <a:solidFill>
                  <a:srgbClr val="009999"/>
                </a:solidFill>
                <a:cs typeface="Arial" charset="0"/>
              </a:rPr>
              <a:t>I&gt;0</a:t>
            </a:r>
            <a:r>
              <a:rPr lang="sr-Latn-CS" sz="2500" smtClean="0">
                <a:cs typeface="Arial" charset="0"/>
              </a:rPr>
              <a:t>. To znači da je rad izvora u prelaznom procesu veći od razvijene Joule-ove toplote. Taj dodatni rad protiv EMS samoindukcije je:</a:t>
            </a:r>
          </a:p>
          <a:p>
            <a:pPr marL="341313">
              <a:spcBef>
                <a:spcPts val="625"/>
              </a:spcBef>
              <a:buClrTx/>
              <a:buFontTx/>
              <a:buNone/>
              <a:defRPr/>
            </a:pPr>
            <a:endParaRPr lang="sr-Latn-CS" sz="2500" smtClean="0">
              <a:cs typeface="Arial" charset="0"/>
            </a:endParaRPr>
          </a:p>
          <a:p>
            <a:pPr>
              <a:spcBef>
                <a:spcPts val="625"/>
              </a:spcBef>
              <a:buFont typeface="Arial" charset="0"/>
              <a:buChar char="•"/>
              <a:defRPr/>
            </a:pPr>
            <a:r>
              <a:rPr lang="sr-Latn-CS" sz="2500" smtClean="0">
                <a:cs typeface="Arial" charset="0"/>
              </a:rPr>
              <a:t>Ako nema feromagnetika:</a:t>
            </a:r>
          </a:p>
          <a:p>
            <a:pPr marL="341313">
              <a:spcBef>
                <a:spcPts val="625"/>
              </a:spcBef>
              <a:buClrTx/>
              <a:buFontTx/>
              <a:buNone/>
              <a:defRPr/>
            </a:pPr>
            <a:endParaRPr lang="sr-Latn-CS" sz="2500" smtClean="0">
              <a:cs typeface="Arial" charset="0"/>
            </a:endParaRPr>
          </a:p>
          <a:p>
            <a:pPr>
              <a:spcBef>
                <a:spcPts val="625"/>
              </a:spcBef>
              <a:buFont typeface="Arial" charset="0"/>
              <a:buChar char="•"/>
              <a:defRPr/>
            </a:pPr>
            <a:r>
              <a:rPr lang="sr-Latn-CS" sz="2500" smtClean="0">
                <a:cs typeface="Arial" charset="0"/>
              </a:rPr>
              <a:t>Posle integraljenja:</a:t>
            </a:r>
          </a:p>
          <a:p>
            <a:pPr marL="341313">
              <a:spcBef>
                <a:spcPts val="625"/>
              </a:spcBef>
              <a:buClrTx/>
              <a:buFontTx/>
              <a:buNone/>
              <a:defRPr/>
            </a:pPr>
            <a:endParaRPr lang="sr-Latn-CS" sz="2500" smtClean="0">
              <a:cs typeface="Arial" charset="0"/>
            </a:endParaRPr>
          </a:p>
        </p:txBody>
      </p:sp>
      <p:graphicFrame>
        <p:nvGraphicFramePr>
          <p:cNvPr id="39940" name="Object 3"/>
          <p:cNvGraphicFramePr>
            <a:graphicFrameLocks noChangeAspect="1"/>
          </p:cNvGraphicFramePr>
          <p:nvPr/>
        </p:nvGraphicFramePr>
        <p:xfrm>
          <a:off x="3276600" y="3716338"/>
          <a:ext cx="1638300" cy="355600"/>
        </p:xfrm>
        <a:graphic>
          <a:graphicData uri="http://schemas.openxmlformats.org/presentationml/2006/ole">
            <mc:AlternateContent xmlns:mc="http://schemas.openxmlformats.org/markup-compatibility/2006">
              <mc:Choice xmlns:v="urn:schemas-microsoft-com:vml" Requires="v">
                <p:oleObj spid="_x0000_s17431" r:id="rId4" imgW="491183" imgH="355372" progId="">
                  <p:embed/>
                </p:oleObj>
              </mc:Choice>
              <mc:Fallback>
                <p:oleObj r:id="rId4" imgW="491183" imgH="35537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716338"/>
                        <a:ext cx="1638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1" name="Object 4"/>
          <p:cNvGraphicFramePr>
            <a:graphicFrameLocks noChangeAspect="1"/>
          </p:cNvGraphicFramePr>
          <p:nvPr/>
        </p:nvGraphicFramePr>
        <p:xfrm>
          <a:off x="3203575" y="4652963"/>
          <a:ext cx="1676400" cy="355600"/>
        </p:xfrm>
        <a:graphic>
          <a:graphicData uri="http://schemas.openxmlformats.org/presentationml/2006/ole">
            <mc:AlternateContent xmlns:mc="http://schemas.openxmlformats.org/markup-compatibility/2006">
              <mc:Choice xmlns:v="urn:schemas-microsoft-com:vml" Requires="v">
                <p:oleObj spid="_x0000_s17432" r:id="rId6" imgW="491207" imgH="355389" progId="">
                  <p:embed/>
                </p:oleObj>
              </mc:Choice>
              <mc:Fallback>
                <p:oleObj r:id="rId6" imgW="491207" imgH="35538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575" y="4652963"/>
                        <a:ext cx="16764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2" name="Object 5"/>
          <p:cNvGraphicFramePr>
            <a:graphicFrameLocks noChangeAspect="1"/>
          </p:cNvGraphicFramePr>
          <p:nvPr/>
        </p:nvGraphicFramePr>
        <p:xfrm>
          <a:off x="3419475" y="5589588"/>
          <a:ext cx="1422400" cy="800100"/>
        </p:xfrm>
        <a:graphic>
          <a:graphicData uri="http://schemas.openxmlformats.org/presentationml/2006/ole">
            <mc:AlternateContent xmlns:mc="http://schemas.openxmlformats.org/markup-compatibility/2006">
              <mc:Choice xmlns:v="urn:schemas-microsoft-com:vml" Requires="v">
                <p:oleObj spid="_x0000_s17433" r:id="rId8" imgW="491457" imgH="491457" progId="">
                  <p:embed/>
                </p:oleObj>
              </mc:Choice>
              <mc:Fallback>
                <p:oleObj r:id="rId8" imgW="491457" imgH="491457"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9475" y="5589588"/>
                        <a:ext cx="1422400" cy="800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1"/>
          <p:cNvSpPr txBox="1">
            <a:spLocks noChangeArrowheads="1"/>
          </p:cNvSpPr>
          <p:nvPr/>
        </p:nvSpPr>
        <p:spPr bwMode="auto">
          <a:xfrm>
            <a:off x="1547664" y="337220"/>
            <a:ext cx="7596336"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b="1" dirty="0">
                <a:solidFill>
                  <a:srgbClr val="009999"/>
                </a:solidFill>
              </a:rPr>
              <a:t>Energija magnetnog polja</a:t>
            </a:r>
          </a:p>
        </p:txBody>
      </p:sp>
    </p:spTree>
    <p:extLst>
      <p:ext uri="{BB962C8B-B14F-4D97-AF65-F5344CB8AC3E}">
        <p14:creationId xmlns:p14="http://schemas.microsoft.com/office/powerpoint/2010/main" val="8743501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spcBef>
                <a:spcPts val="625"/>
              </a:spcBef>
              <a:buClr>
                <a:srgbClr val="009999"/>
              </a:buClr>
              <a:buFont typeface="Arial" charset="0"/>
              <a:buChar char="•"/>
              <a:defRPr/>
            </a:pPr>
            <a:r>
              <a:rPr lang="sr-Latn-CS" sz="2500" smtClean="0">
                <a:solidFill>
                  <a:srgbClr val="009999"/>
                </a:solidFill>
              </a:rPr>
              <a:t>Magnetna energija struje</a:t>
            </a:r>
          </a:p>
          <a:p>
            <a:pPr>
              <a:spcBef>
                <a:spcPts val="625"/>
              </a:spcBef>
              <a:buFont typeface="Arial" charset="0"/>
              <a:buChar char="•"/>
              <a:defRPr/>
            </a:pPr>
            <a:r>
              <a:rPr lang="sr-Latn-CS" sz="2500" smtClean="0"/>
              <a:t>Po zakonu o održanju energije deo rada izvora se troši na povećanje unutrašnje energije provodnika tj. </a:t>
            </a:r>
            <a:r>
              <a:rPr lang="en-US" sz="2500" smtClean="0"/>
              <a:t>i</a:t>
            </a:r>
            <a:r>
              <a:rPr lang="sr-Latn-CS" sz="2500" smtClean="0"/>
              <a:t>zdvajanje Joule-ove toplote, a drugi deo se troši na stvaranje magnetnog polja. Taj drugi deo rada je </a:t>
            </a:r>
            <a:r>
              <a:rPr lang="sr-Latn-CS" sz="2500" smtClean="0">
                <a:solidFill>
                  <a:srgbClr val="009999"/>
                </a:solidFill>
              </a:rPr>
              <a:t>magnetna ili sopstvena energija struje</a:t>
            </a:r>
            <a:r>
              <a:rPr lang="sr-Latn-CS" sz="2500" smtClean="0"/>
              <a:t>. </a:t>
            </a:r>
          </a:p>
          <a:p>
            <a:pPr>
              <a:spcBef>
                <a:spcPts val="625"/>
              </a:spcBef>
              <a:buFont typeface="Arial" charset="0"/>
              <a:buChar char="•"/>
              <a:defRPr/>
            </a:pPr>
            <a:r>
              <a:rPr lang="sr-Latn-CS" sz="2500" smtClean="0"/>
              <a:t>Ona se obično pretvori u toplotu po isključenju izvora </a:t>
            </a:r>
          </a:p>
          <a:p>
            <a:pPr marL="342900">
              <a:spcBef>
                <a:spcPts val="625"/>
              </a:spcBef>
              <a:buClrTx/>
              <a:buFontTx/>
              <a:buNone/>
              <a:defRPr/>
            </a:pPr>
            <a:r>
              <a:rPr lang="sr-Latn-CS" sz="2500" smtClean="0"/>
              <a:t>    ali tako da </a:t>
            </a:r>
            <a:r>
              <a:rPr lang="sr-Latn-CS" sz="2500" smtClean="0">
                <a:solidFill>
                  <a:srgbClr val="009999"/>
                </a:solidFill>
              </a:rPr>
              <a:t>RL</a:t>
            </a:r>
            <a:r>
              <a:rPr lang="sr-Latn-CS" sz="2500" smtClean="0"/>
              <a:t> kolo ostane zatvoreno.</a:t>
            </a:r>
          </a:p>
        </p:txBody>
      </p:sp>
      <p:sp>
        <p:nvSpPr>
          <p:cNvPr id="4" name="Text Box 1"/>
          <p:cNvSpPr txBox="1">
            <a:spLocks noChangeArrowheads="1"/>
          </p:cNvSpPr>
          <p:nvPr/>
        </p:nvSpPr>
        <p:spPr bwMode="auto">
          <a:xfrm>
            <a:off x="1547664" y="337220"/>
            <a:ext cx="7596336"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b="1" dirty="0">
                <a:solidFill>
                  <a:srgbClr val="009999"/>
                </a:solidFill>
              </a:rPr>
              <a:t>Energija magnetnog polja</a:t>
            </a:r>
          </a:p>
        </p:txBody>
      </p:sp>
    </p:spTree>
    <p:extLst>
      <p:ext uri="{BB962C8B-B14F-4D97-AF65-F5344CB8AC3E}">
        <p14:creationId xmlns:p14="http://schemas.microsoft.com/office/powerpoint/2010/main" val="27559969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1pPr>
            <a:lvl2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2pPr>
            <a:lvl3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3pPr>
            <a:lvl4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4pPr>
            <a:lvl5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9pPr>
          </a:lstStyle>
          <a:p>
            <a:pPr eaLnBrk="1" hangingPunct="1">
              <a:spcBef>
                <a:spcPts val="800"/>
              </a:spcBef>
              <a:buClr>
                <a:srgbClr val="009999"/>
              </a:buClr>
              <a:buFont typeface="Arial" charset="0"/>
              <a:buChar char="•"/>
            </a:pPr>
            <a:r>
              <a:rPr lang="sr-Latn-CS" sz="2500">
                <a:solidFill>
                  <a:srgbClr val="009999"/>
                </a:solidFill>
              </a:rPr>
              <a:t>Magnetna energija struje</a:t>
            </a:r>
            <a:r>
              <a:rPr lang="sr-Latn-CS" sz="2500">
                <a:solidFill>
                  <a:srgbClr val="000000"/>
                </a:solidFill>
              </a:rPr>
              <a:t> se može izraziti kroz vektor magnetne indukcije </a:t>
            </a:r>
            <a:r>
              <a:rPr lang="sr-Latn-CS" sz="2500" b="1">
                <a:solidFill>
                  <a:srgbClr val="009999"/>
                </a:solidFill>
              </a:rPr>
              <a:t>B</a:t>
            </a:r>
            <a:r>
              <a:rPr lang="sr-Latn-CS" sz="2500">
                <a:solidFill>
                  <a:srgbClr val="000000"/>
                </a:solidFill>
              </a:rPr>
              <a:t>. Npr. za solenoid:</a:t>
            </a:r>
            <a:r>
              <a:rPr lang="sr-Latn-CS" sz="3200">
                <a:solidFill>
                  <a:srgbClr val="000000"/>
                </a:solidFill>
              </a:rPr>
              <a:t> </a:t>
            </a:r>
          </a:p>
        </p:txBody>
      </p:sp>
      <p:graphicFrame>
        <p:nvGraphicFramePr>
          <p:cNvPr id="41988" name="Object 3"/>
          <p:cNvGraphicFramePr>
            <a:graphicFrameLocks noChangeAspect="1"/>
          </p:cNvGraphicFramePr>
          <p:nvPr/>
        </p:nvGraphicFramePr>
        <p:xfrm>
          <a:off x="2700338" y="2708275"/>
          <a:ext cx="3213100" cy="3187700"/>
        </p:xfrm>
        <a:graphic>
          <a:graphicData uri="http://schemas.openxmlformats.org/presentationml/2006/ole">
            <mc:AlternateContent xmlns:mc="http://schemas.openxmlformats.org/markup-compatibility/2006">
              <mc:Choice xmlns:v="urn:schemas-microsoft-com:vml" Requires="v">
                <p:oleObj spid="_x0000_s18441" r:id="rId4" imgW="490780" imgH="490780" progId="">
                  <p:embed/>
                </p:oleObj>
              </mc:Choice>
              <mc:Fallback>
                <p:oleObj r:id="rId4" imgW="490780" imgH="4907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2708275"/>
                        <a:ext cx="3213100" cy="318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1"/>
          <p:cNvSpPr txBox="1">
            <a:spLocks noChangeArrowheads="1"/>
          </p:cNvSpPr>
          <p:nvPr/>
        </p:nvSpPr>
        <p:spPr bwMode="auto">
          <a:xfrm>
            <a:off x="1547664" y="337220"/>
            <a:ext cx="7596336"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b="1" dirty="0">
                <a:solidFill>
                  <a:srgbClr val="009999"/>
                </a:solidFill>
              </a:rPr>
              <a:t>Energija magnetnog polja</a:t>
            </a:r>
          </a:p>
        </p:txBody>
      </p:sp>
    </p:spTree>
    <p:extLst>
      <p:ext uri="{BB962C8B-B14F-4D97-AF65-F5344CB8AC3E}">
        <p14:creationId xmlns:p14="http://schemas.microsoft.com/office/powerpoint/2010/main" val="30177461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spcBef>
                <a:spcPts val="625"/>
              </a:spcBef>
              <a:buFont typeface="Arial" charset="0"/>
              <a:buChar char="•"/>
              <a:defRPr/>
            </a:pPr>
            <a:r>
              <a:rPr lang="sr-Latn-CS" sz="2500" smtClean="0"/>
              <a:t>Energiju </a:t>
            </a:r>
            <a:r>
              <a:rPr lang="sr-Latn-CS" sz="2500" smtClean="0">
                <a:solidFill>
                  <a:srgbClr val="009999"/>
                </a:solidFill>
              </a:rPr>
              <a:t>W</a:t>
            </a:r>
            <a:r>
              <a:rPr lang="sr-Latn-CS" sz="2500" smtClean="0"/>
              <a:t> možemo </a:t>
            </a:r>
            <a:r>
              <a:rPr lang="sr-Latn-CS" sz="2500" smtClean="0">
                <a:solidFill>
                  <a:srgbClr val="FF3300"/>
                </a:solidFill>
              </a:rPr>
              <a:t>u bilo kom slučaju</a:t>
            </a:r>
            <a:r>
              <a:rPr lang="sr-Latn-CS" sz="2500" smtClean="0"/>
              <a:t> izraziti preko </a:t>
            </a:r>
            <a:r>
              <a:rPr lang="sr-Latn-CS" sz="2500" b="1" smtClean="0">
                <a:solidFill>
                  <a:srgbClr val="009999"/>
                </a:solidFill>
              </a:rPr>
              <a:t>B</a:t>
            </a:r>
            <a:r>
              <a:rPr lang="sr-Latn-CS" sz="2500" smtClean="0"/>
              <a:t> i </a:t>
            </a:r>
            <a:r>
              <a:rPr lang="sr-Latn-CS" sz="2500" b="1" smtClean="0">
                <a:solidFill>
                  <a:srgbClr val="009999"/>
                </a:solidFill>
              </a:rPr>
              <a:t>H</a:t>
            </a:r>
            <a:r>
              <a:rPr lang="sr-Latn-CS" sz="2500" smtClean="0"/>
              <a:t> po formuli (u otsustvu feromagnetika):</a:t>
            </a:r>
          </a:p>
          <a:p>
            <a:pPr marL="341313">
              <a:spcBef>
                <a:spcPts val="625"/>
              </a:spcBef>
              <a:buClrTx/>
              <a:buFontTx/>
              <a:buNone/>
              <a:defRPr/>
            </a:pPr>
            <a:endParaRPr lang="sr-Latn-CS" sz="2500" smtClean="0"/>
          </a:p>
          <a:p>
            <a:pPr marL="341313">
              <a:spcBef>
                <a:spcPts val="625"/>
              </a:spcBef>
              <a:buClrTx/>
              <a:buFontTx/>
              <a:buNone/>
              <a:defRPr/>
            </a:pPr>
            <a:endParaRPr lang="sr-Latn-CS" sz="2500" smtClean="0"/>
          </a:p>
          <a:p>
            <a:pPr>
              <a:spcBef>
                <a:spcPts val="625"/>
              </a:spcBef>
              <a:buFont typeface="Arial" charset="0"/>
              <a:buChar char="•"/>
              <a:defRPr/>
            </a:pPr>
            <a:r>
              <a:rPr lang="sr-Latn-CS" sz="2500" smtClean="0"/>
              <a:t>Podintegralna veličina ima smisao energije u zapremini</a:t>
            </a:r>
            <a:r>
              <a:rPr lang="sr-Latn-CS" sz="2500" smtClean="0">
                <a:solidFill>
                  <a:srgbClr val="009999"/>
                </a:solidFill>
              </a:rPr>
              <a:t> dV</a:t>
            </a:r>
            <a:r>
              <a:rPr lang="sr-Latn-CS" sz="2500" smtClean="0"/>
              <a:t> tj. </a:t>
            </a:r>
            <a:r>
              <a:rPr lang="sr-Latn-CS" sz="2500" smtClean="0">
                <a:solidFill>
                  <a:srgbClr val="009999"/>
                </a:solidFill>
              </a:rPr>
              <a:t>gustini energije</a:t>
            </a:r>
            <a:r>
              <a:rPr lang="en-US" sz="2500" smtClean="0">
                <a:solidFill>
                  <a:srgbClr val="009999"/>
                </a:solidFill>
              </a:rPr>
              <a:t> </a:t>
            </a:r>
            <a:r>
              <a:rPr lang="en-US" sz="2500" b="1" smtClean="0">
                <a:solidFill>
                  <a:srgbClr val="009999"/>
                </a:solidFill>
              </a:rPr>
              <a:t>w</a:t>
            </a:r>
            <a:r>
              <a:rPr lang="sr-Latn-CS" sz="2500" smtClean="0"/>
              <a:t>. Dakle magnetna energija se deponuje u prostoru u kome je prisutno magnetno polje</a:t>
            </a:r>
            <a:r>
              <a:rPr lang="en-US" sz="2500" smtClean="0"/>
              <a:t> i ima gustinu:</a:t>
            </a:r>
          </a:p>
        </p:txBody>
      </p:sp>
      <p:graphicFrame>
        <p:nvGraphicFramePr>
          <p:cNvPr id="43012" name="Object 3"/>
          <p:cNvGraphicFramePr>
            <a:graphicFrameLocks noChangeAspect="1"/>
          </p:cNvGraphicFramePr>
          <p:nvPr/>
        </p:nvGraphicFramePr>
        <p:xfrm>
          <a:off x="3419475" y="2565400"/>
          <a:ext cx="1701800" cy="749300"/>
        </p:xfrm>
        <a:graphic>
          <a:graphicData uri="http://schemas.openxmlformats.org/presentationml/2006/ole">
            <mc:AlternateContent xmlns:mc="http://schemas.openxmlformats.org/markup-compatibility/2006">
              <mc:Choice xmlns:v="urn:schemas-microsoft-com:vml" Requires="v">
                <p:oleObj spid="_x0000_s19472" r:id="rId4" imgW="489642" imgH="489642" progId="">
                  <p:embed/>
                </p:oleObj>
              </mc:Choice>
              <mc:Fallback>
                <p:oleObj r:id="rId4" imgW="489642" imgH="48964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2565400"/>
                        <a:ext cx="1701800" cy="749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3" name="Object 4"/>
          <p:cNvGraphicFramePr>
            <a:graphicFrameLocks noChangeAspect="1"/>
          </p:cNvGraphicFramePr>
          <p:nvPr/>
        </p:nvGraphicFramePr>
        <p:xfrm>
          <a:off x="3492500" y="5013325"/>
          <a:ext cx="1079500" cy="749300"/>
        </p:xfrm>
        <a:graphic>
          <a:graphicData uri="http://schemas.openxmlformats.org/presentationml/2006/ole">
            <mc:AlternateContent xmlns:mc="http://schemas.openxmlformats.org/markup-compatibility/2006">
              <mc:Choice xmlns:v="urn:schemas-microsoft-com:vml" Requires="v">
                <p:oleObj spid="_x0000_s19473" r:id="rId6" imgW="491408" imgH="491408" progId="">
                  <p:embed/>
                </p:oleObj>
              </mc:Choice>
              <mc:Fallback>
                <p:oleObj r:id="rId6" imgW="491408" imgH="491408"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00" y="5013325"/>
                        <a:ext cx="1079500" cy="749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1"/>
          <p:cNvSpPr txBox="1">
            <a:spLocks noChangeArrowheads="1"/>
          </p:cNvSpPr>
          <p:nvPr/>
        </p:nvSpPr>
        <p:spPr bwMode="auto">
          <a:xfrm>
            <a:off x="1547664" y="337220"/>
            <a:ext cx="7596336"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b="1" dirty="0">
                <a:solidFill>
                  <a:srgbClr val="009999"/>
                </a:solidFill>
              </a:rPr>
              <a:t>Energija magnetnog polja</a:t>
            </a:r>
          </a:p>
        </p:txBody>
      </p:sp>
    </p:spTree>
    <p:extLst>
      <p:ext uri="{BB962C8B-B14F-4D97-AF65-F5344CB8AC3E}">
        <p14:creationId xmlns:p14="http://schemas.microsoft.com/office/powerpoint/2010/main" val="16759391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2"/>
          <p:cNvSpPr txBox="1">
            <a:spLocks noChangeArrowheads="1"/>
          </p:cNvSpPr>
          <p:nvPr/>
        </p:nvSpPr>
        <p:spPr bwMode="auto">
          <a:xfrm>
            <a:off x="471589" y="1772816"/>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1pPr>
            <a:lvl2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2pPr>
            <a:lvl3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3pPr>
            <a:lvl4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4pPr>
            <a:lvl5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9pPr>
          </a:lstStyle>
          <a:p>
            <a:pPr eaLnBrk="1" hangingPunct="1">
              <a:spcBef>
                <a:spcPts val="625"/>
              </a:spcBef>
              <a:buFont typeface="Arial" charset="0"/>
              <a:buChar char="•"/>
            </a:pPr>
            <a:r>
              <a:rPr lang="sr-Latn-CS" sz="2500" dirty="0">
                <a:solidFill>
                  <a:srgbClr val="000000"/>
                </a:solidFill>
              </a:rPr>
              <a:t>Kod određivanja induktivnosti preko fluksa i struje javlja se problem nejednoznačnosti površine kroz koju se određuje fluks.</a:t>
            </a:r>
          </a:p>
          <a:p>
            <a:pPr eaLnBrk="1" hangingPunct="1">
              <a:spcBef>
                <a:spcPts val="625"/>
              </a:spcBef>
              <a:buFont typeface="Arial" charset="0"/>
              <a:buChar char="•"/>
            </a:pPr>
            <a:r>
              <a:rPr lang="sr-Latn-CS" sz="2500" dirty="0">
                <a:solidFill>
                  <a:srgbClr val="000000"/>
                </a:solidFill>
              </a:rPr>
              <a:t>Određivanje induktivnosti preko energije prevazilazi taj problem.</a:t>
            </a:r>
          </a:p>
        </p:txBody>
      </p:sp>
      <p:graphicFrame>
        <p:nvGraphicFramePr>
          <p:cNvPr id="44036" name="Object 3"/>
          <p:cNvGraphicFramePr>
            <a:graphicFrameLocks noChangeAspect="1"/>
          </p:cNvGraphicFramePr>
          <p:nvPr>
            <p:extLst>
              <p:ext uri="{D42A27DB-BD31-4B8C-83A1-F6EECF244321}">
                <p14:modId xmlns:p14="http://schemas.microsoft.com/office/powerpoint/2010/main" val="2802289235"/>
              </p:ext>
            </p:extLst>
          </p:nvPr>
        </p:nvGraphicFramePr>
        <p:xfrm>
          <a:off x="2789111" y="3863181"/>
          <a:ext cx="2489327" cy="1031082"/>
        </p:xfrm>
        <a:graphic>
          <a:graphicData uri="http://schemas.openxmlformats.org/presentationml/2006/ole">
            <mc:AlternateContent xmlns:mc="http://schemas.openxmlformats.org/markup-compatibility/2006">
              <mc:Choice xmlns:v="urn:schemas-microsoft-com:vml" Requires="v">
                <p:oleObj spid="_x0000_s20490" r:id="rId4" imgW="491424" imgH="491424" progId="">
                  <p:embed/>
                </p:oleObj>
              </mc:Choice>
              <mc:Fallback>
                <p:oleObj r:id="rId4" imgW="491424" imgH="49142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9111" y="3863181"/>
                        <a:ext cx="2489327" cy="1031082"/>
                      </a:xfrm>
                      <a:prstGeom prst="rect">
                        <a:avLst/>
                      </a:prstGeom>
                      <a:noFill/>
                      <a:ln>
                        <a:noFill/>
                      </a:ln>
                      <a:effectLst/>
                    </p:spPr>
                  </p:pic>
                </p:oleObj>
              </mc:Fallback>
            </mc:AlternateContent>
          </a:graphicData>
        </a:graphic>
      </p:graphicFrame>
      <p:sp>
        <p:nvSpPr>
          <p:cNvPr id="5" name="Text Box 1"/>
          <p:cNvSpPr txBox="1">
            <a:spLocks noChangeArrowheads="1"/>
          </p:cNvSpPr>
          <p:nvPr/>
        </p:nvSpPr>
        <p:spPr bwMode="auto">
          <a:xfrm>
            <a:off x="1547664" y="337220"/>
            <a:ext cx="7596336"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b="1" dirty="0">
                <a:solidFill>
                  <a:srgbClr val="009999"/>
                </a:solidFill>
              </a:rPr>
              <a:t>Energija magnetnog polja</a:t>
            </a:r>
          </a:p>
        </p:txBody>
      </p:sp>
    </p:spTree>
    <p:extLst>
      <p:ext uri="{BB962C8B-B14F-4D97-AF65-F5344CB8AC3E}">
        <p14:creationId xmlns:p14="http://schemas.microsoft.com/office/powerpoint/2010/main" val="32493803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2339752" y="341784"/>
            <a:ext cx="634704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000" b="1" dirty="0">
                <a:solidFill>
                  <a:srgbClr val="009999"/>
                </a:solidFill>
              </a:rPr>
              <a:t>Magnetna energija dve strujne konture</a:t>
            </a:r>
          </a:p>
        </p:txBody>
      </p:sp>
      <p:sp>
        <p:nvSpPr>
          <p:cNvPr id="45059"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1pPr>
            <a:lvl2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2pPr>
            <a:lvl3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3pPr>
            <a:lvl4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4pPr>
            <a:lvl5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9pPr>
          </a:lstStyle>
          <a:p>
            <a:pPr eaLnBrk="1" hangingPunct="1">
              <a:spcBef>
                <a:spcPts val="625"/>
              </a:spcBef>
              <a:buFont typeface="Arial" charset="0"/>
              <a:buChar char="•"/>
            </a:pPr>
            <a:r>
              <a:rPr lang="en-US" sz="2500">
                <a:solidFill>
                  <a:srgbClr val="000000"/>
                </a:solidFill>
              </a:rPr>
              <a:t>Neka su dve strujne konture magnetno vezane </a:t>
            </a:r>
            <a:r>
              <a:rPr lang="sr-Latn-CS" sz="2500">
                <a:solidFill>
                  <a:srgbClr val="000000"/>
                </a:solidFill>
              </a:rPr>
              <a:t>i</a:t>
            </a:r>
            <a:r>
              <a:rPr lang="en-US" sz="2500">
                <a:solidFill>
                  <a:srgbClr val="000000"/>
                </a:solidFill>
              </a:rPr>
              <a:t> neka svaka ima svoj i</a:t>
            </a:r>
            <a:r>
              <a:rPr lang="sr-Latn-CS" sz="2500">
                <a:solidFill>
                  <a:srgbClr val="000000"/>
                </a:solidFill>
              </a:rPr>
              <a:t>zvor napajanja. Neka se u t=0 zatvore prekidači u konturama i počne uspostavljanje struja u njima. Dodatni radovi koje EMS kontura moraju da izvrše protiv EMS samoindukcije i indukcije se deponuju kao magnetno polje kontura i jednaki su: </a:t>
            </a:r>
          </a:p>
        </p:txBody>
      </p:sp>
      <p:graphicFrame>
        <p:nvGraphicFramePr>
          <p:cNvPr id="45060" name="Object 3"/>
          <p:cNvGraphicFramePr>
            <a:graphicFrameLocks noChangeAspect="1"/>
          </p:cNvGraphicFramePr>
          <p:nvPr>
            <p:extLst>
              <p:ext uri="{D42A27DB-BD31-4B8C-83A1-F6EECF244321}">
                <p14:modId xmlns:p14="http://schemas.microsoft.com/office/powerpoint/2010/main" val="494059218"/>
              </p:ext>
            </p:extLst>
          </p:nvPr>
        </p:nvGraphicFramePr>
        <p:xfrm>
          <a:off x="1916402" y="4221089"/>
          <a:ext cx="5016309" cy="463043"/>
        </p:xfrm>
        <a:graphic>
          <a:graphicData uri="http://schemas.openxmlformats.org/presentationml/2006/ole">
            <mc:AlternateContent xmlns:mc="http://schemas.openxmlformats.org/markup-compatibility/2006">
              <mc:Choice xmlns:v="urn:schemas-microsoft-com:vml" Requires="v">
                <p:oleObj spid="_x0000_s21530" r:id="rId4" imgW="491497" imgH="457193" progId="">
                  <p:embed/>
                </p:oleObj>
              </mc:Choice>
              <mc:Fallback>
                <p:oleObj r:id="rId4" imgW="491497" imgH="45719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6402" y="4221089"/>
                        <a:ext cx="5016309" cy="463043"/>
                      </a:xfrm>
                      <a:prstGeom prst="rect">
                        <a:avLst/>
                      </a:prstGeom>
                      <a:noFill/>
                      <a:ln>
                        <a:noFill/>
                      </a:ln>
                      <a:effectLst/>
                    </p:spPr>
                  </p:pic>
                </p:oleObj>
              </mc:Fallback>
            </mc:AlternateContent>
          </a:graphicData>
        </a:graphic>
      </p:graphicFrame>
      <p:graphicFrame>
        <p:nvGraphicFramePr>
          <p:cNvPr id="45061" name="Object 4"/>
          <p:cNvGraphicFramePr>
            <a:graphicFrameLocks noChangeAspect="1"/>
          </p:cNvGraphicFramePr>
          <p:nvPr>
            <p:extLst>
              <p:ext uri="{D42A27DB-BD31-4B8C-83A1-F6EECF244321}">
                <p14:modId xmlns:p14="http://schemas.microsoft.com/office/powerpoint/2010/main" val="243014457"/>
              </p:ext>
            </p:extLst>
          </p:nvPr>
        </p:nvGraphicFramePr>
        <p:xfrm>
          <a:off x="360341" y="4868863"/>
          <a:ext cx="8682058" cy="398731"/>
        </p:xfrm>
        <a:graphic>
          <a:graphicData uri="http://schemas.openxmlformats.org/presentationml/2006/ole">
            <mc:AlternateContent xmlns:mc="http://schemas.openxmlformats.org/markup-compatibility/2006">
              <mc:Choice xmlns:v="urn:schemas-microsoft-com:vml" Requires="v">
                <p:oleObj spid="_x0000_s21531" r:id="rId6" imgW="491481" imgH="393686" progId="">
                  <p:embed/>
                </p:oleObj>
              </mc:Choice>
              <mc:Fallback>
                <p:oleObj r:id="rId6" imgW="491481" imgH="393686"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341" y="4868863"/>
                        <a:ext cx="8682058" cy="398731"/>
                      </a:xfrm>
                      <a:prstGeom prst="rect">
                        <a:avLst/>
                      </a:prstGeom>
                      <a:noFill/>
                      <a:ln>
                        <a:noFill/>
                      </a:ln>
                      <a:effectLst/>
                    </p:spPr>
                  </p:pic>
                </p:oleObj>
              </mc:Fallback>
            </mc:AlternateContent>
          </a:graphicData>
        </a:graphic>
      </p:graphicFrame>
      <p:graphicFrame>
        <p:nvGraphicFramePr>
          <p:cNvPr id="45062" name="Object 5"/>
          <p:cNvGraphicFramePr>
            <a:graphicFrameLocks noChangeAspect="1"/>
          </p:cNvGraphicFramePr>
          <p:nvPr>
            <p:extLst>
              <p:ext uri="{D42A27DB-BD31-4B8C-83A1-F6EECF244321}">
                <p14:modId xmlns:p14="http://schemas.microsoft.com/office/powerpoint/2010/main" val="3182401157"/>
              </p:ext>
            </p:extLst>
          </p:nvPr>
        </p:nvGraphicFramePr>
        <p:xfrm>
          <a:off x="1907704" y="5516562"/>
          <a:ext cx="5698008" cy="437319"/>
        </p:xfrm>
        <a:graphic>
          <a:graphicData uri="http://schemas.openxmlformats.org/presentationml/2006/ole">
            <mc:AlternateContent xmlns:mc="http://schemas.openxmlformats.org/markup-compatibility/2006">
              <mc:Choice xmlns:v="urn:schemas-microsoft-com:vml" Requires="v">
                <p:oleObj spid="_x0000_s21532" r:id="rId8" imgW="491489" imgH="431791" progId="">
                  <p:embed/>
                </p:oleObj>
              </mc:Choice>
              <mc:Fallback>
                <p:oleObj r:id="rId8" imgW="491489" imgH="431791"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7704" y="5516562"/>
                        <a:ext cx="5698008" cy="43731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257506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51489" y="1916832"/>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spcBef>
                <a:spcPts val="625"/>
              </a:spcBef>
              <a:buClr>
                <a:srgbClr val="009999"/>
              </a:buClr>
              <a:buFont typeface="Arial" charset="0"/>
              <a:buChar char="•"/>
              <a:defRPr/>
            </a:pPr>
            <a:r>
              <a:rPr lang="sr-Latn-CS" sz="2500" dirty="0" smtClean="0">
                <a:solidFill>
                  <a:srgbClr val="009999"/>
                </a:solidFill>
              </a:rPr>
              <a:t>Sopstvene energije i uzajamna energija</a:t>
            </a:r>
          </a:p>
          <a:p>
            <a:pPr marL="341313">
              <a:spcBef>
                <a:spcPts val="625"/>
              </a:spcBef>
              <a:buClrTx/>
              <a:buFontTx/>
              <a:buNone/>
              <a:defRPr/>
            </a:pPr>
            <a:endParaRPr lang="sr-Latn-CS" sz="2500" dirty="0" smtClean="0"/>
          </a:p>
          <a:p>
            <a:pPr marL="341313">
              <a:spcBef>
                <a:spcPts val="625"/>
              </a:spcBef>
              <a:buClrTx/>
              <a:buFontTx/>
              <a:buNone/>
              <a:defRPr/>
            </a:pPr>
            <a:endParaRPr lang="sr-Latn-CS" sz="2500" dirty="0" smtClean="0"/>
          </a:p>
          <a:p>
            <a:pPr>
              <a:spcBef>
                <a:spcPts val="625"/>
              </a:spcBef>
              <a:buFont typeface="Arial" charset="0"/>
              <a:buChar char="•"/>
              <a:defRPr/>
            </a:pPr>
            <a:r>
              <a:rPr lang="sr-Latn-CS" sz="2500" dirty="0" smtClean="0"/>
              <a:t>Prva dva sabirka su sopstvene energije prve i druge struje a treći sabirak je uzajamna energija dve struje i on može biti i pozitivan i negativan.</a:t>
            </a:r>
          </a:p>
          <a:p>
            <a:pPr>
              <a:spcBef>
                <a:spcPts val="625"/>
              </a:spcBef>
              <a:buFont typeface="Arial" charset="0"/>
              <a:buChar char="•"/>
              <a:defRPr/>
            </a:pPr>
            <a:r>
              <a:rPr lang="sr-Latn-CS" sz="2500" dirty="0" smtClean="0"/>
              <a:t>Interpretacija energije dve konture preko polja je:</a:t>
            </a:r>
          </a:p>
        </p:txBody>
      </p:sp>
      <p:graphicFrame>
        <p:nvGraphicFramePr>
          <p:cNvPr id="46084" name="Object 3"/>
          <p:cNvGraphicFramePr>
            <a:graphicFrameLocks noChangeAspect="1"/>
          </p:cNvGraphicFramePr>
          <p:nvPr>
            <p:extLst>
              <p:ext uri="{D42A27DB-BD31-4B8C-83A1-F6EECF244321}">
                <p14:modId xmlns:p14="http://schemas.microsoft.com/office/powerpoint/2010/main" val="3112115652"/>
              </p:ext>
            </p:extLst>
          </p:nvPr>
        </p:nvGraphicFramePr>
        <p:xfrm>
          <a:off x="2843808" y="2420888"/>
          <a:ext cx="3384376" cy="846094"/>
        </p:xfrm>
        <a:graphic>
          <a:graphicData uri="http://schemas.openxmlformats.org/presentationml/2006/ole">
            <mc:AlternateContent xmlns:mc="http://schemas.openxmlformats.org/markup-compatibility/2006">
              <mc:Choice xmlns:v="urn:schemas-microsoft-com:vml" Requires="v">
                <p:oleObj spid="_x0000_s22546" r:id="rId4" imgW="490363" imgH="490363" progId="">
                  <p:embed/>
                </p:oleObj>
              </mc:Choice>
              <mc:Fallback>
                <p:oleObj r:id="rId4" imgW="490363" imgH="49036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2420888"/>
                        <a:ext cx="3384376" cy="846094"/>
                      </a:xfrm>
                      <a:prstGeom prst="rect">
                        <a:avLst/>
                      </a:prstGeom>
                      <a:noFill/>
                      <a:ln>
                        <a:noFill/>
                      </a:ln>
                      <a:effectLst/>
                    </p:spPr>
                  </p:pic>
                </p:oleObj>
              </mc:Fallback>
            </mc:AlternateContent>
          </a:graphicData>
        </a:graphic>
      </p:graphicFrame>
      <p:graphicFrame>
        <p:nvGraphicFramePr>
          <p:cNvPr id="46085" name="Object 4"/>
          <p:cNvGraphicFramePr>
            <a:graphicFrameLocks noChangeAspect="1"/>
          </p:cNvGraphicFramePr>
          <p:nvPr>
            <p:extLst>
              <p:ext uri="{D42A27DB-BD31-4B8C-83A1-F6EECF244321}">
                <p14:modId xmlns:p14="http://schemas.microsoft.com/office/powerpoint/2010/main" val="3566213520"/>
              </p:ext>
            </p:extLst>
          </p:nvPr>
        </p:nvGraphicFramePr>
        <p:xfrm>
          <a:off x="1547664" y="5085184"/>
          <a:ext cx="5029200" cy="889000"/>
        </p:xfrm>
        <a:graphic>
          <a:graphicData uri="http://schemas.openxmlformats.org/presentationml/2006/ole">
            <mc:AlternateContent xmlns:mc="http://schemas.openxmlformats.org/markup-compatibility/2006">
              <mc:Choice xmlns:v="urn:schemas-microsoft-com:vml" Requires="v">
                <p:oleObj spid="_x0000_s22547" r:id="rId6" imgW="490732" imgH="490732" progId="">
                  <p:embed/>
                </p:oleObj>
              </mc:Choice>
              <mc:Fallback>
                <p:oleObj r:id="rId6" imgW="490732" imgH="49073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664" y="5085184"/>
                        <a:ext cx="5029200" cy="88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1"/>
          <p:cNvSpPr txBox="1">
            <a:spLocks noChangeArrowheads="1"/>
          </p:cNvSpPr>
          <p:nvPr/>
        </p:nvSpPr>
        <p:spPr bwMode="auto">
          <a:xfrm>
            <a:off x="2339752" y="341784"/>
            <a:ext cx="634704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000" b="1" dirty="0">
                <a:solidFill>
                  <a:srgbClr val="009999"/>
                </a:solidFill>
              </a:rPr>
              <a:t>Magnetna energija dve strujne konture</a:t>
            </a:r>
          </a:p>
        </p:txBody>
      </p:sp>
    </p:spTree>
    <p:extLst>
      <p:ext uri="{BB962C8B-B14F-4D97-AF65-F5344CB8AC3E}">
        <p14:creationId xmlns:p14="http://schemas.microsoft.com/office/powerpoint/2010/main" val="15969849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57200" y="1916832"/>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spcBef>
                <a:spcPts val="625"/>
              </a:spcBef>
              <a:buFont typeface="Arial" charset="0"/>
              <a:buChar char="•"/>
              <a:defRPr/>
            </a:pPr>
            <a:r>
              <a:rPr lang="sr-Latn-CS" sz="2500" dirty="0" smtClean="0"/>
              <a:t>Magnetna energija dve i više struja je uvek pozitivna</a:t>
            </a:r>
          </a:p>
          <a:p>
            <a:pPr>
              <a:spcBef>
                <a:spcPts val="625"/>
              </a:spcBef>
              <a:buClr>
                <a:srgbClr val="FF3300"/>
              </a:buClr>
              <a:buFont typeface="Arial" charset="0"/>
              <a:buChar char="•"/>
              <a:defRPr/>
            </a:pPr>
            <a:r>
              <a:rPr lang="sr-Latn-CS" sz="2500" dirty="0" smtClean="0">
                <a:solidFill>
                  <a:srgbClr val="FF3300"/>
                </a:solidFill>
              </a:rPr>
              <a:t>Energije struja nisu aditivne zbog prisustva uzajamne energije</a:t>
            </a:r>
          </a:p>
          <a:p>
            <a:pPr>
              <a:spcBef>
                <a:spcPts val="625"/>
              </a:spcBef>
              <a:buFont typeface="Arial" charset="0"/>
              <a:buChar char="•"/>
              <a:defRPr/>
            </a:pPr>
            <a:r>
              <a:rPr lang="sr-Latn-CS" sz="2500" dirty="0" smtClean="0"/>
              <a:t>Drugi način definisanja i određivanja uzajamne induktivnosti je preko</a:t>
            </a:r>
            <a:r>
              <a:rPr lang="en-US" sz="2500" dirty="0" smtClean="0"/>
              <a:t> </a:t>
            </a:r>
            <a:r>
              <a:rPr lang="en-US" sz="2500" dirty="0" err="1" smtClean="0"/>
              <a:t>uzajamne</a:t>
            </a:r>
            <a:r>
              <a:rPr lang="en-US" sz="2500" dirty="0" smtClean="0"/>
              <a:t> </a:t>
            </a:r>
            <a:r>
              <a:rPr lang="en-US" sz="2500" dirty="0" err="1" smtClean="0"/>
              <a:t>energije</a:t>
            </a:r>
            <a:r>
              <a:rPr lang="sr-Latn-CS" sz="2500" dirty="0" smtClean="0"/>
              <a:t>:</a:t>
            </a:r>
          </a:p>
          <a:p>
            <a:pPr marL="341313">
              <a:spcBef>
                <a:spcPts val="625"/>
              </a:spcBef>
              <a:buClrTx/>
              <a:buFontTx/>
              <a:buNone/>
              <a:defRPr/>
            </a:pPr>
            <a:endParaRPr lang="sr-Latn-CS" sz="2500" dirty="0" smtClean="0"/>
          </a:p>
        </p:txBody>
      </p:sp>
      <p:graphicFrame>
        <p:nvGraphicFramePr>
          <p:cNvPr id="47108" name="Object 3"/>
          <p:cNvGraphicFramePr>
            <a:graphicFrameLocks noChangeAspect="1"/>
          </p:cNvGraphicFramePr>
          <p:nvPr>
            <p:extLst>
              <p:ext uri="{D42A27DB-BD31-4B8C-83A1-F6EECF244321}">
                <p14:modId xmlns:p14="http://schemas.microsoft.com/office/powerpoint/2010/main" val="1511589688"/>
              </p:ext>
            </p:extLst>
          </p:nvPr>
        </p:nvGraphicFramePr>
        <p:xfrm>
          <a:off x="2699792" y="4293096"/>
          <a:ext cx="2758206" cy="910208"/>
        </p:xfrm>
        <a:graphic>
          <a:graphicData uri="http://schemas.openxmlformats.org/presentationml/2006/ole">
            <mc:AlternateContent xmlns:mc="http://schemas.openxmlformats.org/markup-compatibility/2006">
              <mc:Choice xmlns:v="urn:schemas-microsoft-com:vml" Requires="v">
                <p:oleObj spid="_x0000_s23562" r:id="rId4" imgW="491457" imgH="491457" progId="">
                  <p:embed/>
                </p:oleObj>
              </mc:Choice>
              <mc:Fallback>
                <p:oleObj r:id="rId4" imgW="491457" imgH="49145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4293096"/>
                        <a:ext cx="2758206" cy="910208"/>
                      </a:xfrm>
                      <a:prstGeom prst="rect">
                        <a:avLst/>
                      </a:prstGeom>
                      <a:noFill/>
                      <a:ln>
                        <a:noFill/>
                      </a:ln>
                      <a:effectLst/>
                    </p:spPr>
                  </p:pic>
                </p:oleObj>
              </mc:Fallback>
            </mc:AlternateContent>
          </a:graphicData>
        </a:graphic>
      </p:graphicFrame>
      <p:sp>
        <p:nvSpPr>
          <p:cNvPr id="5" name="Text Box 1"/>
          <p:cNvSpPr txBox="1">
            <a:spLocks noChangeArrowheads="1"/>
          </p:cNvSpPr>
          <p:nvPr/>
        </p:nvSpPr>
        <p:spPr bwMode="auto">
          <a:xfrm>
            <a:off x="2339752" y="341784"/>
            <a:ext cx="634704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000" b="1" dirty="0">
                <a:solidFill>
                  <a:srgbClr val="009999"/>
                </a:solidFill>
              </a:rPr>
              <a:t>Magnetna energija dve strujne konture</a:t>
            </a:r>
          </a:p>
        </p:txBody>
      </p:sp>
    </p:spTree>
    <p:extLst>
      <p:ext uri="{BB962C8B-B14F-4D97-AF65-F5344CB8AC3E}">
        <p14:creationId xmlns:p14="http://schemas.microsoft.com/office/powerpoint/2010/main" val="22081083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2411760" y="562670"/>
            <a:ext cx="6516216"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000" b="1" dirty="0">
                <a:solidFill>
                  <a:srgbClr val="009999"/>
                </a:solidFill>
              </a:rPr>
              <a:t>Energija i sile u magnetnom polju</a:t>
            </a:r>
          </a:p>
        </p:txBody>
      </p:sp>
      <p:sp>
        <p:nvSpPr>
          <p:cNvPr id="48131" name="Text Box 2"/>
          <p:cNvSpPr txBox="1">
            <a:spLocks noChangeArrowheads="1"/>
          </p:cNvSpPr>
          <p:nvPr/>
        </p:nvSpPr>
        <p:spPr bwMode="auto">
          <a:xfrm>
            <a:off x="460292" y="1988840"/>
            <a:ext cx="8229600" cy="3556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1pPr>
            <a:lvl2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2pPr>
            <a:lvl3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3pPr>
            <a:lvl4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4pPr>
            <a:lvl5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9pPr>
          </a:lstStyle>
          <a:p>
            <a:pPr eaLnBrk="1" hangingPunct="1">
              <a:spcBef>
                <a:spcPts val="625"/>
              </a:spcBef>
              <a:buFont typeface="Arial" charset="0"/>
              <a:buChar char="•"/>
            </a:pPr>
            <a:r>
              <a:rPr lang="sr-Latn-CS" sz="2500" dirty="0">
                <a:solidFill>
                  <a:srgbClr val="000000"/>
                </a:solidFill>
              </a:rPr>
              <a:t>Najopštiji metod za određivanje sila u magnetnom polju je energetski. </a:t>
            </a:r>
            <a:r>
              <a:rPr lang="en-US" sz="2500" dirty="0" err="1">
                <a:solidFill>
                  <a:srgbClr val="009999"/>
                </a:solidFill>
              </a:rPr>
              <a:t>Magnetna</a:t>
            </a:r>
            <a:r>
              <a:rPr lang="en-US" sz="2500" dirty="0">
                <a:solidFill>
                  <a:srgbClr val="009999"/>
                </a:solidFill>
              </a:rPr>
              <a:t> </a:t>
            </a:r>
            <a:r>
              <a:rPr lang="en-US" sz="2500" dirty="0" err="1">
                <a:solidFill>
                  <a:srgbClr val="009999"/>
                </a:solidFill>
              </a:rPr>
              <a:t>energija</a:t>
            </a:r>
            <a:r>
              <a:rPr lang="sr-Latn-CS" sz="2500" dirty="0">
                <a:solidFill>
                  <a:srgbClr val="009999"/>
                </a:solidFill>
              </a:rPr>
              <a:t> dve konture:</a:t>
            </a:r>
          </a:p>
        </p:txBody>
      </p:sp>
      <p:graphicFrame>
        <p:nvGraphicFramePr>
          <p:cNvPr id="48132" name="Object 3"/>
          <p:cNvGraphicFramePr>
            <a:graphicFrameLocks noChangeAspect="1"/>
          </p:cNvGraphicFramePr>
          <p:nvPr>
            <p:extLst>
              <p:ext uri="{D42A27DB-BD31-4B8C-83A1-F6EECF244321}">
                <p14:modId xmlns:p14="http://schemas.microsoft.com/office/powerpoint/2010/main" val="1232351401"/>
              </p:ext>
            </p:extLst>
          </p:nvPr>
        </p:nvGraphicFramePr>
        <p:xfrm>
          <a:off x="2915816" y="3068960"/>
          <a:ext cx="2578100" cy="1727200"/>
        </p:xfrm>
        <a:graphic>
          <a:graphicData uri="http://schemas.openxmlformats.org/presentationml/2006/ole">
            <mc:AlternateContent xmlns:mc="http://schemas.openxmlformats.org/markup-compatibility/2006">
              <mc:Choice xmlns:v="urn:schemas-microsoft-com:vml" Requires="v">
                <p:oleObj spid="_x0000_s24586" r:id="rId4" imgW="490419" imgH="490419" progId="">
                  <p:embed/>
                </p:oleObj>
              </mc:Choice>
              <mc:Fallback>
                <p:oleObj r:id="rId4" imgW="490419" imgH="49041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3068960"/>
                        <a:ext cx="2578100" cy="172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812293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spcBef>
                <a:spcPts val="625"/>
              </a:spcBef>
              <a:buFont typeface="Arial" charset="0"/>
              <a:buChar char="•"/>
              <a:defRPr/>
            </a:pPr>
            <a:r>
              <a:rPr lang="sr-Latn-CS" sz="2500" dirty="0" smtClean="0"/>
              <a:t>Pravilo </a:t>
            </a:r>
            <a:r>
              <a:rPr lang="sr-Latn-CS" sz="2500" b="1" dirty="0" smtClean="0"/>
              <a:t>Lenz</a:t>
            </a:r>
            <a:r>
              <a:rPr lang="sr-Latn-CS" sz="2500" dirty="0" smtClean="0"/>
              <a:t>-a</a:t>
            </a:r>
          </a:p>
          <a:p>
            <a:pPr>
              <a:spcBef>
                <a:spcPts val="625"/>
              </a:spcBef>
              <a:buClr>
                <a:srgbClr val="009999"/>
              </a:buClr>
              <a:buFont typeface="Arial" charset="0"/>
              <a:buChar char="•"/>
              <a:defRPr/>
            </a:pPr>
            <a:endParaRPr lang="sr-Latn-CS" sz="2500" dirty="0" smtClean="0">
              <a:solidFill>
                <a:srgbClr val="009999"/>
              </a:solidFill>
            </a:endParaRPr>
          </a:p>
          <a:p>
            <a:pPr>
              <a:spcBef>
                <a:spcPts val="625"/>
              </a:spcBef>
              <a:buClr>
                <a:srgbClr val="009999"/>
              </a:buClr>
              <a:buFont typeface="Arial" charset="0"/>
              <a:buChar char="•"/>
              <a:defRPr/>
            </a:pPr>
            <a:r>
              <a:rPr lang="sr-Latn-CS" sz="2500" dirty="0" smtClean="0">
                <a:solidFill>
                  <a:srgbClr val="009999"/>
                </a:solidFill>
              </a:rPr>
              <a:t>Indukciona struja je uvek usmerena tako da deluje nasuprot uzroku koji ju je izazvao. Drugim rečima indukciona struja formira magnetni fluks koji se protivi promeni fluksa koja je dovela do pojave elektromotrorne sile indukcije.</a:t>
            </a:r>
          </a:p>
        </p:txBody>
      </p:sp>
      <p:sp>
        <p:nvSpPr>
          <p:cNvPr id="4" name="Text Box 1"/>
          <p:cNvSpPr txBox="1">
            <a:spLocks noChangeArrowheads="1"/>
          </p:cNvSpPr>
          <p:nvPr/>
        </p:nvSpPr>
        <p:spPr bwMode="auto">
          <a:xfrm>
            <a:off x="2051719" y="260648"/>
            <a:ext cx="6912893"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dirty="0">
                <a:solidFill>
                  <a:srgbClr val="009999"/>
                </a:solidFill>
              </a:rPr>
              <a:t>Elektromagnetna indukcija</a:t>
            </a:r>
          </a:p>
        </p:txBody>
      </p:sp>
    </p:spTree>
    <p:extLst>
      <p:ext uri="{BB962C8B-B14F-4D97-AF65-F5344CB8AC3E}">
        <p14:creationId xmlns:p14="http://schemas.microsoft.com/office/powerpoint/2010/main" val="259240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01663" indent="-601663">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rgbClr val="000000"/>
                </a:solidFill>
                <a:latin typeface="Arial" charset="0"/>
                <a:ea typeface="Microsoft YaHei" charset="-122"/>
              </a:defRPr>
            </a:lvl1pPr>
            <a:lvl2pPr>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rgbClr val="000000"/>
                </a:solidFill>
                <a:latin typeface="Arial" charset="0"/>
                <a:ea typeface="Microsoft YaHei" charset="-122"/>
              </a:defRPr>
            </a:lvl2pPr>
            <a:lvl3pPr>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rgbClr val="000000"/>
                </a:solidFill>
                <a:latin typeface="Arial" charset="0"/>
                <a:ea typeface="Microsoft YaHei" charset="-122"/>
              </a:defRPr>
            </a:lvl3pPr>
            <a:lvl4pPr>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rgbClr val="000000"/>
                </a:solidFill>
                <a:latin typeface="Arial" charset="0"/>
                <a:ea typeface="Microsoft YaHei" charset="-122"/>
              </a:defRPr>
            </a:lvl4pPr>
            <a:lvl5pPr>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601663" algn="l"/>
                <a:tab pos="1058863" algn="l"/>
                <a:tab pos="1516063" algn="l"/>
                <a:tab pos="1973263" algn="l"/>
                <a:tab pos="2430463" algn="l"/>
                <a:tab pos="2887663" algn="l"/>
                <a:tab pos="3344863" algn="l"/>
                <a:tab pos="3802063" algn="l"/>
                <a:tab pos="4259263" algn="l"/>
                <a:tab pos="4716463" algn="l"/>
                <a:tab pos="5173663" algn="l"/>
                <a:tab pos="5630863" algn="l"/>
                <a:tab pos="6088063" algn="l"/>
                <a:tab pos="6545263" algn="l"/>
                <a:tab pos="7002463" algn="l"/>
                <a:tab pos="7459663" algn="l"/>
                <a:tab pos="7916863" algn="l"/>
                <a:tab pos="8374063" algn="l"/>
                <a:tab pos="8831263" algn="l"/>
                <a:tab pos="9288463" algn="l"/>
                <a:tab pos="9745663" algn="l"/>
              </a:tabLst>
              <a:defRPr>
                <a:solidFill>
                  <a:srgbClr val="000000"/>
                </a:solidFill>
                <a:latin typeface="Arial" charset="0"/>
                <a:ea typeface="Microsoft YaHei" charset="-122"/>
              </a:defRPr>
            </a:lvl9pPr>
          </a:lstStyle>
          <a:p>
            <a:pPr>
              <a:spcBef>
                <a:spcPts val="625"/>
              </a:spcBef>
              <a:buFont typeface="Arial" charset="0"/>
              <a:buChar char="•"/>
              <a:defRPr/>
            </a:pPr>
            <a:r>
              <a:rPr lang="sr-Latn-CS" sz="2500" dirty="0" smtClean="0"/>
              <a:t>Po zakonu o održanju energije rad izvora napajanja u dve konture se troši na:</a:t>
            </a:r>
          </a:p>
          <a:p>
            <a:pPr>
              <a:spcBef>
                <a:spcPts val="625"/>
              </a:spcBef>
              <a:buFont typeface="Arial" charset="0"/>
              <a:buAutoNum type="arabicPeriod"/>
              <a:defRPr/>
            </a:pPr>
            <a:r>
              <a:rPr lang="sr-Latn-CS" sz="2500" dirty="0" smtClean="0"/>
              <a:t>Toplotu</a:t>
            </a:r>
          </a:p>
          <a:p>
            <a:pPr>
              <a:spcBef>
                <a:spcPts val="625"/>
              </a:spcBef>
              <a:buFont typeface="Arial" charset="0"/>
              <a:buAutoNum type="arabicPeriod"/>
              <a:defRPr/>
            </a:pPr>
            <a:r>
              <a:rPr lang="sr-Latn-CS" sz="2500" dirty="0" smtClean="0"/>
              <a:t>Na priraštaj magnetne energije sistema</a:t>
            </a:r>
          </a:p>
          <a:p>
            <a:pPr>
              <a:spcBef>
                <a:spcPts val="625"/>
              </a:spcBef>
              <a:buFont typeface="Arial" charset="0"/>
              <a:buAutoNum type="arabicPeriod"/>
              <a:defRPr/>
            </a:pPr>
            <a:r>
              <a:rPr lang="sr-Latn-CS" sz="2500" dirty="0" smtClean="0"/>
              <a:t>Na mehanički rad usled premeštanja i/ili deformacije kontura</a:t>
            </a:r>
          </a:p>
          <a:p>
            <a:pPr marL="608013">
              <a:spcBef>
                <a:spcPts val="625"/>
              </a:spcBef>
              <a:buClrTx/>
              <a:buFontTx/>
              <a:buNone/>
              <a:defRPr/>
            </a:pPr>
            <a:endParaRPr lang="sr-Latn-CS" sz="2500" dirty="0" smtClean="0"/>
          </a:p>
          <a:p>
            <a:pPr marL="609600">
              <a:spcBef>
                <a:spcPts val="625"/>
              </a:spcBef>
              <a:buClrTx/>
              <a:buFontTx/>
              <a:buNone/>
              <a:defRPr/>
            </a:pPr>
            <a:r>
              <a:rPr lang="sr-Latn-CS" sz="2500" dirty="0" smtClean="0"/>
              <a:t>       Predpostavka je da je kapacitivnost kontura zanemarljivo mala pa se električna energija ne uzima u obzir. </a:t>
            </a:r>
          </a:p>
        </p:txBody>
      </p:sp>
      <p:graphicFrame>
        <p:nvGraphicFramePr>
          <p:cNvPr id="49156" name="Object 3"/>
          <p:cNvGraphicFramePr>
            <a:graphicFrameLocks noChangeAspect="1"/>
          </p:cNvGraphicFramePr>
          <p:nvPr>
            <p:extLst>
              <p:ext uri="{D42A27DB-BD31-4B8C-83A1-F6EECF244321}">
                <p14:modId xmlns:p14="http://schemas.microsoft.com/office/powerpoint/2010/main" val="3393440222"/>
              </p:ext>
            </p:extLst>
          </p:nvPr>
        </p:nvGraphicFramePr>
        <p:xfrm>
          <a:off x="2699494" y="4023860"/>
          <a:ext cx="3600698" cy="468999"/>
        </p:xfrm>
        <a:graphic>
          <a:graphicData uri="http://schemas.openxmlformats.org/presentationml/2006/ole">
            <mc:AlternateContent xmlns:mc="http://schemas.openxmlformats.org/markup-compatibility/2006">
              <mc:Choice xmlns:v="urn:schemas-microsoft-com:vml" Requires="v">
                <p:oleObj spid="_x0000_s25618" r:id="rId4" imgW="491465" imgH="393673" progId="">
                  <p:embed/>
                </p:oleObj>
              </mc:Choice>
              <mc:Fallback>
                <p:oleObj r:id="rId4" imgW="491465" imgH="39367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494" y="4023860"/>
                        <a:ext cx="3600698" cy="468999"/>
                      </a:xfrm>
                      <a:prstGeom prst="rect">
                        <a:avLst/>
                      </a:prstGeom>
                      <a:noFill/>
                      <a:ln>
                        <a:noFill/>
                      </a:ln>
                      <a:effectLst/>
                    </p:spPr>
                  </p:pic>
                </p:oleObj>
              </mc:Fallback>
            </mc:AlternateContent>
          </a:graphicData>
        </a:graphic>
      </p:graphicFrame>
      <p:graphicFrame>
        <p:nvGraphicFramePr>
          <p:cNvPr id="49157" name="Object 4"/>
          <p:cNvGraphicFramePr>
            <a:graphicFrameLocks noChangeAspect="1"/>
          </p:cNvGraphicFramePr>
          <p:nvPr>
            <p:extLst>
              <p:ext uri="{D42A27DB-BD31-4B8C-83A1-F6EECF244321}">
                <p14:modId xmlns:p14="http://schemas.microsoft.com/office/powerpoint/2010/main" val="3941785688"/>
              </p:ext>
            </p:extLst>
          </p:nvPr>
        </p:nvGraphicFramePr>
        <p:xfrm>
          <a:off x="3230978" y="5667924"/>
          <a:ext cx="2682044" cy="458239"/>
        </p:xfrm>
        <a:graphic>
          <a:graphicData uri="http://schemas.openxmlformats.org/presentationml/2006/ole">
            <mc:AlternateContent xmlns:mc="http://schemas.openxmlformats.org/markup-compatibility/2006">
              <mc:Choice xmlns:v="urn:schemas-microsoft-com:vml" Requires="v">
                <p:oleObj spid="_x0000_s25619" r:id="rId6" imgW="491457" imgH="431763" progId="">
                  <p:embed/>
                </p:oleObj>
              </mc:Choice>
              <mc:Fallback>
                <p:oleObj r:id="rId6" imgW="491457" imgH="431763"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0978" y="5667924"/>
                        <a:ext cx="2682044" cy="458239"/>
                      </a:xfrm>
                      <a:prstGeom prst="rect">
                        <a:avLst/>
                      </a:prstGeom>
                      <a:noFill/>
                      <a:ln>
                        <a:noFill/>
                      </a:ln>
                      <a:effectLst/>
                    </p:spPr>
                  </p:pic>
                </p:oleObj>
              </mc:Fallback>
            </mc:AlternateContent>
          </a:graphicData>
        </a:graphic>
      </p:graphicFrame>
      <p:sp>
        <p:nvSpPr>
          <p:cNvPr id="6" name="Text Box 1"/>
          <p:cNvSpPr txBox="1">
            <a:spLocks noChangeArrowheads="1"/>
          </p:cNvSpPr>
          <p:nvPr/>
        </p:nvSpPr>
        <p:spPr bwMode="auto">
          <a:xfrm>
            <a:off x="2411760" y="562670"/>
            <a:ext cx="6516216"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000" b="1" dirty="0">
                <a:solidFill>
                  <a:srgbClr val="009999"/>
                </a:solidFill>
              </a:rPr>
              <a:t>Energija i sile u magnetnom polju</a:t>
            </a:r>
          </a:p>
        </p:txBody>
      </p:sp>
    </p:spTree>
    <p:extLst>
      <p:ext uri="{BB962C8B-B14F-4D97-AF65-F5344CB8AC3E}">
        <p14:creationId xmlns:p14="http://schemas.microsoft.com/office/powerpoint/2010/main" val="6446125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457200" y="2004864"/>
            <a:ext cx="8229600" cy="4853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spcBef>
                <a:spcPts val="625"/>
              </a:spcBef>
              <a:buFont typeface="Arial" charset="0"/>
              <a:buChar char="•"/>
              <a:defRPr/>
            </a:pPr>
            <a:r>
              <a:rPr lang="sr-Latn-CS" sz="2500" dirty="0" smtClean="0"/>
              <a:t>Od interesa je samo onaj rad izvora napajanja koji se vrši protiv EMS indukcija i samoindukcija u konturama.</a:t>
            </a:r>
          </a:p>
          <a:p>
            <a:pPr marL="341313">
              <a:spcBef>
                <a:spcPts val="625"/>
              </a:spcBef>
              <a:buClrTx/>
              <a:buFontTx/>
              <a:buNone/>
              <a:defRPr/>
            </a:pPr>
            <a:endParaRPr lang="sr-Latn-CS" sz="2500" dirty="0" smtClean="0"/>
          </a:p>
          <a:p>
            <a:pPr marL="341313">
              <a:spcBef>
                <a:spcPts val="625"/>
              </a:spcBef>
              <a:buClrTx/>
              <a:buFontTx/>
              <a:buNone/>
              <a:defRPr/>
            </a:pPr>
            <a:endParaRPr lang="sr-Latn-CS" sz="2500" dirty="0" smtClean="0"/>
          </a:p>
          <a:p>
            <a:pPr>
              <a:spcBef>
                <a:spcPts val="625"/>
              </a:spcBef>
              <a:buFont typeface="Arial" charset="0"/>
              <a:buChar char="•"/>
              <a:defRPr/>
            </a:pPr>
            <a:r>
              <a:rPr lang="sr-Latn-CS" sz="2500" dirty="0" smtClean="0"/>
              <a:t>Ova komponenta rada izvora napajanja se troši na promenu magnetnog polja dve konture i na eventualni mehanički rad usled premeštanja ili deformacije kontura</a:t>
            </a:r>
          </a:p>
          <a:p>
            <a:pPr>
              <a:spcBef>
                <a:spcPts val="1200"/>
              </a:spcBef>
              <a:buFont typeface="Arial" charset="0"/>
              <a:buChar char="•"/>
              <a:defRPr/>
            </a:pPr>
            <a:r>
              <a:rPr lang="sr-Latn-CS" sz="2500" dirty="0" smtClean="0"/>
              <a:t>Ovo je </a:t>
            </a:r>
            <a:r>
              <a:rPr lang="sr-Latn-CS" sz="2500" dirty="0" smtClean="0">
                <a:solidFill>
                  <a:srgbClr val="009999"/>
                </a:solidFill>
              </a:rPr>
              <a:t>osnovna formula</a:t>
            </a:r>
            <a:r>
              <a:rPr lang="sr-Latn-CS" sz="2500" dirty="0" smtClean="0"/>
              <a:t> za računanje mehaničkog rada i sila u magnetnom polju.</a:t>
            </a:r>
          </a:p>
        </p:txBody>
      </p:sp>
      <p:graphicFrame>
        <p:nvGraphicFramePr>
          <p:cNvPr id="50180" name="Object 3"/>
          <p:cNvGraphicFramePr>
            <a:graphicFrameLocks noChangeAspect="1"/>
          </p:cNvGraphicFramePr>
          <p:nvPr>
            <p:extLst>
              <p:ext uri="{D42A27DB-BD31-4B8C-83A1-F6EECF244321}">
                <p14:modId xmlns:p14="http://schemas.microsoft.com/office/powerpoint/2010/main" val="2689025639"/>
              </p:ext>
            </p:extLst>
          </p:nvPr>
        </p:nvGraphicFramePr>
        <p:xfrm>
          <a:off x="1974850" y="2852936"/>
          <a:ext cx="5194300" cy="939800"/>
        </p:xfrm>
        <a:graphic>
          <a:graphicData uri="http://schemas.openxmlformats.org/presentationml/2006/ole">
            <mc:AlternateContent xmlns:mc="http://schemas.openxmlformats.org/markup-compatibility/2006">
              <mc:Choice xmlns:v="urn:schemas-microsoft-com:vml" Requires="v">
                <p:oleObj spid="_x0000_s26642" r:id="rId4" imgW="491473" imgH="491473" progId="">
                  <p:embed/>
                </p:oleObj>
              </mc:Choice>
              <mc:Fallback>
                <p:oleObj r:id="rId4" imgW="491473" imgH="49147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4850" y="2852936"/>
                        <a:ext cx="5194300" cy="93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1" name="Object 4"/>
          <p:cNvGraphicFramePr>
            <a:graphicFrameLocks noChangeAspect="1"/>
          </p:cNvGraphicFramePr>
          <p:nvPr>
            <p:extLst>
              <p:ext uri="{D42A27DB-BD31-4B8C-83A1-F6EECF244321}">
                <p14:modId xmlns:p14="http://schemas.microsoft.com/office/powerpoint/2010/main" val="3477552239"/>
              </p:ext>
            </p:extLst>
          </p:nvPr>
        </p:nvGraphicFramePr>
        <p:xfrm>
          <a:off x="2267744" y="5085184"/>
          <a:ext cx="3632200" cy="393700"/>
        </p:xfrm>
        <a:graphic>
          <a:graphicData uri="http://schemas.openxmlformats.org/presentationml/2006/ole">
            <mc:AlternateContent xmlns:mc="http://schemas.openxmlformats.org/markup-compatibility/2006">
              <mc:Choice xmlns:v="urn:schemas-microsoft-com:vml" Requires="v">
                <p:oleObj spid="_x0000_s26643" r:id="rId6" imgW="491457" imgH="393666" progId="">
                  <p:embed/>
                </p:oleObj>
              </mc:Choice>
              <mc:Fallback>
                <p:oleObj r:id="rId6" imgW="491457" imgH="393666"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7744" y="5085184"/>
                        <a:ext cx="3632200" cy="39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1"/>
          <p:cNvSpPr txBox="1">
            <a:spLocks noChangeArrowheads="1"/>
          </p:cNvSpPr>
          <p:nvPr/>
        </p:nvSpPr>
        <p:spPr bwMode="auto">
          <a:xfrm>
            <a:off x="2411760" y="562670"/>
            <a:ext cx="6516216"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000" b="1" dirty="0">
                <a:solidFill>
                  <a:srgbClr val="009999"/>
                </a:solidFill>
              </a:rPr>
              <a:t>Energija i sile u magnetnom polju</a:t>
            </a:r>
          </a:p>
        </p:txBody>
      </p:sp>
    </p:spTree>
    <p:extLst>
      <p:ext uri="{BB962C8B-B14F-4D97-AF65-F5344CB8AC3E}">
        <p14:creationId xmlns:p14="http://schemas.microsoft.com/office/powerpoint/2010/main" val="19796398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457200" y="1916832"/>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lnSpc>
                <a:spcPct val="90000"/>
              </a:lnSpc>
              <a:spcBef>
                <a:spcPts val="625"/>
              </a:spcBef>
              <a:buFont typeface="Arial" charset="0"/>
              <a:buChar char="•"/>
              <a:defRPr/>
            </a:pPr>
            <a:r>
              <a:rPr lang="sr-Latn-CS" sz="2500" dirty="0" smtClean="0"/>
              <a:t>Osnovna formula se može dalje uprostiti ako se smatra da je pri premeštanju kontura ili fluks konstantan ili struja konstantna. U ova dva slučaja se dobija:</a:t>
            </a:r>
          </a:p>
          <a:p>
            <a:pPr marL="341313">
              <a:lnSpc>
                <a:spcPct val="90000"/>
              </a:lnSpc>
              <a:spcBef>
                <a:spcPts val="625"/>
              </a:spcBef>
              <a:buClrTx/>
              <a:buFontTx/>
              <a:buNone/>
              <a:defRPr/>
            </a:pPr>
            <a:endParaRPr lang="sr-Latn-CS" sz="2500" dirty="0" smtClean="0"/>
          </a:p>
          <a:p>
            <a:pPr marL="341313">
              <a:lnSpc>
                <a:spcPct val="90000"/>
              </a:lnSpc>
              <a:spcBef>
                <a:spcPts val="625"/>
              </a:spcBef>
              <a:buClrTx/>
              <a:buFontTx/>
              <a:buNone/>
              <a:defRPr/>
            </a:pPr>
            <a:endParaRPr lang="sr-Latn-CS" sz="2500" dirty="0" smtClean="0"/>
          </a:p>
          <a:p>
            <a:pPr>
              <a:lnSpc>
                <a:spcPct val="90000"/>
              </a:lnSpc>
              <a:spcBef>
                <a:spcPts val="625"/>
              </a:spcBef>
              <a:buFont typeface="Arial" charset="0"/>
              <a:buChar char="•"/>
              <a:defRPr/>
            </a:pPr>
            <a:r>
              <a:rPr lang="sr-Latn-CS" sz="2500" dirty="0" smtClean="0"/>
              <a:t>Dakle ako se ima magnetna energija pa se nađe njen totalni diferencijal smatrajući da je ili fluks konstantan ili struja konstantna dobija se izraz za elementarni mehanički rad odakle se mogu dobiti izrazi za mehaničke sile i momente. </a:t>
            </a:r>
          </a:p>
        </p:txBody>
      </p:sp>
      <p:graphicFrame>
        <p:nvGraphicFramePr>
          <p:cNvPr id="51204" name="Object 3"/>
          <p:cNvGraphicFramePr>
            <a:graphicFrameLocks noChangeAspect="1"/>
          </p:cNvGraphicFramePr>
          <p:nvPr>
            <p:extLst>
              <p:ext uri="{D42A27DB-BD31-4B8C-83A1-F6EECF244321}">
                <p14:modId xmlns:p14="http://schemas.microsoft.com/office/powerpoint/2010/main" val="2755019168"/>
              </p:ext>
            </p:extLst>
          </p:nvPr>
        </p:nvGraphicFramePr>
        <p:xfrm>
          <a:off x="3419872" y="3144434"/>
          <a:ext cx="1955800" cy="1003300"/>
        </p:xfrm>
        <a:graphic>
          <a:graphicData uri="http://schemas.openxmlformats.org/presentationml/2006/ole">
            <mc:AlternateContent xmlns:mc="http://schemas.openxmlformats.org/markup-compatibility/2006">
              <mc:Choice xmlns:v="urn:schemas-microsoft-com:vml" Requires="v">
                <p:oleObj spid="_x0000_s27658" r:id="rId4" imgW="491400" imgH="491400" progId="">
                  <p:embed/>
                </p:oleObj>
              </mc:Choice>
              <mc:Fallback>
                <p:oleObj r:id="rId4" imgW="491400" imgH="4914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3144434"/>
                        <a:ext cx="1955800" cy="1003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1"/>
          <p:cNvSpPr txBox="1">
            <a:spLocks noChangeArrowheads="1"/>
          </p:cNvSpPr>
          <p:nvPr/>
        </p:nvSpPr>
        <p:spPr bwMode="auto">
          <a:xfrm>
            <a:off x="2411760" y="562670"/>
            <a:ext cx="6516216"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000" b="1" dirty="0">
                <a:solidFill>
                  <a:srgbClr val="009999"/>
                </a:solidFill>
              </a:rPr>
              <a:t>Energija i sile u magnetnom polju</a:t>
            </a:r>
          </a:p>
        </p:txBody>
      </p:sp>
    </p:spTree>
    <p:extLst>
      <p:ext uri="{BB962C8B-B14F-4D97-AF65-F5344CB8AC3E}">
        <p14:creationId xmlns:p14="http://schemas.microsoft.com/office/powerpoint/2010/main" val="31628639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2"/>
          <p:cNvSpPr txBox="1">
            <a:spLocks noChangeArrowheads="1"/>
          </p:cNvSpPr>
          <p:nvPr/>
        </p:nvSpPr>
        <p:spPr bwMode="auto">
          <a:xfrm>
            <a:off x="457200" y="1600201"/>
            <a:ext cx="8229600" cy="3556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1pPr>
            <a:lvl2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2pPr>
            <a:lvl3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3pPr>
            <a:lvl4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4pPr>
            <a:lvl5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9pPr>
          </a:lstStyle>
          <a:p>
            <a:pPr eaLnBrk="1" hangingPunct="1">
              <a:spcBef>
                <a:spcPts val="625"/>
              </a:spcBef>
              <a:buFont typeface="Arial" charset="0"/>
              <a:buChar char="•"/>
            </a:pPr>
            <a:r>
              <a:rPr lang="sr-Latn-CS" sz="2500">
                <a:solidFill>
                  <a:srgbClr val="000000"/>
                </a:solidFill>
              </a:rPr>
              <a:t>primer</a:t>
            </a:r>
          </a:p>
        </p:txBody>
      </p:sp>
      <p:pic>
        <p:nvPicPr>
          <p:cNvPr id="52228" name="Picture 3"/>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8200" y="4648200"/>
            <a:ext cx="2422525" cy="1633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2229" name="Object 4"/>
          <p:cNvGraphicFramePr>
            <a:graphicFrameLocks noChangeAspect="1"/>
          </p:cNvGraphicFramePr>
          <p:nvPr/>
        </p:nvGraphicFramePr>
        <p:xfrm>
          <a:off x="3492500" y="1916113"/>
          <a:ext cx="2679700" cy="3213100"/>
        </p:xfrm>
        <a:graphic>
          <a:graphicData uri="http://schemas.openxmlformats.org/presentationml/2006/ole">
            <mc:AlternateContent xmlns:mc="http://schemas.openxmlformats.org/markup-compatibility/2006">
              <mc:Choice xmlns:v="urn:schemas-microsoft-com:vml" Requires="v">
                <p:oleObj spid="_x0000_s28682" r:id="rId5" imgW="490716" imgH="490716" progId="">
                  <p:embed/>
                </p:oleObj>
              </mc:Choice>
              <mc:Fallback>
                <p:oleObj r:id="rId5" imgW="490716" imgH="490716"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1916113"/>
                        <a:ext cx="2679700" cy="3213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1"/>
          <p:cNvSpPr txBox="1">
            <a:spLocks noChangeArrowheads="1"/>
          </p:cNvSpPr>
          <p:nvPr/>
        </p:nvSpPr>
        <p:spPr bwMode="auto">
          <a:xfrm>
            <a:off x="2411760" y="562670"/>
            <a:ext cx="6516216"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000" b="1" dirty="0">
                <a:solidFill>
                  <a:srgbClr val="009999"/>
                </a:solidFill>
              </a:rPr>
              <a:t>Energija i sile u magnetnom polju</a:t>
            </a:r>
          </a:p>
        </p:txBody>
      </p:sp>
      <p:sp>
        <p:nvSpPr>
          <p:cNvPr id="2" name="Rectangle 1"/>
          <p:cNvSpPr/>
          <p:nvPr/>
        </p:nvSpPr>
        <p:spPr>
          <a:xfrm>
            <a:off x="3383868" y="5464969"/>
            <a:ext cx="4572000" cy="784830"/>
          </a:xfrm>
          <a:prstGeom prst="rect">
            <a:avLst/>
          </a:prstGeom>
        </p:spPr>
        <p:txBody>
          <a:bodyPr>
            <a:spAutoFit/>
          </a:bodyPr>
          <a:lstStyle/>
          <a:p>
            <a:pPr>
              <a:lnSpc>
                <a:spcPct val="90000"/>
              </a:lnSpc>
              <a:spcBef>
                <a:spcPts val="625"/>
              </a:spcBef>
              <a:defRPr/>
            </a:pPr>
            <a:r>
              <a:rPr lang="sr-Latn-CS" sz="2500" dirty="0"/>
              <a:t>Rezultat je isti u oba postupka ali je često jedan postupak lakši.</a:t>
            </a:r>
          </a:p>
        </p:txBody>
      </p:sp>
    </p:spTree>
    <p:extLst>
      <p:ext uri="{BB962C8B-B14F-4D97-AF65-F5344CB8AC3E}">
        <p14:creationId xmlns:p14="http://schemas.microsoft.com/office/powerpoint/2010/main" val="33777549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1pPr>
            <a:lvl2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2pPr>
            <a:lvl3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3pPr>
            <a:lvl4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4pPr>
            <a:lvl5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9pPr>
          </a:lstStyle>
          <a:p>
            <a:pPr eaLnBrk="1" hangingPunct="1">
              <a:spcBef>
                <a:spcPts val="625"/>
              </a:spcBef>
              <a:buFont typeface="Arial" charset="0"/>
              <a:buChar char="•"/>
            </a:pPr>
            <a:r>
              <a:rPr lang="sr-Latn-CS" sz="2500">
                <a:solidFill>
                  <a:srgbClr val="000000"/>
                </a:solidFill>
              </a:rPr>
              <a:t>Primer: Odrediti silu uzajamnog dejstva dva namotaja</a:t>
            </a:r>
          </a:p>
        </p:txBody>
      </p:sp>
      <p:pic>
        <p:nvPicPr>
          <p:cNvPr id="53252" name="Picture 3"/>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9613" y="1989138"/>
            <a:ext cx="5048250" cy="2057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3253" name="Object 4"/>
          <p:cNvGraphicFramePr>
            <a:graphicFrameLocks noChangeAspect="1"/>
          </p:cNvGraphicFramePr>
          <p:nvPr/>
        </p:nvGraphicFramePr>
        <p:xfrm>
          <a:off x="1835150" y="4149725"/>
          <a:ext cx="2413000" cy="1854200"/>
        </p:xfrm>
        <a:graphic>
          <a:graphicData uri="http://schemas.openxmlformats.org/presentationml/2006/ole">
            <mc:AlternateContent xmlns:mc="http://schemas.openxmlformats.org/markup-compatibility/2006">
              <mc:Choice xmlns:v="urn:schemas-microsoft-com:vml" Requires="v">
                <p:oleObj spid="_x0000_s29706" r:id="rId5" imgW="491449" imgH="491449" progId="">
                  <p:embed/>
                </p:oleObj>
              </mc:Choice>
              <mc:Fallback>
                <p:oleObj r:id="rId5" imgW="491449" imgH="49144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4149725"/>
                        <a:ext cx="2413000" cy="1854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54" name="Text Box 5"/>
          <p:cNvSpPr txBox="1">
            <a:spLocks noChangeArrowheads="1"/>
          </p:cNvSpPr>
          <p:nvPr/>
        </p:nvSpPr>
        <p:spPr bwMode="auto">
          <a:xfrm>
            <a:off x="5056188" y="4152900"/>
            <a:ext cx="3584575"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eaLnBrk="1" hangingPunct="1">
              <a:buClrTx/>
              <a:buFontTx/>
              <a:buNone/>
            </a:pPr>
            <a:r>
              <a:rPr lang="sr-Latn-CS" sz="2500">
                <a:solidFill>
                  <a:srgbClr val="000000"/>
                </a:solidFill>
              </a:rPr>
              <a:t>Sila može biti i privlačna</a:t>
            </a:r>
          </a:p>
          <a:p>
            <a:pPr eaLnBrk="1" hangingPunct="1">
              <a:buClrTx/>
              <a:buFontTx/>
              <a:buNone/>
            </a:pPr>
            <a:r>
              <a:rPr lang="sr-Latn-CS" sz="2500">
                <a:solidFill>
                  <a:srgbClr val="000000"/>
                </a:solidFill>
              </a:rPr>
              <a:t>i odbojna</a:t>
            </a:r>
          </a:p>
        </p:txBody>
      </p:sp>
      <p:sp>
        <p:nvSpPr>
          <p:cNvPr id="7" name="Text Box 1"/>
          <p:cNvSpPr txBox="1">
            <a:spLocks noChangeArrowheads="1"/>
          </p:cNvSpPr>
          <p:nvPr/>
        </p:nvSpPr>
        <p:spPr bwMode="auto">
          <a:xfrm>
            <a:off x="2411760" y="562670"/>
            <a:ext cx="6516216"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000" b="1" dirty="0">
                <a:solidFill>
                  <a:srgbClr val="009999"/>
                </a:solidFill>
              </a:rPr>
              <a:t>Energija i sile u magnetnom polju</a:t>
            </a:r>
          </a:p>
        </p:txBody>
      </p:sp>
    </p:spTree>
    <p:extLst>
      <p:ext uri="{BB962C8B-B14F-4D97-AF65-F5344CB8AC3E}">
        <p14:creationId xmlns:p14="http://schemas.microsoft.com/office/powerpoint/2010/main" val="34524633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1547664" y="274638"/>
            <a:ext cx="7139136" cy="706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b="1" dirty="0">
                <a:solidFill>
                  <a:srgbClr val="009999"/>
                </a:solidFill>
              </a:rPr>
              <a:t>Magnetna kola</a:t>
            </a:r>
          </a:p>
        </p:txBody>
      </p:sp>
      <p:sp>
        <p:nvSpPr>
          <p:cNvPr id="48130" name="Text Box 2"/>
          <p:cNvSpPr txBox="1">
            <a:spLocks noChangeArrowheads="1"/>
          </p:cNvSpPr>
          <p:nvPr/>
        </p:nvSpPr>
        <p:spPr bwMode="auto">
          <a:xfrm>
            <a:off x="251520" y="1716088"/>
            <a:ext cx="8568952" cy="4377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marL="342900" indent="-342900">
              <a:spcBef>
                <a:spcPts val="1200"/>
              </a:spcBef>
              <a:buFont typeface="Wingdings" pitchFamily="2" charset="2"/>
              <a:buChar char="Ø"/>
              <a:defRPr/>
            </a:pPr>
            <a:r>
              <a:rPr lang="sr-Latn-CS" sz="2500" dirty="0" smtClean="0"/>
              <a:t>U elektromehaničkim pretvaračima se koriste feromagnetna jezgra na koja se montiraju namotaji.</a:t>
            </a:r>
          </a:p>
          <a:p>
            <a:pPr marL="350837" indent="-342900">
              <a:spcBef>
                <a:spcPts val="1200"/>
              </a:spcBef>
              <a:buClrTx/>
              <a:buFont typeface="Wingdings" pitchFamily="2" charset="2"/>
              <a:buChar char="Ø"/>
              <a:defRPr/>
            </a:pPr>
            <a:r>
              <a:rPr lang="sr-Latn-CS" sz="2500" dirty="0" smtClean="0"/>
              <a:t>Jezgra sa namotajima formiraju tzv. magnetna kola koja imaju vazdušne zazore u kojima se nalaze pokretni provodnici sa strujom.</a:t>
            </a:r>
          </a:p>
          <a:p>
            <a:pPr marL="350837" indent="-342900">
              <a:spcBef>
                <a:spcPts val="1200"/>
              </a:spcBef>
              <a:buClrTx/>
              <a:buFont typeface="Wingdings" pitchFamily="2" charset="2"/>
              <a:buChar char="Ø"/>
              <a:defRPr/>
            </a:pPr>
            <a:r>
              <a:rPr lang="sr-Latn-CS" sz="2500" dirty="0" smtClean="0"/>
              <a:t> Svrha magnetnih kola je dvojaka. Prvo pomoću njih kanališemo magnetnu indukciju tako da je ona prisutna samo u feromagnetiku i zazorima </a:t>
            </a:r>
            <a:r>
              <a:rPr lang="en-US" sz="2500" dirty="0" smtClean="0"/>
              <a:t>t</a:t>
            </a:r>
            <a:r>
              <a:rPr lang="sr-Latn-CS" sz="2500" dirty="0" smtClean="0"/>
              <a:t>j. rasipanje je zanemarljivo. </a:t>
            </a:r>
          </a:p>
        </p:txBody>
      </p:sp>
    </p:spTree>
    <p:extLst>
      <p:ext uri="{BB962C8B-B14F-4D97-AF65-F5344CB8AC3E}">
        <p14:creationId xmlns:p14="http://schemas.microsoft.com/office/powerpoint/2010/main" val="35486403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3"/>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9550" y="2907534"/>
            <a:ext cx="4054773" cy="361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1"/>
          <p:cNvSpPr txBox="1">
            <a:spLocks noChangeArrowheads="1"/>
          </p:cNvSpPr>
          <p:nvPr/>
        </p:nvSpPr>
        <p:spPr bwMode="auto">
          <a:xfrm>
            <a:off x="1547664" y="274638"/>
            <a:ext cx="7139136" cy="706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b="1" dirty="0">
                <a:solidFill>
                  <a:srgbClr val="009999"/>
                </a:solidFill>
              </a:rPr>
              <a:t>Magnetna kola</a:t>
            </a:r>
          </a:p>
        </p:txBody>
      </p:sp>
      <p:sp>
        <p:nvSpPr>
          <p:cNvPr id="7" name="TextBox 6"/>
          <p:cNvSpPr txBox="1"/>
          <p:nvPr/>
        </p:nvSpPr>
        <p:spPr>
          <a:xfrm>
            <a:off x="444770" y="3571559"/>
            <a:ext cx="4910319" cy="461665"/>
          </a:xfrm>
          <a:prstGeom prst="rect">
            <a:avLst/>
          </a:prstGeom>
          <a:noFill/>
        </p:spPr>
        <p:txBody>
          <a:bodyPr wrap="none" rtlCol="0">
            <a:spAutoFit/>
          </a:bodyPr>
          <a:lstStyle/>
          <a:p>
            <a:pPr>
              <a:spcBef>
                <a:spcPts val="625"/>
              </a:spcBef>
            </a:pPr>
            <a:r>
              <a:rPr lang="sr-Latn-CS" sz="2400" dirty="0">
                <a:solidFill>
                  <a:srgbClr val="000000"/>
                </a:solidFill>
                <a:latin typeface="Arial" pitchFamily="34" charset="0"/>
                <a:cs typeface="Arial" pitchFamily="34" charset="0"/>
              </a:rPr>
              <a:t>Primer magnetnog kola pretvarača</a:t>
            </a:r>
          </a:p>
        </p:txBody>
      </p:sp>
      <p:sp>
        <p:nvSpPr>
          <p:cNvPr id="55299" name="Text Box 2"/>
          <p:cNvSpPr txBox="1">
            <a:spLocks noChangeArrowheads="1"/>
          </p:cNvSpPr>
          <p:nvPr/>
        </p:nvSpPr>
        <p:spPr bwMode="auto">
          <a:xfrm>
            <a:off x="449528" y="1196753"/>
            <a:ext cx="7578855" cy="2520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1pPr>
            <a:lvl2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2pPr>
            <a:lvl3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3pPr>
            <a:lvl4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4pPr>
            <a:lvl5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9pPr>
          </a:lstStyle>
          <a:p>
            <a:pPr eaLnBrk="1" hangingPunct="1">
              <a:spcBef>
                <a:spcPts val="625"/>
              </a:spcBef>
              <a:buFont typeface="Arial" charset="0"/>
              <a:buChar char="•"/>
            </a:pPr>
            <a:r>
              <a:rPr lang="sr-Latn-CS" sz="2500" dirty="0">
                <a:solidFill>
                  <a:srgbClr val="000000"/>
                </a:solidFill>
              </a:rPr>
              <a:t>Drugo, u zazorima se postiže vrlo velika magnetna indukcija i skoro sva magnetna energija kola je deponovana u njima.To omogućava stvaranje Ampere-ovih sila velikog intenziteta što je i cilj elektromehaničkih pretvarača</a:t>
            </a:r>
            <a:r>
              <a:rPr lang="sr-Latn-CS" sz="2500" dirty="0" smtClean="0">
                <a:solidFill>
                  <a:srgbClr val="000000"/>
                </a:solidFill>
              </a:rPr>
              <a:t>.</a:t>
            </a:r>
            <a:endParaRPr lang="sr-Latn-CS" sz="2500" dirty="0">
              <a:solidFill>
                <a:srgbClr val="000000"/>
              </a:solidFill>
            </a:endParaRPr>
          </a:p>
        </p:txBody>
      </p:sp>
    </p:spTree>
    <p:extLst>
      <p:ext uri="{BB962C8B-B14F-4D97-AF65-F5344CB8AC3E}">
        <p14:creationId xmlns:p14="http://schemas.microsoft.com/office/powerpoint/2010/main" val="23588907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326620" y="1556792"/>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1pPr>
            <a:lvl2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2pPr>
            <a:lvl3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3pPr>
            <a:lvl4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4pPr>
            <a:lvl5pPr eaLnBrk="0" hangingPunc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chemeClr val="bg1"/>
                </a:solidFill>
                <a:latin typeface="Arial" charset="0"/>
                <a:ea typeface="Microsoft YaHei" charset="-122"/>
              </a:defRPr>
            </a:lvl9pPr>
          </a:lstStyle>
          <a:p>
            <a:pPr eaLnBrk="1" hangingPunct="1">
              <a:spcBef>
                <a:spcPts val="625"/>
              </a:spcBef>
              <a:buFont typeface="Arial" charset="0"/>
              <a:buChar char="•"/>
            </a:pPr>
            <a:r>
              <a:rPr lang="sr-Latn-CS" sz="2500" dirty="0">
                <a:solidFill>
                  <a:srgbClr val="000000"/>
                </a:solidFill>
              </a:rPr>
              <a:t>Primer: Ako okvir P približimo solenoidu K magnetni fluks kroz konturu raste. Indukciona struja je u </a:t>
            </a:r>
            <a:r>
              <a:rPr lang="sr-Latn-CS" sz="2500" dirty="0" smtClean="0">
                <a:solidFill>
                  <a:srgbClr val="000000"/>
                </a:solidFill>
              </a:rPr>
              <a:t>smeru kazaljke </a:t>
            </a:r>
            <a:r>
              <a:rPr lang="sr-Latn-CS" sz="2500" dirty="0">
                <a:solidFill>
                  <a:srgbClr val="000000"/>
                </a:solidFill>
              </a:rPr>
              <a:t>na satu(gledano s desna na konturu). Njen fluks se protivi porastu magnetnog fluksa koji je izazvao indukcionu struju. </a:t>
            </a:r>
          </a:p>
          <a:p>
            <a:pPr eaLnBrk="1" hangingPunct="1">
              <a:spcBef>
                <a:spcPts val="625"/>
              </a:spcBef>
              <a:buFont typeface="Arial" charset="0"/>
              <a:buChar char="•"/>
            </a:pPr>
            <a:r>
              <a:rPr lang="sr-Latn-CS" sz="2500" dirty="0" smtClean="0">
                <a:solidFill>
                  <a:srgbClr val="000000"/>
                </a:solidFill>
              </a:rPr>
              <a:t>Primer</a:t>
            </a:r>
            <a:r>
              <a:rPr lang="sr-Latn-CS" sz="2500" dirty="0">
                <a:solidFill>
                  <a:srgbClr val="000000"/>
                </a:solidFill>
              </a:rPr>
              <a:t>: Isto se </a:t>
            </a:r>
            <a:r>
              <a:rPr lang="sr-Latn-CS" sz="2500" dirty="0" smtClean="0">
                <a:solidFill>
                  <a:srgbClr val="000000"/>
                </a:solidFill>
              </a:rPr>
              <a:t>dešava </a:t>
            </a:r>
            <a:r>
              <a:rPr lang="sr-Latn-CS" sz="2500" dirty="0">
                <a:solidFill>
                  <a:srgbClr val="000000"/>
                </a:solidFill>
              </a:rPr>
              <a:t>ako povećamo struju solenoida potenciometrom ne menjajući položaj konture i solenoida. Smanjenje struje solenoida menja smer indukcione struje.</a:t>
            </a:r>
          </a:p>
          <a:p>
            <a:pPr eaLnBrk="1" hangingPunct="1">
              <a:spcBef>
                <a:spcPts val="625"/>
              </a:spcBef>
              <a:buFont typeface="Arial" charset="0"/>
              <a:buChar char="•"/>
            </a:pPr>
            <a:r>
              <a:rPr lang="sr-Latn-CS" sz="2500" dirty="0">
                <a:solidFill>
                  <a:srgbClr val="000000"/>
                </a:solidFill>
              </a:rPr>
              <a:t>Lenz-ov zakon odražava težnju sistema da se odupre promeni stanja. To je tzv. </a:t>
            </a:r>
            <a:r>
              <a:rPr lang="sr-Latn-CS" sz="2500" dirty="0">
                <a:solidFill>
                  <a:srgbClr val="009999"/>
                </a:solidFill>
              </a:rPr>
              <a:t>elektromagnetna inercija</a:t>
            </a:r>
            <a:r>
              <a:rPr lang="sr-Latn-CS" sz="2500" dirty="0">
                <a:solidFill>
                  <a:srgbClr val="000000"/>
                </a:solidFill>
              </a:rPr>
              <a:t>. </a:t>
            </a:r>
          </a:p>
        </p:txBody>
      </p:sp>
      <p:sp>
        <p:nvSpPr>
          <p:cNvPr id="4" name="Text Box 1"/>
          <p:cNvSpPr txBox="1">
            <a:spLocks noChangeArrowheads="1"/>
          </p:cNvSpPr>
          <p:nvPr/>
        </p:nvSpPr>
        <p:spPr bwMode="auto">
          <a:xfrm>
            <a:off x="2051719" y="260648"/>
            <a:ext cx="6912893"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dirty="0">
                <a:solidFill>
                  <a:srgbClr val="009999"/>
                </a:solidFill>
              </a:rPr>
              <a:t>Elektromagnetna indukcija</a:t>
            </a:r>
          </a:p>
        </p:txBody>
      </p:sp>
    </p:spTree>
    <p:extLst>
      <p:ext uri="{BB962C8B-B14F-4D97-AF65-F5344CB8AC3E}">
        <p14:creationId xmlns:p14="http://schemas.microsoft.com/office/powerpoint/2010/main" val="19027722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382714"/>
            <a:ext cx="4032448" cy="44678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8" name="Text Box 1"/>
          <p:cNvSpPr txBox="1">
            <a:spLocks noChangeArrowheads="1"/>
          </p:cNvSpPr>
          <p:nvPr/>
        </p:nvSpPr>
        <p:spPr bwMode="auto">
          <a:xfrm>
            <a:off x="1187624" y="341784"/>
            <a:ext cx="795637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en-US" sz="4000" dirty="0">
                <a:solidFill>
                  <a:srgbClr val="009999"/>
                </a:solidFill>
              </a:rPr>
              <a:t>Heinrich Friedrich Emil Lenz</a:t>
            </a:r>
            <a:endParaRPr lang="sr-Latn-RS" sz="4000" dirty="0">
              <a:solidFill>
                <a:srgbClr val="009999"/>
              </a:solidFill>
            </a:endParaRPr>
          </a:p>
          <a:p>
            <a:pPr algn="ctr" eaLnBrk="1" hangingPunct="1">
              <a:buClrTx/>
              <a:buFontTx/>
              <a:buNone/>
            </a:pPr>
            <a:r>
              <a:rPr lang="en-US" sz="4000" dirty="0">
                <a:solidFill>
                  <a:srgbClr val="009999"/>
                </a:solidFill>
              </a:rPr>
              <a:t>(1804-1865)</a:t>
            </a:r>
          </a:p>
        </p:txBody>
      </p:sp>
      <p:sp>
        <p:nvSpPr>
          <p:cNvPr id="2" name="TextBox 1"/>
          <p:cNvSpPr txBox="1"/>
          <p:nvPr/>
        </p:nvSpPr>
        <p:spPr>
          <a:xfrm>
            <a:off x="2501516" y="5823897"/>
            <a:ext cx="5328592" cy="830997"/>
          </a:xfrm>
          <a:prstGeom prst="rect">
            <a:avLst/>
          </a:prstGeom>
          <a:noFill/>
        </p:spPr>
        <p:txBody>
          <a:bodyPr wrap="square" rtlCol="0">
            <a:spAutoFit/>
          </a:bodyPr>
          <a:lstStyle/>
          <a:p>
            <a:r>
              <a:rPr lang="en-US" sz="2400" dirty="0">
                <a:latin typeface="Arial" pitchFamily="34" charset="0"/>
                <a:cs typeface="Arial" pitchFamily="34" charset="0"/>
              </a:rPr>
              <a:t> </a:t>
            </a:r>
            <a:r>
              <a:rPr lang="sr-Latn-RS" sz="2400" dirty="0" err="1" smtClean="0">
                <a:latin typeface="Arial" pitchFamily="34" charset="0"/>
                <a:cs typeface="Arial" pitchFamily="34" charset="0"/>
              </a:rPr>
              <a:t>B</a:t>
            </a:r>
            <a:r>
              <a:rPr lang="en-US" sz="2400" dirty="0" err="1" smtClean="0">
                <a:latin typeface="Arial" pitchFamily="34" charset="0"/>
                <a:cs typeface="Arial" pitchFamily="34" charset="0"/>
              </a:rPr>
              <a:t>altički</a:t>
            </a:r>
            <a:r>
              <a:rPr lang="en-US" sz="2400" dirty="0" smtClean="0">
                <a:latin typeface="Arial" pitchFamily="34" charset="0"/>
                <a:cs typeface="Arial" pitchFamily="34" charset="0"/>
              </a:rPr>
              <a:t> </a:t>
            </a:r>
            <a:r>
              <a:rPr lang="en-US" sz="2400" dirty="0" err="1">
                <a:latin typeface="Arial" pitchFamily="34" charset="0"/>
                <a:cs typeface="Arial" pitchFamily="34" charset="0"/>
              </a:rPr>
              <a:t>nemački</a:t>
            </a:r>
            <a:r>
              <a:rPr lang="en-US" sz="2400" dirty="0">
                <a:latin typeface="Arial" pitchFamily="34" charset="0"/>
                <a:cs typeface="Arial" pitchFamily="34" charset="0"/>
              </a:rPr>
              <a:t> </a:t>
            </a:r>
            <a:r>
              <a:rPr lang="en-US" sz="2400" dirty="0" err="1">
                <a:latin typeface="Arial" pitchFamily="34" charset="0"/>
                <a:cs typeface="Arial" pitchFamily="34" charset="0"/>
              </a:rPr>
              <a:t>fizičar</a:t>
            </a:r>
            <a:r>
              <a:rPr lang="en-US" sz="2400" dirty="0">
                <a:latin typeface="Arial" pitchFamily="34" charset="0"/>
                <a:cs typeface="Arial" pitchFamily="34" charset="0"/>
              </a:rPr>
              <a:t> </a:t>
            </a:r>
            <a:r>
              <a:rPr lang="en-US" sz="2400" dirty="0" err="1">
                <a:latin typeface="Arial" pitchFamily="34" charset="0"/>
                <a:cs typeface="Arial" pitchFamily="34" charset="0"/>
              </a:rPr>
              <a:t>najpoznatiji</a:t>
            </a:r>
            <a:r>
              <a:rPr lang="en-US" sz="2400" dirty="0">
                <a:latin typeface="Arial" pitchFamily="34" charset="0"/>
                <a:cs typeface="Arial" pitchFamily="34" charset="0"/>
              </a:rPr>
              <a:t> </a:t>
            </a:r>
            <a:r>
              <a:rPr lang="en-US" sz="2400" dirty="0" err="1">
                <a:latin typeface="Arial" pitchFamily="34" charset="0"/>
                <a:cs typeface="Arial" pitchFamily="34" charset="0"/>
              </a:rPr>
              <a:t>po</a:t>
            </a:r>
            <a:r>
              <a:rPr lang="en-US" sz="2400" dirty="0">
                <a:latin typeface="Arial" pitchFamily="34" charset="0"/>
                <a:cs typeface="Arial" pitchFamily="34" charset="0"/>
              </a:rPr>
              <a:t> </a:t>
            </a:r>
            <a:r>
              <a:rPr lang="en-US" sz="2400" dirty="0" err="1">
                <a:latin typeface="Arial" pitchFamily="34" charset="0"/>
                <a:cs typeface="Arial" pitchFamily="34" charset="0"/>
              </a:rPr>
              <a:t>Lencovom</a:t>
            </a:r>
            <a:r>
              <a:rPr lang="en-US" sz="2400" dirty="0">
                <a:latin typeface="Arial" pitchFamily="34" charset="0"/>
                <a:cs typeface="Arial" pitchFamily="34" charset="0"/>
              </a:rPr>
              <a:t> </a:t>
            </a:r>
            <a:r>
              <a:rPr lang="en-US" sz="2400" dirty="0" err="1" smtClean="0">
                <a:latin typeface="Arial" pitchFamily="34" charset="0"/>
                <a:cs typeface="Arial" pitchFamily="34" charset="0"/>
              </a:rPr>
              <a:t>zakonu</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5662317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spcBef>
                <a:spcPts val="625"/>
              </a:spcBef>
              <a:buClr>
                <a:srgbClr val="009999"/>
              </a:buClr>
              <a:buFont typeface="Arial" charset="0"/>
              <a:buChar char="•"/>
              <a:defRPr/>
            </a:pPr>
            <a:r>
              <a:rPr lang="sr-Latn-CS" sz="2500" smtClean="0">
                <a:solidFill>
                  <a:srgbClr val="009999"/>
                </a:solidFill>
              </a:rPr>
              <a:t>Zakon elektromagnetne indukcije</a:t>
            </a:r>
          </a:p>
          <a:p>
            <a:pPr marL="341313">
              <a:spcBef>
                <a:spcPts val="625"/>
              </a:spcBef>
              <a:buClrTx/>
              <a:buFontTx/>
              <a:buNone/>
              <a:defRPr/>
            </a:pPr>
            <a:endParaRPr lang="sr-Latn-CS" sz="2500" smtClean="0"/>
          </a:p>
          <a:p>
            <a:pPr marL="341313">
              <a:spcBef>
                <a:spcPts val="625"/>
              </a:spcBef>
              <a:buClrTx/>
              <a:buFontTx/>
              <a:buNone/>
              <a:defRPr/>
            </a:pPr>
            <a:endParaRPr lang="sr-Latn-CS" sz="2500" smtClean="0"/>
          </a:p>
          <a:p>
            <a:pPr>
              <a:spcBef>
                <a:spcPts val="625"/>
              </a:spcBef>
              <a:buFont typeface="Arial" charset="0"/>
              <a:buChar char="•"/>
              <a:defRPr/>
            </a:pPr>
            <a:r>
              <a:rPr lang="sr-Latn-CS" sz="2500" smtClean="0"/>
              <a:t>Smer normale na površinu provodne konture i pozitivno obilaženje konture su vezani pravilom desnog zavrtnja.</a:t>
            </a:r>
          </a:p>
        </p:txBody>
      </p:sp>
      <p:graphicFrame>
        <p:nvGraphicFramePr>
          <p:cNvPr id="15364" name="Object 3"/>
          <p:cNvGraphicFramePr>
            <a:graphicFrameLocks noChangeAspect="1"/>
          </p:cNvGraphicFramePr>
          <p:nvPr/>
        </p:nvGraphicFramePr>
        <p:xfrm>
          <a:off x="3924300" y="2205038"/>
          <a:ext cx="1257300" cy="749300"/>
        </p:xfrm>
        <a:graphic>
          <a:graphicData uri="http://schemas.openxmlformats.org/presentationml/2006/ole">
            <mc:AlternateContent xmlns:mc="http://schemas.openxmlformats.org/markup-compatibility/2006">
              <mc:Choice xmlns:v="urn:schemas-microsoft-com:vml" Requires="v">
                <p:oleObj spid="_x0000_s1034" r:id="rId4" imgW="491424" imgH="491424" progId="">
                  <p:embed/>
                </p:oleObj>
              </mc:Choice>
              <mc:Fallback>
                <p:oleObj r:id="rId4" imgW="491424" imgH="49142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2205038"/>
                        <a:ext cx="1257300" cy="749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365" name="Picture 4"/>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3922909"/>
            <a:ext cx="2800350" cy="2628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Text Box 5"/>
          <p:cNvSpPr txBox="1">
            <a:spLocks noChangeArrowheads="1"/>
          </p:cNvSpPr>
          <p:nvPr/>
        </p:nvSpPr>
        <p:spPr bwMode="auto">
          <a:xfrm>
            <a:off x="2916238" y="4365625"/>
            <a:ext cx="6089650" cy="1236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eaLnBrk="1" hangingPunct="1">
              <a:buClrTx/>
              <a:buFontTx/>
              <a:buNone/>
            </a:pPr>
            <a:r>
              <a:rPr lang="sr-Latn-CS" sz="2500">
                <a:solidFill>
                  <a:srgbClr val="000000"/>
                </a:solidFill>
              </a:rPr>
              <a:t>Jedinica magnetnog fluksa je </a:t>
            </a:r>
            <a:r>
              <a:rPr lang="sr-Latn-CS" sz="2500" b="1">
                <a:solidFill>
                  <a:srgbClr val="000000"/>
                </a:solidFill>
              </a:rPr>
              <a:t>Wb</a:t>
            </a:r>
            <a:r>
              <a:rPr lang="sr-Latn-CS" sz="2500">
                <a:solidFill>
                  <a:srgbClr val="000000"/>
                </a:solidFill>
              </a:rPr>
              <a:t>(Weber).</a:t>
            </a:r>
          </a:p>
          <a:p>
            <a:pPr eaLnBrk="1" hangingPunct="1">
              <a:buClrTx/>
              <a:buFontTx/>
              <a:buNone/>
            </a:pPr>
            <a:r>
              <a:rPr lang="sr-Latn-CS" sz="2500">
                <a:solidFill>
                  <a:srgbClr val="000000"/>
                </a:solidFill>
              </a:rPr>
              <a:t>Pri brzini promene magnetnog fluksa od</a:t>
            </a:r>
          </a:p>
          <a:p>
            <a:pPr eaLnBrk="1" hangingPunct="1">
              <a:buClrTx/>
              <a:buFontTx/>
              <a:buNone/>
            </a:pPr>
            <a:r>
              <a:rPr lang="sr-Latn-CS" sz="2500">
                <a:solidFill>
                  <a:srgbClr val="000000"/>
                </a:solidFill>
              </a:rPr>
              <a:t>1</a:t>
            </a:r>
            <a:r>
              <a:rPr lang="sr-Latn-CS" sz="2500" b="1">
                <a:solidFill>
                  <a:srgbClr val="000000"/>
                </a:solidFill>
              </a:rPr>
              <a:t>Wb/s</a:t>
            </a:r>
            <a:r>
              <a:rPr lang="sr-Latn-CS" sz="2500">
                <a:solidFill>
                  <a:srgbClr val="000000"/>
                </a:solidFill>
              </a:rPr>
              <a:t> indukuje se </a:t>
            </a:r>
            <a:r>
              <a:rPr lang="sr-Latn-CS" sz="2500">
                <a:solidFill>
                  <a:srgbClr val="009999"/>
                </a:solidFill>
              </a:rPr>
              <a:t>EMS indukcije</a:t>
            </a:r>
            <a:r>
              <a:rPr lang="sr-Latn-CS" sz="2500">
                <a:solidFill>
                  <a:srgbClr val="000000"/>
                </a:solidFill>
              </a:rPr>
              <a:t> od 1</a:t>
            </a:r>
            <a:r>
              <a:rPr lang="sr-Latn-CS" sz="2500" b="1">
                <a:solidFill>
                  <a:srgbClr val="000000"/>
                </a:solidFill>
              </a:rPr>
              <a:t>V</a:t>
            </a:r>
            <a:r>
              <a:rPr lang="sr-Latn-CS" sz="2500">
                <a:solidFill>
                  <a:srgbClr val="000000"/>
                </a:solidFill>
              </a:rPr>
              <a:t>.</a:t>
            </a:r>
          </a:p>
        </p:txBody>
      </p:sp>
      <p:sp>
        <p:nvSpPr>
          <p:cNvPr id="7" name="Text Box 1"/>
          <p:cNvSpPr txBox="1">
            <a:spLocks noChangeArrowheads="1"/>
          </p:cNvSpPr>
          <p:nvPr/>
        </p:nvSpPr>
        <p:spPr bwMode="auto">
          <a:xfrm>
            <a:off x="2051719" y="260648"/>
            <a:ext cx="6912893"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dirty="0">
                <a:solidFill>
                  <a:srgbClr val="009999"/>
                </a:solidFill>
              </a:rPr>
              <a:t>Elektromagnetna indukcija</a:t>
            </a:r>
          </a:p>
        </p:txBody>
      </p:sp>
    </p:spTree>
    <p:extLst>
      <p:ext uri="{BB962C8B-B14F-4D97-AF65-F5344CB8AC3E}">
        <p14:creationId xmlns:p14="http://schemas.microsoft.com/office/powerpoint/2010/main" val="24086511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spcBef>
                <a:spcPts val="625"/>
              </a:spcBef>
              <a:buClr>
                <a:srgbClr val="009999"/>
              </a:buClr>
              <a:buFont typeface="Arial" charset="0"/>
              <a:buChar char="•"/>
              <a:defRPr/>
            </a:pPr>
            <a:r>
              <a:rPr lang="sr-Latn-CS" sz="2500" smtClean="0">
                <a:solidFill>
                  <a:srgbClr val="009999"/>
                </a:solidFill>
              </a:rPr>
              <a:t>Puni magnetni fluks</a:t>
            </a:r>
          </a:p>
          <a:p>
            <a:pPr>
              <a:spcBef>
                <a:spcPts val="625"/>
              </a:spcBef>
              <a:buFont typeface="Arial" charset="0"/>
              <a:buChar char="•"/>
              <a:defRPr/>
            </a:pPr>
            <a:r>
              <a:rPr lang="sr-Latn-CS" sz="2500" smtClean="0"/>
              <a:t>Ako se zatvorena kontura ne sastoji od jednog navoja već od N njih(namotaj, solenoid) ukupna EMS će biti jednaka zbiru EMS indukovanih u svakom navoju.</a:t>
            </a:r>
          </a:p>
          <a:p>
            <a:pPr>
              <a:spcBef>
                <a:spcPts val="625"/>
              </a:spcBef>
              <a:buFont typeface="Arial" charset="0"/>
              <a:buChar char="•"/>
              <a:defRPr/>
            </a:pPr>
            <a:r>
              <a:rPr lang="sr-Latn-CS" sz="2500" smtClean="0"/>
              <a:t>Ako je magnetni fluks kroz svaki navoj isti i jednak </a:t>
            </a:r>
            <a:r>
              <a:rPr lang="el-GR" sz="2500" smtClean="0">
                <a:cs typeface="Arial" charset="0"/>
              </a:rPr>
              <a:t>Φ</a:t>
            </a:r>
            <a:r>
              <a:rPr lang="sr-Latn-CS" sz="2500" baseline="-25000" smtClean="0">
                <a:cs typeface="Arial" charset="0"/>
              </a:rPr>
              <a:t>1</a:t>
            </a:r>
          </a:p>
          <a:p>
            <a:pPr marL="342900">
              <a:spcBef>
                <a:spcPts val="625"/>
              </a:spcBef>
              <a:buClrTx/>
              <a:buFontTx/>
              <a:buNone/>
              <a:defRPr/>
            </a:pPr>
            <a:r>
              <a:rPr lang="sr-Latn-CS" sz="2500" smtClean="0">
                <a:cs typeface="Arial" charset="0"/>
              </a:rPr>
              <a:t>    onda je sumarni fluks </a:t>
            </a:r>
            <a:r>
              <a:rPr lang="el-GR" sz="2500" smtClean="0">
                <a:cs typeface="Arial" charset="0"/>
              </a:rPr>
              <a:t>Φ</a:t>
            </a:r>
            <a:r>
              <a:rPr lang="sr-Latn-CS" sz="2500" smtClean="0">
                <a:cs typeface="Arial" charset="0"/>
              </a:rPr>
              <a:t> kroz površinu razapetu na takvu složenu konturu</a:t>
            </a:r>
          </a:p>
          <a:p>
            <a:pPr marL="342900">
              <a:spcBef>
                <a:spcPts val="625"/>
              </a:spcBef>
              <a:buClrTx/>
              <a:buFontTx/>
              <a:buNone/>
              <a:defRPr/>
            </a:pPr>
            <a:endParaRPr lang="sr-Latn-CS" sz="2500" smtClean="0">
              <a:cs typeface="Arial" charset="0"/>
            </a:endParaRPr>
          </a:p>
          <a:p>
            <a:pPr marL="342900">
              <a:spcBef>
                <a:spcPts val="625"/>
              </a:spcBef>
              <a:buClrTx/>
              <a:buFontTx/>
              <a:buNone/>
              <a:defRPr/>
            </a:pPr>
            <a:r>
              <a:rPr lang="el-GR" sz="2500" smtClean="0">
                <a:cs typeface="Arial" charset="0"/>
              </a:rPr>
              <a:t>Φ</a:t>
            </a:r>
            <a:r>
              <a:rPr lang="sr-Latn-CS" sz="2500" smtClean="0">
                <a:cs typeface="Arial" charset="0"/>
              </a:rPr>
              <a:t> je </a:t>
            </a:r>
            <a:r>
              <a:rPr lang="sr-Latn-CS" sz="2500" smtClean="0">
                <a:solidFill>
                  <a:srgbClr val="009999"/>
                </a:solidFill>
                <a:cs typeface="Arial" charset="0"/>
              </a:rPr>
              <a:t>puni magnetni fluks</a:t>
            </a:r>
            <a:r>
              <a:rPr lang="sr-Latn-CS" sz="2500" smtClean="0">
                <a:cs typeface="Arial" charset="0"/>
              </a:rPr>
              <a:t> i važi</a:t>
            </a:r>
          </a:p>
          <a:p>
            <a:pPr marL="342900">
              <a:spcBef>
                <a:spcPts val="625"/>
              </a:spcBef>
              <a:buClrTx/>
              <a:buFontTx/>
              <a:buNone/>
              <a:defRPr/>
            </a:pPr>
            <a:endParaRPr lang="sr-Latn-CS" sz="2500" smtClean="0">
              <a:cs typeface="Arial" charset="0"/>
            </a:endParaRPr>
          </a:p>
        </p:txBody>
      </p:sp>
      <p:graphicFrame>
        <p:nvGraphicFramePr>
          <p:cNvPr id="16388" name="Object 3"/>
          <p:cNvGraphicFramePr>
            <a:graphicFrameLocks noChangeAspect="1"/>
          </p:cNvGraphicFramePr>
          <p:nvPr/>
        </p:nvGraphicFramePr>
        <p:xfrm>
          <a:off x="3708400" y="4652963"/>
          <a:ext cx="1168400" cy="393700"/>
        </p:xfrm>
        <a:graphic>
          <a:graphicData uri="http://schemas.openxmlformats.org/presentationml/2006/ole">
            <mc:AlternateContent xmlns:mc="http://schemas.openxmlformats.org/markup-compatibility/2006">
              <mc:Choice xmlns:v="urn:schemas-microsoft-com:vml" Requires="v">
                <p:oleObj spid="_x0000_s2064" r:id="rId4" imgW="491263" imgH="393511" progId="">
                  <p:embed/>
                </p:oleObj>
              </mc:Choice>
              <mc:Fallback>
                <p:oleObj r:id="rId4" imgW="491263" imgH="39351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4652963"/>
                        <a:ext cx="1168400" cy="39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9" name="Object 4"/>
          <p:cNvGraphicFramePr>
            <a:graphicFrameLocks noChangeAspect="1"/>
          </p:cNvGraphicFramePr>
          <p:nvPr/>
        </p:nvGraphicFramePr>
        <p:xfrm>
          <a:off x="3635375" y="5516563"/>
          <a:ext cx="1625600" cy="749300"/>
        </p:xfrm>
        <a:graphic>
          <a:graphicData uri="http://schemas.openxmlformats.org/presentationml/2006/ole">
            <mc:AlternateContent xmlns:mc="http://schemas.openxmlformats.org/markup-compatibility/2006">
              <mc:Choice xmlns:v="urn:schemas-microsoft-com:vml" Requires="v">
                <p:oleObj spid="_x0000_s2065" r:id="rId6" imgW="491441" imgH="491441" progId="">
                  <p:embed/>
                </p:oleObj>
              </mc:Choice>
              <mc:Fallback>
                <p:oleObj r:id="rId6" imgW="491441" imgH="491441"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375" y="5516563"/>
                        <a:ext cx="1625600" cy="749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1"/>
          <p:cNvSpPr txBox="1">
            <a:spLocks noChangeArrowheads="1"/>
          </p:cNvSpPr>
          <p:nvPr/>
        </p:nvSpPr>
        <p:spPr bwMode="auto">
          <a:xfrm>
            <a:off x="2051719" y="260648"/>
            <a:ext cx="6912893"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dirty="0">
                <a:solidFill>
                  <a:srgbClr val="009999"/>
                </a:solidFill>
              </a:rPr>
              <a:t>Elektromagnetna indukcija</a:t>
            </a:r>
          </a:p>
        </p:txBody>
      </p:sp>
    </p:spTree>
    <p:extLst>
      <p:ext uri="{BB962C8B-B14F-4D97-AF65-F5344CB8AC3E}">
        <p14:creationId xmlns:p14="http://schemas.microsoft.com/office/powerpoint/2010/main" val="27135291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12700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Microsoft YaHei" charset="-122"/>
              </a:defRPr>
            </a:lvl9pPr>
          </a:lstStyle>
          <a:p>
            <a:pPr>
              <a:spcBef>
                <a:spcPts val="625"/>
              </a:spcBef>
              <a:buFont typeface="Arial" charset="0"/>
              <a:buChar char="•"/>
              <a:defRPr/>
            </a:pPr>
            <a:r>
              <a:rPr lang="sr-Latn-CS" sz="2500" dirty="0" smtClean="0"/>
              <a:t>Elektromotorna sila samoindukcije </a:t>
            </a:r>
            <a:r>
              <a:rPr lang="en-US" sz="2500" dirty="0" err="1" smtClean="0"/>
              <a:t>pri</a:t>
            </a:r>
            <a:r>
              <a:rPr lang="en-US" sz="2500" dirty="0" smtClean="0"/>
              <a:t> </a:t>
            </a:r>
            <a:r>
              <a:rPr lang="en-US" sz="2500" dirty="0" err="1" smtClean="0"/>
              <a:t>kretanju</a:t>
            </a:r>
            <a:r>
              <a:rPr lang="en-US" sz="2500" dirty="0" smtClean="0"/>
              <a:t> </a:t>
            </a:r>
            <a:r>
              <a:rPr lang="en-US" sz="2500" dirty="0" err="1" smtClean="0"/>
              <a:t>konture</a:t>
            </a:r>
            <a:r>
              <a:rPr lang="en-US" sz="2500" dirty="0" smtClean="0"/>
              <a:t> </a:t>
            </a:r>
            <a:r>
              <a:rPr lang="sr-Latn-CS" sz="2500" dirty="0" smtClean="0"/>
              <a:t>je posledica </a:t>
            </a:r>
            <a:r>
              <a:rPr lang="sr-Latn-CS" sz="2500" dirty="0" smtClean="0">
                <a:solidFill>
                  <a:srgbClr val="009999"/>
                </a:solidFill>
              </a:rPr>
              <a:t>Lorenz</a:t>
            </a:r>
            <a:r>
              <a:rPr lang="sr-Latn-CS" sz="2500" dirty="0" smtClean="0"/>
              <a:t>-ove magnetne sile.</a:t>
            </a:r>
          </a:p>
          <a:p>
            <a:pPr>
              <a:spcBef>
                <a:spcPts val="625"/>
              </a:spcBef>
              <a:buFont typeface="Arial" charset="0"/>
              <a:buChar char="•"/>
              <a:defRPr/>
            </a:pPr>
            <a:r>
              <a:rPr lang="sr-Latn-CS" sz="2500" dirty="0" smtClean="0"/>
              <a:t>Primer: zbog kretanja klizača na elektrone u njemu deluje</a:t>
            </a:r>
            <a:r>
              <a:rPr lang="en-US" sz="2500" dirty="0" smtClean="0"/>
              <a:t> </a:t>
            </a:r>
            <a:r>
              <a:rPr lang="sr-Latn-CS" sz="2500" dirty="0" smtClean="0"/>
              <a:t>magnetna Lorenz-ova sila</a:t>
            </a:r>
          </a:p>
          <a:p>
            <a:pPr marL="342900">
              <a:spcBef>
                <a:spcPts val="625"/>
              </a:spcBef>
              <a:buClrTx/>
              <a:buFontTx/>
              <a:buNone/>
              <a:defRPr/>
            </a:pPr>
            <a:r>
              <a:rPr lang="sr-Latn-CS" sz="2500" dirty="0" smtClean="0"/>
              <a:t>                                                 ,</a:t>
            </a:r>
          </a:p>
          <a:p>
            <a:pPr>
              <a:spcBef>
                <a:spcPts val="625"/>
              </a:spcBef>
              <a:buFont typeface="Arial" charset="0"/>
              <a:buChar char="•"/>
              <a:defRPr/>
            </a:pPr>
            <a:r>
              <a:rPr lang="sr-Latn-CS" sz="2500" dirty="0" smtClean="0"/>
              <a:t>Elektroni idu naniže tj. struja naviše. To je indukciona srtuja.</a:t>
            </a:r>
          </a:p>
        </p:txBody>
      </p:sp>
      <p:pic>
        <p:nvPicPr>
          <p:cNvPr id="17412" name="Picture 3"/>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0600" y="4089400"/>
            <a:ext cx="2808288" cy="2166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7413" name="Object 4"/>
          <p:cNvGraphicFramePr>
            <a:graphicFrameLocks noChangeAspect="1"/>
          </p:cNvGraphicFramePr>
          <p:nvPr/>
        </p:nvGraphicFramePr>
        <p:xfrm>
          <a:off x="3132138" y="2971800"/>
          <a:ext cx="1790700" cy="444500"/>
        </p:xfrm>
        <a:graphic>
          <a:graphicData uri="http://schemas.openxmlformats.org/presentationml/2006/ole">
            <mc:AlternateContent xmlns:mc="http://schemas.openxmlformats.org/markup-compatibility/2006">
              <mc:Choice xmlns:v="urn:schemas-microsoft-com:vml" Requires="v">
                <p:oleObj spid="_x0000_s3090" r:id="rId5" imgW="491432" imgH="444429" progId="">
                  <p:embed/>
                </p:oleObj>
              </mc:Choice>
              <mc:Fallback>
                <p:oleObj r:id="rId5" imgW="491432" imgH="44442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2971800"/>
                        <a:ext cx="1790700" cy="444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Text Box 5"/>
          <p:cNvSpPr txBox="1">
            <a:spLocks noChangeArrowheads="1"/>
          </p:cNvSpPr>
          <p:nvPr/>
        </p:nvSpPr>
        <p:spPr bwMode="auto">
          <a:xfrm>
            <a:off x="4225824" y="4239491"/>
            <a:ext cx="4724399" cy="201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eaLnBrk="1" hangingPunct="1">
              <a:buClrTx/>
              <a:buFontTx/>
              <a:buNone/>
            </a:pPr>
            <a:r>
              <a:rPr lang="sr-Latn-CS" sz="2500" dirty="0" smtClean="0">
                <a:solidFill>
                  <a:schemeClr val="tx1"/>
                </a:solidFill>
              </a:rPr>
              <a:t>Preraspodela </a:t>
            </a:r>
            <a:r>
              <a:rPr lang="sr-Latn-CS" sz="2500" dirty="0">
                <a:solidFill>
                  <a:schemeClr val="tx1"/>
                </a:solidFill>
              </a:rPr>
              <a:t>naelektrisanja na površini </a:t>
            </a:r>
            <a:r>
              <a:rPr lang="sr-Latn-CS" sz="2500" dirty="0" smtClean="0">
                <a:solidFill>
                  <a:schemeClr val="tx1"/>
                </a:solidFill>
              </a:rPr>
              <a:t>provodnika </a:t>
            </a:r>
            <a:r>
              <a:rPr lang="sr-Latn-CS" sz="2500" dirty="0">
                <a:solidFill>
                  <a:schemeClr val="tx1"/>
                </a:solidFill>
              </a:rPr>
              <a:t>formira električno </a:t>
            </a:r>
            <a:r>
              <a:rPr lang="sr-Latn-CS" sz="2500" dirty="0" smtClean="0">
                <a:solidFill>
                  <a:schemeClr val="tx1"/>
                </a:solidFill>
              </a:rPr>
              <a:t>polje </a:t>
            </a:r>
            <a:r>
              <a:rPr lang="en-US" sz="2500" dirty="0" smtClean="0">
                <a:solidFill>
                  <a:schemeClr val="tx1"/>
                </a:solidFill>
              </a:rPr>
              <a:t>k</a:t>
            </a:r>
            <a:r>
              <a:rPr lang="sr-Latn-CS" sz="2500" dirty="0">
                <a:solidFill>
                  <a:schemeClr val="tx1"/>
                </a:solidFill>
              </a:rPr>
              <a:t>oje pobuđuje struju i u ostalim </a:t>
            </a:r>
            <a:r>
              <a:rPr lang="sr-Latn-CS" sz="2500" dirty="0" smtClean="0">
                <a:solidFill>
                  <a:schemeClr val="tx1"/>
                </a:solidFill>
              </a:rPr>
              <a:t>delovima </a:t>
            </a:r>
            <a:r>
              <a:rPr lang="sr-Latn-CS" sz="2500" dirty="0">
                <a:solidFill>
                  <a:schemeClr val="tx1"/>
                </a:solidFill>
              </a:rPr>
              <a:t>provodne konture.</a:t>
            </a:r>
          </a:p>
        </p:txBody>
      </p:sp>
      <p:graphicFrame>
        <p:nvGraphicFramePr>
          <p:cNvPr id="17415" name="Object 6"/>
          <p:cNvGraphicFramePr>
            <a:graphicFrameLocks noChangeAspect="1"/>
          </p:cNvGraphicFramePr>
          <p:nvPr/>
        </p:nvGraphicFramePr>
        <p:xfrm>
          <a:off x="5181600" y="2971800"/>
          <a:ext cx="2260600" cy="355600"/>
        </p:xfrm>
        <a:graphic>
          <a:graphicData uri="http://schemas.openxmlformats.org/presentationml/2006/ole">
            <mc:AlternateContent xmlns:mc="http://schemas.openxmlformats.org/markup-compatibility/2006">
              <mc:Choice xmlns:v="urn:schemas-microsoft-com:vml" Requires="v">
                <p:oleObj spid="_x0000_s3091" r:id="rId7" imgW="491424" imgH="355547" progId="">
                  <p:embed/>
                </p:oleObj>
              </mc:Choice>
              <mc:Fallback>
                <p:oleObj r:id="rId7" imgW="491424" imgH="355547"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2971800"/>
                        <a:ext cx="22606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1"/>
          <p:cNvSpPr txBox="1">
            <a:spLocks noChangeArrowheads="1"/>
          </p:cNvSpPr>
          <p:nvPr/>
        </p:nvSpPr>
        <p:spPr bwMode="auto">
          <a:xfrm>
            <a:off x="2051719" y="260648"/>
            <a:ext cx="6912893" cy="77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charset="-122"/>
              </a:defRPr>
            </a:lvl9pPr>
          </a:lstStyle>
          <a:p>
            <a:pPr algn="ctr" eaLnBrk="1" hangingPunct="1">
              <a:buClrTx/>
              <a:buFontTx/>
              <a:buNone/>
            </a:pPr>
            <a:r>
              <a:rPr lang="sr-Latn-CS" sz="4400" dirty="0">
                <a:solidFill>
                  <a:srgbClr val="009999"/>
                </a:solidFill>
              </a:rPr>
              <a:t>Elektromagnetna indukcija</a:t>
            </a:r>
          </a:p>
        </p:txBody>
      </p:sp>
    </p:spTree>
    <p:extLst>
      <p:ext uri="{BB962C8B-B14F-4D97-AF65-F5344CB8AC3E}">
        <p14:creationId xmlns:p14="http://schemas.microsoft.com/office/powerpoint/2010/main" val="30248513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2084</Words>
  <Application>Microsoft Office PowerPoint</Application>
  <PresentationFormat>On-screen Show (4:3)</PresentationFormat>
  <Paragraphs>244</Paragraphs>
  <Slides>46</Slides>
  <Notes>45</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46</vt:i4>
      </vt:variant>
    </vt:vector>
  </HeadingPairs>
  <TitlesOfParts>
    <vt:vector size="47" baseType="lpstr">
      <vt:lpstr>Office Theme</vt:lpstr>
      <vt:lpstr>Osnove elektrotehnike i elektronike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Poslovni i pravni fakultet</dc:title>
  <dc:creator>Windows User</dc:creator>
  <cp:lastModifiedBy>Korisnik</cp:lastModifiedBy>
  <cp:revision>15</cp:revision>
  <dcterms:created xsi:type="dcterms:W3CDTF">2021-02-24T10:06:34Z</dcterms:created>
  <dcterms:modified xsi:type="dcterms:W3CDTF">2021-09-07T12:34:29Z</dcterms:modified>
</cp:coreProperties>
</file>