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 varScale="1">
        <p:scale>
          <a:sx n="69" d="100"/>
          <a:sy n="69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D44CF-1BCB-4E0D-B53E-ECF2975D53C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B78B5-74CF-4CC7-B220-35F02289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85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200" dirty="0" smtClean="0">
                <a:solidFill>
                  <a:srgbClr val="000000"/>
                </a:solidFill>
              </a:rPr>
              <a:t>Izrazi za e</a:t>
            </a:r>
            <a:r>
              <a:rPr lang="en-US" sz="1200" dirty="0" err="1" smtClean="0">
                <a:solidFill>
                  <a:srgbClr val="000000"/>
                </a:solidFill>
              </a:rPr>
              <a:t>kvivalentne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sr-Latn-CS" sz="1200" dirty="0" smtClean="0">
                <a:solidFill>
                  <a:srgbClr val="000000"/>
                </a:solidFill>
              </a:rPr>
              <a:t>otpornosti su neposredna posledica Kirchhoff-ovih zakona.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200" dirty="0" smtClean="0">
                <a:solidFill>
                  <a:srgbClr val="000000"/>
                </a:solidFill>
              </a:rPr>
              <a:t>Osim za prosta kola direktna metoda </a:t>
            </a:r>
            <a:r>
              <a:rPr lang="sr-Latn-CS" sz="1200" dirty="0" smtClean="0">
                <a:solidFill>
                  <a:srgbClr val="009999"/>
                </a:solidFill>
              </a:rPr>
              <a:t>je nepodesna</a:t>
            </a:r>
            <a:r>
              <a:rPr lang="sr-Latn-CS" sz="1200" dirty="0" smtClean="0">
                <a:solidFill>
                  <a:srgbClr val="000000"/>
                </a:solidFill>
              </a:rPr>
              <a:t>. </a:t>
            </a:r>
            <a:r>
              <a:rPr lang="en-US" sz="1200" dirty="0" smtClean="0">
                <a:solidFill>
                  <a:srgbClr val="000000"/>
                </a:solidFill>
              </a:rPr>
              <a:t>U</a:t>
            </a:r>
            <a:r>
              <a:rPr lang="sr-Latn-CS" sz="1200" dirty="0" smtClean="0">
                <a:solidFill>
                  <a:srgbClr val="000000"/>
                </a:solidFill>
              </a:rPr>
              <a:t>vek se rešava </a:t>
            </a:r>
            <a:r>
              <a:rPr lang="sr-Latn-CS" sz="1200" b="1" dirty="0" smtClean="0">
                <a:solidFill>
                  <a:srgbClr val="009999"/>
                </a:solidFill>
              </a:rPr>
              <a:t>n</a:t>
            </a:r>
            <a:r>
              <a:rPr lang="sr-Latn-CS" sz="1200" b="1" baseline="-25000" dirty="0" smtClean="0">
                <a:solidFill>
                  <a:srgbClr val="009999"/>
                </a:solidFill>
              </a:rPr>
              <a:t>g</a:t>
            </a:r>
            <a:r>
              <a:rPr lang="sr-Latn-CS" sz="1200" baseline="-25000" dirty="0" smtClean="0">
                <a:solidFill>
                  <a:srgbClr val="000000"/>
                </a:solidFill>
              </a:rPr>
              <a:t> </a:t>
            </a:r>
            <a:r>
              <a:rPr lang="sr-Latn-CS" sz="1200" dirty="0" smtClean="0">
                <a:solidFill>
                  <a:srgbClr val="000000"/>
                </a:solidFill>
              </a:rPr>
              <a:t>jednačina dok postoje metode gde je broj jednačina manji.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4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200" dirty="0" smtClean="0"/>
              <a:t>Teorema superpozicije</a:t>
            </a:r>
            <a:r>
              <a:rPr lang="en-US" sz="1200" dirty="0" smtClean="0"/>
              <a:t> </a:t>
            </a:r>
            <a:r>
              <a:rPr lang="sr-Latn-CS" sz="1200" dirty="0" smtClean="0"/>
              <a:t>važ</a:t>
            </a:r>
            <a:r>
              <a:rPr lang="en-US" sz="1200" dirty="0" smtClean="0"/>
              <a:t>i </a:t>
            </a:r>
            <a:r>
              <a:rPr lang="en-US" sz="1200" dirty="0" err="1" smtClean="0"/>
              <a:t>samo</a:t>
            </a:r>
            <a:r>
              <a:rPr lang="en-US" sz="1200" dirty="0" smtClean="0"/>
              <a:t> </a:t>
            </a:r>
            <a:r>
              <a:rPr lang="en-US" sz="1200" dirty="0" err="1" smtClean="0"/>
              <a:t>za</a:t>
            </a:r>
            <a:r>
              <a:rPr lang="en-US" sz="1200" dirty="0" smtClean="0"/>
              <a:t> </a:t>
            </a:r>
            <a:r>
              <a:rPr lang="en-US" sz="1200" dirty="0" err="1" smtClean="0"/>
              <a:t>linearne</a:t>
            </a:r>
            <a:r>
              <a:rPr lang="en-US" sz="1200" dirty="0" smtClean="0"/>
              <a:t> </a:t>
            </a:r>
            <a:r>
              <a:rPr lang="en-US" sz="1200" dirty="0" err="1" smtClean="0"/>
              <a:t>mrež</a:t>
            </a:r>
            <a:r>
              <a:rPr lang="sr-Latn-CS" sz="1200" dirty="0" smtClean="0"/>
              <a:t>e</a:t>
            </a:r>
            <a:r>
              <a:rPr lang="en-US" sz="1200" dirty="0" smtClean="0"/>
              <a:t>.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08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18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39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49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sr-Latn-RS" sz="2400" dirty="0" smtClean="0">
                <a:solidFill>
                  <a:srgbClr val="000000"/>
                </a:solidFill>
              </a:rPr>
              <a:t>O</a:t>
            </a:r>
            <a:r>
              <a:rPr lang="en-US" sz="2400" dirty="0" err="1" smtClean="0">
                <a:solidFill>
                  <a:srgbClr val="000000"/>
                </a:solidFill>
              </a:rPr>
              <a:t>tpor</a:t>
            </a:r>
            <a:r>
              <a:rPr lang="sr-Latn-CS" sz="2400" dirty="0" smtClean="0">
                <a:solidFill>
                  <a:srgbClr val="000000"/>
                </a:solidFill>
              </a:rPr>
              <a:t>nost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cele</a:t>
            </a:r>
            <a:r>
              <a:rPr lang="sr-Latn-C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preostale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mreže</a:t>
            </a:r>
            <a:r>
              <a:rPr lang="sr-Latn-C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gledan</a:t>
            </a:r>
            <a:r>
              <a:rPr lang="sr-Latn-CS" sz="2400" dirty="0" smtClean="0">
                <a:solidFill>
                  <a:srgbClr val="000000"/>
                </a:solidFill>
              </a:rPr>
              <a:t>o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sr-Latn-CS" sz="2400" dirty="0" smtClean="0">
                <a:solidFill>
                  <a:srgbClr val="000000"/>
                </a:solidFill>
              </a:rPr>
              <a:t>krajeva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kad</a:t>
            </a:r>
            <a:r>
              <a:rPr lang="sr-Latn-CS" sz="2400" dirty="0" smtClean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 je </a:t>
            </a:r>
            <a:r>
              <a:rPr lang="en-US" sz="2400" b="1" dirty="0" smtClean="0">
                <a:solidFill>
                  <a:srgbClr val="000000"/>
                </a:solidFill>
              </a:rPr>
              <a:t>R</a:t>
            </a:r>
            <a:r>
              <a:rPr lang="sr-Latn-RS" sz="2400" b="1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odstranjen</a:t>
            </a:r>
            <a:r>
              <a:rPr lang="sr-Latn-CS" sz="2400" dirty="0" smtClean="0">
                <a:solidFill>
                  <a:srgbClr val="000000"/>
                </a:solidFill>
              </a:rPr>
              <a:t>o</a:t>
            </a:r>
            <a:r>
              <a:rPr lang="en-US" sz="2400" dirty="0" smtClean="0">
                <a:solidFill>
                  <a:srgbClr val="000000"/>
                </a:solidFill>
              </a:rPr>
              <a:t>, a </a:t>
            </a:r>
            <a:r>
              <a:rPr lang="en-US" sz="2400" dirty="0" err="1" smtClean="0">
                <a:solidFill>
                  <a:srgbClr val="000000"/>
                </a:solidFill>
              </a:rPr>
              <a:t>sve</a:t>
            </a:r>
            <a:r>
              <a:rPr lang="sr-Latn-C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elektromotorne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sile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mreže</a:t>
            </a:r>
            <a:r>
              <a:rPr lang="sr-Latn-C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premoštene</a:t>
            </a:r>
            <a:r>
              <a:rPr lang="en-US" sz="2400" dirty="0" smtClean="0">
                <a:solidFill>
                  <a:srgbClr val="000000"/>
                </a:solidFill>
              </a:rPr>
              <a:t> (</a:t>
            </a:r>
            <a:r>
              <a:rPr lang="en-US" sz="2400" dirty="0" err="1" smtClean="0">
                <a:solidFill>
                  <a:srgbClr val="000000"/>
                </a:solidFill>
              </a:rPr>
              <a:t>unut</a:t>
            </a:r>
            <a:r>
              <a:rPr lang="sr-Latn-CS" sz="2400" dirty="0" smtClean="0">
                <a:solidFill>
                  <a:srgbClr val="000000"/>
                </a:solidFill>
              </a:rPr>
              <a:t>rašnje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otpor</a:t>
            </a:r>
            <a:r>
              <a:rPr lang="sr-Latn-CS" sz="2400" dirty="0" smtClean="0">
                <a:solidFill>
                  <a:srgbClr val="000000"/>
                </a:solidFill>
              </a:rPr>
              <a:t>nosti </a:t>
            </a:r>
            <a:r>
              <a:rPr lang="en-US" sz="2400" dirty="0" err="1" smtClean="0">
                <a:solidFill>
                  <a:srgbClr val="000000"/>
                </a:solidFill>
              </a:rPr>
              <a:t>moraju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ostati</a:t>
            </a:r>
            <a:r>
              <a:rPr lang="en-US" sz="2400" dirty="0" smtClean="0">
                <a:solidFill>
                  <a:srgbClr val="000000"/>
                </a:solidFill>
              </a:rPr>
              <a:t>), a</a:t>
            </a:r>
            <a:r>
              <a:rPr lang="sr-Latn-R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strujni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izvori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odspojeni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69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80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90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00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200" dirty="0" smtClean="0">
                <a:solidFill>
                  <a:srgbClr val="000000"/>
                </a:solidFill>
              </a:rPr>
              <a:t>Ekvivalentna kapacitivnost se računa na suprotan način od proračuna ekvivalentne otpornosti</a:t>
            </a:r>
            <a:r>
              <a:rPr lang="sr-Latn-RS" sz="1200" dirty="0" smtClean="0">
                <a:solidFill>
                  <a:schemeClr val="tx1"/>
                </a:solidFill>
              </a:rPr>
              <a:t>.</a:t>
            </a:r>
            <a:endParaRPr lang="sr-Latn-CS" sz="12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9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8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6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5E91-D7E6-47FD-B56E-DFD7ED9D505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5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6.wmf"/><Relationship Id="rId9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0.wmf"/><Relationship Id="rId7" Type="http://schemas.openxmlformats.org/officeDocument/2006/relationships/image" Target="../media/image3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5" Type="http://schemas.microsoft.com/office/2007/relationships/hdphoto" Target="../media/hdphoto5.wdp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microsoft.com/office/2007/relationships/hdphoto" Target="../media/hdphoto7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microsoft.com/office/2007/relationships/hdphoto" Target="../media/hdphoto6.wdp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wmf"/><Relationship Id="rId4" Type="http://schemas.microsoft.com/office/2007/relationships/hdphoto" Target="../media/hdphoto11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3.wdp"/><Relationship Id="rId4" Type="http://schemas.openxmlformats.org/officeDocument/2006/relationships/image" Target="../media/image6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wmf"/><Relationship Id="rId4" Type="http://schemas.microsoft.com/office/2007/relationships/hdphoto" Target="../media/hdphoto14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5" Type="http://schemas.openxmlformats.org/officeDocument/2006/relationships/image" Target="../media/image78.png"/><Relationship Id="rId4" Type="http://schemas.microsoft.com/office/2007/relationships/hdphoto" Target="../media/hdphoto15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7.wdp"/><Relationship Id="rId4" Type="http://schemas.openxmlformats.org/officeDocument/2006/relationships/image" Target="../media/image8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Osnovi elektrotehnike i elektronike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2376264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500" b="1" dirty="0" err="1">
                <a:solidFill>
                  <a:srgbClr val="0070C0"/>
                </a:solidFill>
              </a:rPr>
              <a:t>Električna</a:t>
            </a:r>
            <a:r>
              <a:rPr lang="en-US" sz="2500" b="1" dirty="0">
                <a:solidFill>
                  <a:srgbClr val="0070C0"/>
                </a:solidFill>
              </a:rPr>
              <a:t> kola </a:t>
            </a:r>
            <a:r>
              <a:rPr lang="en-US" sz="2500" b="1" dirty="0" err="1">
                <a:solidFill>
                  <a:srgbClr val="0070C0"/>
                </a:solidFill>
              </a:rPr>
              <a:t>vremenski</a:t>
            </a:r>
            <a:r>
              <a:rPr lang="en-US" sz="2500" b="1" dirty="0">
                <a:solidFill>
                  <a:srgbClr val="0070C0"/>
                </a:solidFill>
              </a:rPr>
              <a:t> </a:t>
            </a:r>
            <a:r>
              <a:rPr lang="en-US" sz="2500" b="1" dirty="0" err="1">
                <a:solidFill>
                  <a:srgbClr val="0070C0"/>
                </a:solidFill>
              </a:rPr>
              <a:t>konstantne</a:t>
            </a:r>
            <a:r>
              <a:rPr lang="en-US" sz="2500" b="1" dirty="0">
                <a:solidFill>
                  <a:srgbClr val="0070C0"/>
                </a:solidFill>
              </a:rPr>
              <a:t> </a:t>
            </a:r>
            <a:r>
              <a:rPr lang="en-US" sz="2500" b="1" dirty="0" err="1">
                <a:solidFill>
                  <a:srgbClr val="0070C0"/>
                </a:solidFill>
              </a:rPr>
              <a:t>struje</a:t>
            </a:r>
            <a:r>
              <a:rPr lang="en-US" sz="2500" b="1" dirty="0">
                <a:solidFill>
                  <a:srgbClr val="0070C0"/>
                </a:solidFill>
              </a:rPr>
              <a:t> </a:t>
            </a:r>
            <a:endParaRPr lang="sr-Latn-RS" sz="2500" b="1" dirty="0">
              <a:solidFill>
                <a:srgbClr val="0070C0"/>
              </a:solidFill>
            </a:endParaRPr>
          </a:p>
          <a:p>
            <a:pPr algn="l"/>
            <a:r>
              <a:rPr lang="sr-Latn-RS" sz="2500" dirty="0" smtClean="0">
                <a:solidFill>
                  <a:srgbClr val="0070C0"/>
                </a:solidFill>
              </a:rPr>
              <a:t>(</a:t>
            </a:r>
            <a:r>
              <a:rPr lang="en-US" sz="2500" dirty="0" err="1" smtClean="0">
                <a:solidFill>
                  <a:srgbClr val="0070C0"/>
                </a:solidFill>
              </a:rPr>
              <a:t>Uslov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>
                <a:solidFill>
                  <a:srgbClr val="0070C0"/>
                </a:solidFill>
              </a:rPr>
              <a:t>prenosa</a:t>
            </a:r>
            <a:r>
              <a:rPr lang="en-US" sz="2500" dirty="0">
                <a:solidFill>
                  <a:srgbClr val="0070C0"/>
                </a:solidFill>
              </a:rPr>
              <a:t> </a:t>
            </a:r>
            <a:r>
              <a:rPr lang="en-US" sz="2500" dirty="0" err="1">
                <a:solidFill>
                  <a:srgbClr val="0070C0"/>
                </a:solidFill>
              </a:rPr>
              <a:t>maksimalne</a:t>
            </a:r>
            <a:r>
              <a:rPr lang="en-US" sz="2500" dirty="0">
                <a:solidFill>
                  <a:srgbClr val="0070C0"/>
                </a:solidFill>
              </a:rPr>
              <a:t> </a:t>
            </a:r>
            <a:r>
              <a:rPr lang="en-US" sz="2500" dirty="0" err="1">
                <a:solidFill>
                  <a:srgbClr val="0070C0"/>
                </a:solidFill>
              </a:rPr>
              <a:t>snage</a:t>
            </a:r>
            <a:r>
              <a:rPr lang="en-US" sz="2500" dirty="0">
                <a:solidFill>
                  <a:srgbClr val="0070C0"/>
                </a:solidFill>
              </a:rPr>
              <a:t>, </a:t>
            </a:r>
            <a:r>
              <a:rPr lang="en-US" sz="2500" dirty="0" err="1">
                <a:solidFill>
                  <a:srgbClr val="0070C0"/>
                </a:solidFill>
              </a:rPr>
              <a:t>Teorema</a:t>
            </a:r>
            <a:r>
              <a:rPr lang="en-US" sz="2500" dirty="0">
                <a:solidFill>
                  <a:srgbClr val="0070C0"/>
                </a:solidFill>
              </a:rPr>
              <a:t>  </a:t>
            </a:r>
            <a:r>
              <a:rPr lang="en-US" sz="2500" dirty="0" err="1">
                <a:solidFill>
                  <a:srgbClr val="0070C0"/>
                </a:solidFill>
              </a:rPr>
              <a:t>održanja</a:t>
            </a:r>
            <a:r>
              <a:rPr lang="en-US" sz="2500" dirty="0">
                <a:solidFill>
                  <a:srgbClr val="0070C0"/>
                </a:solidFill>
              </a:rPr>
              <a:t> </a:t>
            </a:r>
            <a:r>
              <a:rPr lang="en-US" sz="2500" dirty="0" err="1">
                <a:solidFill>
                  <a:srgbClr val="0070C0"/>
                </a:solidFill>
              </a:rPr>
              <a:t>snage</a:t>
            </a:r>
            <a:r>
              <a:rPr lang="en-US" sz="2500" dirty="0">
                <a:solidFill>
                  <a:srgbClr val="0070C0"/>
                </a:solidFill>
              </a:rPr>
              <a:t>, </a:t>
            </a:r>
            <a:r>
              <a:rPr lang="en-US" sz="2500" dirty="0" err="1">
                <a:solidFill>
                  <a:srgbClr val="0070C0"/>
                </a:solidFill>
              </a:rPr>
              <a:t>Metode</a:t>
            </a:r>
            <a:r>
              <a:rPr lang="en-US" sz="2500" dirty="0">
                <a:solidFill>
                  <a:srgbClr val="0070C0"/>
                </a:solidFill>
              </a:rPr>
              <a:t> </a:t>
            </a:r>
            <a:r>
              <a:rPr lang="en-US" sz="2500" dirty="0" err="1">
                <a:solidFill>
                  <a:srgbClr val="0070C0"/>
                </a:solidFill>
              </a:rPr>
              <a:t>rešavanja</a:t>
            </a:r>
            <a:r>
              <a:rPr lang="en-US" sz="2500" dirty="0">
                <a:solidFill>
                  <a:srgbClr val="0070C0"/>
                </a:solidFill>
              </a:rPr>
              <a:t> </a:t>
            </a:r>
            <a:r>
              <a:rPr lang="en-US" sz="2500" dirty="0" err="1">
                <a:solidFill>
                  <a:srgbClr val="0070C0"/>
                </a:solidFill>
              </a:rPr>
              <a:t>elektičnih</a:t>
            </a:r>
            <a:r>
              <a:rPr lang="en-US" sz="2500" dirty="0">
                <a:solidFill>
                  <a:srgbClr val="0070C0"/>
                </a:solidFill>
              </a:rPr>
              <a:t> kola, </a:t>
            </a:r>
            <a:r>
              <a:rPr lang="en-US" sz="2500" dirty="0" err="1">
                <a:solidFill>
                  <a:srgbClr val="0070C0"/>
                </a:solidFill>
              </a:rPr>
              <a:t>Teorema</a:t>
            </a:r>
            <a:r>
              <a:rPr lang="en-US" sz="2500" dirty="0">
                <a:solidFill>
                  <a:srgbClr val="0070C0"/>
                </a:solidFill>
              </a:rPr>
              <a:t> </a:t>
            </a:r>
            <a:r>
              <a:rPr lang="en-US" sz="2500" dirty="0" err="1">
                <a:solidFill>
                  <a:srgbClr val="0070C0"/>
                </a:solidFill>
              </a:rPr>
              <a:t>superpozicije</a:t>
            </a:r>
            <a:r>
              <a:rPr lang="en-US" sz="2500" dirty="0">
                <a:solidFill>
                  <a:srgbClr val="0070C0"/>
                </a:solidFill>
              </a:rPr>
              <a:t>, </a:t>
            </a:r>
            <a:r>
              <a:rPr lang="en-US" sz="2500" dirty="0" err="1">
                <a:solidFill>
                  <a:srgbClr val="0070C0"/>
                </a:solidFill>
              </a:rPr>
              <a:t>Tevenenova</a:t>
            </a:r>
            <a:r>
              <a:rPr lang="en-US" sz="2500" dirty="0">
                <a:solidFill>
                  <a:srgbClr val="0070C0"/>
                </a:solidFill>
              </a:rPr>
              <a:t> i </a:t>
            </a:r>
            <a:r>
              <a:rPr lang="en-US" sz="2500" dirty="0" err="1">
                <a:solidFill>
                  <a:srgbClr val="0070C0"/>
                </a:solidFill>
              </a:rPr>
              <a:t>Nortonova</a:t>
            </a:r>
            <a:r>
              <a:rPr lang="en-US" sz="2500" dirty="0">
                <a:solidFill>
                  <a:srgbClr val="0070C0"/>
                </a:solidFill>
              </a:rPr>
              <a:t> </a:t>
            </a:r>
            <a:r>
              <a:rPr lang="en-US" sz="2500" dirty="0" err="1">
                <a:solidFill>
                  <a:srgbClr val="0070C0"/>
                </a:solidFill>
              </a:rPr>
              <a:t>teorema</a:t>
            </a:r>
            <a:r>
              <a:rPr lang="en-US" sz="2500" dirty="0">
                <a:solidFill>
                  <a:srgbClr val="0070C0"/>
                </a:solidFill>
              </a:rPr>
              <a:t>, </a:t>
            </a:r>
            <a:r>
              <a:rPr lang="en-US" sz="2500" dirty="0" err="1">
                <a:solidFill>
                  <a:srgbClr val="0070C0"/>
                </a:solidFill>
              </a:rPr>
              <a:t>Teorema</a:t>
            </a:r>
            <a:r>
              <a:rPr lang="en-US" sz="2500" dirty="0">
                <a:solidFill>
                  <a:srgbClr val="0070C0"/>
                </a:solidFill>
              </a:rPr>
              <a:t> o </a:t>
            </a:r>
            <a:r>
              <a:rPr lang="en-US" sz="2500" dirty="0" err="1">
                <a:solidFill>
                  <a:srgbClr val="0070C0"/>
                </a:solidFill>
              </a:rPr>
              <a:t>kompenzaciji</a:t>
            </a:r>
            <a:r>
              <a:rPr lang="en-US" sz="2500" dirty="0">
                <a:solidFill>
                  <a:srgbClr val="0070C0"/>
                </a:solidFill>
              </a:rPr>
              <a:t>, </a:t>
            </a:r>
            <a:r>
              <a:rPr lang="en-US" sz="2500" dirty="0" err="1">
                <a:solidFill>
                  <a:srgbClr val="0070C0"/>
                </a:solidFill>
              </a:rPr>
              <a:t>Teorema</a:t>
            </a:r>
            <a:r>
              <a:rPr lang="en-US" sz="2500" dirty="0">
                <a:solidFill>
                  <a:srgbClr val="0070C0"/>
                </a:solidFill>
              </a:rPr>
              <a:t> </a:t>
            </a:r>
            <a:r>
              <a:rPr lang="en-US" sz="2500" dirty="0" err="1">
                <a:solidFill>
                  <a:srgbClr val="0070C0"/>
                </a:solidFill>
              </a:rPr>
              <a:t>reciprociteta</a:t>
            </a:r>
            <a:r>
              <a:rPr lang="en-US" sz="2500" dirty="0">
                <a:solidFill>
                  <a:srgbClr val="0070C0"/>
                </a:solidFill>
              </a:rPr>
              <a:t>, </a:t>
            </a:r>
            <a:r>
              <a:rPr lang="en-US" sz="2500" dirty="0" err="1">
                <a:solidFill>
                  <a:srgbClr val="0070C0"/>
                </a:solidFill>
              </a:rPr>
              <a:t>Električna</a:t>
            </a:r>
            <a:r>
              <a:rPr lang="en-US" sz="2500" dirty="0">
                <a:solidFill>
                  <a:srgbClr val="0070C0"/>
                </a:solidFill>
              </a:rPr>
              <a:t> kola </a:t>
            </a:r>
            <a:r>
              <a:rPr lang="en-US" sz="2500" dirty="0" err="1">
                <a:solidFill>
                  <a:srgbClr val="0070C0"/>
                </a:solidFill>
              </a:rPr>
              <a:t>sa</a:t>
            </a:r>
            <a:r>
              <a:rPr lang="en-US" sz="2500" dirty="0">
                <a:solidFill>
                  <a:srgbClr val="0070C0"/>
                </a:solidFill>
              </a:rPr>
              <a:t> </a:t>
            </a:r>
            <a:r>
              <a:rPr lang="en-US" sz="2500" dirty="0" err="1">
                <a:solidFill>
                  <a:srgbClr val="0070C0"/>
                </a:solidFill>
              </a:rPr>
              <a:t>kondenzatorima</a:t>
            </a:r>
            <a:r>
              <a:rPr lang="en-US" sz="2500" dirty="0">
                <a:solidFill>
                  <a:srgbClr val="0070C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379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1187624" y="188640"/>
            <a:ext cx="7956376" cy="92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3600" dirty="0">
                <a:solidFill>
                  <a:srgbClr val="00B0F0"/>
                </a:solidFill>
              </a:rPr>
              <a:t>Pretvaranje strujnog u naponski izvor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340768"/>
            <a:ext cx="9134475" cy="3554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13176"/>
            <a:ext cx="3482975" cy="1169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369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475656" y="188640"/>
            <a:ext cx="7211144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3600" dirty="0">
                <a:solidFill>
                  <a:srgbClr val="00B0F0"/>
                </a:solidFill>
              </a:rPr>
              <a:t>Ekvivalentni izvori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057002"/>
            <a:ext cx="8113712" cy="436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599487" y="5638799"/>
            <a:ext cx="3286125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500" dirty="0">
                <a:solidFill>
                  <a:schemeClr val="tx1"/>
                </a:solidFill>
              </a:rPr>
              <a:t>Redna veza </a:t>
            </a:r>
            <a:r>
              <a:rPr lang="sr-Latn-CS" sz="2500" dirty="0">
                <a:solidFill>
                  <a:srgbClr val="000000"/>
                </a:solidFill>
              </a:rPr>
              <a:t>tri realna </a:t>
            </a:r>
          </a:p>
          <a:p>
            <a:pPr eaLnBrk="1" hangingPunct="1">
              <a:buClrTx/>
              <a:buFontTx/>
              <a:buNone/>
            </a:pPr>
            <a:r>
              <a:rPr lang="sr-Latn-CS" sz="2500" dirty="0">
                <a:solidFill>
                  <a:srgbClr val="000000"/>
                </a:solidFill>
              </a:rPr>
              <a:t>naponska izvora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5856288" y="5638800"/>
            <a:ext cx="3233737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500">
                <a:solidFill>
                  <a:srgbClr val="000000"/>
                </a:solidFill>
              </a:rPr>
              <a:t>Ekvivalentni naponski</a:t>
            </a:r>
          </a:p>
          <a:p>
            <a:pPr eaLnBrk="1" hangingPunct="1">
              <a:buClrTx/>
              <a:buFontTx/>
              <a:buNone/>
            </a:pPr>
            <a:r>
              <a:rPr lang="sr-Latn-CS" sz="2500">
                <a:solidFill>
                  <a:srgbClr val="000000"/>
                </a:solidFill>
              </a:rPr>
              <a:t>izvor</a:t>
            </a:r>
          </a:p>
        </p:txBody>
      </p:sp>
    </p:spTree>
    <p:extLst>
      <p:ext uri="{BB962C8B-B14F-4D97-AF65-F5344CB8AC3E}">
        <p14:creationId xmlns:p14="http://schemas.microsoft.com/office/powerpoint/2010/main" val="6671607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1763688" y="274638"/>
            <a:ext cx="6923112" cy="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4400" dirty="0">
                <a:solidFill>
                  <a:srgbClr val="00B0F0"/>
                </a:solidFill>
              </a:rPr>
              <a:t>Ekvivalentni izvori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marL="0" indent="0" eaLnBrk="1" hangingPunct="1">
              <a:spcBef>
                <a:spcPts val="625"/>
              </a:spcBef>
            </a:pPr>
            <a:r>
              <a:rPr lang="sr-Latn-CS" sz="2500" dirty="0">
                <a:solidFill>
                  <a:srgbClr val="000000"/>
                </a:solidFill>
              </a:rPr>
              <a:t>Više realnih naponskih izvora </a:t>
            </a:r>
            <a:r>
              <a:rPr lang="sr-Latn-CS" sz="2500" dirty="0">
                <a:solidFill>
                  <a:srgbClr val="C00000"/>
                </a:solidFill>
              </a:rPr>
              <a:t>vezano redno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658" y="2348880"/>
            <a:ext cx="2384443" cy="2682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323850" y="2708275"/>
            <a:ext cx="5527675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500">
                <a:solidFill>
                  <a:srgbClr val="000000"/>
                </a:solidFill>
              </a:rPr>
              <a:t>Ekvivalentna elektromotorna sila za n </a:t>
            </a:r>
          </a:p>
          <a:p>
            <a:pPr eaLnBrk="1" hangingPunct="1">
              <a:buClrTx/>
              <a:buFontTx/>
              <a:buNone/>
            </a:pPr>
            <a:r>
              <a:rPr lang="sr-Latn-CS" sz="2500">
                <a:solidFill>
                  <a:srgbClr val="000000"/>
                </a:solidFill>
              </a:rPr>
              <a:t>izvora</a:t>
            </a: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323850" y="4076700"/>
            <a:ext cx="5476875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500">
                <a:solidFill>
                  <a:srgbClr val="000000"/>
                </a:solidFill>
              </a:rPr>
              <a:t>Ekvivalentna unutrašnja otpornost za </a:t>
            </a:r>
          </a:p>
          <a:p>
            <a:pPr eaLnBrk="1" hangingPunct="1">
              <a:buClrTx/>
              <a:buFontTx/>
              <a:buNone/>
            </a:pPr>
            <a:r>
              <a:rPr lang="sr-Latn-CS" sz="2500">
                <a:solidFill>
                  <a:srgbClr val="000000"/>
                </a:solidFill>
              </a:rPr>
              <a:t>n izvora</a:t>
            </a:r>
          </a:p>
        </p:txBody>
      </p:sp>
    </p:spTree>
    <p:extLst>
      <p:ext uri="{BB962C8B-B14F-4D97-AF65-F5344CB8AC3E}">
        <p14:creationId xmlns:p14="http://schemas.microsoft.com/office/powerpoint/2010/main" val="1796849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907704" y="274639"/>
            <a:ext cx="6779096" cy="77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4400" dirty="0">
                <a:solidFill>
                  <a:srgbClr val="00B0F0"/>
                </a:solidFill>
              </a:rPr>
              <a:t>Ekvivalentni izvori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4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4994275" cy="3303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303213" y="1128713"/>
            <a:ext cx="3814762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500" dirty="0">
                <a:solidFill>
                  <a:srgbClr val="C00000"/>
                </a:solidFill>
              </a:rPr>
              <a:t>Paralelna</a:t>
            </a:r>
            <a:r>
              <a:rPr lang="sr-Latn-CS" sz="2500" dirty="0">
                <a:solidFill>
                  <a:srgbClr val="000000"/>
                </a:solidFill>
              </a:rPr>
              <a:t> veza dva izvora</a:t>
            </a: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5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533" y="1591155"/>
            <a:ext cx="3639216" cy="154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2355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597804"/>
              </p:ext>
            </p:extLst>
          </p:nvPr>
        </p:nvGraphicFramePr>
        <p:xfrm>
          <a:off x="4572000" y="5157192"/>
          <a:ext cx="4279900" cy="1189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r:id="rId6" imgW="491432" imgH="491432" progId="">
                  <p:embed/>
                </p:oleObj>
              </mc:Choice>
              <mc:Fallback>
                <p:oleObj r:id="rId6" imgW="491432" imgH="4914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157192"/>
                        <a:ext cx="4279900" cy="11898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6"/>
          <p:cNvGraphicFramePr>
            <a:graphicFrameLocks noChangeAspect="1"/>
          </p:cNvGraphicFramePr>
          <p:nvPr/>
        </p:nvGraphicFramePr>
        <p:xfrm>
          <a:off x="6400800" y="2708275"/>
          <a:ext cx="177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r:id="rId8" imgW="177457" imgH="304221" progId="">
                  <p:embed/>
                </p:oleObj>
              </mc:Choice>
              <mc:Fallback>
                <p:oleObj r:id="rId8" imgW="177457" imgH="30422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708275"/>
                        <a:ext cx="177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535825"/>
              </p:ext>
            </p:extLst>
          </p:nvPr>
        </p:nvGraphicFramePr>
        <p:xfrm>
          <a:off x="755575" y="5157193"/>
          <a:ext cx="3347591" cy="123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r:id="rId10" imgW="491457" imgH="491457" progId="">
                  <p:embed/>
                </p:oleObj>
              </mc:Choice>
              <mc:Fallback>
                <p:oleObj r:id="rId10" imgW="491457" imgH="4914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5" y="5157193"/>
                        <a:ext cx="3347591" cy="123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31922" y="5517232"/>
            <a:ext cx="3962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||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341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1979712" y="274638"/>
            <a:ext cx="5915000" cy="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4400" dirty="0">
                <a:solidFill>
                  <a:srgbClr val="00B0F0"/>
                </a:solidFill>
              </a:rPr>
              <a:t>Ekvivalentni izvori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625"/>
              </a:spcBef>
              <a:buClrTx/>
              <a:buFontTx/>
              <a:buNone/>
              <a:defRPr/>
            </a:pPr>
            <a:r>
              <a:rPr lang="sr-Latn-CS" sz="2500" dirty="0" smtClean="0"/>
              <a:t>Više realnih naponskih izvora </a:t>
            </a:r>
            <a:r>
              <a:rPr lang="sr-Latn-CS" sz="2500" dirty="0" smtClean="0">
                <a:solidFill>
                  <a:srgbClr val="C00000"/>
                </a:solidFill>
              </a:rPr>
              <a:t>vezano paralelno</a:t>
            </a:r>
          </a:p>
          <a:p>
            <a:pPr marL="339725" indent="-336550">
              <a:spcBef>
                <a:spcPts val="625"/>
              </a:spcBef>
              <a:buFont typeface="Arial" charset="0"/>
              <a:buChar char="•"/>
              <a:defRPr/>
            </a:pPr>
            <a:r>
              <a:rPr lang="en-US" sz="2500" dirty="0" err="1" smtClean="0"/>
              <a:t>naponski</a:t>
            </a:r>
            <a:r>
              <a:rPr lang="en-US" sz="2500" dirty="0" smtClean="0"/>
              <a:t> </a:t>
            </a:r>
            <a:r>
              <a:rPr lang="en-US" sz="2500" dirty="0" err="1" smtClean="0"/>
              <a:t>izvori</a:t>
            </a:r>
            <a:r>
              <a:rPr lang="en-US" sz="2500" dirty="0" smtClean="0"/>
              <a:t> se </a:t>
            </a:r>
            <a:r>
              <a:rPr lang="en-US" sz="2500" dirty="0" err="1" smtClean="0"/>
              <a:t>pretvore</a:t>
            </a:r>
            <a:r>
              <a:rPr lang="en-US" sz="2500" dirty="0" smtClean="0"/>
              <a:t> u </a:t>
            </a:r>
            <a:r>
              <a:rPr lang="en-US" sz="2500" dirty="0" err="1" smtClean="0"/>
              <a:t>strujne</a:t>
            </a:r>
            <a:r>
              <a:rPr lang="en-US" sz="2500" dirty="0" smtClean="0"/>
              <a:t> </a:t>
            </a:r>
            <a:r>
              <a:rPr lang="en-US" sz="2500" dirty="0" err="1" smtClean="0"/>
              <a:t>izvore</a:t>
            </a:r>
            <a:r>
              <a:rPr lang="en-US" sz="2500" dirty="0" smtClean="0"/>
              <a:t>,</a:t>
            </a:r>
          </a:p>
          <a:p>
            <a:pPr marL="339725" indent="-336550">
              <a:spcBef>
                <a:spcPts val="625"/>
              </a:spcBef>
              <a:buFont typeface="Arial" charset="0"/>
              <a:buChar char="•"/>
              <a:defRPr/>
            </a:pPr>
            <a:r>
              <a:rPr lang="en-US" sz="2500" dirty="0" err="1" smtClean="0"/>
              <a:t>unu</a:t>
            </a:r>
            <a:r>
              <a:rPr lang="sr-Latn-CS" sz="2500" dirty="0" smtClean="0"/>
              <a:t>traš</a:t>
            </a:r>
            <a:r>
              <a:rPr lang="en-US" sz="2500" dirty="0" err="1" smtClean="0"/>
              <a:t>nj</a:t>
            </a:r>
            <a:r>
              <a:rPr lang="sr-Latn-CS" sz="2500" dirty="0" smtClean="0"/>
              <a:t>e</a:t>
            </a:r>
            <a:r>
              <a:rPr lang="en-US" sz="2500" dirty="0" smtClean="0"/>
              <a:t> </a:t>
            </a:r>
            <a:r>
              <a:rPr lang="en-US" sz="2500" dirty="0" err="1" smtClean="0"/>
              <a:t>otpor</a:t>
            </a:r>
            <a:r>
              <a:rPr lang="sr-Latn-CS" sz="2500" dirty="0" smtClean="0"/>
              <a:t>nosti</a:t>
            </a:r>
            <a:r>
              <a:rPr lang="en-US" sz="2500" dirty="0" smtClean="0"/>
              <a:t> se </a:t>
            </a:r>
            <a:r>
              <a:rPr lang="en-US" sz="2500" dirty="0" err="1" smtClean="0"/>
              <a:t>pretvore</a:t>
            </a:r>
            <a:r>
              <a:rPr lang="en-US" sz="2500" dirty="0" smtClean="0"/>
              <a:t> u </a:t>
            </a:r>
            <a:r>
              <a:rPr lang="sr-Latn-CS" sz="2500" dirty="0" smtClean="0"/>
              <a:t>provodn</a:t>
            </a:r>
            <a:r>
              <a:rPr lang="en-US" sz="2500" dirty="0" err="1" smtClean="0"/>
              <a:t>osti</a:t>
            </a:r>
            <a:r>
              <a:rPr lang="en-US" sz="2500" dirty="0" smtClean="0"/>
              <a:t>,</a:t>
            </a:r>
          </a:p>
          <a:p>
            <a:pPr marL="339725" indent="-336550">
              <a:spcBef>
                <a:spcPts val="625"/>
              </a:spcBef>
              <a:buFont typeface="Arial" charset="0"/>
              <a:buChar char="•"/>
              <a:defRPr/>
            </a:pPr>
            <a:r>
              <a:rPr lang="en-US" sz="2500" dirty="0" err="1" smtClean="0"/>
              <a:t>strujni</a:t>
            </a:r>
            <a:r>
              <a:rPr lang="en-US" sz="2500" dirty="0" smtClean="0"/>
              <a:t> </a:t>
            </a:r>
            <a:r>
              <a:rPr lang="en-US" sz="2500" dirty="0" err="1" smtClean="0"/>
              <a:t>izvori</a:t>
            </a:r>
            <a:r>
              <a:rPr lang="en-US" sz="2500" dirty="0" smtClean="0"/>
              <a:t> se </a:t>
            </a:r>
            <a:r>
              <a:rPr lang="en-US" sz="2500" dirty="0" err="1" smtClean="0"/>
              <a:t>pretvore</a:t>
            </a:r>
            <a:r>
              <a:rPr lang="en-US" sz="2500" dirty="0" smtClean="0"/>
              <a:t> u </a:t>
            </a:r>
            <a:r>
              <a:rPr lang="en-US" sz="2500" dirty="0" err="1" smtClean="0"/>
              <a:t>ekvivalentn</a:t>
            </a:r>
            <a:r>
              <a:rPr lang="sr-Latn-CS" sz="2500" dirty="0" smtClean="0"/>
              <a:t>i</a:t>
            </a:r>
            <a:r>
              <a:rPr lang="en-US" sz="2500" dirty="0" smtClean="0"/>
              <a:t> </a:t>
            </a:r>
            <a:r>
              <a:rPr lang="en-US" sz="2500" dirty="0" err="1" smtClean="0"/>
              <a:t>strujn</a:t>
            </a:r>
            <a:r>
              <a:rPr lang="sr-Latn-CS" sz="2500" dirty="0" smtClean="0"/>
              <a:t>i</a:t>
            </a:r>
            <a:r>
              <a:rPr lang="en-US" sz="2500" dirty="0" smtClean="0"/>
              <a:t> </a:t>
            </a:r>
            <a:r>
              <a:rPr lang="en-US" sz="2500" dirty="0" err="1" smtClean="0"/>
              <a:t>izvor</a:t>
            </a:r>
            <a:r>
              <a:rPr lang="en-US" sz="2500" dirty="0" smtClean="0"/>
              <a:t>,</a:t>
            </a:r>
          </a:p>
          <a:p>
            <a:pPr marL="339725" indent="-336550">
              <a:spcBef>
                <a:spcPts val="625"/>
              </a:spcBef>
              <a:buFont typeface="Arial" charset="0"/>
              <a:buChar char="•"/>
              <a:defRPr/>
            </a:pPr>
            <a:r>
              <a:rPr lang="en-US" sz="2500" dirty="0" err="1" smtClean="0"/>
              <a:t>ekvivalentni</a:t>
            </a:r>
            <a:r>
              <a:rPr lang="en-US" sz="2500" dirty="0" smtClean="0"/>
              <a:t> </a:t>
            </a:r>
            <a:r>
              <a:rPr lang="en-US" sz="2500" dirty="0" err="1" smtClean="0"/>
              <a:t>strujni</a:t>
            </a:r>
            <a:r>
              <a:rPr lang="en-US" sz="2500" dirty="0" smtClean="0"/>
              <a:t> </a:t>
            </a:r>
            <a:r>
              <a:rPr lang="en-US" sz="2500" dirty="0" err="1" smtClean="0"/>
              <a:t>izvor</a:t>
            </a:r>
            <a:r>
              <a:rPr lang="en-US" sz="2500" dirty="0" smtClean="0"/>
              <a:t> se </a:t>
            </a:r>
            <a:r>
              <a:rPr lang="en-US" sz="2500" dirty="0" err="1" smtClean="0"/>
              <a:t>pretvor</a:t>
            </a:r>
            <a:r>
              <a:rPr lang="sr-Latn-CS" sz="2500" dirty="0" smtClean="0"/>
              <a:t>i</a:t>
            </a:r>
            <a:r>
              <a:rPr lang="en-US" sz="2500" dirty="0" smtClean="0"/>
              <a:t> u </a:t>
            </a:r>
            <a:r>
              <a:rPr lang="en-US" sz="2500" dirty="0" err="1" smtClean="0"/>
              <a:t>ekvivalentn</a:t>
            </a:r>
            <a:r>
              <a:rPr lang="sr-Latn-CS" sz="2500" dirty="0" smtClean="0"/>
              <a:t>i</a:t>
            </a:r>
          </a:p>
          <a:p>
            <a:pPr>
              <a:spcBef>
                <a:spcPts val="625"/>
              </a:spcBef>
              <a:buClrTx/>
              <a:buFontTx/>
              <a:buNone/>
              <a:defRPr/>
            </a:pPr>
            <a:r>
              <a:rPr lang="sr-Latn-CS" sz="2500" dirty="0" smtClean="0"/>
              <a:t>    </a:t>
            </a:r>
            <a:r>
              <a:rPr lang="en-US" sz="2500" dirty="0" err="1" smtClean="0"/>
              <a:t>naponski</a:t>
            </a:r>
            <a:r>
              <a:rPr lang="en-US" sz="2500" dirty="0" smtClean="0"/>
              <a:t> </a:t>
            </a:r>
            <a:r>
              <a:rPr lang="en-US" sz="2500" dirty="0" err="1" smtClean="0"/>
              <a:t>izvor</a:t>
            </a:r>
            <a:r>
              <a:rPr lang="en-US" sz="2500" dirty="0" smtClean="0"/>
              <a:t>,</a:t>
            </a:r>
          </a:p>
          <a:p>
            <a:pPr marL="339725" indent="-336550">
              <a:spcBef>
                <a:spcPts val="625"/>
              </a:spcBef>
              <a:buFont typeface="Arial" charset="0"/>
              <a:buChar char="•"/>
              <a:defRPr/>
            </a:pPr>
            <a:r>
              <a:rPr lang="en-US" sz="2500" dirty="0" err="1" smtClean="0"/>
              <a:t>ekvivalentna</a:t>
            </a:r>
            <a:r>
              <a:rPr lang="en-US" sz="2500" dirty="0" smtClean="0"/>
              <a:t> </a:t>
            </a:r>
            <a:r>
              <a:rPr lang="en-US" sz="2500" dirty="0" err="1" smtClean="0"/>
              <a:t>unut</a:t>
            </a:r>
            <a:r>
              <a:rPr lang="sr-Latn-CS" sz="2500" dirty="0" smtClean="0"/>
              <a:t>rašnja</a:t>
            </a:r>
            <a:r>
              <a:rPr lang="en-US" sz="2500" dirty="0" smtClean="0"/>
              <a:t> </a:t>
            </a:r>
            <a:r>
              <a:rPr lang="sr-Latn-CS" sz="2500" dirty="0" smtClean="0"/>
              <a:t>provodnost</a:t>
            </a:r>
            <a:r>
              <a:rPr lang="en-US" sz="2500" dirty="0" smtClean="0"/>
              <a:t> se </a:t>
            </a:r>
            <a:r>
              <a:rPr lang="en-US" sz="2500" dirty="0" err="1" smtClean="0"/>
              <a:t>pretvori</a:t>
            </a:r>
            <a:r>
              <a:rPr lang="en-US" sz="2500" dirty="0" smtClean="0"/>
              <a:t> u </a:t>
            </a:r>
            <a:r>
              <a:rPr lang="en-US" sz="2500" dirty="0" err="1" smtClean="0"/>
              <a:t>ekvivalentn</a:t>
            </a:r>
            <a:r>
              <a:rPr lang="sr-Latn-CS" sz="2500" dirty="0" smtClean="0"/>
              <a:t>u</a:t>
            </a:r>
            <a:r>
              <a:rPr lang="en-US" sz="2500" dirty="0" smtClean="0"/>
              <a:t> </a:t>
            </a:r>
            <a:r>
              <a:rPr lang="sr-Latn-CS" sz="2500" dirty="0" smtClean="0"/>
              <a:t>unutrašnju </a:t>
            </a:r>
            <a:r>
              <a:rPr lang="en-US" sz="2500" dirty="0" err="1" smtClean="0"/>
              <a:t>otpor</a:t>
            </a:r>
            <a:r>
              <a:rPr lang="sr-Latn-CS" sz="2500" dirty="0" smtClean="0"/>
              <a:t>nost</a:t>
            </a:r>
            <a:r>
              <a:rPr lang="en-US" sz="25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5064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547664" y="274638"/>
            <a:ext cx="7139136" cy="77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4400" dirty="0">
                <a:solidFill>
                  <a:srgbClr val="00B0F0"/>
                </a:solidFill>
              </a:rPr>
              <a:t>Ekvivalentni izvori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1317625"/>
            <a:ext cx="7226300" cy="254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9" y="4077072"/>
            <a:ext cx="8458200" cy="223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0" y="1181100"/>
            <a:ext cx="111283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500">
                <a:solidFill>
                  <a:srgbClr val="000000"/>
                </a:solidFill>
              </a:rPr>
              <a:t>Primer</a:t>
            </a:r>
          </a:p>
        </p:txBody>
      </p:sp>
    </p:spTree>
    <p:extLst>
      <p:ext uri="{BB962C8B-B14F-4D97-AF65-F5344CB8AC3E}">
        <p14:creationId xmlns:p14="http://schemas.microsoft.com/office/powerpoint/2010/main" val="3998765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1187624" y="274638"/>
            <a:ext cx="7499176" cy="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4400" dirty="0">
                <a:solidFill>
                  <a:srgbClr val="00B0F0"/>
                </a:solidFill>
              </a:rPr>
              <a:t>Ekvivalentni izvori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700213"/>
            <a:ext cx="8966200" cy="2919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24400"/>
            <a:ext cx="1719263" cy="94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6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941888"/>
            <a:ext cx="2006600" cy="1008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7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229225"/>
            <a:ext cx="1430337" cy="1008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31" name="Picture 6"/>
          <p:cNvPicPr>
            <a:picLocks noChangeAspect="1" noChangeArrowheads="1"/>
          </p:cNvPicPr>
          <p:nvPr/>
        </p:nvPicPr>
        <p:blipFill>
          <a:blip r:embed="rId8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516563"/>
            <a:ext cx="1395413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762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2267744" y="274638"/>
            <a:ext cx="6419056" cy="77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4400" dirty="0">
                <a:solidFill>
                  <a:srgbClr val="00B0F0"/>
                </a:solidFill>
              </a:rPr>
              <a:t>Ekvivalentni izvori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25"/>
              </a:spcBef>
              <a:buClrTx/>
              <a:buFontTx/>
              <a:buNone/>
            </a:pPr>
            <a:r>
              <a:rPr lang="sr-Latn-CS" sz="2500" b="1" dirty="0">
                <a:solidFill>
                  <a:srgbClr val="C00000"/>
                </a:solidFill>
              </a:rPr>
              <a:t>Redna veza više strujnih izvora</a:t>
            </a:r>
          </a:p>
          <a:p>
            <a:pPr eaLnBrk="1" hangingPunct="1">
              <a:lnSpc>
                <a:spcPct val="80000"/>
              </a:lnSpc>
              <a:spcBef>
                <a:spcPts val="625"/>
              </a:spcBef>
              <a:buClrTx/>
              <a:buFontTx/>
              <a:buNone/>
            </a:pPr>
            <a:r>
              <a:rPr lang="en-US" sz="2500" dirty="0">
                <a:solidFill>
                  <a:srgbClr val="000000"/>
                </a:solidFill>
              </a:rPr>
              <a:t>• </a:t>
            </a:r>
            <a:r>
              <a:rPr lang="en-US" sz="2500" dirty="0" err="1">
                <a:solidFill>
                  <a:srgbClr val="000000"/>
                </a:solidFill>
              </a:rPr>
              <a:t>strujni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izvori</a:t>
            </a:r>
            <a:r>
              <a:rPr lang="en-US" sz="2500" dirty="0">
                <a:solidFill>
                  <a:srgbClr val="000000"/>
                </a:solidFill>
              </a:rPr>
              <a:t> se </a:t>
            </a:r>
            <a:r>
              <a:rPr lang="en-US" sz="2500" dirty="0" err="1">
                <a:solidFill>
                  <a:srgbClr val="000000"/>
                </a:solidFill>
              </a:rPr>
              <a:t>pretvore</a:t>
            </a:r>
            <a:r>
              <a:rPr lang="en-US" sz="2500" dirty="0">
                <a:solidFill>
                  <a:srgbClr val="000000"/>
                </a:solidFill>
              </a:rPr>
              <a:t> u </a:t>
            </a:r>
            <a:r>
              <a:rPr lang="en-US" sz="2500" dirty="0" err="1">
                <a:solidFill>
                  <a:srgbClr val="000000"/>
                </a:solidFill>
              </a:rPr>
              <a:t>ekvivalentni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naponski</a:t>
            </a:r>
            <a:endParaRPr lang="en-US" sz="25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625"/>
              </a:spcBef>
              <a:buClrTx/>
              <a:buFontTx/>
              <a:buNone/>
            </a:pPr>
            <a:r>
              <a:rPr lang="sr-Latn-CS" sz="2500" dirty="0">
                <a:solidFill>
                  <a:srgbClr val="000000"/>
                </a:solidFill>
              </a:rPr>
              <a:t>  </a:t>
            </a:r>
            <a:r>
              <a:rPr lang="en-US" sz="2500" dirty="0" err="1">
                <a:solidFill>
                  <a:srgbClr val="000000"/>
                </a:solidFill>
              </a:rPr>
              <a:t>izvor</a:t>
            </a:r>
            <a:r>
              <a:rPr lang="en-US" sz="2500" dirty="0">
                <a:solidFill>
                  <a:srgbClr val="000000"/>
                </a:solidFill>
              </a:rPr>
              <a:t>,</a:t>
            </a:r>
          </a:p>
          <a:p>
            <a:pPr eaLnBrk="1" hangingPunct="1">
              <a:lnSpc>
                <a:spcPct val="80000"/>
              </a:lnSpc>
              <a:spcBef>
                <a:spcPts val="625"/>
              </a:spcBef>
              <a:buClrTx/>
              <a:buFontTx/>
              <a:buNone/>
            </a:pPr>
            <a:r>
              <a:rPr lang="en-US" sz="2500" dirty="0">
                <a:solidFill>
                  <a:srgbClr val="000000"/>
                </a:solidFill>
              </a:rPr>
              <a:t>• </a:t>
            </a:r>
            <a:r>
              <a:rPr lang="en-US" sz="2500" dirty="0" err="1">
                <a:solidFill>
                  <a:srgbClr val="000000"/>
                </a:solidFill>
              </a:rPr>
              <a:t>ekvivalentni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naponski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izvor</a:t>
            </a:r>
            <a:r>
              <a:rPr lang="en-US" sz="2500" dirty="0">
                <a:solidFill>
                  <a:srgbClr val="000000"/>
                </a:solidFill>
              </a:rPr>
              <a:t> s</a:t>
            </a:r>
            <a:r>
              <a:rPr lang="sr-Latn-CS" sz="2500" dirty="0">
                <a:solidFill>
                  <a:srgbClr val="000000"/>
                </a:solidFill>
              </a:rPr>
              <a:t>e zameni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jednim</a:t>
            </a:r>
            <a:endParaRPr lang="en-US" sz="25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625"/>
              </a:spcBef>
              <a:buClrTx/>
              <a:buFontTx/>
              <a:buNone/>
            </a:pPr>
            <a:r>
              <a:rPr lang="sr-Latn-CS" sz="2500" dirty="0">
                <a:solidFill>
                  <a:srgbClr val="000000"/>
                </a:solidFill>
              </a:rPr>
              <a:t> 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strujnim</a:t>
            </a:r>
            <a:r>
              <a:rPr lang="sr-Latn-C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izvorom</a:t>
            </a:r>
            <a:r>
              <a:rPr lang="en-US" sz="2500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ts val="625"/>
              </a:spcBef>
              <a:buClrTx/>
              <a:buFontTx/>
              <a:buNone/>
            </a:pPr>
            <a:endParaRPr lang="en-US" sz="25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625"/>
              </a:spcBef>
              <a:buClrTx/>
              <a:buFontTx/>
              <a:buNone/>
            </a:pPr>
            <a:r>
              <a:rPr lang="en-US" sz="2500" dirty="0" err="1" smtClean="0">
                <a:solidFill>
                  <a:srgbClr val="000000"/>
                </a:solidFill>
              </a:rPr>
              <a:t>Pri</a:t>
            </a:r>
            <a:r>
              <a:rPr lang="sr-Latn-C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>
                <a:solidFill>
                  <a:srgbClr val="000000"/>
                </a:solidFill>
              </a:rPr>
              <a:t>tom</a:t>
            </a:r>
            <a:r>
              <a:rPr lang="sr-Latn-CS" sz="2500" dirty="0">
                <a:solidFill>
                  <a:srgbClr val="000000"/>
                </a:solidFill>
              </a:rPr>
              <a:t>e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treba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uzeti</a:t>
            </a:r>
            <a:r>
              <a:rPr lang="en-US" sz="2500" dirty="0">
                <a:solidFill>
                  <a:srgbClr val="000000"/>
                </a:solidFill>
              </a:rPr>
              <a:t> u </a:t>
            </a:r>
            <a:r>
              <a:rPr lang="en-US" sz="2500" dirty="0" err="1">
                <a:solidFill>
                  <a:srgbClr val="000000"/>
                </a:solidFill>
              </a:rPr>
              <a:t>obzir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smerove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struja</a:t>
            </a:r>
            <a:r>
              <a:rPr lang="en-US" sz="2500" dirty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ts val="625"/>
              </a:spcBef>
              <a:buClrTx/>
              <a:buFontTx/>
              <a:buNone/>
            </a:pPr>
            <a:r>
              <a:rPr lang="en-US" sz="2500" dirty="0">
                <a:solidFill>
                  <a:srgbClr val="000000"/>
                </a:solidFill>
              </a:rPr>
              <a:t>• </a:t>
            </a:r>
            <a:r>
              <a:rPr lang="en-US" sz="2500" dirty="0" err="1">
                <a:solidFill>
                  <a:srgbClr val="000000"/>
                </a:solidFill>
              </a:rPr>
              <a:t>struje</a:t>
            </a:r>
            <a:r>
              <a:rPr lang="en-US" sz="2500" dirty="0">
                <a:solidFill>
                  <a:srgbClr val="000000"/>
                </a:solidFill>
              </a:rPr>
              <a:t> u </a:t>
            </a:r>
            <a:r>
              <a:rPr lang="en-US" sz="2500" dirty="0" err="1">
                <a:solidFill>
                  <a:srgbClr val="000000"/>
                </a:solidFill>
              </a:rPr>
              <a:t>jednom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smeru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treba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uzeti</a:t>
            </a:r>
            <a:r>
              <a:rPr lang="en-US" sz="2500" dirty="0">
                <a:solidFill>
                  <a:srgbClr val="000000"/>
                </a:solidFill>
              </a:rPr>
              <a:t> s </a:t>
            </a:r>
            <a:r>
              <a:rPr lang="en-US" sz="2500" dirty="0" err="1">
                <a:solidFill>
                  <a:srgbClr val="000000"/>
                </a:solidFill>
              </a:rPr>
              <a:t>jednim</a:t>
            </a:r>
            <a:endParaRPr lang="en-US" sz="25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625"/>
              </a:spcBef>
              <a:buClrTx/>
              <a:buFontTx/>
              <a:buNone/>
            </a:pPr>
            <a:r>
              <a:rPr lang="sr-Latn-CS" sz="2500" dirty="0">
                <a:solidFill>
                  <a:srgbClr val="000000"/>
                </a:solidFill>
              </a:rPr>
              <a:t> 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predznakom</a:t>
            </a:r>
            <a:r>
              <a:rPr lang="en-US" sz="2500" dirty="0">
                <a:solidFill>
                  <a:srgbClr val="000000"/>
                </a:solidFill>
              </a:rPr>
              <a:t>,</a:t>
            </a:r>
          </a:p>
          <a:p>
            <a:pPr eaLnBrk="1" hangingPunct="1">
              <a:lnSpc>
                <a:spcPct val="80000"/>
              </a:lnSpc>
              <a:spcBef>
                <a:spcPts val="625"/>
              </a:spcBef>
              <a:buClrTx/>
              <a:buFontTx/>
              <a:buNone/>
            </a:pPr>
            <a:r>
              <a:rPr lang="en-US" sz="2500" dirty="0">
                <a:solidFill>
                  <a:srgbClr val="000000"/>
                </a:solidFill>
              </a:rPr>
              <a:t>• </a:t>
            </a:r>
            <a:r>
              <a:rPr lang="en-US" sz="2500" dirty="0" err="1">
                <a:solidFill>
                  <a:srgbClr val="000000"/>
                </a:solidFill>
              </a:rPr>
              <a:t>suprotno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usmerene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struje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imaju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sr-Latn-CS" sz="2500" dirty="0">
                <a:solidFill>
                  <a:srgbClr val="000000"/>
                </a:solidFill>
              </a:rPr>
              <a:t>suprotan</a:t>
            </a:r>
          </a:p>
          <a:p>
            <a:pPr eaLnBrk="1" hangingPunct="1">
              <a:lnSpc>
                <a:spcPct val="80000"/>
              </a:lnSpc>
              <a:spcBef>
                <a:spcPts val="625"/>
              </a:spcBef>
              <a:buClrTx/>
              <a:buFontTx/>
              <a:buNone/>
            </a:pPr>
            <a:r>
              <a:rPr lang="sr-Latn-CS" sz="2500" dirty="0">
                <a:solidFill>
                  <a:srgbClr val="000000"/>
                </a:solidFill>
              </a:rPr>
              <a:t> 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predznak</a:t>
            </a:r>
            <a:r>
              <a:rPr lang="en-US" sz="25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73791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4400">
                <a:solidFill>
                  <a:srgbClr val="000000"/>
                </a:solidFill>
              </a:rPr>
              <a:t>Ekvivalentni izvori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1308100"/>
            <a:ext cx="3548063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1387475"/>
            <a:ext cx="3600450" cy="253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4167188"/>
            <a:ext cx="3951288" cy="269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7909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734888" y="260648"/>
            <a:ext cx="8229600" cy="85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4400" dirty="0">
                <a:solidFill>
                  <a:srgbClr val="00B0F0"/>
                </a:solidFill>
              </a:rPr>
              <a:t>Ekvivalentni izvori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625"/>
              </a:spcBef>
              <a:buFont typeface="Arial" charset="0"/>
              <a:buChar char="•"/>
              <a:defRPr/>
            </a:pPr>
            <a:r>
              <a:rPr lang="sr-Latn-CS" sz="2500" dirty="0" smtClean="0"/>
              <a:t>Ekvivalentna elektromotorna sila</a:t>
            </a:r>
          </a:p>
          <a:p>
            <a:pPr marL="341313">
              <a:spcBef>
                <a:spcPts val="625"/>
              </a:spcBef>
              <a:buClrTx/>
              <a:buFontTx/>
              <a:buNone/>
              <a:defRPr/>
            </a:pPr>
            <a:endParaRPr lang="sr-Latn-CS" sz="2500" dirty="0" smtClean="0"/>
          </a:p>
          <a:p>
            <a:pPr marL="341313">
              <a:spcBef>
                <a:spcPts val="625"/>
              </a:spcBef>
              <a:buClrTx/>
              <a:buFontTx/>
              <a:buNone/>
              <a:defRPr/>
            </a:pPr>
            <a:endParaRPr lang="sr-Latn-CS" sz="2500" dirty="0" smtClean="0"/>
          </a:p>
          <a:p>
            <a:pPr>
              <a:spcBef>
                <a:spcPts val="625"/>
              </a:spcBef>
              <a:buFont typeface="Arial" charset="0"/>
              <a:buChar char="•"/>
              <a:defRPr/>
            </a:pPr>
            <a:r>
              <a:rPr lang="sr-Latn-CS" sz="2500" dirty="0" smtClean="0"/>
              <a:t>Ekvivalentna unutrašnja otpornost</a:t>
            </a:r>
          </a:p>
          <a:p>
            <a:pPr marL="341313">
              <a:spcBef>
                <a:spcPts val="625"/>
              </a:spcBef>
              <a:buClrTx/>
              <a:buFontTx/>
              <a:buNone/>
              <a:defRPr/>
            </a:pPr>
            <a:endParaRPr lang="sr-Latn-CS" sz="2500" dirty="0" smtClean="0"/>
          </a:p>
          <a:p>
            <a:pPr marL="341313">
              <a:spcBef>
                <a:spcPts val="625"/>
              </a:spcBef>
              <a:buClrTx/>
              <a:buFontTx/>
              <a:buNone/>
              <a:defRPr/>
            </a:pPr>
            <a:endParaRPr lang="sr-Latn-CS" sz="2500" dirty="0" smtClean="0"/>
          </a:p>
          <a:p>
            <a:pPr>
              <a:spcBef>
                <a:spcPts val="625"/>
              </a:spcBef>
              <a:buFont typeface="Arial" charset="0"/>
              <a:buChar char="•"/>
              <a:defRPr/>
            </a:pPr>
            <a:r>
              <a:rPr lang="sr-Latn-CS" sz="2500" dirty="0" smtClean="0"/>
              <a:t>Ekvivalentni strujni izvor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205038"/>
            <a:ext cx="5715000" cy="70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500438"/>
            <a:ext cx="4094162" cy="693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941888"/>
            <a:ext cx="1682750" cy="1214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9629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2195736" y="274638"/>
            <a:ext cx="6491064" cy="77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4400" dirty="0">
                <a:solidFill>
                  <a:srgbClr val="00B0F0"/>
                </a:solidFill>
              </a:rPr>
              <a:t>Ekvivalentna otpornost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74" y="1844824"/>
            <a:ext cx="4351338" cy="2686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83" y="4676537"/>
            <a:ext cx="8532440" cy="1707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376238" y="1201738"/>
            <a:ext cx="3959225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500" dirty="0">
                <a:solidFill>
                  <a:srgbClr val="009999"/>
                </a:solidFill>
              </a:rPr>
              <a:t>Redna veza</a:t>
            </a:r>
            <a:r>
              <a:rPr lang="sr-Latn-CS" sz="2500" dirty="0">
                <a:solidFill>
                  <a:srgbClr val="000000"/>
                </a:solidFill>
              </a:rPr>
              <a:t> dve otpornosti</a:t>
            </a:r>
          </a:p>
        </p:txBody>
      </p:sp>
    </p:spTree>
    <p:extLst>
      <p:ext uri="{BB962C8B-B14F-4D97-AF65-F5344CB8AC3E}">
        <p14:creationId xmlns:p14="http://schemas.microsoft.com/office/powerpoint/2010/main" val="23550147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2195736" y="274638"/>
            <a:ext cx="6491064" cy="77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4400" dirty="0">
                <a:solidFill>
                  <a:srgbClr val="00B0F0"/>
                </a:solidFill>
              </a:rPr>
              <a:t>Ekvivalentni izvori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80000"/>
              </a:lnSpc>
              <a:spcBef>
                <a:spcPts val="625"/>
              </a:spcBef>
              <a:buClrTx/>
              <a:buFontTx/>
              <a:buNone/>
              <a:defRPr/>
            </a:pPr>
            <a:r>
              <a:rPr lang="en-US" sz="2500" b="1" dirty="0" err="1" smtClean="0">
                <a:solidFill>
                  <a:srgbClr val="C00000"/>
                </a:solidFill>
              </a:rPr>
              <a:t>Paraleln</a:t>
            </a:r>
            <a:r>
              <a:rPr lang="sr-Latn-CS" sz="2500" b="1" dirty="0" smtClean="0">
                <a:solidFill>
                  <a:srgbClr val="C00000"/>
                </a:solidFill>
              </a:rPr>
              <a:t>a</a:t>
            </a:r>
            <a:r>
              <a:rPr lang="en-US" sz="2500" b="1" dirty="0" smtClean="0">
                <a:solidFill>
                  <a:srgbClr val="C00000"/>
                </a:solidFill>
              </a:rPr>
              <a:t> </a:t>
            </a:r>
            <a:r>
              <a:rPr lang="sr-Latn-CS" sz="2500" b="1" dirty="0" smtClean="0">
                <a:solidFill>
                  <a:srgbClr val="C00000"/>
                </a:solidFill>
              </a:rPr>
              <a:t>veza</a:t>
            </a:r>
            <a:r>
              <a:rPr lang="en-US" sz="2500" b="1" dirty="0" smtClean="0">
                <a:solidFill>
                  <a:srgbClr val="C00000"/>
                </a:solidFill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</a:rPr>
              <a:t>više</a:t>
            </a:r>
            <a:r>
              <a:rPr lang="en-US" sz="2500" b="1" dirty="0" smtClean="0">
                <a:solidFill>
                  <a:srgbClr val="C00000"/>
                </a:solidFill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</a:rPr>
              <a:t>strujnih</a:t>
            </a:r>
            <a:r>
              <a:rPr lang="en-US" sz="2500" b="1" dirty="0" smtClean="0">
                <a:solidFill>
                  <a:srgbClr val="C00000"/>
                </a:solidFill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</a:rPr>
              <a:t>izvora</a:t>
            </a:r>
            <a:r>
              <a:rPr lang="en-US" sz="2500" dirty="0" smtClean="0">
                <a:solidFill>
                  <a:srgbClr val="C00000"/>
                </a:solidFill>
              </a:rPr>
              <a:t> </a:t>
            </a:r>
          </a:p>
          <a:p>
            <a:pPr marL="339725" indent="-336550">
              <a:lnSpc>
                <a:spcPct val="80000"/>
              </a:lnSpc>
              <a:spcBef>
                <a:spcPts val="625"/>
              </a:spcBef>
              <a:buFont typeface="Arial" charset="0"/>
              <a:buChar char="•"/>
              <a:defRPr/>
            </a:pPr>
            <a:endParaRPr lang="en-US" sz="2500" dirty="0" smtClean="0"/>
          </a:p>
          <a:p>
            <a:pPr marL="339725" indent="-336550">
              <a:lnSpc>
                <a:spcPct val="80000"/>
              </a:lnSpc>
              <a:spcBef>
                <a:spcPts val="625"/>
              </a:spcBef>
              <a:buFont typeface="Arial" charset="0"/>
              <a:buChar char="•"/>
              <a:defRPr/>
            </a:pPr>
            <a:r>
              <a:rPr lang="en-US" sz="2500" dirty="0" err="1" smtClean="0"/>
              <a:t>svi</a:t>
            </a:r>
            <a:r>
              <a:rPr lang="en-US" sz="2500" dirty="0" smtClean="0"/>
              <a:t> </a:t>
            </a:r>
            <a:r>
              <a:rPr lang="en-US" sz="2500" dirty="0" err="1" smtClean="0"/>
              <a:t>strujni</a:t>
            </a:r>
            <a:r>
              <a:rPr lang="en-US" sz="2500" dirty="0" smtClean="0"/>
              <a:t> </a:t>
            </a:r>
            <a:r>
              <a:rPr lang="en-US" sz="2500" dirty="0" err="1" smtClean="0"/>
              <a:t>izvori</a:t>
            </a:r>
            <a:r>
              <a:rPr lang="en-US" sz="2500" dirty="0" smtClean="0"/>
              <a:t> se </a:t>
            </a:r>
            <a:r>
              <a:rPr lang="en-US" sz="2500" dirty="0" err="1" smtClean="0"/>
              <a:t>premeste</a:t>
            </a:r>
            <a:r>
              <a:rPr lang="en-US" sz="2500" dirty="0" smtClean="0"/>
              <a:t> </a:t>
            </a:r>
            <a:r>
              <a:rPr lang="en-US" sz="2500" dirty="0" err="1" smtClean="0"/>
              <a:t>na</a:t>
            </a:r>
            <a:r>
              <a:rPr lang="en-US" sz="2500" dirty="0" smtClean="0"/>
              <a:t> </a:t>
            </a:r>
            <a:r>
              <a:rPr lang="en-US" sz="2500" dirty="0" err="1" smtClean="0"/>
              <a:t>jednu</a:t>
            </a:r>
            <a:r>
              <a:rPr lang="en-US" sz="2500" dirty="0" smtClean="0"/>
              <a:t> </a:t>
            </a:r>
            <a:r>
              <a:rPr lang="en-US" sz="2500" dirty="0" err="1" smtClean="0"/>
              <a:t>stranu</a:t>
            </a:r>
            <a:r>
              <a:rPr lang="en-US" sz="2500" dirty="0" smtClean="0"/>
              <a:t> </a:t>
            </a:r>
            <a:r>
              <a:rPr lang="en-US" sz="2500" dirty="0" err="1" smtClean="0"/>
              <a:t>mreže</a:t>
            </a:r>
            <a:r>
              <a:rPr lang="en-US" sz="2500" dirty="0" smtClean="0"/>
              <a:t>, a</a:t>
            </a:r>
          </a:p>
          <a:p>
            <a:pPr>
              <a:lnSpc>
                <a:spcPct val="80000"/>
              </a:lnSpc>
              <a:spcBef>
                <a:spcPts val="625"/>
              </a:spcBef>
              <a:buClrTx/>
              <a:buFontTx/>
              <a:buNone/>
              <a:defRPr/>
            </a:pPr>
            <a:r>
              <a:rPr lang="sr-Latn-CS" sz="2500" dirty="0" smtClean="0"/>
              <a:t>    </a:t>
            </a:r>
            <a:r>
              <a:rPr lang="en-US" sz="2500" dirty="0" err="1" smtClean="0"/>
              <a:t>unut</a:t>
            </a:r>
            <a:r>
              <a:rPr lang="sr-Latn-CS" sz="2500" dirty="0" smtClean="0"/>
              <a:t>raš</a:t>
            </a:r>
            <a:r>
              <a:rPr lang="en-US" sz="2500" dirty="0" err="1" smtClean="0"/>
              <a:t>nje</a:t>
            </a:r>
            <a:r>
              <a:rPr lang="en-US" sz="2500" dirty="0" smtClean="0"/>
              <a:t> </a:t>
            </a:r>
            <a:r>
              <a:rPr lang="sr-Latn-CS" sz="2500" dirty="0" smtClean="0"/>
              <a:t>provodnosti</a:t>
            </a:r>
            <a:r>
              <a:rPr lang="en-US" sz="2500" dirty="0" smtClean="0"/>
              <a:t> </a:t>
            </a:r>
            <a:r>
              <a:rPr lang="en-US" sz="2500" dirty="0" err="1" smtClean="0"/>
              <a:t>na</a:t>
            </a:r>
            <a:r>
              <a:rPr lang="en-US" sz="2500" dirty="0" smtClean="0"/>
              <a:t> </a:t>
            </a:r>
            <a:r>
              <a:rPr lang="en-US" sz="2500" dirty="0" err="1" smtClean="0"/>
              <a:t>drugu</a:t>
            </a:r>
            <a:r>
              <a:rPr lang="en-US" sz="2500" dirty="0" smtClean="0"/>
              <a:t> </a:t>
            </a:r>
            <a:r>
              <a:rPr lang="en-US" sz="2500" dirty="0" err="1" smtClean="0"/>
              <a:t>stranu</a:t>
            </a:r>
            <a:r>
              <a:rPr lang="en-US" sz="2500" dirty="0" smtClean="0"/>
              <a:t>,</a:t>
            </a:r>
          </a:p>
          <a:p>
            <a:pPr marL="339725" indent="-336550">
              <a:lnSpc>
                <a:spcPct val="80000"/>
              </a:lnSpc>
              <a:spcBef>
                <a:spcPts val="625"/>
              </a:spcBef>
              <a:buFont typeface="Arial" charset="0"/>
              <a:buChar char="•"/>
              <a:defRPr/>
            </a:pPr>
            <a:r>
              <a:rPr lang="en-US" sz="2500" dirty="0" err="1" smtClean="0"/>
              <a:t>struja</a:t>
            </a:r>
            <a:r>
              <a:rPr lang="en-US" sz="2500" dirty="0" smtClean="0"/>
              <a:t> </a:t>
            </a:r>
            <a:r>
              <a:rPr lang="en-US" sz="2500" dirty="0" err="1" smtClean="0"/>
              <a:t>ekvivalentnog</a:t>
            </a:r>
            <a:r>
              <a:rPr lang="en-US" sz="2500" dirty="0" smtClean="0"/>
              <a:t> </a:t>
            </a:r>
            <a:r>
              <a:rPr lang="en-US" sz="2500" dirty="0" err="1" smtClean="0"/>
              <a:t>strujnog</a:t>
            </a:r>
            <a:r>
              <a:rPr lang="en-US" sz="2500" dirty="0" smtClean="0"/>
              <a:t> </a:t>
            </a:r>
            <a:r>
              <a:rPr lang="en-US" sz="2500" dirty="0" err="1" smtClean="0"/>
              <a:t>izvora</a:t>
            </a:r>
            <a:r>
              <a:rPr lang="en-US" sz="2500" dirty="0" smtClean="0"/>
              <a:t> je </a:t>
            </a:r>
            <a:r>
              <a:rPr lang="en-US" sz="2500" dirty="0" err="1" smtClean="0"/>
              <a:t>jednaka</a:t>
            </a:r>
            <a:r>
              <a:rPr lang="en-US" sz="2500" dirty="0" smtClean="0"/>
              <a:t> </a:t>
            </a:r>
            <a:r>
              <a:rPr lang="en-US" sz="2500" dirty="0" err="1" smtClean="0"/>
              <a:t>zbriru</a:t>
            </a:r>
            <a:endParaRPr lang="en-US" sz="2500" dirty="0" smtClean="0"/>
          </a:p>
          <a:p>
            <a:pPr>
              <a:lnSpc>
                <a:spcPct val="80000"/>
              </a:lnSpc>
              <a:spcBef>
                <a:spcPts val="625"/>
              </a:spcBef>
              <a:buClrTx/>
              <a:buFontTx/>
              <a:buNone/>
              <a:defRPr/>
            </a:pPr>
            <a:r>
              <a:rPr lang="sr-Latn-CS" sz="2500" dirty="0" smtClean="0"/>
              <a:t>    </a:t>
            </a:r>
            <a:r>
              <a:rPr lang="en-US" sz="2500" dirty="0" err="1" smtClean="0"/>
              <a:t>struja</a:t>
            </a:r>
            <a:r>
              <a:rPr lang="en-US" sz="2500" dirty="0" smtClean="0"/>
              <a:t> </a:t>
            </a:r>
            <a:r>
              <a:rPr lang="en-US" sz="2500" dirty="0" err="1" smtClean="0"/>
              <a:t>svih</a:t>
            </a:r>
            <a:r>
              <a:rPr lang="en-US" sz="2500" dirty="0" smtClean="0"/>
              <a:t> </a:t>
            </a:r>
            <a:r>
              <a:rPr lang="en-US" sz="2500" dirty="0" err="1" smtClean="0"/>
              <a:t>izvora</a:t>
            </a:r>
            <a:r>
              <a:rPr lang="en-US" sz="2500" dirty="0" smtClean="0"/>
              <a:t>,</a:t>
            </a:r>
          </a:p>
          <a:p>
            <a:pPr>
              <a:lnSpc>
                <a:spcPct val="80000"/>
              </a:lnSpc>
              <a:spcBef>
                <a:spcPts val="625"/>
              </a:spcBef>
              <a:buClrTx/>
              <a:buFontTx/>
              <a:buNone/>
              <a:defRPr/>
            </a:pPr>
            <a:r>
              <a:rPr lang="en-US" sz="2500" dirty="0" smtClean="0"/>
              <a:t>• </a:t>
            </a:r>
            <a:r>
              <a:rPr lang="sr-Latn-CS" sz="2500" dirty="0" smtClean="0"/>
              <a:t> </a:t>
            </a:r>
            <a:r>
              <a:rPr lang="en-US" sz="2500" dirty="0" err="1" smtClean="0"/>
              <a:t>ekvivalentna</a:t>
            </a:r>
            <a:r>
              <a:rPr lang="en-US" sz="2500" dirty="0" smtClean="0"/>
              <a:t> </a:t>
            </a:r>
            <a:r>
              <a:rPr lang="en-US" sz="2500" dirty="0" err="1" smtClean="0"/>
              <a:t>unut</a:t>
            </a:r>
            <a:r>
              <a:rPr lang="sr-Latn-CS" sz="2500" dirty="0" smtClean="0"/>
              <a:t>rašnj</a:t>
            </a:r>
            <a:r>
              <a:rPr lang="en-US" sz="2500" dirty="0" smtClean="0"/>
              <a:t>a </a:t>
            </a:r>
            <a:r>
              <a:rPr lang="sr-Latn-CS" sz="2500" dirty="0" smtClean="0"/>
              <a:t>provodnost</a:t>
            </a:r>
            <a:r>
              <a:rPr lang="en-US" sz="2500" dirty="0" smtClean="0"/>
              <a:t> </a:t>
            </a:r>
            <a:r>
              <a:rPr lang="sr-Latn-CS" sz="2500" dirty="0" smtClean="0"/>
              <a:t>je </a:t>
            </a:r>
            <a:r>
              <a:rPr lang="en-US" sz="2500" dirty="0" err="1" smtClean="0"/>
              <a:t>jednaka</a:t>
            </a:r>
            <a:r>
              <a:rPr lang="en-US" sz="2500" dirty="0" smtClean="0"/>
              <a:t> </a:t>
            </a:r>
            <a:r>
              <a:rPr lang="en-US" sz="2500" dirty="0" err="1" smtClean="0"/>
              <a:t>zb</a:t>
            </a:r>
            <a:r>
              <a:rPr lang="sr-Latn-CS" sz="2500" dirty="0" smtClean="0"/>
              <a:t>ir</a:t>
            </a:r>
            <a:r>
              <a:rPr lang="en-US" sz="2500" dirty="0" smtClean="0"/>
              <a:t>u</a:t>
            </a:r>
          </a:p>
          <a:p>
            <a:pPr>
              <a:lnSpc>
                <a:spcPct val="80000"/>
              </a:lnSpc>
              <a:spcBef>
                <a:spcPts val="625"/>
              </a:spcBef>
              <a:buClrTx/>
              <a:buFontTx/>
              <a:buNone/>
              <a:defRPr/>
            </a:pPr>
            <a:r>
              <a:rPr lang="sr-Latn-CS" sz="2500" dirty="0" smtClean="0"/>
              <a:t>   </a:t>
            </a:r>
            <a:r>
              <a:rPr lang="en-US" sz="2500" dirty="0" err="1" smtClean="0"/>
              <a:t>unutr</a:t>
            </a:r>
            <a:r>
              <a:rPr lang="sr-Latn-CS" sz="2500" dirty="0" smtClean="0"/>
              <a:t>ašnjih</a:t>
            </a:r>
            <a:r>
              <a:rPr lang="en-US" sz="2500" dirty="0" smtClean="0"/>
              <a:t> </a:t>
            </a:r>
            <a:r>
              <a:rPr lang="sr-Latn-CS" sz="2500" dirty="0" smtClean="0"/>
              <a:t>provodn</a:t>
            </a:r>
            <a:r>
              <a:rPr lang="en-US" sz="2500" dirty="0" err="1" smtClean="0"/>
              <a:t>osti</a:t>
            </a:r>
            <a:r>
              <a:rPr lang="en-US" sz="2500" dirty="0" smtClean="0"/>
              <a:t> </a:t>
            </a:r>
            <a:r>
              <a:rPr lang="en-US" sz="2500" dirty="0" err="1" smtClean="0"/>
              <a:t>svih</a:t>
            </a:r>
            <a:r>
              <a:rPr lang="en-US" sz="2500" dirty="0" smtClean="0"/>
              <a:t> </a:t>
            </a:r>
            <a:r>
              <a:rPr lang="en-US" sz="2500" dirty="0" err="1" smtClean="0"/>
              <a:t>izvora</a:t>
            </a:r>
            <a:r>
              <a:rPr lang="en-US" sz="25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9376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734888" y="274638"/>
            <a:ext cx="8229600" cy="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4400" dirty="0">
                <a:solidFill>
                  <a:srgbClr val="00B0F0"/>
                </a:solidFill>
              </a:rPr>
              <a:t>Ekvivalentni izvori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3800"/>
            <a:ext cx="8458200" cy="2363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4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88" y="3861048"/>
            <a:ext cx="8458200" cy="231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0420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403648" y="274638"/>
            <a:ext cx="7283152" cy="77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4400" dirty="0">
                <a:solidFill>
                  <a:srgbClr val="00B0F0"/>
                </a:solidFill>
              </a:rPr>
              <a:t>Ekvivalentni izvori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931988"/>
            <a:ext cx="8739187" cy="299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9200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681336" y="188640"/>
            <a:ext cx="7571184" cy="85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3200" dirty="0" err="1">
                <a:solidFill>
                  <a:srgbClr val="00B0F0"/>
                </a:solidFill>
              </a:rPr>
              <a:t>Metode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za</a:t>
            </a:r>
            <a:r>
              <a:rPr lang="en-US" sz="3200" dirty="0">
                <a:solidFill>
                  <a:srgbClr val="00B0F0"/>
                </a:solidFill>
              </a:rPr>
              <a:t> re</a:t>
            </a:r>
            <a:r>
              <a:rPr lang="sr-Latn-CS" sz="3200" dirty="0">
                <a:solidFill>
                  <a:srgbClr val="00B0F0"/>
                </a:solidFill>
              </a:rPr>
              <a:t>šavanje razgranatih kola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sr-Latn-CS" sz="2500" dirty="0">
                <a:solidFill>
                  <a:srgbClr val="000000"/>
                </a:solidFill>
              </a:rPr>
              <a:t>Za isti primer kolo se rešava na </a:t>
            </a:r>
            <a:r>
              <a:rPr lang="sr-Latn-CS" sz="2500" b="1" dirty="0">
                <a:solidFill>
                  <a:schemeClr val="tx1"/>
                </a:solidFill>
              </a:rPr>
              <a:t>tri</a:t>
            </a:r>
            <a:r>
              <a:rPr lang="sr-Latn-CS" sz="2500" dirty="0">
                <a:solidFill>
                  <a:schemeClr val="tx1"/>
                </a:solidFill>
              </a:rPr>
              <a:t> </a:t>
            </a:r>
            <a:r>
              <a:rPr lang="sr-Latn-CS" sz="2500" dirty="0" smtClean="0">
                <a:solidFill>
                  <a:srgbClr val="000000"/>
                </a:solidFill>
              </a:rPr>
              <a:t>načina</a:t>
            </a:r>
            <a:endParaRPr lang="en-US" sz="25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ts val="625"/>
              </a:spcBef>
              <a:buClrTx/>
              <a:buFontTx/>
              <a:buNone/>
            </a:pPr>
            <a:endParaRPr lang="sr-Latn-CS" sz="25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sr-Latn-CS" sz="2500" b="1" dirty="0">
                <a:solidFill>
                  <a:srgbClr val="C00000"/>
                </a:solidFill>
              </a:rPr>
              <a:t>1. Direktnom primenom Kirchhoff-ovih zakona</a:t>
            </a:r>
          </a:p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sr-Latn-CS" sz="2500" b="1" dirty="0">
                <a:solidFill>
                  <a:srgbClr val="C00000"/>
                </a:solidFill>
              </a:rPr>
              <a:t>2. Metodom napona čvorova</a:t>
            </a:r>
          </a:p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sr-Latn-CS" sz="2500" b="1" dirty="0">
                <a:solidFill>
                  <a:srgbClr val="C00000"/>
                </a:solidFill>
              </a:rPr>
              <a:t>3. Metodom konturnih struja</a:t>
            </a:r>
          </a:p>
        </p:txBody>
      </p:sp>
    </p:spTree>
    <p:extLst>
      <p:ext uri="{BB962C8B-B14F-4D97-AF65-F5344CB8AC3E}">
        <p14:creationId xmlns:p14="http://schemas.microsoft.com/office/powerpoint/2010/main" val="24439233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2041376" y="188640"/>
            <a:ext cx="6995120" cy="90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3200" dirty="0" err="1">
                <a:solidFill>
                  <a:srgbClr val="00B0F0"/>
                </a:solidFill>
              </a:rPr>
              <a:t>Metode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za</a:t>
            </a:r>
            <a:r>
              <a:rPr lang="en-US" sz="3200" dirty="0">
                <a:solidFill>
                  <a:srgbClr val="00B0F0"/>
                </a:solidFill>
              </a:rPr>
              <a:t> re</a:t>
            </a:r>
            <a:r>
              <a:rPr lang="sr-Latn-CS" sz="3200" dirty="0">
                <a:solidFill>
                  <a:srgbClr val="00B0F0"/>
                </a:solidFill>
              </a:rPr>
              <a:t>šavanje razgranatih kola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1655763"/>
            <a:ext cx="8094663" cy="3659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508000" y="1181100"/>
            <a:ext cx="60245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625"/>
              </a:spcBef>
              <a:buFont typeface="Arial" charset="0"/>
              <a:buChar char="•"/>
            </a:pPr>
            <a:r>
              <a:rPr lang="sr-Latn-CS" sz="2500">
                <a:solidFill>
                  <a:srgbClr val="000000"/>
                </a:solidFill>
              </a:rPr>
              <a:t>  Direktna primena Kirchhoff-ovih zakona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341759" y="5445224"/>
            <a:ext cx="8694737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500" dirty="0">
                <a:solidFill>
                  <a:srgbClr val="000000"/>
                </a:solidFill>
              </a:rPr>
              <a:t>Po prvom Kirchhoff-om zakonu se uzima </a:t>
            </a:r>
            <a:r>
              <a:rPr lang="sr-Latn-CS" sz="2500" b="1" dirty="0">
                <a:solidFill>
                  <a:srgbClr val="009999"/>
                </a:solidFill>
              </a:rPr>
              <a:t>n</a:t>
            </a:r>
            <a:r>
              <a:rPr lang="sr-Latn-CS" sz="2500" b="1" baseline="-25000" dirty="0">
                <a:solidFill>
                  <a:srgbClr val="009999"/>
                </a:solidFill>
              </a:rPr>
              <a:t>č</a:t>
            </a:r>
            <a:r>
              <a:rPr lang="sr-Latn-CS" sz="2500" b="1" dirty="0">
                <a:solidFill>
                  <a:srgbClr val="009999"/>
                </a:solidFill>
              </a:rPr>
              <a:t>-1</a:t>
            </a:r>
            <a:r>
              <a:rPr lang="sr-Latn-CS" sz="2500" dirty="0">
                <a:solidFill>
                  <a:srgbClr val="000000"/>
                </a:solidFill>
              </a:rPr>
              <a:t> jednačina</a:t>
            </a:r>
          </a:p>
          <a:p>
            <a:pPr eaLnBrk="1" hangingPunct="1">
              <a:buClrTx/>
              <a:buFontTx/>
              <a:buNone/>
            </a:pPr>
            <a:r>
              <a:rPr lang="sr-Latn-CS" sz="2500" dirty="0">
                <a:solidFill>
                  <a:srgbClr val="000000"/>
                </a:solidFill>
              </a:rPr>
              <a:t>Po drugom Kirchhoff-om zakonu se uzima </a:t>
            </a:r>
            <a:r>
              <a:rPr lang="sr-Latn-CS" sz="2500" b="1" dirty="0">
                <a:solidFill>
                  <a:srgbClr val="009999"/>
                </a:solidFill>
              </a:rPr>
              <a:t>n</a:t>
            </a:r>
            <a:r>
              <a:rPr lang="sr-Latn-CS" sz="2500" b="1" baseline="-25000" dirty="0">
                <a:solidFill>
                  <a:srgbClr val="009999"/>
                </a:solidFill>
              </a:rPr>
              <a:t>g</a:t>
            </a:r>
            <a:r>
              <a:rPr lang="sr-Latn-CS" sz="2500" b="1" dirty="0">
                <a:solidFill>
                  <a:srgbClr val="009999"/>
                </a:solidFill>
              </a:rPr>
              <a:t>-n</a:t>
            </a:r>
            <a:r>
              <a:rPr lang="sr-Latn-CS" sz="2500" b="1" baseline="-25000" dirty="0">
                <a:solidFill>
                  <a:srgbClr val="009999"/>
                </a:solidFill>
              </a:rPr>
              <a:t>č</a:t>
            </a:r>
            <a:r>
              <a:rPr lang="sr-Latn-CS" sz="2500" b="1" dirty="0">
                <a:solidFill>
                  <a:srgbClr val="009999"/>
                </a:solidFill>
              </a:rPr>
              <a:t>+1</a:t>
            </a:r>
            <a:r>
              <a:rPr lang="sr-Latn-CS" sz="2500" dirty="0">
                <a:solidFill>
                  <a:srgbClr val="000000"/>
                </a:solidFill>
              </a:rPr>
              <a:t> je</a:t>
            </a:r>
            <a:r>
              <a:rPr lang="en-US" sz="2500" dirty="0">
                <a:solidFill>
                  <a:srgbClr val="000000"/>
                </a:solidFill>
              </a:rPr>
              <a:t>d</a:t>
            </a:r>
            <a:r>
              <a:rPr lang="sr-Latn-CS" sz="2500" dirty="0">
                <a:solidFill>
                  <a:srgbClr val="000000"/>
                </a:solidFill>
              </a:rPr>
              <a:t>načina</a:t>
            </a:r>
          </a:p>
        </p:txBody>
      </p:sp>
    </p:spTree>
    <p:extLst>
      <p:ext uri="{BB962C8B-B14F-4D97-AF65-F5344CB8AC3E}">
        <p14:creationId xmlns:p14="http://schemas.microsoft.com/office/powerpoint/2010/main" val="10892730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969368" y="188640"/>
            <a:ext cx="7211144" cy="85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3200" dirty="0" err="1">
                <a:solidFill>
                  <a:srgbClr val="00B0F0"/>
                </a:solidFill>
              </a:rPr>
              <a:t>Metode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za</a:t>
            </a:r>
            <a:r>
              <a:rPr lang="en-US" sz="3200" dirty="0">
                <a:solidFill>
                  <a:srgbClr val="00B0F0"/>
                </a:solidFill>
              </a:rPr>
              <a:t> re</a:t>
            </a:r>
            <a:r>
              <a:rPr lang="sr-Latn-CS" sz="3200" dirty="0">
                <a:solidFill>
                  <a:srgbClr val="00B0F0"/>
                </a:solidFill>
              </a:rPr>
              <a:t>šavanje razgranatih kola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55534" y="15175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625"/>
              </a:spcBef>
              <a:buFont typeface="Arial" charset="0"/>
              <a:buChar char="•"/>
              <a:defRPr/>
            </a:pPr>
            <a:r>
              <a:rPr lang="sr-Latn-CS" sz="2500" dirty="0" smtClean="0"/>
              <a:t>Direktna primena Kirchhoff-ovih zakona</a:t>
            </a:r>
          </a:p>
          <a:p>
            <a:pPr marL="341313">
              <a:spcBef>
                <a:spcPts val="625"/>
              </a:spcBef>
              <a:buClrTx/>
              <a:buFontTx/>
              <a:buNone/>
              <a:defRPr/>
            </a:pPr>
            <a:endParaRPr lang="sr-Latn-CS" sz="2500" dirty="0" smtClean="0"/>
          </a:p>
          <a:p>
            <a:pPr>
              <a:spcBef>
                <a:spcPts val="625"/>
              </a:spcBef>
              <a:buClr>
                <a:srgbClr val="009999"/>
              </a:buClr>
              <a:buFont typeface="Arial" charset="0"/>
              <a:buChar char="•"/>
              <a:defRPr/>
            </a:pPr>
            <a:r>
              <a:rPr lang="sr-Latn-CS" sz="2500" b="1" dirty="0" smtClean="0">
                <a:solidFill>
                  <a:srgbClr val="009999"/>
                </a:solidFill>
              </a:rPr>
              <a:t>n</a:t>
            </a:r>
            <a:r>
              <a:rPr lang="sr-Latn-CS" sz="2500" b="1" baseline="-25000" dirty="0" smtClean="0">
                <a:solidFill>
                  <a:srgbClr val="009999"/>
                </a:solidFill>
              </a:rPr>
              <a:t>č</a:t>
            </a:r>
            <a:r>
              <a:rPr lang="sr-Latn-CS" sz="2500" b="1" dirty="0" smtClean="0">
                <a:solidFill>
                  <a:srgbClr val="009999"/>
                </a:solidFill>
              </a:rPr>
              <a:t>-1=3</a:t>
            </a:r>
          </a:p>
          <a:p>
            <a:pPr marL="341313">
              <a:spcBef>
                <a:spcPts val="625"/>
              </a:spcBef>
              <a:buClrTx/>
              <a:buFontTx/>
              <a:buNone/>
              <a:defRPr/>
            </a:pPr>
            <a:endParaRPr lang="sr-Latn-CS" sz="2500" b="1" dirty="0" smtClean="0">
              <a:solidFill>
                <a:srgbClr val="009999"/>
              </a:solidFill>
            </a:endParaRPr>
          </a:p>
          <a:p>
            <a:pPr marL="341313">
              <a:spcBef>
                <a:spcPts val="625"/>
              </a:spcBef>
              <a:buClrTx/>
              <a:buFontTx/>
              <a:buNone/>
              <a:defRPr/>
            </a:pPr>
            <a:endParaRPr lang="en-US" sz="2500" dirty="0" smtClean="0"/>
          </a:p>
          <a:p>
            <a:pPr>
              <a:spcBef>
                <a:spcPts val="625"/>
              </a:spcBef>
              <a:buClr>
                <a:srgbClr val="009999"/>
              </a:buClr>
              <a:buFont typeface="Arial" charset="0"/>
              <a:buChar char="•"/>
              <a:defRPr/>
            </a:pPr>
            <a:r>
              <a:rPr lang="sr-Latn-CS" sz="2500" b="1" dirty="0" smtClean="0">
                <a:solidFill>
                  <a:srgbClr val="009999"/>
                </a:solidFill>
              </a:rPr>
              <a:t>n</a:t>
            </a:r>
            <a:r>
              <a:rPr lang="sr-Latn-CS" sz="2500" b="1" baseline="-25000" dirty="0" smtClean="0">
                <a:solidFill>
                  <a:srgbClr val="009999"/>
                </a:solidFill>
              </a:rPr>
              <a:t>g</a:t>
            </a:r>
            <a:r>
              <a:rPr lang="sr-Latn-CS" sz="2500" b="1" dirty="0" smtClean="0">
                <a:solidFill>
                  <a:srgbClr val="009999"/>
                </a:solidFill>
              </a:rPr>
              <a:t>-n</a:t>
            </a:r>
            <a:r>
              <a:rPr lang="sr-Latn-CS" sz="2500" b="1" baseline="-25000" dirty="0" smtClean="0">
                <a:solidFill>
                  <a:srgbClr val="009999"/>
                </a:solidFill>
              </a:rPr>
              <a:t>č</a:t>
            </a:r>
            <a:r>
              <a:rPr lang="sr-Latn-CS" sz="2500" b="1" dirty="0" smtClean="0">
                <a:solidFill>
                  <a:srgbClr val="009999"/>
                </a:solidFill>
              </a:rPr>
              <a:t>+1=3</a:t>
            </a: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4886325" cy="186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52" y="4581128"/>
            <a:ext cx="7837487" cy="1979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7840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1969368" y="260648"/>
            <a:ext cx="7139136" cy="85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3200" dirty="0" err="1">
                <a:solidFill>
                  <a:srgbClr val="00B0F0"/>
                </a:solidFill>
              </a:rPr>
              <a:t>Metode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za</a:t>
            </a:r>
            <a:r>
              <a:rPr lang="en-US" sz="3200" dirty="0">
                <a:solidFill>
                  <a:srgbClr val="00B0F0"/>
                </a:solidFill>
              </a:rPr>
              <a:t> re</a:t>
            </a:r>
            <a:r>
              <a:rPr lang="sr-Latn-CS" sz="3200" dirty="0">
                <a:solidFill>
                  <a:srgbClr val="00B0F0"/>
                </a:solidFill>
              </a:rPr>
              <a:t>šavanje razgranatih kola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4359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533400" indent="-530225">
              <a:tabLst>
                <a:tab pos="533400" algn="l"/>
                <a:tab pos="990600" algn="l"/>
                <a:tab pos="1447800" algn="l"/>
                <a:tab pos="1905000" algn="l"/>
                <a:tab pos="2362200" algn="l"/>
                <a:tab pos="2819400" algn="l"/>
                <a:tab pos="3276600" algn="l"/>
                <a:tab pos="3733800" algn="l"/>
                <a:tab pos="4191000" algn="l"/>
                <a:tab pos="4648200" algn="l"/>
                <a:tab pos="5105400" algn="l"/>
                <a:tab pos="5562600" algn="l"/>
                <a:tab pos="6019800" algn="l"/>
                <a:tab pos="6477000" algn="l"/>
                <a:tab pos="6934200" algn="l"/>
                <a:tab pos="7391400" algn="l"/>
                <a:tab pos="7848600" algn="l"/>
                <a:tab pos="8305800" algn="l"/>
                <a:tab pos="8763000" algn="l"/>
                <a:tab pos="9220200" algn="l"/>
                <a:tab pos="9677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533400" algn="l"/>
                <a:tab pos="990600" algn="l"/>
                <a:tab pos="1447800" algn="l"/>
                <a:tab pos="1905000" algn="l"/>
                <a:tab pos="2362200" algn="l"/>
                <a:tab pos="2819400" algn="l"/>
                <a:tab pos="3276600" algn="l"/>
                <a:tab pos="3733800" algn="l"/>
                <a:tab pos="4191000" algn="l"/>
                <a:tab pos="4648200" algn="l"/>
                <a:tab pos="5105400" algn="l"/>
                <a:tab pos="5562600" algn="l"/>
                <a:tab pos="6019800" algn="l"/>
                <a:tab pos="6477000" algn="l"/>
                <a:tab pos="6934200" algn="l"/>
                <a:tab pos="7391400" algn="l"/>
                <a:tab pos="7848600" algn="l"/>
                <a:tab pos="8305800" algn="l"/>
                <a:tab pos="8763000" algn="l"/>
                <a:tab pos="9220200" algn="l"/>
                <a:tab pos="9677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533400" algn="l"/>
                <a:tab pos="990600" algn="l"/>
                <a:tab pos="1447800" algn="l"/>
                <a:tab pos="1905000" algn="l"/>
                <a:tab pos="2362200" algn="l"/>
                <a:tab pos="2819400" algn="l"/>
                <a:tab pos="3276600" algn="l"/>
                <a:tab pos="3733800" algn="l"/>
                <a:tab pos="4191000" algn="l"/>
                <a:tab pos="4648200" algn="l"/>
                <a:tab pos="5105400" algn="l"/>
                <a:tab pos="5562600" algn="l"/>
                <a:tab pos="6019800" algn="l"/>
                <a:tab pos="6477000" algn="l"/>
                <a:tab pos="6934200" algn="l"/>
                <a:tab pos="7391400" algn="l"/>
                <a:tab pos="7848600" algn="l"/>
                <a:tab pos="8305800" algn="l"/>
                <a:tab pos="8763000" algn="l"/>
                <a:tab pos="9220200" algn="l"/>
                <a:tab pos="9677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533400" algn="l"/>
                <a:tab pos="990600" algn="l"/>
                <a:tab pos="1447800" algn="l"/>
                <a:tab pos="1905000" algn="l"/>
                <a:tab pos="2362200" algn="l"/>
                <a:tab pos="2819400" algn="l"/>
                <a:tab pos="3276600" algn="l"/>
                <a:tab pos="3733800" algn="l"/>
                <a:tab pos="4191000" algn="l"/>
                <a:tab pos="4648200" algn="l"/>
                <a:tab pos="5105400" algn="l"/>
                <a:tab pos="5562600" algn="l"/>
                <a:tab pos="6019800" algn="l"/>
                <a:tab pos="6477000" algn="l"/>
                <a:tab pos="6934200" algn="l"/>
                <a:tab pos="7391400" algn="l"/>
                <a:tab pos="7848600" algn="l"/>
                <a:tab pos="8305800" algn="l"/>
                <a:tab pos="8763000" algn="l"/>
                <a:tab pos="9220200" algn="l"/>
                <a:tab pos="9677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533400" algn="l"/>
                <a:tab pos="990600" algn="l"/>
                <a:tab pos="1447800" algn="l"/>
                <a:tab pos="1905000" algn="l"/>
                <a:tab pos="2362200" algn="l"/>
                <a:tab pos="2819400" algn="l"/>
                <a:tab pos="3276600" algn="l"/>
                <a:tab pos="3733800" algn="l"/>
                <a:tab pos="4191000" algn="l"/>
                <a:tab pos="4648200" algn="l"/>
                <a:tab pos="5105400" algn="l"/>
                <a:tab pos="5562600" algn="l"/>
                <a:tab pos="6019800" algn="l"/>
                <a:tab pos="6477000" algn="l"/>
                <a:tab pos="6934200" algn="l"/>
                <a:tab pos="7391400" algn="l"/>
                <a:tab pos="7848600" algn="l"/>
                <a:tab pos="8305800" algn="l"/>
                <a:tab pos="8763000" algn="l"/>
                <a:tab pos="9220200" algn="l"/>
                <a:tab pos="9677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33400" algn="l"/>
                <a:tab pos="990600" algn="l"/>
                <a:tab pos="1447800" algn="l"/>
                <a:tab pos="1905000" algn="l"/>
                <a:tab pos="2362200" algn="l"/>
                <a:tab pos="2819400" algn="l"/>
                <a:tab pos="3276600" algn="l"/>
                <a:tab pos="3733800" algn="l"/>
                <a:tab pos="4191000" algn="l"/>
                <a:tab pos="4648200" algn="l"/>
                <a:tab pos="5105400" algn="l"/>
                <a:tab pos="5562600" algn="l"/>
                <a:tab pos="6019800" algn="l"/>
                <a:tab pos="6477000" algn="l"/>
                <a:tab pos="6934200" algn="l"/>
                <a:tab pos="7391400" algn="l"/>
                <a:tab pos="7848600" algn="l"/>
                <a:tab pos="8305800" algn="l"/>
                <a:tab pos="8763000" algn="l"/>
                <a:tab pos="9220200" algn="l"/>
                <a:tab pos="9677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33400" algn="l"/>
                <a:tab pos="990600" algn="l"/>
                <a:tab pos="1447800" algn="l"/>
                <a:tab pos="1905000" algn="l"/>
                <a:tab pos="2362200" algn="l"/>
                <a:tab pos="2819400" algn="l"/>
                <a:tab pos="3276600" algn="l"/>
                <a:tab pos="3733800" algn="l"/>
                <a:tab pos="4191000" algn="l"/>
                <a:tab pos="4648200" algn="l"/>
                <a:tab pos="5105400" algn="l"/>
                <a:tab pos="5562600" algn="l"/>
                <a:tab pos="6019800" algn="l"/>
                <a:tab pos="6477000" algn="l"/>
                <a:tab pos="6934200" algn="l"/>
                <a:tab pos="7391400" algn="l"/>
                <a:tab pos="7848600" algn="l"/>
                <a:tab pos="8305800" algn="l"/>
                <a:tab pos="8763000" algn="l"/>
                <a:tab pos="9220200" algn="l"/>
                <a:tab pos="9677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33400" algn="l"/>
                <a:tab pos="990600" algn="l"/>
                <a:tab pos="1447800" algn="l"/>
                <a:tab pos="1905000" algn="l"/>
                <a:tab pos="2362200" algn="l"/>
                <a:tab pos="2819400" algn="l"/>
                <a:tab pos="3276600" algn="l"/>
                <a:tab pos="3733800" algn="l"/>
                <a:tab pos="4191000" algn="l"/>
                <a:tab pos="4648200" algn="l"/>
                <a:tab pos="5105400" algn="l"/>
                <a:tab pos="5562600" algn="l"/>
                <a:tab pos="6019800" algn="l"/>
                <a:tab pos="6477000" algn="l"/>
                <a:tab pos="6934200" algn="l"/>
                <a:tab pos="7391400" algn="l"/>
                <a:tab pos="7848600" algn="l"/>
                <a:tab pos="8305800" algn="l"/>
                <a:tab pos="8763000" algn="l"/>
                <a:tab pos="9220200" algn="l"/>
                <a:tab pos="9677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33400" algn="l"/>
                <a:tab pos="990600" algn="l"/>
                <a:tab pos="1447800" algn="l"/>
                <a:tab pos="1905000" algn="l"/>
                <a:tab pos="2362200" algn="l"/>
                <a:tab pos="2819400" algn="l"/>
                <a:tab pos="3276600" algn="l"/>
                <a:tab pos="3733800" algn="l"/>
                <a:tab pos="4191000" algn="l"/>
                <a:tab pos="4648200" algn="l"/>
                <a:tab pos="5105400" algn="l"/>
                <a:tab pos="5562600" algn="l"/>
                <a:tab pos="6019800" algn="l"/>
                <a:tab pos="6477000" algn="l"/>
                <a:tab pos="6934200" algn="l"/>
                <a:tab pos="7391400" algn="l"/>
                <a:tab pos="7848600" algn="l"/>
                <a:tab pos="8305800" algn="l"/>
                <a:tab pos="8763000" algn="l"/>
                <a:tab pos="9220200" algn="l"/>
                <a:tab pos="9677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80000"/>
              </a:lnSpc>
              <a:spcBef>
                <a:spcPts val="625"/>
              </a:spcBef>
              <a:buClrTx/>
              <a:buFontTx/>
              <a:buNone/>
              <a:defRPr/>
            </a:pPr>
            <a:r>
              <a:rPr lang="en-US" sz="2500" smtClean="0"/>
              <a:t>Metoda </a:t>
            </a:r>
            <a:r>
              <a:rPr lang="en-US" sz="2500" b="1" smtClean="0">
                <a:solidFill>
                  <a:srgbClr val="009999"/>
                </a:solidFill>
              </a:rPr>
              <a:t>napona čvorova</a:t>
            </a:r>
            <a:r>
              <a:rPr lang="en-US" sz="2500" smtClean="0"/>
              <a:t> </a:t>
            </a:r>
            <a:r>
              <a:rPr lang="sr-Latn-CS" sz="2500" smtClean="0"/>
              <a:t>se </a:t>
            </a:r>
            <a:r>
              <a:rPr lang="en-US" sz="2500" smtClean="0"/>
              <a:t>sastoji u sledećem:</a:t>
            </a:r>
          </a:p>
          <a:p>
            <a:pPr marL="530225" indent="-527050">
              <a:lnSpc>
                <a:spcPct val="80000"/>
              </a:lnSpc>
              <a:spcBef>
                <a:spcPts val="625"/>
              </a:spcBef>
              <a:buFont typeface="Times New Roman" pitchFamily="16" charset="0"/>
              <a:buAutoNum type="arabicPeriod"/>
              <a:defRPr/>
            </a:pPr>
            <a:r>
              <a:rPr lang="en-US" sz="2500" smtClean="0"/>
              <a:t>jedan čvor se proglasi referentnim, s</a:t>
            </a:r>
            <a:r>
              <a:rPr lang="sr-Latn-CS" sz="2500" smtClean="0"/>
              <a:t>a</a:t>
            </a:r>
            <a:r>
              <a:rPr lang="en-US" sz="2500" smtClean="0"/>
              <a:t> potencijalom</a:t>
            </a:r>
          </a:p>
          <a:p>
            <a:pPr>
              <a:lnSpc>
                <a:spcPct val="80000"/>
              </a:lnSpc>
              <a:spcBef>
                <a:spcPts val="625"/>
              </a:spcBef>
              <a:buClrTx/>
              <a:buFontTx/>
              <a:buNone/>
              <a:defRPr/>
            </a:pPr>
            <a:r>
              <a:rPr lang="sr-Latn-CS" sz="2500" smtClean="0"/>
              <a:t>      </a:t>
            </a:r>
            <a:r>
              <a:rPr lang="en-US" sz="2500" smtClean="0"/>
              <a:t>0V,</a:t>
            </a:r>
          </a:p>
          <a:p>
            <a:pPr>
              <a:lnSpc>
                <a:spcPct val="80000"/>
              </a:lnSpc>
              <a:spcBef>
                <a:spcPts val="625"/>
              </a:spcBef>
              <a:buClrTx/>
              <a:buFontTx/>
              <a:buNone/>
              <a:defRPr/>
            </a:pPr>
            <a:r>
              <a:rPr lang="en-US" sz="2500" smtClean="0"/>
              <a:t>2.   postave se jedna</a:t>
            </a:r>
            <a:r>
              <a:rPr lang="sr-Latn-CS" sz="2500" smtClean="0"/>
              <a:t>čin</a:t>
            </a:r>
            <a:r>
              <a:rPr lang="en-US" sz="2500" smtClean="0"/>
              <a:t>e za struje u ostalim čvorovima,</a:t>
            </a:r>
          </a:p>
          <a:p>
            <a:pPr>
              <a:lnSpc>
                <a:spcPct val="80000"/>
              </a:lnSpc>
              <a:spcBef>
                <a:spcPts val="625"/>
              </a:spcBef>
              <a:buClrTx/>
              <a:buFontTx/>
              <a:buNone/>
              <a:defRPr/>
            </a:pPr>
            <a:r>
              <a:rPr lang="en-US" sz="2500" smtClean="0"/>
              <a:t>3.   postave se jedna</a:t>
            </a:r>
            <a:r>
              <a:rPr lang="sr-Latn-CS" sz="2500" smtClean="0"/>
              <a:t>čin</a:t>
            </a:r>
            <a:r>
              <a:rPr lang="en-US" sz="2500" smtClean="0"/>
              <a:t>e potencijala za sve grane i iz njih</a:t>
            </a:r>
          </a:p>
          <a:p>
            <a:pPr>
              <a:lnSpc>
                <a:spcPct val="80000"/>
              </a:lnSpc>
              <a:spcBef>
                <a:spcPts val="625"/>
              </a:spcBef>
              <a:buClrTx/>
              <a:buFontTx/>
              <a:buNone/>
              <a:defRPr/>
            </a:pPr>
            <a:r>
              <a:rPr lang="sr-Latn-CS" sz="2500" smtClean="0"/>
              <a:t>      </a:t>
            </a:r>
            <a:r>
              <a:rPr lang="en-US" sz="2500" smtClean="0"/>
              <a:t>se</a:t>
            </a:r>
            <a:r>
              <a:rPr lang="sr-Latn-CS" sz="2500" smtClean="0"/>
              <a:t> </a:t>
            </a:r>
            <a:r>
              <a:rPr lang="en-US" sz="2500" smtClean="0"/>
              <a:t>izraze struje,</a:t>
            </a:r>
          </a:p>
          <a:p>
            <a:pPr marL="530225" indent="-527050">
              <a:lnSpc>
                <a:spcPct val="80000"/>
              </a:lnSpc>
              <a:spcBef>
                <a:spcPts val="625"/>
              </a:spcBef>
              <a:buFont typeface="Times New Roman" pitchFamily="16" charset="0"/>
              <a:buAutoNum type="arabicPeriod" startAt="4"/>
              <a:defRPr/>
            </a:pPr>
            <a:r>
              <a:rPr lang="en-US" sz="2500" smtClean="0"/>
              <a:t>dobi</a:t>
            </a:r>
            <a:r>
              <a:rPr lang="sr-Latn-CS" sz="2500" smtClean="0"/>
              <a:t>j</a:t>
            </a:r>
            <a:r>
              <a:rPr lang="en-US" sz="2500" smtClean="0"/>
              <a:t>eni izrazi za struje se uvrste u jedna</a:t>
            </a:r>
            <a:r>
              <a:rPr lang="sr-Latn-CS" sz="2500" smtClean="0"/>
              <a:t>č</a:t>
            </a:r>
            <a:r>
              <a:rPr lang="en-US" sz="2500" smtClean="0"/>
              <a:t>ine za struje</a:t>
            </a:r>
          </a:p>
          <a:p>
            <a:pPr>
              <a:lnSpc>
                <a:spcPct val="80000"/>
              </a:lnSpc>
              <a:spcBef>
                <a:spcPts val="625"/>
              </a:spcBef>
              <a:buClrTx/>
              <a:buFontTx/>
              <a:buNone/>
              <a:defRPr/>
            </a:pPr>
            <a:r>
              <a:rPr lang="sr-Latn-CS" sz="2500" smtClean="0"/>
              <a:t>     </a:t>
            </a:r>
            <a:r>
              <a:rPr lang="en-US" sz="2500" smtClean="0"/>
              <a:t> u</a:t>
            </a:r>
            <a:r>
              <a:rPr lang="sr-Latn-CS" sz="2500" smtClean="0"/>
              <a:t> </a:t>
            </a:r>
            <a:r>
              <a:rPr lang="en-US" sz="2500" smtClean="0"/>
              <a:t>čvorovima.</a:t>
            </a:r>
          </a:p>
        </p:txBody>
      </p:sp>
    </p:spTree>
    <p:extLst>
      <p:ext uri="{BB962C8B-B14F-4D97-AF65-F5344CB8AC3E}">
        <p14:creationId xmlns:p14="http://schemas.microsoft.com/office/powerpoint/2010/main" val="16483213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1619672" y="337020"/>
            <a:ext cx="7524328" cy="64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3200" dirty="0" err="1">
                <a:solidFill>
                  <a:srgbClr val="00B0F0"/>
                </a:solidFill>
              </a:rPr>
              <a:t>Metode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za</a:t>
            </a:r>
            <a:r>
              <a:rPr lang="en-US" sz="3200" dirty="0">
                <a:solidFill>
                  <a:srgbClr val="00B0F0"/>
                </a:solidFill>
              </a:rPr>
              <a:t> re</a:t>
            </a:r>
            <a:r>
              <a:rPr lang="sr-Latn-CS" sz="3200" dirty="0">
                <a:solidFill>
                  <a:srgbClr val="00B0F0"/>
                </a:solidFill>
              </a:rPr>
              <a:t>šavanje razgranatih kola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963738"/>
            <a:ext cx="8532813" cy="3979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376238" y="1489075"/>
            <a:ext cx="376237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500">
                <a:solidFill>
                  <a:srgbClr val="000000"/>
                </a:solidFill>
              </a:rPr>
              <a:t>Metoda </a:t>
            </a:r>
            <a:r>
              <a:rPr lang="en-US" sz="2500" b="1">
                <a:solidFill>
                  <a:srgbClr val="009999"/>
                </a:solidFill>
              </a:rPr>
              <a:t>napona čvorova</a:t>
            </a:r>
          </a:p>
        </p:txBody>
      </p:sp>
    </p:spTree>
    <p:extLst>
      <p:ext uri="{BB962C8B-B14F-4D97-AF65-F5344CB8AC3E}">
        <p14:creationId xmlns:p14="http://schemas.microsoft.com/office/powerpoint/2010/main" val="11658299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2195736" y="274638"/>
            <a:ext cx="6948264" cy="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3200" dirty="0" err="1">
                <a:solidFill>
                  <a:srgbClr val="00B0F0"/>
                </a:solidFill>
              </a:rPr>
              <a:t>Metode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za</a:t>
            </a:r>
            <a:r>
              <a:rPr lang="en-US" sz="3200" dirty="0">
                <a:solidFill>
                  <a:srgbClr val="00B0F0"/>
                </a:solidFill>
              </a:rPr>
              <a:t> re</a:t>
            </a:r>
            <a:r>
              <a:rPr lang="sr-Latn-CS" sz="3200" dirty="0">
                <a:solidFill>
                  <a:srgbClr val="00B0F0"/>
                </a:solidFill>
              </a:rPr>
              <a:t>šavanje razgranatih kola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45" y="3140968"/>
            <a:ext cx="5283200" cy="1700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519113" y="17208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663575" y="1849438"/>
            <a:ext cx="5670550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500">
                <a:solidFill>
                  <a:srgbClr val="000000"/>
                </a:solidFill>
              </a:rPr>
              <a:t>Metoda </a:t>
            </a:r>
            <a:r>
              <a:rPr lang="en-US" sz="2500" b="1">
                <a:solidFill>
                  <a:srgbClr val="009999"/>
                </a:solidFill>
              </a:rPr>
              <a:t>napona čvorova</a:t>
            </a:r>
          </a:p>
          <a:p>
            <a:pPr eaLnBrk="1" hangingPunct="1">
              <a:buClrTx/>
              <a:buFontTx/>
              <a:buNone/>
            </a:pPr>
            <a:r>
              <a:rPr lang="en-US" sz="2500">
                <a:solidFill>
                  <a:srgbClr val="000000"/>
                </a:solidFill>
              </a:rPr>
              <a:t>Jedna</a:t>
            </a:r>
            <a:r>
              <a:rPr lang="sr-Latn-CS" sz="2500">
                <a:solidFill>
                  <a:srgbClr val="000000"/>
                </a:solidFill>
              </a:rPr>
              <a:t>čin</a:t>
            </a:r>
            <a:r>
              <a:rPr lang="en-US" sz="2500">
                <a:solidFill>
                  <a:srgbClr val="000000"/>
                </a:solidFill>
              </a:rPr>
              <a:t>e čvorova – strujne jedna</a:t>
            </a:r>
            <a:r>
              <a:rPr lang="sr-Latn-CS" sz="2500">
                <a:solidFill>
                  <a:srgbClr val="000000"/>
                </a:solidFill>
              </a:rPr>
              <a:t>čin</a:t>
            </a:r>
            <a:r>
              <a:rPr lang="en-US" sz="2500">
                <a:solidFill>
                  <a:srgbClr val="000000"/>
                </a:solidFill>
              </a:rPr>
              <a:t>e:</a:t>
            </a:r>
          </a:p>
        </p:txBody>
      </p:sp>
    </p:spTree>
    <p:extLst>
      <p:ext uri="{BB962C8B-B14F-4D97-AF65-F5344CB8AC3E}">
        <p14:creationId xmlns:p14="http://schemas.microsoft.com/office/powerpoint/2010/main" val="2935829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2076872" y="254506"/>
            <a:ext cx="7067128" cy="85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3200" dirty="0" err="1">
                <a:solidFill>
                  <a:srgbClr val="00B0F0"/>
                </a:solidFill>
              </a:rPr>
              <a:t>Metode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za</a:t>
            </a:r>
            <a:r>
              <a:rPr lang="en-US" sz="3200" dirty="0">
                <a:solidFill>
                  <a:srgbClr val="00B0F0"/>
                </a:solidFill>
              </a:rPr>
              <a:t> re</a:t>
            </a:r>
            <a:r>
              <a:rPr lang="sr-Latn-CS" sz="3200" dirty="0">
                <a:solidFill>
                  <a:srgbClr val="00B0F0"/>
                </a:solidFill>
              </a:rPr>
              <a:t>šavanje razgranatih kola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2492375"/>
            <a:ext cx="8288337" cy="337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323850" y="1916113"/>
            <a:ext cx="3324225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500">
                <a:solidFill>
                  <a:srgbClr val="000000"/>
                </a:solidFill>
              </a:rPr>
              <a:t>Jedna</a:t>
            </a:r>
            <a:r>
              <a:rPr lang="sr-Latn-CS" sz="2500">
                <a:solidFill>
                  <a:srgbClr val="000000"/>
                </a:solidFill>
              </a:rPr>
              <a:t>čin</a:t>
            </a:r>
            <a:r>
              <a:rPr lang="en-US" sz="2500">
                <a:solidFill>
                  <a:srgbClr val="000000"/>
                </a:solidFill>
              </a:rPr>
              <a:t>e potencijala: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4932363" y="1916113"/>
            <a:ext cx="109855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500">
                <a:solidFill>
                  <a:srgbClr val="000000"/>
                </a:solidFill>
              </a:rPr>
              <a:t>Struje:</a:t>
            </a: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231775" y="15763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323850" y="1470025"/>
            <a:ext cx="376237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Metoda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napona</a:t>
            </a:r>
            <a:r>
              <a:rPr lang="en-US" sz="2500" b="1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čvorova</a:t>
            </a:r>
            <a:endParaRPr lang="en-US" sz="2500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585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2267744" y="274638"/>
            <a:ext cx="6419056" cy="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4400" dirty="0">
                <a:solidFill>
                  <a:srgbClr val="00B0F0"/>
                </a:solidFill>
              </a:rPr>
              <a:t>Ekvivalentna otpornost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89138"/>
            <a:ext cx="2330450" cy="1368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592138" y="1417638"/>
            <a:ext cx="7824787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500">
                <a:solidFill>
                  <a:srgbClr val="000000"/>
                </a:solidFill>
              </a:rPr>
              <a:t>Ekvivalentna otpornost za </a:t>
            </a:r>
            <a:r>
              <a:rPr lang="sr-Latn-CS" sz="2500">
                <a:solidFill>
                  <a:srgbClr val="009999"/>
                </a:solidFill>
              </a:rPr>
              <a:t>n</a:t>
            </a:r>
            <a:r>
              <a:rPr lang="sr-Latn-CS" sz="2500">
                <a:solidFill>
                  <a:srgbClr val="000000"/>
                </a:solidFill>
              </a:rPr>
              <a:t> spojenih otpornosti </a:t>
            </a:r>
            <a:r>
              <a:rPr lang="sr-Latn-CS" sz="2500">
                <a:solidFill>
                  <a:srgbClr val="009999"/>
                </a:solidFill>
              </a:rPr>
              <a:t>na red</a:t>
            </a: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4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221088"/>
            <a:ext cx="7223125" cy="1267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447675" y="3649663"/>
            <a:ext cx="227965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500">
                <a:solidFill>
                  <a:srgbClr val="000000"/>
                </a:solidFill>
              </a:rPr>
              <a:t>Važi proporcija</a:t>
            </a:r>
          </a:p>
        </p:txBody>
      </p:sp>
    </p:spTree>
    <p:extLst>
      <p:ext uri="{BB962C8B-B14F-4D97-AF65-F5344CB8AC3E}">
        <p14:creationId xmlns:p14="http://schemas.microsoft.com/office/powerpoint/2010/main" val="37691813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3200" dirty="0" err="1">
                <a:solidFill>
                  <a:srgbClr val="00B0F0"/>
                </a:solidFill>
              </a:rPr>
              <a:t>Metode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za</a:t>
            </a:r>
            <a:r>
              <a:rPr lang="en-US" sz="3200" dirty="0">
                <a:solidFill>
                  <a:srgbClr val="00B0F0"/>
                </a:solidFill>
              </a:rPr>
              <a:t> re</a:t>
            </a:r>
            <a:r>
              <a:rPr lang="sr-Latn-CS" sz="3200" dirty="0">
                <a:solidFill>
                  <a:srgbClr val="00B0F0"/>
                </a:solidFill>
              </a:rPr>
              <a:t>šavanje razgranatih kola</a:t>
            </a: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663575" y="1633538"/>
            <a:ext cx="6180138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500">
                <a:solidFill>
                  <a:srgbClr val="000000"/>
                </a:solidFill>
              </a:rPr>
              <a:t>Metoda </a:t>
            </a:r>
            <a:r>
              <a:rPr lang="en-US" sz="2500" b="1">
                <a:solidFill>
                  <a:srgbClr val="009999"/>
                </a:solidFill>
              </a:rPr>
              <a:t>napona čvorova</a:t>
            </a:r>
          </a:p>
          <a:p>
            <a:pPr eaLnBrk="1" hangingPunct="1">
              <a:buClrTx/>
              <a:buFontTx/>
              <a:buNone/>
            </a:pPr>
            <a:r>
              <a:rPr lang="en-US" sz="2500">
                <a:solidFill>
                  <a:srgbClr val="000000"/>
                </a:solidFill>
              </a:rPr>
              <a:t>Umesto otpor</a:t>
            </a:r>
            <a:r>
              <a:rPr lang="sr-Latn-CS" sz="2500">
                <a:solidFill>
                  <a:srgbClr val="000000"/>
                </a:solidFill>
              </a:rPr>
              <a:t>nosti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sr-Latn-CS" sz="2500">
                <a:solidFill>
                  <a:srgbClr val="000000"/>
                </a:solidFill>
              </a:rPr>
              <a:t>se uzimaju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sr-Latn-CS" sz="2500">
                <a:solidFill>
                  <a:srgbClr val="000000"/>
                </a:solidFill>
              </a:rPr>
              <a:t>provodn</a:t>
            </a:r>
            <a:r>
              <a:rPr lang="en-US" sz="2500">
                <a:solidFill>
                  <a:srgbClr val="000000"/>
                </a:solidFill>
              </a:rPr>
              <a:t>osti:</a:t>
            </a:r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13100"/>
            <a:ext cx="8234362" cy="191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1404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1539767" y="274638"/>
            <a:ext cx="7571184" cy="85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3200" dirty="0" err="1">
                <a:solidFill>
                  <a:srgbClr val="00B0F0"/>
                </a:solidFill>
              </a:rPr>
              <a:t>Metode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za</a:t>
            </a:r>
            <a:r>
              <a:rPr lang="en-US" sz="3200" dirty="0">
                <a:solidFill>
                  <a:srgbClr val="00B0F0"/>
                </a:solidFill>
              </a:rPr>
              <a:t> re</a:t>
            </a:r>
            <a:r>
              <a:rPr lang="sr-Latn-CS" sz="3200" dirty="0">
                <a:solidFill>
                  <a:srgbClr val="00B0F0"/>
                </a:solidFill>
              </a:rPr>
              <a:t>šavanje razgranatih kola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67" y="3006143"/>
            <a:ext cx="8347075" cy="1938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447675" y="1633538"/>
            <a:ext cx="7148513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500">
                <a:solidFill>
                  <a:srgbClr val="000000"/>
                </a:solidFill>
              </a:rPr>
              <a:t>Metoda </a:t>
            </a:r>
            <a:r>
              <a:rPr lang="en-US" sz="2500" b="1">
                <a:solidFill>
                  <a:srgbClr val="009999"/>
                </a:solidFill>
              </a:rPr>
              <a:t>napona čvorova</a:t>
            </a:r>
          </a:p>
          <a:p>
            <a:pPr eaLnBrk="1" hangingPunct="1">
              <a:buClrTx/>
              <a:buFontTx/>
              <a:buNone/>
            </a:pPr>
            <a:r>
              <a:rPr lang="sr-Latn-CS" sz="2500" b="1">
                <a:solidFill>
                  <a:srgbClr val="009999"/>
                </a:solidFill>
              </a:rPr>
              <a:t>Broj jednačina je</a:t>
            </a:r>
            <a:r>
              <a:rPr lang="sr-Latn-CS" sz="2500">
                <a:solidFill>
                  <a:srgbClr val="000000"/>
                </a:solidFill>
              </a:rPr>
              <a:t> </a:t>
            </a:r>
            <a:r>
              <a:rPr lang="sr-Latn-CS" sz="2500" b="1">
                <a:solidFill>
                  <a:srgbClr val="009999"/>
                </a:solidFill>
              </a:rPr>
              <a:t>n</a:t>
            </a:r>
            <a:r>
              <a:rPr lang="sr-Latn-CS" sz="2500" b="1" baseline="-25000">
                <a:solidFill>
                  <a:srgbClr val="009999"/>
                </a:solidFill>
              </a:rPr>
              <a:t>č</a:t>
            </a:r>
            <a:r>
              <a:rPr lang="sr-Latn-CS" sz="2500" b="1">
                <a:solidFill>
                  <a:srgbClr val="009999"/>
                </a:solidFill>
              </a:rPr>
              <a:t>-1</a:t>
            </a:r>
          </a:p>
          <a:p>
            <a:pPr eaLnBrk="1" hangingPunct="1">
              <a:buClrTx/>
              <a:buFontTx/>
              <a:buNone/>
            </a:pPr>
            <a:r>
              <a:rPr lang="en-US" sz="2500" b="1">
                <a:solidFill>
                  <a:srgbClr val="009999"/>
                </a:solidFill>
              </a:rPr>
              <a:t>Dobij</a:t>
            </a:r>
            <a:r>
              <a:rPr lang="sr-Latn-CS" sz="2500" b="1">
                <a:solidFill>
                  <a:srgbClr val="009999"/>
                </a:solidFill>
              </a:rPr>
              <a:t>aju</a:t>
            </a:r>
            <a:r>
              <a:rPr lang="en-US" sz="2500" b="1">
                <a:solidFill>
                  <a:srgbClr val="009999"/>
                </a:solidFill>
              </a:rPr>
              <a:t> se 3 jedna</a:t>
            </a:r>
            <a:r>
              <a:rPr lang="sr-Latn-CS" sz="2500" b="1">
                <a:solidFill>
                  <a:srgbClr val="009999"/>
                </a:solidFill>
              </a:rPr>
              <a:t>čin</a:t>
            </a:r>
            <a:r>
              <a:rPr lang="en-US" sz="2500" b="1">
                <a:solidFill>
                  <a:srgbClr val="009999"/>
                </a:solidFill>
              </a:rPr>
              <a:t>e s nepozna</a:t>
            </a:r>
            <a:r>
              <a:rPr lang="sr-Latn-CS" sz="2500" b="1">
                <a:solidFill>
                  <a:srgbClr val="009999"/>
                </a:solidFill>
              </a:rPr>
              <a:t>tim </a:t>
            </a:r>
            <a:r>
              <a:rPr lang="el-GR" sz="2500" b="1">
                <a:solidFill>
                  <a:srgbClr val="009999"/>
                </a:solidFill>
                <a:cs typeface="Arial" charset="0"/>
              </a:rPr>
              <a:t>φ</a:t>
            </a:r>
            <a:r>
              <a:rPr lang="sr-Latn-CS" sz="2500" b="1" baseline="-25000">
                <a:solidFill>
                  <a:srgbClr val="009999"/>
                </a:solidFill>
                <a:cs typeface="Arial" charset="0"/>
              </a:rPr>
              <a:t>1</a:t>
            </a:r>
            <a:r>
              <a:rPr lang="sr-Latn-CS" sz="2500" b="1">
                <a:solidFill>
                  <a:srgbClr val="009999"/>
                </a:solidFill>
                <a:cs typeface="Arial" charset="0"/>
              </a:rPr>
              <a:t>,</a:t>
            </a:r>
            <a:r>
              <a:rPr lang="el-GR" sz="2500" b="1">
                <a:solidFill>
                  <a:srgbClr val="009999"/>
                </a:solidFill>
                <a:cs typeface="Arial" charset="0"/>
              </a:rPr>
              <a:t>φ</a:t>
            </a:r>
            <a:r>
              <a:rPr lang="sr-Latn-CS" sz="2500" b="1" baseline="-25000">
                <a:solidFill>
                  <a:srgbClr val="009999"/>
                </a:solidFill>
                <a:cs typeface="Arial" charset="0"/>
              </a:rPr>
              <a:t>2</a:t>
            </a:r>
            <a:r>
              <a:rPr lang="sr-Latn-CS" sz="2500" b="1">
                <a:solidFill>
                  <a:srgbClr val="009999"/>
                </a:solidFill>
                <a:cs typeface="Arial" charset="0"/>
              </a:rPr>
              <a:t>,</a:t>
            </a:r>
            <a:r>
              <a:rPr lang="el-GR" sz="2500" b="1">
                <a:solidFill>
                  <a:srgbClr val="009999"/>
                </a:solidFill>
                <a:cs typeface="Arial" charset="0"/>
              </a:rPr>
              <a:t>φ</a:t>
            </a:r>
            <a:r>
              <a:rPr lang="sr-Latn-CS" sz="2500" b="1" baseline="-25000">
                <a:solidFill>
                  <a:srgbClr val="009999"/>
                </a:solidFill>
                <a:cs typeface="Arial" charset="0"/>
              </a:rPr>
              <a:t>3</a:t>
            </a:r>
            <a:r>
              <a:rPr lang="en-US" sz="25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1905000" y="5373688"/>
            <a:ext cx="7239000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500">
                <a:solidFill>
                  <a:srgbClr val="000000"/>
                </a:solidFill>
              </a:rPr>
              <a:t>Reši se sistem i d</a:t>
            </a:r>
            <a:r>
              <a:rPr lang="en-US" sz="2500">
                <a:solidFill>
                  <a:srgbClr val="000000"/>
                </a:solidFill>
              </a:rPr>
              <a:t>obi</a:t>
            </a:r>
            <a:r>
              <a:rPr lang="sr-Latn-CS" sz="2500">
                <a:solidFill>
                  <a:srgbClr val="000000"/>
                </a:solidFill>
              </a:rPr>
              <a:t>j</a:t>
            </a:r>
            <a:r>
              <a:rPr lang="en-US" sz="2500">
                <a:solidFill>
                  <a:srgbClr val="000000"/>
                </a:solidFill>
              </a:rPr>
              <a:t>eni potencijali se uvrste u izraze za</a:t>
            </a:r>
            <a:r>
              <a:rPr lang="sr-Latn-RS" sz="2500">
                <a:solidFill>
                  <a:srgbClr val="000000"/>
                </a:solidFill>
              </a:rPr>
              <a:t> </a:t>
            </a:r>
            <a:r>
              <a:rPr lang="en-US" sz="2500">
                <a:solidFill>
                  <a:srgbClr val="000000"/>
                </a:solidFill>
              </a:rPr>
              <a:t>struje.</a:t>
            </a:r>
          </a:p>
        </p:txBody>
      </p:sp>
    </p:spTree>
    <p:extLst>
      <p:ext uri="{BB962C8B-B14F-4D97-AF65-F5344CB8AC3E}">
        <p14:creationId xmlns:p14="http://schemas.microsoft.com/office/powerpoint/2010/main" val="32131435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3200">
                <a:solidFill>
                  <a:srgbClr val="000000"/>
                </a:solidFill>
              </a:rPr>
              <a:t>Metode za re</a:t>
            </a:r>
            <a:r>
              <a:rPr lang="sr-Latn-CS" sz="3200">
                <a:solidFill>
                  <a:srgbClr val="000000"/>
                </a:solidFill>
              </a:rPr>
              <a:t>šavanje razgranatih kola</a:t>
            </a: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879475" y="1704975"/>
            <a:ext cx="3762375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500">
                <a:solidFill>
                  <a:srgbClr val="000000"/>
                </a:solidFill>
              </a:rPr>
              <a:t>Metoda </a:t>
            </a:r>
            <a:r>
              <a:rPr lang="en-US" sz="2500" b="1">
                <a:solidFill>
                  <a:srgbClr val="009999"/>
                </a:solidFill>
              </a:rPr>
              <a:t>napona čvorova</a:t>
            </a:r>
          </a:p>
          <a:p>
            <a:pPr eaLnBrk="1" hangingPunct="1">
              <a:buClrTx/>
              <a:buFontTx/>
              <a:buNone/>
            </a:pPr>
            <a:r>
              <a:rPr lang="sr-Latn-CS" sz="2500">
                <a:solidFill>
                  <a:srgbClr val="000000"/>
                </a:solidFill>
              </a:rPr>
              <a:t>Uvedimo oznake</a:t>
            </a:r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565400"/>
            <a:ext cx="3446463" cy="630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4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13100"/>
            <a:ext cx="1755775" cy="1376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4479925" y="2352675"/>
            <a:ext cx="429260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500">
                <a:solidFill>
                  <a:srgbClr val="000000"/>
                </a:solidFill>
              </a:rPr>
              <a:t>Suma provodnosti svih grana</a:t>
            </a:r>
          </a:p>
          <a:p>
            <a:pPr eaLnBrk="1" hangingPunct="1">
              <a:buClrTx/>
              <a:buFontTx/>
              <a:buNone/>
            </a:pPr>
            <a:r>
              <a:rPr lang="sr-Latn-CS" sz="2500">
                <a:solidFill>
                  <a:srgbClr val="000000"/>
                </a:solidFill>
              </a:rPr>
              <a:t>spojenih u čvoru 1</a:t>
            </a:r>
            <a:r>
              <a:rPr lang="sr-Latn-C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4039" name="Text Box 6"/>
          <p:cNvSpPr txBox="1">
            <a:spLocks noChangeArrowheads="1"/>
          </p:cNvSpPr>
          <p:nvPr/>
        </p:nvSpPr>
        <p:spPr bwMode="auto">
          <a:xfrm>
            <a:off x="2843213" y="3284538"/>
            <a:ext cx="5738812" cy="123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500">
                <a:solidFill>
                  <a:srgbClr val="000000"/>
                </a:solidFill>
              </a:rPr>
              <a:t>Suma provodnosti između čvorova 1 i 2</a:t>
            </a:r>
          </a:p>
          <a:p>
            <a:pPr eaLnBrk="1" hangingPunct="1">
              <a:buClrTx/>
              <a:buFontTx/>
              <a:buNone/>
            </a:pPr>
            <a:endParaRPr lang="sr-Latn-CS" sz="25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sr-Latn-CS" sz="2500">
                <a:solidFill>
                  <a:srgbClr val="000000"/>
                </a:solidFill>
              </a:rPr>
              <a:t>Suma provodnosti između čvorova 1 i 3</a:t>
            </a:r>
          </a:p>
        </p:txBody>
      </p:sp>
      <p:pic>
        <p:nvPicPr>
          <p:cNvPr id="44040" name="Picture 7"/>
          <p:cNvPicPr>
            <a:picLocks noChangeAspect="1" noChangeArrowheads="1"/>
          </p:cNvPicPr>
          <p:nvPr/>
        </p:nvPicPr>
        <p:blipFill>
          <a:blip r:embed="rId5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410200"/>
            <a:ext cx="5175250" cy="61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4041" name="Text Box 8"/>
          <p:cNvSpPr txBox="1">
            <a:spLocks noChangeArrowheads="1"/>
          </p:cNvSpPr>
          <p:nvPr/>
        </p:nvSpPr>
        <p:spPr bwMode="auto">
          <a:xfrm>
            <a:off x="879475" y="4802188"/>
            <a:ext cx="3603625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500">
                <a:solidFill>
                  <a:srgbClr val="000000"/>
                </a:solidFill>
              </a:rPr>
              <a:t>Na isti način se definišu:</a:t>
            </a:r>
          </a:p>
        </p:txBody>
      </p:sp>
    </p:spTree>
    <p:extLst>
      <p:ext uri="{BB962C8B-B14F-4D97-AF65-F5344CB8AC3E}">
        <p14:creationId xmlns:p14="http://schemas.microsoft.com/office/powerpoint/2010/main" val="598728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3200">
                <a:solidFill>
                  <a:srgbClr val="000000"/>
                </a:solidFill>
              </a:rPr>
              <a:t>Metode za re</a:t>
            </a:r>
            <a:r>
              <a:rPr lang="sr-Latn-CS" sz="3200">
                <a:solidFill>
                  <a:srgbClr val="000000"/>
                </a:solidFill>
              </a:rPr>
              <a:t>šavanje razgranatih kola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81300"/>
            <a:ext cx="7586663" cy="205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519113" y="1560513"/>
            <a:ext cx="3762375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500">
                <a:solidFill>
                  <a:srgbClr val="000000"/>
                </a:solidFill>
              </a:rPr>
              <a:t>Metoda </a:t>
            </a:r>
            <a:r>
              <a:rPr lang="en-US" sz="2500" b="1">
                <a:solidFill>
                  <a:srgbClr val="009999"/>
                </a:solidFill>
              </a:rPr>
              <a:t>napona čvorova</a:t>
            </a:r>
          </a:p>
          <a:p>
            <a:pPr eaLnBrk="1" hangingPunct="1">
              <a:buClrTx/>
              <a:buFontTx/>
              <a:buNone/>
            </a:pPr>
            <a:r>
              <a:rPr lang="sr-Latn-CS" sz="2500">
                <a:solidFill>
                  <a:srgbClr val="000000"/>
                </a:solidFill>
              </a:rPr>
              <a:t>Sistem jednačina postaje</a:t>
            </a:r>
          </a:p>
        </p:txBody>
      </p:sp>
    </p:spTree>
    <p:extLst>
      <p:ext uri="{BB962C8B-B14F-4D97-AF65-F5344CB8AC3E}">
        <p14:creationId xmlns:p14="http://schemas.microsoft.com/office/powerpoint/2010/main" val="25982146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914400" y="288283"/>
            <a:ext cx="8229600" cy="77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3200" dirty="0" err="1">
                <a:solidFill>
                  <a:srgbClr val="00B0F0"/>
                </a:solidFill>
              </a:rPr>
              <a:t>Metode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za</a:t>
            </a:r>
            <a:r>
              <a:rPr lang="en-US" sz="3200" dirty="0">
                <a:solidFill>
                  <a:srgbClr val="00B0F0"/>
                </a:solidFill>
              </a:rPr>
              <a:t> re</a:t>
            </a:r>
            <a:r>
              <a:rPr lang="sr-Latn-CS" sz="3200" dirty="0">
                <a:solidFill>
                  <a:srgbClr val="00B0F0"/>
                </a:solidFill>
              </a:rPr>
              <a:t>šavanje razgranatih kola</a:t>
            </a: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611188" y="1341438"/>
            <a:ext cx="3762375" cy="123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500">
                <a:solidFill>
                  <a:srgbClr val="000000"/>
                </a:solidFill>
              </a:rPr>
              <a:t>Metoda </a:t>
            </a:r>
            <a:r>
              <a:rPr lang="en-US" sz="2500" b="1">
                <a:solidFill>
                  <a:srgbClr val="009999"/>
                </a:solidFill>
              </a:rPr>
              <a:t>napona čvorova</a:t>
            </a:r>
          </a:p>
          <a:p>
            <a:pPr eaLnBrk="1" hangingPunct="1">
              <a:buClrTx/>
              <a:buFontTx/>
              <a:buNone/>
            </a:pPr>
            <a:r>
              <a:rPr lang="sr-Latn-CS" sz="2500" b="1">
                <a:solidFill>
                  <a:srgbClr val="009999"/>
                </a:solidFill>
              </a:rPr>
              <a:t>Opšti slučaj</a:t>
            </a:r>
          </a:p>
          <a:p>
            <a:pPr eaLnBrk="1" hangingPunct="1">
              <a:buClrTx/>
              <a:buFontTx/>
              <a:buNone/>
            </a:pPr>
            <a:r>
              <a:rPr lang="sr-Latn-CS" sz="2500">
                <a:solidFill>
                  <a:srgbClr val="000000"/>
                </a:solidFill>
              </a:rPr>
              <a:t>Za čvor k važi</a:t>
            </a: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89200"/>
            <a:ext cx="5643563" cy="160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3733800"/>
            <a:ext cx="998537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1600200" y="4114800"/>
            <a:ext cx="7086600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500">
                <a:solidFill>
                  <a:srgbClr val="000000"/>
                </a:solidFill>
              </a:rPr>
              <a:t>Suma provodnosti svih grana spojenih u čvoru k</a:t>
            </a:r>
          </a:p>
          <a:p>
            <a:pPr eaLnBrk="1" hangingPunct="1">
              <a:buClrTx/>
              <a:buFontTx/>
              <a:buNone/>
            </a:pPr>
            <a:r>
              <a:rPr lang="sr-Latn-CS" sz="2500">
                <a:solidFill>
                  <a:srgbClr val="000000"/>
                </a:solidFill>
              </a:rPr>
              <a:t>Suma provodnosti između čvorova k i j</a:t>
            </a:r>
          </a:p>
          <a:p>
            <a:pPr eaLnBrk="1" hangingPunct="1">
              <a:buClrTx/>
              <a:buFontTx/>
              <a:buNone/>
            </a:pPr>
            <a:endParaRPr lang="sr-Latn-CS" sz="25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sr-Latn-CS" sz="2500">
                <a:solidFill>
                  <a:srgbClr val="000000"/>
                </a:solidFill>
              </a:rPr>
              <a:t>Suma napona izvora između čvorova k i j</a:t>
            </a:r>
          </a:p>
        </p:txBody>
      </p:sp>
    </p:spTree>
    <p:extLst>
      <p:ext uri="{BB962C8B-B14F-4D97-AF65-F5344CB8AC3E}">
        <p14:creationId xmlns:p14="http://schemas.microsoft.com/office/powerpoint/2010/main" val="32632921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1644824" y="188640"/>
            <a:ext cx="7499176" cy="85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3200" dirty="0" err="1">
                <a:solidFill>
                  <a:srgbClr val="00B0F0"/>
                </a:solidFill>
              </a:rPr>
              <a:t>Metode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za</a:t>
            </a:r>
            <a:r>
              <a:rPr lang="en-US" sz="3200" dirty="0">
                <a:solidFill>
                  <a:srgbClr val="00B0F0"/>
                </a:solidFill>
              </a:rPr>
              <a:t> re</a:t>
            </a:r>
            <a:r>
              <a:rPr lang="sr-Latn-CS" sz="3200" dirty="0">
                <a:solidFill>
                  <a:srgbClr val="00B0F0"/>
                </a:solidFill>
              </a:rPr>
              <a:t>šavanje razgranatih kola</a:t>
            </a: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735013" y="1489075"/>
            <a:ext cx="7648545" cy="201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500" dirty="0" err="1">
                <a:solidFill>
                  <a:srgbClr val="000000"/>
                </a:solidFill>
              </a:rPr>
              <a:t>Metoda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9999"/>
                </a:solidFill>
              </a:rPr>
              <a:t>napona</a:t>
            </a:r>
            <a:r>
              <a:rPr lang="en-US" sz="2500" b="1" dirty="0">
                <a:solidFill>
                  <a:srgbClr val="009999"/>
                </a:solidFill>
              </a:rPr>
              <a:t> </a:t>
            </a:r>
            <a:r>
              <a:rPr lang="en-US" sz="2500" b="1" dirty="0" err="1">
                <a:solidFill>
                  <a:srgbClr val="009999"/>
                </a:solidFill>
              </a:rPr>
              <a:t>čvorova</a:t>
            </a:r>
            <a:endParaRPr lang="en-US" sz="2500" b="1" dirty="0">
              <a:solidFill>
                <a:srgbClr val="009999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sr-Latn-CS" sz="2500" dirty="0">
                <a:solidFill>
                  <a:srgbClr val="009999"/>
                </a:solidFill>
              </a:rPr>
              <a:t>Opšti slučaj</a:t>
            </a:r>
          </a:p>
          <a:p>
            <a:pPr eaLnBrk="1" hangingPunct="1">
              <a:buClrTx/>
              <a:buFontTx/>
              <a:buNone/>
            </a:pPr>
            <a:endParaRPr lang="sr-Latn-CS" sz="2500" dirty="0">
              <a:solidFill>
                <a:srgbClr val="009999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en-US" sz="2500" dirty="0" err="1" smtClean="0">
                <a:solidFill>
                  <a:srgbClr val="000000"/>
                </a:solidFill>
              </a:rPr>
              <a:t>Elektromotorna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sila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</a:rPr>
              <a:t>E</a:t>
            </a:r>
            <a:r>
              <a:rPr lang="en-US" sz="2500" b="1" i="1" baseline="-25000" dirty="0" err="1">
                <a:solidFill>
                  <a:srgbClr val="000000"/>
                </a:solidFill>
              </a:rPr>
              <a:t>kj</a:t>
            </a:r>
            <a:r>
              <a:rPr lang="en-US" sz="2500" b="1" i="1" dirty="0">
                <a:solidFill>
                  <a:srgbClr val="000000"/>
                </a:solidFill>
              </a:rPr>
              <a:t> </a:t>
            </a:r>
            <a:r>
              <a:rPr lang="en-US" sz="2500" dirty="0">
                <a:solidFill>
                  <a:srgbClr val="000000"/>
                </a:solidFill>
              </a:rPr>
              <a:t>je </a:t>
            </a:r>
            <a:r>
              <a:rPr lang="en-US" sz="2500" dirty="0" err="1">
                <a:solidFill>
                  <a:srgbClr val="009999"/>
                </a:solidFill>
              </a:rPr>
              <a:t>pozitivna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ako</a:t>
            </a:r>
            <a:r>
              <a:rPr lang="en-US" sz="2500" dirty="0">
                <a:solidFill>
                  <a:srgbClr val="000000"/>
                </a:solidFill>
              </a:rPr>
              <a:t> je </a:t>
            </a:r>
            <a:r>
              <a:rPr lang="en-US" sz="2500" dirty="0" err="1">
                <a:solidFill>
                  <a:srgbClr val="000000"/>
                </a:solidFill>
              </a:rPr>
              <a:t>njen</a:t>
            </a:r>
            <a:endParaRPr lang="en-US" sz="25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en-US" sz="2500" dirty="0" err="1">
                <a:solidFill>
                  <a:srgbClr val="000000"/>
                </a:solidFill>
              </a:rPr>
              <a:t>napon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usmeren</a:t>
            </a:r>
            <a:r>
              <a:rPr lang="en-US" sz="2500" dirty="0">
                <a:solidFill>
                  <a:srgbClr val="000000"/>
                </a:solidFill>
              </a:rPr>
              <a:t> k</a:t>
            </a:r>
            <a:r>
              <a:rPr lang="sr-Latn-CS" sz="2500" dirty="0">
                <a:solidFill>
                  <a:srgbClr val="000000"/>
                </a:solidFill>
              </a:rPr>
              <a:t>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čvoru</a:t>
            </a:r>
            <a:r>
              <a:rPr lang="sr-Latn-CS" sz="2500" dirty="0">
                <a:solidFill>
                  <a:srgbClr val="000000"/>
                </a:solidFill>
              </a:rPr>
              <a:t> a</a:t>
            </a:r>
            <a:r>
              <a:rPr lang="en-US" sz="2500" dirty="0">
                <a:solidFill>
                  <a:srgbClr val="000000"/>
                </a:solidFill>
              </a:rPr>
              <a:t> u </a:t>
            </a:r>
            <a:r>
              <a:rPr lang="en-US" sz="2500" dirty="0" err="1">
                <a:solidFill>
                  <a:srgbClr val="000000"/>
                </a:solidFill>
              </a:rPr>
              <a:t>protivnom</a:t>
            </a:r>
            <a:r>
              <a:rPr lang="en-US" sz="2500" dirty="0">
                <a:solidFill>
                  <a:srgbClr val="000000"/>
                </a:solidFill>
              </a:rPr>
              <a:t> je </a:t>
            </a:r>
            <a:r>
              <a:rPr lang="en-US" sz="2500" dirty="0" err="1">
                <a:solidFill>
                  <a:srgbClr val="009999"/>
                </a:solidFill>
              </a:rPr>
              <a:t>negativna</a:t>
            </a:r>
            <a:r>
              <a:rPr lang="en-US" sz="25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11336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7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3200" dirty="0" err="1">
                <a:solidFill>
                  <a:srgbClr val="00B0F0"/>
                </a:solidFill>
              </a:rPr>
              <a:t>Metode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za</a:t>
            </a:r>
            <a:r>
              <a:rPr lang="en-US" sz="3200" dirty="0">
                <a:solidFill>
                  <a:srgbClr val="00B0F0"/>
                </a:solidFill>
              </a:rPr>
              <a:t> re</a:t>
            </a:r>
            <a:r>
              <a:rPr lang="sr-Latn-CS" sz="3200" dirty="0">
                <a:solidFill>
                  <a:srgbClr val="00B0F0"/>
                </a:solidFill>
              </a:rPr>
              <a:t>šavanje razgranatih kola</a:t>
            </a: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539750" y="1773238"/>
            <a:ext cx="8716145" cy="432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500" dirty="0" err="1">
                <a:solidFill>
                  <a:srgbClr val="000000"/>
                </a:solidFill>
              </a:rPr>
              <a:t>Metoda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sr-Latn-CS" sz="2500" b="1" dirty="0">
                <a:solidFill>
                  <a:srgbClr val="009999"/>
                </a:solidFill>
              </a:rPr>
              <a:t>konturnih</a:t>
            </a:r>
            <a:r>
              <a:rPr lang="en-US" sz="2500" b="1" dirty="0">
                <a:solidFill>
                  <a:srgbClr val="009999"/>
                </a:solidFill>
              </a:rPr>
              <a:t> </a:t>
            </a:r>
            <a:r>
              <a:rPr lang="sr-Latn-CS" sz="2500" b="1" dirty="0">
                <a:solidFill>
                  <a:srgbClr val="009999"/>
                </a:solidFill>
              </a:rPr>
              <a:t>struj</a:t>
            </a:r>
            <a:r>
              <a:rPr lang="en-US" sz="2500" b="1" dirty="0" smtClean="0">
                <a:solidFill>
                  <a:srgbClr val="009999"/>
                </a:solidFill>
              </a:rPr>
              <a:t>a</a:t>
            </a:r>
          </a:p>
          <a:p>
            <a:pPr eaLnBrk="1" hangingPunct="1">
              <a:buClrTx/>
              <a:buFontTx/>
              <a:buNone/>
            </a:pPr>
            <a:endParaRPr lang="en-US" sz="2500" b="1" dirty="0">
              <a:solidFill>
                <a:srgbClr val="009999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sr-Latn-CS" sz="2500" dirty="0">
                <a:solidFill>
                  <a:srgbClr val="000000"/>
                </a:solidFill>
              </a:rPr>
              <a:t>Metoda konturnih struja </a:t>
            </a:r>
            <a:r>
              <a:rPr lang="en-US" sz="2500" dirty="0">
                <a:solidFill>
                  <a:srgbClr val="000000"/>
                </a:solidFill>
              </a:rPr>
              <a:t>se </a:t>
            </a:r>
            <a:r>
              <a:rPr lang="sr-Latn-CS" sz="2500" dirty="0">
                <a:solidFill>
                  <a:srgbClr val="000000"/>
                </a:solidFill>
              </a:rPr>
              <a:t>sastoji </a:t>
            </a:r>
            <a:r>
              <a:rPr lang="en-US" sz="2500" dirty="0">
                <a:solidFill>
                  <a:srgbClr val="000000"/>
                </a:solidFill>
              </a:rPr>
              <a:t>od </a:t>
            </a:r>
            <a:r>
              <a:rPr lang="sr-Latn-CS" sz="2500" dirty="0">
                <a:solidFill>
                  <a:srgbClr val="000000"/>
                </a:solidFill>
              </a:rPr>
              <a:t>sledeć</a:t>
            </a:r>
            <a:r>
              <a:rPr lang="en-US" sz="2500" dirty="0" err="1">
                <a:solidFill>
                  <a:srgbClr val="000000"/>
                </a:solidFill>
              </a:rPr>
              <a:t>ih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koraka</a:t>
            </a:r>
            <a:r>
              <a:rPr lang="sr-Latn-CS" sz="2500" dirty="0">
                <a:solidFill>
                  <a:srgbClr val="000000"/>
                </a:solidFill>
              </a:rPr>
              <a:t>:</a:t>
            </a:r>
          </a:p>
          <a:p>
            <a:pPr eaLnBrk="1" hangingPunct="1">
              <a:buClrTx/>
              <a:buFontTx/>
              <a:buNone/>
            </a:pPr>
            <a:r>
              <a:rPr lang="sr-Latn-CS" sz="2500" dirty="0">
                <a:solidFill>
                  <a:srgbClr val="000000"/>
                </a:solidFill>
              </a:rPr>
              <a:t>1. odaberemo nezavisne konture (ukupno </a:t>
            </a:r>
            <a:r>
              <a:rPr lang="sr-Latn-CS" sz="2500" b="1" dirty="0">
                <a:solidFill>
                  <a:srgbClr val="009999"/>
                </a:solidFill>
              </a:rPr>
              <a:t>n=n</a:t>
            </a:r>
            <a:r>
              <a:rPr lang="sr-Latn-CS" sz="2500" b="1" baseline="-25000" dirty="0">
                <a:solidFill>
                  <a:srgbClr val="009999"/>
                </a:solidFill>
              </a:rPr>
              <a:t>g</a:t>
            </a:r>
            <a:r>
              <a:rPr lang="sr-Latn-CS" sz="2500" b="1" dirty="0">
                <a:solidFill>
                  <a:srgbClr val="009999"/>
                </a:solidFill>
              </a:rPr>
              <a:t>-n</a:t>
            </a:r>
            <a:r>
              <a:rPr lang="sr-Latn-CS" sz="2500" b="1" baseline="-25000" dirty="0">
                <a:solidFill>
                  <a:srgbClr val="009999"/>
                </a:solidFill>
              </a:rPr>
              <a:t>č</a:t>
            </a:r>
            <a:r>
              <a:rPr lang="sr-Latn-CS" sz="2500" b="1" dirty="0">
                <a:solidFill>
                  <a:srgbClr val="009999"/>
                </a:solidFill>
              </a:rPr>
              <a:t>+1</a:t>
            </a:r>
            <a:r>
              <a:rPr lang="sr-Latn-CS" sz="2500" dirty="0">
                <a:solidFill>
                  <a:srgbClr val="000000"/>
                </a:solidFill>
              </a:rPr>
              <a:t>),</a:t>
            </a:r>
          </a:p>
          <a:p>
            <a:pPr eaLnBrk="1" hangingPunct="1">
              <a:buClrTx/>
              <a:buFontTx/>
              <a:buNone/>
            </a:pPr>
            <a:r>
              <a:rPr lang="sr-Latn-CS" sz="2500" dirty="0">
                <a:solidFill>
                  <a:srgbClr val="000000"/>
                </a:solidFill>
              </a:rPr>
              <a:t>2. odredimo smer struja svake konture – preporuka: u</a:t>
            </a:r>
          </a:p>
          <a:p>
            <a:pPr eaLnBrk="1" hangingPunct="1">
              <a:buClrTx/>
              <a:buFontTx/>
              <a:buNone/>
            </a:pPr>
            <a:r>
              <a:rPr lang="sr-Latn-CS" sz="2500" dirty="0">
                <a:solidFill>
                  <a:srgbClr val="000000"/>
                </a:solidFill>
              </a:rPr>
              <a:t>    smeru kazaljke na satu(</a:t>
            </a:r>
            <a:r>
              <a:rPr lang="sr-Latn-CS" sz="2500" dirty="0">
                <a:solidFill>
                  <a:srgbClr val="009999"/>
                </a:solidFill>
              </a:rPr>
              <a:t>CW</a:t>
            </a:r>
            <a:r>
              <a:rPr lang="sr-Latn-CS" sz="2500" dirty="0">
                <a:solidFill>
                  <a:srgbClr val="000000"/>
                </a:solidFill>
              </a:rPr>
              <a:t>=clockwise),</a:t>
            </a:r>
          </a:p>
          <a:p>
            <a:pPr eaLnBrk="1" hangingPunct="1">
              <a:buClrTx/>
              <a:buFontTx/>
              <a:buNone/>
            </a:pPr>
            <a:r>
              <a:rPr lang="sr-Latn-CS" sz="2500" dirty="0">
                <a:solidFill>
                  <a:srgbClr val="000000"/>
                </a:solidFill>
              </a:rPr>
              <a:t>3. pretpostavimo struju nezavisne grane (grana koja pripada</a:t>
            </a:r>
          </a:p>
          <a:p>
            <a:pPr eaLnBrk="1" hangingPunct="1">
              <a:buClrTx/>
              <a:buFontTx/>
              <a:buNone/>
            </a:pPr>
            <a:r>
              <a:rPr lang="sr-Latn-CS" sz="2500" dirty="0">
                <a:solidFill>
                  <a:srgbClr val="000000"/>
                </a:solidFill>
              </a:rPr>
              <a:t>    samo toj konturi) u smeru struje konture,</a:t>
            </a:r>
          </a:p>
          <a:p>
            <a:pPr eaLnBrk="1" hangingPunct="1">
              <a:buClrTx/>
              <a:buFontTx/>
              <a:buNone/>
            </a:pPr>
            <a:r>
              <a:rPr lang="sr-Latn-CS" sz="2500" dirty="0">
                <a:solidFill>
                  <a:srgbClr val="000000"/>
                </a:solidFill>
              </a:rPr>
              <a:t>4. za svaku konturu napišemo naponsku jednačinu,</a:t>
            </a:r>
          </a:p>
          <a:p>
            <a:pPr eaLnBrk="1" hangingPunct="1">
              <a:buClrTx/>
              <a:buFontTx/>
              <a:buNone/>
            </a:pPr>
            <a:r>
              <a:rPr lang="sr-Latn-CS" sz="2500" dirty="0">
                <a:solidFill>
                  <a:srgbClr val="000000"/>
                </a:solidFill>
              </a:rPr>
              <a:t>5. rešavamo sistem od </a:t>
            </a:r>
            <a:r>
              <a:rPr lang="sr-Latn-CS" sz="2500" b="1" dirty="0">
                <a:solidFill>
                  <a:srgbClr val="009999"/>
                </a:solidFill>
              </a:rPr>
              <a:t>n</a:t>
            </a:r>
            <a:r>
              <a:rPr lang="sr-Latn-CS" sz="2500" b="1" i="1" dirty="0">
                <a:solidFill>
                  <a:srgbClr val="000000"/>
                </a:solidFill>
              </a:rPr>
              <a:t> </a:t>
            </a:r>
            <a:r>
              <a:rPr lang="sr-Latn-CS" sz="2500" dirty="0">
                <a:solidFill>
                  <a:srgbClr val="000000"/>
                </a:solidFill>
              </a:rPr>
              <a:t>jednačina sa </a:t>
            </a:r>
            <a:r>
              <a:rPr lang="sr-Latn-CS" sz="2500" b="1" dirty="0">
                <a:solidFill>
                  <a:srgbClr val="009999"/>
                </a:solidFill>
              </a:rPr>
              <a:t>n</a:t>
            </a:r>
            <a:r>
              <a:rPr lang="sr-Latn-CS" sz="2500" b="1" i="1" dirty="0">
                <a:solidFill>
                  <a:srgbClr val="000000"/>
                </a:solidFill>
              </a:rPr>
              <a:t> </a:t>
            </a:r>
            <a:r>
              <a:rPr lang="sr-Latn-CS" sz="2500" dirty="0">
                <a:solidFill>
                  <a:srgbClr val="000000"/>
                </a:solidFill>
              </a:rPr>
              <a:t>nepoznatih.</a:t>
            </a:r>
          </a:p>
          <a:p>
            <a:pPr eaLnBrk="1" hangingPunct="1">
              <a:buClrTx/>
              <a:buFontTx/>
              <a:buNone/>
            </a:pPr>
            <a:endParaRPr lang="sr-Latn-C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94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3600">
                <a:solidFill>
                  <a:srgbClr val="000000"/>
                </a:solidFill>
              </a:rPr>
              <a:t>Metode za re</a:t>
            </a:r>
            <a:r>
              <a:rPr lang="sr-Latn-CS" sz="3600">
                <a:solidFill>
                  <a:srgbClr val="000000"/>
                </a:solidFill>
              </a:rPr>
              <a:t>šavanje razgranatih kola</a:t>
            </a: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592138" y="1344613"/>
            <a:ext cx="3743325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500">
                <a:solidFill>
                  <a:srgbClr val="000000"/>
                </a:solidFill>
              </a:rPr>
              <a:t>Metoda </a:t>
            </a:r>
            <a:r>
              <a:rPr lang="sr-Latn-CS" sz="2500" b="1">
                <a:solidFill>
                  <a:srgbClr val="009999"/>
                </a:solidFill>
              </a:rPr>
              <a:t>konturnih</a:t>
            </a:r>
            <a:r>
              <a:rPr lang="en-US" sz="2500" b="1">
                <a:solidFill>
                  <a:srgbClr val="009999"/>
                </a:solidFill>
              </a:rPr>
              <a:t> </a:t>
            </a:r>
            <a:r>
              <a:rPr lang="sr-Latn-CS" sz="2500" b="1">
                <a:solidFill>
                  <a:srgbClr val="009999"/>
                </a:solidFill>
              </a:rPr>
              <a:t>struj</a:t>
            </a:r>
            <a:r>
              <a:rPr lang="en-US" sz="2500" b="1">
                <a:solidFill>
                  <a:srgbClr val="009999"/>
                </a:solidFill>
              </a:rPr>
              <a:t>a</a:t>
            </a:r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47" y="2679051"/>
            <a:ext cx="5246688" cy="1547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231775" y="2209800"/>
            <a:ext cx="24225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500">
                <a:solidFill>
                  <a:srgbClr val="000000"/>
                </a:solidFill>
              </a:rPr>
              <a:t>Struja konture </a:t>
            </a:r>
            <a:r>
              <a:rPr lang="sr-Latn-CS" sz="2500" b="1">
                <a:solidFill>
                  <a:srgbClr val="009999"/>
                </a:solidFill>
              </a:rPr>
              <a:t>k</a:t>
            </a: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0" y="4365625"/>
            <a:ext cx="38354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500">
                <a:solidFill>
                  <a:srgbClr val="000000"/>
                </a:solidFill>
              </a:rPr>
              <a:t>Ukupna otpornost konture</a:t>
            </a:r>
          </a:p>
        </p:txBody>
      </p:sp>
      <p:sp>
        <p:nvSpPr>
          <p:cNvPr id="49159" name="Text Box 6"/>
          <p:cNvSpPr txBox="1">
            <a:spLocks noChangeArrowheads="1"/>
          </p:cNvSpPr>
          <p:nvPr/>
        </p:nvSpPr>
        <p:spPr bwMode="auto">
          <a:xfrm>
            <a:off x="3995738" y="4365625"/>
            <a:ext cx="23336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500">
                <a:solidFill>
                  <a:srgbClr val="000000"/>
                </a:solidFill>
              </a:rPr>
              <a:t>Struja konture </a:t>
            </a:r>
            <a:r>
              <a:rPr lang="sr-Latn-CS" sz="2500" b="1">
                <a:solidFill>
                  <a:srgbClr val="009999"/>
                </a:solidFill>
              </a:rPr>
              <a:t>j</a:t>
            </a:r>
          </a:p>
        </p:txBody>
      </p:sp>
      <p:sp>
        <p:nvSpPr>
          <p:cNvPr id="49160" name="Text Box 7"/>
          <p:cNvSpPr txBox="1">
            <a:spLocks noChangeArrowheads="1"/>
          </p:cNvSpPr>
          <p:nvPr/>
        </p:nvSpPr>
        <p:spPr bwMode="auto">
          <a:xfrm>
            <a:off x="6640513" y="3937000"/>
            <a:ext cx="2474912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500" dirty="0">
                <a:solidFill>
                  <a:srgbClr val="000000"/>
                </a:solidFill>
              </a:rPr>
              <a:t>Suma graničnih </a:t>
            </a:r>
          </a:p>
          <a:p>
            <a:pPr eaLnBrk="1" hangingPunct="1">
              <a:buClrTx/>
              <a:buFontTx/>
              <a:buNone/>
            </a:pPr>
            <a:r>
              <a:rPr lang="sr-Latn-CS" sz="2500" dirty="0">
                <a:solidFill>
                  <a:srgbClr val="000000"/>
                </a:solidFill>
              </a:rPr>
              <a:t>otpotnosti</a:t>
            </a:r>
          </a:p>
          <a:p>
            <a:pPr eaLnBrk="1" hangingPunct="1">
              <a:buClrTx/>
              <a:buFontTx/>
              <a:buNone/>
            </a:pPr>
            <a:r>
              <a:rPr lang="sr-Latn-CS" sz="2500" dirty="0">
                <a:solidFill>
                  <a:srgbClr val="000000"/>
                </a:solidFill>
              </a:rPr>
              <a:t>kontura </a:t>
            </a:r>
            <a:r>
              <a:rPr lang="sr-Latn-CS" sz="2500" b="1" dirty="0">
                <a:solidFill>
                  <a:srgbClr val="009999"/>
                </a:solidFill>
              </a:rPr>
              <a:t>k</a:t>
            </a:r>
            <a:r>
              <a:rPr lang="sr-Latn-CS" sz="2500" dirty="0">
                <a:solidFill>
                  <a:srgbClr val="000000"/>
                </a:solidFill>
              </a:rPr>
              <a:t> i </a:t>
            </a:r>
            <a:r>
              <a:rPr lang="sr-Latn-CS" sz="2500" b="1" dirty="0">
                <a:solidFill>
                  <a:srgbClr val="009999"/>
                </a:solidFill>
              </a:rPr>
              <a:t>j</a:t>
            </a:r>
          </a:p>
        </p:txBody>
      </p:sp>
      <p:sp>
        <p:nvSpPr>
          <p:cNvPr id="49161" name="Text Box 8"/>
          <p:cNvSpPr txBox="1">
            <a:spLocks noChangeArrowheads="1"/>
          </p:cNvSpPr>
          <p:nvPr/>
        </p:nvSpPr>
        <p:spPr bwMode="auto">
          <a:xfrm>
            <a:off x="5930035" y="1949377"/>
            <a:ext cx="2455863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500" dirty="0">
                <a:solidFill>
                  <a:srgbClr val="000000"/>
                </a:solidFill>
              </a:rPr>
              <a:t>Suma svih </a:t>
            </a:r>
          </a:p>
          <a:p>
            <a:pPr eaLnBrk="1" hangingPunct="1">
              <a:buClrTx/>
              <a:buFontTx/>
              <a:buNone/>
            </a:pPr>
            <a:r>
              <a:rPr lang="sr-Latn-CS" sz="2500" dirty="0">
                <a:solidFill>
                  <a:srgbClr val="000000"/>
                </a:solidFill>
              </a:rPr>
              <a:t>elektromotornih </a:t>
            </a:r>
          </a:p>
          <a:p>
            <a:pPr eaLnBrk="1" hangingPunct="1">
              <a:buClrTx/>
              <a:buFontTx/>
              <a:buNone/>
            </a:pPr>
            <a:r>
              <a:rPr lang="sr-Latn-CS" sz="2500" dirty="0">
                <a:solidFill>
                  <a:srgbClr val="000000"/>
                </a:solidFill>
              </a:rPr>
              <a:t>sila konture </a:t>
            </a:r>
            <a:r>
              <a:rPr lang="sr-Latn-CS" sz="2500" b="1" dirty="0">
                <a:solidFill>
                  <a:srgbClr val="009999"/>
                </a:solidFill>
              </a:rPr>
              <a:t>k</a:t>
            </a:r>
          </a:p>
        </p:txBody>
      </p:sp>
      <p:sp>
        <p:nvSpPr>
          <p:cNvPr id="49162" name="Text Box 9"/>
          <p:cNvSpPr txBox="1">
            <a:spLocks noChangeArrowheads="1"/>
          </p:cNvSpPr>
          <p:nvPr/>
        </p:nvSpPr>
        <p:spPr bwMode="auto">
          <a:xfrm>
            <a:off x="762000" y="5230813"/>
            <a:ext cx="83534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500">
                <a:solidFill>
                  <a:srgbClr val="000000"/>
                </a:solidFill>
              </a:rPr>
              <a:t>Elektromotorn</a:t>
            </a:r>
            <a:r>
              <a:rPr lang="sr-Latn-CS" sz="2500">
                <a:solidFill>
                  <a:srgbClr val="000000"/>
                </a:solidFill>
              </a:rPr>
              <a:t>e</a:t>
            </a:r>
            <a:r>
              <a:rPr lang="en-US" sz="2500">
                <a:solidFill>
                  <a:srgbClr val="000000"/>
                </a:solidFill>
              </a:rPr>
              <a:t> sil</a:t>
            </a:r>
            <a:r>
              <a:rPr lang="sr-Latn-CS" sz="2500">
                <a:solidFill>
                  <a:srgbClr val="000000"/>
                </a:solidFill>
              </a:rPr>
              <a:t>e se dodaju u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b="1" i="1">
                <a:solidFill>
                  <a:srgbClr val="000000"/>
                </a:solidFill>
              </a:rPr>
              <a:t>E</a:t>
            </a:r>
            <a:r>
              <a:rPr lang="en-US" sz="2500" b="1" i="1" baseline="-25000">
                <a:solidFill>
                  <a:srgbClr val="000000"/>
                </a:solidFill>
              </a:rPr>
              <a:t>kk</a:t>
            </a:r>
            <a:r>
              <a:rPr lang="en-US" sz="2500" b="1" i="1">
                <a:solidFill>
                  <a:srgbClr val="000000"/>
                </a:solidFill>
              </a:rPr>
              <a:t> </a:t>
            </a:r>
            <a:r>
              <a:rPr lang="sr-Latn-CS" sz="2500">
                <a:solidFill>
                  <a:srgbClr val="000000"/>
                </a:solidFill>
              </a:rPr>
              <a:t>kao</a:t>
            </a:r>
            <a:r>
              <a:rPr lang="en-US" sz="2500">
                <a:solidFill>
                  <a:srgbClr val="000000"/>
                </a:solidFill>
              </a:rPr>
              <a:t> pozitivne ako je </a:t>
            </a:r>
          </a:p>
          <a:p>
            <a:pPr eaLnBrk="1" hangingPunct="1">
              <a:buClrTx/>
              <a:buFontTx/>
              <a:buNone/>
            </a:pPr>
            <a:r>
              <a:rPr lang="sr-Latn-CS" sz="2500">
                <a:solidFill>
                  <a:srgbClr val="000000"/>
                </a:solidFill>
              </a:rPr>
              <a:t>njihov </a:t>
            </a:r>
            <a:r>
              <a:rPr lang="en-US" sz="2500">
                <a:solidFill>
                  <a:srgbClr val="000000"/>
                </a:solidFill>
              </a:rPr>
              <a:t>napon u smeru konture</a:t>
            </a:r>
            <a:r>
              <a:rPr lang="sr-Latn-CS" sz="2500">
                <a:solidFill>
                  <a:srgbClr val="000000"/>
                </a:solidFill>
              </a:rPr>
              <a:t> a</a:t>
            </a:r>
            <a:r>
              <a:rPr lang="en-US" sz="2500">
                <a:solidFill>
                  <a:srgbClr val="000000"/>
                </a:solidFill>
              </a:rPr>
              <a:t> u protivnom </a:t>
            </a:r>
            <a:r>
              <a:rPr lang="sr-Latn-CS" sz="2500">
                <a:solidFill>
                  <a:srgbClr val="000000"/>
                </a:solidFill>
              </a:rPr>
              <a:t>su</a:t>
            </a:r>
            <a:r>
              <a:rPr lang="en-US" sz="2500">
                <a:solidFill>
                  <a:srgbClr val="000000"/>
                </a:solidFill>
              </a:rPr>
              <a:t> negativn</a:t>
            </a:r>
            <a:r>
              <a:rPr lang="sr-Latn-CS" sz="2500">
                <a:solidFill>
                  <a:srgbClr val="000000"/>
                </a:solidFill>
              </a:rPr>
              <a:t>e</a:t>
            </a:r>
            <a:r>
              <a:rPr lang="en-US" sz="250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9036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880267" y="237404"/>
            <a:ext cx="8229600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3600" dirty="0" err="1">
                <a:solidFill>
                  <a:srgbClr val="00B0F0"/>
                </a:solidFill>
              </a:rPr>
              <a:t>Metode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za</a:t>
            </a:r>
            <a:r>
              <a:rPr lang="en-US" sz="3600" dirty="0">
                <a:solidFill>
                  <a:srgbClr val="00B0F0"/>
                </a:solidFill>
              </a:rPr>
              <a:t> re</a:t>
            </a:r>
            <a:r>
              <a:rPr lang="sr-Latn-CS" sz="3600" dirty="0">
                <a:solidFill>
                  <a:srgbClr val="00B0F0"/>
                </a:solidFill>
              </a:rPr>
              <a:t>šavanje razgranatih kola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061" y="1484954"/>
            <a:ext cx="7668344" cy="5105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519113" y="1057275"/>
            <a:ext cx="37433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500">
                <a:solidFill>
                  <a:srgbClr val="000000"/>
                </a:solidFill>
              </a:rPr>
              <a:t>Metoda </a:t>
            </a:r>
            <a:r>
              <a:rPr lang="sr-Latn-CS" sz="2500" b="1">
                <a:solidFill>
                  <a:srgbClr val="009999"/>
                </a:solidFill>
              </a:rPr>
              <a:t>konturnih</a:t>
            </a:r>
            <a:r>
              <a:rPr lang="en-US" sz="2500" b="1">
                <a:solidFill>
                  <a:srgbClr val="009999"/>
                </a:solidFill>
              </a:rPr>
              <a:t> </a:t>
            </a:r>
            <a:r>
              <a:rPr lang="sr-Latn-CS" sz="2500" b="1">
                <a:solidFill>
                  <a:srgbClr val="009999"/>
                </a:solidFill>
              </a:rPr>
              <a:t>struj</a:t>
            </a:r>
            <a:r>
              <a:rPr lang="en-US" sz="2500" b="1">
                <a:solidFill>
                  <a:srgbClr val="009999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629903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919162" y="188640"/>
            <a:ext cx="8224838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3600" dirty="0" err="1">
                <a:solidFill>
                  <a:srgbClr val="00B0F0"/>
                </a:solidFill>
              </a:rPr>
              <a:t>Metode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za</a:t>
            </a:r>
            <a:r>
              <a:rPr lang="en-US" sz="3600" dirty="0">
                <a:solidFill>
                  <a:srgbClr val="00B0F0"/>
                </a:solidFill>
              </a:rPr>
              <a:t> re</a:t>
            </a:r>
            <a:r>
              <a:rPr lang="sr-Latn-CS" sz="3600" dirty="0">
                <a:solidFill>
                  <a:srgbClr val="00B0F0"/>
                </a:solidFill>
              </a:rPr>
              <a:t>šavanje razgranatih kola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420938"/>
            <a:ext cx="7970837" cy="1960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231775" y="2928938"/>
            <a:ext cx="61277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500">
                <a:solidFill>
                  <a:srgbClr val="000000"/>
                </a:solidFill>
              </a:rPr>
              <a:t>R</a:t>
            </a:r>
            <a:r>
              <a:rPr lang="sr-Latn-CS" sz="2500" baseline="-2500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6156325" y="1916113"/>
            <a:ext cx="61277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500">
                <a:solidFill>
                  <a:srgbClr val="000000"/>
                </a:solidFill>
              </a:rPr>
              <a:t>R</a:t>
            </a:r>
            <a:r>
              <a:rPr lang="sr-Latn-CS" sz="2500" baseline="-25000"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4859338" y="1916113"/>
            <a:ext cx="61277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500">
                <a:solidFill>
                  <a:srgbClr val="000000"/>
                </a:solidFill>
              </a:rPr>
              <a:t>R</a:t>
            </a:r>
            <a:r>
              <a:rPr lang="sr-Latn-CS" sz="2500" baseline="-2500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51207" name="Text Box 6"/>
          <p:cNvSpPr txBox="1">
            <a:spLocks noChangeArrowheads="1"/>
          </p:cNvSpPr>
          <p:nvPr/>
        </p:nvSpPr>
        <p:spPr bwMode="auto">
          <a:xfrm>
            <a:off x="735013" y="12160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Text Box 7"/>
          <p:cNvSpPr txBox="1">
            <a:spLocks noChangeArrowheads="1"/>
          </p:cNvSpPr>
          <p:nvPr/>
        </p:nvSpPr>
        <p:spPr bwMode="auto">
          <a:xfrm>
            <a:off x="735013" y="1273175"/>
            <a:ext cx="37433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500">
                <a:solidFill>
                  <a:srgbClr val="000000"/>
                </a:solidFill>
              </a:rPr>
              <a:t>Metoda </a:t>
            </a:r>
            <a:r>
              <a:rPr lang="sr-Latn-CS" sz="2500" b="1">
                <a:solidFill>
                  <a:srgbClr val="009999"/>
                </a:solidFill>
              </a:rPr>
              <a:t>konturnih</a:t>
            </a:r>
            <a:r>
              <a:rPr lang="en-US" sz="2500" b="1">
                <a:solidFill>
                  <a:srgbClr val="009999"/>
                </a:solidFill>
              </a:rPr>
              <a:t> </a:t>
            </a:r>
            <a:r>
              <a:rPr lang="sr-Latn-CS" sz="2500" b="1">
                <a:solidFill>
                  <a:srgbClr val="009999"/>
                </a:solidFill>
              </a:rPr>
              <a:t>struj</a:t>
            </a:r>
            <a:r>
              <a:rPr lang="en-US" sz="2500" b="1">
                <a:solidFill>
                  <a:srgbClr val="009999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789953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2411760" y="337220"/>
            <a:ext cx="627504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4400" dirty="0">
                <a:solidFill>
                  <a:srgbClr val="00B0F0"/>
                </a:solidFill>
              </a:rPr>
              <a:t>Ekvivalentna otpornost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700213"/>
            <a:ext cx="8959850" cy="2338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87313" y="1128713"/>
            <a:ext cx="3763962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500">
                <a:solidFill>
                  <a:srgbClr val="009999"/>
                </a:solidFill>
              </a:rPr>
              <a:t>Paralelna</a:t>
            </a:r>
            <a:r>
              <a:rPr lang="sr-Latn-CS" sz="2500">
                <a:solidFill>
                  <a:srgbClr val="000000"/>
                </a:solidFill>
              </a:rPr>
              <a:t> veza otpornosti</a:t>
            </a: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11627"/>
            <a:ext cx="7262519" cy="1175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6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345113"/>
            <a:ext cx="2601913" cy="1135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8826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3600">
                <a:solidFill>
                  <a:srgbClr val="000000"/>
                </a:solidFill>
              </a:rPr>
              <a:t>Metode za re</a:t>
            </a:r>
            <a:r>
              <a:rPr lang="sr-Latn-CS" sz="3600">
                <a:solidFill>
                  <a:srgbClr val="000000"/>
                </a:solidFill>
              </a:rPr>
              <a:t>šavanje razgranatih kola</a:t>
            </a: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90000"/>
              </a:lnSpc>
              <a:spcBef>
                <a:spcPts val="625"/>
              </a:spcBef>
              <a:buClrTx/>
              <a:buFontTx/>
              <a:buNone/>
              <a:defRPr/>
            </a:pPr>
            <a:r>
              <a:rPr lang="sr-Latn-CS" sz="2500" dirty="0" smtClean="0"/>
              <a:t>Pore</a:t>
            </a:r>
            <a:r>
              <a:rPr lang="sr-Latn-RS" sz="2500" dirty="0"/>
              <a:t>đ</a:t>
            </a:r>
            <a:r>
              <a:rPr lang="sr-Latn-CS" sz="2500" dirty="0" smtClean="0"/>
              <a:t>enje metoda</a:t>
            </a:r>
          </a:p>
          <a:p>
            <a:pPr>
              <a:lnSpc>
                <a:spcPct val="90000"/>
              </a:lnSpc>
              <a:spcBef>
                <a:spcPts val="625"/>
              </a:spcBef>
              <a:buClrTx/>
              <a:buFontTx/>
              <a:buNone/>
              <a:defRPr/>
            </a:pPr>
            <a:endParaRPr lang="sr-Latn-CS" sz="2500" dirty="0" smtClean="0"/>
          </a:p>
          <a:p>
            <a:pPr marL="339725" indent="-336550">
              <a:lnSpc>
                <a:spcPct val="90000"/>
              </a:lnSpc>
              <a:spcBef>
                <a:spcPts val="625"/>
              </a:spcBef>
              <a:buFont typeface="Arial" charset="0"/>
              <a:buChar char="•"/>
              <a:defRPr/>
            </a:pPr>
            <a:r>
              <a:rPr lang="sr-Latn-CS" sz="2500" dirty="0" smtClean="0"/>
              <a:t>Samo prosta kola se rešavaju direktnom primenom </a:t>
            </a:r>
          </a:p>
          <a:p>
            <a:pPr>
              <a:lnSpc>
                <a:spcPct val="90000"/>
              </a:lnSpc>
              <a:spcBef>
                <a:spcPts val="625"/>
              </a:spcBef>
              <a:buClrTx/>
              <a:buFontTx/>
              <a:buNone/>
              <a:defRPr/>
            </a:pPr>
            <a:r>
              <a:rPr lang="sr-Latn-CS" sz="2500" dirty="0" smtClean="0"/>
              <a:t>    Kirchhoff-ovih jednačina</a:t>
            </a:r>
          </a:p>
          <a:p>
            <a:pPr>
              <a:lnSpc>
                <a:spcPct val="90000"/>
              </a:lnSpc>
              <a:spcBef>
                <a:spcPts val="625"/>
              </a:spcBef>
              <a:buClrTx/>
              <a:buFontTx/>
              <a:buNone/>
              <a:defRPr/>
            </a:pPr>
            <a:endParaRPr lang="sr-Latn-CS" sz="2500" dirty="0" smtClean="0"/>
          </a:p>
          <a:p>
            <a:pPr marL="339725" indent="-336550">
              <a:lnSpc>
                <a:spcPct val="90000"/>
              </a:lnSpc>
              <a:spcBef>
                <a:spcPts val="625"/>
              </a:spcBef>
              <a:buFont typeface="Arial" charset="0"/>
              <a:buChar char="•"/>
              <a:defRPr/>
            </a:pPr>
            <a:r>
              <a:rPr lang="sr-Latn-CS" sz="2500" dirty="0" smtClean="0"/>
              <a:t>Ako je </a:t>
            </a:r>
            <a:r>
              <a:rPr lang="sr-Latn-CS" sz="2500" b="1" dirty="0" smtClean="0">
                <a:solidFill>
                  <a:srgbClr val="009999"/>
                </a:solidFill>
              </a:rPr>
              <a:t>n</a:t>
            </a:r>
            <a:r>
              <a:rPr lang="sr-Latn-CS" sz="2500" b="1" baseline="-25000" dirty="0" smtClean="0">
                <a:solidFill>
                  <a:srgbClr val="009999"/>
                </a:solidFill>
              </a:rPr>
              <a:t>č</a:t>
            </a:r>
            <a:r>
              <a:rPr lang="sr-Latn-CS" sz="2500" b="1" dirty="0" smtClean="0">
                <a:solidFill>
                  <a:srgbClr val="009999"/>
                </a:solidFill>
              </a:rPr>
              <a:t> -1&lt;n</a:t>
            </a:r>
            <a:r>
              <a:rPr lang="sr-Latn-CS" sz="2500" b="1" baseline="-25000" dirty="0" smtClean="0">
                <a:solidFill>
                  <a:srgbClr val="009999"/>
                </a:solidFill>
              </a:rPr>
              <a:t>g </a:t>
            </a:r>
            <a:r>
              <a:rPr lang="sr-Latn-CS" sz="2500" b="1" dirty="0" smtClean="0">
                <a:solidFill>
                  <a:srgbClr val="009999"/>
                </a:solidFill>
              </a:rPr>
              <a:t>– n</a:t>
            </a:r>
            <a:r>
              <a:rPr lang="sr-Latn-CS" sz="2500" b="1" baseline="-25000" dirty="0" smtClean="0">
                <a:solidFill>
                  <a:srgbClr val="009999"/>
                </a:solidFill>
              </a:rPr>
              <a:t>č</a:t>
            </a:r>
            <a:r>
              <a:rPr lang="sr-Latn-CS" sz="2500" b="1" dirty="0" smtClean="0">
                <a:solidFill>
                  <a:srgbClr val="009999"/>
                </a:solidFill>
              </a:rPr>
              <a:t>+1</a:t>
            </a:r>
            <a:r>
              <a:rPr lang="sr-Latn-CS" sz="2500" dirty="0" smtClean="0"/>
              <a:t>  podesnija je metoda napona </a:t>
            </a:r>
          </a:p>
          <a:p>
            <a:pPr>
              <a:lnSpc>
                <a:spcPct val="90000"/>
              </a:lnSpc>
              <a:spcBef>
                <a:spcPts val="625"/>
              </a:spcBef>
              <a:buClrTx/>
              <a:buFontTx/>
              <a:buNone/>
              <a:defRPr/>
            </a:pPr>
            <a:r>
              <a:rPr lang="sr-Latn-CS" sz="2500" dirty="0" smtClean="0"/>
              <a:t>   čvorova i obrnuto.</a:t>
            </a:r>
            <a:r>
              <a:rPr lang="en-US" sz="2500" dirty="0" smtClean="0"/>
              <a:t> </a:t>
            </a:r>
            <a:r>
              <a:rPr lang="sr-Latn-CS" sz="2500" dirty="0" smtClean="0"/>
              <a:t>Za</a:t>
            </a:r>
            <a:r>
              <a:rPr lang="en-US" sz="2500" dirty="0" smtClean="0"/>
              <a:t> kola </a:t>
            </a:r>
            <a:r>
              <a:rPr lang="sr-Latn-CS" sz="2500" dirty="0" smtClean="0"/>
              <a:t>koja</a:t>
            </a:r>
            <a:r>
              <a:rPr lang="en-US" sz="2500" dirty="0" smtClean="0"/>
              <a:t> </a:t>
            </a:r>
            <a:r>
              <a:rPr lang="sr-Latn-CS" sz="2500" dirty="0" smtClean="0"/>
              <a:t>imaju veliki broj </a:t>
            </a:r>
            <a:r>
              <a:rPr lang="en-US" sz="2500" dirty="0" smtClean="0"/>
              <a:t>grana,</a:t>
            </a:r>
          </a:p>
          <a:p>
            <a:pPr>
              <a:lnSpc>
                <a:spcPct val="90000"/>
              </a:lnSpc>
              <a:spcBef>
                <a:spcPts val="625"/>
              </a:spcBef>
              <a:buClrTx/>
              <a:buFontTx/>
              <a:buNone/>
              <a:defRPr/>
            </a:pPr>
            <a:r>
              <a:rPr lang="en-US" sz="2500" dirty="0" smtClean="0"/>
              <a:t>	</a:t>
            </a:r>
            <a:r>
              <a:rPr lang="sr-Latn-CS" sz="2500" dirty="0" smtClean="0"/>
              <a:t>povoljnija je metoda napona čvorova.</a:t>
            </a:r>
            <a:r>
              <a:rPr lang="en-US" sz="2500" dirty="0" smtClean="0"/>
              <a:t> </a:t>
            </a:r>
          </a:p>
          <a:p>
            <a:pPr>
              <a:lnSpc>
                <a:spcPct val="90000"/>
              </a:lnSpc>
              <a:spcBef>
                <a:spcPts val="625"/>
              </a:spcBef>
              <a:buClrTx/>
              <a:buFontTx/>
              <a:buNone/>
              <a:defRPr/>
            </a:pPr>
            <a:r>
              <a:rPr lang="sr-Latn-CS" sz="2500" dirty="0" smtClean="0"/>
              <a:t>   Obično se u kolu daju vrednosti otpornika pa se kod metode napona čvorova nešto vremena potroši na</a:t>
            </a:r>
          </a:p>
          <a:p>
            <a:pPr>
              <a:lnSpc>
                <a:spcPct val="90000"/>
              </a:lnSpc>
              <a:spcBef>
                <a:spcPts val="625"/>
              </a:spcBef>
              <a:buClrTx/>
              <a:buFontTx/>
              <a:buNone/>
              <a:defRPr/>
            </a:pPr>
            <a:r>
              <a:rPr lang="sr-Latn-CS" sz="2500" dirty="0" smtClean="0"/>
              <a:t>   njihov preračun u provodnosti.</a:t>
            </a:r>
          </a:p>
        </p:txBody>
      </p:sp>
    </p:spTree>
    <p:extLst>
      <p:ext uri="{BB962C8B-B14F-4D97-AF65-F5344CB8AC3E}">
        <p14:creationId xmlns:p14="http://schemas.microsoft.com/office/powerpoint/2010/main" val="36719897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905241" y="274638"/>
            <a:ext cx="8229600" cy="85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3200" dirty="0">
                <a:solidFill>
                  <a:srgbClr val="00B0F0"/>
                </a:solidFill>
              </a:rPr>
              <a:t>Teoreme u rešavanju razgranatih kola</a:t>
            </a: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686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81000" indent="-377825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80000"/>
              </a:lnSpc>
              <a:spcBef>
                <a:spcPts val="625"/>
              </a:spcBef>
              <a:buClrTx/>
              <a:buFontTx/>
              <a:buNone/>
              <a:defRPr/>
            </a:pPr>
            <a:r>
              <a:rPr lang="sr-Latn-CS" sz="2500" b="1" dirty="0" smtClean="0">
                <a:solidFill>
                  <a:srgbClr val="009999"/>
                </a:solidFill>
              </a:rPr>
              <a:t>Teorema o</a:t>
            </a:r>
            <a:r>
              <a:rPr lang="en-US" sz="2500" b="1" dirty="0" smtClean="0">
                <a:solidFill>
                  <a:srgbClr val="009999"/>
                </a:solidFill>
              </a:rPr>
              <a:t> </a:t>
            </a:r>
            <a:r>
              <a:rPr lang="en-US" sz="2500" b="1" dirty="0" err="1" smtClean="0">
                <a:solidFill>
                  <a:srgbClr val="009999"/>
                </a:solidFill>
              </a:rPr>
              <a:t>superpozicij</a:t>
            </a:r>
            <a:r>
              <a:rPr lang="sr-Latn-CS" sz="2500" b="1" dirty="0" smtClean="0">
                <a:solidFill>
                  <a:srgbClr val="009999"/>
                </a:solidFill>
              </a:rPr>
              <a:t>i</a:t>
            </a:r>
            <a:r>
              <a:rPr lang="en-US" sz="2500" dirty="0" smtClean="0"/>
              <a:t> – </a:t>
            </a:r>
            <a:r>
              <a:rPr lang="en-US" sz="2500" dirty="0" err="1" smtClean="0"/>
              <a:t>struja</a:t>
            </a:r>
            <a:r>
              <a:rPr lang="en-US" sz="2500" dirty="0" smtClean="0"/>
              <a:t> </a:t>
            </a:r>
            <a:r>
              <a:rPr lang="en-US" sz="2500" dirty="0" err="1" smtClean="0"/>
              <a:t>jedne</a:t>
            </a:r>
            <a:r>
              <a:rPr lang="en-US" sz="2500" dirty="0" smtClean="0"/>
              <a:t> </a:t>
            </a:r>
            <a:r>
              <a:rPr lang="en-US" sz="2500" dirty="0" err="1" smtClean="0"/>
              <a:t>grane</a:t>
            </a:r>
            <a:r>
              <a:rPr lang="en-US" sz="2500" dirty="0" smtClean="0"/>
              <a:t> </a:t>
            </a:r>
            <a:r>
              <a:rPr lang="en-US" sz="2500" dirty="0" err="1" smtClean="0"/>
              <a:t>jednaka</a:t>
            </a:r>
            <a:r>
              <a:rPr lang="en-US" sz="2500" dirty="0" smtClean="0"/>
              <a:t> je</a:t>
            </a:r>
          </a:p>
          <a:p>
            <a:pPr>
              <a:lnSpc>
                <a:spcPct val="80000"/>
              </a:lnSpc>
              <a:spcBef>
                <a:spcPts val="625"/>
              </a:spcBef>
              <a:buClrTx/>
              <a:buFontTx/>
              <a:buNone/>
              <a:defRPr/>
            </a:pPr>
            <a:r>
              <a:rPr lang="en-US" sz="2500" dirty="0" err="1" smtClean="0"/>
              <a:t>sumi</a:t>
            </a:r>
            <a:r>
              <a:rPr lang="sr-Latn-CS" sz="2500" dirty="0" smtClean="0"/>
              <a:t> </a:t>
            </a:r>
            <a:r>
              <a:rPr lang="en-US" sz="2500" dirty="0" err="1" smtClean="0"/>
              <a:t>svih</a:t>
            </a:r>
            <a:r>
              <a:rPr lang="en-US" sz="2500" dirty="0" smtClean="0"/>
              <a:t> </a:t>
            </a:r>
            <a:r>
              <a:rPr lang="en-US" sz="2500" dirty="0" err="1" smtClean="0"/>
              <a:t>pojedinačnih</a:t>
            </a:r>
            <a:r>
              <a:rPr lang="en-US" sz="2500" dirty="0" smtClean="0"/>
              <a:t> </a:t>
            </a:r>
            <a:r>
              <a:rPr lang="en-US" sz="2500" dirty="0" err="1" smtClean="0"/>
              <a:t>struja</a:t>
            </a:r>
            <a:r>
              <a:rPr lang="en-US" sz="2500" dirty="0" smtClean="0"/>
              <a:t> </a:t>
            </a:r>
            <a:r>
              <a:rPr lang="en-US" sz="2500" dirty="0" err="1" smtClean="0"/>
              <a:t>što</a:t>
            </a:r>
            <a:r>
              <a:rPr lang="en-US" sz="2500" dirty="0" smtClean="0"/>
              <a:t> bi </a:t>
            </a:r>
            <a:r>
              <a:rPr lang="en-US" sz="2500" dirty="0" err="1" smtClean="0"/>
              <a:t>ih</a:t>
            </a:r>
            <a:r>
              <a:rPr lang="en-US" sz="2500" dirty="0" smtClean="0"/>
              <a:t> u </a:t>
            </a:r>
            <a:r>
              <a:rPr lang="en-US" sz="2500" dirty="0" err="1" smtClean="0"/>
              <a:t>toj</a:t>
            </a:r>
            <a:r>
              <a:rPr lang="en-US" sz="2500" dirty="0" smtClean="0"/>
              <a:t> </a:t>
            </a:r>
            <a:r>
              <a:rPr lang="en-US" sz="2500" dirty="0" err="1" smtClean="0"/>
              <a:t>grani</a:t>
            </a:r>
            <a:r>
              <a:rPr lang="en-US" sz="2500" dirty="0" smtClean="0"/>
              <a:t> </a:t>
            </a:r>
          </a:p>
          <a:p>
            <a:pPr>
              <a:lnSpc>
                <a:spcPct val="80000"/>
              </a:lnSpc>
              <a:spcBef>
                <a:spcPts val="625"/>
              </a:spcBef>
              <a:buClrTx/>
              <a:buFontTx/>
              <a:buNone/>
              <a:defRPr/>
            </a:pPr>
            <a:r>
              <a:rPr lang="en-US" sz="2500" dirty="0" err="1" smtClean="0"/>
              <a:t>prouzro</a:t>
            </a:r>
            <a:r>
              <a:rPr lang="sr-Latn-CS" sz="2500" dirty="0" smtClean="0"/>
              <a:t>kovali </a:t>
            </a:r>
            <a:r>
              <a:rPr lang="en-US" sz="2500" dirty="0" err="1" smtClean="0"/>
              <a:t>pojedini</a:t>
            </a:r>
            <a:r>
              <a:rPr lang="en-US" sz="2500" dirty="0" smtClean="0"/>
              <a:t> </a:t>
            </a:r>
            <a:r>
              <a:rPr lang="en-US" sz="2500" dirty="0" err="1" smtClean="0"/>
              <a:t>napon</a:t>
            </a:r>
            <a:r>
              <a:rPr lang="sr-Latn-CS" sz="2500" dirty="0" smtClean="0"/>
              <a:t>ski i strujni generatori</a:t>
            </a:r>
            <a:r>
              <a:rPr lang="en-US" sz="2500" dirty="0" smtClean="0"/>
              <a:t>, </a:t>
            </a:r>
            <a:r>
              <a:rPr lang="en-US" sz="2500" dirty="0" err="1" smtClean="0"/>
              <a:t>svaki</a:t>
            </a:r>
            <a:endParaRPr lang="en-US" sz="2500" dirty="0" smtClean="0"/>
          </a:p>
          <a:p>
            <a:pPr>
              <a:lnSpc>
                <a:spcPct val="80000"/>
              </a:lnSpc>
              <a:spcBef>
                <a:spcPts val="625"/>
              </a:spcBef>
              <a:buClrTx/>
              <a:buFontTx/>
              <a:buNone/>
              <a:defRPr/>
            </a:pPr>
            <a:r>
              <a:rPr lang="en-US" sz="2500" dirty="0" err="1" smtClean="0"/>
              <a:t>sam</a:t>
            </a:r>
            <a:r>
              <a:rPr lang="en-US" sz="2500" dirty="0" smtClean="0"/>
              <a:t> </a:t>
            </a:r>
            <a:r>
              <a:rPr lang="en-US" sz="2500" dirty="0" err="1" smtClean="0"/>
              <a:t>za</a:t>
            </a:r>
            <a:r>
              <a:rPr lang="en-US" sz="2500" dirty="0" smtClean="0"/>
              <a:t> </a:t>
            </a:r>
            <a:r>
              <a:rPr lang="en-US" sz="2500" dirty="0" err="1" smtClean="0"/>
              <a:t>sebe</a:t>
            </a:r>
            <a:r>
              <a:rPr lang="en-US" sz="2500" dirty="0" smtClean="0"/>
              <a:t>.</a:t>
            </a:r>
          </a:p>
          <a:p>
            <a:pPr>
              <a:lnSpc>
                <a:spcPct val="80000"/>
              </a:lnSpc>
              <a:spcBef>
                <a:spcPts val="625"/>
              </a:spcBef>
              <a:buClrTx/>
              <a:buFontTx/>
              <a:buNone/>
              <a:defRPr/>
            </a:pPr>
            <a:r>
              <a:rPr lang="en-US" sz="2500" dirty="0" err="1" smtClean="0"/>
              <a:t>Metoda</a:t>
            </a:r>
            <a:r>
              <a:rPr lang="en-US" sz="2500" dirty="0" smtClean="0"/>
              <a:t> </a:t>
            </a:r>
            <a:r>
              <a:rPr lang="en-US" sz="2500" dirty="0" err="1" smtClean="0"/>
              <a:t>superpozicije</a:t>
            </a:r>
            <a:r>
              <a:rPr lang="en-US" sz="2500" dirty="0" smtClean="0"/>
              <a:t> </a:t>
            </a:r>
            <a:r>
              <a:rPr lang="en-US" sz="2500" dirty="0" err="1" smtClean="0"/>
              <a:t>sastoji</a:t>
            </a:r>
            <a:r>
              <a:rPr lang="en-US" sz="2500" dirty="0" smtClean="0"/>
              <a:t> se u </a:t>
            </a:r>
            <a:r>
              <a:rPr lang="en-US" sz="2500" dirty="0" err="1" smtClean="0"/>
              <a:t>sledećem</a:t>
            </a:r>
            <a:r>
              <a:rPr lang="en-US" sz="2500" dirty="0" smtClean="0"/>
              <a:t>:</a:t>
            </a:r>
            <a:endParaRPr lang="sr-Latn-RS" sz="2500" dirty="0" smtClean="0"/>
          </a:p>
          <a:p>
            <a:pPr>
              <a:lnSpc>
                <a:spcPct val="80000"/>
              </a:lnSpc>
              <a:spcBef>
                <a:spcPts val="625"/>
              </a:spcBef>
              <a:buClrTx/>
              <a:buFontTx/>
              <a:buNone/>
              <a:defRPr/>
            </a:pPr>
            <a:endParaRPr lang="en-US" sz="2500" dirty="0" smtClean="0"/>
          </a:p>
          <a:p>
            <a:pPr marL="739775" lvl="1" indent="-374650">
              <a:lnSpc>
                <a:spcPct val="80000"/>
              </a:lnSpc>
              <a:spcBef>
                <a:spcPts val="0"/>
              </a:spcBef>
              <a:buFont typeface="Times New Roman" pitchFamily="16" charset="0"/>
              <a:buAutoNum type="arabicPeriod"/>
              <a:defRPr/>
            </a:pPr>
            <a:r>
              <a:rPr lang="en-US" sz="2500" dirty="0" err="1" smtClean="0"/>
              <a:t>struju</a:t>
            </a:r>
            <a:r>
              <a:rPr lang="en-US" sz="2500" dirty="0" smtClean="0"/>
              <a:t> u </a:t>
            </a:r>
            <a:r>
              <a:rPr lang="en-US" sz="2500" dirty="0" err="1" smtClean="0"/>
              <a:t>jednoj</a:t>
            </a:r>
            <a:r>
              <a:rPr lang="en-US" sz="2500" dirty="0" smtClean="0"/>
              <a:t> </a:t>
            </a:r>
            <a:r>
              <a:rPr lang="en-US" sz="2500" dirty="0" err="1" smtClean="0"/>
              <a:t>grani</a:t>
            </a:r>
            <a:r>
              <a:rPr lang="en-US" sz="2500" dirty="0" smtClean="0"/>
              <a:t> </a:t>
            </a:r>
            <a:r>
              <a:rPr lang="en-US" sz="2500" dirty="0" err="1" smtClean="0"/>
              <a:t>izračunamo</a:t>
            </a:r>
            <a:r>
              <a:rPr lang="en-US" sz="2500" dirty="0" smtClean="0"/>
              <a:t> </a:t>
            </a:r>
            <a:r>
              <a:rPr lang="en-US" sz="2500" dirty="0" err="1" smtClean="0"/>
              <a:t>tako</a:t>
            </a:r>
            <a:r>
              <a:rPr lang="en-US" sz="2500" dirty="0" smtClean="0"/>
              <a:t> da </a:t>
            </a:r>
            <a:r>
              <a:rPr lang="en-US" sz="2500" dirty="0" err="1" smtClean="0"/>
              <a:t>kratko</a:t>
            </a:r>
            <a:endParaRPr lang="en-US" sz="2500" dirty="0" smtClean="0"/>
          </a:p>
          <a:p>
            <a:pPr lvl="1">
              <a:lnSpc>
                <a:spcPct val="80000"/>
              </a:lnSpc>
              <a:spcBef>
                <a:spcPts val="0"/>
              </a:spcBef>
              <a:buClrTx/>
              <a:buFontTx/>
              <a:buNone/>
              <a:defRPr/>
            </a:pPr>
            <a:r>
              <a:rPr lang="en-US" sz="2500" dirty="0" smtClean="0"/>
              <a:t> </a:t>
            </a:r>
            <a:r>
              <a:rPr lang="sr-Latn-CS" sz="2500" dirty="0" smtClean="0"/>
              <a:t>   </a:t>
            </a:r>
            <a:r>
              <a:rPr lang="en-US" sz="2500" dirty="0" err="1" smtClean="0"/>
              <a:t>spojimo</a:t>
            </a:r>
            <a:r>
              <a:rPr lang="sr-Latn-CS" sz="2500" dirty="0" smtClean="0"/>
              <a:t> </a:t>
            </a:r>
            <a:r>
              <a:rPr lang="en-US" sz="2500" dirty="0" err="1" smtClean="0"/>
              <a:t>sve</a:t>
            </a:r>
            <a:r>
              <a:rPr lang="en-US" sz="2500" dirty="0" smtClean="0"/>
              <a:t> </a:t>
            </a:r>
            <a:r>
              <a:rPr lang="en-US" sz="2500" dirty="0" err="1" smtClean="0"/>
              <a:t>naponske</a:t>
            </a:r>
            <a:r>
              <a:rPr lang="en-US" sz="2500" dirty="0" smtClean="0"/>
              <a:t> </a:t>
            </a:r>
            <a:r>
              <a:rPr lang="en-US" sz="2500" dirty="0" err="1" smtClean="0"/>
              <a:t>izvore</a:t>
            </a:r>
            <a:r>
              <a:rPr lang="en-US" sz="2500" dirty="0" smtClean="0"/>
              <a:t> </a:t>
            </a:r>
            <a:r>
              <a:rPr lang="sr-Latn-CS" sz="2500" dirty="0" smtClean="0"/>
              <a:t>i raskinemo sve strujne 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ClrTx/>
              <a:buFontTx/>
              <a:buNone/>
              <a:defRPr/>
            </a:pPr>
            <a:r>
              <a:rPr lang="sr-Latn-CS" sz="2500" dirty="0" smtClean="0"/>
              <a:t>    izvore </a:t>
            </a:r>
            <a:r>
              <a:rPr lang="en-US" sz="2500" dirty="0" err="1" smtClean="0"/>
              <a:t>osim</a:t>
            </a:r>
            <a:r>
              <a:rPr lang="en-US" sz="2500" dirty="0" smtClean="0"/>
              <a:t> </a:t>
            </a:r>
            <a:r>
              <a:rPr lang="en-US" sz="2500" dirty="0" err="1" smtClean="0"/>
              <a:t>jednog</a:t>
            </a:r>
            <a:r>
              <a:rPr lang="en-US" sz="2500" dirty="0" smtClean="0"/>
              <a:t>,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ClrTx/>
              <a:buFontTx/>
              <a:buNone/>
              <a:defRPr/>
            </a:pPr>
            <a:r>
              <a:rPr lang="sr-Latn-CS" sz="2500" dirty="0" smtClean="0"/>
              <a:t>2.</a:t>
            </a:r>
            <a:r>
              <a:rPr lang="en-US" sz="2500" dirty="0" smtClean="0"/>
              <a:t> </a:t>
            </a:r>
            <a:r>
              <a:rPr lang="en-US" sz="2500" dirty="0" err="1" smtClean="0"/>
              <a:t>izračunamo</a:t>
            </a:r>
            <a:r>
              <a:rPr lang="en-US" sz="2500" dirty="0" smtClean="0"/>
              <a:t> </a:t>
            </a:r>
            <a:r>
              <a:rPr lang="en-US" sz="2500" dirty="0" err="1" smtClean="0"/>
              <a:t>struju</a:t>
            </a:r>
            <a:r>
              <a:rPr lang="en-US" sz="2500" dirty="0" smtClean="0"/>
              <a:t> u </a:t>
            </a:r>
            <a:r>
              <a:rPr lang="en-US" sz="2500" dirty="0" err="1" smtClean="0"/>
              <a:t>toj</a:t>
            </a:r>
            <a:r>
              <a:rPr lang="en-US" sz="2500" dirty="0" smtClean="0"/>
              <a:t> </a:t>
            </a:r>
            <a:r>
              <a:rPr lang="en-US" sz="2500" dirty="0" err="1" smtClean="0"/>
              <a:t>grani</a:t>
            </a:r>
            <a:r>
              <a:rPr lang="en-US" sz="2500" dirty="0" smtClean="0"/>
              <a:t> </a:t>
            </a:r>
            <a:r>
              <a:rPr lang="en-US" sz="2500" dirty="0" err="1" smtClean="0"/>
              <a:t>samo</a:t>
            </a:r>
            <a:r>
              <a:rPr lang="en-US" sz="2500" dirty="0" smtClean="0"/>
              <a:t> </a:t>
            </a:r>
            <a:r>
              <a:rPr lang="en-US" sz="2500" dirty="0" err="1" smtClean="0"/>
              <a:t>uz</a:t>
            </a:r>
            <a:r>
              <a:rPr lang="en-US" sz="2500" dirty="0" smtClean="0"/>
              <a:t> </a:t>
            </a:r>
            <a:r>
              <a:rPr lang="en-US" sz="2500" dirty="0" err="1" smtClean="0"/>
              <a:t>taj</a:t>
            </a:r>
            <a:r>
              <a:rPr lang="en-US" sz="2500" dirty="0" smtClean="0"/>
              <a:t> </a:t>
            </a:r>
            <a:r>
              <a:rPr lang="en-US" sz="2500" dirty="0" err="1" smtClean="0"/>
              <a:t>napon</a:t>
            </a:r>
            <a:r>
              <a:rPr lang="sr-Latn-CS" sz="2500" dirty="0" smtClean="0"/>
              <a:t>ski ili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ClrTx/>
              <a:buFontTx/>
              <a:buNone/>
              <a:defRPr/>
            </a:pPr>
            <a:r>
              <a:rPr lang="sr-Latn-CS" sz="2500" dirty="0" smtClean="0"/>
              <a:t>    strujni generator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ClrTx/>
              <a:buFontTx/>
              <a:buNone/>
              <a:defRPr/>
            </a:pPr>
            <a:r>
              <a:rPr lang="sr-Latn-CS" sz="2500" dirty="0" smtClean="0"/>
              <a:t>3. </a:t>
            </a:r>
            <a:r>
              <a:rPr lang="en-US" sz="2500" dirty="0" err="1" smtClean="0"/>
              <a:t>izračunamo</a:t>
            </a:r>
            <a:r>
              <a:rPr lang="en-US" sz="2500" dirty="0" smtClean="0"/>
              <a:t> </a:t>
            </a:r>
            <a:r>
              <a:rPr lang="en-US" sz="2500" dirty="0" err="1" smtClean="0"/>
              <a:t>redom</a:t>
            </a:r>
            <a:r>
              <a:rPr lang="en-US" sz="2500" dirty="0" smtClean="0"/>
              <a:t> </a:t>
            </a:r>
            <a:r>
              <a:rPr lang="en-US" sz="2500" dirty="0" err="1" smtClean="0"/>
              <a:t>struje</a:t>
            </a:r>
            <a:r>
              <a:rPr lang="en-US" sz="2500" dirty="0" smtClean="0"/>
              <a:t> </a:t>
            </a:r>
            <a:r>
              <a:rPr lang="en-US" sz="2500" dirty="0" err="1" smtClean="0"/>
              <a:t>kroz</a:t>
            </a:r>
            <a:r>
              <a:rPr lang="en-US" sz="2500" dirty="0" smtClean="0"/>
              <a:t> </a:t>
            </a:r>
            <a:r>
              <a:rPr lang="en-US" sz="2500" dirty="0" err="1" smtClean="0"/>
              <a:t>tu</a:t>
            </a:r>
            <a:r>
              <a:rPr lang="en-US" sz="2500" dirty="0" smtClean="0"/>
              <a:t> </a:t>
            </a:r>
            <a:r>
              <a:rPr lang="en-US" sz="2500" dirty="0" err="1" smtClean="0"/>
              <a:t>granu</a:t>
            </a:r>
            <a:r>
              <a:rPr lang="en-US" sz="2500" dirty="0" smtClean="0"/>
              <a:t> </a:t>
            </a:r>
            <a:r>
              <a:rPr lang="sr-Latn-CS" sz="2500" dirty="0" smtClean="0"/>
              <a:t>za</a:t>
            </a:r>
            <a:r>
              <a:rPr lang="en-US" sz="2500" dirty="0" smtClean="0"/>
              <a:t> </a:t>
            </a:r>
            <a:r>
              <a:rPr lang="en-US" sz="2500" dirty="0" err="1" smtClean="0"/>
              <a:t>svaki</a:t>
            </a:r>
            <a:r>
              <a:rPr lang="en-US" sz="2500" dirty="0" smtClean="0"/>
              <a:t> od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ClrTx/>
              <a:buFontTx/>
              <a:buNone/>
              <a:defRPr/>
            </a:pPr>
            <a:r>
              <a:rPr lang="sr-Latn-CS" sz="2500" dirty="0" smtClean="0"/>
              <a:t>    </a:t>
            </a:r>
            <a:r>
              <a:rPr lang="en-US" sz="2500" dirty="0" err="1" smtClean="0"/>
              <a:t>ostalih</a:t>
            </a:r>
            <a:r>
              <a:rPr lang="en-US" sz="2500" dirty="0" smtClean="0"/>
              <a:t> </a:t>
            </a:r>
            <a:r>
              <a:rPr lang="en-US" sz="2500" dirty="0" err="1" smtClean="0"/>
              <a:t>napon</a:t>
            </a:r>
            <a:r>
              <a:rPr lang="sr-Latn-CS" sz="2500" dirty="0" smtClean="0"/>
              <a:t>skih i strujnih generatora</a:t>
            </a:r>
          </a:p>
          <a:p>
            <a:pPr>
              <a:lnSpc>
                <a:spcPct val="80000"/>
              </a:lnSpc>
              <a:spcBef>
                <a:spcPts val="625"/>
              </a:spcBef>
              <a:buClrTx/>
              <a:buFontTx/>
              <a:buNone/>
              <a:defRPr/>
            </a:pPr>
            <a:endParaRPr lang="sr-Latn-CS" sz="2500" dirty="0" smtClean="0"/>
          </a:p>
        </p:txBody>
      </p:sp>
    </p:spTree>
    <p:extLst>
      <p:ext uri="{BB962C8B-B14F-4D97-AF65-F5344CB8AC3E}">
        <p14:creationId xmlns:p14="http://schemas.microsoft.com/office/powerpoint/2010/main" val="3296686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1619672" y="274638"/>
            <a:ext cx="7524328" cy="85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3600" dirty="0">
                <a:solidFill>
                  <a:srgbClr val="00B0F0"/>
                </a:solidFill>
              </a:rPr>
              <a:t>Teoreme u rešavanju razgranatih kola</a:t>
            </a: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625"/>
              </a:spcBef>
              <a:buClrTx/>
              <a:buFontTx/>
              <a:buNone/>
              <a:defRPr/>
            </a:pPr>
            <a:r>
              <a:rPr lang="sr-Latn-CS" sz="2500" smtClean="0"/>
              <a:t>4. </a:t>
            </a:r>
            <a:r>
              <a:rPr lang="en-US" sz="2500" smtClean="0"/>
              <a:t>suma pojedinih struja je tražena struja p</a:t>
            </a:r>
            <a:r>
              <a:rPr lang="sr-Latn-CS" sz="2500" smtClean="0"/>
              <a:t>os</a:t>
            </a:r>
            <a:r>
              <a:rPr lang="en-US" sz="2500" smtClean="0"/>
              <a:t>matrane grane,</a:t>
            </a:r>
          </a:p>
          <a:p>
            <a:pPr>
              <a:spcBef>
                <a:spcPts val="625"/>
              </a:spcBef>
              <a:buClrTx/>
              <a:buFontTx/>
              <a:buNone/>
              <a:defRPr/>
            </a:pPr>
            <a:r>
              <a:rPr lang="sr-Latn-CS" sz="2500" smtClean="0"/>
              <a:t>5.</a:t>
            </a:r>
            <a:r>
              <a:rPr lang="en-US" sz="2500" smtClean="0"/>
              <a:t> postupak </a:t>
            </a:r>
            <a:r>
              <a:rPr lang="sr-Latn-CS" sz="2500" smtClean="0"/>
              <a:t>se može</a:t>
            </a:r>
            <a:r>
              <a:rPr lang="en-US" sz="2500" smtClean="0"/>
              <a:t> ponoviti za svaku granu.</a:t>
            </a:r>
          </a:p>
          <a:p>
            <a:pPr>
              <a:spcBef>
                <a:spcPts val="625"/>
              </a:spcBef>
              <a:buClrTx/>
              <a:buFontTx/>
              <a:buNone/>
              <a:defRPr/>
            </a:pPr>
            <a:r>
              <a:rPr lang="sr-Latn-CS" sz="2500" smtClean="0"/>
              <a:t>Primer:</a:t>
            </a:r>
          </a:p>
          <a:p>
            <a:pPr marL="341313">
              <a:spcBef>
                <a:spcPts val="625"/>
              </a:spcBef>
              <a:buClrTx/>
              <a:buFontTx/>
              <a:buNone/>
              <a:defRPr/>
            </a:pPr>
            <a:endParaRPr lang="sr-Latn-CS" sz="2500" smtClean="0"/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430" y="3124199"/>
            <a:ext cx="5354637" cy="281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1218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899057" y="188640"/>
            <a:ext cx="8229600" cy="85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3600" dirty="0">
                <a:solidFill>
                  <a:srgbClr val="00B0F0"/>
                </a:solidFill>
              </a:rPr>
              <a:t>Teoreme u rešavanju razgranatih kola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3600"/>
            <a:ext cx="4598987" cy="287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5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079624"/>
            <a:ext cx="3303587" cy="298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0925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879198" y="188640"/>
            <a:ext cx="8229600" cy="92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3600" dirty="0">
                <a:solidFill>
                  <a:srgbClr val="00B0F0"/>
                </a:solidFill>
              </a:rPr>
              <a:t>Teoreme u rešavanju razgranatih kola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681163"/>
            <a:ext cx="8558213" cy="3500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3" y="5622924"/>
            <a:ext cx="4562475" cy="70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1981200" y="5622925"/>
            <a:ext cx="16811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500">
                <a:solidFill>
                  <a:srgbClr val="000000"/>
                </a:solidFill>
              </a:rPr>
              <a:t>Rezultat je</a:t>
            </a:r>
          </a:p>
        </p:txBody>
      </p:sp>
    </p:spTree>
    <p:extLst>
      <p:ext uri="{BB962C8B-B14F-4D97-AF65-F5344CB8AC3E}">
        <p14:creationId xmlns:p14="http://schemas.microsoft.com/office/powerpoint/2010/main" val="10570980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1681336" y="188640"/>
            <a:ext cx="7499176" cy="92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>
                <a:solidFill>
                  <a:srgbClr val="00B0F0"/>
                </a:solidFill>
              </a:rPr>
              <a:t>Thevenin-ova teorema</a:t>
            </a:r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25"/>
              </a:spcBef>
              <a:buClrTx/>
              <a:buFontTx/>
              <a:buNone/>
            </a:pPr>
            <a:r>
              <a:rPr lang="en-US" sz="2500">
                <a:solidFill>
                  <a:srgbClr val="000000"/>
                </a:solidFill>
              </a:rPr>
              <a:t>Struja </a:t>
            </a:r>
            <a:r>
              <a:rPr lang="en-US" sz="2500" b="1">
                <a:solidFill>
                  <a:srgbClr val="000000"/>
                </a:solidFill>
              </a:rPr>
              <a:t>I </a:t>
            </a:r>
            <a:r>
              <a:rPr lang="en-US" sz="2500">
                <a:solidFill>
                  <a:srgbClr val="000000"/>
                </a:solidFill>
              </a:rPr>
              <a:t>kroz otpornost </a:t>
            </a:r>
            <a:r>
              <a:rPr lang="en-US" sz="2500" b="1">
                <a:solidFill>
                  <a:srgbClr val="000000"/>
                </a:solidFill>
              </a:rPr>
              <a:t>R </a:t>
            </a:r>
            <a:r>
              <a:rPr lang="en-US" sz="2500">
                <a:solidFill>
                  <a:srgbClr val="000000"/>
                </a:solidFill>
              </a:rPr>
              <a:t>neke linearne mreže se može </a:t>
            </a:r>
          </a:p>
          <a:p>
            <a:pPr eaLnBrk="1" hangingPunct="1">
              <a:lnSpc>
                <a:spcPct val="80000"/>
              </a:lnSpc>
              <a:spcBef>
                <a:spcPts val="625"/>
              </a:spcBef>
              <a:buClrTx/>
              <a:buFontTx/>
              <a:buNone/>
            </a:pPr>
            <a:r>
              <a:rPr lang="en-US" sz="2500">
                <a:solidFill>
                  <a:srgbClr val="000000"/>
                </a:solidFill>
              </a:rPr>
              <a:t>odrediti tako da se preostali deo mreže zameni gledan</a:t>
            </a:r>
            <a:r>
              <a:rPr lang="sr-Latn-CS" sz="2500">
                <a:solidFill>
                  <a:srgbClr val="000000"/>
                </a:solidFill>
              </a:rPr>
              <a:t>o</a:t>
            </a:r>
          </a:p>
          <a:p>
            <a:pPr eaLnBrk="1" hangingPunct="1">
              <a:lnSpc>
                <a:spcPct val="80000"/>
              </a:lnSpc>
              <a:spcBef>
                <a:spcPts val="625"/>
              </a:spcBef>
              <a:buClrTx/>
              <a:buFontTx/>
              <a:buNone/>
            </a:pPr>
            <a:r>
              <a:rPr lang="sr-Latn-CS" sz="2500">
                <a:solidFill>
                  <a:srgbClr val="000000"/>
                </a:solidFill>
              </a:rPr>
              <a:t>od</a:t>
            </a:r>
            <a:r>
              <a:rPr lang="en-US" sz="2500">
                <a:solidFill>
                  <a:srgbClr val="000000"/>
                </a:solidFill>
              </a:rPr>
              <a:t> krajeva tog otpornika jednim naponskim izvorom </a:t>
            </a:r>
            <a:r>
              <a:rPr lang="en-US" sz="2500" b="1">
                <a:solidFill>
                  <a:srgbClr val="000000"/>
                </a:solidFill>
              </a:rPr>
              <a:t>E</a:t>
            </a:r>
            <a:r>
              <a:rPr lang="en-US" sz="2500" b="1" baseline="-25000">
                <a:solidFill>
                  <a:srgbClr val="000000"/>
                </a:solidFill>
              </a:rPr>
              <a:t>T</a:t>
            </a:r>
            <a:r>
              <a:rPr lang="en-US" sz="2500" b="1">
                <a:solidFill>
                  <a:srgbClr val="000000"/>
                </a:solidFill>
              </a:rPr>
              <a:t> </a:t>
            </a:r>
            <a:r>
              <a:rPr lang="en-US" sz="2500">
                <a:solidFill>
                  <a:srgbClr val="000000"/>
                </a:solidFill>
              </a:rPr>
              <a:t>i</a:t>
            </a:r>
          </a:p>
          <a:p>
            <a:pPr eaLnBrk="1" hangingPunct="1">
              <a:lnSpc>
                <a:spcPct val="80000"/>
              </a:lnSpc>
              <a:spcBef>
                <a:spcPts val="625"/>
              </a:spcBef>
              <a:buClrTx/>
              <a:buFontTx/>
              <a:buNone/>
            </a:pPr>
            <a:r>
              <a:rPr lang="en-US" sz="2500">
                <a:solidFill>
                  <a:srgbClr val="000000"/>
                </a:solidFill>
              </a:rPr>
              <a:t>unutra</a:t>
            </a:r>
            <a:r>
              <a:rPr lang="sr-Latn-CS" sz="2500">
                <a:solidFill>
                  <a:srgbClr val="000000"/>
                </a:solidFill>
              </a:rPr>
              <a:t>šnj</a:t>
            </a:r>
            <a:r>
              <a:rPr lang="en-US" sz="2500">
                <a:solidFill>
                  <a:srgbClr val="000000"/>
                </a:solidFill>
              </a:rPr>
              <a:t>im otpor</a:t>
            </a:r>
            <a:r>
              <a:rPr lang="sr-Latn-CS" sz="2500">
                <a:solidFill>
                  <a:srgbClr val="000000"/>
                </a:solidFill>
              </a:rPr>
              <a:t>niko</a:t>
            </a:r>
            <a:r>
              <a:rPr lang="en-US" sz="2500">
                <a:solidFill>
                  <a:srgbClr val="000000"/>
                </a:solidFill>
              </a:rPr>
              <a:t>m </a:t>
            </a:r>
            <a:r>
              <a:rPr lang="en-US" sz="2500" b="1">
                <a:solidFill>
                  <a:srgbClr val="000000"/>
                </a:solidFill>
              </a:rPr>
              <a:t>R</a:t>
            </a:r>
            <a:r>
              <a:rPr lang="en-US" sz="2500" b="1" baseline="-25000">
                <a:solidFill>
                  <a:srgbClr val="000000"/>
                </a:solidFill>
              </a:rPr>
              <a:t>T</a:t>
            </a:r>
            <a:r>
              <a:rPr lang="en-US" sz="2500" b="1">
                <a:solidFill>
                  <a:srgbClr val="000000"/>
                </a:solidFill>
              </a:rPr>
              <a:t> </a:t>
            </a:r>
            <a:r>
              <a:rPr lang="en-US" sz="250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ts val="625"/>
              </a:spcBef>
              <a:buClrTx/>
              <a:buFontTx/>
              <a:buNone/>
            </a:pPr>
            <a:r>
              <a:rPr lang="en-US" sz="2500">
                <a:solidFill>
                  <a:srgbClr val="000000"/>
                </a:solidFill>
              </a:rPr>
              <a:t>Postupak:</a:t>
            </a:r>
          </a:p>
          <a:p>
            <a:pPr eaLnBrk="1" hangingPunct="1">
              <a:lnSpc>
                <a:spcPct val="80000"/>
              </a:lnSpc>
              <a:spcBef>
                <a:spcPts val="625"/>
              </a:spcBef>
              <a:buClrTx/>
              <a:buFontTx/>
              <a:buNone/>
            </a:pPr>
            <a:r>
              <a:rPr lang="sr-Latn-CS" sz="2500">
                <a:solidFill>
                  <a:srgbClr val="000000"/>
                </a:solidFill>
              </a:rPr>
              <a:t>1. </a:t>
            </a:r>
            <a:r>
              <a:rPr lang="en-US" sz="2500">
                <a:solidFill>
                  <a:srgbClr val="000000"/>
                </a:solidFill>
              </a:rPr>
              <a:t>iz zadane </a:t>
            </a:r>
            <a:r>
              <a:rPr lang="sr-Latn-CS" sz="2500">
                <a:solidFill>
                  <a:srgbClr val="000000"/>
                </a:solidFill>
              </a:rPr>
              <a:t>š</a:t>
            </a:r>
            <a:r>
              <a:rPr lang="en-US" sz="2500">
                <a:solidFill>
                  <a:srgbClr val="000000"/>
                </a:solidFill>
              </a:rPr>
              <a:t>eme treba odstraniti otpor</a:t>
            </a:r>
            <a:r>
              <a:rPr lang="sr-Latn-CS" sz="2500">
                <a:solidFill>
                  <a:srgbClr val="000000"/>
                </a:solidFill>
              </a:rPr>
              <a:t>nost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b="1">
                <a:solidFill>
                  <a:srgbClr val="000000"/>
                </a:solidFill>
              </a:rPr>
              <a:t>R </a:t>
            </a:r>
            <a:r>
              <a:rPr lang="en-US" sz="2500">
                <a:solidFill>
                  <a:srgbClr val="000000"/>
                </a:solidFill>
              </a:rPr>
              <a:t>tako da</a:t>
            </a:r>
          </a:p>
          <a:p>
            <a:pPr eaLnBrk="1" hangingPunct="1">
              <a:lnSpc>
                <a:spcPct val="80000"/>
              </a:lnSpc>
              <a:spcBef>
                <a:spcPts val="625"/>
              </a:spcBef>
              <a:buClrTx/>
              <a:buFontTx/>
              <a:buNone/>
            </a:pP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sr-Latn-CS" sz="2500">
                <a:solidFill>
                  <a:srgbClr val="000000"/>
                </a:solidFill>
              </a:rPr>
              <a:t>   </a:t>
            </a:r>
            <a:r>
              <a:rPr lang="en-US" sz="2500">
                <a:solidFill>
                  <a:srgbClr val="000000"/>
                </a:solidFill>
              </a:rPr>
              <a:t>stezaljke</a:t>
            </a:r>
            <a:r>
              <a:rPr lang="sr-Latn-CS" sz="2500">
                <a:solidFill>
                  <a:srgbClr val="000000"/>
                </a:solidFill>
              </a:rPr>
              <a:t> </a:t>
            </a:r>
            <a:r>
              <a:rPr lang="en-US" sz="2500">
                <a:solidFill>
                  <a:srgbClr val="000000"/>
                </a:solidFill>
              </a:rPr>
              <a:t>na koje je bio priključen ostanu otvorene,</a:t>
            </a:r>
          </a:p>
          <a:p>
            <a:pPr eaLnBrk="1" hangingPunct="1">
              <a:lnSpc>
                <a:spcPct val="80000"/>
              </a:lnSpc>
              <a:spcBef>
                <a:spcPts val="625"/>
              </a:spcBef>
              <a:buClrTx/>
              <a:buFontTx/>
              <a:buNone/>
            </a:pPr>
            <a:r>
              <a:rPr lang="sr-Latn-CS" sz="2500">
                <a:solidFill>
                  <a:srgbClr val="000000"/>
                </a:solidFill>
              </a:rPr>
              <a:t>2. </a:t>
            </a:r>
            <a:r>
              <a:rPr lang="en-US" sz="2500">
                <a:solidFill>
                  <a:srgbClr val="000000"/>
                </a:solidFill>
              </a:rPr>
              <a:t>napon </a:t>
            </a:r>
            <a:r>
              <a:rPr lang="en-US" sz="2500" b="1">
                <a:solidFill>
                  <a:srgbClr val="000000"/>
                </a:solidFill>
              </a:rPr>
              <a:t>E</a:t>
            </a:r>
            <a:r>
              <a:rPr lang="en-US" sz="2500" b="1" baseline="-25000">
                <a:solidFill>
                  <a:srgbClr val="000000"/>
                </a:solidFill>
              </a:rPr>
              <a:t>T</a:t>
            </a:r>
            <a:r>
              <a:rPr lang="en-US" sz="2500" b="1">
                <a:solidFill>
                  <a:srgbClr val="000000"/>
                </a:solidFill>
              </a:rPr>
              <a:t> </a:t>
            </a:r>
            <a:r>
              <a:rPr lang="en-US" sz="2500">
                <a:solidFill>
                  <a:srgbClr val="000000"/>
                </a:solidFill>
              </a:rPr>
              <a:t>je napon praznog hoda na otvorenim</a:t>
            </a:r>
          </a:p>
          <a:p>
            <a:pPr eaLnBrk="1" hangingPunct="1">
              <a:lnSpc>
                <a:spcPct val="80000"/>
              </a:lnSpc>
              <a:spcBef>
                <a:spcPts val="625"/>
              </a:spcBef>
              <a:buClrTx/>
              <a:buFontTx/>
              <a:buNone/>
            </a:pPr>
            <a:r>
              <a:rPr lang="sr-Latn-CS" sz="2500">
                <a:solidFill>
                  <a:srgbClr val="000000"/>
                </a:solidFill>
              </a:rPr>
              <a:t> 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sr-Latn-CS" sz="2500">
                <a:solidFill>
                  <a:srgbClr val="000000"/>
                </a:solidFill>
              </a:rPr>
              <a:t>  krajevima otpornika</a:t>
            </a:r>
            <a:r>
              <a:rPr lang="en-US" sz="2500">
                <a:solidFill>
                  <a:srgbClr val="000000"/>
                </a:solidFill>
              </a:rPr>
              <a:t>,</a:t>
            </a:r>
          </a:p>
          <a:p>
            <a:pPr eaLnBrk="1" hangingPunct="1">
              <a:lnSpc>
                <a:spcPct val="80000"/>
              </a:lnSpc>
              <a:spcBef>
                <a:spcPts val="625"/>
              </a:spcBef>
              <a:buClrTx/>
              <a:buFontTx/>
              <a:buNone/>
            </a:pPr>
            <a:r>
              <a:rPr lang="sr-Latn-CS" sz="2500">
                <a:solidFill>
                  <a:srgbClr val="000000"/>
                </a:solidFill>
              </a:rPr>
              <a:t>3. </a:t>
            </a:r>
            <a:r>
              <a:rPr lang="en-US" sz="2500">
                <a:solidFill>
                  <a:srgbClr val="000000"/>
                </a:solidFill>
              </a:rPr>
              <a:t>otpor</a:t>
            </a:r>
            <a:r>
              <a:rPr lang="sr-Latn-CS" sz="2500">
                <a:solidFill>
                  <a:srgbClr val="000000"/>
                </a:solidFill>
              </a:rPr>
              <a:t>nost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b="1">
                <a:solidFill>
                  <a:srgbClr val="000000"/>
                </a:solidFill>
              </a:rPr>
              <a:t>R</a:t>
            </a:r>
            <a:r>
              <a:rPr lang="en-US" sz="2500" b="1" baseline="-25000">
                <a:solidFill>
                  <a:srgbClr val="000000"/>
                </a:solidFill>
              </a:rPr>
              <a:t>T</a:t>
            </a:r>
            <a:r>
              <a:rPr lang="en-US" sz="2500" b="1">
                <a:solidFill>
                  <a:srgbClr val="000000"/>
                </a:solidFill>
              </a:rPr>
              <a:t> </a:t>
            </a:r>
            <a:r>
              <a:rPr lang="en-US" sz="2500">
                <a:solidFill>
                  <a:srgbClr val="000000"/>
                </a:solidFill>
              </a:rPr>
              <a:t>je otpor</a:t>
            </a:r>
            <a:r>
              <a:rPr lang="sr-Latn-CS" sz="2500">
                <a:solidFill>
                  <a:srgbClr val="000000"/>
                </a:solidFill>
              </a:rPr>
              <a:t>nost</a:t>
            </a:r>
            <a:r>
              <a:rPr lang="en-US" sz="2500">
                <a:solidFill>
                  <a:srgbClr val="000000"/>
                </a:solidFill>
              </a:rPr>
              <a:t> cele preostale mreže, </a:t>
            </a:r>
          </a:p>
          <a:p>
            <a:pPr eaLnBrk="1" hangingPunct="1">
              <a:lnSpc>
                <a:spcPct val="80000"/>
              </a:lnSpc>
              <a:spcBef>
                <a:spcPts val="625"/>
              </a:spcBef>
              <a:buClrTx/>
              <a:buFontTx/>
              <a:buNone/>
            </a:pPr>
            <a:r>
              <a:rPr lang="sr-Latn-CS" sz="2500">
                <a:solidFill>
                  <a:srgbClr val="000000"/>
                </a:solidFill>
              </a:rPr>
              <a:t>    </a:t>
            </a:r>
            <a:r>
              <a:rPr lang="en-US" sz="2500">
                <a:solidFill>
                  <a:srgbClr val="000000"/>
                </a:solidFill>
              </a:rPr>
              <a:t>gledan</a:t>
            </a:r>
            <a:r>
              <a:rPr lang="sr-Latn-CS" sz="2500">
                <a:solidFill>
                  <a:srgbClr val="000000"/>
                </a:solidFill>
              </a:rPr>
              <a:t>o </a:t>
            </a:r>
            <a:r>
              <a:rPr lang="en-US" sz="2500">
                <a:solidFill>
                  <a:srgbClr val="000000"/>
                </a:solidFill>
              </a:rPr>
              <a:t>sa</a:t>
            </a:r>
            <a:r>
              <a:rPr lang="sr-Latn-CS" sz="2500">
                <a:solidFill>
                  <a:srgbClr val="000000"/>
                </a:solidFill>
              </a:rPr>
              <a:t> </a:t>
            </a:r>
            <a:r>
              <a:rPr lang="en-US" sz="2500">
                <a:solidFill>
                  <a:srgbClr val="000000"/>
                </a:solidFill>
              </a:rPr>
              <a:t>stezaljki</a:t>
            </a:r>
            <a:r>
              <a:rPr lang="sr-Latn-CS" sz="2500">
                <a:solidFill>
                  <a:srgbClr val="000000"/>
                </a:solidFill>
              </a:rPr>
              <a:t> </a:t>
            </a:r>
            <a:r>
              <a:rPr lang="en-US" sz="2500">
                <a:solidFill>
                  <a:srgbClr val="000000"/>
                </a:solidFill>
              </a:rPr>
              <a:t>kad</a:t>
            </a:r>
            <a:r>
              <a:rPr lang="sr-Latn-CS" sz="2500">
                <a:solidFill>
                  <a:srgbClr val="000000"/>
                </a:solidFill>
              </a:rPr>
              <a:t>a</a:t>
            </a:r>
            <a:r>
              <a:rPr lang="en-US" sz="2500">
                <a:solidFill>
                  <a:srgbClr val="000000"/>
                </a:solidFill>
              </a:rPr>
              <a:t> je </a:t>
            </a:r>
            <a:r>
              <a:rPr lang="en-US" sz="2500" b="1">
                <a:solidFill>
                  <a:srgbClr val="000000"/>
                </a:solidFill>
              </a:rPr>
              <a:t>R </a:t>
            </a:r>
            <a:r>
              <a:rPr lang="en-US" sz="2500">
                <a:solidFill>
                  <a:srgbClr val="000000"/>
                </a:solidFill>
              </a:rPr>
              <a:t>odstranjen </a:t>
            </a:r>
            <a:r>
              <a:rPr lang="sr-Latn-CS" sz="2500">
                <a:solidFill>
                  <a:srgbClr val="000000"/>
                </a:solidFill>
              </a:rPr>
              <a:t>i</a:t>
            </a:r>
            <a:r>
              <a:rPr lang="en-US" sz="2500">
                <a:solidFill>
                  <a:srgbClr val="000000"/>
                </a:solidFill>
              </a:rPr>
              <a:t> sve</a:t>
            </a:r>
          </a:p>
          <a:p>
            <a:pPr eaLnBrk="1" hangingPunct="1">
              <a:lnSpc>
                <a:spcPct val="80000"/>
              </a:lnSpc>
              <a:spcBef>
                <a:spcPts val="625"/>
              </a:spcBef>
              <a:buClrTx/>
              <a:buFontTx/>
              <a:buNone/>
            </a:pP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sr-Latn-CS" sz="2500">
                <a:solidFill>
                  <a:srgbClr val="000000"/>
                </a:solidFill>
              </a:rPr>
              <a:t>   </a:t>
            </a:r>
            <a:r>
              <a:rPr lang="en-US" sz="2500">
                <a:solidFill>
                  <a:srgbClr val="000000"/>
                </a:solidFill>
              </a:rPr>
              <a:t>elektromotorne</a:t>
            </a:r>
            <a:r>
              <a:rPr lang="sr-Latn-CS" sz="2500">
                <a:solidFill>
                  <a:srgbClr val="000000"/>
                </a:solidFill>
              </a:rPr>
              <a:t> </a:t>
            </a:r>
            <a:r>
              <a:rPr lang="en-US" sz="2500">
                <a:solidFill>
                  <a:srgbClr val="000000"/>
                </a:solidFill>
              </a:rPr>
              <a:t>sile</a:t>
            </a:r>
            <a:r>
              <a:rPr lang="sr-Latn-CS" sz="2500">
                <a:solidFill>
                  <a:srgbClr val="000000"/>
                </a:solidFill>
              </a:rPr>
              <a:t> </a:t>
            </a:r>
            <a:r>
              <a:rPr lang="en-US" sz="2500">
                <a:solidFill>
                  <a:srgbClr val="000000"/>
                </a:solidFill>
              </a:rPr>
              <a:t>mreže</a:t>
            </a:r>
            <a:r>
              <a:rPr lang="sr-Latn-CS" sz="2500">
                <a:solidFill>
                  <a:srgbClr val="000000"/>
                </a:solidFill>
              </a:rPr>
              <a:t> </a:t>
            </a:r>
            <a:r>
              <a:rPr lang="en-US" sz="2500">
                <a:solidFill>
                  <a:srgbClr val="000000"/>
                </a:solidFill>
              </a:rPr>
              <a:t>premoštene (unut</a:t>
            </a:r>
            <a:r>
              <a:rPr lang="sr-Latn-CS" sz="2500">
                <a:solidFill>
                  <a:srgbClr val="000000"/>
                </a:solidFill>
              </a:rPr>
              <a:t>raš</a:t>
            </a:r>
            <a:r>
              <a:rPr lang="en-US" sz="2500">
                <a:solidFill>
                  <a:srgbClr val="000000"/>
                </a:solidFill>
              </a:rPr>
              <a:t>nj</a:t>
            </a:r>
            <a:r>
              <a:rPr lang="sr-Latn-CS" sz="2500">
                <a:solidFill>
                  <a:srgbClr val="000000"/>
                </a:solidFill>
              </a:rPr>
              <a:t>e</a:t>
            </a:r>
          </a:p>
          <a:p>
            <a:pPr eaLnBrk="1" hangingPunct="1">
              <a:lnSpc>
                <a:spcPct val="80000"/>
              </a:lnSpc>
              <a:spcBef>
                <a:spcPts val="625"/>
              </a:spcBef>
              <a:buClrTx/>
              <a:buFontTx/>
              <a:buNone/>
            </a:pP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sr-Latn-CS" sz="2500">
                <a:solidFill>
                  <a:srgbClr val="000000"/>
                </a:solidFill>
              </a:rPr>
              <a:t>   </a:t>
            </a:r>
            <a:r>
              <a:rPr lang="en-US" sz="2500">
                <a:solidFill>
                  <a:srgbClr val="000000"/>
                </a:solidFill>
              </a:rPr>
              <a:t>otpor</a:t>
            </a:r>
            <a:r>
              <a:rPr lang="sr-Latn-CS" sz="2500">
                <a:solidFill>
                  <a:srgbClr val="000000"/>
                </a:solidFill>
              </a:rPr>
              <a:t>nosti</a:t>
            </a:r>
            <a:r>
              <a:rPr lang="en-US" sz="2500">
                <a:solidFill>
                  <a:srgbClr val="000000"/>
                </a:solidFill>
              </a:rPr>
              <a:t> moraju</a:t>
            </a:r>
            <a:r>
              <a:rPr lang="sr-Latn-CS" sz="2500">
                <a:solidFill>
                  <a:srgbClr val="000000"/>
                </a:solidFill>
              </a:rPr>
              <a:t> </a:t>
            </a:r>
            <a:r>
              <a:rPr lang="en-US" sz="2500">
                <a:solidFill>
                  <a:srgbClr val="000000"/>
                </a:solidFill>
              </a:rPr>
              <a:t>ostati), a</a:t>
            </a:r>
            <a:r>
              <a:rPr lang="sr-Latn-CS" sz="2500">
                <a:solidFill>
                  <a:srgbClr val="000000"/>
                </a:solidFill>
              </a:rPr>
              <a:t> </a:t>
            </a:r>
            <a:r>
              <a:rPr lang="en-US" sz="2500">
                <a:solidFill>
                  <a:srgbClr val="000000"/>
                </a:solidFill>
              </a:rPr>
              <a:t>strujni izvori</a:t>
            </a:r>
            <a:r>
              <a:rPr lang="sr-Latn-CS" sz="2500">
                <a:solidFill>
                  <a:srgbClr val="000000"/>
                </a:solidFill>
              </a:rPr>
              <a:t> </a:t>
            </a:r>
            <a:r>
              <a:rPr lang="en-US" sz="2500">
                <a:solidFill>
                  <a:srgbClr val="000000"/>
                </a:solidFill>
              </a:rPr>
              <a:t>od</a:t>
            </a:r>
            <a:r>
              <a:rPr lang="sr-Latn-CS" sz="2500">
                <a:solidFill>
                  <a:srgbClr val="000000"/>
                </a:solidFill>
              </a:rPr>
              <a:t>kače</a:t>
            </a:r>
            <a:r>
              <a:rPr lang="en-US" sz="2500">
                <a:solidFill>
                  <a:srgbClr val="000000"/>
                </a:solidFill>
              </a:rPr>
              <a:t>ni.</a:t>
            </a:r>
          </a:p>
        </p:txBody>
      </p:sp>
    </p:spTree>
    <p:extLst>
      <p:ext uri="{BB962C8B-B14F-4D97-AF65-F5344CB8AC3E}">
        <p14:creationId xmlns:p14="http://schemas.microsoft.com/office/powerpoint/2010/main" val="19277208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893231" y="274638"/>
            <a:ext cx="8229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 dirty="0" err="1">
                <a:solidFill>
                  <a:srgbClr val="00B0F0"/>
                </a:solidFill>
              </a:rPr>
              <a:t>Thevenin</a:t>
            </a:r>
            <a:r>
              <a:rPr lang="en-US" sz="4400" dirty="0">
                <a:solidFill>
                  <a:srgbClr val="00B0F0"/>
                </a:solidFill>
              </a:rPr>
              <a:t>-ova </a:t>
            </a:r>
            <a:r>
              <a:rPr lang="en-US" sz="4400" dirty="0" err="1">
                <a:solidFill>
                  <a:srgbClr val="00B0F0"/>
                </a:solidFill>
              </a:rPr>
              <a:t>teorema</a:t>
            </a:r>
            <a:endParaRPr lang="en-US" sz="4400" dirty="0">
              <a:solidFill>
                <a:srgbClr val="00B0F0"/>
              </a:solidFill>
            </a:endParaRP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7638"/>
            <a:ext cx="5545137" cy="2427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56063"/>
            <a:ext cx="2952750" cy="2535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808038" y="1128713"/>
            <a:ext cx="1077912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500">
                <a:solidFill>
                  <a:srgbClr val="000000"/>
                </a:solidFill>
              </a:rPr>
              <a:t>primer</a:t>
            </a:r>
          </a:p>
        </p:txBody>
      </p:sp>
      <p:sp>
        <p:nvSpPr>
          <p:cNvPr id="58374" name="Text Box 5"/>
          <p:cNvSpPr txBox="1">
            <a:spLocks noChangeArrowheads="1"/>
          </p:cNvSpPr>
          <p:nvPr/>
        </p:nvSpPr>
        <p:spPr bwMode="auto">
          <a:xfrm>
            <a:off x="685800" y="4579938"/>
            <a:ext cx="4714875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500" b="1">
                <a:solidFill>
                  <a:srgbClr val="009999"/>
                </a:solidFill>
              </a:rPr>
              <a:t>Ekvivalentni Theveninov izvor</a:t>
            </a:r>
          </a:p>
        </p:txBody>
      </p:sp>
    </p:spTree>
    <p:extLst>
      <p:ext uri="{BB962C8B-B14F-4D97-AF65-F5344CB8AC3E}">
        <p14:creationId xmlns:p14="http://schemas.microsoft.com/office/powerpoint/2010/main" val="25287063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>
                <a:solidFill>
                  <a:srgbClr val="000000"/>
                </a:solidFill>
              </a:rPr>
              <a:t>Thevenin-ova teorema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1219200"/>
            <a:ext cx="8307387" cy="271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4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3"/>
          <a:stretch>
            <a:fillRect/>
          </a:stretch>
        </p:blipFill>
        <p:spPr bwMode="auto">
          <a:xfrm>
            <a:off x="3521075" y="4059238"/>
            <a:ext cx="5607050" cy="245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058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941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1979712" y="274638"/>
            <a:ext cx="6707088" cy="85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 dirty="0" err="1">
                <a:solidFill>
                  <a:srgbClr val="00B0F0"/>
                </a:solidFill>
              </a:rPr>
              <a:t>Thevenin</a:t>
            </a:r>
            <a:r>
              <a:rPr lang="en-US" sz="4400" dirty="0">
                <a:solidFill>
                  <a:srgbClr val="00B0F0"/>
                </a:solidFill>
              </a:rPr>
              <a:t>-ova </a:t>
            </a:r>
            <a:r>
              <a:rPr lang="en-US" sz="4400" dirty="0" err="1">
                <a:solidFill>
                  <a:srgbClr val="00B0F0"/>
                </a:solidFill>
              </a:rPr>
              <a:t>teorema</a:t>
            </a:r>
            <a:endParaRPr lang="en-US" sz="4400" dirty="0">
              <a:solidFill>
                <a:srgbClr val="00B0F0"/>
              </a:solidFill>
            </a:endParaRP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57338"/>
            <a:ext cx="6867525" cy="306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4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013325"/>
            <a:ext cx="3843337" cy="145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4984750" y="5305425"/>
            <a:ext cx="379253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500" b="1">
                <a:solidFill>
                  <a:srgbClr val="009999"/>
                </a:solidFill>
              </a:rPr>
              <a:t>Thevenin-ova otpornost</a:t>
            </a:r>
          </a:p>
        </p:txBody>
      </p:sp>
    </p:spTree>
    <p:extLst>
      <p:ext uri="{BB962C8B-B14F-4D97-AF65-F5344CB8AC3E}">
        <p14:creationId xmlns:p14="http://schemas.microsoft.com/office/powerpoint/2010/main" val="42405441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>
                <a:solidFill>
                  <a:srgbClr val="000000"/>
                </a:solidFill>
              </a:rPr>
              <a:t>Thevenin-ova teorema</a:t>
            </a: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3338512" cy="312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4" name="Text Box 3"/>
          <p:cNvSpPr txBox="1">
            <a:spLocks noChangeArrowheads="1"/>
          </p:cNvSpPr>
          <p:nvPr/>
        </p:nvSpPr>
        <p:spPr bwMode="auto">
          <a:xfrm>
            <a:off x="4048125" y="1849438"/>
            <a:ext cx="4803775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500" b="1">
                <a:solidFill>
                  <a:srgbClr val="009999"/>
                </a:solidFill>
              </a:rPr>
              <a:t>Ekvivalentni Thevenenov izvor</a:t>
            </a:r>
          </a:p>
        </p:txBody>
      </p:sp>
      <p:pic>
        <p:nvPicPr>
          <p:cNvPr id="614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084763"/>
            <a:ext cx="2582862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6" name="Text Box 5"/>
          <p:cNvSpPr txBox="1">
            <a:spLocks noChangeArrowheads="1"/>
          </p:cNvSpPr>
          <p:nvPr/>
        </p:nvSpPr>
        <p:spPr bwMode="auto">
          <a:xfrm>
            <a:off x="3400425" y="5305425"/>
            <a:ext cx="291465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500">
                <a:solidFill>
                  <a:srgbClr val="000000"/>
                </a:solidFill>
              </a:rPr>
              <a:t>Struja kroz otpornik</a:t>
            </a:r>
          </a:p>
        </p:txBody>
      </p:sp>
    </p:spTree>
    <p:extLst>
      <p:ext uri="{BB962C8B-B14F-4D97-AF65-F5344CB8AC3E}">
        <p14:creationId xmlns:p14="http://schemas.microsoft.com/office/powerpoint/2010/main" val="39951761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195736" y="274638"/>
            <a:ext cx="6491064" cy="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4400" dirty="0">
                <a:solidFill>
                  <a:srgbClr val="00B0F0"/>
                </a:solidFill>
              </a:rPr>
              <a:t>Ekvivalentna otpornost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1"/>
          <a:stretch>
            <a:fillRect/>
          </a:stretch>
        </p:blipFill>
        <p:spPr bwMode="auto">
          <a:xfrm>
            <a:off x="308669" y="1268760"/>
            <a:ext cx="8664324" cy="3770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487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095375" y="5407025"/>
            <a:ext cx="8037513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500">
                <a:solidFill>
                  <a:srgbClr val="000000"/>
                </a:solidFill>
              </a:rPr>
              <a:t>Pri paralelno</a:t>
            </a:r>
            <a:r>
              <a:rPr lang="sr-Latn-CS" sz="2500">
                <a:solidFill>
                  <a:srgbClr val="000000"/>
                </a:solidFill>
              </a:rPr>
              <a:t>j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sr-Latn-CS" sz="2500">
                <a:solidFill>
                  <a:srgbClr val="000000"/>
                </a:solidFill>
              </a:rPr>
              <a:t>vezi</a:t>
            </a:r>
            <a:r>
              <a:rPr lang="en-US" sz="2500">
                <a:solidFill>
                  <a:srgbClr val="000000"/>
                </a:solidFill>
              </a:rPr>
              <a:t> otpor</a:t>
            </a:r>
            <a:r>
              <a:rPr lang="sr-Latn-CS" sz="2500">
                <a:solidFill>
                  <a:srgbClr val="000000"/>
                </a:solidFill>
              </a:rPr>
              <a:t>nosti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sr-Latn-CS" sz="2500">
                <a:solidFill>
                  <a:srgbClr val="000000"/>
                </a:solidFill>
              </a:rPr>
              <a:t>sumir</a:t>
            </a:r>
            <a:r>
              <a:rPr lang="en-US" sz="2500">
                <a:solidFill>
                  <a:srgbClr val="000000"/>
                </a:solidFill>
              </a:rPr>
              <a:t>aju se recipročne</a:t>
            </a:r>
          </a:p>
          <a:p>
            <a:pPr eaLnBrk="1" hangingPunct="1">
              <a:buClrTx/>
              <a:buFontTx/>
              <a:buNone/>
            </a:pPr>
            <a:r>
              <a:rPr lang="en-US" sz="2500">
                <a:solidFill>
                  <a:srgbClr val="000000"/>
                </a:solidFill>
              </a:rPr>
              <a:t>vrednosti pojedinačnih otpor</a:t>
            </a:r>
            <a:r>
              <a:rPr lang="sr-Latn-CS" sz="2500">
                <a:solidFill>
                  <a:srgbClr val="000000"/>
                </a:solidFill>
              </a:rPr>
              <a:t>nosti</a:t>
            </a:r>
            <a:r>
              <a:rPr lang="en-US" sz="2500">
                <a:solidFill>
                  <a:srgbClr val="000000"/>
                </a:solidFill>
              </a:rPr>
              <a:t>, odnosno </a:t>
            </a:r>
            <a:r>
              <a:rPr lang="sr-Latn-CS" sz="2500">
                <a:solidFill>
                  <a:srgbClr val="000000"/>
                </a:solidFill>
              </a:rPr>
              <a:t>provodn</a:t>
            </a:r>
            <a:r>
              <a:rPr lang="en-US" sz="2500">
                <a:solidFill>
                  <a:srgbClr val="000000"/>
                </a:solidFill>
              </a:rPr>
              <a:t>osti.</a:t>
            </a:r>
          </a:p>
        </p:txBody>
      </p:sp>
    </p:spTree>
    <p:extLst>
      <p:ext uri="{BB962C8B-B14F-4D97-AF65-F5344CB8AC3E}">
        <p14:creationId xmlns:p14="http://schemas.microsoft.com/office/powerpoint/2010/main" val="25179612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1619672" y="274638"/>
            <a:ext cx="706712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000" b="1" dirty="0">
                <a:solidFill>
                  <a:srgbClr val="00B0F0"/>
                </a:solidFill>
              </a:rPr>
              <a:t>Léon Charles </a:t>
            </a:r>
            <a:r>
              <a:rPr lang="en-US" sz="4000" b="1" dirty="0" err="1">
                <a:solidFill>
                  <a:srgbClr val="00B0F0"/>
                </a:solidFill>
              </a:rPr>
              <a:t>Thévenin</a:t>
            </a:r>
            <a:r>
              <a:rPr lang="en-US" sz="4000" dirty="0">
                <a:solidFill>
                  <a:srgbClr val="00B0F0"/>
                </a:solidFill>
              </a:rPr>
              <a:t> (1857-1926) </a:t>
            </a: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628775"/>
            <a:ext cx="372586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1386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1331640" y="188640"/>
            <a:ext cx="7355160" cy="92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4400" dirty="0">
                <a:solidFill>
                  <a:srgbClr val="00B0F0"/>
                </a:solidFill>
              </a:rPr>
              <a:t>Norton-ova teorema</a:t>
            </a:r>
          </a:p>
        </p:txBody>
      </p:sp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457200" y="1395413"/>
            <a:ext cx="86868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25"/>
              </a:spcBef>
              <a:buClrTx/>
              <a:buFontTx/>
              <a:buNone/>
            </a:pPr>
            <a:r>
              <a:rPr lang="en-US" sz="2500" dirty="0" err="1">
                <a:solidFill>
                  <a:srgbClr val="000000"/>
                </a:solidFill>
              </a:rPr>
              <a:t>Struja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b="1" dirty="0">
                <a:solidFill>
                  <a:srgbClr val="000000"/>
                </a:solidFill>
              </a:rPr>
              <a:t>I </a:t>
            </a:r>
            <a:r>
              <a:rPr lang="en-US" sz="2500" dirty="0" err="1">
                <a:solidFill>
                  <a:srgbClr val="000000"/>
                </a:solidFill>
              </a:rPr>
              <a:t>kroz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otpor</a:t>
            </a:r>
            <a:r>
              <a:rPr lang="sr-Latn-CS" sz="2500" dirty="0">
                <a:solidFill>
                  <a:srgbClr val="000000"/>
                </a:solidFill>
              </a:rPr>
              <a:t>nost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b="1" dirty="0">
                <a:solidFill>
                  <a:srgbClr val="000000"/>
                </a:solidFill>
              </a:rPr>
              <a:t>R </a:t>
            </a:r>
            <a:r>
              <a:rPr lang="en-US" sz="2500" dirty="0" err="1">
                <a:solidFill>
                  <a:srgbClr val="000000"/>
                </a:solidFill>
              </a:rPr>
              <a:t>neke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linearne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mreže</a:t>
            </a:r>
            <a:r>
              <a:rPr lang="en-US" sz="2500" dirty="0">
                <a:solidFill>
                  <a:srgbClr val="000000"/>
                </a:solidFill>
              </a:rPr>
              <a:t> se </a:t>
            </a:r>
            <a:r>
              <a:rPr lang="en-US" sz="2500" dirty="0" err="1">
                <a:solidFill>
                  <a:srgbClr val="000000"/>
                </a:solidFill>
              </a:rPr>
              <a:t>može</a:t>
            </a:r>
            <a:endParaRPr lang="en-US" sz="25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625"/>
              </a:spcBef>
              <a:buClrTx/>
              <a:buFontTx/>
              <a:buNone/>
            </a:pPr>
            <a:r>
              <a:rPr lang="en-US" sz="2500" dirty="0" err="1">
                <a:solidFill>
                  <a:srgbClr val="000000"/>
                </a:solidFill>
              </a:rPr>
              <a:t>odrediti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tako</a:t>
            </a:r>
            <a:r>
              <a:rPr lang="en-US" sz="2500" dirty="0">
                <a:solidFill>
                  <a:srgbClr val="000000"/>
                </a:solidFill>
              </a:rPr>
              <a:t> da se </a:t>
            </a:r>
            <a:r>
              <a:rPr lang="en-US" sz="2500" dirty="0" err="1">
                <a:solidFill>
                  <a:srgbClr val="000000"/>
                </a:solidFill>
              </a:rPr>
              <a:t>preostali</a:t>
            </a:r>
            <a:r>
              <a:rPr lang="en-US" sz="2500" dirty="0">
                <a:solidFill>
                  <a:srgbClr val="000000"/>
                </a:solidFill>
              </a:rPr>
              <a:t> d</a:t>
            </a:r>
            <a:r>
              <a:rPr lang="sr-Latn-CS" sz="2500" dirty="0">
                <a:solidFill>
                  <a:srgbClr val="000000"/>
                </a:solidFill>
              </a:rPr>
              <a:t>e</a:t>
            </a:r>
            <a:r>
              <a:rPr lang="en-US" sz="2500" dirty="0">
                <a:solidFill>
                  <a:srgbClr val="000000"/>
                </a:solidFill>
              </a:rPr>
              <a:t>o </a:t>
            </a:r>
            <a:r>
              <a:rPr lang="en-US" sz="2500" dirty="0" err="1">
                <a:solidFill>
                  <a:srgbClr val="000000"/>
                </a:solidFill>
              </a:rPr>
              <a:t>mreže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sr-Latn-CS" sz="2500" dirty="0">
                <a:solidFill>
                  <a:srgbClr val="000000"/>
                </a:solidFill>
              </a:rPr>
              <a:t>zameni </a:t>
            </a:r>
            <a:r>
              <a:rPr lang="en-US" sz="2500" dirty="0" err="1">
                <a:solidFill>
                  <a:srgbClr val="000000"/>
                </a:solidFill>
              </a:rPr>
              <a:t>gledan</a:t>
            </a:r>
            <a:r>
              <a:rPr lang="sr-Latn-CS" sz="2500" dirty="0">
                <a:solidFill>
                  <a:srgbClr val="000000"/>
                </a:solidFill>
              </a:rPr>
              <a:t>o</a:t>
            </a:r>
          </a:p>
          <a:p>
            <a:pPr eaLnBrk="1" hangingPunct="1">
              <a:lnSpc>
                <a:spcPct val="80000"/>
              </a:lnSpc>
              <a:spcBef>
                <a:spcPts val="625"/>
              </a:spcBef>
              <a:buClrTx/>
              <a:buFontTx/>
              <a:buNone/>
            </a:pPr>
            <a:r>
              <a:rPr lang="en-US" sz="2500" dirty="0" err="1">
                <a:solidFill>
                  <a:srgbClr val="000000"/>
                </a:solidFill>
              </a:rPr>
              <a:t>sa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sr-Latn-CS" sz="2500" dirty="0">
                <a:solidFill>
                  <a:srgbClr val="000000"/>
                </a:solidFill>
              </a:rPr>
              <a:t>krajeva</a:t>
            </a:r>
            <a:r>
              <a:rPr lang="en-US" sz="2500" dirty="0">
                <a:solidFill>
                  <a:srgbClr val="000000"/>
                </a:solidFill>
              </a:rPr>
              <a:t> t</a:t>
            </a:r>
            <a:r>
              <a:rPr lang="sr-Latn-CS" sz="2500" dirty="0">
                <a:solidFill>
                  <a:srgbClr val="000000"/>
                </a:solidFill>
              </a:rPr>
              <a:t>e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otpor</a:t>
            </a:r>
            <a:r>
              <a:rPr lang="sr-Latn-CS" sz="2500" dirty="0">
                <a:solidFill>
                  <a:srgbClr val="000000"/>
                </a:solidFill>
              </a:rPr>
              <a:t>nosti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jednim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strujnim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izvorom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b="1" dirty="0">
                <a:solidFill>
                  <a:srgbClr val="000000"/>
                </a:solidFill>
              </a:rPr>
              <a:t>I</a:t>
            </a:r>
            <a:r>
              <a:rPr lang="en-US" sz="2500" b="1" baseline="-25000" dirty="0">
                <a:solidFill>
                  <a:srgbClr val="000000"/>
                </a:solidFill>
              </a:rPr>
              <a:t>N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dirty="0">
                <a:solidFill>
                  <a:srgbClr val="000000"/>
                </a:solidFill>
              </a:rPr>
              <a:t>i</a:t>
            </a:r>
          </a:p>
          <a:p>
            <a:pPr eaLnBrk="1" hangingPunct="1">
              <a:lnSpc>
                <a:spcPct val="80000"/>
              </a:lnSpc>
              <a:spcBef>
                <a:spcPts val="625"/>
              </a:spcBef>
              <a:buClrTx/>
              <a:buFontTx/>
              <a:buNone/>
            </a:pPr>
            <a:r>
              <a:rPr lang="en-US" sz="2500" dirty="0" err="1">
                <a:solidFill>
                  <a:srgbClr val="000000"/>
                </a:solidFill>
              </a:rPr>
              <a:t>unut</a:t>
            </a:r>
            <a:r>
              <a:rPr lang="sr-Latn-CS" sz="2500" dirty="0">
                <a:solidFill>
                  <a:srgbClr val="000000"/>
                </a:solidFill>
              </a:rPr>
              <a:t>raš</a:t>
            </a:r>
            <a:r>
              <a:rPr lang="en-US" sz="2500" dirty="0" err="1">
                <a:solidFill>
                  <a:srgbClr val="000000"/>
                </a:solidFill>
              </a:rPr>
              <a:t>nj</a:t>
            </a:r>
            <a:r>
              <a:rPr lang="sr-Latn-CS" sz="2500" dirty="0">
                <a:solidFill>
                  <a:srgbClr val="000000"/>
                </a:solidFill>
              </a:rPr>
              <a:t>o</a:t>
            </a:r>
            <a:r>
              <a:rPr lang="en-US" sz="2500" dirty="0">
                <a:solidFill>
                  <a:srgbClr val="000000"/>
                </a:solidFill>
              </a:rPr>
              <a:t>m </a:t>
            </a:r>
            <a:r>
              <a:rPr lang="en-US" sz="2500" dirty="0" err="1">
                <a:solidFill>
                  <a:srgbClr val="000000"/>
                </a:solidFill>
              </a:rPr>
              <a:t>paraleln</a:t>
            </a:r>
            <a:r>
              <a:rPr lang="sr-Latn-CS" sz="2500" dirty="0">
                <a:solidFill>
                  <a:srgbClr val="000000"/>
                </a:solidFill>
              </a:rPr>
              <a:t>o</a:t>
            </a:r>
            <a:r>
              <a:rPr lang="en-US" sz="2500" dirty="0">
                <a:solidFill>
                  <a:srgbClr val="000000"/>
                </a:solidFill>
              </a:rPr>
              <a:t>m </a:t>
            </a:r>
            <a:r>
              <a:rPr lang="en-US" sz="2500" dirty="0" err="1">
                <a:solidFill>
                  <a:srgbClr val="000000"/>
                </a:solidFill>
              </a:rPr>
              <a:t>otpor</a:t>
            </a:r>
            <a:r>
              <a:rPr lang="sr-Latn-CS" sz="2500" dirty="0">
                <a:solidFill>
                  <a:srgbClr val="000000"/>
                </a:solidFill>
              </a:rPr>
              <a:t>nošću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b="1" dirty="0">
                <a:solidFill>
                  <a:srgbClr val="000000"/>
                </a:solidFill>
              </a:rPr>
              <a:t>R</a:t>
            </a:r>
            <a:r>
              <a:rPr lang="en-US" sz="2500" b="1" baseline="-25000" dirty="0">
                <a:solidFill>
                  <a:srgbClr val="000000"/>
                </a:solidFill>
              </a:rPr>
              <a:t>T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ts val="625"/>
              </a:spcBef>
              <a:buClrTx/>
              <a:buFontTx/>
              <a:buNone/>
            </a:pPr>
            <a:endParaRPr lang="sr-Latn-RS" sz="25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625"/>
              </a:spcBef>
              <a:buClrTx/>
              <a:buFontTx/>
              <a:buNone/>
            </a:pPr>
            <a:r>
              <a:rPr lang="en-US" sz="2500" dirty="0" err="1" smtClean="0">
                <a:solidFill>
                  <a:srgbClr val="000000"/>
                </a:solidFill>
              </a:rPr>
              <a:t>Postupak</a:t>
            </a:r>
            <a:r>
              <a:rPr lang="en-US" sz="2500" dirty="0">
                <a:solidFill>
                  <a:srgbClr val="000000"/>
                </a:solidFill>
              </a:rPr>
              <a:t>: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sr-Latn-CS" sz="2500" dirty="0">
                <a:solidFill>
                  <a:srgbClr val="000000"/>
                </a:solidFill>
              </a:rPr>
              <a:t>1.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iz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zadane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sr-Latn-CS" sz="2400" dirty="0">
                <a:solidFill>
                  <a:srgbClr val="000000"/>
                </a:solidFill>
              </a:rPr>
              <a:t>š</a:t>
            </a:r>
            <a:r>
              <a:rPr lang="en-US" sz="2400" dirty="0" err="1">
                <a:solidFill>
                  <a:srgbClr val="000000"/>
                </a:solidFill>
              </a:rPr>
              <a:t>eme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treba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odstraniti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otpor</a:t>
            </a:r>
            <a:r>
              <a:rPr lang="sr-Latn-CS" sz="2400" dirty="0">
                <a:solidFill>
                  <a:srgbClr val="000000"/>
                </a:solidFill>
              </a:rPr>
              <a:t>nost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R </a:t>
            </a:r>
            <a:r>
              <a:rPr lang="en-US" sz="2400" dirty="0">
                <a:solidFill>
                  <a:srgbClr val="000000"/>
                </a:solidFill>
              </a:rPr>
              <a:t>i </a:t>
            </a:r>
            <a:r>
              <a:rPr lang="en-US" sz="2400" dirty="0" err="1">
                <a:solidFill>
                  <a:srgbClr val="000000"/>
                </a:solidFill>
              </a:rPr>
              <a:t>kratko</a:t>
            </a:r>
            <a:endParaRPr lang="en-US" sz="24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sr-Latn-CS" sz="2400" dirty="0">
                <a:solidFill>
                  <a:srgbClr val="000000"/>
                </a:solidFill>
              </a:rPr>
              <a:t>   </a:t>
            </a:r>
            <a:r>
              <a:rPr lang="en-US" sz="2400" dirty="0" err="1">
                <a:solidFill>
                  <a:srgbClr val="000000"/>
                </a:solidFill>
              </a:rPr>
              <a:t>spojiti</a:t>
            </a:r>
            <a:r>
              <a:rPr lang="sr-Latn-CS" sz="2400" dirty="0">
                <a:solidFill>
                  <a:srgbClr val="000000"/>
                </a:solidFill>
              </a:rPr>
              <a:t> krajev</a:t>
            </a:r>
            <a:r>
              <a:rPr lang="en-US" sz="2400" dirty="0">
                <a:solidFill>
                  <a:srgbClr val="000000"/>
                </a:solidFill>
              </a:rPr>
              <a:t>e </a:t>
            </a:r>
            <a:r>
              <a:rPr lang="en-US" sz="2400" dirty="0" err="1">
                <a:solidFill>
                  <a:srgbClr val="000000"/>
                </a:solidFill>
              </a:rPr>
              <a:t>na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koje</a:t>
            </a:r>
            <a:r>
              <a:rPr lang="en-US" sz="2400" dirty="0">
                <a:solidFill>
                  <a:srgbClr val="000000"/>
                </a:solidFill>
              </a:rPr>
              <a:t> je bi</a:t>
            </a:r>
            <a:r>
              <a:rPr lang="sr-Latn-CS" sz="2400" dirty="0">
                <a:solidFill>
                  <a:srgbClr val="000000"/>
                </a:solidFill>
              </a:rPr>
              <a:t>la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priključen</a:t>
            </a:r>
            <a:r>
              <a:rPr lang="sr-Latn-CS" sz="2400" dirty="0">
                <a:solidFill>
                  <a:srgbClr val="000000"/>
                </a:solidFill>
              </a:rPr>
              <a:t>a</a:t>
            </a:r>
            <a:r>
              <a:rPr lang="en-US" sz="2400" dirty="0">
                <a:solidFill>
                  <a:srgbClr val="000000"/>
                </a:solidFill>
              </a:rPr>
              <a:t>,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sr-Latn-CS" sz="2400" dirty="0">
                <a:solidFill>
                  <a:srgbClr val="000000"/>
                </a:solidFill>
              </a:rPr>
              <a:t>2.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struja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I</a:t>
            </a:r>
            <a:r>
              <a:rPr lang="en-US" sz="2400" b="1" baseline="-25000" dirty="0">
                <a:solidFill>
                  <a:srgbClr val="000000"/>
                </a:solidFill>
              </a:rPr>
              <a:t>N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je </a:t>
            </a:r>
            <a:r>
              <a:rPr lang="en-US" sz="2400" dirty="0" err="1">
                <a:solidFill>
                  <a:srgbClr val="000000"/>
                </a:solidFill>
              </a:rPr>
              <a:t>struja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koja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teče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kroz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kratko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spojene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sr-Latn-CS" sz="2400" dirty="0">
                <a:solidFill>
                  <a:srgbClr val="000000"/>
                </a:solidFill>
              </a:rPr>
              <a:t>krajev</a:t>
            </a:r>
            <a:r>
              <a:rPr lang="en-US" sz="2400" dirty="0">
                <a:solidFill>
                  <a:srgbClr val="000000"/>
                </a:solidFill>
              </a:rPr>
              <a:t>e,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sr-Latn-CS" sz="2400" dirty="0">
                <a:solidFill>
                  <a:srgbClr val="000000"/>
                </a:solidFill>
              </a:rPr>
              <a:t>3. </a:t>
            </a:r>
            <a:r>
              <a:rPr lang="en-US" sz="2400" dirty="0" err="1">
                <a:solidFill>
                  <a:srgbClr val="000000"/>
                </a:solidFill>
              </a:rPr>
              <a:t>otpor</a:t>
            </a:r>
            <a:r>
              <a:rPr lang="sr-Latn-CS" sz="2400" dirty="0">
                <a:solidFill>
                  <a:srgbClr val="000000"/>
                </a:solidFill>
              </a:rPr>
              <a:t>nost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R</a:t>
            </a:r>
            <a:r>
              <a:rPr lang="en-US" sz="2400" b="1" baseline="-25000" dirty="0">
                <a:solidFill>
                  <a:srgbClr val="000000"/>
                </a:solidFill>
              </a:rPr>
              <a:t>T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je </a:t>
            </a:r>
            <a:r>
              <a:rPr lang="en-US" sz="2400" dirty="0" err="1">
                <a:solidFill>
                  <a:srgbClr val="000000"/>
                </a:solidFill>
              </a:rPr>
              <a:t>Theveninov</a:t>
            </a:r>
            <a:r>
              <a:rPr lang="sr-Latn-CS" sz="2400" dirty="0">
                <a:solidFill>
                  <a:srgbClr val="000000"/>
                </a:solidFill>
              </a:rPr>
              <a:t>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otpor</a:t>
            </a:r>
            <a:r>
              <a:rPr lang="sr-Latn-CS" sz="2400" dirty="0">
                <a:solidFill>
                  <a:srgbClr val="000000"/>
                </a:solidFill>
              </a:rPr>
              <a:t>nost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-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981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683568" y="274638"/>
            <a:ext cx="8229600" cy="77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4400" dirty="0">
                <a:solidFill>
                  <a:srgbClr val="00B0F0"/>
                </a:solidFill>
              </a:rPr>
              <a:t>Norton-ova teorema</a:t>
            </a: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84313"/>
            <a:ext cx="5183188" cy="2265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5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3880283"/>
            <a:ext cx="3313113" cy="2655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4517" name="Text Box 4"/>
          <p:cNvSpPr txBox="1">
            <a:spLocks noChangeArrowheads="1"/>
          </p:cNvSpPr>
          <p:nvPr/>
        </p:nvSpPr>
        <p:spPr bwMode="auto">
          <a:xfrm>
            <a:off x="1060450" y="2143125"/>
            <a:ext cx="178435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500">
                <a:solidFill>
                  <a:srgbClr val="000000"/>
                </a:solidFill>
              </a:rPr>
              <a:t>Primer kola</a:t>
            </a:r>
          </a:p>
        </p:txBody>
      </p:sp>
      <p:sp>
        <p:nvSpPr>
          <p:cNvPr id="64518" name="Text Box 5"/>
          <p:cNvSpPr txBox="1">
            <a:spLocks noChangeArrowheads="1"/>
          </p:cNvSpPr>
          <p:nvPr/>
        </p:nvSpPr>
        <p:spPr bwMode="auto">
          <a:xfrm>
            <a:off x="304800" y="4503738"/>
            <a:ext cx="5081588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500" b="1">
                <a:solidFill>
                  <a:srgbClr val="009999"/>
                </a:solidFill>
              </a:rPr>
              <a:t>Ekvivalentni Nortonov generator</a:t>
            </a:r>
          </a:p>
        </p:txBody>
      </p:sp>
    </p:spTree>
    <p:extLst>
      <p:ext uri="{BB962C8B-B14F-4D97-AF65-F5344CB8AC3E}">
        <p14:creationId xmlns:p14="http://schemas.microsoft.com/office/powerpoint/2010/main" val="35526291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683568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4400" dirty="0">
                <a:solidFill>
                  <a:srgbClr val="00B0F0"/>
                </a:solidFill>
              </a:rPr>
              <a:t>Norton-ova teorema</a:t>
            </a:r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2879"/>
            <a:ext cx="6183312" cy="2528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554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705206"/>
            <a:ext cx="4527550" cy="164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5541" name="Text Box 4"/>
          <p:cNvSpPr txBox="1">
            <a:spLocks noChangeArrowheads="1"/>
          </p:cNvSpPr>
          <p:nvPr/>
        </p:nvSpPr>
        <p:spPr bwMode="auto">
          <a:xfrm>
            <a:off x="457200" y="4732338"/>
            <a:ext cx="2717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500" b="1">
                <a:solidFill>
                  <a:srgbClr val="009999"/>
                </a:solidFill>
              </a:rPr>
              <a:t>Nortonova struja</a:t>
            </a:r>
          </a:p>
        </p:txBody>
      </p:sp>
    </p:spTree>
    <p:extLst>
      <p:ext uri="{BB962C8B-B14F-4D97-AF65-F5344CB8AC3E}">
        <p14:creationId xmlns:p14="http://schemas.microsoft.com/office/powerpoint/2010/main" val="2102459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1022920" y="188640"/>
            <a:ext cx="8229600" cy="85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4400" dirty="0">
                <a:solidFill>
                  <a:srgbClr val="00B0F0"/>
                </a:solidFill>
              </a:rPr>
              <a:t>Norton-ova teorema</a:t>
            </a: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6867525" cy="272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6564" name="Picture 3"/>
          <p:cNvPicPr>
            <a:picLocks noChangeAspect="1" noChangeArrowheads="1"/>
          </p:cNvPicPr>
          <p:nvPr/>
        </p:nvPicPr>
        <p:blipFill>
          <a:blip r:embed="rId4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797425"/>
            <a:ext cx="4167188" cy="124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6565" name="Text Box 4"/>
          <p:cNvSpPr txBox="1">
            <a:spLocks noChangeArrowheads="1"/>
          </p:cNvSpPr>
          <p:nvPr/>
        </p:nvSpPr>
        <p:spPr bwMode="auto">
          <a:xfrm>
            <a:off x="5148263" y="5013325"/>
            <a:ext cx="3916362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500" b="1">
                <a:solidFill>
                  <a:srgbClr val="009999"/>
                </a:solidFill>
              </a:rPr>
              <a:t>Nortonova(Theveninova)</a:t>
            </a:r>
          </a:p>
          <a:p>
            <a:pPr eaLnBrk="1" hangingPunct="1">
              <a:buClrTx/>
              <a:buFontTx/>
              <a:buNone/>
            </a:pPr>
            <a:r>
              <a:rPr lang="sr-Latn-CS" sz="2500" b="1">
                <a:solidFill>
                  <a:srgbClr val="009999"/>
                </a:solidFill>
              </a:rPr>
              <a:t>otpornost</a:t>
            </a:r>
          </a:p>
        </p:txBody>
      </p:sp>
    </p:spTree>
    <p:extLst>
      <p:ext uri="{BB962C8B-B14F-4D97-AF65-F5344CB8AC3E}">
        <p14:creationId xmlns:p14="http://schemas.microsoft.com/office/powerpoint/2010/main" val="664261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1116012" y="274638"/>
            <a:ext cx="7570787" cy="85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4400" dirty="0">
                <a:solidFill>
                  <a:srgbClr val="00B0F0"/>
                </a:solidFill>
              </a:rPr>
              <a:t>Norton-ova teorema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84313"/>
            <a:ext cx="4059237" cy="294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75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800600"/>
            <a:ext cx="2943225" cy="135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9352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2195736" y="341784"/>
            <a:ext cx="649106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000" b="1" dirty="0">
                <a:solidFill>
                  <a:srgbClr val="00B0F0"/>
                </a:solidFill>
              </a:rPr>
              <a:t>Edward Lawry Norton</a:t>
            </a:r>
            <a:r>
              <a:rPr lang="en-US" sz="4000" dirty="0">
                <a:solidFill>
                  <a:srgbClr val="00B0F0"/>
                </a:solidFill>
              </a:rPr>
              <a:t> (1898–1983) </a:t>
            </a:r>
          </a:p>
        </p:txBody>
      </p:sp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8" y="1484313"/>
            <a:ext cx="348615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6946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2185392" y="274638"/>
            <a:ext cx="6635080" cy="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4400" dirty="0">
                <a:solidFill>
                  <a:srgbClr val="00B0F0"/>
                </a:solidFill>
              </a:rPr>
              <a:t>Ekvivalentna otpornost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592138" y="1344613"/>
            <a:ext cx="4554537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500" dirty="0">
                <a:solidFill>
                  <a:srgbClr val="000000"/>
                </a:solidFill>
              </a:rPr>
              <a:t>Transformacija </a:t>
            </a:r>
            <a:r>
              <a:rPr lang="sr-Latn-CS" sz="2500" dirty="0">
                <a:solidFill>
                  <a:srgbClr val="C00000"/>
                </a:solidFill>
              </a:rPr>
              <a:t>trougao-zvezda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07" y="2132856"/>
            <a:ext cx="8059738" cy="418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5612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1310952" y="274638"/>
            <a:ext cx="8229600" cy="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4400" dirty="0">
                <a:solidFill>
                  <a:srgbClr val="00B0F0"/>
                </a:solidFill>
              </a:rPr>
              <a:t>Ekvivalentna otpornost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89138"/>
            <a:ext cx="8064500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395288" y="1268413"/>
            <a:ext cx="4554537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500" dirty="0">
                <a:solidFill>
                  <a:srgbClr val="000000"/>
                </a:solidFill>
              </a:rPr>
              <a:t>Transformacija </a:t>
            </a:r>
            <a:r>
              <a:rPr lang="sr-Latn-CS" sz="2500" dirty="0">
                <a:solidFill>
                  <a:srgbClr val="C00000"/>
                </a:solidFill>
              </a:rPr>
              <a:t>zvezda-trougao</a:t>
            </a:r>
          </a:p>
        </p:txBody>
      </p:sp>
    </p:spTree>
    <p:extLst>
      <p:ext uri="{BB962C8B-B14F-4D97-AF65-F5344CB8AC3E}">
        <p14:creationId xmlns:p14="http://schemas.microsoft.com/office/powerpoint/2010/main" val="35975236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2578894" y="274638"/>
            <a:ext cx="6107906" cy="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4400" dirty="0">
                <a:solidFill>
                  <a:srgbClr val="00B0F0"/>
                </a:solidFill>
              </a:rPr>
              <a:t>Delitelji napona i struje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492375"/>
            <a:ext cx="41052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6113"/>
            <a:ext cx="357187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4830763"/>
            <a:ext cx="3482975" cy="121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1"/>
          <a:stretch>
            <a:fillRect/>
          </a:stretch>
        </p:blipFill>
        <p:spPr bwMode="auto">
          <a:xfrm>
            <a:off x="1066800" y="4852988"/>
            <a:ext cx="3024188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479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395288" y="1484313"/>
            <a:ext cx="2730532" cy="47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500" b="1" dirty="0">
                <a:solidFill>
                  <a:srgbClr val="C00000"/>
                </a:solidFill>
              </a:rPr>
              <a:t>Naponski delitelj</a:t>
            </a:r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5327306" y="1436878"/>
            <a:ext cx="2305737" cy="47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500" b="1" dirty="0">
                <a:solidFill>
                  <a:srgbClr val="C00000"/>
                </a:solidFill>
              </a:rPr>
              <a:t>Strujni delitelj</a:t>
            </a:r>
          </a:p>
        </p:txBody>
      </p:sp>
    </p:spTree>
    <p:extLst>
      <p:ext uri="{BB962C8B-B14F-4D97-AF65-F5344CB8AC3E}">
        <p14:creationId xmlns:p14="http://schemas.microsoft.com/office/powerpoint/2010/main" val="14986867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1331640" y="188640"/>
            <a:ext cx="7812360" cy="92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3600" dirty="0">
                <a:solidFill>
                  <a:srgbClr val="00B0F0"/>
                </a:solidFill>
              </a:rPr>
              <a:t>Pretvaranje naponskog u struj</a:t>
            </a:r>
            <a:r>
              <a:rPr lang="en-US" sz="3600" dirty="0">
                <a:solidFill>
                  <a:srgbClr val="00B0F0"/>
                </a:solidFill>
              </a:rPr>
              <a:t>n</a:t>
            </a:r>
            <a:r>
              <a:rPr lang="sr-Latn-CS" sz="3600" dirty="0">
                <a:solidFill>
                  <a:srgbClr val="00B0F0"/>
                </a:solidFill>
              </a:rPr>
              <a:t>i izvor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5413"/>
            <a:ext cx="8229600" cy="314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5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32325"/>
            <a:ext cx="2259013" cy="620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6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273675"/>
            <a:ext cx="6961188" cy="1071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8094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1455</Words>
  <Application>Microsoft Office PowerPoint</Application>
  <PresentationFormat>On-screen Show (4:3)</PresentationFormat>
  <Paragraphs>261</Paragraphs>
  <Slides>56</Slides>
  <Notes>55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Osnovi elektrotehnike i elektronike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i pravni fakultet</dc:title>
  <dc:creator>Windows User</dc:creator>
  <cp:lastModifiedBy>Korisnik</cp:lastModifiedBy>
  <cp:revision>20</cp:revision>
  <dcterms:created xsi:type="dcterms:W3CDTF">2021-02-24T10:06:34Z</dcterms:created>
  <dcterms:modified xsi:type="dcterms:W3CDTF">2021-09-07T05:00:58Z</dcterms:modified>
</cp:coreProperties>
</file>