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28" r:id="rId52"/>
    <p:sldId id="306" r:id="rId53"/>
    <p:sldId id="307" r:id="rId54"/>
    <p:sldId id="308" r:id="rId55"/>
    <p:sldId id="309" r:id="rId56"/>
    <p:sldId id="310" r:id="rId57"/>
    <p:sldId id="311" r:id="rId58"/>
    <p:sldId id="312" r:id="rId59"/>
    <p:sldId id="313" r:id="rId60"/>
    <p:sldId id="314" r:id="rId61"/>
    <p:sldId id="329"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F1DA15-A1D3-4254-B3EB-38E9F1CF627F}" type="datetimeFigureOut">
              <a:rPr lang="en-US" smtClean="0"/>
              <a:pPr/>
              <a:t>5/13/2021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26236B-AD1B-4F50-BD86-D290E15B48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26236B-AD1B-4F50-BD86-D290E15B48A9}"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74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6236B-AD1B-4F50-BD86-D290E15B48A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B3E021-03FA-4774-A9ED-3FC592E6F307}"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B0747-F9C1-4D28-BF8D-BC4A57A20F26}" type="slidenum">
              <a:rPr lang="en-US" smtClean="0"/>
              <a:pPr/>
              <a:t>‹#›</a:t>
            </a:fld>
            <a:endParaRPr lang="en-US"/>
          </a:p>
        </p:txBody>
      </p:sp>
    </p:spTree>
    <p:extLst>
      <p:ext uri="{BB962C8B-B14F-4D97-AF65-F5344CB8AC3E}">
        <p14:creationId xmlns:p14="http://schemas.microsoft.com/office/powerpoint/2010/main" val="48028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3E021-03FA-4774-A9ED-3FC592E6F307}"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B0747-F9C1-4D28-BF8D-BC4A57A20F26}" type="slidenum">
              <a:rPr lang="en-US" smtClean="0"/>
              <a:pPr/>
              <a:t>‹#›</a:t>
            </a:fld>
            <a:endParaRPr lang="en-US"/>
          </a:p>
        </p:txBody>
      </p:sp>
    </p:spTree>
    <p:extLst>
      <p:ext uri="{BB962C8B-B14F-4D97-AF65-F5344CB8AC3E}">
        <p14:creationId xmlns:p14="http://schemas.microsoft.com/office/powerpoint/2010/main" val="185596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3E021-03FA-4774-A9ED-3FC592E6F307}"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B0747-F9C1-4D28-BF8D-BC4A57A20F26}" type="slidenum">
              <a:rPr lang="en-US" smtClean="0"/>
              <a:pPr/>
              <a:t>‹#›</a:t>
            </a:fld>
            <a:endParaRPr lang="en-US"/>
          </a:p>
        </p:txBody>
      </p:sp>
    </p:spTree>
    <p:extLst>
      <p:ext uri="{BB962C8B-B14F-4D97-AF65-F5344CB8AC3E}">
        <p14:creationId xmlns:p14="http://schemas.microsoft.com/office/powerpoint/2010/main" val="241361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3E021-03FA-4774-A9ED-3FC592E6F307}"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B0747-F9C1-4D28-BF8D-BC4A57A20F26}" type="slidenum">
              <a:rPr lang="en-US" smtClean="0"/>
              <a:pPr/>
              <a:t>‹#›</a:t>
            </a:fld>
            <a:endParaRPr lang="en-US"/>
          </a:p>
        </p:txBody>
      </p:sp>
    </p:spTree>
    <p:extLst>
      <p:ext uri="{BB962C8B-B14F-4D97-AF65-F5344CB8AC3E}">
        <p14:creationId xmlns:p14="http://schemas.microsoft.com/office/powerpoint/2010/main" val="38369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B3E021-03FA-4774-A9ED-3FC592E6F307}"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B0747-F9C1-4D28-BF8D-BC4A57A20F26}" type="slidenum">
              <a:rPr lang="en-US" smtClean="0"/>
              <a:pPr/>
              <a:t>‹#›</a:t>
            </a:fld>
            <a:endParaRPr lang="en-US"/>
          </a:p>
        </p:txBody>
      </p:sp>
    </p:spTree>
    <p:extLst>
      <p:ext uri="{BB962C8B-B14F-4D97-AF65-F5344CB8AC3E}">
        <p14:creationId xmlns:p14="http://schemas.microsoft.com/office/powerpoint/2010/main" val="2294043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B3E021-03FA-4774-A9ED-3FC592E6F307}" type="datetimeFigureOut">
              <a:rPr lang="en-US" smtClean="0"/>
              <a:pPr/>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B0747-F9C1-4D28-BF8D-BC4A57A20F26}" type="slidenum">
              <a:rPr lang="en-US" smtClean="0"/>
              <a:pPr/>
              <a:t>‹#›</a:t>
            </a:fld>
            <a:endParaRPr lang="en-US"/>
          </a:p>
        </p:txBody>
      </p:sp>
    </p:spTree>
    <p:extLst>
      <p:ext uri="{BB962C8B-B14F-4D97-AF65-F5344CB8AC3E}">
        <p14:creationId xmlns:p14="http://schemas.microsoft.com/office/powerpoint/2010/main" val="1687751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B3E021-03FA-4774-A9ED-3FC592E6F307}" type="datetimeFigureOut">
              <a:rPr lang="en-US" smtClean="0"/>
              <a:pPr/>
              <a:t>5/13/2021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6B0747-F9C1-4D28-BF8D-BC4A57A20F26}" type="slidenum">
              <a:rPr lang="en-US" smtClean="0"/>
              <a:pPr/>
              <a:t>‹#›</a:t>
            </a:fld>
            <a:endParaRPr lang="en-US"/>
          </a:p>
        </p:txBody>
      </p:sp>
    </p:spTree>
    <p:extLst>
      <p:ext uri="{BB962C8B-B14F-4D97-AF65-F5344CB8AC3E}">
        <p14:creationId xmlns:p14="http://schemas.microsoft.com/office/powerpoint/2010/main" val="2955394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B3E021-03FA-4774-A9ED-3FC592E6F307}" type="datetimeFigureOut">
              <a:rPr lang="en-US" smtClean="0"/>
              <a:pPr/>
              <a:t>5/13/2021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6B0747-F9C1-4D28-BF8D-BC4A57A20F26}" type="slidenum">
              <a:rPr lang="en-US" smtClean="0"/>
              <a:pPr/>
              <a:t>‹#›</a:t>
            </a:fld>
            <a:endParaRPr lang="en-US"/>
          </a:p>
        </p:txBody>
      </p:sp>
    </p:spTree>
    <p:extLst>
      <p:ext uri="{BB962C8B-B14F-4D97-AF65-F5344CB8AC3E}">
        <p14:creationId xmlns:p14="http://schemas.microsoft.com/office/powerpoint/2010/main" val="69776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3E021-03FA-4774-A9ED-3FC592E6F307}" type="datetimeFigureOut">
              <a:rPr lang="en-US" smtClean="0"/>
              <a:pPr/>
              <a:t>5/13/2021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6B0747-F9C1-4D28-BF8D-BC4A57A20F26}" type="slidenum">
              <a:rPr lang="en-US" smtClean="0"/>
              <a:pPr/>
              <a:t>‹#›</a:t>
            </a:fld>
            <a:endParaRPr lang="en-US"/>
          </a:p>
        </p:txBody>
      </p:sp>
    </p:spTree>
    <p:extLst>
      <p:ext uri="{BB962C8B-B14F-4D97-AF65-F5344CB8AC3E}">
        <p14:creationId xmlns:p14="http://schemas.microsoft.com/office/powerpoint/2010/main" val="192341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CB3E021-03FA-4774-A9ED-3FC592E6F307}" type="datetimeFigureOut">
              <a:rPr lang="en-US" smtClean="0"/>
              <a:pPr/>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B0747-F9C1-4D28-BF8D-BC4A57A20F26}" type="slidenum">
              <a:rPr lang="en-US" smtClean="0"/>
              <a:pPr/>
              <a:t>‹#›</a:t>
            </a:fld>
            <a:endParaRPr lang="en-US"/>
          </a:p>
        </p:txBody>
      </p:sp>
    </p:spTree>
    <p:extLst>
      <p:ext uri="{BB962C8B-B14F-4D97-AF65-F5344CB8AC3E}">
        <p14:creationId xmlns:p14="http://schemas.microsoft.com/office/powerpoint/2010/main" val="41486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CB3E021-03FA-4774-A9ED-3FC592E6F307}" type="datetimeFigureOut">
              <a:rPr lang="en-US" smtClean="0"/>
              <a:pPr/>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B0747-F9C1-4D28-BF8D-BC4A57A20F26}" type="slidenum">
              <a:rPr lang="en-US" smtClean="0"/>
              <a:pPr/>
              <a:t>‹#›</a:t>
            </a:fld>
            <a:endParaRPr lang="en-US"/>
          </a:p>
        </p:txBody>
      </p:sp>
    </p:spTree>
    <p:extLst>
      <p:ext uri="{BB962C8B-B14F-4D97-AF65-F5344CB8AC3E}">
        <p14:creationId xmlns:p14="http://schemas.microsoft.com/office/powerpoint/2010/main" val="2858407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3E021-03FA-4774-A9ED-3FC592E6F307}" type="datetimeFigureOut">
              <a:rPr lang="en-US" smtClean="0"/>
              <a:pPr/>
              <a:t>5/13/2021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B0747-F9C1-4D28-BF8D-BC4A57A20F26}" type="slidenum">
              <a:rPr lang="en-US" smtClean="0"/>
              <a:pPr/>
              <a:t>‹#›</a:t>
            </a:fld>
            <a:endParaRPr lang="en-US"/>
          </a:p>
        </p:txBody>
      </p:sp>
    </p:spTree>
    <p:extLst>
      <p:ext uri="{BB962C8B-B14F-4D97-AF65-F5344CB8AC3E}">
        <p14:creationId xmlns:p14="http://schemas.microsoft.com/office/powerpoint/2010/main" val="271520844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CS" dirty="0" smtClean="0"/>
              <a:t>Redovni pravni lekovi</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sr-Latn-CS" dirty="0" smtClean="0"/>
              <a:t>Presuda može da se pobija u celini (kada stranka traži da presuda bude ukinuta ili preinačena ako je izrečena na njenu štetu), ili delimično (kada je napadnut samo deo takve presude ili kada se napadnute samo neke odluke koje su nepovoljne za žalioca u parnici sa više zahteva ).</a:t>
            </a:r>
          </a:p>
          <a:p>
            <a:r>
              <a:rPr lang="sr-Latn-CS" dirty="0" smtClean="0"/>
              <a:t> Ako je napadnuta delimično, sve do isteka žalbenog roka može da bude pobijana i u delu koji nije bio obuhvaćen prethodnom žalbom.</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Rok za žalbu-opšti 15 dana od dana dostavljanja presude.</a:t>
            </a:r>
          </a:p>
          <a:p>
            <a:r>
              <a:rPr lang="sr-Latn-CS" dirty="0" smtClean="0"/>
              <a:t>U nekim postupcima postoje odstupanja-rok je po pravilu kraći, iznosi 8 dana.</a:t>
            </a:r>
          </a:p>
          <a:p>
            <a:endParaRPr lang="sr-Latn-CS" dirty="0" smtClean="0"/>
          </a:p>
          <a:p>
            <a:r>
              <a:rPr lang="sr-Latn-CS" dirty="0" smtClean="0"/>
              <a:t>Prekluzivan je-njegovim protekom stranka gubi pravo na izjavljivanje žalbe, a presuda postaje pravnosnažna.</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Pravni interes za žalbu-stranka ima pravni interes ako nije uspela u sporu i onoliko koliko nije uspela u sporu.</a:t>
            </a:r>
          </a:p>
          <a:p>
            <a:r>
              <a:rPr lang="sr-Latn-CS" dirty="0" smtClean="0"/>
              <a:t>Lica  ovlašćena na izjavljivanje žalbe-stranka, njen zakonski zastupnik i punomoćnik (može i umešač ako se stranka kojoj se pridružio tome ne protivi).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Razlozi žalbe</a:t>
            </a:r>
            <a:endParaRPr lang="en-US" dirty="0"/>
          </a:p>
        </p:txBody>
      </p:sp>
      <p:sp>
        <p:nvSpPr>
          <p:cNvPr id="3" name="Content Placeholder 2"/>
          <p:cNvSpPr>
            <a:spLocks noGrp="1"/>
          </p:cNvSpPr>
          <p:nvPr>
            <p:ph idx="1"/>
          </p:nvPr>
        </p:nvSpPr>
        <p:spPr/>
        <p:txBody>
          <a:bodyPr>
            <a:normAutofit fontScale="85000" lnSpcReduction="10000"/>
          </a:bodyPr>
          <a:lstStyle/>
          <a:p>
            <a:pPr marL="651510" indent="-514350">
              <a:buAutoNum type="arabicPeriod"/>
            </a:pPr>
            <a:r>
              <a:rPr lang="sr-Latn-CS" dirty="0" smtClean="0"/>
              <a:t>Bitne povrede odredbi parničnog postupka</a:t>
            </a:r>
          </a:p>
          <a:p>
            <a:pPr marL="651510" indent="-514350">
              <a:buAutoNum type="arabicPeriod"/>
            </a:pPr>
            <a:r>
              <a:rPr lang="sr-Latn-CS" dirty="0" smtClean="0"/>
              <a:t>Pogrešno ili nepotpuno utvrđeno činjenično stanje</a:t>
            </a:r>
          </a:p>
          <a:p>
            <a:pPr marL="651510" indent="-514350">
              <a:buAutoNum type="arabicPeriod"/>
            </a:pPr>
            <a:r>
              <a:rPr lang="sr-Latn-CS" dirty="0" smtClean="0"/>
              <a:t>Pogrešna primena materijalnog prava</a:t>
            </a:r>
          </a:p>
          <a:p>
            <a:pPr marL="651510" indent="-514350"/>
            <a:r>
              <a:rPr lang="sr-Latn-CS" dirty="0" smtClean="0"/>
              <a:t>Stranka može da presudu pobija iz više razloga iste vrste ili različitih vrsta.</a:t>
            </a:r>
          </a:p>
          <a:p>
            <a:pPr marL="651510" indent="-514350"/>
            <a:r>
              <a:rPr lang="sr-Latn-CS" dirty="0" smtClean="0"/>
              <a:t>U praksi najčešće uz neku bitnu povredu odredbi postupka ističe i nedostatak u činjeničnom stanju ili pogrešnu primenu materijalnog prava za slučaj da sud ne prihvati njeno mišljenje o povredi odredbi procesnog prava.</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sr-Latn-CS" dirty="0" smtClean="0"/>
              <a:t>Presuda zbog propuštanja i presuda zbog izostanka ne mogu da se pobijaju zbog pogrešno ili nepotpuno utvrđenog činjeničnog stanja.</a:t>
            </a:r>
          </a:p>
          <a:p>
            <a:r>
              <a:rPr lang="sr-Latn-CS" dirty="0" smtClean="0"/>
              <a:t>Protiv presude na osnovu priznanja (odricanja) stranka može da se žali zbog bitnih povreda odredbi parničnog postupka ili zato što je izjavu o priznanju dala pod uticajem mana volje.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Ovaj razlog (mane volje) zakon ne pominje, ali na njemu može da se zasnuje žalba protiv svake presude ( i zbog propuštanja))-relativno bitna povreda odredbi parničnog postupka.</a:t>
            </a:r>
          </a:p>
          <a:p>
            <a:r>
              <a:rPr lang="sr-Latn-CS" dirty="0" smtClean="0"/>
              <a:t>Protiv presude na osnovu priznanja (odricanja) žalba može da se izjavi i zato što je posledica koja je njome izrečena protivna prinudnopravnim propisima.</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dirty="0" smtClean="0"/>
              <a:t>1. Bitne povrede odredbi praničnog postupka</a:t>
            </a:r>
            <a:endParaRPr lang="en-US" dirty="0"/>
          </a:p>
        </p:txBody>
      </p:sp>
      <p:sp>
        <p:nvSpPr>
          <p:cNvPr id="3" name="Content Placeholder 2"/>
          <p:cNvSpPr>
            <a:spLocks noGrp="1"/>
          </p:cNvSpPr>
          <p:nvPr>
            <p:ph idx="1"/>
          </p:nvPr>
        </p:nvSpPr>
        <p:spPr/>
        <p:txBody>
          <a:bodyPr/>
          <a:lstStyle/>
          <a:p>
            <a:r>
              <a:rPr lang="sr-Latn-CS" dirty="0" smtClean="0"/>
              <a:t>Dve vrste-apsolutno i relativno bitne povrede odredbi parničnog postupka.</a:t>
            </a:r>
          </a:p>
          <a:p>
            <a:r>
              <a:rPr lang="sr-Latn-CS" dirty="0" smtClean="0"/>
              <a:t>Apsolutno bitne povrede vode ukidanju presude, taksativno su nabrojane u zakonu i sud o većini njih vodi računa ex.off.!</a:t>
            </a:r>
          </a:p>
          <a:p>
            <a:r>
              <a:rPr lang="sr-Latn-CS" dirty="0" smtClean="0"/>
              <a:t>Relativno bitne povrede jesu povrede procesne norme koja je uticala ili je mogla da utiče na zakonitost i pravilnost presude.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a. Apsolutno bitne povrede </a:t>
            </a:r>
            <a:endParaRPr lang="en-US" dirty="0"/>
          </a:p>
        </p:txBody>
      </p:sp>
      <p:sp>
        <p:nvSpPr>
          <p:cNvPr id="3" name="Content Placeholder 2"/>
          <p:cNvSpPr>
            <a:spLocks noGrp="1"/>
          </p:cNvSpPr>
          <p:nvPr>
            <p:ph idx="1"/>
          </p:nvPr>
        </p:nvSpPr>
        <p:spPr/>
        <p:txBody>
          <a:bodyPr/>
          <a:lstStyle/>
          <a:p>
            <a:r>
              <a:rPr lang="sr-Latn-CS" dirty="0" smtClean="0"/>
              <a:t>Pogrešna primena procesne norme koja uvek dovodi do toga da je presuda pogrešna ili nezakonita.</a:t>
            </a:r>
          </a:p>
          <a:p>
            <a:r>
              <a:rPr lang="sr-Latn-CS" dirty="0" smtClean="0"/>
              <a:t>Dele se na:</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651510" indent="-514350">
              <a:buNone/>
            </a:pPr>
            <a:r>
              <a:rPr lang="sr-Latn-CS" dirty="0" smtClean="0">
                <a:solidFill>
                  <a:srgbClr val="FF0000"/>
                </a:solidFill>
              </a:rPr>
              <a:t>a.1. Apsolutno bitne povrede pravila o procesnim pretpostavkama:</a:t>
            </a:r>
          </a:p>
          <a:p>
            <a:pPr marL="651510" indent="-514350"/>
            <a:r>
              <a:rPr lang="sr-Latn-CS" b="1" i="1" dirty="0" smtClean="0"/>
              <a:t>Koje se tiču suda: </a:t>
            </a:r>
            <a:r>
              <a:rPr lang="sr-Latn-CS" b="1" dirty="0" smtClean="0"/>
              <a:t>ako je sud odlučio o zahtevu u sporu koji ne spada u sudsku nadležnost (apsolutna nenadležnost) ili je </a:t>
            </a:r>
            <a:r>
              <a:rPr lang="en-US" b="1" dirty="0" err="1" smtClean="0"/>
              <a:t>odlučio</a:t>
            </a:r>
            <a:r>
              <a:rPr lang="en-US" b="1" dirty="0" smtClean="0"/>
              <a:t> o </a:t>
            </a:r>
            <a:r>
              <a:rPr lang="en-US" b="1" dirty="0" err="1" smtClean="0"/>
              <a:t>tužbenom</a:t>
            </a:r>
            <a:r>
              <a:rPr lang="en-US" b="1" dirty="0" smtClean="0"/>
              <a:t> </a:t>
            </a:r>
            <a:r>
              <a:rPr lang="en-US" b="1" dirty="0" err="1" smtClean="0"/>
              <a:t>zahtevu</a:t>
            </a:r>
            <a:r>
              <a:rPr lang="en-US" b="1" dirty="0" smtClean="0"/>
              <a:t> </a:t>
            </a:r>
            <a:r>
              <a:rPr lang="en-US" b="1" dirty="0" err="1" smtClean="0"/>
              <a:t>za</a:t>
            </a:r>
            <a:r>
              <a:rPr lang="en-US" b="1" dirty="0" smtClean="0"/>
              <a:t> </a:t>
            </a:r>
            <a:r>
              <a:rPr lang="en-US" b="1" dirty="0" err="1" smtClean="0"/>
              <a:t>koji</a:t>
            </a:r>
            <a:r>
              <a:rPr lang="en-US" b="1" dirty="0" smtClean="0"/>
              <a:t> je </a:t>
            </a:r>
            <a:r>
              <a:rPr lang="en-US" b="1" dirty="0" err="1" smtClean="0"/>
              <a:t>stvarno</a:t>
            </a:r>
            <a:r>
              <a:rPr lang="en-US" b="1" dirty="0" smtClean="0"/>
              <a:t> </a:t>
            </a:r>
            <a:r>
              <a:rPr lang="en-US" b="1" dirty="0" err="1" smtClean="0"/>
              <a:t>nadležan</a:t>
            </a:r>
            <a:r>
              <a:rPr lang="en-US" b="1" dirty="0" smtClean="0"/>
              <a:t> </a:t>
            </a:r>
            <a:r>
              <a:rPr lang="en-US" b="1" dirty="0" err="1" smtClean="0"/>
              <a:t>viši</a:t>
            </a:r>
            <a:r>
              <a:rPr lang="en-US" b="1" dirty="0" smtClean="0"/>
              <a:t> </a:t>
            </a:r>
            <a:r>
              <a:rPr lang="en-US" b="1" dirty="0" err="1" smtClean="0"/>
              <a:t>sud</a:t>
            </a:r>
            <a:r>
              <a:rPr lang="en-US" b="1" dirty="0" smtClean="0"/>
              <a:t> </a:t>
            </a:r>
            <a:r>
              <a:rPr lang="en-US" b="1" dirty="0" err="1" smtClean="0"/>
              <a:t>iste</a:t>
            </a:r>
            <a:r>
              <a:rPr lang="en-US" b="1" dirty="0" smtClean="0"/>
              <a:t> </a:t>
            </a:r>
            <a:r>
              <a:rPr lang="en-US" b="1" dirty="0" err="1" smtClean="0"/>
              <a:t>vrste</a:t>
            </a:r>
            <a:r>
              <a:rPr lang="sr-Latn-CS" b="1" dirty="0" smtClean="0"/>
              <a:t> (odlučio osnovni umesto višeg)</a:t>
            </a:r>
            <a:r>
              <a:rPr lang="en-US" b="1" dirty="0" smtClean="0"/>
              <a:t>, </a:t>
            </a:r>
            <a:r>
              <a:rPr lang="en-US" b="1" dirty="0" err="1" smtClean="0"/>
              <a:t>sud</a:t>
            </a:r>
            <a:r>
              <a:rPr lang="en-US" b="1" dirty="0" smtClean="0"/>
              <a:t> </a:t>
            </a:r>
            <a:r>
              <a:rPr lang="en-US" b="1" dirty="0" err="1" smtClean="0"/>
              <a:t>druge</a:t>
            </a:r>
            <a:r>
              <a:rPr lang="en-US" b="1" dirty="0" smtClean="0"/>
              <a:t> </a:t>
            </a:r>
            <a:r>
              <a:rPr lang="en-US" b="1" dirty="0" err="1" smtClean="0"/>
              <a:t>vrste</a:t>
            </a:r>
            <a:r>
              <a:rPr lang="sr-Latn-CS" b="1" dirty="0" smtClean="0"/>
              <a:t> ( privredni umesto suda opšte nadležnosti i obrnuto)</a:t>
            </a:r>
            <a:r>
              <a:rPr lang="en-US" b="1" dirty="0" smtClean="0"/>
              <a:t> </a:t>
            </a:r>
            <a:r>
              <a:rPr lang="en-US" b="1" dirty="0" err="1" smtClean="0"/>
              <a:t>ili</a:t>
            </a:r>
            <a:r>
              <a:rPr lang="en-US" b="1" dirty="0" smtClean="0"/>
              <a:t> </a:t>
            </a:r>
            <a:r>
              <a:rPr lang="en-US" b="1" dirty="0" err="1" smtClean="0"/>
              <a:t>ako</a:t>
            </a:r>
            <a:r>
              <a:rPr lang="en-US" b="1" dirty="0" smtClean="0"/>
              <a:t> je </a:t>
            </a:r>
            <a:r>
              <a:rPr lang="en-US" b="1" dirty="0" err="1" smtClean="0"/>
              <a:t>povodom</a:t>
            </a:r>
            <a:r>
              <a:rPr lang="en-US" b="1" dirty="0" smtClean="0"/>
              <a:t> </a:t>
            </a:r>
            <a:r>
              <a:rPr lang="en-US" b="1" dirty="0" err="1" smtClean="0"/>
              <a:t>prigovora</a:t>
            </a:r>
            <a:r>
              <a:rPr lang="en-US" b="1" dirty="0" smtClean="0"/>
              <a:t> </a:t>
            </a:r>
            <a:r>
              <a:rPr lang="en-US" b="1" dirty="0" err="1" smtClean="0"/>
              <a:t>stranaka</a:t>
            </a:r>
            <a:r>
              <a:rPr lang="en-US" b="1" dirty="0" smtClean="0"/>
              <a:t> </a:t>
            </a:r>
            <a:r>
              <a:rPr lang="en-US" b="1" dirty="0" err="1" smtClean="0"/>
              <a:t>sud</a:t>
            </a:r>
            <a:r>
              <a:rPr lang="en-US" b="1" dirty="0" smtClean="0"/>
              <a:t> </a:t>
            </a:r>
            <a:r>
              <a:rPr lang="en-US" b="1" dirty="0" err="1" smtClean="0"/>
              <a:t>nepravilno</a:t>
            </a:r>
            <a:r>
              <a:rPr lang="en-US" b="1" dirty="0" smtClean="0"/>
              <a:t> </a:t>
            </a:r>
            <a:r>
              <a:rPr lang="en-US" b="1" dirty="0" err="1" smtClean="0"/>
              <a:t>odlučio</a:t>
            </a:r>
            <a:r>
              <a:rPr lang="en-US" b="1" dirty="0" smtClean="0"/>
              <a:t> </a:t>
            </a:r>
            <a:r>
              <a:rPr lang="en-US" b="1" dirty="0" err="1" smtClean="0"/>
              <a:t>da</a:t>
            </a:r>
            <a:r>
              <a:rPr lang="en-US" b="1" dirty="0" smtClean="0"/>
              <a:t> je </a:t>
            </a:r>
            <a:r>
              <a:rPr lang="en-US" b="1" dirty="0" err="1" smtClean="0"/>
              <a:t>stvarno</a:t>
            </a:r>
            <a:r>
              <a:rPr lang="en-US" b="1" dirty="0" smtClean="0"/>
              <a:t> </a:t>
            </a:r>
            <a:r>
              <a:rPr lang="en-US" b="1" dirty="0" err="1" smtClean="0"/>
              <a:t>nadlež</a:t>
            </a:r>
            <a:r>
              <a:rPr lang="en-US" dirty="0" err="1" smtClean="0"/>
              <a:t>an</a:t>
            </a:r>
            <a:r>
              <a:rPr lang="sr-Latn-CS" dirty="0" smtClean="0"/>
              <a:t>; </a:t>
            </a:r>
            <a:r>
              <a:rPr lang="en-US" b="1" dirty="0" err="1" smtClean="0"/>
              <a:t>ako</a:t>
            </a:r>
            <a:r>
              <a:rPr lang="en-US" b="1" dirty="0" smtClean="0"/>
              <a:t> je </a:t>
            </a:r>
            <a:r>
              <a:rPr lang="en-US" b="1" dirty="0" err="1" smtClean="0"/>
              <a:t>sud</a:t>
            </a:r>
            <a:r>
              <a:rPr lang="en-US" b="1" dirty="0" smtClean="0"/>
              <a:t> bio </a:t>
            </a:r>
            <a:r>
              <a:rPr lang="en-US" b="1" dirty="0" err="1" smtClean="0"/>
              <a:t>nepropisno</a:t>
            </a:r>
            <a:r>
              <a:rPr lang="en-US" b="1" dirty="0" smtClean="0"/>
              <a:t> </a:t>
            </a:r>
            <a:r>
              <a:rPr lang="en-US" b="1" dirty="0" err="1" smtClean="0"/>
              <a:t>sastavljen</a:t>
            </a:r>
            <a:r>
              <a:rPr lang="sr-Latn-CS" b="1" dirty="0" smtClean="0"/>
              <a:t> (umesto veća je sudio sudija pojedinac)</a:t>
            </a:r>
            <a:r>
              <a:rPr lang="en-US" b="1" dirty="0" smtClean="0"/>
              <a:t>, </a:t>
            </a:r>
            <a:r>
              <a:rPr lang="en-US" b="1" dirty="0" err="1" smtClean="0"/>
              <a:t>ili</a:t>
            </a:r>
            <a:r>
              <a:rPr lang="en-US" b="1" dirty="0" smtClean="0"/>
              <a:t> </a:t>
            </a:r>
            <a:r>
              <a:rPr lang="en-US" b="1" dirty="0" err="1" smtClean="0"/>
              <a:t>ako</a:t>
            </a:r>
            <a:r>
              <a:rPr lang="en-US" b="1" dirty="0" smtClean="0"/>
              <a:t> je </a:t>
            </a:r>
            <a:r>
              <a:rPr lang="en-US" b="1" dirty="0" err="1" smtClean="0"/>
              <a:t>sudio</a:t>
            </a:r>
            <a:r>
              <a:rPr lang="en-US" b="1" dirty="0" smtClean="0"/>
              <a:t> </a:t>
            </a:r>
            <a:r>
              <a:rPr lang="en-US" b="1" dirty="0" err="1" smtClean="0"/>
              <a:t>sudija</a:t>
            </a:r>
            <a:r>
              <a:rPr lang="en-US" b="1" dirty="0" smtClean="0"/>
              <a:t> </a:t>
            </a:r>
            <a:r>
              <a:rPr lang="en-US" b="1" dirty="0" err="1" smtClean="0"/>
              <a:t>koji</a:t>
            </a:r>
            <a:r>
              <a:rPr lang="en-US" b="1" dirty="0" smtClean="0"/>
              <a:t> je </a:t>
            </a:r>
            <a:r>
              <a:rPr lang="en-US" b="1" dirty="0" err="1" smtClean="0"/>
              <a:t>po</a:t>
            </a:r>
            <a:r>
              <a:rPr lang="en-US" b="1" dirty="0" smtClean="0"/>
              <a:t> </a:t>
            </a:r>
            <a:r>
              <a:rPr lang="en-US" b="1" dirty="0" err="1" smtClean="0"/>
              <a:t>zakonu</a:t>
            </a:r>
            <a:r>
              <a:rPr lang="en-US" b="1" dirty="0" smtClean="0"/>
              <a:t> </a:t>
            </a:r>
            <a:r>
              <a:rPr lang="en-US" b="1" dirty="0" err="1" smtClean="0"/>
              <a:t>morao</a:t>
            </a:r>
            <a:r>
              <a:rPr lang="en-US" b="1" dirty="0" smtClean="0"/>
              <a:t> </a:t>
            </a:r>
            <a:r>
              <a:rPr lang="en-US" b="1" dirty="0" err="1" smtClean="0"/>
              <a:t>biti</a:t>
            </a:r>
            <a:r>
              <a:rPr lang="en-US" b="1" dirty="0" smtClean="0"/>
              <a:t> </a:t>
            </a:r>
            <a:r>
              <a:rPr lang="en-US" b="1" dirty="0" err="1" smtClean="0"/>
              <a:t>isključen</a:t>
            </a:r>
            <a:r>
              <a:rPr lang="en-US" b="1" dirty="0" smtClean="0"/>
              <a:t> </a:t>
            </a:r>
            <a:r>
              <a:rPr lang="en-US" b="1" dirty="0" err="1" smtClean="0"/>
              <a:t>ili</a:t>
            </a:r>
            <a:r>
              <a:rPr lang="en-US" b="1" dirty="0" smtClean="0"/>
              <a:t> </a:t>
            </a:r>
            <a:r>
              <a:rPr lang="en-US" b="1" dirty="0" err="1" smtClean="0"/>
              <a:t>izuzet</a:t>
            </a:r>
            <a:r>
              <a:rPr lang="sr-Latn-CS" b="1" dirty="0" smtClean="0"/>
              <a:t>; ili (NOVO) ako je sud odbio da odlučuj</a:t>
            </a:r>
            <a:r>
              <a:rPr lang="en-US" b="1" smtClean="0"/>
              <a:t>e</a:t>
            </a:r>
            <a:r>
              <a:rPr lang="sr-Latn-CS" b="1" smtClean="0"/>
              <a:t> </a:t>
            </a:r>
            <a:r>
              <a:rPr lang="sr-Latn-CS" b="1" dirty="0" smtClean="0"/>
              <a:t>o zahtevu za koji je nadležan.</a:t>
            </a:r>
            <a:endParaRPr 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sr-Latn-CS" b="1" i="1" dirty="0" smtClean="0"/>
              <a:t>Koje se tiču stranaka</a:t>
            </a:r>
            <a:r>
              <a:rPr lang="sr-Latn-CS" b="1" dirty="0" smtClean="0"/>
              <a:t>: </a:t>
            </a:r>
            <a:r>
              <a:rPr lang="en-US" b="1" dirty="0" err="1" smtClean="0"/>
              <a:t>ako</a:t>
            </a:r>
            <a:r>
              <a:rPr lang="en-US" b="1" dirty="0" smtClean="0"/>
              <a:t> je u </a:t>
            </a:r>
            <a:r>
              <a:rPr lang="en-US" b="1" dirty="0" err="1" smtClean="0"/>
              <a:t>postupku</a:t>
            </a:r>
            <a:r>
              <a:rPr lang="en-US" b="1" dirty="0" smtClean="0"/>
              <a:t> </a:t>
            </a:r>
            <a:r>
              <a:rPr lang="en-US" b="1" dirty="0" err="1" smtClean="0"/>
              <a:t>kao</a:t>
            </a:r>
            <a:r>
              <a:rPr lang="en-US" b="1" dirty="0" smtClean="0"/>
              <a:t> </a:t>
            </a:r>
            <a:r>
              <a:rPr lang="en-US" b="1" dirty="0" err="1" smtClean="0"/>
              <a:t>tužilac</a:t>
            </a:r>
            <a:r>
              <a:rPr lang="en-US" b="1" dirty="0" smtClean="0"/>
              <a:t> </a:t>
            </a:r>
            <a:r>
              <a:rPr lang="en-US" b="1" dirty="0" err="1" smtClean="0"/>
              <a:t>ili</a:t>
            </a:r>
            <a:r>
              <a:rPr lang="en-US" b="1" dirty="0" smtClean="0"/>
              <a:t> </a:t>
            </a:r>
            <a:r>
              <a:rPr lang="en-US" b="1" dirty="0" err="1" smtClean="0"/>
              <a:t>tuženi</a:t>
            </a:r>
            <a:r>
              <a:rPr lang="en-US" b="1" dirty="0" smtClean="0"/>
              <a:t> </a:t>
            </a:r>
            <a:r>
              <a:rPr lang="en-US" b="1" dirty="0" err="1" smtClean="0"/>
              <a:t>učestvovalo</a:t>
            </a:r>
            <a:r>
              <a:rPr lang="en-US" b="1" dirty="0" smtClean="0"/>
              <a:t> lice </a:t>
            </a:r>
            <a:r>
              <a:rPr lang="en-US" b="1" dirty="0" err="1" smtClean="0"/>
              <a:t>koje</a:t>
            </a:r>
            <a:r>
              <a:rPr lang="en-US" b="1" dirty="0" smtClean="0"/>
              <a:t> ne </a:t>
            </a:r>
            <a:r>
              <a:rPr lang="en-US" b="1" dirty="0" err="1" smtClean="0"/>
              <a:t>može</a:t>
            </a:r>
            <a:r>
              <a:rPr lang="en-US" b="1" dirty="0" smtClean="0"/>
              <a:t> </a:t>
            </a:r>
            <a:r>
              <a:rPr lang="en-US" b="1" dirty="0" err="1" smtClean="0"/>
              <a:t>biti</a:t>
            </a:r>
            <a:r>
              <a:rPr lang="en-US" b="1" dirty="0" smtClean="0"/>
              <a:t> </a:t>
            </a:r>
            <a:r>
              <a:rPr lang="en-US" b="1" dirty="0" err="1" smtClean="0"/>
              <a:t>stranka</a:t>
            </a:r>
            <a:r>
              <a:rPr lang="en-US" b="1" dirty="0" smtClean="0"/>
              <a:t> u </a:t>
            </a:r>
            <a:r>
              <a:rPr lang="en-US" b="1" dirty="0" err="1" smtClean="0"/>
              <a:t>postupku</a:t>
            </a:r>
            <a:r>
              <a:rPr lang="en-US" b="1" dirty="0" smtClean="0"/>
              <a:t>, </a:t>
            </a:r>
            <a:r>
              <a:rPr lang="en-US" b="1" dirty="0" err="1" smtClean="0"/>
              <a:t>ili</a:t>
            </a:r>
            <a:r>
              <a:rPr lang="en-US" b="1" dirty="0" smtClean="0"/>
              <a:t> </a:t>
            </a:r>
            <a:r>
              <a:rPr lang="en-US" b="1" dirty="0" err="1" smtClean="0"/>
              <a:t>ako</a:t>
            </a:r>
            <a:r>
              <a:rPr lang="en-US" b="1" dirty="0" smtClean="0"/>
              <a:t> </a:t>
            </a:r>
            <a:r>
              <a:rPr lang="en-US" b="1" dirty="0" err="1" smtClean="0"/>
              <a:t>stranku</a:t>
            </a:r>
            <a:r>
              <a:rPr lang="en-US" b="1" dirty="0" smtClean="0"/>
              <a:t> </a:t>
            </a:r>
            <a:r>
              <a:rPr lang="en-US" b="1" dirty="0" err="1" smtClean="0"/>
              <a:t>koja</a:t>
            </a:r>
            <a:r>
              <a:rPr lang="en-US" b="1" dirty="0" smtClean="0"/>
              <a:t> je </a:t>
            </a:r>
            <a:r>
              <a:rPr lang="en-US" b="1" dirty="0" err="1" smtClean="0"/>
              <a:t>pravno</a:t>
            </a:r>
            <a:r>
              <a:rPr lang="en-US" b="1" dirty="0" smtClean="0"/>
              <a:t> lice </a:t>
            </a:r>
            <a:r>
              <a:rPr lang="en-US" b="1" dirty="0" err="1" smtClean="0"/>
              <a:t>nije</a:t>
            </a:r>
            <a:r>
              <a:rPr lang="en-US" b="1" dirty="0" smtClean="0"/>
              <a:t> </a:t>
            </a:r>
            <a:r>
              <a:rPr lang="en-US" b="1" dirty="0" err="1" smtClean="0"/>
              <a:t>zastupalo</a:t>
            </a:r>
            <a:r>
              <a:rPr lang="en-US" b="1" dirty="0" smtClean="0"/>
              <a:t> </a:t>
            </a:r>
            <a:r>
              <a:rPr lang="en-US" b="1" dirty="0" err="1" smtClean="0"/>
              <a:t>ovlašćeno</a:t>
            </a:r>
            <a:r>
              <a:rPr lang="en-US" b="1" dirty="0" smtClean="0"/>
              <a:t> lice, </a:t>
            </a:r>
            <a:r>
              <a:rPr lang="en-US" b="1" dirty="0" err="1" smtClean="0"/>
              <a:t>ili</a:t>
            </a:r>
            <a:r>
              <a:rPr lang="en-US" b="1" dirty="0" smtClean="0"/>
              <a:t> </a:t>
            </a:r>
            <a:r>
              <a:rPr lang="en-US" b="1" dirty="0" err="1" smtClean="0"/>
              <a:t>ako</a:t>
            </a:r>
            <a:r>
              <a:rPr lang="en-US" b="1" dirty="0" smtClean="0"/>
              <a:t> </a:t>
            </a:r>
            <a:r>
              <a:rPr lang="en-US" b="1" dirty="0" err="1" smtClean="0"/>
              <a:t>parnično</a:t>
            </a:r>
            <a:r>
              <a:rPr lang="en-US" b="1" dirty="0" smtClean="0"/>
              <a:t> </a:t>
            </a:r>
            <a:r>
              <a:rPr lang="en-US" b="1" dirty="0" err="1" smtClean="0"/>
              <a:t>nesposobnu</a:t>
            </a:r>
            <a:r>
              <a:rPr lang="en-US" b="1" dirty="0" smtClean="0"/>
              <a:t> </a:t>
            </a:r>
            <a:r>
              <a:rPr lang="en-US" b="1" dirty="0" err="1" smtClean="0"/>
              <a:t>stranku</a:t>
            </a:r>
            <a:r>
              <a:rPr lang="en-US" b="1" dirty="0" smtClean="0"/>
              <a:t> </a:t>
            </a:r>
            <a:r>
              <a:rPr lang="en-US" b="1" dirty="0" err="1" smtClean="0"/>
              <a:t>nije</a:t>
            </a:r>
            <a:r>
              <a:rPr lang="en-US" b="1" dirty="0" smtClean="0"/>
              <a:t> </a:t>
            </a:r>
            <a:r>
              <a:rPr lang="en-US" b="1" dirty="0" err="1" smtClean="0"/>
              <a:t>zastupao</a:t>
            </a:r>
            <a:r>
              <a:rPr lang="en-US" b="1" dirty="0" smtClean="0"/>
              <a:t> </a:t>
            </a:r>
            <a:r>
              <a:rPr lang="en-US" b="1" dirty="0" err="1" smtClean="0"/>
              <a:t>zakonski</a:t>
            </a:r>
            <a:r>
              <a:rPr lang="en-US" b="1" dirty="0" smtClean="0"/>
              <a:t> </a:t>
            </a:r>
            <a:r>
              <a:rPr lang="en-US" b="1" dirty="0" err="1" smtClean="0"/>
              <a:t>zastupnik</a:t>
            </a:r>
            <a:r>
              <a:rPr lang="en-US" b="1" dirty="0" smtClean="0"/>
              <a:t>, </a:t>
            </a:r>
            <a:r>
              <a:rPr lang="en-US" b="1" dirty="0" err="1" smtClean="0"/>
              <a:t>ili</a:t>
            </a:r>
            <a:r>
              <a:rPr lang="en-US" b="1" dirty="0" smtClean="0"/>
              <a:t> </a:t>
            </a:r>
            <a:r>
              <a:rPr lang="en-US" b="1" dirty="0" err="1" smtClean="0"/>
              <a:t>ako</a:t>
            </a:r>
            <a:r>
              <a:rPr lang="en-US" b="1" dirty="0" smtClean="0"/>
              <a:t> </a:t>
            </a:r>
            <a:r>
              <a:rPr lang="en-US" b="1" dirty="0" err="1" smtClean="0"/>
              <a:t>zakonski</a:t>
            </a:r>
            <a:r>
              <a:rPr lang="en-US" b="1" dirty="0" smtClean="0"/>
              <a:t> </a:t>
            </a:r>
            <a:r>
              <a:rPr lang="en-US" b="1" dirty="0" err="1" smtClean="0"/>
              <a:t>zastupnik</a:t>
            </a:r>
            <a:r>
              <a:rPr lang="en-US" b="1" dirty="0" smtClean="0"/>
              <a:t>, </a:t>
            </a:r>
            <a:r>
              <a:rPr lang="en-US" b="1" dirty="0" err="1" smtClean="0"/>
              <a:t>odnosno</a:t>
            </a:r>
            <a:r>
              <a:rPr lang="en-US" b="1" dirty="0" smtClean="0"/>
              <a:t> </a:t>
            </a:r>
            <a:r>
              <a:rPr lang="en-US" b="1" dirty="0" err="1" smtClean="0"/>
              <a:t>punomoćnik</a:t>
            </a:r>
            <a:r>
              <a:rPr lang="en-US" b="1" dirty="0" smtClean="0"/>
              <a:t> </a:t>
            </a:r>
            <a:r>
              <a:rPr lang="en-US" b="1" dirty="0" err="1" smtClean="0"/>
              <a:t>stranke</a:t>
            </a:r>
            <a:r>
              <a:rPr lang="en-US" b="1" dirty="0" smtClean="0"/>
              <a:t> </a:t>
            </a:r>
            <a:r>
              <a:rPr lang="en-US" b="1" dirty="0" err="1" smtClean="0"/>
              <a:t>nije</a:t>
            </a:r>
            <a:r>
              <a:rPr lang="en-US" b="1" dirty="0" smtClean="0"/>
              <a:t> </a:t>
            </a:r>
            <a:r>
              <a:rPr lang="en-US" b="1" dirty="0" err="1" smtClean="0"/>
              <a:t>imao</a:t>
            </a:r>
            <a:r>
              <a:rPr lang="en-US" b="1" dirty="0" smtClean="0"/>
              <a:t> </a:t>
            </a:r>
            <a:r>
              <a:rPr lang="en-US" b="1" dirty="0" err="1" smtClean="0"/>
              <a:t>potrebno</a:t>
            </a:r>
            <a:r>
              <a:rPr lang="en-US" b="1" dirty="0" smtClean="0"/>
              <a:t> </a:t>
            </a:r>
            <a:r>
              <a:rPr lang="en-US" b="1" dirty="0" err="1" smtClean="0"/>
              <a:t>ovlašćenje</a:t>
            </a:r>
            <a:r>
              <a:rPr lang="en-US" b="1" dirty="0" smtClean="0"/>
              <a:t> </a:t>
            </a:r>
            <a:r>
              <a:rPr lang="en-US" b="1" dirty="0" err="1" smtClean="0"/>
              <a:t>za</a:t>
            </a:r>
            <a:r>
              <a:rPr lang="en-US" b="1" dirty="0" smtClean="0"/>
              <a:t> </a:t>
            </a:r>
            <a:r>
              <a:rPr lang="en-US" b="1" dirty="0" err="1" smtClean="0"/>
              <a:t>vođenje</a:t>
            </a:r>
            <a:r>
              <a:rPr lang="en-US" b="1" dirty="0" smtClean="0"/>
              <a:t> </a:t>
            </a:r>
            <a:r>
              <a:rPr lang="en-US" b="1" dirty="0" err="1" smtClean="0"/>
              <a:t>parnice</a:t>
            </a:r>
            <a:r>
              <a:rPr lang="en-US" b="1" dirty="0" smtClean="0"/>
              <a:t> </a:t>
            </a:r>
            <a:r>
              <a:rPr lang="en-US" b="1" dirty="0" err="1" smtClean="0"/>
              <a:t>ili</a:t>
            </a:r>
            <a:r>
              <a:rPr lang="en-US" b="1" dirty="0" smtClean="0"/>
              <a:t> </a:t>
            </a:r>
            <a:r>
              <a:rPr lang="en-US" b="1" dirty="0" err="1" smtClean="0"/>
              <a:t>za</a:t>
            </a:r>
            <a:r>
              <a:rPr lang="en-US" b="1" dirty="0" smtClean="0"/>
              <a:t> </a:t>
            </a:r>
            <a:r>
              <a:rPr lang="en-US" b="1" dirty="0" err="1" smtClean="0"/>
              <a:t>pojedine</a:t>
            </a:r>
            <a:r>
              <a:rPr lang="en-US" b="1" dirty="0" smtClean="0"/>
              <a:t> </a:t>
            </a:r>
            <a:r>
              <a:rPr lang="en-US" b="1" dirty="0" err="1" smtClean="0"/>
              <a:t>radnje</a:t>
            </a:r>
            <a:r>
              <a:rPr lang="en-US" b="1" dirty="0" smtClean="0"/>
              <a:t> u </a:t>
            </a:r>
            <a:r>
              <a:rPr lang="en-US" b="1" dirty="0" err="1" smtClean="0"/>
              <a:t>postupku</a:t>
            </a:r>
            <a:r>
              <a:rPr lang="en-US" b="1" dirty="0" smtClean="0"/>
              <a:t>, </a:t>
            </a:r>
            <a:r>
              <a:rPr lang="en-US" b="1" dirty="0" err="1" smtClean="0"/>
              <a:t>ukoliko</a:t>
            </a:r>
            <a:r>
              <a:rPr lang="en-US" b="1" dirty="0" smtClean="0"/>
              <a:t> </a:t>
            </a:r>
            <a:r>
              <a:rPr lang="en-US" b="1" dirty="0" err="1" smtClean="0"/>
              <a:t>vođenje</a:t>
            </a:r>
            <a:r>
              <a:rPr lang="en-US" b="1" dirty="0" smtClean="0"/>
              <a:t> </a:t>
            </a:r>
            <a:r>
              <a:rPr lang="en-US" b="1" dirty="0" err="1" smtClean="0"/>
              <a:t>parnice</a:t>
            </a:r>
            <a:r>
              <a:rPr lang="en-US" b="1" dirty="0" smtClean="0"/>
              <a:t>, </a:t>
            </a:r>
            <a:r>
              <a:rPr lang="en-US" b="1" dirty="0" err="1" smtClean="0"/>
              <a:t>odnosno</a:t>
            </a:r>
            <a:r>
              <a:rPr lang="en-US" b="1" dirty="0" smtClean="0"/>
              <a:t> </a:t>
            </a:r>
            <a:r>
              <a:rPr lang="en-US" b="1" dirty="0" err="1" smtClean="0"/>
              <a:t>vršenje</a:t>
            </a:r>
            <a:r>
              <a:rPr lang="en-US" b="1" dirty="0" smtClean="0"/>
              <a:t> </a:t>
            </a:r>
            <a:r>
              <a:rPr lang="en-US" b="1" dirty="0" err="1" smtClean="0"/>
              <a:t>pojedinih</a:t>
            </a:r>
            <a:r>
              <a:rPr lang="en-US" b="1" dirty="0" smtClean="0"/>
              <a:t> </a:t>
            </a:r>
            <a:r>
              <a:rPr lang="en-US" b="1" dirty="0" err="1" smtClean="0"/>
              <a:t>radnji</a:t>
            </a:r>
            <a:r>
              <a:rPr lang="en-US" b="1" dirty="0" smtClean="0"/>
              <a:t> u </a:t>
            </a:r>
            <a:r>
              <a:rPr lang="en-US" b="1" dirty="0" err="1" smtClean="0"/>
              <a:t>postupku</a:t>
            </a:r>
            <a:r>
              <a:rPr lang="en-US" b="1" dirty="0" smtClean="0"/>
              <a:t> </a:t>
            </a:r>
            <a:r>
              <a:rPr lang="en-US" b="1" dirty="0" err="1" smtClean="0"/>
              <a:t>nije</a:t>
            </a:r>
            <a:r>
              <a:rPr lang="en-US" b="1" dirty="0" smtClean="0"/>
              <a:t> </a:t>
            </a:r>
            <a:r>
              <a:rPr lang="en-US" b="1" dirty="0" err="1" smtClean="0"/>
              <a:t>bilo</a:t>
            </a:r>
            <a:r>
              <a:rPr lang="en-US" b="1" dirty="0" smtClean="0"/>
              <a:t> </a:t>
            </a:r>
            <a:r>
              <a:rPr lang="en-US" b="1" dirty="0" err="1" smtClean="0"/>
              <a:t>naknadno</a:t>
            </a:r>
            <a:r>
              <a:rPr lang="en-US" b="1" dirty="0" smtClean="0"/>
              <a:t> </a:t>
            </a:r>
            <a:r>
              <a:rPr lang="en-US" b="1" dirty="0" err="1" smtClean="0"/>
              <a:t>odobreno</a:t>
            </a:r>
            <a:r>
              <a:rPr lang="en-US" b="1" dirty="0" smtClean="0"/>
              <a:t>, </a:t>
            </a:r>
            <a:r>
              <a:rPr lang="en-US" b="1" dirty="0" err="1" smtClean="0"/>
              <a:t>ako</a:t>
            </a:r>
            <a:r>
              <a:rPr lang="en-US" b="1" dirty="0" smtClean="0"/>
              <a:t> se </a:t>
            </a:r>
            <a:r>
              <a:rPr lang="en-US" b="1" dirty="0" err="1" smtClean="0"/>
              <a:t>ovi</a:t>
            </a:r>
            <a:r>
              <a:rPr lang="en-US" b="1" dirty="0" smtClean="0"/>
              <a:t> </a:t>
            </a:r>
            <a:r>
              <a:rPr lang="en-US" b="1" dirty="0" err="1" smtClean="0"/>
              <a:t>nedostaci</a:t>
            </a:r>
            <a:r>
              <a:rPr lang="en-US" b="1" dirty="0" smtClean="0"/>
              <a:t> </a:t>
            </a:r>
            <a:r>
              <a:rPr lang="en-US" b="1" dirty="0" err="1" smtClean="0"/>
              <a:t>odnose</a:t>
            </a:r>
            <a:r>
              <a:rPr lang="en-US" b="1" dirty="0" smtClean="0"/>
              <a:t> </a:t>
            </a:r>
            <a:r>
              <a:rPr lang="en-US" b="1" dirty="0" err="1" smtClean="0"/>
              <a:t>na</a:t>
            </a:r>
            <a:r>
              <a:rPr lang="en-US" b="1" dirty="0" smtClean="0"/>
              <a:t> </a:t>
            </a:r>
            <a:r>
              <a:rPr lang="en-US" b="1" dirty="0" err="1" smtClean="0"/>
              <a:t>stranku</a:t>
            </a:r>
            <a:r>
              <a:rPr lang="en-US" b="1" dirty="0" smtClean="0"/>
              <a:t> </a:t>
            </a:r>
            <a:r>
              <a:rPr lang="en-US" b="1" dirty="0" err="1" smtClean="0"/>
              <a:t>koja</a:t>
            </a:r>
            <a:r>
              <a:rPr lang="en-US" b="1" dirty="0" smtClean="0"/>
              <a:t> je </a:t>
            </a:r>
            <a:r>
              <a:rPr lang="en-US" b="1" dirty="0" err="1" smtClean="0"/>
              <a:t>izjavila</a:t>
            </a:r>
            <a:r>
              <a:rPr lang="en-US" b="1" dirty="0" smtClean="0"/>
              <a:t> </a:t>
            </a:r>
            <a:r>
              <a:rPr lang="en-US" b="1" dirty="0" err="1" smtClean="0"/>
              <a:t>žalbu</a:t>
            </a:r>
            <a:r>
              <a:rPr lang="en-US" b="1" dirty="0" smtClean="0"/>
              <a:t>;</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sr-Latn-CS" dirty="0" smtClean="0"/>
              <a:t>Parnična radnja stranke kojom se pobija nepravnosnažna sudska odluka.</a:t>
            </a:r>
          </a:p>
          <a:p>
            <a:r>
              <a:rPr lang="sr-Latn-CS" dirty="0" smtClean="0"/>
              <a:t>Meritorne odluke donesene u drugom stepenu su pravnosnažne.</a:t>
            </a:r>
          </a:p>
          <a:p>
            <a:r>
              <a:rPr lang="sr-Latn-CS" dirty="0" smtClean="0"/>
              <a:t>Redovni pravni lekovi su žalba protiv presude i žalba protiv rešenja.</a:t>
            </a:r>
          </a:p>
          <a:p>
            <a:r>
              <a:rPr lang="sr-Latn-CS" dirty="0" smtClean="0"/>
              <a:t>Za poseban parnični postupak izdavanja platnog naloga redovni pravni lek je prigovor protiv platnog naloga.</a:t>
            </a:r>
          </a:p>
          <a:p>
            <a:r>
              <a:rPr lang="sr-Latn-CS" dirty="0" smtClean="0"/>
              <a:t>Osim žalbe protiv rešenja dvostrani -sud odlučuje o pravnom leku tek pošto je protivniku stranke koja se žali pružio mogućnost da se izjasni o pravnom leku.</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lvl="0"/>
            <a:r>
              <a:rPr lang="sr-Latn-CS" b="1" i="1" dirty="0" smtClean="0"/>
              <a:t>Koje se tiču tužbenog zahteva </a:t>
            </a:r>
            <a:r>
              <a:rPr lang="sr-Latn-CS" b="1" dirty="0" smtClean="0"/>
              <a:t>(predmeta spora): povreda načela Ne bis in idem (</a:t>
            </a:r>
            <a:r>
              <a:rPr lang="en-US" b="1" dirty="0" err="1" smtClean="0"/>
              <a:t>ako</a:t>
            </a:r>
            <a:r>
              <a:rPr lang="en-US" b="1" dirty="0" smtClean="0"/>
              <a:t> je </a:t>
            </a:r>
            <a:r>
              <a:rPr lang="en-US" b="1" dirty="0" err="1" smtClean="0"/>
              <a:t>odlučeno</a:t>
            </a:r>
            <a:r>
              <a:rPr lang="en-US" b="1" dirty="0" smtClean="0"/>
              <a:t> o </a:t>
            </a:r>
            <a:r>
              <a:rPr lang="en-US" b="1" dirty="0" err="1" smtClean="0"/>
              <a:t>zahtevu</a:t>
            </a:r>
            <a:r>
              <a:rPr lang="en-US" b="1" dirty="0" smtClean="0"/>
              <a:t> o </a:t>
            </a:r>
            <a:r>
              <a:rPr lang="en-US" b="1" dirty="0" err="1" smtClean="0"/>
              <a:t>kome</a:t>
            </a:r>
            <a:r>
              <a:rPr lang="en-US" b="1" dirty="0" smtClean="0"/>
              <a:t> je </a:t>
            </a:r>
            <a:r>
              <a:rPr lang="en-US" b="1" dirty="0" err="1" smtClean="0"/>
              <a:t>već</a:t>
            </a:r>
            <a:r>
              <a:rPr lang="en-US" b="1" dirty="0" smtClean="0"/>
              <a:t> </a:t>
            </a:r>
            <a:r>
              <a:rPr lang="en-US" b="1" dirty="0" err="1" smtClean="0"/>
              <a:t>ranije</a:t>
            </a:r>
            <a:r>
              <a:rPr lang="en-US" b="1" dirty="0" smtClean="0"/>
              <a:t> </a:t>
            </a:r>
            <a:r>
              <a:rPr lang="en-US" b="1" dirty="0" err="1" smtClean="0"/>
              <a:t>pravnosnažno</a:t>
            </a:r>
            <a:r>
              <a:rPr lang="en-US" b="1" dirty="0" smtClean="0"/>
              <a:t> </a:t>
            </a:r>
            <a:r>
              <a:rPr lang="en-US" b="1" dirty="0" err="1" smtClean="0"/>
              <a:t>presuđeno</a:t>
            </a:r>
            <a:r>
              <a:rPr lang="en-US" b="1" dirty="0" smtClean="0"/>
              <a:t> </a:t>
            </a:r>
            <a:r>
              <a:rPr lang="en-US" b="1" dirty="0" err="1" smtClean="0"/>
              <a:t>ili</a:t>
            </a:r>
            <a:r>
              <a:rPr lang="en-US" b="1" dirty="0" smtClean="0"/>
              <a:t> o </a:t>
            </a:r>
            <a:r>
              <a:rPr lang="en-US" b="1" dirty="0" err="1" smtClean="0"/>
              <a:t>kome</a:t>
            </a:r>
            <a:r>
              <a:rPr lang="en-US" b="1" dirty="0" smtClean="0"/>
              <a:t> je </a:t>
            </a:r>
            <a:r>
              <a:rPr lang="en-US" b="1" dirty="0" err="1" smtClean="0"/>
              <a:t>već</a:t>
            </a:r>
            <a:r>
              <a:rPr lang="en-US" b="1" dirty="0" smtClean="0"/>
              <a:t> </a:t>
            </a:r>
            <a:r>
              <a:rPr lang="en-US" b="1" dirty="0" err="1" smtClean="0"/>
              <a:t>zaključeno</a:t>
            </a:r>
            <a:r>
              <a:rPr lang="en-US" b="1" dirty="0" smtClean="0"/>
              <a:t> </a:t>
            </a:r>
            <a:r>
              <a:rPr lang="en-US" b="1" dirty="0" err="1" smtClean="0"/>
              <a:t>sudsko</a:t>
            </a:r>
            <a:r>
              <a:rPr lang="en-US" b="1" dirty="0" smtClean="0"/>
              <a:t> </a:t>
            </a:r>
            <a:r>
              <a:rPr lang="en-US" b="1" dirty="0" err="1" smtClean="0"/>
              <a:t>poravnanje</a:t>
            </a:r>
            <a:r>
              <a:rPr lang="en-US" b="1" dirty="0" smtClean="0"/>
              <a:t> </a:t>
            </a:r>
            <a:r>
              <a:rPr lang="en-US" b="1" dirty="0" err="1" smtClean="0"/>
              <a:t>ili</a:t>
            </a:r>
            <a:r>
              <a:rPr lang="en-US" b="1" dirty="0" smtClean="0"/>
              <a:t> o </a:t>
            </a:r>
            <a:r>
              <a:rPr lang="en-US" b="1" dirty="0" err="1" smtClean="0"/>
              <a:t>zahtevu</a:t>
            </a:r>
            <a:r>
              <a:rPr lang="en-US" b="1" dirty="0" smtClean="0"/>
              <a:t> </a:t>
            </a:r>
            <a:r>
              <a:rPr lang="en-US" b="1" dirty="0" err="1" smtClean="0"/>
              <a:t>po</a:t>
            </a:r>
            <a:r>
              <a:rPr lang="en-US" b="1" dirty="0" smtClean="0"/>
              <a:t> </a:t>
            </a:r>
            <a:r>
              <a:rPr lang="en-US" b="1" dirty="0" err="1" smtClean="0"/>
              <a:t>kome</a:t>
            </a:r>
            <a:r>
              <a:rPr lang="en-US" b="1" dirty="0" smtClean="0"/>
              <a:t> </a:t>
            </a:r>
            <a:r>
              <a:rPr lang="en-US" b="1" dirty="0" err="1" smtClean="0"/>
              <a:t>već</a:t>
            </a:r>
            <a:r>
              <a:rPr lang="en-US" b="1" dirty="0" smtClean="0"/>
              <a:t> </a:t>
            </a:r>
            <a:r>
              <a:rPr lang="en-US" b="1" dirty="0" err="1" smtClean="0"/>
              <a:t>teče</a:t>
            </a:r>
            <a:r>
              <a:rPr lang="en-US" b="1" dirty="0" smtClean="0"/>
              <a:t> </a:t>
            </a:r>
            <a:r>
              <a:rPr lang="en-US" b="1" dirty="0" err="1" smtClean="0"/>
              <a:t>parnica</a:t>
            </a:r>
            <a:r>
              <a:rPr lang="sr-Latn-CS" b="1" dirty="0" smtClean="0"/>
              <a:t>); </a:t>
            </a:r>
          </a:p>
          <a:p>
            <a:pPr lvl="0"/>
            <a:r>
              <a:rPr lang="sr-Latn-CS" b="1" i="1" dirty="0" smtClean="0"/>
              <a:t>Koje se tiču tužbe: </a:t>
            </a:r>
            <a:r>
              <a:rPr lang="en-US" b="1" dirty="0" err="1" smtClean="0"/>
              <a:t>ako</a:t>
            </a:r>
            <a:r>
              <a:rPr lang="en-US" b="1" dirty="0" smtClean="0"/>
              <a:t> je </a:t>
            </a:r>
            <a:r>
              <a:rPr lang="en-US" b="1" dirty="0" err="1" smtClean="0"/>
              <a:t>odlučeno</a:t>
            </a:r>
            <a:r>
              <a:rPr lang="en-US" b="1" dirty="0" smtClean="0"/>
              <a:t> o </a:t>
            </a:r>
            <a:r>
              <a:rPr lang="en-US" b="1" dirty="0" err="1" smtClean="0"/>
              <a:t>zahtevu</a:t>
            </a:r>
            <a:r>
              <a:rPr lang="en-US" b="1" dirty="0" smtClean="0"/>
              <a:t> </a:t>
            </a:r>
            <a:r>
              <a:rPr lang="en-US" b="1" dirty="0" err="1" smtClean="0"/>
              <a:t>po</a:t>
            </a:r>
            <a:r>
              <a:rPr lang="en-US" b="1" dirty="0" smtClean="0"/>
              <a:t> </a:t>
            </a:r>
            <a:r>
              <a:rPr lang="en-US" b="1" dirty="0" err="1" smtClean="0"/>
              <a:t>tužbi</a:t>
            </a:r>
            <a:r>
              <a:rPr lang="en-US" b="1" dirty="0" smtClean="0"/>
              <a:t> </a:t>
            </a:r>
            <a:r>
              <a:rPr lang="en-US" b="1" dirty="0" err="1" smtClean="0"/>
              <a:t>koja</a:t>
            </a:r>
            <a:r>
              <a:rPr lang="en-US" b="1" dirty="0" smtClean="0"/>
              <a:t> je </a:t>
            </a:r>
            <a:r>
              <a:rPr lang="en-US" b="1" dirty="0" err="1" smtClean="0"/>
              <a:t>podignuta</a:t>
            </a:r>
            <a:r>
              <a:rPr lang="en-US" b="1" dirty="0" smtClean="0"/>
              <a:t> </a:t>
            </a:r>
            <a:r>
              <a:rPr lang="en-US" dirty="0" err="1" smtClean="0"/>
              <a:t>posle</a:t>
            </a:r>
            <a:r>
              <a:rPr lang="en-US" dirty="0" smtClean="0"/>
              <a:t> </a:t>
            </a:r>
            <a:r>
              <a:rPr lang="en-US" dirty="0" err="1" smtClean="0"/>
              <a:t>zakonom</a:t>
            </a:r>
            <a:r>
              <a:rPr lang="en-US" dirty="0" smtClean="0"/>
              <a:t> </a:t>
            </a:r>
            <a:r>
              <a:rPr lang="en-US" dirty="0" err="1" smtClean="0"/>
              <a:t>propisanog</a:t>
            </a:r>
            <a:r>
              <a:rPr lang="en-US" dirty="0" smtClean="0"/>
              <a:t> </a:t>
            </a:r>
            <a:r>
              <a:rPr lang="en-US" dirty="0" err="1" smtClean="0"/>
              <a:t>roka</a:t>
            </a:r>
            <a:r>
              <a:rPr lang="sr-Latn-CS" dirty="0" smtClean="0"/>
              <a:t>.</a:t>
            </a:r>
            <a:endParaRPr lang="sr-Latn-CS" b="1" i="1" dirty="0" smtClean="0"/>
          </a:p>
          <a:p>
            <a:pPr lvl="0"/>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sr-Latn-CS" dirty="0" smtClean="0">
                <a:solidFill>
                  <a:srgbClr val="FF0000"/>
                </a:solidFill>
              </a:rPr>
              <a:t>a.2. Apsolutno bitne povrede pravila o načelima parničnog postupka</a:t>
            </a:r>
            <a:r>
              <a:rPr lang="sr-Latn-CS" dirty="0" smtClean="0"/>
              <a:t>:</a:t>
            </a:r>
          </a:p>
          <a:p>
            <a:r>
              <a:rPr lang="sr-Latn-CS" b="1" i="1" dirty="0" smtClean="0"/>
              <a:t>Načela kontradiktornosti: </a:t>
            </a:r>
            <a:r>
              <a:rPr lang="en-US" b="1" dirty="0" err="1" smtClean="0"/>
              <a:t>ako</a:t>
            </a:r>
            <a:r>
              <a:rPr lang="en-US" b="1" dirty="0" smtClean="0"/>
              <a:t> </a:t>
            </a:r>
            <a:r>
              <a:rPr lang="en-US" b="1" dirty="0" err="1" smtClean="0"/>
              <a:t>kojoj</a:t>
            </a:r>
            <a:r>
              <a:rPr lang="en-US" b="1" dirty="0" smtClean="0"/>
              <a:t> </a:t>
            </a:r>
            <a:r>
              <a:rPr lang="en-US" b="1" dirty="0" err="1" smtClean="0"/>
              <a:t>stranci</a:t>
            </a:r>
            <a:r>
              <a:rPr lang="en-US" b="1" dirty="0" smtClean="0"/>
              <a:t> </a:t>
            </a:r>
            <a:r>
              <a:rPr lang="en-US" b="1" dirty="0" err="1" smtClean="0"/>
              <a:t>nezakonitim</a:t>
            </a:r>
            <a:r>
              <a:rPr lang="en-US" b="1" dirty="0" smtClean="0"/>
              <a:t> </a:t>
            </a:r>
            <a:r>
              <a:rPr lang="en-US" b="1" dirty="0" err="1" smtClean="0"/>
              <a:t>postupanjem</a:t>
            </a:r>
            <a:r>
              <a:rPr lang="en-US" b="1" dirty="0" smtClean="0"/>
              <a:t>, a </a:t>
            </a:r>
            <a:r>
              <a:rPr lang="en-US" b="1" dirty="0" err="1" smtClean="0"/>
              <a:t>naročito</a:t>
            </a:r>
            <a:r>
              <a:rPr lang="en-US" b="1" dirty="0" smtClean="0"/>
              <a:t> </a:t>
            </a:r>
            <a:r>
              <a:rPr lang="en-US" b="1" dirty="0" err="1" smtClean="0"/>
              <a:t>propuštanjem</a:t>
            </a:r>
            <a:r>
              <a:rPr lang="en-US" b="1" dirty="0" smtClean="0"/>
              <a:t> </a:t>
            </a:r>
            <a:r>
              <a:rPr lang="en-US" b="1" dirty="0" err="1" smtClean="0"/>
              <a:t>dostavljanja</a:t>
            </a:r>
            <a:r>
              <a:rPr lang="en-US" b="1" dirty="0" smtClean="0"/>
              <a:t>, </a:t>
            </a:r>
            <a:r>
              <a:rPr lang="en-US" b="1" dirty="0" err="1" smtClean="0"/>
              <a:t>nije</a:t>
            </a:r>
            <a:r>
              <a:rPr lang="en-US" b="1" dirty="0" smtClean="0"/>
              <a:t> data </a:t>
            </a:r>
            <a:r>
              <a:rPr lang="en-US" b="1" dirty="0" err="1" smtClean="0"/>
              <a:t>mogućnost</a:t>
            </a:r>
            <a:r>
              <a:rPr lang="en-US" b="1" dirty="0" smtClean="0"/>
              <a:t> </a:t>
            </a:r>
            <a:r>
              <a:rPr lang="en-US" b="1" dirty="0" err="1" smtClean="0"/>
              <a:t>da</a:t>
            </a:r>
            <a:r>
              <a:rPr lang="en-US" b="1" dirty="0" smtClean="0"/>
              <a:t> </a:t>
            </a:r>
            <a:r>
              <a:rPr lang="en-US" b="1" dirty="0" err="1" smtClean="0"/>
              <a:t>raspravlja</a:t>
            </a:r>
            <a:r>
              <a:rPr lang="en-US" b="1" dirty="0" smtClean="0"/>
              <a:t> </a:t>
            </a:r>
            <a:r>
              <a:rPr lang="en-US" b="1" dirty="0" err="1" smtClean="0"/>
              <a:t>pred</a:t>
            </a:r>
            <a:r>
              <a:rPr lang="en-US" b="1" dirty="0" smtClean="0"/>
              <a:t> </a:t>
            </a:r>
            <a:r>
              <a:rPr lang="en-US" b="1" dirty="0" err="1" smtClean="0"/>
              <a:t>sudom</a:t>
            </a:r>
            <a:r>
              <a:rPr lang="sr-Latn-CS" b="1" dirty="0" smtClean="0"/>
              <a:t>;</a:t>
            </a:r>
          </a:p>
          <a:p>
            <a:r>
              <a:rPr lang="sr-Latn-CS" b="1" i="1" dirty="0" smtClean="0"/>
              <a:t>Načela neposrednosti: </a:t>
            </a:r>
            <a:r>
              <a:rPr lang="sr-Latn-CS" b="1" dirty="0" smtClean="0"/>
              <a:t>ako je sud imao drugačiji sastav prilikom odlučivanja od onog na glavnoj raspravi; </a:t>
            </a:r>
          </a:p>
          <a:p>
            <a:r>
              <a:rPr lang="sr-Latn-CS" b="1" i="1" dirty="0" smtClean="0"/>
              <a:t>Načela oficijelnosti</a:t>
            </a:r>
            <a:r>
              <a:rPr lang="sr-Latn-CS" b="1" dirty="0" smtClean="0"/>
              <a:t>: </a:t>
            </a:r>
            <a:r>
              <a:rPr lang="en-US" dirty="0" err="1" smtClean="0"/>
              <a:t>ako</a:t>
            </a:r>
            <a:r>
              <a:rPr lang="en-US" dirty="0" smtClean="0"/>
              <a:t> je </a:t>
            </a:r>
            <a:r>
              <a:rPr lang="en-US" dirty="0" err="1" smtClean="0"/>
              <a:t>protivno</a:t>
            </a:r>
            <a:r>
              <a:rPr lang="en-US" dirty="0" smtClean="0"/>
              <a:t> </a:t>
            </a:r>
            <a:r>
              <a:rPr lang="en-US" dirty="0" err="1" smtClean="0"/>
              <a:t>odredbama</a:t>
            </a:r>
            <a:r>
              <a:rPr lang="en-US" dirty="0" smtClean="0"/>
              <a:t> </a:t>
            </a:r>
            <a:r>
              <a:rPr lang="en-US" dirty="0" err="1" smtClean="0"/>
              <a:t>ovog</a:t>
            </a:r>
            <a:r>
              <a:rPr lang="en-US" dirty="0" smtClean="0"/>
              <a:t> </a:t>
            </a:r>
            <a:r>
              <a:rPr lang="en-US" dirty="0" err="1" smtClean="0"/>
              <a:t>zakona</a:t>
            </a:r>
            <a:r>
              <a:rPr lang="en-US" dirty="0" smtClean="0"/>
              <a:t> </a:t>
            </a:r>
            <a:r>
              <a:rPr lang="en-US" dirty="0" err="1" smtClean="0"/>
              <a:t>sud</a:t>
            </a:r>
            <a:r>
              <a:rPr lang="en-US" dirty="0" smtClean="0"/>
              <a:t> </a:t>
            </a:r>
            <a:r>
              <a:rPr lang="en-US" dirty="0" err="1" smtClean="0"/>
              <a:t>zasnovao</a:t>
            </a:r>
            <a:r>
              <a:rPr lang="en-US" dirty="0" smtClean="0"/>
              <a:t> </a:t>
            </a:r>
            <a:r>
              <a:rPr lang="en-US" dirty="0" err="1" smtClean="0"/>
              <a:t>svoju</a:t>
            </a:r>
            <a:r>
              <a:rPr lang="en-US" dirty="0" smtClean="0"/>
              <a:t> </a:t>
            </a:r>
            <a:r>
              <a:rPr lang="en-US" dirty="0" err="1" smtClean="0"/>
              <a:t>odluku</a:t>
            </a:r>
            <a:r>
              <a:rPr lang="en-US" dirty="0" smtClean="0"/>
              <a:t> </a:t>
            </a:r>
            <a:r>
              <a:rPr lang="en-US" dirty="0" err="1" smtClean="0"/>
              <a:t>na</a:t>
            </a:r>
            <a:r>
              <a:rPr lang="en-US" dirty="0" smtClean="0"/>
              <a:t> </a:t>
            </a:r>
            <a:r>
              <a:rPr lang="en-US" dirty="0" err="1" smtClean="0"/>
              <a:t>nedozvoljenim</a:t>
            </a:r>
            <a:r>
              <a:rPr lang="en-US" dirty="0" smtClean="0"/>
              <a:t> </a:t>
            </a:r>
            <a:r>
              <a:rPr lang="en-US" dirty="0" err="1" smtClean="0"/>
              <a:t>raspolaganjima</a:t>
            </a:r>
            <a:r>
              <a:rPr lang="en-US" dirty="0" smtClean="0"/>
              <a:t> </a:t>
            </a:r>
            <a:r>
              <a:rPr lang="en-US" dirty="0" err="1" smtClean="0"/>
              <a:t>stranaka</a:t>
            </a:r>
            <a:r>
              <a:rPr lang="en-US" dirty="0" smtClean="0"/>
              <a:t> </a:t>
            </a:r>
            <a:r>
              <a:rPr lang="sr-Latn-CS" dirty="0" smtClean="0"/>
              <a:t>;</a:t>
            </a:r>
            <a:r>
              <a:rPr lang="sr-Latn-CS" b="1" dirty="0" smtClean="0"/>
              <a:t>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sr-Latn-CS" b="1" i="1" dirty="0" smtClean="0"/>
              <a:t>Načela javnosti</a:t>
            </a:r>
            <a:r>
              <a:rPr lang="sr-Latn-CS" dirty="0" smtClean="0"/>
              <a:t>: </a:t>
            </a:r>
            <a:r>
              <a:rPr lang="en-US" b="1" dirty="0" err="1" smtClean="0"/>
              <a:t>ako</a:t>
            </a:r>
            <a:r>
              <a:rPr lang="en-US" b="1" dirty="0" smtClean="0"/>
              <a:t> je </a:t>
            </a:r>
            <a:r>
              <a:rPr lang="en-US" b="1" dirty="0" err="1" smtClean="0"/>
              <a:t>protivno</a:t>
            </a:r>
            <a:r>
              <a:rPr lang="en-US" b="1" dirty="0" smtClean="0"/>
              <a:t> </a:t>
            </a:r>
            <a:r>
              <a:rPr lang="en-US" b="1" dirty="0" err="1" smtClean="0"/>
              <a:t>zakonu</a:t>
            </a:r>
            <a:r>
              <a:rPr lang="en-US" b="1" dirty="0" smtClean="0"/>
              <a:t> </a:t>
            </a:r>
            <a:r>
              <a:rPr lang="en-US" b="1" dirty="0" err="1" smtClean="0"/>
              <a:t>bila</a:t>
            </a:r>
            <a:r>
              <a:rPr lang="en-US" b="1" dirty="0" smtClean="0"/>
              <a:t> </a:t>
            </a:r>
            <a:r>
              <a:rPr lang="en-US" b="1" dirty="0" err="1" smtClean="0"/>
              <a:t>isključena</a:t>
            </a:r>
            <a:r>
              <a:rPr lang="en-US" b="1" dirty="0" smtClean="0"/>
              <a:t> </a:t>
            </a:r>
            <a:r>
              <a:rPr lang="en-US" b="1" dirty="0" err="1" smtClean="0"/>
              <a:t>javnost</a:t>
            </a:r>
            <a:r>
              <a:rPr lang="en-US" b="1" dirty="0" smtClean="0"/>
              <a:t> </a:t>
            </a:r>
            <a:r>
              <a:rPr lang="en-US" b="1" dirty="0" err="1" smtClean="0"/>
              <a:t>na</a:t>
            </a:r>
            <a:r>
              <a:rPr lang="en-US" b="1" dirty="0" smtClean="0"/>
              <a:t> </a:t>
            </a:r>
            <a:r>
              <a:rPr lang="en-US" b="1" dirty="0" err="1" smtClean="0"/>
              <a:t>glavnoj</a:t>
            </a:r>
            <a:r>
              <a:rPr lang="en-US" b="1" dirty="0" smtClean="0"/>
              <a:t> </a:t>
            </a:r>
            <a:r>
              <a:rPr lang="en-US" b="1" dirty="0" err="1" smtClean="0"/>
              <a:t>raspravi</a:t>
            </a:r>
            <a:r>
              <a:rPr lang="sr-Latn-CS" b="1" dirty="0" smtClean="0"/>
              <a:t>;</a:t>
            </a:r>
          </a:p>
          <a:p>
            <a:r>
              <a:rPr lang="sr-Latn-CS" b="1" i="1" dirty="0" smtClean="0"/>
              <a:t>Načela dispozicije:</a:t>
            </a:r>
            <a:r>
              <a:rPr lang="sr-Latn-CS" b="1" dirty="0" smtClean="0"/>
              <a:t> ako je sud kvantitativno prekoračio tužbeni zahtev, a stranka se zbog toga žalila;</a:t>
            </a:r>
          </a:p>
          <a:p>
            <a:r>
              <a:rPr lang="sr-Latn-CS" b="1" i="1" dirty="0" smtClean="0"/>
              <a:t>Načela korišćenja svog jezika i pisma u postupku: </a:t>
            </a:r>
            <a:r>
              <a:rPr lang="en-US" b="1" dirty="0" err="1" smtClean="0"/>
              <a:t>ako</a:t>
            </a:r>
            <a:r>
              <a:rPr lang="en-US" b="1" dirty="0" smtClean="0"/>
              <a:t> je</a:t>
            </a:r>
            <a:r>
              <a:rPr lang="sr-Latn-CS" b="1" dirty="0" smtClean="0"/>
              <a:t> sud</a:t>
            </a:r>
            <a:r>
              <a:rPr lang="en-US" b="1" dirty="0" smtClean="0"/>
              <a:t> </a:t>
            </a:r>
            <a:r>
              <a:rPr lang="en-US" b="1" dirty="0" err="1" smtClean="0"/>
              <a:t>protivno</a:t>
            </a:r>
            <a:r>
              <a:rPr lang="en-US" b="1" dirty="0" smtClean="0"/>
              <a:t> </a:t>
            </a:r>
            <a:r>
              <a:rPr lang="en-US" b="1" dirty="0" err="1" smtClean="0"/>
              <a:t>odredbama</a:t>
            </a:r>
            <a:r>
              <a:rPr lang="en-US" b="1" dirty="0" smtClean="0"/>
              <a:t> </a:t>
            </a:r>
            <a:r>
              <a:rPr lang="en-US" b="1" dirty="0" err="1" smtClean="0"/>
              <a:t>zakona</a:t>
            </a:r>
            <a:r>
              <a:rPr lang="en-US" b="1" dirty="0" smtClean="0"/>
              <a:t> </a:t>
            </a:r>
            <a:r>
              <a:rPr lang="en-US" b="1" dirty="0" err="1" smtClean="0"/>
              <a:t>sud</a:t>
            </a:r>
            <a:r>
              <a:rPr lang="en-US" b="1" dirty="0" smtClean="0"/>
              <a:t> </a:t>
            </a:r>
            <a:r>
              <a:rPr lang="en-US" b="1" dirty="0" err="1" smtClean="0"/>
              <a:t>odbio</a:t>
            </a:r>
            <a:r>
              <a:rPr lang="en-US" b="1" dirty="0" smtClean="0"/>
              <a:t> </a:t>
            </a:r>
            <a:r>
              <a:rPr lang="en-US" b="1" dirty="0" err="1" smtClean="0"/>
              <a:t>zahtev</a:t>
            </a:r>
            <a:r>
              <a:rPr lang="en-US" b="1" dirty="0" smtClean="0"/>
              <a:t> </a:t>
            </a:r>
            <a:r>
              <a:rPr lang="en-US" b="1" dirty="0" err="1" smtClean="0"/>
              <a:t>stranke</a:t>
            </a:r>
            <a:r>
              <a:rPr lang="en-US" b="1" dirty="0" smtClean="0"/>
              <a:t> </a:t>
            </a:r>
            <a:r>
              <a:rPr lang="en-US" b="1" dirty="0" err="1" smtClean="0"/>
              <a:t>da</a:t>
            </a:r>
            <a:r>
              <a:rPr lang="en-US" b="1" dirty="0" smtClean="0"/>
              <a:t> u </a:t>
            </a:r>
            <a:r>
              <a:rPr lang="en-US" b="1" dirty="0" err="1" smtClean="0"/>
              <a:t>postupku</a:t>
            </a:r>
            <a:r>
              <a:rPr lang="en-US" b="1" dirty="0" smtClean="0"/>
              <a:t> </a:t>
            </a:r>
            <a:r>
              <a:rPr lang="en-US" b="1" dirty="0" err="1" smtClean="0"/>
              <a:t>slobodno</a:t>
            </a:r>
            <a:r>
              <a:rPr lang="en-US" b="1" dirty="0" smtClean="0"/>
              <a:t> </a:t>
            </a:r>
            <a:r>
              <a:rPr lang="en-US" b="1" dirty="0" err="1" smtClean="0"/>
              <a:t>upotrebljava</a:t>
            </a:r>
            <a:r>
              <a:rPr lang="en-US" b="1" dirty="0" smtClean="0"/>
              <a:t> </a:t>
            </a:r>
            <a:r>
              <a:rPr lang="en-US" b="1" dirty="0" err="1" smtClean="0"/>
              <a:t>svoj</a:t>
            </a:r>
            <a:r>
              <a:rPr lang="en-US" b="1" dirty="0" smtClean="0"/>
              <a:t> </a:t>
            </a:r>
            <a:r>
              <a:rPr lang="en-US" b="1" dirty="0" err="1" smtClean="0"/>
              <a:t>jezik</a:t>
            </a:r>
            <a:r>
              <a:rPr lang="en-US" b="1" dirty="0" smtClean="0"/>
              <a:t> </a:t>
            </a:r>
            <a:r>
              <a:rPr lang="en-US" b="1" dirty="0" err="1" smtClean="0"/>
              <a:t>i</a:t>
            </a:r>
            <a:r>
              <a:rPr lang="en-US" b="1" dirty="0" smtClean="0"/>
              <a:t> </a:t>
            </a:r>
            <a:r>
              <a:rPr lang="en-US" b="1" dirty="0" err="1" smtClean="0"/>
              <a:t>pismo</a:t>
            </a:r>
            <a:r>
              <a:rPr lang="sr-Latn-CS" b="1" dirty="0" smtClean="0"/>
              <a:t>.</a:t>
            </a:r>
            <a:endParaRPr lang="en-US" b="1"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sr-Latn-CS" dirty="0" smtClean="0">
                <a:solidFill>
                  <a:srgbClr val="FF0000"/>
                </a:solidFill>
              </a:rPr>
              <a:t>a.3. Apsolutno bitne povrede posebnih procesnih pretpostavki prilikom donošenja određenih presuda:</a:t>
            </a:r>
            <a:r>
              <a:rPr lang="sr-Latn-CS" dirty="0" smtClean="0"/>
              <a:t> </a:t>
            </a:r>
            <a:r>
              <a:rPr lang="en-US" dirty="0" err="1" smtClean="0"/>
              <a:t>ako</a:t>
            </a:r>
            <a:r>
              <a:rPr lang="en-US" dirty="0" smtClean="0"/>
              <a:t> je </a:t>
            </a:r>
            <a:r>
              <a:rPr lang="en-US" dirty="0" err="1" smtClean="0"/>
              <a:t>protivno</a:t>
            </a:r>
            <a:r>
              <a:rPr lang="en-US" dirty="0" smtClean="0"/>
              <a:t> </a:t>
            </a:r>
            <a:r>
              <a:rPr lang="en-US" dirty="0" err="1" smtClean="0"/>
              <a:t>odredbama</a:t>
            </a:r>
            <a:r>
              <a:rPr lang="en-US" dirty="0" smtClean="0"/>
              <a:t> </a:t>
            </a:r>
            <a:r>
              <a:rPr lang="en-US" dirty="0" err="1" smtClean="0"/>
              <a:t>ovog</a:t>
            </a:r>
            <a:r>
              <a:rPr lang="en-US" dirty="0" smtClean="0"/>
              <a:t> </a:t>
            </a:r>
            <a:r>
              <a:rPr lang="en-US" dirty="0" err="1" smtClean="0"/>
              <a:t>zakona</a:t>
            </a:r>
            <a:r>
              <a:rPr lang="en-US" dirty="0" smtClean="0"/>
              <a:t> </a:t>
            </a:r>
            <a:r>
              <a:rPr lang="en-US" dirty="0" err="1" smtClean="0"/>
              <a:t>sud</a:t>
            </a:r>
            <a:r>
              <a:rPr lang="en-US" dirty="0" smtClean="0"/>
              <a:t> </a:t>
            </a:r>
            <a:r>
              <a:rPr lang="en-US" dirty="0" err="1" smtClean="0"/>
              <a:t>doneo</a:t>
            </a:r>
            <a:r>
              <a:rPr lang="en-US" dirty="0" smtClean="0"/>
              <a:t> </a:t>
            </a:r>
            <a:r>
              <a:rPr lang="en-US" dirty="0" err="1" smtClean="0"/>
              <a:t>presudu</a:t>
            </a:r>
            <a:r>
              <a:rPr lang="en-US" dirty="0" smtClean="0"/>
              <a:t> </a:t>
            </a:r>
            <a:r>
              <a:rPr lang="en-US" dirty="0" err="1" smtClean="0"/>
              <a:t>zbog</a:t>
            </a:r>
            <a:r>
              <a:rPr lang="en-US" dirty="0" smtClean="0"/>
              <a:t> </a:t>
            </a:r>
            <a:r>
              <a:rPr lang="en-US" dirty="0" err="1" smtClean="0"/>
              <a:t>propuštanja</a:t>
            </a:r>
            <a:r>
              <a:rPr lang="en-US" dirty="0" smtClean="0"/>
              <a:t>,</a:t>
            </a:r>
            <a:r>
              <a:rPr lang="sr-Latn-CS" dirty="0" smtClean="0"/>
              <a:t> presudu zbog izostanka,</a:t>
            </a:r>
            <a:r>
              <a:rPr lang="en-US" dirty="0" smtClean="0"/>
              <a:t> </a:t>
            </a:r>
            <a:r>
              <a:rPr lang="en-US" dirty="0" err="1" smtClean="0"/>
              <a:t>presudu</a:t>
            </a:r>
            <a:r>
              <a:rPr lang="en-US" dirty="0" smtClean="0"/>
              <a:t> </a:t>
            </a:r>
            <a:r>
              <a:rPr lang="en-US" dirty="0" err="1" smtClean="0"/>
              <a:t>na</a:t>
            </a:r>
            <a:r>
              <a:rPr lang="en-US" dirty="0" smtClean="0"/>
              <a:t> </a:t>
            </a:r>
            <a:r>
              <a:rPr lang="en-US" dirty="0" err="1" smtClean="0"/>
              <a:t>osnovu</a:t>
            </a:r>
            <a:r>
              <a:rPr lang="en-US" dirty="0" smtClean="0"/>
              <a:t> </a:t>
            </a:r>
            <a:r>
              <a:rPr lang="en-US" dirty="0" err="1" smtClean="0"/>
              <a:t>priznanja</a:t>
            </a:r>
            <a:r>
              <a:rPr lang="en-US" dirty="0" smtClean="0"/>
              <a:t> </a:t>
            </a:r>
            <a:r>
              <a:rPr lang="en-US" dirty="0" err="1" smtClean="0"/>
              <a:t>ili</a:t>
            </a:r>
            <a:r>
              <a:rPr lang="en-US" dirty="0" smtClean="0"/>
              <a:t> </a:t>
            </a:r>
            <a:r>
              <a:rPr lang="en-US" dirty="0" err="1" smtClean="0"/>
              <a:t>presudu</a:t>
            </a:r>
            <a:r>
              <a:rPr lang="en-US" dirty="0" smtClean="0"/>
              <a:t> </a:t>
            </a:r>
            <a:r>
              <a:rPr lang="en-US" dirty="0" err="1" smtClean="0"/>
              <a:t>na</a:t>
            </a:r>
            <a:r>
              <a:rPr lang="en-US" dirty="0" smtClean="0"/>
              <a:t> </a:t>
            </a:r>
            <a:r>
              <a:rPr lang="en-US" dirty="0" err="1" smtClean="0"/>
              <a:t>osnovu</a:t>
            </a:r>
            <a:r>
              <a:rPr lang="en-US" dirty="0" smtClean="0"/>
              <a:t> </a:t>
            </a:r>
            <a:r>
              <a:rPr lang="en-US" dirty="0" err="1" smtClean="0"/>
              <a:t>odricanja</a:t>
            </a:r>
            <a:r>
              <a:rPr lang="sr-Latn-CS" dirty="0" smtClean="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lvl="0">
              <a:buNone/>
            </a:pPr>
            <a:r>
              <a:rPr lang="sr-Latn-CS" dirty="0" smtClean="0">
                <a:solidFill>
                  <a:srgbClr val="FF0000"/>
                </a:solidFill>
              </a:rPr>
              <a:t>a.4. Apsolutno bitne povrede pravila o pismenom sastavu presude: </a:t>
            </a:r>
            <a:r>
              <a:rPr lang="sr-Latn-CS" dirty="0" smtClean="0"/>
              <a:t>(nedostaci koji sprečavaju da se ispita da li je presuda tačna): </a:t>
            </a:r>
            <a:r>
              <a:rPr lang="en-US" b="1" dirty="0" err="1" smtClean="0"/>
              <a:t>ako</a:t>
            </a:r>
            <a:r>
              <a:rPr lang="en-US" b="1" dirty="0" smtClean="0"/>
              <a:t> </a:t>
            </a:r>
            <a:r>
              <a:rPr lang="en-US" b="1" dirty="0" err="1" smtClean="0"/>
              <a:t>presuda</a:t>
            </a:r>
            <a:r>
              <a:rPr lang="en-US" b="1" dirty="0" smtClean="0"/>
              <a:t> </a:t>
            </a:r>
            <a:r>
              <a:rPr lang="en-US" b="1" dirty="0" err="1" smtClean="0"/>
              <a:t>ima</a:t>
            </a:r>
            <a:r>
              <a:rPr lang="en-US" b="1" dirty="0" smtClean="0"/>
              <a:t> </a:t>
            </a:r>
            <a:r>
              <a:rPr lang="en-US" b="1" dirty="0" err="1" smtClean="0"/>
              <a:t>nedostataka</a:t>
            </a:r>
            <a:r>
              <a:rPr lang="en-US" b="1" dirty="0" smtClean="0"/>
              <a:t> </a:t>
            </a:r>
            <a:r>
              <a:rPr lang="en-US" b="1" dirty="0" err="1" smtClean="0"/>
              <a:t>zbog</a:t>
            </a:r>
            <a:r>
              <a:rPr lang="en-US" b="1" dirty="0" smtClean="0"/>
              <a:t> </a:t>
            </a:r>
            <a:r>
              <a:rPr lang="en-US" b="1" dirty="0" err="1" smtClean="0"/>
              <a:t>kojih</a:t>
            </a:r>
            <a:r>
              <a:rPr lang="en-US" b="1" dirty="0" smtClean="0"/>
              <a:t> se ne </a:t>
            </a:r>
            <a:r>
              <a:rPr lang="en-US" b="1" dirty="0" err="1" smtClean="0"/>
              <a:t>može</a:t>
            </a:r>
            <a:r>
              <a:rPr lang="en-US" b="1" dirty="0" smtClean="0"/>
              <a:t> </a:t>
            </a:r>
            <a:r>
              <a:rPr lang="en-US" b="1" dirty="0" err="1" smtClean="0"/>
              <a:t>ispitati</a:t>
            </a:r>
            <a:r>
              <a:rPr lang="en-US" b="1" dirty="0" smtClean="0"/>
              <a:t>, a </a:t>
            </a:r>
            <a:r>
              <a:rPr lang="en-US" b="1" dirty="0" err="1" smtClean="0"/>
              <a:t>naročito</a:t>
            </a:r>
            <a:r>
              <a:rPr lang="en-US" b="1" dirty="0" smtClean="0"/>
              <a:t> </a:t>
            </a:r>
            <a:r>
              <a:rPr lang="en-US" b="1" dirty="0" err="1" smtClean="0"/>
              <a:t>ako</a:t>
            </a:r>
            <a:r>
              <a:rPr lang="en-US" b="1" dirty="0" smtClean="0"/>
              <a:t> je </a:t>
            </a:r>
            <a:r>
              <a:rPr lang="en-US" b="1" dirty="0" err="1" smtClean="0"/>
              <a:t>izreka</a:t>
            </a:r>
            <a:r>
              <a:rPr lang="en-US" b="1" dirty="0" smtClean="0"/>
              <a:t> </a:t>
            </a:r>
            <a:r>
              <a:rPr lang="en-US" b="1" dirty="0" err="1" smtClean="0"/>
              <a:t>presude</a:t>
            </a:r>
            <a:r>
              <a:rPr lang="en-US" b="1" dirty="0" smtClean="0"/>
              <a:t> </a:t>
            </a:r>
            <a:r>
              <a:rPr lang="en-US" b="1" dirty="0" err="1" smtClean="0"/>
              <a:t>nerazumljiva</a:t>
            </a:r>
            <a:r>
              <a:rPr lang="en-US" b="1" dirty="0" smtClean="0"/>
              <a:t>, </a:t>
            </a:r>
            <a:r>
              <a:rPr lang="en-US" b="1" dirty="0" err="1" smtClean="0"/>
              <a:t>ako</a:t>
            </a:r>
            <a:r>
              <a:rPr lang="en-US" b="1" dirty="0" smtClean="0"/>
              <a:t> </a:t>
            </a:r>
            <a:r>
              <a:rPr lang="en-US" b="1" dirty="0" err="1" smtClean="0"/>
              <a:t>protivreči</a:t>
            </a:r>
            <a:r>
              <a:rPr lang="en-US" b="1" dirty="0" smtClean="0"/>
              <a:t> </a:t>
            </a:r>
            <a:r>
              <a:rPr lang="en-US" b="1" dirty="0" err="1" smtClean="0"/>
              <a:t>sama</a:t>
            </a:r>
            <a:r>
              <a:rPr lang="en-US" b="1" dirty="0" smtClean="0"/>
              <a:t> </a:t>
            </a:r>
            <a:r>
              <a:rPr lang="en-US" b="1" dirty="0" err="1" smtClean="0"/>
              <a:t>sebi</a:t>
            </a:r>
            <a:r>
              <a:rPr lang="en-US" b="1" dirty="0" smtClean="0"/>
              <a:t> </a:t>
            </a:r>
            <a:r>
              <a:rPr lang="en-US" b="1" dirty="0" err="1" smtClean="0"/>
              <a:t>ili</a:t>
            </a:r>
            <a:r>
              <a:rPr lang="en-US" b="1" dirty="0" smtClean="0"/>
              <a:t> </a:t>
            </a:r>
            <a:r>
              <a:rPr lang="en-US" b="1" dirty="0" err="1" smtClean="0"/>
              <a:t>razlozima</a:t>
            </a:r>
            <a:r>
              <a:rPr lang="en-US" b="1" dirty="0" smtClean="0"/>
              <a:t> </a:t>
            </a:r>
            <a:r>
              <a:rPr lang="en-US" b="1" dirty="0" err="1" smtClean="0"/>
              <a:t>presude</a:t>
            </a:r>
            <a:r>
              <a:rPr lang="en-US" b="1" dirty="0" smtClean="0"/>
              <a:t>, </a:t>
            </a:r>
            <a:r>
              <a:rPr lang="en-US" b="1" dirty="0" err="1" smtClean="0"/>
              <a:t>ili</a:t>
            </a:r>
            <a:r>
              <a:rPr lang="en-US" b="1" dirty="0" smtClean="0"/>
              <a:t> </a:t>
            </a:r>
            <a:r>
              <a:rPr lang="en-US" b="1" dirty="0" err="1" smtClean="0"/>
              <a:t>ako</a:t>
            </a:r>
            <a:r>
              <a:rPr lang="en-US" b="1" dirty="0" smtClean="0"/>
              <a:t> </a:t>
            </a:r>
            <a:r>
              <a:rPr lang="en-US" b="1" dirty="0" err="1" smtClean="0"/>
              <a:t>presuda</a:t>
            </a:r>
            <a:r>
              <a:rPr lang="en-US" b="1" dirty="0" smtClean="0"/>
              <a:t> </a:t>
            </a:r>
            <a:r>
              <a:rPr lang="en-US" b="1" dirty="0" err="1" smtClean="0"/>
              <a:t>nema</a:t>
            </a:r>
            <a:r>
              <a:rPr lang="en-US" b="1" dirty="0" smtClean="0"/>
              <a:t> </a:t>
            </a:r>
            <a:r>
              <a:rPr lang="en-US" b="1" dirty="0" err="1" smtClean="0"/>
              <a:t>uopšte</a:t>
            </a:r>
            <a:r>
              <a:rPr lang="en-US" b="1" dirty="0" smtClean="0"/>
              <a:t> </a:t>
            </a:r>
            <a:r>
              <a:rPr lang="en-US" b="1" dirty="0" err="1" smtClean="0"/>
              <a:t>razloga</a:t>
            </a:r>
            <a:r>
              <a:rPr lang="en-US" b="1" dirty="0" smtClean="0"/>
              <a:t> </a:t>
            </a:r>
            <a:r>
              <a:rPr lang="en-US" b="1" dirty="0" err="1" smtClean="0"/>
              <a:t>ili</a:t>
            </a:r>
            <a:r>
              <a:rPr lang="en-US" b="1" dirty="0" smtClean="0"/>
              <a:t> u </a:t>
            </a:r>
            <a:r>
              <a:rPr lang="en-US" b="1" dirty="0" err="1" smtClean="0"/>
              <a:t>njoj</a:t>
            </a:r>
            <a:r>
              <a:rPr lang="en-US" b="1" dirty="0" smtClean="0"/>
              <a:t> </a:t>
            </a:r>
            <a:r>
              <a:rPr lang="en-US" b="1" dirty="0" err="1" smtClean="0"/>
              <a:t>nisu</a:t>
            </a:r>
            <a:r>
              <a:rPr lang="en-US" b="1" dirty="0" smtClean="0"/>
              <a:t> </a:t>
            </a:r>
            <a:r>
              <a:rPr lang="en-US" b="1" dirty="0" err="1" smtClean="0"/>
              <a:t>navedeni</a:t>
            </a:r>
            <a:r>
              <a:rPr lang="en-US" b="1" dirty="0" smtClean="0"/>
              <a:t> </a:t>
            </a:r>
            <a:r>
              <a:rPr lang="en-US" b="1" dirty="0" err="1" smtClean="0"/>
              <a:t>razlozi</a:t>
            </a:r>
            <a:r>
              <a:rPr lang="en-US" b="1" dirty="0" smtClean="0"/>
              <a:t> o </a:t>
            </a:r>
            <a:r>
              <a:rPr lang="en-US" b="1" dirty="0" err="1" smtClean="0"/>
              <a:t>bitnim</a:t>
            </a:r>
            <a:r>
              <a:rPr lang="en-US" b="1" dirty="0" smtClean="0"/>
              <a:t> </a:t>
            </a:r>
            <a:r>
              <a:rPr lang="en-US" b="1" dirty="0" err="1" smtClean="0"/>
              <a:t>činjenicama</a:t>
            </a:r>
            <a:r>
              <a:rPr lang="en-US" b="1" dirty="0" smtClean="0"/>
              <a:t>, </a:t>
            </a:r>
            <a:r>
              <a:rPr lang="en-US" b="1" dirty="0" err="1" smtClean="0"/>
              <a:t>ili</a:t>
            </a:r>
            <a:r>
              <a:rPr lang="en-US" b="1" dirty="0" smtClean="0"/>
              <a:t> </a:t>
            </a:r>
            <a:r>
              <a:rPr lang="en-US" b="1" dirty="0" err="1" smtClean="0"/>
              <a:t>su</a:t>
            </a:r>
            <a:r>
              <a:rPr lang="en-US" b="1" dirty="0" smtClean="0"/>
              <a:t> </a:t>
            </a:r>
            <a:r>
              <a:rPr lang="en-US" b="1" dirty="0" err="1" smtClean="0"/>
              <a:t>ti</a:t>
            </a:r>
            <a:r>
              <a:rPr lang="en-US" b="1" dirty="0" smtClean="0"/>
              <a:t> </a:t>
            </a:r>
            <a:r>
              <a:rPr lang="en-US" b="1" dirty="0" err="1" smtClean="0"/>
              <a:t>razlozi</a:t>
            </a:r>
            <a:r>
              <a:rPr lang="en-US" b="1" dirty="0" smtClean="0"/>
              <a:t> </a:t>
            </a:r>
            <a:r>
              <a:rPr lang="en-US" b="1" dirty="0" err="1" smtClean="0"/>
              <a:t>nejasni</a:t>
            </a:r>
            <a:r>
              <a:rPr lang="en-US" b="1" dirty="0" smtClean="0"/>
              <a:t> </a:t>
            </a:r>
            <a:r>
              <a:rPr lang="en-US" b="1" dirty="0" err="1" smtClean="0"/>
              <a:t>ili</a:t>
            </a:r>
            <a:r>
              <a:rPr lang="en-US" b="1" dirty="0" smtClean="0"/>
              <a:t> </a:t>
            </a:r>
            <a:r>
              <a:rPr lang="en-US" b="1" dirty="0" err="1" smtClean="0"/>
              <a:t>protivrečni</a:t>
            </a:r>
            <a:r>
              <a:rPr lang="en-US" b="1" dirty="0" smtClean="0"/>
              <a:t>, </a:t>
            </a:r>
            <a:r>
              <a:rPr lang="en-US" b="1" dirty="0" err="1" smtClean="0"/>
              <a:t>ili</a:t>
            </a:r>
            <a:r>
              <a:rPr lang="en-US" b="1" dirty="0" smtClean="0"/>
              <a:t> </a:t>
            </a:r>
            <a:r>
              <a:rPr lang="en-US" b="1" dirty="0" err="1" smtClean="0"/>
              <a:t>ako</a:t>
            </a:r>
            <a:r>
              <a:rPr lang="en-US" b="1" dirty="0" smtClean="0"/>
              <a:t> o </a:t>
            </a:r>
            <a:r>
              <a:rPr lang="en-US" b="1" dirty="0" err="1" smtClean="0"/>
              <a:t>bitnim</a:t>
            </a:r>
            <a:r>
              <a:rPr lang="en-US" b="1" dirty="0" smtClean="0"/>
              <a:t> </a:t>
            </a:r>
            <a:r>
              <a:rPr lang="en-US" b="1" dirty="0" err="1" smtClean="0"/>
              <a:t>činjenicama</a:t>
            </a:r>
            <a:r>
              <a:rPr lang="en-US" b="1" dirty="0" smtClean="0"/>
              <a:t> </a:t>
            </a:r>
            <a:r>
              <a:rPr lang="en-US" b="1" dirty="0" err="1" smtClean="0"/>
              <a:t>postoji</a:t>
            </a:r>
            <a:r>
              <a:rPr lang="en-US" b="1" dirty="0" smtClean="0"/>
              <a:t> </a:t>
            </a:r>
            <a:r>
              <a:rPr lang="en-US" b="1" dirty="0" err="1" smtClean="0"/>
              <a:t>protivrečnost</a:t>
            </a:r>
            <a:r>
              <a:rPr lang="en-US" b="1" dirty="0" smtClean="0"/>
              <a:t> </a:t>
            </a:r>
            <a:r>
              <a:rPr lang="en-US" b="1" dirty="0" err="1" smtClean="0"/>
              <a:t>između</a:t>
            </a:r>
            <a:r>
              <a:rPr lang="en-US" b="1" dirty="0" smtClean="0"/>
              <a:t> </a:t>
            </a:r>
            <a:r>
              <a:rPr lang="en-US" b="1" dirty="0" err="1" smtClean="0"/>
              <a:t>onoga</a:t>
            </a:r>
            <a:r>
              <a:rPr lang="en-US" b="1" dirty="0" smtClean="0"/>
              <a:t> </a:t>
            </a:r>
            <a:r>
              <a:rPr lang="en-US" b="1" dirty="0" err="1" smtClean="0"/>
              <a:t>što</a:t>
            </a:r>
            <a:r>
              <a:rPr lang="en-US" b="1" dirty="0" smtClean="0"/>
              <a:t> se u </a:t>
            </a:r>
            <a:r>
              <a:rPr lang="en-US" b="1" dirty="0" err="1" smtClean="0"/>
              <a:t>razlozima</a:t>
            </a:r>
            <a:r>
              <a:rPr lang="en-US" b="1" dirty="0" smtClean="0"/>
              <a:t> </a:t>
            </a:r>
            <a:r>
              <a:rPr lang="en-US" b="1" dirty="0" err="1" smtClean="0"/>
              <a:t>presude</a:t>
            </a:r>
            <a:r>
              <a:rPr lang="en-US" b="1" dirty="0" smtClean="0"/>
              <a:t> </a:t>
            </a:r>
            <a:r>
              <a:rPr lang="en-US" b="1" dirty="0" err="1" smtClean="0"/>
              <a:t>navodi</a:t>
            </a:r>
            <a:r>
              <a:rPr lang="en-US" b="1" dirty="0" smtClean="0"/>
              <a:t> o </a:t>
            </a:r>
            <a:r>
              <a:rPr lang="en-US" b="1" dirty="0" err="1" smtClean="0"/>
              <a:t>sadržini</a:t>
            </a:r>
            <a:r>
              <a:rPr lang="en-US" b="1" dirty="0" smtClean="0"/>
              <a:t> </a:t>
            </a:r>
            <a:r>
              <a:rPr lang="en-US" b="1" dirty="0" err="1" smtClean="0"/>
              <a:t>isprava</a:t>
            </a:r>
            <a:r>
              <a:rPr lang="en-US" b="1" dirty="0" smtClean="0"/>
              <a:t>, </a:t>
            </a:r>
            <a:r>
              <a:rPr lang="en-US" b="1" dirty="0" err="1" smtClean="0"/>
              <a:t>zapisnika</a:t>
            </a:r>
            <a:r>
              <a:rPr lang="en-US" b="1" dirty="0" smtClean="0"/>
              <a:t> o </a:t>
            </a:r>
            <a:r>
              <a:rPr lang="en-US" b="1" dirty="0" err="1" smtClean="0"/>
              <a:t>iskazima</a:t>
            </a:r>
            <a:r>
              <a:rPr lang="en-US" b="1" dirty="0" smtClean="0"/>
              <a:t> </a:t>
            </a:r>
            <a:r>
              <a:rPr lang="en-US" b="1" dirty="0" err="1" smtClean="0"/>
              <a:t>datim</a:t>
            </a:r>
            <a:r>
              <a:rPr lang="en-US" b="1" dirty="0" smtClean="0"/>
              <a:t> u </a:t>
            </a:r>
            <a:r>
              <a:rPr lang="en-US" b="1" dirty="0" err="1" smtClean="0"/>
              <a:t>postupku</a:t>
            </a:r>
            <a:r>
              <a:rPr lang="en-US" b="1" dirty="0" smtClean="0"/>
              <a:t> </a:t>
            </a:r>
            <a:r>
              <a:rPr lang="en-US" b="1" dirty="0" err="1" smtClean="0"/>
              <a:t>i</a:t>
            </a:r>
            <a:r>
              <a:rPr lang="en-US" b="1" dirty="0" smtClean="0"/>
              <a:t> </a:t>
            </a:r>
            <a:r>
              <a:rPr lang="en-US" b="1" dirty="0" err="1" smtClean="0"/>
              <a:t>samih</a:t>
            </a:r>
            <a:r>
              <a:rPr lang="en-US" b="1" dirty="0" smtClean="0"/>
              <a:t> </a:t>
            </a:r>
            <a:r>
              <a:rPr lang="en-US" b="1" dirty="0" err="1" smtClean="0"/>
              <a:t>tih</a:t>
            </a:r>
            <a:r>
              <a:rPr lang="en-US" b="1" dirty="0" smtClean="0"/>
              <a:t> </a:t>
            </a:r>
            <a:r>
              <a:rPr lang="en-US" b="1" dirty="0" err="1" smtClean="0"/>
              <a:t>isprava</a:t>
            </a:r>
            <a:r>
              <a:rPr lang="en-US" b="1" dirty="0" smtClean="0"/>
              <a:t> </a:t>
            </a:r>
            <a:r>
              <a:rPr lang="en-US" b="1" dirty="0" err="1" smtClean="0"/>
              <a:t>ili</a:t>
            </a:r>
            <a:r>
              <a:rPr lang="en-US" b="1" dirty="0" smtClean="0"/>
              <a:t> </a:t>
            </a:r>
            <a:r>
              <a:rPr lang="en-US" b="1" dirty="0" err="1" smtClean="0"/>
              <a:t>zapisnika</a:t>
            </a:r>
            <a:r>
              <a:rPr lang="en-US" b="1" dirty="0" smtClean="0"/>
              <a:t> </a:t>
            </a:r>
            <a:r>
              <a:rPr lang="en-US" b="1" dirty="0" err="1" smtClean="0"/>
              <a:t>ili</a:t>
            </a:r>
            <a:r>
              <a:rPr lang="en-US" b="1" dirty="0" smtClean="0"/>
              <a:t> </a:t>
            </a:r>
            <a:r>
              <a:rPr lang="en-US" b="1" dirty="0" err="1" smtClean="0"/>
              <a:t>izvedenim</a:t>
            </a:r>
            <a:r>
              <a:rPr lang="en-US" b="1" dirty="0" smtClean="0"/>
              <a:t> </a:t>
            </a:r>
            <a:r>
              <a:rPr lang="en-US" b="1" dirty="0" err="1" smtClean="0"/>
              <a:t>dokazima</a:t>
            </a:r>
            <a:r>
              <a:rPr lang="en-US" b="1" dirty="0" smtClean="0"/>
              <a:t>.</a:t>
            </a:r>
          </a:p>
          <a:p>
            <a:pPr>
              <a:buNone/>
            </a:pPr>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sr-Latn-CS" dirty="0" smtClean="0"/>
              <a:t>Neke apsolutno bitne povrede sud uzima u obzir samo ako stranka na njih ukazuje u žalbi:</a:t>
            </a:r>
          </a:p>
          <a:p>
            <a:pPr marL="651510" indent="-514350">
              <a:buAutoNum type="arabicPeriod"/>
            </a:pPr>
            <a:r>
              <a:rPr lang="sr-Latn-CS" dirty="0" err="1" smtClean="0"/>
              <a:t>A</a:t>
            </a:r>
            <a:r>
              <a:rPr lang="en-US" dirty="0" err="1" smtClean="0"/>
              <a:t>ko</a:t>
            </a:r>
            <a:r>
              <a:rPr lang="en-US" dirty="0" smtClean="0"/>
              <a:t> je </a:t>
            </a:r>
            <a:r>
              <a:rPr lang="en-US" dirty="0" err="1" smtClean="0"/>
              <a:t>protivno</a:t>
            </a:r>
            <a:r>
              <a:rPr lang="en-US" dirty="0" smtClean="0"/>
              <a:t> </a:t>
            </a:r>
            <a:r>
              <a:rPr lang="en-US" dirty="0" err="1" smtClean="0"/>
              <a:t>odredbama</a:t>
            </a:r>
            <a:r>
              <a:rPr lang="en-US" dirty="0" smtClean="0"/>
              <a:t> </a:t>
            </a:r>
            <a:r>
              <a:rPr lang="en-US" dirty="0" err="1" smtClean="0"/>
              <a:t>zakona</a:t>
            </a:r>
            <a:r>
              <a:rPr lang="en-US" dirty="0" smtClean="0"/>
              <a:t> </a:t>
            </a:r>
            <a:r>
              <a:rPr lang="en-US" dirty="0" err="1" smtClean="0"/>
              <a:t>sud</a:t>
            </a:r>
            <a:r>
              <a:rPr lang="en-US" dirty="0" smtClean="0"/>
              <a:t> </a:t>
            </a:r>
            <a:r>
              <a:rPr lang="en-US" dirty="0" err="1" smtClean="0"/>
              <a:t>odbio</a:t>
            </a:r>
            <a:r>
              <a:rPr lang="en-US" dirty="0" smtClean="0"/>
              <a:t> </a:t>
            </a:r>
            <a:r>
              <a:rPr lang="en-US" dirty="0" err="1" smtClean="0"/>
              <a:t>zahtev</a:t>
            </a:r>
            <a:r>
              <a:rPr lang="en-US" dirty="0" smtClean="0"/>
              <a:t> </a:t>
            </a:r>
            <a:r>
              <a:rPr lang="en-US" dirty="0" err="1" smtClean="0"/>
              <a:t>stranke</a:t>
            </a:r>
            <a:r>
              <a:rPr lang="en-US" dirty="0" smtClean="0"/>
              <a:t> </a:t>
            </a:r>
            <a:r>
              <a:rPr lang="en-US" dirty="0" err="1" smtClean="0"/>
              <a:t>da</a:t>
            </a:r>
            <a:r>
              <a:rPr lang="en-US" dirty="0" smtClean="0"/>
              <a:t> u </a:t>
            </a:r>
            <a:r>
              <a:rPr lang="en-US" dirty="0" err="1" smtClean="0"/>
              <a:t>postupku</a:t>
            </a:r>
            <a:r>
              <a:rPr lang="en-US" dirty="0" smtClean="0"/>
              <a:t> </a:t>
            </a:r>
            <a:r>
              <a:rPr lang="en-US" dirty="0" err="1" smtClean="0"/>
              <a:t>slobodno</a:t>
            </a:r>
            <a:r>
              <a:rPr lang="en-US" dirty="0" smtClean="0"/>
              <a:t> </a:t>
            </a:r>
            <a:r>
              <a:rPr lang="en-US" dirty="0" err="1" smtClean="0"/>
              <a:t>upotrebljava</a:t>
            </a:r>
            <a:r>
              <a:rPr lang="en-US" dirty="0" smtClean="0"/>
              <a:t> </a:t>
            </a:r>
            <a:r>
              <a:rPr lang="en-US" dirty="0" err="1" smtClean="0"/>
              <a:t>svoj</a:t>
            </a:r>
            <a:r>
              <a:rPr lang="en-US" dirty="0" smtClean="0"/>
              <a:t> </a:t>
            </a:r>
            <a:r>
              <a:rPr lang="en-US" dirty="0" err="1" smtClean="0"/>
              <a:t>jezik</a:t>
            </a:r>
            <a:r>
              <a:rPr lang="en-US" dirty="0" smtClean="0"/>
              <a:t> </a:t>
            </a:r>
            <a:r>
              <a:rPr lang="en-US" dirty="0" err="1" smtClean="0"/>
              <a:t>i</a:t>
            </a:r>
            <a:r>
              <a:rPr lang="en-US" dirty="0" smtClean="0"/>
              <a:t> </a:t>
            </a:r>
            <a:r>
              <a:rPr lang="en-US" dirty="0" err="1" smtClean="0"/>
              <a:t>pismo</a:t>
            </a:r>
            <a:r>
              <a:rPr lang="sr-Latn-CS" dirty="0" smtClean="0"/>
              <a:t>;</a:t>
            </a:r>
          </a:p>
          <a:p>
            <a:pPr marL="651510" indent="-514350">
              <a:buAutoNum type="arabicPeriod"/>
            </a:pPr>
            <a:r>
              <a:rPr lang="sr-Latn-CS" dirty="0" smtClean="0"/>
              <a:t>Ako je prvostepeni sud prekoračio tužbeni zahtev-kvantitativno (plus, odlučio u većem obimu od određenog tužbom) ili kvalitativno (aliud, odlučio o nečem što ne čini suštinu tužbenog zahteva).</a:t>
            </a:r>
          </a:p>
          <a:p>
            <a:pPr>
              <a:buNone/>
            </a:pPr>
            <a:endParaRPr lang="sr-Latn-CS" dirty="0" smtClean="0"/>
          </a:p>
          <a:p>
            <a:r>
              <a:rPr lang="sr-Latn-CS" dirty="0" smtClean="0"/>
              <a:t>Presude kojima je došlo do kvalitativnog prekoračenja su bez dejstva.</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b. Relativno bitne povrede</a:t>
            </a:r>
            <a:endParaRPr lang="en-US" dirty="0"/>
          </a:p>
        </p:txBody>
      </p:sp>
      <p:sp>
        <p:nvSpPr>
          <p:cNvPr id="3" name="Content Placeholder 2"/>
          <p:cNvSpPr>
            <a:spLocks noGrp="1"/>
          </p:cNvSpPr>
          <p:nvPr>
            <p:ph idx="1"/>
          </p:nvPr>
        </p:nvSpPr>
        <p:spPr/>
        <p:txBody>
          <a:bodyPr>
            <a:normAutofit fontScale="92500" lnSpcReduction="20000"/>
          </a:bodyPr>
          <a:lstStyle/>
          <a:p>
            <a:r>
              <a:rPr lang="sr-Latn-CS" dirty="0" smtClean="0"/>
              <a:t>Član 374. st. 1 ZPP-a:</a:t>
            </a:r>
          </a:p>
          <a:p>
            <a:pPr>
              <a:buNone/>
            </a:pPr>
            <a:r>
              <a:rPr lang="sr-Latn-CS" dirty="0" smtClean="0"/>
              <a:t>“</a:t>
            </a:r>
            <a:r>
              <a:rPr lang="en-US" dirty="0" err="1" smtClean="0"/>
              <a:t>Bitna</a:t>
            </a:r>
            <a:r>
              <a:rPr lang="en-US" dirty="0" smtClean="0"/>
              <a:t> </a:t>
            </a:r>
            <a:r>
              <a:rPr lang="en-US" dirty="0" err="1" smtClean="0"/>
              <a:t>povreda</a:t>
            </a:r>
            <a:r>
              <a:rPr lang="en-US" dirty="0" smtClean="0"/>
              <a:t> </a:t>
            </a:r>
            <a:r>
              <a:rPr lang="en-US" dirty="0" err="1" smtClean="0"/>
              <a:t>odredaba</a:t>
            </a:r>
            <a:r>
              <a:rPr lang="en-US" dirty="0" smtClean="0"/>
              <a:t> </a:t>
            </a:r>
            <a:r>
              <a:rPr lang="en-US" dirty="0" err="1" smtClean="0"/>
              <a:t>parničnog</a:t>
            </a:r>
            <a:r>
              <a:rPr lang="en-US" dirty="0" smtClean="0"/>
              <a:t> </a:t>
            </a:r>
            <a:r>
              <a:rPr lang="en-US" dirty="0" err="1" smtClean="0"/>
              <a:t>postupka</a:t>
            </a:r>
            <a:r>
              <a:rPr lang="en-US" dirty="0" smtClean="0"/>
              <a:t> </a:t>
            </a:r>
            <a:r>
              <a:rPr lang="en-US" dirty="0" err="1" smtClean="0"/>
              <a:t>postoji</a:t>
            </a:r>
            <a:r>
              <a:rPr lang="en-US" dirty="0" smtClean="0"/>
              <a:t> </a:t>
            </a:r>
            <a:r>
              <a:rPr lang="en-US" dirty="0" err="1" smtClean="0"/>
              <a:t>ako</a:t>
            </a:r>
            <a:r>
              <a:rPr lang="en-US" dirty="0" smtClean="0"/>
              <a:t> </a:t>
            </a:r>
            <a:r>
              <a:rPr lang="en-US" dirty="0" err="1" smtClean="0"/>
              <a:t>sud</a:t>
            </a:r>
            <a:r>
              <a:rPr lang="en-US" dirty="0" smtClean="0"/>
              <a:t> u </a:t>
            </a:r>
            <a:r>
              <a:rPr lang="en-US" dirty="0" err="1" smtClean="0"/>
              <a:t>toku</a:t>
            </a:r>
            <a:r>
              <a:rPr lang="en-US" dirty="0" smtClean="0"/>
              <a:t> </a:t>
            </a:r>
            <a:r>
              <a:rPr lang="en-US" dirty="0" err="1" smtClean="0"/>
              <a:t>postupka</a:t>
            </a:r>
            <a:r>
              <a:rPr lang="en-US" dirty="0" smtClean="0"/>
              <a:t> </a:t>
            </a:r>
            <a:r>
              <a:rPr lang="en-US" dirty="0" err="1" smtClean="0"/>
              <a:t>nije</a:t>
            </a:r>
            <a:r>
              <a:rPr lang="en-US" dirty="0" smtClean="0"/>
              <a:t> </a:t>
            </a:r>
            <a:r>
              <a:rPr lang="en-US" dirty="0" err="1" smtClean="0"/>
              <a:t>primenio</a:t>
            </a:r>
            <a:r>
              <a:rPr lang="en-US" dirty="0" smtClean="0"/>
              <a:t> </a:t>
            </a:r>
            <a:r>
              <a:rPr lang="en-US" dirty="0" err="1" smtClean="0"/>
              <a:t>ili</a:t>
            </a:r>
            <a:r>
              <a:rPr lang="en-US" dirty="0" smtClean="0"/>
              <a:t> je </a:t>
            </a:r>
            <a:r>
              <a:rPr lang="en-US" dirty="0" err="1" smtClean="0"/>
              <a:t>nepravilno</a:t>
            </a:r>
            <a:r>
              <a:rPr lang="en-US" dirty="0" smtClean="0"/>
              <a:t> </a:t>
            </a:r>
            <a:r>
              <a:rPr lang="en-US" dirty="0" err="1" smtClean="0"/>
              <a:t>primenio</a:t>
            </a:r>
            <a:r>
              <a:rPr lang="en-US" dirty="0" smtClean="0"/>
              <a:t> </a:t>
            </a:r>
            <a:r>
              <a:rPr lang="en-US" dirty="0" err="1" smtClean="0"/>
              <a:t>koju</a:t>
            </a:r>
            <a:r>
              <a:rPr lang="en-US" dirty="0" smtClean="0"/>
              <a:t> </a:t>
            </a:r>
            <a:r>
              <a:rPr lang="en-US" dirty="0" err="1" smtClean="0"/>
              <a:t>odredbu</a:t>
            </a:r>
            <a:r>
              <a:rPr lang="en-US" dirty="0" smtClean="0"/>
              <a:t> </a:t>
            </a:r>
            <a:r>
              <a:rPr lang="en-US" dirty="0" err="1" smtClean="0"/>
              <a:t>ovog</a:t>
            </a:r>
            <a:r>
              <a:rPr lang="en-US" dirty="0" smtClean="0"/>
              <a:t> </a:t>
            </a:r>
            <a:r>
              <a:rPr lang="en-US" dirty="0" err="1" smtClean="0"/>
              <a:t>zakona</a:t>
            </a:r>
            <a:r>
              <a:rPr lang="en-US" dirty="0" smtClean="0"/>
              <a:t>, a to je </a:t>
            </a:r>
            <a:r>
              <a:rPr lang="en-US" dirty="0" err="1" smtClean="0"/>
              <a:t>bilo</a:t>
            </a:r>
            <a:r>
              <a:rPr lang="en-US" dirty="0" smtClean="0"/>
              <a:t> </a:t>
            </a:r>
            <a:r>
              <a:rPr lang="en-US" dirty="0" err="1" smtClean="0"/>
              <a:t>ili</a:t>
            </a:r>
            <a:r>
              <a:rPr lang="en-US" dirty="0" smtClean="0"/>
              <a:t> je </a:t>
            </a:r>
            <a:r>
              <a:rPr lang="en-US" dirty="0" err="1" smtClean="0"/>
              <a:t>moglo</a:t>
            </a:r>
            <a:r>
              <a:rPr lang="en-US" dirty="0" smtClean="0"/>
              <a:t> </a:t>
            </a:r>
            <a:r>
              <a:rPr lang="sr-Latn-CS" dirty="0" smtClean="0"/>
              <a:t>da bude</a:t>
            </a:r>
            <a:r>
              <a:rPr lang="en-US" dirty="0" smtClean="0"/>
              <a:t> </a:t>
            </a:r>
            <a:r>
              <a:rPr lang="en-US" dirty="0" err="1" smtClean="0"/>
              <a:t>od</a:t>
            </a:r>
            <a:r>
              <a:rPr lang="en-US" dirty="0" smtClean="0"/>
              <a:t> </a:t>
            </a:r>
            <a:r>
              <a:rPr lang="en-US" dirty="0" err="1" smtClean="0"/>
              <a:t>uticaja</a:t>
            </a:r>
            <a:r>
              <a:rPr lang="en-US" dirty="0" smtClean="0"/>
              <a:t> </a:t>
            </a:r>
            <a:r>
              <a:rPr lang="en-US" dirty="0" err="1" smtClean="0"/>
              <a:t>na</a:t>
            </a:r>
            <a:r>
              <a:rPr lang="en-US" dirty="0" smtClean="0"/>
              <a:t> </a:t>
            </a:r>
            <a:r>
              <a:rPr lang="en-US" dirty="0" err="1" smtClean="0"/>
              <a:t>donošenje</a:t>
            </a:r>
            <a:r>
              <a:rPr lang="en-US" dirty="0" smtClean="0"/>
              <a:t> </a:t>
            </a:r>
            <a:r>
              <a:rPr lang="en-US" dirty="0" err="1" smtClean="0"/>
              <a:t>zakonite</a:t>
            </a:r>
            <a:r>
              <a:rPr lang="en-US" dirty="0" smtClean="0"/>
              <a:t> </a:t>
            </a:r>
            <a:r>
              <a:rPr lang="en-US" dirty="0" err="1" smtClean="0"/>
              <a:t>i</a:t>
            </a:r>
            <a:r>
              <a:rPr lang="en-US" dirty="0" smtClean="0"/>
              <a:t> </a:t>
            </a:r>
            <a:r>
              <a:rPr lang="en-US" dirty="0" err="1" smtClean="0"/>
              <a:t>pravilne</a:t>
            </a:r>
            <a:r>
              <a:rPr lang="en-US" dirty="0" smtClean="0"/>
              <a:t> </a:t>
            </a:r>
            <a:r>
              <a:rPr lang="en-US" dirty="0" err="1" smtClean="0"/>
              <a:t>presude</a:t>
            </a:r>
            <a:r>
              <a:rPr lang="en-US" dirty="0" smtClean="0"/>
              <a:t>.</a:t>
            </a:r>
            <a:r>
              <a:rPr lang="sr-Latn-CS" dirty="0" smtClean="0"/>
              <a:t>”</a:t>
            </a:r>
          </a:p>
          <a:p>
            <a:r>
              <a:rPr lang="sr-Latn-CS" dirty="0" smtClean="0"/>
              <a:t>Da li je povreda takva da je mogla da ima za posledicu netačnu odluku, procenjuje sud u svakom pojedinom slučaju.</a:t>
            </a:r>
          </a:p>
          <a:p>
            <a:r>
              <a:rPr lang="sr-Latn-CS" dirty="0" smtClean="0"/>
              <a:t>Sud je uzima u obzir samo ako je istaknuta kao razlog žalbe.</a:t>
            </a:r>
            <a:endParaRPr lang="en-US" dirty="0" smtClean="0"/>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Npr. Neosnovano odbijanje predloga za isključenje javnostineopravdano usvajanje razloga za uskraćivanje svedočenja, ako sud propusti da pouči stranku o njenim procesnim pravima...</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dirty="0" smtClean="0"/>
              <a:t>2. Pogrešno ili nepotpuno utvrđeno činjenično stanje</a:t>
            </a:r>
            <a:endParaRPr lang="en-US" dirty="0"/>
          </a:p>
        </p:txBody>
      </p:sp>
      <p:sp>
        <p:nvSpPr>
          <p:cNvPr id="3" name="Content Placeholder 2"/>
          <p:cNvSpPr>
            <a:spLocks noGrp="1"/>
          </p:cNvSpPr>
          <p:nvPr>
            <p:ph idx="1"/>
          </p:nvPr>
        </p:nvSpPr>
        <p:spPr/>
        <p:txBody>
          <a:bodyPr>
            <a:normAutofit fontScale="85000" lnSpcReduction="10000"/>
          </a:bodyPr>
          <a:lstStyle/>
          <a:p>
            <a:r>
              <a:rPr lang="sr-Latn-CS" dirty="0" smtClean="0"/>
              <a:t>Stranka može da tvrdi da je presuda nepravilna zato što je sud neku činjenicu od značaja za primenu materijalnopravne norme pogrešno utvrdio ili je propustio da je utvrdi.</a:t>
            </a:r>
          </a:p>
          <a:p>
            <a:r>
              <a:rPr lang="sr-Latn-CS" dirty="0" smtClean="0"/>
              <a:t>Činjenično stanje je utvrđeno pogrešno ako je sud protivno stvarnom stanju uzeo jednu činjenicu za dokazanu ili obratno, ako nije stekao uverenje da se ona dogodila.</a:t>
            </a:r>
          </a:p>
          <a:p>
            <a:r>
              <a:rPr lang="sr-Latn-CS" dirty="0" smtClean="0"/>
              <a:t>Činjenično stanje je nepotpuno ako je sud propustio da utvrdi stanje u pogledu sporne činjenice koju je stranka iznela ili  koju je on bio dužan da uzme u obzir ex.off.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U nauci se uzima da je nepotpuno utvrđeno činjenično stanje relativno bitna povreda odredbi postupka ako  ovaj nedostatak proističe iz greške suda (npr.kada sud nije primenio pravilo po kome je dužan da rasvetljava činjenično stanje i da pretresa sve bitne činjenice, tako da su neka pitanja od značaja za odluku ostala bez odgovora).</a:t>
            </a:r>
            <a:endParaRPr lang="sr-Latn-CS"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sr-Latn-CS" dirty="0" smtClean="0"/>
              <a:t>Redovni pravni lekovi po pravilu imaju suspenzivno dejstvo-sprečavaju nastupanje pravnosnažnosti odluke.</a:t>
            </a:r>
          </a:p>
          <a:p>
            <a:r>
              <a:rPr lang="sr-Latn-CS" dirty="0" smtClean="0"/>
              <a:t>Devolutivno dejstvo-njihovim podnošenjem se zasniva nadležnost  višeg suda da odlučuje o pravnom leku.</a:t>
            </a:r>
          </a:p>
          <a:p>
            <a:r>
              <a:rPr lang="sr-Latn-CS" dirty="0" smtClean="0"/>
              <a:t>Remonstrativno dejstvo ima prigovor protiv platnog naloga-o njemu odlučuje isti sud koji je doneo odluku.</a:t>
            </a: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sr-Latn-CS" dirty="0" smtClean="0"/>
              <a:t>Nepotpuno utvrđeno činjenično stanje može da bude posledica i pogrešne primene materijalnog prava-u takvom se slučaju sud nije upustio u pretresanje neke pravne činjenice zato što po njegovoj materijalnopravnoj oceni ona za rešenje spora nije od značaja (ako viši sud smatra da je ta činjenica bitna za njega će činjenično stanje presude da bude nepotpuno).</a:t>
            </a:r>
          </a:p>
          <a:p>
            <a:r>
              <a:rPr lang="sr-Latn-CS" dirty="0" smtClean="0"/>
              <a:t>U Zakonu je navedeno da ovaj nedostatak postoji i kada na to ukazuju nove činjenice ili novi dokazi pod uslovom da se mogu izneti u žalbi.</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smtClean="0"/>
              <a:t>Član</a:t>
            </a:r>
            <a:r>
              <a:rPr lang="en-US" b="1" dirty="0" smtClean="0"/>
              <a:t> </a:t>
            </a:r>
            <a:r>
              <a:rPr lang="sr-Latn-CS" b="1" dirty="0" smtClean="0"/>
              <a:t>372. ZPP-a:</a:t>
            </a:r>
            <a:r>
              <a:rPr lang="en-US" b="1" dirty="0" smtClean="0"/>
              <a:t>.</a:t>
            </a:r>
          </a:p>
          <a:p>
            <a:pPr>
              <a:buNone/>
            </a:pPr>
            <a:r>
              <a:rPr lang="sr-Latn-CS" dirty="0" smtClean="0"/>
              <a:t>“</a:t>
            </a:r>
            <a:r>
              <a:rPr lang="en-US" dirty="0" smtClean="0"/>
              <a:t>U </a:t>
            </a:r>
            <a:r>
              <a:rPr lang="en-US" dirty="0" err="1" smtClean="0"/>
              <a:t>žalbi</a:t>
            </a:r>
            <a:r>
              <a:rPr lang="en-US" dirty="0" smtClean="0"/>
              <a:t> </a:t>
            </a:r>
            <a:r>
              <a:rPr lang="sr-Latn-CS" dirty="0" smtClean="0"/>
              <a:t> ne </a:t>
            </a:r>
            <a:r>
              <a:rPr lang="en-US" dirty="0" err="1" smtClean="0"/>
              <a:t>mogu</a:t>
            </a:r>
            <a:r>
              <a:rPr lang="sr-Latn-CS" dirty="0" smtClean="0"/>
              <a:t> da se</a:t>
            </a:r>
            <a:r>
              <a:rPr lang="en-US" dirty="0" smtClean="0"/>
              <a:t> </a:t>
            </a:r>
            <a:r>
              <a:rPr lang="en-US" dirty="0" err="1" smtClean="0"/>
              <a:t>iznos</a:t>
            </a:r>
            <a:r>
              <a:rPr lang="sr-Latn-CS" dirty="0" smtClean="0"/>
              <a:t>e</a:t>
            </a:r>
            <a:r>
              <a:rPr lang="en-US" dirty="0" smtClean="0"/>
              <a:t> </a:t>
            </a:r>
            <a:r>
              <a:rPr lang="en-US" dirty="0" err="1" smtClean="0"/>
              <a:t>nove</a:t>
            </a:r>
            <a:r>
              <a:rPr lang="en-US" dirty="0" smtClean="0"/>
              <a:t> </a:t>
            </a:r>
            <a:r>
              <a:rPr lang="en-US" dirty="0" err="1" smtClean="0"/>
              <a:t>činjenice</a:t>
            </a:r>
            <a:r>
              <a:rPr lang="en-US" dirty="0" smtClean="0"/>
              <a:t> </a:t>
            </a:r>
            <a:r>
              <a:rPr lang="en-US" dirty="0" err="1" smtClean="0"/>
              <a:t>i</a:t>
            </a:r>
            <a:r>
              <a:rPr lang="en-US" dirty="0" smtClean="0"/>
              <a:t> </a:t>
            </a:r>
            <a:r>
              <a:rPr lang="en-US" dirty="0" err="1" smtClean="0"/>
              <a:t>predla</a:t>
            </a:r>
            <a:r>
              <a:rPr lang="sr-Latn-CS" dirty="0" smtClean="0"/>
              <a:t>žu </a:t>
            </a:r>
            <a:r>
              <a:rPr lang="en-US" dirty="0" err="1" smtClean="0"/>
              <a:t>novi</a:t>
            </a:r>
            <a:r>
              <a:rPr lang="en-US" dirty="0" smtClean="0"/>
              <a:t> </a:t>
            </a:r>
            <a:r>
              <a:rPr lang="en-US" dirty="0" err="1" smtClean="0"/>
              <a:t>dokazi</a:t>
            </a:r>
            <a:r>
              <a:rPr lang="en-US" dirty="0" smtClean="0"/>
              <a:t> </a:t>
            </a:r>
            <a:r>
              <a:rPr lang="sr-Latn-CS" dirty="0" smtClean="0"/>
              <a:t>osim</a:t>
            </a:r>
            <a:r>
              <a:rPr lang="en-US" dirty="0" smtClean="0"/>
              <a:t> </a:t>
            </a:r>
            <a:r>
              <a:rPr lang="en-US" dirty="0" err="1" smtClean="0"/>
              <a:t>ako</a:t>
            </a:r>
            <a:r>
              <a:rPr lang="en-US" dirty="0" smtClean="0"/>
              <a:t> </a:t>
            </a:r>
            <a:r>
              <a:rPr lang="sr-Latn-CS" dirty="0" smtClean="0"/>
              <a:t>podnosilac žalbe</a:t>
            </a:r>
            <a:r>
              <a:rPr lang="en-US" dirty="0" smtClean="0"/>
              <a:t> </a:t>
            </a:r>
            <a:r>
              <a:rPr lang="en-US" dirty="0" err="1" smtClean="0"/>
              <a:t>učini</a:t>
            </a:r>
            <a:r>
              <a:rPr lang="en-US" dirty="0" smtClean="0"/>
              <a:t> </a:t>
            </a:r>
            <a:r>
              <a:rPr lang="en-US" dirty="0" err="1" smtClean="0"/>
              <a:t>verovatnim</a:t>
            </a:r>
            <a:r>
              <a:rPr lang="en-US" dirty="0" smtClean="0"/>
              <a:t> </a:t>
            </a:r>
            <a:r>
              <a:rPr lang="en-US" dirty="0" err="1" smtClean="0"/>
              <a:t>da</a:t>
            </a:r>
            <a:r>
              <a:rPr lang="en-US" dirty="0" smtClean="0"/>
              <a:t>  </a:t>
            </a:r>
            <a:r>
              <a:rPr lang="en-US" dirty="0" err="1" smtClean="0"/>
              <a:t>bez</a:t>
            </a:r>
            <a:r>
              <a:rPr lang="en-US" dirty="0" smtClean="0"/>
              <a:t> </a:t>
            </a:r>
            <a:r>
              <a:rPr lang="en-US" dirty="0" err="1" smtClean="0"/>
              <a:t>svoje</a:t>
            </a:r>
            <a:r>
              <a:rPr lang="en-US" dirty="0" smtClean="0"/>
              <a:t> </a:t>
            </a:r>
            <a:r>
              <a:rPr lang="en-US" dirty="0" err="1" smtClean="0"/>
              <a:t>krivice</a:t>
            </a:r>
            <a:r>
              <a:rPr lang="en-US" dirty="0" smtClean="0"/>
              <a:t> </a:t>
            </a:r>
            <a:r>
              <a:rPr lang="en-US" dirty="0" err="1" smtClean="0"/>
              <a:t>nije</a:t>
            </a:r>
            <a:r>
              <a:rPr lang="en-US" dirty="0" smtClean="0"/>
              <a:t> </a:t>
            </a:r>
            <a:r>
              <a:rPr lang="en-US" dirty="0" err="1" smtClean="0"/>
              <a:t>mogao</a:t>
            </a:r>
            <a:r>
              <a:rPr lang="sr-Latn-CS" dirty="0" smtClean="0"/>
              <a:t>da ih </a:t>
            </a:r>
            <a:r>
              <a:rPr lang="en-US" dirty="0" smtClean="0"/>
              <a:t> </a:t>
            </a:r>
            <a:r>
              <a:rPr lang="en-US" dirty="0" err="1" smtClean="0"/>
              <a:t>izne</a:t>
            </a:r>
            <a:r>
              <a:rPr lang="sr-Latn-CS" dirty="0" smtClean="0"/>
              <a:t>se</a:t>
            </a:r>
            <a:r>
              <a:rPr lang="en-US" dirty="0" smtClean="0"/>
              <a:t>, </a:t>
            </a:r>
            <a:r>
              <a:rPr lang="en-US" dirty="0" err="1" smtClean="0"/>
              <a:t>odnosno</a:t>
            </a:r>
            <a:r>
              <a:rPr lang="en-US" dirty="0" smtClean="0"/>
              <a:t> </a:t>
            </a:r>
            <a:r>
              <a:rPr lang="en-US" dirty="0" err="1" smtClean="0"/>
              <a:t>predloži</a:t>
            </a:r>
            <a:r>
              <a:rPr lang="en-US" dirty="0" smtClean="0"/>
              <a:t> do </a:t>
            </a:r>
            <a:r>
              <a:rPr lang="en-US" dirty="0" err="1" smtClean="0"/>
              <a:t>zaključenja</a:t>
            </a:r>
            <a:r>
              <a:rPr lang="en-US" dirty="0" smtClean="0"/>
              <a:t> </a:t>
            </a:r>
            <a:r>
              <a:rPr lang="en-US" dirty="0" err="1" smtClean="0"/>
              <a:t>glavne</a:t>
            </a:r>
            <a:r>
              <a:rPr lang="en-US" dirty="0" smtClean="0"/>
              <a:t> </a:t>
            </a:r>
            <a:r>
              <a:rPr lang="en-US" dirty="0" err="1" smtClean="0"/>
              <a:t>rasprave</a:t>
            </a:r>
            <a:r>
              <a:rPr lang="en-US" dirty="0" smtClean="0"/>
              <a:t>.</a:t>
            </a:r>
            <a:endParaRPr lang="sr-Latn-CS" dirty="0" smtClean="0"/>
          </a:p>
          <a:p>
            <a:pPr>
              <a:buNone/>
            </a:pPr>
            <a:r>
              <a:rPr lang="sr-Latn-CS" dirty="0" smtClean="0"/>
              <a:t>U žalbi ne mogu da se ističu materijalnopravni prigovori.”</a:t>
            </a:r>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dirty="0" smtClean="0"/>
              <a:t>3. Pogrešna primena materijalnog prava</a:t>
            </a:r>
            <a:endParaRPr lang="en-US" dirty="0"/>
          </a:p>
        </p:txBody>
      </p:sp>
      <p:sp>
        <p:nvSpPr>
          <p:cNvPr id="3" name="Content Placeholder 2"/>
          <p:cNvSpPr>
            <a:spLocks noGrp="1"/>
          </p:cNvSpPr>
          <p:nvPr>
            <p:ph idx="1"/>
          </p:nvPr>
        </p:nvSpPr>
        <p:spPr/>
        <p:txBody>
          <a:bodyPr/>
          <a:lstStyle/>
          <a:p>
            <a:r>
              <a:rPr lang="sr-Latn-CS" dirty="0" smtClean="0"/>
              <a:t>Član 376. ZPP-a:</a:t>
            </a:r>
          </a:p>
          <a:p>
            <a:pPr>
              <a:buNone/>
            </a:pPr>
            <a:r>
              <a:rPr lang="sr-Latn-CS" dirty="0" smtClean="0"/>
              <a:t>“</a:t>
            </a:r>
            <a:r>
              <a:rPr lang="en-US" dirty="0" err="1" smtClean="0"/>
              <a:t>Pogrešna</a:t>
            </a:r>
            <a:r>
              <a:rPr lang="en-US" dirty="0" smtClean="0"/>
              <a:t> </a:t>
            </a:r>
            <a:r>
              <a:rPr lang="en-US" dirty="0" err="1" smtClean="0"/>
              <a:t>primena</a:t>
            </a:r>
            <a:r>
              <a:rPr lang="en-US" dirty="0" smtClean="0"/>
              <a:t> </a:t>
            </a:r>
            <a:r>
              <a:rPr lang="en-US" dirty="0" err="1" smtClean="0"/>
              <a:t>materijalnog</a:t>
            </a:r>
            <a:r>
              <a:rPr lang="en-US" dirty="0" smtClean="0"/>
              <a:t> </a:t>
            </a:r>
            <a:r>
              <a:rPr lang="en-US" dirty="0" err="1" smtClean="0"/>
              <a:t>prava</a:t>
            </a:r>
            <a:r>
              <a:rPr lang="en-US" dirty="0" smtClean="0"/>
              <a:t> </a:t>
            </a:r>
            <a:r>
              <a:rPr lang="en-US" dirty="0" err="1" smtClean="0"/>
              <a:t>postoji</a:t>
            </a:r>
            <a:r>
              <a:rPr lang="en-US" dirty="0" smtClean="0"/>
              <a:t> </a:t>
            </a:r>
            <a:r>
              <a:rPr lang="sr-Latn-CS" dirty="0" smtClean="0"/>
              <a:t>ako </a:t>
            </a:r>
            <a:r>
              <a:rPr lang="en-US" dirty="0" smtClean="0"/>
              <a:t> </a:t>
            </a:r>
            <a:r>
              <a:rPr lang="en-US" dirty="0" err="1" smtClean="0"/>
              <a:t>sud</a:t>
            </a:r>
            <a:r>
              <a:rPr lang="en-US" dirty="0" smtClean="0"/>
              <a:t> </a:t>
            </a:r>
            <a:r>
              <a:rPr lang="en-US" dirty="0" err="1" smtClean="0"/>
              <a:t>nije</a:t>
            </a:r>
            <a:r>
              <a:rPr lang="en-US" dirty="0" smtClean="0"/>
              <a:t> </a:t>
            </a:r>
            <a:r>
              <a:rPr lang="en-US" dirty="0" err="1" smtClean="0"/>
              <a:t>primenio</a:t>
            </a:r>
            <a:r>
              <a:rPr lang="en-US" dirty="0" smtClean="0"/>
              <a:t> </a:t>
            </a:r>
            <a:r>
              <a:rPr lang="en-US" dirty="0" err="1" smtClean="0"/>
              <a:t>odredbu</a:t>
            </a:r>
            <a:r>
              <a:rPr lang="en-US" dirty="0" smtClean="0"/>
              <a:t> </a:t>
            </a:r>
            <a:r>
              <a:rPr lang="en-US" dirty="0" err="1" smtClean="0"/>
              <a:t>materijalnog</a:t>
            </a:r>
            <a:r>
              <a:rPr lang="en-US" dirty="0" smtClean="0"/>
              <a:t> </a:t>
            </a:r>
            <a:r>
              <a:rPr lang="en-US" dirty="0" err="1" smtClean="0"/>
              <a:t>prava</a:t>
            </a:r>
            <a:r>
              <a:rPr lang="en-US" dirty="0" smtClean="0"/>
              <a:t> </a:t>
            </a:r>
            <a:r>
              <a:rPr lang="en-US" dirty="0" err="1" smtClean="0"/>
              <a:t>koju</a:t>
            </a:r>
            <a:r>
              <a:rPr lang="en-US" dirty="0" smtClean="0"/>
              <a:t> je </a:t>
            </a:r>
            <a:r>
              <a:rPr lang="en-US" dirty="0" err="1" smtClean="0"/>
              <a:t>trebalo</a:t>
            </a:r>
            <a:r>
              <a:rPr lang="en-US" dirty="0" smtClean="0"/>
              <a:t> </a:t>
            </a:r>
            <a:r>
              <a:rPr lang="en-US" dirty="0" err="1" smtClean="0"/>
              <a:t>da</a:t>
            </a:r>
            <a:r>
              <a:rPr lang="en-US" dirty="0" smtClean="0"/>
              <a:t> </a:t>
            </a:r>
            <a:r>
              <a:rPr lang="en-US" dirty="0" err="1" smtClean="0"/>
              <a:t>primeni</a:t>
            </a:r>
            <a:r>
              <a:rPr lang="en-US" dirty="0" smtClean="0"/>
              <a:t> </a:t>
            </a:r>
            <a:r>
              <a:rPr lang="en-US" dirty="0" err="1" smtClean="0"/>
              <a:t>ili</a:t>
            </a:r>
            <a:r>
              <a:rPr lang="en-US" dirty="0" smtClean="0"/>
              <a:t> </a:t>
            </a:r>
            <a:r>
              <a:rPr lang="sr-Latn-CS" dirty="0" smtClean="0"/>
              <a:t>ako</a:t>
            </a:r>
            <a:r>
              <a:rPr lang="en-US" dirty="0" smtClean="0"/>
              <a:t> </a:t>
            </a:r>
            <a:r>
              <a:rPr lang="en-US" dirty="0" err="1" smtClean="0"/>
              <a:t>takvu</a:t>
            </a:r>
            <a:r>
              <a:rPr lang="en-US" dirty="0" smtClean="0"/>
              <a:t> </a:t>
            </a:r>
            <a:r>
              <a:rPr lang="en-US" dirty="0" err="1" smtClean="0"/>
              <a:t>odredbu</a:t>
            </a:r>
            <a:r>
              <a:rPr lang="en-US" dirty="0" smtClean="0"/>
              <a:t> </a:t>
            </a:r>
            <a:r>
              <a:rPr lang="en-US" dirty="0" err="1" smtClean="0"/>
              <a:t>nije</a:t>
            </a:r>
            <a:r>
              <a:rPr lang="en-US" dirty="0" smtClean="0"/>
              <a:t> </a:t>
            </a:r>
            <a:r>
              <a:rPr lang="en-US" dirty="0" err="1" smtClean="0"/>
              <a:t>pravilno</a:t>
            </a:r>
            <a:r>
              <a:rPr lang="en-US" dirty="0" smtClean="0"/>
              <a:t> </a:t>
            </a:r>
            <a:r>
              <a:rPr lang="en-US" dirty="0" err="1" smtClean="0"/>
              <a:t>primenio</a:t>
            </a:r>
            <a:r>
              <a:rPr lang="en-US" dirty="0" smtClean="0"/>
              <a:t>.</a:t>
            </a:r>
            <a:r>
              <a:rPr lang="sr-Latn-CS" dirty="0" smtClean="0"/>
              <a:t>”</a:t>
            </a:r>
            <a:endParaRPr lang="en-US" dirty="0" smtClean="0"/>
          </a:p>
          <a:p>
            <a:pPr>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651510" indent="-514350">
              <a:buAutoNum type="alphaLcPeriod"/>
            </a:pPr>
            <a:r>
              <a:rPr lang="sr-Latn-CS" b="1" dirty="0" smtClean="0"/>
              <a:t>Interpretaciona greška- </a:t>
            </a:r>
            <a:r>
              <a:rPr lang="sr-Latn-CS" dirty="0" smtClean="0"/>
              <a:t>sud nije pravilno razumeo materijalnopravnu odredbu, npr.pogrešno je izveo zaključak iz zakona da je za jednu vrstu potraživanja predviđen kratki rok zastarelosti;</a:t>
            </a:r>
          </a:p>
          <a:p>
            <a:pPr marL="651510" indent="-514350">
              <a:buAutoNum type="alphaLcPeriod"/>
            </a:pPr>
            <a:r>
              <a:rPr lang="sr-Latn-CS" b="1" dirty="0" smtClean="0"/>
              <a:t>Supsumpciona greška</a:t>
            </a:r>
            <a:r>
              <a:rPr lang="sr-Latn-CS" dirty="0" smtClean="0"/>
              <a:t>-sud je pogrešno zaključio da utvrđeno činjenično stanje odgovara pravnim obeležjima predviđenim u normi pod koju je podveo to činjenično stanje, npr.pogrešno je okvalifikovao jedno ponašanje kao savesno.</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Isticanjem pogrešno ili nepotupuno utvrđenog činjeničnog stanja se pokreće činjenično pitanje, a isticanjem pogrešne primene materijalnog prava pravno pitanje!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Tok postupka po žalbi</a:t>
            </a:r>
            <a:endParaRPr lang="en-US" dirty="0"/>
          </a:p>
        </p:txBody>
      </p:sp>
      <p:sp>
        <p:nvSpPr>
          <p:cNvPr id="3" name="Content Placeholder 2"/>
          <p:cNvSpPr>
            <a:spLocks noGrp="1"/>
          </p:cNvSpPr>
          <p:nvPr>
            <p:ph idx="1"/>
          </p:nvPr>
        </p:nvSpPr>
        <p:spPr/>
        <p:txBody>
          <a:bodyPr/>
          <a:lstStyle/>
          <a:p>
            <a:r>
              <a:rPr lang="sr-Latn-CS" dirty="0" smtClean="0"/>
              <a:t>Ima dve faze:</a:t>
            </a:r>
          </a:p>
          <a:p>
            <a:pPr marL="651510" indent="-514350">
              <a:buAutoNum type="arabicPeriod"/>
            </a:pPr>
            <a:r>
              <a:rPr lang="sr-Latn-CS" i="1" dirty="0" smtClean="0"/>
              <a:t>Postupak pred prvostepenim sudom</a:t>
            </a:r>
          </a:p>
          <a:p>
            <a:pPr marL="651510" indent="-514350">
              <a:buAutoNum type="arabicPeriod"/>
            </a:pPr>
            <a:r>
              <a:rPr lang="sr-Latn-CS" i="1" dirty="0" smtClean="0"/>
              <a:t>Postupak pred drugostepenim sudom</a:t>
            </a:r>
            <a:endParaRPr lang="en-US"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651510" indent="-514350">
              <a:buAutoNum type="arabicPeriod"/>
            </a:pPr>
            <a:r>
              <a:rPr lang="sr-Latn-CS" i="1" dirty="0" smtClean="0"/>
              <a:t>Postupak pred prvostepenim sudom</a:t>
            </a:r>
          </a:p>
          <a:p>
            <a:pPr marL="651510" indent="-514350"/>
            <a:r>
              <a:rPr lang="sr-Latn-CS" dirty="0" smtClean="0"/>
              <a:t>Žalba se uvek podnosi prvostepenom sudu!</a:t>
            </a:r>
          </a:p>
          <a:p>
            <a:pPr marL="651510" indent="-514350"/>
            <a:r>
              <a:rPr lang="sr-Latn-CS" dirty="0" smtClean="0"/>
              <a:t>On ispituje da li je žalba dopuštena, ne i osnovana!</a:t>
            </a:r>
          </a:p>
          <a:p>
            <a:pPr marL="651510" indent="-514350"/>
            <a:r>
              <a:rPr lang="sr-Latn-CS" dirty="0" smtClean="0"/>
              <a:t>Predsednik veća ispituje da li su ispunjene pretpostavke da se sud upusti u razmatranje da li je žalba osnovana.</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sr-Latn-CS" dirty="0" smtClean="0"/>
              <a:t>Ako ne može da se utvrdi koja se presuda žalbom pobija ili nije potpisana, prvostepeni sud će rešenjem protiv koga nije dozvoljena posebna žalba, naložiti žaliocu da u određenom roku dopuni ili ispravi žalbu podneskom ili na zapisnik kod suda.</a:t>
            </a:r>
          </a:p>
          <a:p>
            <a:r>
              <a:rPr lang="sr-Latn-CS" dirty="0" smtClean="0"/>
              <a:t>Ako ne postupi po tome u nekom od ova dva  slučaja (nepotpuna žalba), sud odbacuje rešenjem žalbu.</a:t>
            </a:r>
          </a:p>
          <a:p>
            <a:r>
              <a:rPr lang="sr-Latn-CS" dirty="0" smtClean="0"/>
              <a:t>Kada u sadržaju žalbe postoje drugi nedostaci, prvostepeni sud samo dostavlja žalbu drugostepenom!  </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Ako je žalba neblagovremena, nepotpuna ili nedozvoljena, odbacuje je predsednik veća rešenjem.</a:t>
            </a:r>
          </a:p>
          <a:p>
            <a:r>
              <a:rPr lang="sr-Latn-CS" dirty="0" smtClean="0"/>
              <a:t>Protiv rešenja kojim se žalba odbacuje kao nedopuštena dozvoljena je posebna žalba.</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sr-Latn-CS" dirty="0" smtClean="0"/>
              <a:t>Ako je žalba blagovremena i dozvoljena prvostepeni sud jedan njen primerak dostavlja protivnoj stranci koja </a:t>
            </a:r>
            <a:r>
              <a:rPr lang="sr-Latn-CS" b="1" dirty="0" smtClean="0"/>
              <a:t>u roku od 8 dana (rok nije prekluzivan) može da podnese prvostepenom sudu odgovor na žalbu.</a:t>
            </a:r>
          </a:p>
          <a:p>
            <a:r>
              <a:rPr lang="sr-Latn-CS" b="1" dirty="0" smtClean="0"/>
              <a:t>Po prijemu odgovora ili po proteku roka, predsednik veća dostavlja spise drugostepenom sudu u roku od 8 dana (monitoran-instruktivni rok).</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sr-Latn-CS" dirty="0" smtClean="0"/>
              <a:t>Pravni lek može da podnese samo stranka na čiju je štetu odlučeno!</a:t>
            </a:r>
          </a:p>
          <a:p>
            <a:r>
              <a:rPr lang="sr-Latn-CS" dirty="0" smtClean="0"/>
              <a:t>Na štetu obeju stranaka je izrečena presuda kojom je tužbeni zahtev usvojen delimično i presuda kojom se od više zahteva usvajaju samo neki.</a:t>
            </a:r>
          </a:p>
          <a:p>
            <a:r>
              <a:rPr lang="sr-Latn-CS" dirty="0" smtClean="0"/>
              <a:t>Može da se traži samo prienačenje ili ukidanje pobijane odluke, ne isticanje novog zahteva!</a:t>
            </a:r>
          </a:p>
          <a:p>
            <a:r>
              <a:rPr lang="sr-Latn-CS" dirty="0" smtClean="0"/>
              <a:t>Izuzetak je zahtev za osudu protivnika na naknadu parničnih troškova koji će nastati povodom pravnog leka.</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I neblagovremeni odgovor prvostepni sud dostavlja drugostepenom, a on ga uzima u obzir ako je to još moguće.</a:t>
            </a:r>
          </a:p>
          <a:p>
            <a:r>
              <a:rPr lang="sr-Latn-CS" dirty="0" smtClean="0"/>
              <a:t>Primerak odgovora na žalbu sud dostavlja žaliocu.</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sr-Latn-CS" dirty="0" smtClean="0"/>
              <a:t>Ako je kao razlog žalbe navedena povreda odredbi parničnog postupka, predsednik veća je dužan da drugostepenom sudu dostavi zajedno sa spisima objašnjenje u kome će izneti stav prema takvoj tvrdnji. (osim ako je očigedno da je žalba neosnovana).</a:t>
            </a:r>
          </a:p>
          <a:p>
            <a:r>
              <a:rPr lang="sr-Latn-CS" dirty="0" smtClean="0"/>
              <a:t>Da bi zauzeo stav o toj povredi prvosteepni sud može po potrebi da sprovede i izviđaje bez ponovnog otvaranja rasprave.</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sr-Latn-CS" i="1" dirty="0" smtClean="0"/>
              <a:t>2. Postupak pred drugostepenim sudom</a:t>
            </a:r>
          </a:p>
          <a:p>
            <a:r>
              <a:rPr lang="sr-Latn-CS" dirty="0" smtClean="0"/>
              <a:t>Kada stignu spisi drugostepenom sudu, taj sud određuje jednog sudiju u tom veću za izvestioca (on treba da prouči predmet i o njemu podnese izveštaj u sednici ili na raspravi).</a:t>
            </a:r>
          </a:p>
          <a:p>
            <a:r>
              <a:rPr lang="sr-Latn-CS" dirty="0" smtClean="0"/>
              <a:t>On može da od predsednika veća prvostepenog suda pribavi mišljenje o povredama postupka i u tom cilju i da sprovede izviđaje.</a:t>
            </a:r>
          </a:p>
          <a:p>
            <a:r>
              <a:rPr lang="sr-Latn-CS" dirty="0" smtClean="0"/>
              <a:t>Pravilo je da drugostepeni sud odlučuje u sednici veća, ali može i da održi raspravu.</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b="1" i="1" dirty="0" smtClean="0"/>
              <a:t>Ako odlučuje u sednici veća</a:t>
            </a:r>
            <a:r>
              <a:rPr lang="sr-Latn-CS" dirty="0" smtClean="0"/>
              <a:t>, onda ona počinje izveštajem sudije izvestioca, koji je član veća, a zatim ostali članovi veća pretresaju žalbu, odgovor na žalbu, prvostepenu presudu i prvostepeni postupak.</a:t>
            </a:r>
          </a:p>
          <a:p>
            <a:r>
              <a:rPr lang="sr-Latn-CS" dirty="0" smtClean="0"/>
              <a:t>Nakon toga pristupaju većanju i glasanju (pravila ista kao i za prvostepenu presudu) i donose odluku o žalbi.</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sr-Latn-CS" b="1" i="1" dirty="0" smtClean="0"/>
              <a:t>Rasprava pred drugostepenim sudom može da bude fakultativna i obavezna.</a:t>
            </a:r>
          </a:p>
          <a:p>
            <a:r>
              <a:rPr lang="sr-Latn-CS" b="1" i="1" dirty="0" smtClean="0"/>
              <a:t>Fakultativna </a:t>
            </a:r>
            <a:r>
              <a:rPr lang="sr-Latn-CS" dirty="0" smtClean="0"/>
              <a:t>je ako drugostepeni sud smatra da  utvrđenje tačnog činjeničnog stanja ima više izgleda ako dokazi budu ponovljeni pred njim, a ne pred prvostepenim sudom.</a:t>
            </a:r>
          </a:p>
          <a:p>
            <a:r>
              <a:rPr lang="sr-Latn-CS" dirty="0" smtClean="0"/>
              <a:t>Dozvoljen je beneficium novorum ako dokaže da nije mogao da nove činjenice i dokaze iznese u prvostepenom postupku.</a:t>
            </a:r>
          </a:p>
          <a:p>
            <a:r>
              <a:rPr lang="sr-Latn-CS" dirty="0" smtClean="0"/>
              <a:t>Tada protivnik može da ih osporava (načelo kontradiktornosti!), i da ističe prigovore (osim onih koji se </a:t>
            </a:r>
            <a:r>
              <a:rPr lang="sr-Latn-CS" b="1" dirty="0" smtClean="0"/>
              <a:t>ne mogu iznositi u žalbi (prigovor radi prebijanja i prigovor zastarelosti).</a:t>
            </a:r>
            <a:endParaRPr lang="en-US"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sr-Latn-CS" b="1" i="1" dirty="0" smtClean="0"/>
              <a:t>Obavezna rasprava</a:t>
            </a:r>
            <a:r>
              <a:rPr lang="sr-Latn-CS" dirty="0" smtClean="0"/>
              <a:t>-član 383. st. 4 ZPP-a:</a:t>
            </a:r>
          </a:p>
          <a:p>
            <a:r>
              <a:rPr lang="sr-Latn-CS" dirty="0" smtClean="0"/>
              <a:t>“</a:t>
            </a:r>
            <a:r>
              <a:rPr lang="en-US" dirty="0" err="1" smtClean="0"/>
              <a:t>Drugostepeni</a:t>
            </a:r>
            <a:r>
              <a:rPr lang="en-US" dirty="0" smtClean="0"/>
              <a:t> </a:t>
            </a:r>
            <a:r>
              <a:rPr lang="en-US" dirty="0" err="1" smtClean="0"/>
              <a:t>sud</a:t>
            </a:r>
            <a:r>
              <a:rPr lang="en-US" dirty="0" smtClean="0"/>
              <a:t> </a:t>
            </a:r>
            <a:r>
              <a:rPr lang="en-US" dirty="0" err="1" smtClean="0"/>
              <a:t>će</a:t>
            </a:r>
            <a:r>
              <a:rPr lang="sr-Latn-CS" dirty="0" smtClean="0"/>
              <a:t> da</a:t>
            </a:r>
            <a:r>
              <a:rPr lang="en-US" dirty="0" smtClean="0"/>
              <a:t> </a:t>
            </a:r>
            <a:r>
              <a:rPr lang="en-US" dirty="0" err="1" smtClean="0"/>
              <a:t>zaka</a:t>
            </a:r>
            <a:r>
              <a:rPr lang="sr-Latn-CS" dirty="0" smtClean="0"/>
              <a:t>že</a:t>
            </a:r>
            <a:r>
              <a:rPr lang="en-US" dirty="0" smtClean="0"/>
              <a:t> </a:t>
            </a:r>
            <a:r>
              <a:rPr lang="en-US" dirty="0" err="1" smtClean="0"/>
              <a:t>raspravu</a:t>
            </a:r>
            <a:r>
              <a:rPr lang="en-US" dirty="0" smtClean="0"/>
              <a:t> </a:t>
            </a:r>
            <a:r>
              <a:rPr lang="en-US" dirty="0" err="1" smtClean="0"/>
              <a:t>i</a:t>
            </a:r>
            <a:r>
              <a:rPr lang="en-US" dirty="0" smtClean="0"/>
              <a:t> </a:t>
            </a:r>
            <a:r>
              <a:rPr lang="en-US" dirty="0" err="1" smtClean="0"/>
              <a:t>odluči</a:t>
            </a:r>
            <a:r>
              <a:rPr lang="en-US" dirty="0" smtClean="0"/>
              <a:t> o </a:t>
            </a:r>
            <a:r>
              <a:rPr lang="en-US" dirty="0" err="1" smtClean="0"/>
              <a:t>žalbi</a:t>
            </a:r>
            <a:r>
              <a:rPr lang="en-US" dirty="0" smtClean="0"/>
              <a:t> </a:t>
            </a:r>
            <a:r>
              <a:rPr lang="en-US" dirty="0" err="1" smtClean="0"/>
              <a:t>i</a:t>
            </a:r>
            <a:r>
              <a:rPr lang="en-US" dirty="0" smtClean="0"/>
              <a:t> </a:t>
            </a:r>
            <a:r>
              <a:rPr lang="en-US" dirty="0" err="1" smtClean="0"/>
              <a:t>zahtevima</a:t>
            </a:r>
            <a:r>
              <a:rPr lang="en-US" dirty="0" smtClean="0"/>
              <a:t> </a:t>
            </a:r>
            <a:r>
              <a:rPr lang="en-US" dirty="0" err="1" smtClean="0"/>
              <a:t>stranaka</a:t>
            </a:r>
            <a:r>
              <a:rPr lang="en-US" dirty="0" smtClean="0"/>
              <a:t> </a:t>
            </a:r>
            <a:r>
              <a:rPr lang="en-US" dirty="0" err="1" smtClean="0"/>
              <a:t>kad</a:t>
            </a:r>
            <a:r>
              <a:rPr lang="en-US" dirty="0" smtClean="0"/>
              <a:t> je</a:t>
            </a:r>
            <a:r>
              <a:rPr lang="sr-Latn-CS" dirty="0" smtClean="0"/>
              <a:t> </a:t>
            </a:r>
            <a:r>
              <a:rPr lang="en-US" dirty="0" smtClean="0"/>
              <a:t>u </a:t>
            </a:r>
            <a:r>
              <a:rPr lang="en-US" dirty="0" err="1" smtClean="0"/>
              <a:t>istoj</a:t>
            </a:r>
            <a:r>
              <a:rPr lang="en-US" dirty="0" smtClean="0"/>
              <a:t> </a:t>
            </a:r>
            <a:r>
              <a:rPr lang="en-US" dirty="0" err="1" smtClean="0"/>
              <a:t>parnici</a:t>
            </a:r>
            <a:r>
              <a:rPr lang="en-US" dirty="0" smtClean="0"/>
              <a:t> </a:t>
            </a:r>
            <a:r>
              <a:rPr lang="en-US" dirty="0" err="1" smtClean="0"/>
              <a:t>prvostepena</a:t>
            </a:r>
            <a:r>
              <a:rPr lang="en-US" dirty="0" smtClean="0"/>
              <a:t> </a:t>
            </a:r>
            <a:r>
              <a:rPr lang="en-US" dirty="0" err="1" smtClean="0"/>
              <a:t>presuda</a:t>
            </a:r>
            <a:r>
              <a:rPr lang="en-US" dirty="0" smtClean="0"/>
              <a:t> </a:t>
            </a:r>
            <a:r>
              <a:rPr lang="en-US" dirty="0" err="1" smtClean="0"/>
              <a:t>već</a:t>
            </a:r>
            <a:r>
              <a:rPr lang="en-US" dirty="0" smtClean="0"/>
              <a:t> </a:t>
            </a:r>
            <a:r>
              <a:rPr lang="en-US" dirty="0" err="1" smtClean="0"/>
              <a:t>jedanput</a:t>
            </a:r>
            <a:r>
              <a:rPr lang="en-US" dirty="0" smtClean="0"/>
              <a:t> </a:t>
            </a:r>
            <a:r>
              <a:rPr lang="en-US" dirty="0" err="1" smtClean="0"/>
              <a:t>bila</a:t>
            </a:r>
            <a:r>
              <a:rPr lang="en-US" dirty="0" smtClean="0"/>
              <a:t> </a:t>
            </a:r>
            <a:r>
              <a:rPr lang="en-US" dirty="0" err="1" smtClean="0"/>
              <a:t>ukinuta</a:t>
            </a:r>
            <a:r>
              <a:rPr lang="vi-VN" dirty="0" smtClean="0"/>
              <a:t>, a pobijana presuda se zasniva na pogrešno i nepotpunom utvrđenom</a:t>
            </a:r>
            <a:r>
              <a:rPr lang="sr-Latn-CS" dirty="0" smtClean="0"/>
              <a:t> </a:t>
            </a:r>
            <a:r>
              <a:rPr lang="en-US" dirty="0" err="1" smtClean="0"/>
              <a:t>činjeničnom</a:t>
            </a:r>
            <a:r>
              <a:rPr lang="en-US" dirty="0" smtClean="0"/>
              <a:t> </a:t>
            </a:r>
            <a:r>
              <a:rPr lang="en-US" dirty="0" err="1" smtClean="0"/>
              <a:t>stanju</a:t>
            </a:r>
            <a:r>
              <a:rPr lang="en-US" dirty="0" smtClean="0"/>
              <a:t> </a:t>
            </a:r>
            <a:r>
              <a:rPr lang="en-US" dirty="0" err="1" smtClean="0"/>
              <a:t>ili</a:t>
            </a:r>
            <a:r>
              <a:rPr lang="en-US" dirty="0" smtClean="0"/>
              <a:t> </a:t>
            </a:r>
            <a:r>
              <a:rPr lang="en-US" dirty="0" err="1" smtClean="0"/>
              <a:t>su</a:t>
            </a:r>
            <a:r>
              <a:rPr lang="en-US" dirty="0" smtClean="0"/>
              <a:t> u </a:t>
            </a:r>
            <a:r>
              <a:rPr lang="en-US" dirty="0" err="1" smtClean="0"/>
              <a:t>postupku</a:t>
            </a:r>
            <a:r>
              <a:rPr lang="en-US" dirty="0" smtClean="0"/>
              <a:t> </a:t>
            </a:r>
            <a:r>
              <a:rPr lang="en-US" dirty="0" err="1" smtClean="0"/>
              <a:t>pred</a:t>
            </a:r>
            <a:r>
              <a:rPr lang="en-US" dirty="0" smtClean="0"/>
              <a:t> </a:t>
            </a:r>
            <a:r>
              <a:rPr lang="en-US" dirty="0" err="1" smtClean="0"/>
              <a:t>prvostepenim</a:t>
            </a:r>
            <a:r>
              <a:rPr lang="en-US" dirty="0" smtClean="0"/>
              <a:t> </a:t>
            </a:r>
            <a:r>
              <a:rPr lang="en-US" dirty="0" err="1" smtClean="0"/>
              <a:t>sudom</a:t>
            </a:r>
            <a:r>
              <a:rPr lang="en-US" dirty="0" smtClean="0"/>
              <a:t> </a:t>
            </a:r>
            <a:r>
              <a:rPr lang="en-US" dirty="0" err="1" smtClean="0"/>
              <a:t>učinjene</a:t>
            </a:r>
            <a:r>
              <a:rPr lang="en-US" dirty="0" smtClean="0"/>
              <a:t> </a:t>
            </a:r>
            <a:r>
              <a:rPr lang="en-US" dirty="0" err="1" smtClean="0"/>
              <a:t>bitne</a:t>
            </a:r>
            <a:r>
              <a:rPr lang="sr-Latn-CS" dirty="0" smtClean="0"/>
              <a:t> </a:t>
            </a:r>
            <a:r>
              <a:rPr lang="en-US" dirty="0" err="1" smtClean="0"/>
              <a:t>povrede</a:t>
            </a:r>
            <a:r>
              <a:rPr lang="en-US" dirty="0" smtClean="0"/>
              <a:t> </a:t>
            </a:r>
            <a:r>
              <a:rPr lang="en-US" dirty="0" err="1" smtClean="0"/>
              <a:t>odredaba</a:t>
            </a:r>
            <a:r>
              <a:rPr lang="en-US" dirty="0" smtClean="0"/>
              <a:t> </a:t>
            </a:r>
            <a:r>
              <a:rPr lang="en-US" dirty="0" err="1" smtClean="0"/>
              <a:t>parničnog</a:t>
            </a:r>
            <a:r>
              <a:rPr lang="en-US" dirty="0" smtClean="0"/>
              <a:t> </a:t>
            </a:r>
            <a:r>
              <a:rPr lang="en-US" dirty="0" err="1" smtClean="0"/>
              <a:t>postupka</a:t>
            </a:r>
            <a:r>
              <a:rPr lang="sr-Latn-CS" dirty="0" smtClean="0"/>
              <a:t>,  osim ako se pobija presuda na osnovu priznanja, presuda zbog odricanja presuda zbog propuštanja, presuda zbog izostanka, kao i presuda doneta bez održavanja glavne rasprave, odnosno ako se radi o presudi u sporu male vrednosti.”</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sr-Latn-CS" dirty="0" smtClean="0"/>
              <a:t>Na ovoj raspravi mogu da se ponavljaju ranije izvedeni dokazi, ali i da se izvode novi (koje je npr. prvostepeni sud odbio da izvede).</a:t>
            </a:r>
          </a:p>
          <a:p>
            <a:r>
              <a:rPr lang="sr-Latn-CS" dirty="0" smtClean="0"/>
              <a:t>Stranke mogu da predlažu nove činjenice i dokaze, ako učine verovatnim da bez svoje krivice nisu mogle da ih iznesu (prilože) u prvostepenom postupku.</a:t>
            </a:r>
          </a:p>
          <a:p>
            <a:r>
              <a:rPr lang="sr-Latn-CS" dirty="0" smtClean="0"/>
              <a:t>Drugostepeni sud mora da otkloni bitne povrede prvostepenog postupka-tada često dolazi do drugačijeg činjeničnog stanja, a ono se ne može pobijati revizijom protiv presude!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sr-Latn-CS" dirty="0" smtClean="0"/>
              <a:t>Obe vrste rasprave počinju izlaganjem izvestioca koji ne daje svoje mišljenje  o osnovanosti žalbe, zatim se čita presuda u delu koji se pobija, po potrebi se čita zapisnik o glavnoj raspravi pred prvostepenim sudom, zatim žalilac obrazlaže žalbu, a protivnik daje svoj odgovor na žalbu, zatim se izvode dokazi (odredbe o glavnoj raspravi pred prvostepenim sudom se primenjuju i na drugostepenu raspravu).</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Ako ne dođe ni jedna stranka sud raspravlja o žalbi naročito uzimajući u obzir izneto u žalbi i odgovoru na žalbu.</a:t>
            </a:r>
          </a:p>
          <a:p>
            <a:r>
              <a:rPr lang="sr-Latn-CS" dirty="0" smtClean="0"/>
              <a:t>Za donošenje odluke važe pravila o postupku pred prvostepenim sudom.</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sr-Latn-CS" dirty="0" smtClean="0"/>
              <a:t>Kada drugostepeni sud donese odluku, on vraća spise prvostepenom koji dostavlja odluku strankama!</a:t>
            </a:r>
          </a:p>
          <a:p>
            <a:r>
              <a:rPr lang="sr-Latn-CS" dirty="0" smtClean="0"/>
              <a:t>U pogledu granica ispitivanja presude važi načelo dispozicije ovde izraženo kao pravilo tantum devolutum, quantum appellatum.</a:t>
            </a:r>
          </a:p>
          <a:p>
            <a:r>
              <a:rPr lang="sr-Latn-CS" dirty="0" smtClean="0"/>
              <a:t>NOVO-drugostepeni sud ispituje presudu i u delu u kome se ne pobija žalbom, ako je to propisano posebnim zakonom.</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sr-Latn-CS" dirty="0" smtClean="0"/>
              <a:t>Odricanje od pravnog leka:</a:t>
            </a:r>
          </a:p>
          <a:p>
            <a:pPr marL="651510" indent="-514350">
              <a:buAutoNum type="alphaLcPeriod"/>
            </a:pPr>
            <a:r>
              <a:rPr lang="sr-Latn-CS" dirty="0" smtClean="0"/>
              <a:t>Izjava o odricanju mora da bude data pre isteka roka u kome može da se izjavi pravni lek</a:t>
            </a:r>
          </a:p>
          <a:p>
            <a:pPr marL="651510" indent="-514350">
              <a:buAutoNum type="alphaLcPeriod"/>
            </a:pPr>
            <a:r>
              <a:rPr lang="sr-Latn-CS" dirty="0" smtClean="0"/>
              <a:t>Moguće je od objavljivanja odluke, a ako nije bila objavljena od dostavljanja stranci</a:t>
            </a:r>
          </a:p>
          <a:p>
            <a:pPr marL="651510" indent="-514350">
              <a:buAutoNum type="alphaLcPeriod"/>
            </a:pPr>
            <a:r>
              <a:rPr lang="sr-Latn-CS" dirty="0" smtClean="0"/>
              <a:t>Ona je neposredna, neopoziva i prava jednostrana parnična radnja ( nije potreban pristanak protivne stranke)</a:t>
            </a:r>
          </a:p>
          <a:p>
            <a:pPr marL="651510" indent="-514350">
              <a:buAutoNum type="alphaLcPeriod"/>
            </a:pPr>
            <a:r>
              <a:rPr lang="sr-Latn-CS" dirty="0" smtClean="0"/>
              <a:t>Proizvodi dejstvo od momenta saopštenja protivnoj stranci i sudu</a:t>
            </a:r>
          </a:p>
          <a:p>
            <a:pPr marL="651510" indent="-514350">
              <a:buAutoNum type="alphaLcPeriod"/>
            </a:pPr>
            <a:r>
              <a:rPr lang="sr-Latn-CS" dirty="0" smtClean="0"/>
              <a:t>Može se dati podneskom, a može i usmeno na zapisnik ako je odluka objavljena.</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sr-Latn-CS" dirty="0" smtClean="0"/>
              <a:t>Princip dispozicije za odnos drugostepenog suda prema razlozima žalbe-ispituje se u granicama razloga koji su navedeni u žalbi.</a:t>
            </a:r>
          </a:p>
          <a:p>
            <a:endParaRPr lang="sr-Latn-CS" dirty="0" smtClean="0"/>
          </a:p>
          <a:p>
            <a:r>
              <a:rPr lang="sr-Latn-CS" dirty="0" smtClean="0"/>
              <a:t>Izuzeci: sud pazi na apsolutno bitne povrde i na pravilnu primenu materijalnog prava po službenoj dužnosti, čak i kada žalba nije zasnovana na tom razlogu ili nije naveden nikakav razlog</a:t>
            </a:r>
          </a:p>
          <a:p>
            <a:pPr>
              <a:buNone/>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I kada žalba nije zasnovana na pogrešno ii nepotpuno utvrđenom činjeničnom stanju, drugostepeni sud će ukinuti drugostepenu presudu i vratiti predmet prvostepenom sudu, ako nađe da je potreban nova rasprava radi pravilnog utvrđenja činjeničnog stanja (osim ako je odlučio da sam održi raspravu).</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Ovo se dakle pravilo odnosi na relativno bitne povrede, na one apsolutno bitne na koje sud ne pazi po službenoj dužnosti i kada nađe da nema mesta sumnji da je zbog pogrešne primene materijalnog pravo nepravilno utvrđeno činjenično stanje.</a:t>
            </a:r>
          </a:p>
          <a:p>
            <a:r>
              <a:rPr lang="sr-Latn-CS" dirty="0" smtClean="0"/>
              <a:t>Sud nije vezan za predlog žalioca da li da ukine ili preinači pobijanu presudu.</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mtClean="0"/>
              <a:t>Odluke drugostepenog suda</a:t>
            </a:r>
            <a:endParaRPr lang="en-US"/>
          </a:p>
        </p:txBody>
      </p:sp>
      <p:sp>
        <p:nvSpPr>
          <p:cNvPr id="3" name="Content Placeholder 2"/>
          <p:cNvSpPr>
            <a:spLocks noGrp="1"/>
          </p:cNvSpPr>
          <p:nvPr>
            <p:ph idx="1"/>
          </p:nvPr>
        </p:nvSpPr>
        <p:spPr/>
        <p:txBody>
          <a:bodyPr/>
          <a:lstStyle/>
          <a:p>
            <a:r>
              <a:rPr lang="sr-Latn-CS" dirty="0" smtClean="0"/>
              <a:t>Drugostepeni sud može rešenjem da odbaci žalbu kao neblagovremenu, nepotpunu ili nedozvoljenu.</a:t>
            </a:r>
          </a:p>
          <a:p>
            <a:r>
              <a:rPr lang="sr-Latn-CS" dirty="0" smtClean="0"/>
              <a:t>Ako to ne učini upušta se u ispitivanje osnovanosti žalbe (da li je pobijana presuda zakonita i pravilna).</a:t>
            </a:r>
          </a:p>
          <a:p>
            <a:r>
              <a:rPr lang="sr-Latn-CS" dirty="0" smtClean="0"/>
              <a:t>Rezultat može da bude potvrđivanje, ukidanje ili preinačenje presude.</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Drugostepena odluka može da glasi različito za pojedine delove napadnute presude, ako je njome odlučeno o deljivom zahtevu ili o više deljivih zahteva (tada u jednom delu može da bude potvrđena, u drugom preinačena...).</a:t>
            </a:r>
          </a:p>
          <a:p>
            <a:r>
              <a:rPr lang="sr-Latn-CS" dirty="0" smtClean="0"/>
              <a:t>Obrazloženje mora da sadrži ocenu žalbenih navoda i označenje razloga koji su uzeti u obzir po službenoj dužnosti.</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Nije dozvoljena reformatio in peius ( za stranku koja se žali odluka donesena po žalbi ne može da bude manje povoljna od pobijane odluke), ako je samo ona izjavila žalbu.</a:t>
            </a:r>
          </a:p>
          <a:p>
            <a:r>
              <a:rPr lang="sr-Latn-CS" dirty="0" smtClean="0"/>
              <a:t>U osnov svoje potvrđujuće ili prinačujuće presude drugostepeni sud uzima ono činjenično stanje koje je sam utvrdio ili ono na kome je zasnovana prvostepena presuda.</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sr-Latn-CS" dirty="0" smtClean="0"/>
              <a:t>Ako nije sam održao raspravu, u osnov svoje potvrđujuće ili preinačujuće presude uzima one činjenice na kojima je zasnovanan prvostepena presuda (načelo neposrednosti).</a:t>
            </a:r>
          </a:p>
          <a:p>
            <a:r>
              <a:rPr lang="sr-Latn-CS" dirty="0" smtClean="0"/>
              <a:t>Odstupanja su predviđena za slučaj u kome je sud svoje uverenje o spornim činjenicama obrazovao isključivo na osnovu posredno izvedenih dokaza ili isprava (njih drugostepeni sud može da podvrgne svojoj oceni), kao i za slučaj u kome je prvostepeni sud svoj stav o postojanju sporne činjenice zauzeo izvođenjem zaključka iz druge činjenice (tada i drugostepeni sud može polazeći od iste indicije da izvede sopstevni zaključak o postojanju sporne činjenice).</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O žalbi drugostepeni sud može da odluči presudom (meritornom odlukom) ili rešenjem (ne meritorno).</a:t>
            </a:r>
          </a:p>
          <a:p>
            <a:r>
              <a:rPr lang="sr-Latn-CS" b="1" i="1" dirty="0" smtClean="0"/>
              <a:t>Kada potvrđuje ili preinačuje prvostepenu presudu, on donosi drugostepenu presudu, a kada ukida prvostepenu presudu ili odbacuje žalbu kao nedopuštenu, donosi rešenje.</a:t>
            </a:r>
            <a:endParaRPr lang="en-US" b="1" i="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dirty="0" smtClean="0"/>
              <a:t>Potvrđivanje prvostepene presude</a:t>
            </a:r>
            <a:endParaRPr lang="en-US" dirty="0"/>
          </a:p>
        </p:txBody>
      </p:sp>
      <p:sp>
        <p:nvSpPr>
          <p:cNvPr id="3" name="Content Placeholder 2"/>
          <p:cNvSpPr>
            <a:spLocks noGrp="1"/>
          </p:cNvSpPr>
          <p:nvPr>
            <p:ph idx="1"/>
          </p:nvPr>
        </p:nvSpPr>
        <p:spPr/>
        <p:txBody>
          <a:bodyPr/>
          <a:lstStyle/>
          <a:p>
            <a:r>
              <a:rPr lang="en-US" dirty="0" err="1" smtClean="0"/>
              <a:t>Član</a:t>
            </a:r>
            <a:r>
              <a:rPr lang="en-US" dirty="0" smtClean="0"/>
              <a:t> 3</a:t>
            </a:r>
            <a:r>
              <a:rPr lang="sr-Latn-CS" dirty="0" smtClean="0"/>
              <a:t>90. ZPP-a:</a:t>
            </a:r>
            <a:endParaRPr lang="en-US" dirty="0" smtClean="0"/>
          </a:p>
          <a:p>
            <a:r>
              <a:rPr lang="sr-Latn-CS" dirty="0" smtClean="0"/>
              <a:t>“</a:t>
            </a:r>
            <a:r>
              <a:rPr lang="en-US" dirty="0" err="1" smtClean="0"/>
              <a:t>Drugostepeni</a:t>
            </a:r>
            <a:r>
              <a:rPr lang="en-US" dirty="0" smtClean="0"/>
              <a:t> </a:t>
            </a:r>
            <a:r>
              <a:rPr lang="en-US" dirty="0" err="1" smtClean="0"/>
              <a:t>sud</a:t>
            </a:r>
            <a:r>
              <a:rPr lang="en-US" dirty="0" smtClean="0"/>
              <a:t> </a:t>
            </a:r>
            <a:r>
              <a:rPr lang="en-US" dirty="0" err="1" smtClean="0"/>
              <a:t>će</a:t>
            </a:r>
            <a:r>
              <a:rPr lang="en-US" dirty="0" smtClean="0"/>
              <a:t> </a:t>
            </a:r>
            <a:r>
              <a:rPr lang="en-US" dirty="0" err="1" smtClean="0"/>
              <a:t>presudom</a:t>
            </a:r>
            <a:r>
              <a:rPr lang="en-US" dirty="0" smtClean="0"/>
              <a:t> </a:t>
            </a:r>
            <a:r>
              <a:rPr lang="sr-Latn-CS" dirty="0" smtClean="0"/>
              <a:t>da odbije</a:t>
            </a:r>
            <a:r>
              <a:rPr lang="en-US" dirty="0" smtClean="0"/>
              <a:t> </a:t>
            </a:r>
            <a:r>
              <a:rPr lang="en-US" dirty="0" err="1" smtClean="0"/>
              <a:t>žalbu</a:t>
            </a:r>
            <a:r>
              <a:rPr lang="en-US" dirty="0" smtClean="0"/>
              <a:t> </a:t>
            </a:r>
            <a:r>
              <a:rPr lang="en-US" dirty="0" err="1" smtClean="0"/>
              <a:t>kao</a:t>
            </a:r>
            <a:r>
              <a:rPr lang="en-US" dirty="0" smtClean="0"/>
              <a:t> </a:t>
            </a:r>
            <a:r>
              <a:rPr lang="en-US" dirty="0" err="1" smtClean="0"/>
              <a:t>neosnovanu</a:t>
            </a:r>
            <a:r>
              <a:rPr lang="en-US" dirty="0" smtClean="0"/>
              <a:t> </a:t>
            </a:r>
            <a:r>
              <a:rPr lang="en-US" dirty="0" err="1" smtClean="0"/>
              <a:t>i</a:t>
            </a:r>
            <a:r>
              <a:rPr lang="en-US" dirty="0" smtClean="0"/>
              <a:t> </a:t>
            </a:r>
            <a:r>
              <a:rPr lang="en-US" dirty="0" err="1" smtClean="0"/>
              <a:t>potvrdi</a:t>
            </a:r>
            <a:r>
              <a:rPr lang="en-US" dirty="0" smtClean="0"/>
              <a:t> </a:t>
            </a:r>
            <a:r>
              <a:rPr lang="en-US" dirty="0" err="1" smtClean="0"/>
              <a:t>prvostepenu</a:t>
            </a:r>
            <a:r>
              <a:rPr lang="sr-Latn-CS" dirty="0" smtClean="0"/>
              <a:t> </a:t>
            </a:r>
            <a:r>
              <a:rPr lang="vi-VN" dirty="0" smtClean="0"/>
              <a:t>presudu </a:t>
            </a:r>
            <a:r>
              <a:rPr lang="sr-Latn-CS" dirty="0" smtClean="0"/>
              <a:t>ako </a:t>
            </a:r>
            <a:r>
              <a:rPr lang="vi-VN" dirty="0" smtClean="0"/>
              <a:t>nađe da ne postoje razlozi zbog kojih se presuda pobija, kao ni razlozi</a:t>
            </a:r>
            <a:r>
              <a:rPr lang="sr-Latn-CS" dirty="0" smtClean="0"/>
              <a:t> </a:t>
            </a:r>
            <a:r>
              <a:rPr lang="pl-PL" dirty="0" smtClean="0"/>
              <a:t>na koje pazi po službenoj dužnosti.”</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Bitno je da dispozitiv drugostepene presude glasi isto kao i dispozitiv prvostepene presude-moguće je da se sudovi razlikuju u pogledu razloga na kojima se zasniva osnovanost-npr. potraživanje dosuđeno prvostepenom presudom po osnovu naknade štete, potvrđujućom presudom može da se dosudi kao sticanje bez osnova.</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Odustanak od pravnog leka-povlačenje već izjavljenog pravnog leka.</a:t>
            </a:r>
          </a:p>
          <a:p>
            <a:r>
              <a:rPr lang="sr-Latn-CS" dirty="0" smtClean="0"/>
              <a:t>Moguće je sve do donošenja odluke o tom pravnom leku.</a:t>
            </a:r>
          </a:p>
          <a:p>
            <a:r>
              <a:rPr lang="sr-Latn-CS" dirty="0" smtClean="0"/>
              <a:t>Dejstvo odricanja i odustanka od pravnog leka je u tome što odluka postaje pravnosnažna!</a:t>
            </a:r>
          </a:p>
          <a:p>
            <a:r>
              <a:rPr lang="sr-Latn-CS" dirty="0" smtClean="0"/>
              <a:t>Ako su date pod uticajem mana volje može da se podnese predlog za ponavljanje postupka.</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sr-Latn-CS" dirty="0" smtClean="0"/>
              <a:t>NOVO-MODIFIKOVANO POTVRĐIVANJE</a:t>
            </a:r>
          </a:p>
          <a:p>
            <a:r>
              <a:rPr lang="sr-Latn-CS" dirty="0" smtClean="0"/>
              <a:t>Prema čl. 387. st. 2 drugostepeni sud može da ukine prvostepenu presudu i samo u pogledu visine tužbenog zahteva ako nađe da u pogledu odluke o osnovu tužbenog zahteva ne postoje razlozi zbog kojih se presuda pobija, kao ni razlozi na koje pazi po sl. dužnosti.</a:t>
            </a:r>
          </a:p>
          <a:p>
            <a:r>
              <a:rPr lang="sr-Latn-CS" dirty="0" smtClean="0"/>
              <a:t>U pitanju je drugostepena međupresuda!</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sr-Latn-CS" dirty="0" smtClean="0"/>
              <a:t>NOVO-</a:t>
            </a:r>
            <a:r>
              <a:rPr lang="ru-RU" dirty="0" smtClean="0"/>
              <a:t> </a:t>
            </a:r>
            <a:r>
              <a:rPr lang="sr-Latn-CS" dirty="0" smtClean="0"/>
              <a:t>drugostepeni sud može i da preinači prvostepenu presudu i odluči o zahtevima stranaka i da usvoji žalbu, ukine presudu i odluči o zahtevima stranaka.</a:t>
            </a:r>
          </a:p>
          <a:p>
            <a:r>
              <a:rPr lang="sr-Latn-CS" dirty="0" smtClean="0"/>
              <a:t>PREINAČITI –ukinuti prvostepenu presudu i doneti meritornu odluku  (reformatorska uloga suda).</a:t>
            </a:r>
          </a:p>
          <a:p>
            <a:r>
              <a:rPr lang="sr-Latn-CS" dirty="0" smtClean="0"/>
              <a:t>Kasatorna-ukidanje prvostepene presude i vraćanje prvostepenom sudu na ponovno suđenje ili ukidanje i odbacivanje tužbe.</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dirty="0" smtClean="0"/>
              <a:t>Preinačenje prvostepene presude</a:t>
            </a:r>
            <a:endParaRPr lang="en-US" dirty="0"/>
          </a:p>
        </p:txBody>
      </p:sp>
      <p:sp>
        <p:nvSpPr>
          <p:cNvPr id="3" name="Content Placeholder 2"/>
          <p:cNvSpPr>
            <a:spLocks noGrp="1"/>
          </p:cNvSpPr>
          <p:nvPr>
            <p:ph idx="1"/>
          </p:nvPr>
        </p:nvSpPr>
        <p:spPr/>
        <p:txBody>
          <a:bodyPr>
            <a:normAutofit fontScale="70000" lnSpcReduction="20000"/>
          </a:bodyPr>
          <a:lstStyle/>
          <a:p>
            <a:r>
              <a:rPr lang="sr-Latn-CS" dirty="0" smtClean="0"/>
              <a:t>Stavljanje van snage prvostepene presude i istovremeno donošenje drugačije presude od strane drugostepenog suda.</a:t>
            </a:r>
          </a:p>
          <a:p>
            <a:pPr>
              <a:buNone/>
            </a:pPr>
            <a:r>
              <a:rPr lang="en-US" dirty="0" err="1" smtClean="0"/>
              <a:t>Član</a:t>
            </a:r>
            <a:r>
              <a:rPr lang="en-US" dirty="0" smtClean="0"/>
              <a:t> 3</a:t>
            </a:r>
            <a:r>
              <a:rPr lang="sr-Latn-CS" dirty="0" smtClean="0"/>
              <a:t>94. ZPP-a:</a:t>
            </a:r>
          </a:p>
          <a:p>
            <a:pPr>
              <a:buNone/>
            </a:pPr>
            <a:r>
              <a:rPr lang="sr-Latn-CS" dirty="0" smtClean="0"/>
              <a:t>“</a:t>
            </a:r>
            <a:r>
              <a:rPr lang="en-US" dirty="0" err="1" smtClean="0"/>
              <a:t>Drugostepeni</a:t>
            </a:r>
            <a:r>
              <a:rPr lang="en-US" dirty="0" smtClean="0"/>
              <a:t> </a:t>
            </a:r>
            <a:r>
              <a:rPr lang="en-US" dirty="0" err="1" smtClean="0"/>
              <a:t>sud</a:t>
            </a:r>
            <a:r>
              <a:rPr lang="en-US" dirty="0" smtClean="0"/>
              <a:t> </a:t>
            </a:r>
            <a:r>
              <a:rPr lang="en-US" dirty="0" err="1" smtClean="0"/>
              <a:t>će</a:t>
            </a:r>
            <a:r>
              <a:rPr lang="en-US" dirty="0" smtClean="0"/>
              <a:t> </a:t>
            </a:r>
            <a:r>
              <a:rPr lang="en-US" dirty="0" err="1" smtClean="0"/>
              <a:t>presudom</a:t>
            </a:r>
            <a:r>
              <a:rPr lang="en-US" dirty="0" smtClean="0"/>
              <a:t> </a:t>
            </a:r>
            <a:r>
              <a:rPr lang="en-US" dirty="0" err="1" smtClean="0"/>
              <a:t>preinačiti</a:t>
            </a:r>
            <a:r>
              <a:rPr lang="en-US" dirty="0" smtClean="0"/>
              <a:t> </a:t>
            </a:r>
            <a:r>
              <a:rPr lang="en-US" dirty="0" err="1" smtClean="0"/>
              <a:t>prvostepenu</a:t>
            </a:r>
            <a:r>
              <a:rPr lang="en-US" dirty="0" smtClean="0"/>
              <a:t> </a:t>
            </a:r>
            <a:r>
              <a:rPr lang="en-US" dirty="0" err="1" smtClean="0"/>
              <a:t>presudu</a:t>
            </a:r>
            <a:r>
              <a:rPr lang="en-US" dirty="0" smtClean="0"/>
              <a:t>:</a:t>
            </a:r>
          </a:p>
          <a:p>
            <a:pPr>
              <a:buNone/>
            </a:pPr>
            <a:r>
              <a:rPr lang="en-US" dirty="0" smtClean="0"/>
              <a:t>1) je </a:t>
            </a:r>
            <a:r>
              <a:rPr lang="en-US" dirty="0" err="1" smtClean="0"/>
              <a:t>na</a:t>
            </a:r>
            <a:r>
              <a:rPr lang="en-US" dirty="0" smtClean="0"/>
              <a:t> </a:t>
            </a:r>
            <a:r>
              <a:rPr lang="en-US" dirty="0" err="1" smtClean="0"/>
              <a:t>osnovu</a:t>
            </a:r>
            <a:r>
              <a:rPr lang="en-US" dirty="0" smtClean="0"/>
              <a:t> </a:t>
            </a:r>
            <a:r>
              <a:rPr lang="en-US" dirty="0" err="1" smtClean="0"/>
              <a:t>rasprave</a:t>
            </a:r>
            <a:r>
              <a:rPr lang="en-US" dirty="0" smtClean="0"/>
              <a:t> </a:t>
            </a:r>
            <a:r>
              <a:rPr lang="en-US" dirty="0" err="1" smtClean="0"/>
              <a:t>utvrdio</a:t>
            </a:r>
            <a:r>
              <a:rPr lang="en-US" dirty="0" smtClean="0"/>
              <a:t> </a:t>
            </a:r>
            <a:r>
              <a:rPr lang="en-US" dirty="0" err="1" smtClean="0"/>
              <a:t>drukčije</a:t>
            </a:r>
            <a:r>
              <a:rPr lang="en-US" dirty="0" smtClean="0"/>
              <a:t> </a:t>
            </a:r>
            <a:r>
              <a:rPr lang="en-US" dirty="0" err="1" smtClean="0"/>
              <a:t>činjenično</a:t>
            </a:r>
            <a:r>
              <a:rPr lang="en-US" dirty="0" smtClean="0"/>
              <a:t> </a:t>
            </a:r>
            <a:r>
              <a:rPr lang="en-US" dirty="0" err="1" smtClean="0"/>
              <a:t>stanje</a:t>
            </a:r>
            <a:r>
              <a:rPr lang="en-US" dirty="0" smtClean="0"/>
              <a:t> </a:t>
            </a:r>
            <a:r>
              <a:rPr lang="en-US" dirty="0" err="1" smtClean="0"/>
              <a:t>nego</a:t>
            </a:r>
            <a:r>
              <a:rPr lang="en-US" dirty="0" smtClean="0"/>
              <a:t> </a:t>
            </a:r>
            <a:r>
              <a:rPr lang="en-US" dirty="0" err="1" smtClean="0"/>
              <a:t>što</a:t>
            </a:r>
            <a:r>
              <a:rPr lang="en-US" dirty="0" smtClean="0"/>
              <a:t> je </a:t>
            </a:r>
            <a:r>
              <a:rPr lang="en-US" dirty="0" err="1" smtClean="0"/>
              <a:t>ono</a:t>
            </a:r>
            <a:r>
              <a:rPr lang="en-US" dirty="0" smtClean="0"/>
              <a:t> u</a:t>
            </a:r>
            <a:r>
              <a:rPr lang="sr-Latn-CS" dirty="0" smtClean="0"/>
              <a:t> </a:t>
            </a:r>
            <a:r>
              <a:rPr lang="en-US" dirty="0" err="1" smtClean="0"/>
              <a:t>prvostepenoj</a:t>
            </a:r>
            <a:r>
              <a:rPr lang="en-US" dirty="0" smtClean="0"/>
              <a:t> </a:t>
            </a:r>
            <a:r>
              <a:rPr lang="en-US" dirty="0" err="1" smtClean="0"/>
              <a:t>presudi</a:t>
            </a:r>
            <a:r>
              <a:rPr lang="en-US" dirty="0" smtClean="0"/>
              <a:t>;</a:t>
            </a:r>
          </a:p>
          <a:p>
            <a:pPr>
              <a:buNone/>
            </a:pPr>
            <a:r>
              <a:rPr lang="en-US" dirty="0" smtClean="0"/>
              <a:t>2)  je </a:t>
            </a:r>
            <a:r>
              <a:rPr lang="en-US" dirty="0" err="1" smtClean="0"/>
              <a:t>prvostepeni</a:t>
            </a:r>
            <a:r>
              <a:rPr lang="en-US" dirty="0" smtClean="0"/>
              <a:t> </a:t>
            </a:r>
            <a:r>
              <a:rPr lang="en-US" dirty="0" err="1" smtClean="0"/>
              <a:t>sud</a:t>
            </a:r>
            <a:r>
              <a:rPr lang="en-US" dirty="0" smtClean="0"/>
              <a:t> </a:t>
            </a:r>
            <a:r>
              <a:rPr lang="en-US" dirty="0" err="1" smtClean="0"/>
              <a:t>pogrešno</a:t>
            </a:r>
            <a:r>
              <a:rPr lang="en-US" dirty="0" smtClean="0"/>
              <a:t> </a:t>
            </a:r>
            <a:r>
              <a:rPr lang="en-US" dirty="0" err="1" smtClean="0"/>
              <a:t>ocenio</a:t>
            </a:r>
            <a:r>
              <a:rPr lang="en-US" dirty="0" smtClean="0"/>
              <a:t> </a:t>
            </a:r>
            <a:r>
              <a:rPr lang="en-US" dirty="0" err="1" smtClean="0"/>
              <a:t>isprave</a:t>
            </a:r>
            <a:r>
              <a:rPr lang="en-US" dirty="0" smtClean="0"/>
              <a:t> </a:t>
            </a:r>
            <a:r>
              <a:rPr lang="en-US" dirty="0" err="1" smtClean="0"/>
              <a:t>ili</a:t>
            </a:r>
            <a:r>
              <a:rPr lang="en-US" dirty="0" smtClean="0"/>
              <a:t> </a:t>
            </a:r>
            <a:r>
              <a:rPr lang="en-US" dirty="0" err="1" smtClean="0"/>
              <a:t>posredno</a:t>
            </a:r>
            <a:r>
              <a:rPr lang="en-US" dirty="0" smtClean="0"/>
              <a:t> </a:t>
            </a:r>
            <a:r>
              <a:rPr lang="en-US" dirty="0" err="1" smtClean="0"/>
              <a:t>izvedene</a:t>
            </a:r>
            <a:r>
              <a:rPr lang="en-US" dirty="0" smtClean="0"/>
              <a:t> </a:t>
            </a:r>
            <a:r>
              <a:rPr lang="en-US" dirty="0" err="1" smtClean="0"/>
              <a:t>dokaze</a:t>
            </a:r>
            <a:r>
              <a:rPr lang="en-US" dirty="0" smtClean="0"/>
              <a:t>, a</a:t>
            </a:r>
            <a:r>
              <a:rPr lang="sr-Latn-CS" dirty="0" smtClean="0"/>
              <a:t> </a:t>
            </a:r>
            <a:r>
              <a:rPr lang="en-US" dirty="0" err="1" smtClean="0"/>
              <a:t>odluka</a:t>
            </a:r>
            <a:r>
              <a:rPr lang="en-US" dirty="0" smtClean="0"/>
              <a:t> </a:t>
            </a:r>
            <a:r>
              <a:rPr lang="en-US" dirty="0" err="1" smtClean="0"/>
              <a:t>prvostepenog</a:t>
            </a:r>
            <a:r>
              <a:rPr lang="en-US" dirty="0" smtClean="0"/>
              <a:t> </a:t>
            </a:r>
            <a:r>
              <a:rPr lang="en-US" dirty="0" err="1" smtClean="0"/>
              <a:t>suda</a:t>
            </a:r>
            <a:r>
              <a:rPr lang="en-US" dirty="0" smtClean="0"/>
              <a:t> je </a:t>
            </a:r>
            <a:r>
              <a:rPr lang="en-US" dirty="0" err="1" smtClean="0"/>
              <a:t>zasnovana</a:t>
            </a:r>
            <a:r>
              <a:rPr lang="en-US" dirty="0" smtClean="0"/>
              <a:t> </a:t>
            </a:r>
            <a:r>
              <a:rPr lang="en-US" dirty="0" err="1" smtClean="0"/>
              <a:t>isključivo</a:t>
            </a:r>
            <a:r>
              <a:rPr lang="en-US" dirty="0" smtClean="0"/>
              <a:t> </a:t>
            </a:r>
            <a:r>
              <a:rPr lang="en-US" dirty="0" err="1" smtClean="0"/>
              <a:t>na</a:t>
            </a:r>
            <a:r>
              <a:rPr lang="en-US" dirty="0" smtClean="0"/>
              <a:t> </a:t>
            </a:r>
            <a:r>
              <a:rPr lang="en-US" dirty="0" err="1" smtClean="0"/>
              <a:t>tim</a:t>
            </a:r>
            <a:r>
              <a:rPr lang="en-US" dirty="0" smtClean="0"/>
              <a:t> </a:t>
            </a:r>
            <a:r>
              <a:rPr lang="en-US" dirty="0" err="1" smtClean="0"/>
              <a:t>dokazima</a:t>
            </a:r>
            <a:r>
              <a:rPr lang="en-US" dirty="0" smtClean="0"/>
              <a:t>;</a:t>
            </a:r>
          </a:p>
          <a:p>
            <a:pPr>
              <a:buNone/>
            </a:pPr>
            <a:r>
              <a:rPr lang="en-US" dirty="0" smtClean="0"/>
              <a:t>3)  je </a:t>
            </a:r>
            <a:r>
              <a:rPr lang="en-US" dirty="0" err="1" smtClean="0"/>
              <a:t>prvostepeni</a:t>
            </a:r>
            <a:r>
              <a:rPr lang="en-US" dirty="0" smtClean="0"/>
              <a:t> </a:t>
            </a:r>
            <a:r>
              <a:rPr lang="en-US" dirty="0" err="1" smtClean="0"/>
              <a:t>sud</a:t>
            </a:r>
            <a:r>
              <a:rPr lang="en-US" dirty="0" smtClean="0"/>
              <a:t> </a:t>
            </a:r>
            <a:r>
              <a:rPr lang="en-US" dirty="0" err="1" smtClean="0"/>
              <a:t>iz</a:t>
            </a:r>
            <a:r>
              <a:rPr lang="en-US" dirty="0" smtClean="0"/>
              <a:t> </a:t>
            </a:r>
            <a:r>
              <a:rPr lang="en-US" dirty="0" err="1" smtClean="0"/>
              <a:t>činjenica</a:t>
            </a:r>
            <a:r>
              <a:rPr lang="en-US" dirty="0" smtClean="0"/>
              <a:t> </a:t>
            </a:r>
            <a:r>
              <a:rPr lang="en-US" dirty="0" err="1" smtClean="0"/>
              <a:t>koje</a:t>
            </a:r>
            <a:r>
              <a:rPr lang="en-US" dirty="0" smtClean="0"/>
              <a:t> je </a:t>
            </a:r>
            <a:r>
              <a:rPr lang="en-US" dirty="0" err="1" smtClean="0"/>
              <a:t>utvrdio</a:t>
            </a:r>
            <a:r>
              <a:rPr lang="en-US" dirty="0" smtClean="0"/>
              <a:t> </a:t>
            </a:r>
            <a:r>
              <a:rPr lang="en-US" dirty="0" err="1" smtClean="0"/>
              <a:t>izveo</a:t>
            </a:r>
            <a:r>
              <a:rPr lang="en-US" dirty="0" smtClean="0"/>
              <a:t> </a:t>
            </a:r>
            <a:r>
              <a:rPr lang="en-US" dirty="0" err="1" smtClean="0"/>
              <a:t>nepravilan</a:t>
            </a:r>
            <a:r>
              <a:rPr lang="en-US" dirty="0" smtClean="0"/>
              <a:t> </a:t>
            </a:r>
            <a:r>
              <a:rPr lang="en-US" dirty="0" err="1" smtClean="0"/>
              <a:t>zaključak</a:t>
            </a:r>
            <a:r>
              <a:rPr lang="en-US" dirty="0" smtClean="0"/>
              <a:t> o</a:t>
            </a:r>
            <a:r>
              <a:rPr lang="sr-Latn-CS" dirty="0" smtClean="0"/>
              <a:t> </a:t>
            </a:r>
            <a:r>
              <a:rPr lang="en-US" dirty="0" err="1" smtClean="0"/>
              <a:t>postojanju</a:t>
            </a:r>
            <a:r>
              <a:rPr lang="en-US" dirty="0" smtClean="0"/>
              <a:t> </a:t>
            </a:r>
            <a:r>
              <a:rPr lang="en-US" dirty="0" err="1" smtClean="0"/>
              <a:t>drugih</a:t>
            </a:r>
            <a:r>
              <a:rPr lang="en-US" dirty="0" smtClean="0"/>
              <a:t> </a:t>
            </a:r>
            <a:r>
              <a:rPr lang="en-US" dirty="0" err="1" smtClean="0"/>
              <a:t>činjenica</a:t>
            </a:r>
            <a:r>
              <a:rPr lang="en-US" dirty="0" smtClean="0"/>
              <a:t>, a </a:t>
            </a:r>
            <a:r>
              <a:rPr lang="en-US" dirty="0" err="1" smtClean="0"/>
              <a:t>na</a:t>
            </a:r>
            <a:r>
              <a:rPr lang="en-US" dirty="0" smtClean="0"/>
              <a:t> </a:t>
            </a:r>
            <a:r>
              <a:rPr lang="en-US" dirty="0" err="1" smtClean="0"/>
              <a:t>tim</a:t>
            </a:r>
            <a:r>
              <a:rPr lang="en-US" dirty="0" smtClean="0"/>
              <a:t> </a:t>
            </a:r>
            <a:r>
              <a:rPr lang="en-US" dirty="0" err="1" smtClean="0"/>
              <a:t>činjenicama</a:t>
            </a:r>
            <a:r>
              <a:rPr lang="en-US" dirty="0" smtClean="0"/>
              <a:t> je </a:t>
            </a:r>
            <a:r>
              <a:rPr lang="en-US" dirty="0" err="1" smtClean="0"/>
              <a:t>zasnovana</a:t>
            </a:r>
            <a:r>
              <a:rPr lang="en-US" dirty="0" smtClean="0"/>
              <a:t> </a:t>
            </a:r>
            <a:r>
              <a:rPr lang="en-US" dirty="0" err="1" smtClean="0"/>
              <a:t>presuda</a:t>
            </a:r>
            <a:r>
              <a:rPr lang="en-US" dirty="0" smtClean="0"/>
              <a:t>;</a:t>
            </a:r>
          </a:p>
          <a:p>
            <a:pPr>
              <a:buNone/>
            </a:pPr>
            <a:r>
              <a:rPr lang="vi-VN" dirty="0" smtClean="0"/>
              <a:t>4)  smatra da je činjenično stanje u prvostepenoj presudi pravilno utvrđeno, ali</a:t>
            </a:r>
            <a:r>
              <a:rPr lang="sr-Latn-CS" dirty="0" smtClean="0"/>
              <a:t> </a:t>
            </a:r>
            <a:r>
              <a:rPr lang="it-IT" dirty="0" smtClean="0"/>
              <a:t>da je prvostepeni sud pogrešno primenio materijalno pravo.</a:t>
            </a:r>
            <a:r>
              <a:rPr lang="sr-Latn-CS" dirty="0" smtClean="0"/>
              <a:t>”</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Odbacivanje žalbe</a:t>
            </a:r>
            <a:endParaRPr lang="en-US" dirty="0"/>
          </a:p>
        </p:txBody>
      </p:sp>
      <p:sp>
        <p:nvSpPr>
          <p:cNvPr id="3" name="Content Placeholder 2"/>
          <p:cNvSpPr>
            <a:spLocks noGrp="1"/>
          </p:cNvSpPr>
          <p:nvPr>
            <p:ph idx="1"/>
          </p:nvPr>
        </p:nvSpPr>
        <p:spPr/>
        <p:txBody>
          <a:bodyPr>
            <a:normAutofit lnSpcReduction="10000"/>
          </a:bodyPr>
          <a:lstStyle/>
          <a:p>
            <a:r>
              <a:rPr lang="sr-Latn-CS" dirty="0" smtClean="0"/>
              <a:t>Rešenjem ako je neblagovremena, nepotpuna ili nedopuštena.</a:t>
            </a:r>
          </a:p>
          <a:p>
            <a:r>
              <a:rPr lang="sr-Latn-CS" dirty="0" smtClean="0"/>
              <a:t>Drugostepeni sud će da donese rešenje da je presuda bez dejstva i da se postupak obustavlja ako je žalilac povukao žalbu u toku postupka po žalbi (isto i ako tužilac povuče tužbu u toku postupka po žalbi) ili ako su stranke u toku žalbenog postupka zaključile sudsko poravnanje.</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dirty="0" smtClean="0"/>
              <a:t>Ukidanje prvostepene presude</a:t>
            </a:r>
            <a:endParaRPr lang="en-US" dirty="0"/>
          </a:p>
        </p:txBody>
      </p:sp>
      <p:sp>
        <p:nvSpPr>
          <p:cNvPr id="3" name="Content Placeholder 2"/>
          <p:cNvSpPr>
            <a:spLocks noGrp="1"/>
          </p:cNvSpPr>
          <p:nvPr>
            <p:ph idx="1"/>
          </p:nvPr>
        </p:nvSpPr>
        <p:spPr/>
        <p:txBody>
          <a:bodyPr/>
          <a:lstStyle/>
          <a:p>
            <a:r>
              <a:rPr lang="sr-Latn-CS" dirty="0" smtClean="0"/>
              <a:t>Rešenjem ako je učinjena neka bitna povreda odredbi parničnog postupka ili ako je činjenično stanje prvostepene presude pogrešno ili nepotpuno ( u drugom slučaju samo ako sam nije održao raspravu).</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sr-Latn-CS" dirty="0" smtClean="0"/>
              <a:t>Ako se presuda ukida zbog bitnih povreda odredbi parničnog postupka, on može:</a:t>
            </a:r>
          </a:p>
          <a:p>
            <a:pPr marL="651510" indent="-514350">
              <a:buAutoNum type="arabicPeriod"/>
            </a:pPr>
            <a:r>
              <a:rPr lang="sr-Latn-CS" dirty="0" smtClean="0"/>
              <a:t>Da vrati predmet istom prvostepenom sudu na ponovno suđenje i da odredi da se nova glavna rasprava održi pred istim ili novim većem prvostepenog suda,</a:t>
            </a:r>
          </a:p>
          <a:p>
            <a:pPr marL="651510" indent="-514350">
              <a:buAutoNum type="arabicPeriod"/>
            </a:pPr>
            <a:r>
              <a:rPr lang="sr-Latn-CS" dirty="0" smtClean="0"/>
              <a:t>Da ustupi predmet nadležnom sudu na ponovno suđenje (ako je učinjena apsolutno bitna povreda koja se tiče nadležnosti),</a:t>
            </a:r>
          </a:p>
          <a:p>
            <a:pPr marL="651510" indent="-514350">
              <a:buAutoNum type="arabicPeriod"/>
            </a:pPr>
            <a:r>
              <a:rPr lang="sr-Latn-CS" dirty="0" smtClean="0"/>
              <a:t>Da ukine presudu i odbaci tužbu kao nedopuštenu (zbog apsolutno bitnih povreda-apsolutne nenadležnosti, odlučivanje po tužbi podnesenoj po isteku zakonskog prekluzivnog roka, ne bis in idem, ako se kao stranka u postupku pojavilo lice koje ne postoji ili je izmišljeno ili nema stranačku sposobnost).</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sr-Latn-CS" dirty="0" smtClean="0"/>
              <a:t>Kada ukida presudu zbog apsolutno bitnih povreda drugostepeni sud ukida i presudu i radnje koje su joj prethodile!</a:t>
            </a:r>
          </a:p>
          <a:p>
            <a:r>
              <a:rPr lang="sr-Latn-CS" dirty="0" smtClean="0"/>
              <a:t>U obrazloženju rešenja kojim ukida pobijanu presudu drugostepeni sud treba da navede koje su povrede učinjene i u čemu se one sastoje (isto i kad ukida presudu zbog pogrešno ili nepotpuno utvrđenog činjeničnog stanja, treba da navede u čemu se sastoje nedostaci tog stanja).</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Treba i da navede svoje pravno shvatanje-činjenice o kojima treba da prvostepeni sud izvede dokaze i dokazna sredstva koja treba da au tom cilju budu upotrebljena i zašto su oni od značaja za donošenje pravilne odluke.</a:t>
            </a:r>
          </a:p>
          <a:p>
            <a:r>
              <a:rPr lang="sr-Latn-CS" dirty="0" smtClean="0"/>
              <a:t> Ovim rešenjem drugostepenog suda, prvostepeni sud je vezan.</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sr-Latn-CS" dirty="0" smtClean="0"/>
              <a:t>4. Sud rešenjem ukida presudu kada posumnja u tačnost činjeničnog stanja ili nađe da je ono nepotpuno.</a:t>
            </a:r>
          </a:p>
          <a:p>
            <a:r>
              <a:rPr lang="sr-Latn-CS" dirty="0" smtClean="0"/>
              <a:t>Tada može da vrati stvar prvostepenom sudu na ponovno suđenje ( a on je vezan ocenama drugostepenog suda o bitnim povredama i pravilno utvrđenom činjeničnom stanju), a može i da ne donese rešenje o ukidanju, već sam zakaže raspravu i odluči prema njenom rezultatu.</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sr-Latn-CS" dirty="0" smtClean="0"/>
              <a:t>5. Ako je tužbeni zahtev kvantitativno prekoračen, drugostepeni sud će prema prirodi tog prekoračenja ili ukinuti prvostepenu presudu i vratiti predmet na ponovno suđenje ili presudom preinačiti pobijanu odluku.</a:t>
            </a:r>
          </a:p>
          <a:p>
            <a:r>
              <a:rPr lang="sr-Latn-CS" dirty="0" smtClean="0"/>
              <a:t>Ako je sud odlučio o nečemu drugom, a ne o tužbenom zahtevu u konkretnom sporu, drugostepeni sud će ukinuti prvostepenu presudu i vratiti predmet na ponovno suđenje, a za kvantitativno prekoračenje se izriče preinačenje.</a:t>
            </a:r>
          </a:p>
          <a:p>
            <a:r>
              <a:rPr lang="sr-Latn-CS" dirty="0" smtClean="0"/>
              <a:t>Neki prave razliku između kvalitativnog prekoračenja (takva presuda ne postaje materijalno pravnosnažna) i kvantitativnog prekoračenja (deluje kao da nije prekoračen tužbeni zahtev).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CS" dirty="0" smtClean="0"/>
              <a:t>Žalba protiv presude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sr-Latn-CS" dirty="0" smtClean="0"/>
              <a:t>Ukidanjem prvostepene presude i vraćanjem pravne stvari na ponovno suđenje prvostepenom sudu, sud i stranke mogu da preduzimaju sve radnje kao u prvostepenom postupku (na novoj glavnoj raspravi stranke mogu da iznose nove činjenice i predlažu nove dokaze, prilikom ponovnog odlučivanja sud uzima u obzir i rezultat nove i rezultat prethodne glavne rasprave, moguće je preinačenje tužbe, tuženi može da se brani prigovorom radi prebijanja i sl.).</a:t>
            </a:r>
          </a:p>
          <a:p>
            <a:r>
              <a:rPr lang="sr-Latn-CS" dirty="0" smtClean="0"/>
              <a:t>Prvostepeni sud je vezan rešenjem drugostepenog u pogledu činjenica koje treba da pretrese i dokaza koje treba da izvede.</a:t>
            </a:r>
          </a:p>
          <a:p>
            <a:r>
              <a:rPr lang="sr-Latn-CS" dirty="0" smtClean="0"/>
              <a:t>Za pravno shvatanje drugostepenog suda, prvostepeni nije vezan.</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Žalba protiv rešenja</a:t>
            </a:r>
            <a:endParaRPr lang="en-US" dirty="0"/>
          </a:p>
        </p:txBody>
      </p:sp>
      <p:sp>
        <p:nvSpPr>
          <p:cNvPr id="3" name="Content Placeholder 2"/>
          <p:cNvSpPr>
            <a:spLocks noGrp="1"/>
          </p:cNvSpPr>
          <p:nvPr>
            <p:ph idx="1"/>
          </p:nvPr>
        </p:nvSpPr>
        <p:spPr/>
        <p:txBody>
          <a:bodyPr/>
          <a:lstStyle/>
          <a:p>
            <a:r>
              <a:rPr lang="en-US" dirty="0" err="1" smtClean="0"/>
              <a:t>Protiv</a:t>
            </a:r>
            <a:r>
              <a:rPr lang="en-US" dirty="0" smtClean="0"/>
              <a:t> </a:t>
            </a:r>
            <a:r>
              <a:rPr lang="en-US" dirty="0" err="1" smtClean="0"/>
              <a:t>rešenja</a:t>
            </a:r>
            <a:r>
              <a:rPr lang="en-US" dirty="0" smtClean="0"/>
              <a:t> </a:t>
            </a:r>
            <a:r>
              <a:rPr lang="en-US" dirty="0" err="1" smtClean="0"/>
              <a:t>prvostepenog</a:t>
            </a:r>
            <a:r>
              <a:rPr lang="en-US" dirty="0" smtClean="0"/>
              <a:t> </a:t>
            </a:r>
            <a:r>
              <a:rPr lang="en-US" dirty="0" err="1" smtClean="0"/>
              <a:t>suda</a:t>
            </a:r>
            <a:r>
              <a:rPr lang="en-US" dirty="0" smtClean="0"/>
              <a:t> </a:t>
            </a:r>
            <a:r>
              <a:rPr lang="en-US" dirty="0" err="1" smtClean="0"/>
              <a:t>dozvoljena</a:t>
            </a:r>
            <a:r>
              <a:rPr lang="en-US" dirty="0" smtClean="0"/>
              <a:t> je </a:t>
            </a:r>
            <a:r>
              <a:rPr lang="en-US" dirty="0" err="1" smtClean="0"/>
              <a:t>žalba</a:t>
            </a:r>
            <a:r>
              <a:rPr lang="en-US" dirty="0" smtClean="0"/>
              <a:t>, </a:t>
            </a:r>
            <a:r>
              <a:rPr lang="en-US" dirty="0" err="1" smtClean="0"/>
              <a:t>ako</a:t>
            </a:r>
            <a:r>
              <a:rPr lang="en-US" dirty="0" smtClean="0"/>
              <a:t> u </a:t>
            </a:r>
            <a:r>
              <a:rPr lang="sr-Latn-CS" dirty="0" smtClean="0"/>
              <a:t>ZPP-u</a:t>
            </a:r>
            <a:r>
              <a:rPr lang="en-US" dirty="0" smtClean="0"/>
              <a:t> </a:t>
            </a:r>
            <a:r>
              <a:rPr lang="en-US" dirty="0" err="1" smtClean="0"/>
              <a:t>nije</a:t>
            </a:r>
            <a:r>
              <a:rPr lang="sr-Latn-CS" dirty="0" smtClean="0"/>
              <a:t> </a:t>
            </a:r>
            <a:r>
              <a:rPr lang="vi-VN" dirty="0" smtClean="0"/>
              <a:t>određeno da žalba nije dozvoljena.</a:t>
            </a:r>
          </a:p>
          <a:p>
            <a:r>
              <a:rPr lang="vi-VN" dirty="0" smtClean="0"/>
              <a:t>Ako </a:t>
            </a:r>
            <a:r>
              <a:rPr lang="sr-Latn-CS" dirty="0" smtClean="0"/>
              <a:t>ZPP</a:t>
            </a:r>
            <a:r>
              <a:rPr lang="vi-VN" dirty="0" smtClean="0"/>
              <a:t> izričito određuje da posebna žalba nije dozvoljena, rešenje</a:t>
            </a:r>
            <a:r>
              <a:rPr lang="sr-Latn-CS" dirty="0" smtClean="0"/>
              <a:t> </a:t>
            </a:r>
            <a:r>
              <a:rPr lang="en-US" dirty="0" err="1" smtClean="0"/>
              <a:t>prvostepenog</a:t>
            </a:r>
            <a:r>
              <a:rPr lang="en-US" dirty="0" smtClean="0"/>
              <a:t> </a:t>
            </a:r>
            <a:r>
              <a:rPr lang="en-US" dirty="0" err="1" smtClean="0"/>
              <a:t>suda</a:t>
            </a:r>
            <a:r>
              <a:rPr lang="en-US" dirty="0" smtClean="0"/>
              <a:t> </a:t>
            </a:r>
            <a:r>
              <a:rPr lang="en-US" dirty="0" err="1" smtClean="0"/>
              <a:t>može</a:t>
            </a:r>
            <a:r>
              <a:rPr lang="en-US" dirty="0" smtClean="0"/>
              <a:t> se </a:t>
            </a:r>
            <a:r>
              <a:rPr lang="en-US" dirty="0" err="1" smtClean="0"/>
              <a:t>pobijati</a:t>
            </a:r>
            <a:r>
              <a:rPr lang="en-US" dirty="0" smtClean="0"/>
              <a:t> </a:t>
            </a:r>
            <a:r>
              <a:rPr lang="en-US" dirty="0" err="1" smtClean="0"/>
              <a:t>samo</a:t>
            </a:r>
            <a:r>
              <a:rPr lang="en-US" dirty="0" smtClean="0"/>
              <a:t> u </a:t>
            </a:r>
            <a:r>
              <a:rPr lang="en-US" dirty="0" err="1" smtClean="0"/>
              <a:t>žalbi</a:t>
            </a:r>
            <a:r>
              <a:rPr lang="en-US" dirty="0" smtClean="0"/>
              <a:t> </a:t>
            </a:r>
            <a:r>
              <a:rPr lang="en-US" dirty="0" err="1" smtClean="0"/>
              <a:t>protiv</a:t>
            </a:r>
            <a:r>
              <a:rPr lang="en-US" dirty="0" smtClean="0"/>
              <a:t> </a:t>
            </a:r>
            <a:r>
              <a:rPr lang="en-US" dirty="0" err="1" smtClean="0"/>
              <a:t>konačne</a:t>
            </a:r>
            <a:r>
              <a:rPr lang="en-US" dirty="0" smtClean="0"/>
              <a:t> </a:t>
            </a:r>
            <a:r>
              <a:rPr lang="en-US" dirty="0" err="1" smtClean="0"/>
              <a:t>odluke</a:t>
            </a:r>
            <a:r>
              <a:rPr lang="en-US" dirty="0" smtClean="0"/>
              <a:t>.</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Blagovremeno</a:t>
            </a:r>
            <a:r>
              <a:rPr lang="en-US" dirty="0" smtClean="0"/>
              <a:t> </a:t>
            </a:r>
            <a:r>
              <a:rPr lang="en-US" dirty="0" err="1" smtClean="0"/>
              <a:t>podneta</a:t>
            </a:r>
            <a:r>
              <a:rPr lang="en-US" dirty="0" smtClean="0"/>
              <a:t> </a:t>
            </a:r>
            <a:r>
              <a:rPr lang="en-US" dirty="0" err="1" smtClean="0"/>
              <a:t>žalba</a:t>
            </a:r>
            <a:r>
              <a:rPr lang="en-US" dirty="0" smtClean="0"/>
              <a:t> </a:t>
            </a:r>
            <a:r>
              <a:rPr lang="en-US" dirty="0" err="1" smtClean="0"/>
              <a:t>zadržava</a:t>
            </a:r>
            <a:r>
              <a:rPr lang="en-US" dirty="0" smtClean="0"/>
              <a:t> </a:t>
            </a:r>
            <a:r>
              <a:rPr lang="en-US" dirty="0" err="1" smtClean="0"/>
              <a:t>izvršenje</a:t>
            </a:r>
            <a:r>
              <a:rPr lang="en-US" dirty="0" smtClean="0"/>
              <a:t> </a:t>
            </a:r>
            <a:r>
              <a:rPr lang="en-US" dirty="0" err="1" smtClean="0"/>
              <a:t>rešenja</a:t>
            </a:r>
            <a:r>
              <a:rPr lang="en-US" dirty="0" smtClean="0"/>
              <a:t>, </a:t>
            </a:r>
            <a:r>
              <a:rPr lang="en-US" dirty="0" err="1" smtClean="0"/>
              <a:t>ako</a:t>
            </a:r>
            <a:r>
              <a:rPr lang="en-US" dirty="0" smtClean="0"/>
              <a:t> </a:t>
            </a:r>
            <a:r>
              <a:rPr lang="sr-Latn-CS" dirty="0" smtClean="0"/>
              <a:t>ZPP-om </a:t>
            </a:r>
            <a:r>
              <a:rPr lang="en-US" dirty="0" err="1" smtClean="0"/>
              <a:t>nije</a:t>
            </a:r>
            <a:r>
              <a:rPr lang="sr-Latn-CS" dirty="0" smtClean="0"/>
              <a:t> </a:t>
            </a:r>
            <a:r>
              <a:rPr lang="en-US" dirty="0" err="1" smtClean="0"/>
              <a:t>drukčije</a:t>
            </a:r>
            <a:r>
              <a:rPr lang="en-US" dirty="0" smtClean="0"/>
              <a:t> </a:t>
            </a:r>
            <a:r>
              <a:rPr lang="en-US" dirty="0" err="1" smtClean="0"/>
              <a:t>propisano</a:t>
            </a:r>
            <a:r>
              <a:rPr lang="en-US" dirty="0" smtClean="0"/>
              <a:t>.</a:t>
            </a:r>
          </a:p>
          <a:p>
            <a:r>
              <a:rPr lang="en-US" dirty="0" err="1" smtClean="0"/>
              <a:t>Rešenje</a:t>
            </a:r>
            <a:r>
              <a:rPr lang="en-US" dirty="0" smtClean="0"/>
              <a:t> </a:t>
            </a:r>
            <a:r>
              <a:rPr lang="en-US" dirty="0" err="1" smtClean="0"/>
              <a:t>protiv</a:t>
            </a:r>
            <a:r>
              <a:rPr lang="en-US" dirty="0" smtClean="0"/>
              <a:t> </a:t>
            </a:r>
            <a:r>
              <a:rPr lang="en-US" dirty="0" err="1" smtClean="0"/>
              <a:t>koga</a:t>
            </a:r>
            <a:r>
              <a:rPr lang="en-US" dirty="0" smtClean="0"/>
              <a:t> </a:t>
            </a:r>
            <a:r>
              <a:rPr lang="en-US" dirty="0" err="1" smtClean="0"/>
              <a:t>nije</a:t>
            </a:r>
            <a:r>
              <a:rPr lang="en-US" dirty="0" smtClean="0"/>
              <a:t> </a:t>
            </a:r>
            <a:r>
              <a:rPr lang="en-US" dirty="0" err="1" smtClean="0"/>
              <a:t>dozvoljena</a:t>
            </a:r>
            <a:r>
              <a:rPr lang="en-US" dirty="0" smtClean="0"/>
              <a:t> </a:t>
            </a:r>
            <a:r>
              <a:rPr lang="en-US" dirty="0" err="1" smtClean="0"/>
              <a:t>posebna</a:t>
            </a:r>
            <a:r>
              <a:rPr lang="en-US" dirty="0" smtClean="0"/>
              <a:t> </a:t>
            </a:r>
            <a:r>
              <a:rPr lang="en-US" dirty="0" err="1" smtClean="0"/>
              <a:t>žalba</a:t>
            </a:r>
            <a:r>
              <a:rPr lang="en-US" dirty="0" smtClean="0"/>
              <a:t> </a:t>
            </a:r>
            <a:r>
              <a:rPr lang="en-US" dirty="0" err="1" smtClean="0"/>
              <a:t>može</a:t>
            </a:r>
            <a:r>
              <a:rPr lang="en-US" dirty="0" smtClean="0"/>
              <a:t> se </a:t>
            </a:r>
            <a:r>
              <a:rPr lang="en-US" dirty="0" err="1" smtClean="0"/>
              <a:t>odmah</a:t>
            </a:r>
            <a:r>
              <a:rPr lang="en-US" dirty="0" smtClean="0"/>
              <a:t> </a:t>
            </a:r>
            <a:r>
              <a:rPr lang="en-US" dirty="0" err="1" smtClean="0"/>
              <a:t>izvršiti</a:t>
            </a:r>
            <a:r>
              <a:rPr lang="en-US" dirty="0" smtClean="0"/>
              <a:t>.</a:t>
            </a:r>
            <a:endParaRPr lang="sr-Latn-CS" dirty="0" smtClean="0"/>
          </a:p>
          <a:p>
            <a:pPr>
              <a:buNone/>
            </a:pP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651510" indent="-514350">
              <a:buAutoNum type="alphaLcPeriod"/>
            </a:pPr>
            <a:r>
              <a:rPr lang="sr-Latn-CS" b="1" dirty="0" smtClean="0"/>
              <a:t>Rešenja protiv kojih je dozvoljena posebna žalba-prvostepena rešenja kojima se okončava postupak (npr. kojim se tužba ili žalba odbacuje kao nedopušten) i rešenja protiv kojih samostalna ili vezana žalba nije isključena,</a:t>
            </a:r>
          </a:p>
          <a:p>
            <a:pPr marL="651510" indent="-514350">
              <a:buAutoNum type="alphaLcPeriod"/>
            </a:pPr>
            <a:r>
              <a:rPr lang="sr-Latn-CS" b="1" dirty="0" smtClean="0"/>
              <a:t>Rešenja koja se mogu pobijati samo vezanom žalbom ( pobijaju se žalbom protiv presude, npr. rešenje kojim se odbija zahtev za izuzeće sudije može se napasti vezanom žalbom),</a:t>
            </a:r>
          </a:p>
          <a:p>
            <a:pPr marL="651510" indent="-514350">
              <a:buAutoNum type="alphaLcPeriod"/>
            </a:pPr>
            <a:r>
              <a:rPr lang="sr-Latn-CS" b="1" dirty="0" smtClean="0"/>
              <a:t>Rešenja koja se ne mogu pobijati žalbom (uglavnom rešenja o upravljanju postupkom, npr. kojim se produžava rok ili odlaže ročište ili usvaja zahtev za izuzeće sudije, predlog za povraćaj u pređašnje stanje, za obezbeđenje dokaza i dr.).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Sve žalbe protiv rešenja nemaju suspenzivno dejstvo.</a:t>
            </a:r>
          </a:p>
          <a:p>
            <a:r>
              <a:rPr lang="sr-Latn-CS" dirty="0" smtClean="0"/>
              <a:t>Devolutivan pravni lek (izuzetak vanparnični postupci).</a:t>
            </a:r>
          </a:p>
          <a:p>
            <a:r>
              <a:rPr lang="sr-Latn-CS" dirty="0" smtClean="0"/>
              <a:t>Jednostrani pravni lek, drugostepeni sud ne zakazuje raspravu.</a:t>
            </a:r>
          </a:p>
          <a:p>
            <a:r>
              <a:rPr lang="sr-Latn-CS" smtClean="0"/>
              <a:t>U pogledu ostalih pravila važe odredbe o žalbi protiv presude.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sr-Latn-CS" dirty="0" smtClean="0"/>
              <a:t>Dopuštenost žalbe-može da se izjavi protiv svake vrste presuda (odluka o troškovima postupka je rešenje pa se pobija žalbom protiv rešenja).</a:t>
            </a:r>
          </a:p>
          <a:p>
            <a:r>
              <a:rPr lang="sr-Latn-CS" dirty="0" smtClean="0"/>
              <a:t>Urednost žalbe-izjavljuje se podneskom koji pored ostalog što treba da sadrži svaki podnesak, treba da sadrži i specifične elemente: označenje presude koju pobija stranka, razlog na kome se žalba zasniva, izjava iz koje se vidi u kom je obimu pobija.</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fontScale="92500"/>
          </a:bodyPr>
          <a:lstStyle/>
          <a:p>
            <a:r>
              <a:rPr lang="sr-Latn-CS" dirty="0" smtClean="0"/>
              <a:t>Razlog žalbe ne mora da bude stručno pravno okarakterisan, bitno je da se vidi zbog čega se žali.</a:t>
            </a:r>
          </a:p>
          <a:p>
            <a:r>
              <a:rPr lang="sr-Latn-CS" dirty="0" smtClean="0"/>
              <a:t>U sastav žalbe spada i žalbeni predlog (predlog stranke o odluci koju treba da donese viši sud).</a:t>
            </a:r>
          </a:p>
          <a:p>
            <a:r>
              <a:rPr lang="sr-Latn-CS" dirty="0" smtClean="0"/>
              <a:t>Nije sud vezan ovim predlogom i on nije obavezan sastav žalbe.</a:t>
            </a:r>
          </a:p>
          <a:p>
            <a:r>
              <a:rPr lang="sr-Latn-CS" dirty="0" smtClean="0"/>
              <a:t>Ako žalba nema razloga dostavlja se drugostepenom sudu, koji vodi računa o žalbenim razlozima na koje pazi ex. off.</a:t>
            </a:r>
          </a:p>
          <a:p>
            <a:endParaRPr lang="en-US" dirty="0"/>
          </a:p>
        </p:txBody>
      </p:sp>
    </p:spTree>
  </p:cSld>
  <p:clrMapOvr>
    <a:masterClrMapping/>
  </p:clrMapOvr>
</p:sld>
</file>

<file path=ppt/theme/theme1.xml><?xml version="1.0" encoding="utf-8"?>
<a:theme xmlns:a="http://schemas.openxmlformats.org/drawingml/2006/main" name="Uzora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Uzorak</Template>
  <TotalTime>344</TotalTime>
  <Words>4599</Words>
  <Application>Microsoft Office PowerPoint</Application>
  <PresentationFormat>On-screen Show (4:3)</PresentationFormat>
  <Paragraphs>279</Paragraphs>
  <Slides>74</Slides>
  <Notes>74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74</vt:i4>
      </vt:variant>
    </vt:vector>
  </HeadingPairs>
  <TitlesOfParts>
    <vt:vector size="77" baseType="lpstr">
      <vt:lpstr>Arial</vt:lpstr>
      <vt:lpstr>Calibri</vt:lpstr>
      <vt:lpstr>Uzorak</vt:lpstr>
      <vt:lpstr>Redovni pravni lekovi</vt:lpstr>
      <vt:lpstr>PowerPoint Presentation</vt:lpstr>
      <vt:lpstr>PowerPoint Presentation</vt:lpstr>
      <vt:lpstr>PowerPoint Presentation</vt:lpstr>
      <vt:lpstr>PowerPoint Presentation</vt:lpstr>
      <vt:lpstr>PowerPoint Presentation</vt:lpstr>
      <vt:lpstr>Žalba protiv presude</vt:lpstr>
      <vt:lpstr>PowerPoint Presentation</vt:lpstr>
      <vt:lpstr>PowerPoint Presentation</vt:lpstr>
      <vt:lpstr>PowerPoint Presentation</vt:lpstr>
      <vt:lpstr>PowerPoint Presentation</vt:lpstr>
      <vt:lpstr>PowerPoint Presentation</vt:lpstr>
      <vt:lpstr>Razlozi žalbe</vt:lpstr>
      <vt:lpstr>PowerPoint Presentation</vt:lpstr>
      <vt:lpstr>PowerPoint Presentation</vt:lpstr>
      <vt:lpstr>1. Bitne povrede odredbi praničnog postupka</vt:lpstr>
      <vt:lpstr>a. Apsolutno bitne povrede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Relativno bitne povrede</vt:lpstr>
      <vt:lpstr>PowerPoint Presentation</vt:lpstr>
      <vt:lpstr>2. Pogrešno ili nepotpuno utvrđeno činjenično stanje</vt:lpstr>
      <vt:lpstr>PowerPoint Presentation</vt:lpstr>
      <vt:lpstr>PowerPoint Presentation</vt:lpstr>
      <vt:lpstr>PowerPoint Presentation</vt:lpstr>
      <vt:lpstr>3. Pogrešna primena materijalnog prava</vt:lpstr>
      <vt:lpstr>PowerPoint Presentation</vt:lpstr>
      <vt:lpstr>PowerPoint Presentation</vt:lpstr>
      <vt:lpstr>Tok postupka po žalbi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Odluke drugostepenog suda</vt:lpstr>
      <vt:lpstr>PowerPoint Presentation</vt:lpstr>
      <vt:lpstr>PowerPoint Presentation</vt:lpstr>
      <vt:lpstr>PowerPoint Presentation</vt:lpstr>
      <vt:lpstr>PowerPoint Presentation</vt:lpstr>
      <vt:lpstr>Potvrđivanje prvostepene presude</vt:lpstr>
      <vt:lpstr>PowerPoint Presentation</vt:lpstr>
      <vt:lpstr>PowerPoint Presentation</vt:lpstr>
      <vt:lpstr>PowerPoint Presentation</vt:lpstr>
      <vt:lpstr>Preinačenje prvostepene presude</vt:lpstr>
      <vt:lpstr>Odbacivanje žalbe</vt:lpstr>
      <vt:lpstr>Ukidanje prvostepene presude</vt:lpstr>
      <vt:lpstr>PowerPoint Presentation</vt:lpstr>
      <vt:lpstr>PowerPoint Presentation</vt:lpstr>
      <vt:lpstr>PowerPoint Presentation</vt:lpstr>
      <vt:lpstr>PowerPoint Presentation</vt:lpstr>
      <vt:lpstr>PowerPoint Presentation</vt:lpstr>
      <vt:lpstr>PowerPoint Presentation</vt:lpstr>
      <vt:lpstr>Žalba protiv rešenja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Redovni pravni lekovi</dc:title>
  <dc:creator>Monika</dc:creator>
  <cp:lastModifiedBy>User</cp:lastModifiedBy>
  <cp:revision>22</cp:revision>
  <dcterms:created xsi:type="dcterms:W3CDTF">2011-04-19T10:50:36Z</dcterms:created>
  <dcterms:modified xsi:type="dcterms:W3CDTF">2021-05-13T18:29:22Z</dcterms:modified>
</cp:coreProperties>
</file>