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52"/>
  </p:notesMasterIdLst>
  <p:sldIdLst>
    <p:sldId id="256" r:id="rId2"/>
    <p:sldId id="257" r:id="rId3"/>
    <p:sldId id="258" r:id="rId4"/>
    <p:sldId id="259" r:id="rId5"/>
    <p:sldId id="260" r:id="rId6"/>
    <p:sldId id="261" r:id="rId7"/>
    <p:sldId id="297" r:id="rId8"/>
    <p:sldId id="298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9" r:id="rId36"/>
    <p:sldId id="290" r:id="rId37"/>
    <p:sldId id="291" r:id="rId38"/>
    <p:sldId id="292" r:id="rId39"/>
    <p:sldId id="294" r:id="rId40"/>
    <p:sldId id="295" r:id="rId41"/>
    <p:sldId id="288" r:id="rId42"/>
    <p:sldId id="296" r:id="rId43"/>
    <p:sldId id="299" r:id="rId44"/>
    <p:sldId id="308" r:id="rId45"/>
    <p:sldId id="300" r:id="rId46"/>
    <p:sldId id="301" r:id="rId47"/>
    <p:sldId id="302" r:id="rId48"/>
    <p:sldId id="303" r:id="rId49"/>
    <p:sldId id="304" r:id="rId50"/>
    <p:sldId id="305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B72C8-7E8D-4BA7-92FA-D920F2196108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B914C4-DEED-4F4A-BF85-21014421A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39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914C4-DEED-4F4A-BF85-21014421A58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914C4-DEED-4F4A-BF85-21014421A58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914C4-DEED-4F4A-BF85-21014421A58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914C4-DEED-4F4A-BF85-21014421A58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914C4-DEED-4F4A-BF85-21014421A58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914C4-DEED-4F4A-BF85-21014421A58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914C4-DEED-4F4A-BF85-21014421A58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914C4-DEED-4F4A-BF85-21014421A58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914C4-DEED-4F4A-BF85-21014421A58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914C4-DEED-4F4A-BF85-21014421A58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914C4-DEED-4F4A-BF85-21014421A58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914C4-DEED-4F4A-BF85-21014421A58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914C4-DEED-4F4A-BF85-21014421A58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914C4-DEED-4F4A-BF85-21014421A58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914C4-DEED-4F4A-BF85-21014421A58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914C4-DEED-4F4A-BF85-21014421A58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914C4-DEED-4F4A-BF85-21014421A58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914C4-DEED-4F4A-BF85-21014421A58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914C4-DEED-4F4A-BF85-21014421A584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914C4-DEED-4F4A-BF85-21014421A58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914C4-DEED-4F4A-BF85-21014421A58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914C4-DEED-4F4A-BF85-21014421A584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914C4-DEED-4F4A-BF85-21014421A58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914C4-DEED-4F4A-BF85-21014421A584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914C4-DEED-4F4A-BF85-21014421A584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914C4-DEED-4F4A-BF85-21014421A584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914C4-DEED-4F4A-BF85-21014421A584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914C4-DEED-4F4A-BF85-21014421A584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914C4-DEED-4F4A-BF85-21014421A584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914C4-DEED-4F4A-BF85-21014421A584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914C4-DEED-4F4A-BF85-21014421A584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914C4-DEED-4F4A-BF85-21014421A584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914C4-DEED-4F4A-BF85-21014421A584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914C4-DEED-4F4A-BF85-21014421A58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914C4-DEED-4F4A-BF85-21014421A584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914C4-DEED-4F4A-BF85-21014421A584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914C4-DEED-4F4A-BF85-21014421A584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914C4-DEED-4F4A-BF85-21014421A584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914C4-DEED-4F4A-BF85-21014421A584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914C4-DEED-4F4A-BF85-21014421A584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914C4-DEED-4F4A-BF85-21014421A584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914C4-DEED-4F4A-BF85-21014421A584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914C4-DEED-4F4A-BF85-21014421A584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914C4-DEED-4F4A-BF85-21014421A584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914C4-DEED-4F4A-BF85-21014421A58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914C4-DEED-4F4A-BF85-21014421A58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914C4-DEED-4F4A-BF85-21014421A58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914C4-DEED-4F4A-BF85-21014421A58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914C4-DEED-4F4A-BF85-21014421A58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4088E-28A4-4928-9138-22AFDF0B13B4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FA93-1A43-4C44-9A0F-61310CD2E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506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4088E-28A4-4928-9138-22AFDF0B13B4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FA93-1A43-4C44-9A0F-61310CD2E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31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4088E-28A4-4928-9138-22AFDF0B13B4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FA93-1A43-4C44-9A0F-61310CD2E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981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4088E-28A4-4928-9138-22AFDF0B13B4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FA93-1A43-4C44-9A0F-61310CD2E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75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4088E-28A4-4928-9138-22AFDF0B13B4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FA93-1A43-4C44-9A0F-61310CD2E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19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4088E-28A4-4928-9138-22AFDF0B13B4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FA93-1A43-4C44-9A0F-61310CD2E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76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4088E-28A4-4928-9138-22AFDF0B13B4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FA93-1A43-4C44-9A0F-61310CD2E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644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4088E-28A4-4928-9138-22AFDF0B13B4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FA93-1A43-4C44-9A0F-61310CD2E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952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4088E-28A4-4928-9138-22AFDF0B13B4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FA93-1A43-4C44-9A0F-61310CD2E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27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4088E-28A4-4928-9138-22AFDF0B13B4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FA93-1A43-4C44-9A0F-61310CD2E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68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4088E-28A4-4928-9138-22AFDF0B13B4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FA93-1A43-4C44-9A0F-61310CD2E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98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4088E-28A4-4928-9138-22AFDF0B13B4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DFA93-1A43-4C44-9A0F-61310CD2E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19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CS" dirty="0" smtClean="0"/>
              <a:t>Presuda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r-Latn-CS" dirty="0" smtClean="0"/>
              <a:t>Sud odlučuje na osnovu činjenično stanja koje postoji u trenutku zaključenja glavne rasprave-tuženi može da bude osuđen na činidbu koja je dospela do zaključenja glavne rasprave.</a:t>
            </a:r>
          </a:p>
          <a:p>
            <a:r>
              <a:rPr lang="sr-Latn-CS" dirty="0" smtClean="0"/>
              <a:t>U protivnom, sud treba da odbije tužbeni zahtev.</a:t>
            </a:r>
          </a:p>
          <a:p>
            <a:r>
              <a:rPr lang="sr-Latn-CS" dirty="0" smtClean="0"/>
              <a:t>Nedospelost činidbe u vreme pokretanja parničnog postupka, nije smetnja za njegovo odvijanje-činidba može da dospe do zaključenja glavne rapsprave.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r-Latn-CS" b="1" dirty="0" smtClean="0"/>
              <a:t>Izuzeci od pravila da tuženi može da bude osuđen na činidbu koja je dospela do zaključenja glavne rasprave:</a:t>
            </a:r>
          </a:p>
          <a:p>
            <a:pPr>
              <a:buNone/>
            </a:pPr>
            <a:r>
              <a:rPr lang="sr-Latn-CS" dirty="0" smtClean="0"/>
              <a:t> </a:t>
            </a:r>
            <a:endParaRPr lang="sr-Latn-CS" b="1" dirty="0" smtClean="0"/>
          </a:p>
          <a:p>
            <a:pPr marL="514350" indent="-514350">
              <a:buAutoNum type="arabicPeriod"/>
            </a:pPr>
            <a:r>
              <a:rPr lang="sr-Latn-CS" i="1" dirty="0" smtClean="0"/>
              <a:t>Presudom kojom usvaja zahtev za zakonsko ili ugovorno izdržavanje, sud osuđuje tuženog i na buduće činidbe i određuje vreme u koje će tuženi da ispunjava činidbe. Ovo važi za presudu kojom se usavaja zahtev za osudu na plaćanje</a:t>
            </a:r>
            <a:r>
              <a:rPr lang="en-US" i="1" dirty="0" smtClean="0"/>
              <a:t> </a:t>
            </a:r>
            <a:r>
              <a:rPr lang="en-US" i="1" dirty="0" err="1" smtClean="0"/>
              <a:t>rente</a:t>
            </a:r>
            <a:r>
              <a:rPr lang="en-US" i="1" dirty="0" smtClean="0"/>
              <a:t> </a:t>
            </a:r>
            <a:r>
              <a:rPr lang="sr-Latn-CS" i="1" dirty="0" smtClean="0"/>
              <a:t>na ime naknade štete </a:t>
            </a:r>
            <a:r>
              <a:rPr lang="en-US" i="1" dirty="0" err="1" smtClean="0"/>
              <a:t>zbog</a:t>
            </a:r>
            <a:r>
              <a:rPr lang="sr-Latn-CS" i="1" dirty="0" smtClean="0"/>
              <a:t> </a:t>
            </a:r>
            <a:r>
              <a:rPr lang="en-US" i="1" dirty="0" err="1" smtClean="0"/>
              <a:t>izgubljene</a:t>
            </a:r>
            <a:r>
              <a:rPr lang="en-US" i="1" dirty="0" smtClean="0"/>
              <a:t> </a:t>
            </a:r>
            <a:r>
              <a:rPr lang="en-US" i="1" dirty="0" err="1" smtClean="0"/>
              <a:t>zarade</a:t>
            </a:r>
            <a:r>
              <a:rPr lang="en-US" i="1" dirty="0" smtClean="0"/>
              <a:t> </a:t>
            </a:r>
            <a:r>
              <a:rPr lang="en-US" i="1" dirty="0" err="1" smtClean="0"/>
              <a:t>ili</a:t>
            </a:r>
            <a:r>
              <a:rPr lang="en-US" i="1" dirty="0" smtClean="0"/>
              <a:t> </a:t>
            </a:r>
            <a:r>
              <a:rPr lang="en-US" i="1" dirty="0" err="1" smtClean="0"/>
              <a:t>drugih</a:t>
            </a:r>
            <a:r>
              <a:rPr lang="en-US" i="1" dirty="0" smtClean="0"/>
              <a:t> </a:t>
            </a:r>
            <a:r>
              <a:rPr lang="en-US" i="1" dirty="0" err="1" smtClean="0"/>
              <a:t>prihoda</a:t>
            </a:r>
            <a:r>
              <a:rPr lang="en-US" i="1" dirty="0" smtClean="0"/>
              <a:t> </a:t>
            </a:r>
            <a:r>
              <a:rPr lang="en-US" i="1" dirty="0" err="1" smtClean="0"/>
              <a:t>po</a:t>
            </a:r>
            <a:r>
              <a:rPr lang="en-US" i="1" dirty="0" smtClean="0"/>
              <a:t> </a:t>
            </a:r>
            <a:r>
              <a:rPr lang="en-US" i="1" dirty="0" err="1" smtClean="0"/>
              <a:t>osnovu</a:t>
            </a:r>
            <a:r>
              <a:rPr lang="en-US" i="1" dirty="0" smtClean="0"/>
              <a:t> </a:t>
            </a:r>
            <a:r>
              <a:rPr lang="en-US" i="1" dirty="0" err="1" smtClean="0"/>
              <a:t>rada</a:t>
            </a:r>
            <a:r>
              <a:rPr lang="en-US" i="1" dirty="0" smtClean="0"/>
              <a:t> </a:t>
            </a:r>
            <a:r>
              <a:rPr lang="en-US" i="1" dirty="0" err="1" smtClean="0"/>
              <a:t>ili</a:t>
            </a:r>
            <a:r>
              <a:rPr lang="en-US" i="1" dirty="0" smtClean="0"/>
              <a:t> </a:t>
            </a:r>
            <a:r>
              <a:rPr lang="en-US" i="1" dirty="0" err="1" smtClean="0"/>
              <a:t>zbog</a:t>
            </a:r>
            <a:r>
              <a:rPr lang="en-US" i="1" dirty="0" smtClean="0"/>
              <a:t> </a:t>
            </a:r>
            <a:r>
              <a:rPr lang="en-US" i="1" dirty="0" err="1" smtClean="0"/>
              <a:t>izgubljenog</a:t>
            </a:r>
            <a:r>
              <a:rPr lang="en-US" i="1" dirty="0" smtClean="0"/>
              <a:t> </a:t>
            </a:r>
            <a:r>
              <a:rPr lang="en-US" i="1" dirty="0" err="1" smtClean="0"/>
              <a:t>izdržavanja</a:t>
            </a:r>
            <a:r>
              <a:rPr lang="sr-Latn-CS" i="1" dirty="0" smtClean="0"/>
              <a:t>. </a:t>
            </a:r>
          </a:p>
          <a:p>
            <a:pPr marL="514350" indent="-514350">
              <a:buAutoNum type="arabicPeriod"/>
            </a:pPr>
            <a:r>
              <a:rPr lang="en-US" i="1" dirty="0" err="1" smtClean="0"/>
              <a:t>Presuda</a:t>
            </a:r>
            <a:r>
              <a:rPr lang="en-US" i="1" dirty="0" smtClean="0"/>
              <a:t> </a:t>
            </a:r>
            <a:r>
              <a:rPr lang="en-US" i="1" dirty="0" err="1" smtClean="0"/>
              <a:t>kojom</a:t>
            </a:r>
            <a:r>
              <a:rPr lang="en-US" i="1" dirty="0" smtClean="0"/>
              <a:t> je </a:t>
            </a:r>
            <a:r>
              <a:rPr lang="en-US" i="1" dirty="0" err="1" smtClean="0"/>
              <a:t>tuženo</a:t>
            </a:r>
            <a:r>
              <a:rPr lang="sr-Latn-CS" i="1" dirty="0" smtClean="0"/>
              <a:t>g obavezuje na </a:t>
            </a:r>
            <a:r>
              <a:rPr lang="en-US" i="1" dirty="0" smtClean="0"/>
              <a:t> </a:t>
            </a:r>
            <a:r>
              <a:rPr lang="en-US" i="1" dirty="0" err="1" smtClean="0"/>
              <a:t>preda</a:t>
            </a:r>
            <a:r>
              <a:rPr lang="sr-Latn-CS" i="1" dirty="0" smtClean="0"/>
              <a:t>ju stvari date u zakup, sud </a:t>
            </a:r>
            <a:r>
              <a:rPr lang="en-US" i="1" dirty="0" smtClean="0"/>
              <a:t> </a:t>
            </a:r>
            <a:r>
              <a:rPr lang="en-US" i="1" dirty="0" err="1" smtClean="0"/>
              <a:t>može</a:t>
            </a:r>
            <a:r>
              <a:rPr lang="sr-Latn-CS" i="1" dirty="0" smtClean="0"/>
              <a:t> da donese</a:t>
            </a:r>
            <a:r>
              <a:rPr lang="it-IT" i="1" dirty="0" smtClean="0"/>
              <a:t> i pre prestanka </a:t>
            </a:r>
            <a:r>
              <a:rPr lang="sr-Latn-CS" i="1" dirty="0" smtClean="0"/>
              <a:t>zakupnog</a:t>
            </a:r>
            <a:r>
              <a:rPr lang="it-IT" i="1" dirty="0" smtClean="0"/>
              <a:t> odnosa.</a:t>
            </a:r>
            <a:r>
              <a:rPr lang="sr-Latn-CS" dirty="0" smtClean="0"/>
              <a:t> Prinudno izvršenje ne može da se dozvoli pre nego što taj odnos prestane.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Praksa trgovinskih sudova-tuženi dužnik se obavezuje da plati i kamate do namirenja duga ( i one koje će dospeti posle zaključenja rapsrave).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r-Latn-CS" dirty="0" smtClean="0"/>
              <a:t>Paricioni rok-rok za dobrovoljno izvršenje činidbe</a:t>
            </a:r>
          </a:p>
          <a:p>
            <a:r>
              <a:rPr lang="sr-Latn-CS" dirty="0" smtClean="0"/>
              <a:t>15 dana</a:t>
            </a:r>
          </a:p>
          <a:p>
            <a:r>
              <a:rPr lang="sr-Latn-CS" dirty="0" smtClean="0"/>
              <a:t>Za izvršenje činidbe koja se ne sastoji u novčanom davanju, sud može da odredi duži rok.</a:t>
            </a:r>
          </a:p>
          <a:p>
            <a:r>
              <a:rPr lang="sr-Latn-CS" dirty="0" smtClean="0"/>
              <a:t>Od dana dostavljanja presude  počinje da teče.</a:t>
            </a:r>
          </a:p>
          <a:p>
            <a:r>
              <a:rPr lang="sr-Latn-CS" b="1" dirty="0" smtClean="0"/>
              <a:t>Ako je osuđen na negativnu činidbu, izvršnost presude nastupa u momentu njene pravnosnažnosti!</a:t>
            </a:r>
            <a:endParaRPr lang="en-US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b="1" dirty="0" smtClean="0"/>
              <a:t>Osuda tuženog uz pravo na protivčinidbu</a:t>
            </a:r>
            <a:r>
              <a:rPr lang="sr-Latn-CS" dirty="0" smtClean="0"/>
              <a:t>-tuženi ne može da traži prinudno izvršenje, jer protivčinidba nije bila predmet spora, ali je ona uslov za prinudno izvršenje (ako je dužnik obavezan na protivčinidbu, a poverilac ne dokaže da je on ispunio protivčinidbu niti se pokazuje spremnim da to učini, sudovi uzimaju da poveriočevo potraživanje nije dospelo).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dirty="0" smtClean="0"/>
              <a:t>Utvrđujuća (deklarativne) presuda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Latn-CS" dirty="0" smtClean="0"/>
              <a:t>Donosi je sud kada nađe da je tužbeni zahtev iz pozitivne deklarativne tužbe ili negativne deklarativne tužbe osnovan.</a:t>
            </a:r>
          </a:p>
          <a:p>
            <a:r>
              <a:rPr lang="sr-Latn-CS" dirty="0" smtClean="0"/>
              <a:t>Svaka presuda kojom se odbija tužbeni zahtev je deklarativne!</a:t>
            </a:r>
          </a:p>
          <a:p>
            <a:r>
              <a:rPr lang="sr-Latn-CS" dirty="0" smtClean="0"/>
              <a:t>Nije podobna za prinudno izvršenje.</a:t>
            </a:r>
          </a:p>
          <a:p>
            <a:r>
              <a:rPr lang="sr-Latn-CS" dirty="0" smtClean="0"/>
              <a:t>Ima procesno dejstvo pravnosnažno rešenog prethodnog pitanja-ako tužilac iz deklarativne parnice podnese kondemnatornu tužbu za osudu tuženog na činidbu iz utvrđenog pravnog odnosa između parničnih stranaka.</a:t>
            </a:r>
          </a:p>
          <a:p>
            <a:r>
              <a:rPr lang="sr-Latn-CS" dirty="0" smtClean="0"/>
              <a:t>Sud je u drugoj parnici vezan pravnosnažnom deklarativnom presudom (pozitivnom i negativnom).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dirty="0" smtClean="0"/>
              <a:t>Preobražajna (konstitutivna) presuda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Donosi je sud kaad usvaja tužbeni zahtev iz preobražajne tužbe koji je bio usmeren an promenu ili prestanak jednog pravnog odnosa ili na nastanak novog pravnog odnosa.</a:t>
            </a:r>
          </a:p>
          <a:p>
            <a:r>
              <a:rPr lang="sr-Latn-CS" dirty="0" smtClean="0"/>
              <a:t>Njenom pravnosnažnošću nastaje pravna promena!</a:t>
            </a:r>
          </a:p>
          <a:p>
            <a:r>
              <a:rPr lang="sr-Latn-CS" dirty="0" smtClean="0"/>
              <a:t>Nije podobna za izvršenje.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Delimična presuda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Donosi je sud kada je zbog priznanja, odricanja ili na osnovu kontradiktornog raspravljanjaza konačnu odluku sazreo samo deo zahteva ili jedan od više zahteva obuhvaćenih jednom tužbom.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CS" dirty="0" smtClean="0"/>
              <a:t>Uslovi za donošenje ove presude:</a:t>
            </a:r>
          </a:p>
          <a:p>
            <a:endParaRPr lang="sr-Latn-CS" dirty="0" smtClean="0"/>
          </a:p>
          <a:p>
            <a:pPr marL="514350" indent="-514350">
              <a:buAutoNum type="alphaLcPeriod"/>
            </a:pPr>
            <a:r>
              <a:rPr lang="sr-Latn-CS" dirty="0" smtClean="0"/>
              <a:t>Zahtev mora da bude deljiv</a:t>
            </a:r>
          </a:p>
          <a:p>
            <a:pPr marL="514350" indent="-514350">
              <a:buNone/>
            </a:pPr>
            <a:r>
              <a:rPr lang="sr-Latn-CS" dirty="0" smtClean="0"/>
              <a:t>a. 1. Da bi se donela delimična presuda na osnovu 1 zahteva, on mora da bude kvantitativno deljiv ( da se sastoji u traženju da se tuženi obaveže na plaćanje izvesne sume novca ili na isporuku određene količine zamenljivih stvari.</a:t>
            </a:r>
          </a:p>
          <a:p>
            <a:pPr marL="514350" indent="-514350"/>
            <a:endParaRPr lang="sr-Latn-C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sr-Latn-CS" dirty="0" smtClean="0"/>
              <a:t>a. 2. Da bi se donela delimična presuda o jednom od više tužbenih zahteva koji su obuhvaćeni u jednoj tužbi, oni moraju da budu pravno deljivi.</a:t>
            </a:r>
          </a:p>
          <a:p>
            <a:pPr>
              <a:buNone/>
            </a:pPr>
            <a:r>
              <a:rPr lang="sr-Latn-CS" dirty="0" smtClean="0"/>
              <a:t>a. 3. Pravna deljivost postoji kod kumulativnog spajanja tužbenih zahteva</a:t>
            </a:r>
          </a:p>
          <a:p>
            <a:pPr>
              <a:buNone/>
            </a:pPr>
            <a:r>
              <a:rPr lang="sr-Latn-CS" dirty="0" smtClean="0"/>
              <a:t>a. 4. Pravno su deljivi i tužbeni i protivtužbeni zahtev</a:t>
            </a:r>
          </a:p>
          <a:p>
            <a:pPr>
              <a:buNone/>
            </a:pPr>
            <a:r>
              <a:rPr lang="sr-Latn-CS" dirty="0" smtClean="0"/>
              <a:t>a. 5. Nije moguća delimična presuda ni u slučaju kada su tužbeni zahtevi tako spojeni, da jedan ima uslovljavajući značaj za druge (npr. da se tužbom predlaže utvrđenje tužiočevog prava svojine i osuda tuženog na predaju stvari na kojoj postoji to pravo svojine).</a:t>
            </a:r>
          </a:p>
          <a:p>
            <a:pPr>
              <a:buNone/>
            </a:pPr>
            <a:r>
              <a:rPr lang="sr-Latn-CS" dirty="0" smtClean="0"/>
              <a:t>a. 6. Ne može da se donese u slučaju jedinstvenog suparničarstva ni suparničarstva sa eventualno tuženim.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r-Latn-CS" dirty="0" smtClean="0">
                <a:solidFill>
                  <a:schemeClr val="accent6"/>
                </a:solidFill>
              </a:rPr>
              <a:t>b.</a:t>
            </a:r>
            <a:r>
              <a:rPr lang="sr-Latn-CS" dirty="0" smtClean="0"/>
              <a:t> Drugi uslov se odnosi na to da deo tužbenog zahteva o kome se odlučuje delimičnom presudom, ili jedan od više zahteva, mora da sazri za odluku ( da je činjenično stanje jasno, ili nesporno ili su činjenice utvrđene).</a:t>
            </a:r>
          </a:p>
          <a:p>
            <a:r>
              <a:rPr lang="sr-Latn-CS" dirty="0" smtClean="0"/>
              <a:t>Sud će doneti delimičnu presudu kada smatra da je to celishodno-upravljanje postupkom.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b="1" dirty="0" smtClean="0"/>
              <a:t>Pojedinačan pravni akt kojim sud odlučuje o osnovanosti tužbenog zahteva.</a:t>
            </a:r>
            <a:endParaRPr lang="en-US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Ona je pravnosnažna i izvršna pre nego što se okonča postupak u preostalom delu predmeta spora.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dirty="0" smtClean="0"/>
              <a:t>Međupresuda i konačna presuda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CS" dirty="0" smtClean="0"/>
              <a:t>Donosi je sud po kondemnatornoj tužbi radi plaćanja novčanog iznosa ili davanja određene količine zamenljivih stvari.</a:t>
            </a:r>
          </a:p>
          <a:p>
            <a:r>
              <a:rPr lang="sr-Latn-CS" dirty="0" smtClean="0"/>
              <a:t>Ako tuženi ospori i osnovanost tužbenog zahteva i njegov iznos.</a:t>
            </a:r>
          </a:p>
          <a:p>
            <a:r>
              <a:rPr lang="sr-Latn-CS" dirty="0" smtClean="0"/>
              <a:t>Ako sud nađe da je tužbeni zahtev osnovan, on </a:t>
            </a:r>
            <a:r>
              <a:rPr lang="sr-Latn-CS" b="1" dirty="0" smtClean="0"/>
              <a:t>može</a:t>
            </a:r>
            <a:r>
              <a:rPr lang="sr-Latn-CS" dirty="0" smtClean="0"/>
              <a:t> da donese međupresudu kojom se to utvrđuje.</a:t>
            </a:r>
          </a:p>
          <a:p>
            <a:r>
              <a:rPr lang="sr-Latn-CS" dirty="0" smtClean="0"/>
              <a:t>Donosi je po sopstvenoj inicijativi ili na predlog stranke.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CS" dirty="0" smtClean="0"/>
              <a:t>Tuženi protiv ove presude može da uloži žalbu.</a:t>
            </a:r>
          </a:p>
          <a:p>
            <a:r>
              <a:rPr lang="sr-Latn-CS" dirty="0" smtClean="0"/>
              <a:t>Posle toga, zastaje sa postupkom do isteka roka za žalbu ili do odluke višeg suda.</a:t>
            </a:r>
          </a:p>
          <a:p>
            <a:r>
              <a:rPr lang="sr-Latn-CS" dirty="0" smtClean="0"/>
              <a:t>Ako ne podnese žalbu ili viši sud potvrdi međupresudu, ona više ne može da bude osporena ni pred prvostepenim ni pred višim sudom.</a:t>
            </a:r>
          </a:p>
          <a:p>
            <a:r>
              <a:rPr lang="sr-Latn-CS" dirty="0" smtClean="0"/>
              <a:t>Sud dalje raspravlja o visini tužbenog zahteva i donosi konačnu presudu.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Po svojoj sadržini ona je pozitivna deklarativna presuda kojom se utvrđuje da između tužioca i tuženog postoji pravo ili pravni odnos iz kojeg tužilac izvodi svoj kondemnatorni tužbeni zahtev.</a:t>
            </a:r>
          </a:p>
          <a:p>
            <a:r>
              <a:rPr lang="sr-Latn-CS" dirty="0" smtClean="0"/>
              <a:t>Sud je donosi kada nađe da je celishodno.</a:t>
            </a:r>
          </a:p>
          <a:p>
            <a:r>
              <a:rPr lang="sr-Latn-CS" dirty="0" smtClean="0"/>
              <a:t>NOVO-ZPP-MEĐUPRESUDA IMA DEJSTVO SAMO U POSTUPKU U KOME JE DONETA.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Konačnom presudom sud odlučuje o osnovu i visini tužbenog zahteva, okončavajući postupak u prvom stepenu ili okončavajući ga pravnosnažno.</a:t>
            </a:r>
          </a:p>
          <a:p>
            <a:r>
              <a:rPr lang="sr-Latn-CS" dirty="0" smtClean="0"/>
              <a:t>Konačna presuda može da bude i prvostepena presuda protiv koje je izjavljena žalba, pa nije postala pravnosnažna!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Presuda na osnovu priznanja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r-Latn-CS" dirty="0" smtClean="0"/>
              <a:t>Njome sud usvaja tužbeni zahtev, ako tuženi prizna taj zahtev.</a:t>
            </a:r>
          </a:p>
          <a:p>
            <a:r>
              <a:rPr lang="sr-Latn-CS" dirty="0" smtClean="0"/>
              <a:t>Priznanje je materijalna dispozitivna radnja tuženog kojom on izjavljuje da je tužbeni zahtev osnovan.</a:t>
            </a:r>
          </a:p>
          <a:p>
            <a:r>
              <a:rPr lang="sr-Latn-CS" dirty="0" smtClean="0"/>
              <a:t>Može biti data na ročištu ili podneskom.</a:t>
            </a:r>
          </a:p>
          <a:p>
            <a:r>
              <a:rPr lang="sr-Latn-CS" dirty="0" smtClean="0"/>
              <a:t>Dodavanje uslova ili drugogo ograničenja čini priznanje nepunovažnim (npr. priznaje tužiočevo potraživanje ali ističe protivpotraživanje). 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Sud donosi ovu presudu samo ako su ispunjene procesne pretpostavke, ali se ne upušta u ispitivanje istinitosti činjenica na kojima je zasnovan tužbeni zahtev (sud je izriče bez raspravljanja).</a:t>
            </a:r>
          </a:p>
          <a:p>
            <a:r>
              <a:rPr lang="sr-Latn-CS" dirty="0" smtClean="0"/>
              <a:t>Nije potreban predlog tužioca.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r-Latn-CS" dirty="0" smtClean="0"/>
              <a:t>Sud ne može da je donese ako je priznanje izjavljeno povodom tužbe kojom se predlaže izricanje pravne posledice u suprotnosti sa prinudnim propisima, javnim poretkom ili pravilima morala (npr. osuda na kamatu preko zakonskog maksimuma).</a:t>
            </a:r>
          </a:p>
          <a:p>
            <a:r>
              <a:rPr lang="sr-Latn-CS" dirty="0" smtClean="0"/>
              <a:t>Ako priznanje ne može da proizvede dejstvo, sud se upušta u raspravljanje i odlučuje meritorno prema utvrđenom činjeničnom stanju.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CS" dirty="0" smtClean="0"/>
              <a:t>Zakon-donošenje ove presude može da se odloži ako treba da se od stranaka ili državnih organa pribavi obaveštenje o tome da li je tuženi ovlašćen da raspolaže zahtevom.</a:t>
            </a:r>
          </a:p>
          <a:p>
            <a:r>
              <a:rPr lang="sr-Latn-CS" dirty="0" smtClean="0"/>
              <a:t>Deluje tamo gde deluje načelo dispozicije-bez dejstva u bračnim i paternitetskim sporovima.</a:t>
            </a:r>
          </a:p>
          <a:p>
            <a:r>
              <a:rPr lang="sr-Latn-CS" dirty="0" smtClean="0"/>
              <a:t>Bez dejstva je ako je dato pod uslovom ( da tužilac prema njemu izvrši neku činidbu)</a:t>
            </a:r>
          </a:p>
          <a:p>
            <a:r>
              <a:rPr lang="sr-Latn-CS" dirty="0" smtClean="0"/>
              <a:t>Zbog izjave o priznanju pod uticajem mana volje, može da tuženi izjavi žalbu protiv ove presude.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Tuženi može izjavu o priznanju datu usmeno da opozove sve do zaključenja glavne rasprave.</a:t>
            </a:r>
          </a:p>
          <a:p>
            <a:r>
              <a:rPr lang="sr-Latn-CS" dirty="0" smtClean="0"/>
              <a:t>Ako je data podneskom, do donošenja presude.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CS" b="1" dirty="0" smtClean="0"/>
              <a:t>Prema sadržini zaštite koju pruža usvajanjem tužbenog zahteva dele se na</a:t>
            </a:r>
            <a:r>
              <a:rPr lang="sr-Latn-CS" dirty="0" smtClean="0"/>
              <a:t>: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Osuđujuće (kondemnatorne)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Utvrđujuće (deklarativne)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Preobražajne (konstitutivne)</a:t>
            </a:r>
          </a:p>
          <a:p>
            <a:pPr marL="514350" indent="-514350"/>
            <a:r>
              <a:rPr lang="sr-Latn-CS" dirty="0" smtClean="0"/>
              <a:t>Presuda kojom se zahtev odbija uvek je utvrđujuća-njome se konstatuje da je tužbeni zahtev neosnovan!</a:t>
            </a:r>
          </a:p>
          <a:p>
            <a:pPr marL="514350" indent="-514350"/>
            <a:r>
              <a:rPr lang="sr-Latn-CS" dirty="0" smtClean="0"/>
              <a:t>U delu u kome izriče osudu na naknadu troškova postupka, uvek ima kondemnatoran karakter!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Presuda na osnovu odricanja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Njome sud dobija tužbeni zahtev, ako tužilac izjavi da se odriče zahteva.</a:t>
            </a:r>
          </a:p>
          <a:p>
            <a:r>
              <a:rPr lang="sr-Latn-CS" dirty="0" smtClean="0"/>
              <a:t>Smisao ove izjave jeste da tužbeni zahtev smatra neosnovanim.</a:t>
            </a:r>
          </a:p>
          <a:p>
            <a:r>
              <a:rPr lang="sr-Latn-CS" dirty="0" smtClean="0"/>
              <a:t>Može da se odluči o celom ili o delu tužbenog zahteva.</a:t>
            </a:r>
          </a:p>
          <a:p>
            <a:r>
              <a:rPr lang="sr-Latn-CS" dirty="0" smtClean="0"/>
              <a:t>I odricanje od tužbenog zahteva je materijalna dispozitivna parnična radnja tužioca.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CS" dirty="0" smtClean="0"/>
              <a:t>Izjava o odricanju može biti data na ročištu ili podneskom.</a:t>
            </a:r>
          </a:p>
          <a:p>
            <a:r>
              <a:rPr lang="sr-Latn-CS" dirty="0" smtClean="0"/>
              <a:t>Procesne pretpostavke.</a:t>
            </a:r>
          </a:p>
          <a:p>
            <a:r>
              <a:rPr lang="sr-Latn-CS" dirty="0" smtClean="0"/>
              <a:t>Ne treba pristanak tuženog.</a:t>
            </a:r>
          </a:p>
          <a:p>
            <a:r>
              <a:rPr lang="sr-Latn-CS" dirty="0" smtClean="0"/>
              <a:t>Sud donosi ovu presudu bez raspravljanja.</a:t>
            </a:r>
          </a:p>
          <a:p>
            <a:r>
              <a:rPr lang="sr-Latn-CS" dirty="0" smtClean="0"/>
              <a:t>Za odricanje bez dejstva važi isto što i za priznanje bez dejstva.</a:t>
            </a:r>
          </a:p>
          <a:p>
            <a:r>
              <a:rPr lang="sr-Latn-CS" dirty="0" smtClean="0"/>
              <a:t>Isto i za bračne i paternitetske sporove i za opozivanje izjave o odricanju.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Presuda zbog propuštanja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Presuda kojom sud usvaja tužbeni zahtev, zato što ga tuženi nije osporio, a kumulativno su ispunjeni i drugi uslovi koje Zakon predviđa za donošenje ove presude.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sr-Latn-CS" dirty="0" smtClean="0"/>
              <a:t>shvatanje-princip afirmativne litiskontestacije-ova presuda je prezumpcija prećutnog priznanja činjenica navedenih u tužbi.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shvatanje-Zakon nalaže sudu da u podlogu svoje odluke uzme samo navode tužioca.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Razlike praktične nema-sud ne izvodi dokazivanje o činjenicama na kojima je zasnovan tužbeni zahtev, već na njih onako kako ih tužilac izvodi primenjue odgovarajuću materijalnopravnu normu-kako se tužbeni zahtev redovno pokazuje kao osnovan, sud ga usvaja presudom zbog propuštanja. 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Pravna politika-pasivan stav tuženog ne treba da usporava razvoj postupka dokazivanjem činjenica na kojima je zasnovan tužbeni zahtev.</a:t>
            </a:r>
          </a:p>
          <a:p>
            <a:r>
              <a:rPr lang="sr-Latn-CS" dirty="0" smtClean="0"/>
              <a:t>Ne treba da se zbog pasivnosti tuženog ugrozi pravon tužioca na odlučivanje u razumnom roku.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Ako su za presudu zbog propuštanja ispunjeni uslovi samo u pogledu jednog dela tužbenog zahteva, ona može da bude i delimična.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sr-Latn-CS" dirty="0" smtClean="0">
                <a:solidFill>
                  <a:schemeClr val="accent6"/>
                </a:solidFill>
              </a:rPr>
              <a:t>1.</a:t>
            </a:r>
            <a:r>
              <a:rPr lang="sr-Latn-CS" dirty="0" smtClean="0"/>
              <a:t> Tuženi osporava tužbeni zahtev i predlaže da ga sud odbije redovno već u odgovoru na tužbu.</a:t>
            </a:r>
          </a:p>
          <a:p>
            <a:r>
              <a:rPr lang="sr-Latn-CS" dirty="0" smtClean="0"/>
              <a:t>Propuštanje tuženog da odgovori na tužbu će biti redovno razlog za donošenje presude zbog propuštanja, ako je tuženom tužba bila redovno dostavljena, i ako mu je sud naložio da odgovori na tužbu, upozorivši ga na posledice propuštanja da odgovori na tužbu.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sr-Latn-CS" dirty="0" smtClean="0">
                <a:solidFill>
                  <a:schemeClr val="accent6"/>
                </a:solidFill>
              </a:rPr>
              <a:t>2.</a:t>
            </a:r>
            <a:r>
              <a:rPr lang="sr-Latn-CS" dirty="0" smtClean="0"/>
              <a:t> Da bi sud doneo ovu presudu, potrebno je da je tužba konkluzivna, da tužbeni zahtev po materijalnom pravu proističe iz činjenica iz kojih ga izvodi tužilac.</a:t>
            </a:r>
          </a:p>
          <a:p>
            <a:r>
              <a:rPr lang="sr-Latn-CS" dirty="0" smtClean="0"/>
              <a:t>U tužbi moraju da se navedu sve okolnosti koje u svom materijalnopravnom rezultatu daju osnovanost zahteva.</a:t>
            </a:r>
          </a:p>
          <a:p>
            <a:r>
              <a:rPr lang="sr-Latn-CS" dirty="0" smtClean="0"/>
              <a:t>U parnici radi naknade štete ova presuda može da se donese ako iz tužbe proizilazi da je prouzrokovana šteta i da je tuženi kriv.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CS" dirty="0" smtClean="0"/>
              <a:t>Sud ne sme da uzme u obzir činjenicu o kojoj i u prisustvu tuženog vodi računa samo ako se tuženi na nju poziva (npr. da je potraživanje tužioca zastarelo ili da on ima protivpotraživanje prema tužiocu).</a:t>
            </a:r>
          </a:p>
          <a:p>
            <a:r>
              <a:rPr lang="sr-Latn-CS" dirty="0" smtClean="0"/>
              <a:t>Ako iz činjenica navedenih u tužbi ne proizilazi da je tužbeni zahtev osnovan, sud će zakazati pripremno ročište, a ako tužba na pripremnom ročištu ne bude preinačena, sud će presudom odbiti tužbeni zahtev. </a:t>
            </a:r>
          </a:p>
          <a:p>
            <a:r>
              <a:rPr lang="sr-Latn-CS" dirty="0" smtClean="0"/>
              <a:t>Ova presuda se ne smatra presudom zbog propuštanja, već presudom na osnovu kontradiktornog raspravljanja (može da se napada žalbom i zbog pogrešnog ili nepotpuno utvrđenog činjeničnog stanja).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sr-Latn-CS" dirty="0" smtClean="0">
                <a:solidFill>
                  <a:schemeClr val="accent6"/>
                </a:solidFill>
              </a:rPr>
              <a:t>3. </a:t>
            </a:r>
            <a:r>
              <a:rPr lang="sr-Latn-CS" dirty="0" smtClean="0"/>
              <a:t>Činjenice navedene u tužbi ne smeju da protivreče opštepoznatim činjenicama.</a:t>
            </a:r>
          </a:p>
          <a:p>
            <a:r>
              <a:rPr lang="sr-Latn-CS" dirty="0" smtClean="0"/>
              <a:t>Može se desiti da činjenice navedene u tužbi, protivreče tužiočevim navodima.</a:t>
            </a:r>
          </a:p>
          <a:p>
            <a:r>
              <a:rPr lang="sr-Latn-CS" dirty="0" smtClean="0"/>
              <a:t>Ako je to slučaj, kao i kada se ne slažu tužiočevi navodi sa opštepoznatim činjenicama, ili sa sadržinom zapisnika o obezbeđenju dokaza, sud treba da odbije donošenje presude na osnovu propuštanja.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b="1" dirty="0" smtClean="0"/>
              <a:t>Prema značaju koji ima za okončanje spora, može da bude: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Konačna presuda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Međupresuda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Načelo dispozicije!</a:t>
            </a:r>
          </a:p>
          <a:p>
            <a:r>
              <a:rPr lang="sr-Latn-CS" dirty="0" smtClean="0"/>
              <a:t>Ne može da se donese u bračnim i paternitetskim sporovima, ni imovinskim sporovima u kojima stranke ne mogu da raspolažu tužbenim zahtevom.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Sud će odložiti donošenje ove presude ako je potrebno da se pribave obaveštenja o tome da li se radi o zahtevu kojim stranke ne mogu raspolagati.</a:t>
            </a:r>
          </a:p>
          <a:p>
            <a:r>
              <a:rPr lang="sr-Latn-CS" dirty="0" smtClean="0"/>
              <a:t>Tako će se postupiti i kada nema dokaza da je tuženom dostavljena tužba, a nesumnjivo je da mu je upućena.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</a:t>
            </a:r>
            <a:r>
              <a:rPr lang="sr-Latn-CS" dirty="0" smtClean="0"/>
              <a:t> </a:t>
            </a:r>
            <a:r>
              <a:rPr lang="en-US" dirty="0" smtClean="0"/>
              <a:t>tom </a:t>
            </a:r>
            <a:r>
              <a:rPr lang="en-US" dirty="0" err="1" smtClean="0"/>
              <a:t>slučaju</a:t>
            </a:r>
            <a:r>
              <a:rPr lang="en-US" dirty="0" smtClean="0"/>
              <a:t> </a:t>
            </a:r>
            <a:r>
              <a:rPr lang="en-US" dirty="0" err="1" smtClean="0"/>
              <a:t>sud</a:t>
            </a:r>
            <a:r>
              <a:rPr lang="en-US" dirty="0" smtClean="0"/>
              <a:t> </a:t>
            </a:r>
            <a:r>
              <a:rPr lang="en-US" dirty="0" err="1" smtClean="0"/>
              <a:t>će</a:t>
            </a:r>
            <a:r>
              <a:rPr lang="en-US" dirty="0" smtClean="0"/>
              <a:t> </a:t>
            </a:r>
            <a:r>
              <a:rPr lang="en-US" dirty="0" err="1" smtClean="0"/>
              <a:t>odrediti</a:t>
            </a:r>
            <a:r>
              <a:rPr lang="en-US" dirty="0" smtClean="0"/>
              <a:t> </a:t>
            </a:r>
            <a:r>
              <a:rPr lang="en-US" dirty="0" err="1" smtClean="0"/>
              <a:t>rok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ne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 smtClean="0"/>
              <a:t>biti</a:t>
            </a:r>
            <a:r>
              <a:rPr lang="en-US" dirty="0" smtClean="0"/>
              <a:t> </a:t>
            </a:r>
            <a:r>
              <a:rPr lang="en-US" dirty="0" err="1" smtClean="0"/>
              <a:t>duži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30 </a:t>
            </a:r>
            <a:r>
              <a:rPr lang="en-US" dirty="0" err="1" smtClean="0"/>
              <a:t>dana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dostavljanje</a:t>
            </a:r>
            <a:r>
              <a:rPr lang="en-US" dirty="0" smtClean="0"/>
              <a:t> u</a:t>
            </a:r>
            <a:r>
              <a:rPr lang="sr-Latn-CS" dirty="0" smtClean="0"/>
              <a:t> </a:t>
            </a:r>
            <a:r>
              <a:rPr lang="pl-PL" dirty="0" smtClean="0"/>
              <a:t>zemlji, odnosno duži od roka potrebnog za dostavljanje preko diplomatskog ili konzularnog predstavništva</a:t>
            </a:r>
            <a:r>
              <a:rPr lang="en-US" dirty="0" smtClean="0"/>
              <a:t>, </a:t>
            </a:r>
            <a:r>
              <a:rPr lang="en-US" dirty="0" err="1" smtClean="0"/>
              <a:t>da</a:t>
            </a:r>
            <a:r>
              <a:rPr lang="en-US" dirty="0" smtClean="0"/>
              <a:t> se </a:t>
            </a:r>
            <a:r>
              <a:rPr lang="en-US" dirty="0" err="1" smtClean="0"/>
              <a:t>izvidi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li</a:t>
            </a:r>
            <a:r>
              <a:rPr lang="en-US" dirty="0" smtClean="0"/>
              <a:t> je </a:t>
            </a:r>
            <a:r>
              <a:rPr lang="en-US" dirty="0" err="1" smtClean="0"/>
              <a:t>tuženom</a:t>
            </a:r>
            <a:r>
              <a:rPr lang="en-US" dirty="0" smtClean="0"/>
              <a:t> </a:t>
            </a:r>
            <a:r>
              <a:rPr lang="en-US" dirty="0" err="1" smtClean="0"/>
              <a:t>uredno</a:t>
            </a:r>
            <a:r>
              <a:rPr lang="en-US" dirty="0" smtClean="0"/>
              <a:t> </a:t>
            </a:r>
            <a:r>
              <a:rPr lang="en-US" dirty="0" err="1" smtClean="0"/>
              <a:t>dostavljena</a:t>
            </a:r>
            <a:r>
              <a:rPr lang="en-US" dirty="0" smtClean="0"/>
              <a:t> </a:t>
            </a:r>
            <a:r>
              <a:rPr lang="en-US" dirty="0" err="1" smtClean="0"/>
              <a:t>tužba</a:t>
            </a:r>
            <a:r>
              <a:rPr lang="en-US" dirty="0" smtClean="0"/>
              <a:t>.</a:t>
            </a:r>
            <a:endParaRPr lang="sr-Latn-C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Ako</a:t>
            </a:r>
            <a:r>
              <a:rPr lang="en-US" dirty="0" smtClean="0"/>
              <a:t> se u tom</a:t>
            </a:r>
            <a:r>
              <a:rPr lang="sr-Latn-CS" dirty="0" smtClean="0"/>
              <a:t> </a:t>
            </a:r>
            <a:r>
              <a:rPr lang="en-US" dirty="0" err="1" smtClean="0"/>
              <a:t>roku</a:t>
            </a:r>
            <a:r>
              <a:rPr lang="en-US" dirty="0" smtClean="0"/>
              <a:t> </a:t>
            </a:r>
            <a:r>
              <a:rPr lang="en-US" dirty="0" err="1" smtClean="0"/>
              <a:t>utvrdi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je </a:t>
            </a:r>
            <a:r>
              <a:rPr lang="en-US" dirty="0" err="1" smtClean="0"/>
              <a:t>tuženom</a:t>
            </a:r>
            <a:r>
              <a:rPr lang="en-US" dirty="0" smtClean="0"/>
              <a:t>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uredno</a:t>
            </a:r>
            <a:r>
              <a:rPr lang="en-US" dirty="0" smtClean="0"/>
              <a:t> </a:t>
            </a:r>
            <a:r>
              <a:rPr lang="en-US" dirty="0" err="1" smtClean="0"/>
              <a:t>dostavljena</a:t>
            </a:r>
            <a:r>
              <a:rPr lang="en-US" dirty="0" smtClean="0"/>
              <a:t> </a:t>
            </a:r>
            <a:r>
              <a:rPr lang="en-US" dirty="0" err="1" smtClean="0"/>
              <a:t>tužba</a:t>
            </a:r>
            <a:r>
              <a:rPr lang="en-US" dirty="0" smtClean="0"/>
              <a:t>, </a:t>
            </a:r>
            <a:r>
              <a:rPr lang="en-US" dirty="0" err="1" smtClean="0"/>
              <a:t>sud</a:t>
            </a:r>
            <a:r>
              <a:rPr lang="en-US" dirty="0" smtClean="0"/>
              <a:t> </a:t>
            </a:r>
            <a:r>
              <a:rPr lang="en-US" dirty="0" err="1" smtClean="0"/>
              <a:t>će</a:t>
            </a:r>
            <a:r>
              <a:rPr lang="en-US" dirty="0" smtClean="0"/>
              <a:t> </a:t>
            </a:r>
            <a:r>
              <a:rPr lang="en-US" dirty="0" err="1" smtClean="0"/>
              <a:t>doneti</a:t>
            </a:r>
            <a:r>
              <a:rPr lang="en-US" dirty="0" smtClean="0"/>
              <a:t> </a:t>
            </a:r>
            <a:r>
              <a:rPr lang="en-US" dirty="0" err="1" smtClean="0"/>
              <a:t>presudu</a:t>
            </a:r>
            <a:r>
              <a:rPr lang="sr-Latn-CS" dirty="0" smtClean="0"/>
              <a:t> </a:t>
            </a:r>
            <a:r>
              <a:rPr lang="en-US" dirty="0" err="1" smtClean="0"/>
              <a:t>zbog</a:t>
            </a:r>
            <a:r>
              <a:rPr lang="en-US" dirty="0" smtClean="0"/>
              <a:t> </a:t>
            </a:r>
            <a:r>
              <a:rPr lang="en-US" dirty="0" err="1" smtClean="0"/>
              <a:t>propuštanja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Presuda zbog izostanka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NOVO-ZPP</a:t>
            </a:r>
          </a:p>
          <a:p>
            <a:r>
              <a:rPr lang="sr-Latn-CS" dirty="0" smtClean="0"/>
              <a:t>Sud je donosi zato što uredno pozvani tuženi nije pristupio na Zakonom određeno ročište.</a:t>
            </a:r>
          </a:p>
          <a:p>
            <a:r>
              <a:rPr lang="sr-Latn-CS" dirty="0" smtClean="0"/>
              <a:t>Tužba mora da bude dopuštena i procesne pretpostavke ispunjene.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CS" dirty="0" smtClean="0"/>
              <a:t>O</a:t>
            </a:r>
            <a:r>
              <a:rPr lang="en-US" dirty="0" err="1" smtClean="0"/>
              <a:t>dgovor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tu</a:t>
            </a:r>
            <a:r>
              <a:rPr lang="sr-Latn-RS" dirty="0" smtClean="0"/>
              <a:t>žbu nije obavezan-</a:t>
            </a:r>
            <a:r>
              <a:rPr lang="sr-Latn-CS" dirty="0" smtClean="0"/>
              <a:t>posebni </a:t>
            </a:r>
            <a:r>
              <a:rPr lang="sr-Latn-CS" dirty="0"/>
              <a:t>parnični postupci-smetanje poseda, povodom prigovora protiv platnog naloga, sporovi male vrednosti, parnice povodom potrošačkih sporova.</a:t>
            </a:r>
          </a:p>
          <a:p>
            <a:r>
              <a:rPr lang="en-US" dirty="0" err="1"/>
              <a:t>Sud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izuzetno</a:t>
            </a:r>
            <a:r>
              <a:rPr lang="en-US" dirty="0"/>
              <a:t>, </a:t>
            </a:r>
            <a:r>
              <a:rPr lang="en-US" dirty="0" err="1"/>
              <a:t>ako</a:t>
            </a:r>
            <a:r>
              <a:rPr lang="en-US" dirty="0"/>
              <a:t> to </a:t>
            </a:r>
            <a:r>
              <a:rPr lang="en-US" dirty="0" err="1"/>
              <a:t>zahtevaju</a:t>
            </a:r>
            <a:r>
              <a:rPr lang="en-US" dirty="0"/>
              <a:t> </a:t>
            </a:r>
            <a:r>
              <a:rPr lang="en-US" dirty="0" err="1"/>
              <a:t>posebne</a:t>
            </a:r>
            <a:r>
              <a:rPr lang="en-US" dirty="0"/>
              <a:t> </a:t>
            </a:r>
            <a:r>
              <a:rPr lang="en-US" dirty="0" err="1"/>
              <a:t>okolnosti</a:t>
            </a:r>
            <a:r>
              <a:rPr lang="en-US" dirty="0"/>
              <a:t> </a:t>
            </a:r>
            <a:r>
              <a:rPr lang="en-US" dirty="0" err="1"/>
              <a:t>pojedinog</a:t>
            </a:r>
            <a:r>
              <a:rPr lang="en-US" dirty="0"/>
              <a:t> </a:t>
            </a:r>
            <a:r>
              <a:rPr lang="en-US" dirty="0" err="1"/>
              <a:t>slučaja</a:t>
            </a:r>
            <a:r>
              <a:rPr lang="en-US" dirty="0"/>
              <a:t>, a</a:t>
            </a:r>
            <a:r>
              <a:rPr lang="sr-Latn-CS" dirty="0"/>
              <a:t> </a:t>
            </a:r>
            <a:r>
              <a:rPr lang="pl-PL" dirty="0"/>
              <a:t>posebno ako je to potrebno radi odlučivanja o predlogu za određivanja privremenih </a:t>
            </a:r>
            <a:r>
              <a:rPr lang="en-US" dirty="0" err="1"/>
              <a:t>mera</a:t>
            </a:r>
            <a:r>
              <a:rPr lang="en-US" dirty="0"/>
              <a:t>, </a:t>
            </a:r>
            <a:r>
              <a:rPr lang="en-US" dirty="0" err="1"/>
              <a:t>odmah</a:t>
            </a:r>
            <a:r>
              <a:rPr lang="en-US" dirty="0"/>
              <a:t> </a:t>
            </a:r>
            <a:r>
              <a:rPr lang="en-US" dirty="0" err="1"/>
              <a:t>zakazati</a:t>
            </a:r>
            <a:r>
              <a:rPr lang="en-US" dirty="0"/>
              <a:t> </a:t>
            </a:r>
            <a:r>
              <a:rPr lang="en-US" dirty="0" err="1"/>
              <a:t>ročište</a:t>
            </a:r>
            <a:r>
              <a:rPr lang="en-US" dirty="0"/>
              <a:t> i </a:t>
            </a:r>
            <a:r>
              <a:rPr lang="en-US" dirty="0" err="1"/>
              <a:t>narediti</a:t>
            </a:r>
            <a:r>
              <a:rPr lang="en-US" dirty="0"/>
              <a:t> da se </a:t>
            </a:r>
            <a:r>
              <a:rPr lang="en-US" dirty="0" err="1"/>
              <a:t>primerak</a:t>
            </a:r>
            <a:r>
              <a:rPr lang="en-US" dirty="0"/>
              <a:t> </a:t>
            </a:r>
            <a:r>
              <a:rPr lang="en-US" dirty="0" err="1"/>
              <a:t>tužbe</a:t>
            </a:r>
            <a:r>
              <a:rPr lang="en-US" dirty="0"/>
              <a:t> </a:t>
            </a:r>
            <a:r>
              <a:rPr lang="en-US" dirty="0" err="1"/>
              <a:t>dostavi</a:t>
            </a:r>
            <a:r>
              <a:rPr lang="en-US" dirty="0"/>
              <a:t> </a:t>
            </a:r>
            <a:r>
              <a:rPr lang="en-US" dirty="0" err="1"/>
              <a:t>tuženom</a:t>
            </a:r>
            <a:r>
              <a:rPr lang="sr-Latn-CS" dirty="0"/>
              <a:t>, bez nalaganja tuženom da odgovori na tužbu.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874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CS" dirty="0" smtClean="0"/>
              <a:t>OSNOVNI USLOV-DA TUŽENI NIJE DOŠAO NA PRIPREMNO ROČIŠTE (1.ROČIŠTE ZA GLAVNU RASPRAVU AKO NIJE BILO PRIPREMNOG), I DA MU SUD NIJE NALOŽIO DA ODGOVORI NA TUŽBU (AKO JESTE-PRESUDA ZBOG PROPUŠTANJA).</a:t>
            </a:r>
          </a:p>
          <a:p>
            <a:r>
              <a:rPr lang="sr-Latn-CS" dirty="0" smtClean="0"/>
              <a:t>ISTO I AKO JE DOŠAO, ALI NEĆE DA SE  UPUSTI U RASPRAVLJANJE I NE OSPORAVA TUŽBENI ZAHTEV.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Dalji uslovi: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Da je uredno pozvan na pripremno ročište-gl.raspravu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Da mu je uredno dostavljena tužba sa prilozima i da je upozoren na posledice nedolaska na pripremno ročište (gl.raspravu)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Ako niije podneskom osporio tužbeni zahtev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sr-Latn-CS" dirty="0" smtClean="0">
                <a:solidFill>
                  <a:schemeClr val="accent1"/>
                </a:solidFill>
              </a:rPr>
              <a:t>4.</a:t>
            </a:r>
            <a:r>
              <a:rPr lang="sr-Latn-CS" dirty="0" smtClean="0"/>
              <a:t> Ako iz činjenica navedenih u tužbi, proizilazi da je tužbeni zahtev osnovan</a:t>
            </a:r>
          </a:p>
          <a:p>
            <a:pPr>
              <a:buNone/>
            </a:pPr>
            <a:r>
              <a:rPr lang="sr-Latn-CS" dirty="0" smtClean="0">
                <a:solidFill>
                  <a:schemeClr val="accent1"/>
                </a:solidFill>
              </a:rPr>
              <a:t>5.</a:t>
            </a:r>
            <a:r>
              <a:rPr lang="sr-Latn-CS" dirty="0" smtClean="0"/>
              <a:t> Ako te činjenice nisu u suprotnosti sa dokazima koje je podneo sam tužilac ili sa opštepoznatim činjenicama</a:t>
            </a:r>
          </a:p>
          <a:p>
            <a:pPr>
              <a:buNone/>
            </a:pPr>
            <a:r>
              <a:rPr lang="sr-Latn-CS" dirty="0" smtClean="0">
                <a:solidFill>
                  <a:schemeClr val="accent1"/>
                </a:solidFill>
              </a:rPr>
              <a:t>6. </a:t>
            </a:r>
            <a:r>
              <a:rPr lang="sr-Latn-CS" dirty="0" smtClean="0"/>
              <a:t>Ako ne postoje opštepoznate okolnosti zbog kojih nije mogao da dođe na ročište</a:t>
            </a:r>
          </a:p>
          <a:p>
            <a:pPr>
              <a:buNone/>
            </a:pPr>
            <a:r>
              <a:rPr lang="sr-Latn-CS" dirty="0" smtClean="0">
                <a:solidFill>
                  <a:schemeClr val="accent1"/>
                </a:solidFill>
              </a:rPr>
              <a:t>7. </a:t>
            </a:r>
            <a:r>
              <a:rPr lang="sr-Latn-CS" dirty="0" smtClean="0"/>
              <a:t>Potrebno je da se radi o zahtevu kojim tužilac može slobodno da raspolaže.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Ovu presudu sud donosi ili na pripremnom ročištu, ili na prvom ročištu za glavnu raspravu, ako pripremno nije bilo održano.</a:t>
            </a:r>
          </a:p>
          <a:p>
            <a:r>
              <a:rPr lang="sr-Latn-CS" dirty="0" smtClean="0"/>
              <a:t>Protiv nje ne može da se izjavi žalba zbog pogrešno ili nepotpuno utvrđenog činjeničnog stanja.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dirty="0" smtClean="0"/>
              <a:t>Mora da se odloži donošenje ove presude ako nema dokaza da je tuženi uredno pozvan, a nesumnjivo je da mu je bio uručen poziv. Sud će da odredi rok (ne duži od 30 dana), kada je dostavljanje izvršeno u Srbiji, ili duži kada je izvršeno u inostranstvu, radi provere da li je tuženi uredno pozvan-ako jeste doneće presudu zbog izostanka, čak i bez izjašnjavanja stranaka.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b="1" dirty="0" smtClean="0"/>
              <a:t>Prema tome da li se presudom odlučuje o celom tužbenom zahtevu, odnosno o svim postavljenim zahtevima, ili samo o delu, odnosno o jednom ili o nekima, presude se dele na: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Delimične presude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Potpune presude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Ako iz činjenica ne proizilazi da je tužbeni zahtev osnovan,a tužilac ne preinači tužbu na ročištu, sud donosi presudu kojom tužbeni zahtev odbija-ona se smatra presudom na osnovu kontradiktornog raspravljanja.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CS" b="1" dirty="0" smtClean="0"/>
              <a:t>Prema držanju stranaka u postupku, presude se dele: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Presuda na osnovu priznanja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Presuda na osnovu odricanja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Presuda zbog propuštanja i presuda zbog izostanka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Presuda na osnovu kontradiktornog raspravljanja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Presuda bez kontradiktornog raspravljanja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b="1" dirty="0" smtClean="0"/>
              <a:t>Prema tome da li je za ocenu osnovanosti tužbenog zahteva, pretežno primenjeno materijalno pravo dele se na </a:t>
            </a:r>
            <a:r>
              <a:rPr lang="sr-Latn-CS" dirty="0" smtClean="0"/>
              <a:t>materijalnopravno zasnovane (sve presude donesene na osnovu kontradiktornog raspravljanja (uključujući i delimične presude i međupresude) i procesene presude (sve ostale).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Predsednik veća može u toku pripremanja glavne rasprave, posle prijema odgovra na tužbu, da donese presudu, ako utvrdi da među strankama nisu sporne činjenice i da ne postoje druge smetnje za donošenje odluke-prema čl. 291. st. 2 ZPP (presuda bez kontradiktornog raspravljanja).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dirty="0" smtClean="0"/>
              <a:t>Osuđujuća (kondemnatorna) presuda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Njome sud nalaže osuđenoj stranci da u korist protivnika nešto učini, trpi ili propusti.</a:t>
            </a:r>
          </a:p>
          <a:p>
            <a:r>
              <a:rPr lang="sr-Latn-CS" dirty="0" smtClean="0"/>
              <a:t>Osuda koja se njome izriče je zaposvest tuženom da izvrši činidbu ( ili da se od činjenja činidbe uzdrži, ili da je propusti)-u noj je sadržano prećutno utvrđenje da tužilac ima pravo na tu činidbu (prećutna deklaratorna preambula).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zora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Uzorak</Template>
  <TotalTime>172</TotalTime>
  <Words>2656</Words>
  <Application>Microsoft Office PowerPoint</Application>
  <PresentationFormat>On-screen Show (4:3)</PresentationFormat>
  <Paragraphs>197</Paragraphs>
  <Slides>50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3" baseType="lpstr">
      <vt:lpstr>Arial</vt:lpstr>
      <vt:lpstr>Calibri</vt:lpstr>
      <vt:lpstr>Uzorak</vt:lpstr>
      <vt:lpstr>Presuda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Osuđujuća (kondemnatorna) presuda</vt:lpstr>
      <vt:lpstr>PowerPoint Presentation</vt:lpstr>
      <vt:lpstr>PowerPoint Presentation</vt:lpstr>
      <vt:lpstr>PowerPoint Presentation</vt:lpstr>
      <vt:lpstr>PowerPoint Presentation</vt:lpstr>
      <vt:lpstr>Utvrđujuća (deklarativne) presuda</vt:lpstr>
      <vt:lpstr>Preobražajna (konstitutivna) presuda</vt:lpstr>
      <vt:lpstr>Delimična presuda</vt:lpstr>
      <vt:lpstr>PowerPoint Presentation</vt:lpstr>
      <vt:lpstr>PowerPoint Presentation</vt:lpstr>
      <vt:lpstr>PowerPoint Presentation</vt:lpstr>
      <vt:lpstr>PowerPoint Presentation</vt:lpstr>
      <vt:lpstr>Međupresuda i konačna presuda </vt:lpstr>
      <vt:lpstr>PowerPoint Presentation</vt:lpstr>
      <vt:lpstr>PowerPoint Presentation</vt:lpstr>
      <vt:lpstr>PowerPoint Presentation</vt:lpstr>
      <vt:lpstr>Presuda na osnovu priznanja</vt:lpstr>
      <vt:lpstr>PowerPoint Presentation</vt:lpstr>
      <vt:lpstr>PowerPoint Presentation</vt:lpstr>
      <vt:lpstr>PowerPoint Presentation</vt:lpstr>
      <vt:lpstr>PowerPoint Presentation</vt:lpstr>
      <vt:lpstr>Presuda na osnovu odricanja</vt:lpstr>
      <vt:lpstr>PowerPoint Presentation</vt:lpstr>
      <vt:lpstr>Presuda zbog propuštanja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Presuda zbog izostanka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Acer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Presuda</dc:title>
  <dc:creator>Milos Milosevic</dc:creator>
  <cp:lastModifiedBy>User</cp:lastModifiedBy>
  <cp:revision>8</cp:revision>
  <dcterms:created xsi:type="dcterms:W3CDTF">2011-03-31T09:35:07Z</dcterms:created>
  <dcterms:modified xsi:type="dcterms:W3CDTF">2021-05-13T18:28:26Z</dcterms:modified>
</cp:coreProperties>
</file>