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96" r:id="rId12"/>
    <p:sldId id="266" r:id="rId13"/>
    <p:sldId id="267" r:id="rId14"/>
    <p:sldId id="268" r:id="rId15"/>
    <p:sldId id="269" r:id="rId16"/>
    <p:sldId id="270" r:id="rId17"/>
    <p:sldId id="271" r:id="rId18"/>
    <p:sldId id="272" r:id="rId19"/>
    <p:sldId id="273" r:id="rId20"/>
    <p:sldId id="274" r:id="rId21"/>
    <p:sldId id="275" r:id="rId22"/>
    <p:sldId id="276" r:id="rId23"/>
    <p:sldId id="293" r:id="rId24"/>
    <p:sldId id="294" r:id="rId25"/>
    <p:sldId id="295"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7" autoAdjust="0"/>
    <p:restoredTop sz="94660"/>
  </p:normalViewPr>
  <p:slideViewPr>
    <p:cSldViewPr>
      <p:cViewPr varScale="1">
        <p:scale>
          <a:sx n="83" d="100"/>
          <a:sy n="83" d="100"/>
        </p:scale>
        <p:origin x="1421"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8981EE-1C5D-4826-BB36-84A45763E919}" type="datetimeFigureOut">
              <a:rPr lang="en-US" smtClean="0"/>
              <a:pPr/>
              <a:t>4/19/2021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D4672-5ED1-4BD7-B585-D44474B6F245}" type="slidenum">
              <a:rPr lang="en-US" smtClean="0"/>
              <a:pPr/>
              <a:t>‹#›</a:t>
            </a:fld>
            <a:endParaRPr lang="en-US"/>
          </a:p>
        </p:txBody>
      </p:sp>
    </p:spTree>
    <p:extLst>
      <p:ext uri="{BB962C8B-B14F-4D97-AF65-F5344CB8AC3E}">
        <p14:creationId xmlns:p14="http://schemas.microsoft.com/office/powerpoint/2010/main" val="1706505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DD4672-5ED1-4BD7-B585-D44474B6F24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D4672-5ED1-4BD7-B585-D44474B6F24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07B0F3-170F-42DD-AD8D-51F0B1E31939}" type="datetimeFigureOut">
              <a:rPr lang="en-US" smtClean="0"/>
              <a:pPr/>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373EA-4CEF-4CE1-92EE-779572F79A8A}" type="slidenum">
              <a:rPr lang="en-US" smtClean="0"/>
              <a:pPr/>
              <a:t>‹#›</a:t>
            </a:fld>
            <a:endParaRPr lang="en-US"/>
          </a:p>
        </p:txBody>
      </p:sp>
    </p:spTree>
    <p:extLst>
      <p:ext uri="{BB962C8B-B14F-4D97-AF65-F5344CB8AC3E}">
        <p14:creationId xmlns:p14="http://schemas.microsoft.com/office/powerpoint/2010/main" val="173048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07B0F3-170F-42DD-AD8D-51F0B1E31939}" type="datetimeFigureOut">
              <a:rPr lang="en-US" smtClean="0"/>
              <a:pPr/>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373EA-4CEF-4CE1-92EE-779572F79A8A}" type="slidenum">
              <a:rPr lang="en-US" smtClean="0"/>
              <a:pPr/>
              <a:t>‹#›</a:t>
            </a:fld>
            <a:endParaRPr lang="en-US"/>
          </a:p>
        </p:txBody>
      </p:sp>
    </p:spTree>
    <p:extLst>
      <p:ext uri="{BB962C8B-B14F-4D97-AF65-F5344CB8AC3E}">
        <p14:creationId xmlns:p14="http://schemas.microsoft.com/office/powerpoint/2010/main" val="228216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07B0F3-170F-42DD-AD8D-51F0B1E31939}" type="datetimeFigureOut">
              <a:rPr lang="en-US" smtClean="0"/>
              <a:pPr/>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373EA-4CEF-4CE1-92EE-779572F79A8A}" type="slidenum">
              <a:rPr lang="en-US" smtClean="0"/>
              <a:pPr/>
              <a:t>‹#›</a:t>
            </a:fld>
            <a:endParaRPr lang="en-US"/>
          </a:p>
        </p:txBody>
      </p:sp>
    </p:spTree>
    <p:extLst>
      <p:ext uri="{BB962C8B-B14F-4D97-AF65-F5344CB8AC3E}">
        <p14:creationId xmlns:p14="http://schemas.microsoft.com/office/powerpoint/2010/main" val="2235823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07B0F3-170F-42DD-AD8D-51F0B1E31939}" type="datetimeFigureOut">
              <a:rPr lang="en-US" smtClean="0"/>
              <a:pPr/>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373EA-4CEF-4CE1-92EE-779572F79A8A}" type="slidenum">
              <a:rPr lang="en-US" smtClean="0"/>
              <a:pPr/>
              <a:t>‹#›</a:t>
            </a:fld>
            <a:endParaRPr lang="en-US"/>
          </a:p>
        </p:txBody>
      </p:sp>
    </p:spTree>
    <p:extLst>
      <p:ext uri="{BB962C8B-B14F-4D97-AF65-F5344CB8AC3E}">
        <p14:creationId xmlns:p14="http://schemas.microsoft.com/office/powerpoint/2010/main" val="2094789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07B0F3-170F-42DD-AD8D-51F0B1E31939}" type="datetimeFigureOut">
              <a:rPr lang="en-US" smtClean="0"/>
              <a:pPr/>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373EA-4CEF-4CE1-92EE-779572F79A8A}" type="slidenum">
              <a:rPr lang="en-US" smtClean="0"/>
              <a:pPr/>
              <a:t>‹#›</a:t>
            </a:fld>
            <a:endParaRPr lang="en-US"/>
          </a:p>
        </p:txBody>
      </p:sp>
    </p:spTree>
    <p:extLst>
      <p:ext uri="{BB962C8B-B14F-4D97-AF65-F5344CB8AC3E}">
        <p14:creationId xmlns:p14="http://schemas.microsoft.com/office/powerpoint/2010/main" val="381177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07B0F3-170F-42DD-AD8D-51F0B1E31939}" type="datetimeFigureOut">
              <a:rPr lang="en-US" smtClean="0"/>
              <a:pPr/>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373EA-4CEF-4CE1-92EE-779572F79A8A}" type="slidenum">
              <a:rPr lang="en-US" smtClean="0"/>
              <a:pPr/>
              <a:t>‹#›</a:t>
            </a:fld>
            <a:endParaRPr lang="en-US"/>
          </a:p>
        </p:txBody>
      </p:sp>
    </p:spTree>
    <p:extLst>
      <p:ext uri="{BB962C8B-B14F-4D97-AF65-F5344CB8AC3E}">
        <p14:creationId xmlns:p14="http://schemas.microsoft.com/office/powerpoint/2010/main" val="2469477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07B0F3-170F-42DD-AD8D-51F0B1E31939}" type="datetimeFigureOut">
              <a:rPr lang="en-US" smtClean="0"/>
              <a:pPr/>
              <a:t>4/19/2021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3373EA-4CEF-4CE1-92EE-779572F79A8A}" type="slidenum">
              <a:rPr lang="en-US" smtClean="0"/>
              <a:pPr/>
              <a:t>‹#›</a:t>
            </a:fld>
            <a:endParaRPr lang="en-US"/>
          </a:p>
        </p:txBody>
      </p:sp>
    </p:spTree>
    <p:extLst>
      <p:ext uri="{BB962C8B-B14F-4D97-AF65-F5344CB8AC3E}">
        <p14:creationId xmlns:p14="http://schemas.microsoft.com/office/powerpoint/2010/main" val="223364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07B0F3-170F-42DD-AD8D-51F0B1E31939}" type="datetimeFigureOut">
              <a:rPr lang="en-US" smtClean="0"/>
              <a:pPr/>
              <a:t>4/19/2021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3373EA-4CEF-4CE1-92EE-779572F79A8A}" type="slidenum">
              <a:rPr lang="en-US" smtClean="0"/>
              <a:pPr/>
              <a:t>‹#›</a:t>
            </a:fld>
            <a:endParaRPr lang="en-US"/>
          </a:p>
        </p:txBody>
      </p:sp>
    </p:spTree>
    <p:extLst>
      <p:ext uri="{BB962C8B-B14F-4D97-AF65-F5344CB8AC3E}">
        <p14:creationId xmlns:p14="http://schemas.microsoft.com/office/powerpoint/2010/main" val="323883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7B0F3-170F-42DD-AD8D-51F0B1E31939}" type="datetimeFigureOut">
              <a:rPr lang="en-US" smtClean="0"/>
              <a:pPr/>
              <a:t>4/19/2021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3373EA-4CEF-4CE1-92EE-779572F79A8A}" type="slidenum">
              <a:rPr lang="en-US" smtClean="0"/>
              <a:pPr/>
              <a:t>‹#›</a:t>
            </a:fld>
            <a:endParaRPr lang="en-US"/>
          </a:p>
        </p:txBody>
      </p:sp>
    </p:spTree>
    <p:extLst>
      <p:ext uri="{BB962C8B-B14F-4D97-AF65-F5344CB8AC3E}">
        <p14:creationId xmlns:p14="http://schemas.microsoft.com/office/powerpoint/2010/main" val="993327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807B0F3-170F-42DD-AD8D-51F0B1E31939}" type="datetimeFigureOut">
              <a:rPr lang="en-US" smtClean="0"/>
              <a:pPr/>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373EA-4CEF-4CE1-92EE-779572F79A8A}" type="slidenum">
              <a:rPr lang="en-US" smtClean="0"/>
              <a:pPr/>
              <a:t>‹#›</a:t>
            </a:fld>
            <a:endParaRPr lang="en-US"/>
          </a:p>
        </p:txBody>
      </p:sp>
    </p:spTree>
    <p:extLst>
      <p:ext uri="{BB962C8B-B14F-4D97-AF65-F5344CB8AC3E}">
        <p14:creationId xmlns:p14="http://schemas.microsoft.com/office/powerpoint/2010/main" val="152357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807B0F3-170F-42DD-AD8D-51F0B1E31939}" type="datetimeFigureOut">
              <a:rPr lang="en-US" smtClean="0"/>
              <a:pPr/>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373EA-4CEF-4CE1-92EE-779572F79A8A}" type="slidenum">
              <a:rPr lang="en-US" smtClean="0"/>
              <a:pPr/>
              <a:t>‹#›</a:t>
            </a:fld>
            <a:endParaRPr lang="en-US"/>
          </a:p>
        </p:txBody>
      </p:sp>
    </p:spTree>
    <p:extLst>
      <p:ext uri="{BB962C8B-B14F-4D97-AF65-F5344CB8AC3E}">
        <p14:creationId xmlns:p14="http://schemas.microsoft.com/office/powerpoint/2010/main" val="122856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7B0F3-170F-42DD-AD8D-51F0B1E31939}" type="datetimeFigureOut">
              <a:rPr lang="en-US" smtClean="0"/>
              <a:pPr/>
              <a:t>4/19/2021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373EA-4CEF-4CE1-92EE-779572F79A8A}" type="slidenum">
              <a:rPr lang="en-US" smtClean="0"/>
              <a:pPr/>
              <a:t>‹#›</a:t>
            </a:fld>
            <a:endParaRPr lang="en-US"/>
          </a:p>
        </p:txBody>
      </p:sp>
    </p:spTree>
    <p:extLst>
      <p:ext uri="{BB962C8B-B14F-4D97-AF65-F5344CB8AC3E}">
        <p14:creationId xmlns:p14="http://schemas.microsoft.com/office/powerpoint/2010/main" val="31390806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CS" dirty="0" smtClean="0"/>
              <a:t>Vrste tužbi</a:t>
            </a:r>
            <a:endParaRPr lang="en-US" dirty="0"/>
          </a:p>
        </p:txBody>
      </p:sp>
      <p:sp>
        <p:nvSpPr>
          <p:cNvPr id="3" name="Subtitle 2"/>
          <p:cNvSpPr>
            <a:spLocks noGrp="1"/>
          </p:cNvSpPr>
          <p:nvPr>
            <p:ph type="subTitle" idx="1"/>
          </p:nvPr>
        </p:nvSpPr>
        <p:spPr/>
        <p:txBody>
          <a:bodyPr>
            <a:noAutofit/>
          </a:bodyPr>
          <a:lstStyle/>
          <a:p>
            <a:r>
              <a:rPr lang="sr-Latn-CS" sz="1800" dirty="0" smtClean="0">
                <a:solidFill>
                  <a:schemeClr val="tx1"/>
                </a:solidFill>
              </a:rPr>
              <a:t>Prema prirodi povređenog subjektivnog prava tužbe se dele (u materijalnopravnoj teoriji i praksi) na stvarnu, tražbenu, naslednu...</a:t>
            </a:r>
          </a:p>
          <a:p>
            <a:r>
              <a:rPr lang="sr-Latn-CS" sz="1800" dirty="0" smtClean="0">
                <a:solidFill>
                  <a:schemeClr val="tx1"/>
                </a:solidFill>
              </a:rPr>
              <a:t>Rimsko pravo-vindikaciona, posesorna, petitorna, paulijanska, publicijanska...</a:t>
            </a:r>
          </a:p>
          <a:p>
            <a:r>
              <a:rPr lang="sr-Latn-CS" sz="1800" dirty="0" smtClean="0">
                <a:solidFill>
                  <a:schemeClr val="tx1"/>
                </a:solidFill>
              </a:rPr>
              <a:t>Procesno pravo-prema sadržini zaštite koju traži tužičac-tužba za osudu na činidbu (kondemnatorna), za utvrđenje (deklarativna) i za pravni preobražaj (konstittutivna).</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sr-Latn-CS" dirty="0" smtClean="0"/>
              <a:t>Odnos mora da postoji-u sadašnjosti.</a:t>
            </a:r>
          </a:p>
          <a:p>
            <a:r>
              <a:rPr lang="sr-Latn-CS" dirty="0" smtClean="0"/>
              <a:t>O odnosu koji više ne postoji može da se traži utvrđenje ako njegovo ranije postojanje predstavlja osnov za neko pravo u sadašnjosti.</a:t>
            </a:r>
          </a:p>
          <a:p>
            <a:r>
              <a:rPr lang="sr-Latn-CS" dirty="0" smtClean="0"/>
              <a:t>Može da bude vezan za uslov ili rok.</a:t>
            </a:r>
          </a:p>
          <a:p>
            <a:r>
              <a:rPr lang="sr-Latn-CS" dirty="0" smtClean="0"/>
              <a:t>U praksi se dozvoljava da se ovom tužbom utvrdi i svojstvo pravnog posla-npr. punovažnosti ugovora.</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sr-Latn-CS" dirty="0" smtClean="0"/>
              <a:t>Član 194. ZPP:</a:t>
            </a:r>
          </a:p>
          <a:p>
            <a:pPr>
              <a:buNone/>
            </a:pPr>
            <a:r>
              <a:rPr lang="sr-Latn-CS" dirty="0" smtClean="0"/>
              <a:t>“ Tužilac može u tužbi da traži da sud samo utvrdi postojanje, odnosno nepostojanje nekog prava ili pravnog odnosa, povredu prava ličnosti ili istinitost, odnosno neistinitost neke isprave.</a:t>
            </a:r>
          </a:p>
          <a:p>
            <a:pPr>
              <a:buNone/>
            </a:pPr>
            <a:r>
              <a:rPr lang="sr-Latn-CS" dirty="0" smtClean="0"/>
              <a:t>Tužba za utvrđenje može da se podnese ako tužilac ima pravni interes da sud utvrdi postojanje, odnosno nepostojanje spornog prava ili pravnog odnosa, pre dospelosti zahteva za činidbu iz istog odnosa ili istinitost odnosno neistinitost neke isprave, ili ako tužilac ima neki drugi pravni interes.</a:t>
            </a:r>
          </a:p>
          <a:p>
            <a:pPr>
              <a:buNone/>
            </a:pPr>
            <a:r>
              <a:rPr lang="sr-Latn-CS" dirty="0" smtClean="0"/>
              <a:t>Tužba za utvrđenje može da se podnese radi utvrđenja postojanja, odnosno nepostojanja činjenice, ako je to predviđeno zakonom ili drugim propisom.</a:t>
            </a:r>
          </a:p>
          <a:p>
            <a:pPr>
              <a:buNone/>
            </a:pPr>
            <a:r>
              <a:rPr lang="sr-Latn-CS" dirty="0" smtClean="0"/>
              <a:t>Tužba za utvrđenje povrede prava ličnosti može da se pdonese bez obzira da li je postavljen zahtev za naknadu štete ili drugi zahtev, u skladu sa posebnim zakonom.”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sr-Latn-CS" dirty="0" smtClean="0"/>
              <a:t>Srbija-utvrđenje činjenica statusnog značaja za jedno lice-imena, datuma rođenja.</a:t>
            </a:r>
          </a:p>
          <a:p>
            <a:endParaRPr lang="sr-Latn-CS" dirty="0" smtClean="0"/>
          </a:p>
          <a:p>
            <a:r>
              <a:rPr lang="sr-Latn-CS" dirty="0" smtClean="0"/>
              <a:t>Presuda koja se donosi na osnovu ovakve tužbe nije osnov za prinudno izvršenje.</a:t>
            </a:r>
          </a:p>
          <a:p>
            <a:r>
              <a:rPr lang="sr-Latn-CS" dirty="0" smtClean="0"/>
              <a:t>Obično se traži da sud utvdi da jedan odnos između tužioca i tuženog postoji ili ne postoji-izuzetno je moguća tužba za utvrđenje odnosa u kome ne učestvuju oboje-npr. pozitivna tužba 1 poverioca kome je drugi u stečajnom postupku osporio postojanje potraživanja (prema dužniku).</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sr-Latn-CS" dirty="0" smtClean="0"/>
              <a:t>Pravni interes!</a:t>
            </a:r>
          </a:p>
          <a:p>
            <a:r>
              <a:rPr lang="sr-Latn-CS" dirty="0" smtClean="0"/>
              <a:t>Smatra se da postoji naročito kad se položaj tužioca prema tuženom, pokazuje kao nesiguran, čemu doprinosi često ponašanje tuženog-npr. izvođač radova na osnovu ugovora o građenju treba da započne sa pripremama, a druga strana poriče da ima svojstvo investitora u tom ugovoru-ivođač radova može da podnese tužbu daugovorni donos između njega i onog koga smatra investitorom postoji.</a:t>
            </a:r>
          </a:p>
          <a:p>
            <a:r>
              <a:rPr lang="sr-Latn-CS" dirty="0" smtClean="0"/>
              <a:t>Ako je pravo na činidbu dospelo, sud ne dozvoljava tužiocu da podnese tužbu za utvrđenje da mu pravo pripada-tužbom za osudu postiže punu zaštitu-deklarativna tužba ima supsidijaran karakter u odnosu na kondemnatornu.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sr-Latn-CS" dirty="0" smtClean="0"/>
              <a:t>Preventivna zaštita-štiti se pravo koje još nije povređeno, već ugroženo.</a:t>
            </a:r>
          </a:p>
          <a:p>
            <a:r>
              <a:rPr lang="sr-Latn-CS" dirty="0" smtClean="0"/>
              <a:t>Ako nema pravnog interesa tužilac, sud odbacuje </a:t>
            </a:r>
            <a:r>
              <a:rPr lang="sr-Latn-CS" smtClean="0"/>
              <a:t>tužbu.</a:t>
            </a:r>
            <a:endParaRPr lang="sr-Latn-CS" dirty="0" smtClean="0"/>
          </a:p>
          <a:p>
            <a:r>
              <a:rPr lang="sr-Latn-CS" dirty="0" smtClean="0"/>
              <a:t>AKO zakon ovlašćuje tužioca na podnošenje tužbe za utvrđenje, on ne mora da dokazuje pravni interes!</a:t>
            </a:r>
          </a:p>
          <a:p>
            <a:r>
              <a:rPr lang="sr-Latn-CS" dirty="0" smtClean="0"/>
              <a:t>Tužba za utvrđenje očinstva i materinstva, tužba poverioca za utvrđenje potraživanja osporenog u stečajnom postupku.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dirty="0" smtClean="0"/>
              <a:t>Incidentni (prejudicijelni) zahtev za utvrđenje</a:t>
            </a:r>
            <a:endParaRPr lang="en-US" dirty="0"/>
          </a:p>
        </p:txBody>
      </p:sp>
      <p:sp>
        <p:nvSpPr>
          <p:cNvPr id="3" name="Content Placeholder 2"/>
          <p:cNvSpPr>
            <a:spLocks noGrp="1"/>
          </p:cNvSpPr>
          <p:nvPr>
            <p:ph idx="1"/>
          </p:nvPr>
        </p:nvSpPr>
        <p:spPr/>
        <p:txBody>
          <a:bodyPr>
            <a:normAutofit fontScale="85000" lnSpcReduction="10000"/>
          </a:bodyPr>
          <a:lstStyle/>
          <a:p>
            <a:r>
              <a:rPr lang="sr-Latn-CS" dirty="0" smtClean="0"/>
              <a:t>Ako tuženi u toku parnice ospori postojanje uslovljavajućeg pravnog odnosa od koga zavisi odluka o tužbenom zahtevu, otvara se prethodno pitanje. Ako je ono građanskopravne prirode, tužilac može da podnese zahtev da utvrđenje postojanja uslovljavajućeg odnosa -incidentni (prejudicijelni) zahtev za utvrđenje, sve do zaključenja glavne rasprave.</a:t>
            </a:r>
          </a:p>
          <a:p>
            <a:r>
              <a:rPr lang="sr-Latn-CS" dirty="0" smtClean="0"/>
              <a:t>Primer- Tužailc podnese tužbu za osudu tuženog na plaćanje zakupnine. Tuženi tvdi da je odnos zakupa prestao. Tužilac podnese incidentni zahtev da odnos zakupa i dalje postoji.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sr-Latn-CS" dirty="0" smtClean="0"/>
              <a:t>Sud će svakako ako se tuženi tako brani morati da odluči o prethodnom pitanju, ali tada njegova odluka ulazi u </a:t>
            </a:r>
            <a:r>
              <a:rPr lang="sr-Latn-CS" i="1" dirty="0" smtClean="0"/>
              <a:t>obrazloženje presude</a:t>
            </a:r>
            <a:r>
              <a:rPr lang="sr-Latn-CS" dirty="0" smtClean="0"/>
              <a:t>.</a:t>
            </a:r>
          </a:p>
          <a:p>
            <a:r>
              <a:rPr lang="sr-Latn-CS" dirty="0" smtClean="0"/>
              <a:t>Ako je tužilac podneo povodom utvrđenja uslovljavajućeg odnosa incidentni zahtev, onda odluka suda o prethodnom pitanju ulazi u </a:t>
            </a:r>
            <a:r>
              <a:rPr lang="sr-Latn-CS" i="1" dirty="0" smtClean="0"/>
              <a:t>izreku presude i podobna je za pravnosnažnost</a:t>
            </a:r>
            <a:r>
              <a:rPr lang="sr-Latn-CS" dirty="0" smtClean="0"/>
              <a:t>-isti tuženi više tužiocu ne može da ospori postojanje istog odnosa u nekoj drugoj parnici, o nekom daljem pravu na činidbu koje od tog odnosa zavisi.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sr-Latn-CS" dirty="0" smtClean="0"/>
              <a:t>Po zakonu, isticanje ovog zahteva nije preinačenje tužbe.</a:t>
            </a:r>
          </a:p>
          <a:p>
            <a:r>
              <a:rPr lang="sr-Latn-CS" dirty="0" smtClean="0"/>
              <a:t>On ima prirodu tužbenog zahteva, nije običan procesni predlog, te povlačenjem tužbe ne postaje bezpredmetan-ako tužilac ima pravni interes za utvrđenje, sud je dužan da i nakon eventualnog povlačenja tužbe o njemu raspravlja.</a:t>
            </a:r>
          </a:p>
          <a:p>
            <a:r>
              <a:rPr lang="sr-Latn-CS" dirty="0" smtClean="0"/>
              <a:t>Ako tuženi tvdi da uslovljavajući odnos postoji, incidentni zahtev može da bude upravljen na negativno utvrđenje-da sud utvrdi da taj odnos  ne postoji.</a:t>
            </a:r>
          </a:p>
          <a:p>
            <a:r>
              <a:rPr lang="sr-Latn-CS" dirty="0" smtClean="0"/>
              <a:t>Može da se istakne usmeno ili pismeno.</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dirty="0" smtClean="0"/>
              <a:t>Tužba za pravni preobražaj (konstitutivna tužba)</a:t>
            </a:r>
            <a:endParaRPr lang="en-US" dirty="0"/>
          </a:p>
        </p:txBody>
      </p:sp>
      <p:sp>
        <p:nvSpPr>
          <p:cNvPr id="3" name="Content Placeholder 2"/>
          <p:cNvSpPr>
            <a:spLocks noGrp="1"/>
          </p:cNvSpPr>
          <p:nvPr>
            <p:ph idx="1"/>
          </p:nvPr>
        </p:nvSpPr>
        <p:spPr/>
        <p:txBody>
          <a:bodyPr>
            <a:normAutofit fontScale="70000" lnSpcReduction="20000"/>
          </a:bodyPr>
          <a:lstStyle/>
          <a:p>
            <a:r>
              <a:rPr lang="sr-Latn-CS" dirty="0" smtClean="0"/>
              <a:t>Preobražajno pravo-subjektivno građansko pravo koje svog nosioca ovlašćuje da jednostranom izjavom volje ostvari promenu u nekom materijalnopravnom odnosu.</a:t>
            </a:r>
          </a:p>
          <a:p>
            <a:pPr marL="514350" indent="-514350">
              <a:buAutoNum type="arabicPeriod"/>
            </a:pPr>
            <a:r>
              <a:rPr lang="sr-Latn-CS" dirty="0" smtClean="0"/>
              <a:t>Nosilac neka ostvaruje jednostranom materijalnopravnom izjavom volje koju saopštava drugoj strani u materijalnopravnom odnosu-npr. pravo na rask</a:t>
            </a:r>
            <a:r>
              <a:rPr lang="en-US" dirty="0" smtClean="0"/>
              <a:t>i</a:t>
            </a:r>
            <a:r>
              <a:rPr lang="sr-Latn-CS" dirty="0" smtClean="0"/>
              <a:t>d ugoora, na prebijanje potraživanja-mora da bude saopštena drugoj strani.</a:t>
            </a:r>
          </a:p>
          <a:p>
            <a:pPr marL="514350" indent="-514350">
              <a:buAutoNum type="arabicPeriod"/>
            </a:pPr>
            <a:r>
              <a:rPr lang="sr-Latn-CS" dirty="0" smtClean="0"/>
              <a:t>Nosilac ostvaruje jednostranom izjavom volje jedne strane uz pristanak druge u materijalnopravnom odnosu-novacija, izmena ugovora zbog promenjenih okolnosti.</a:t>
            </a:r>
          </a:p>
          <a:p>
            <a:pPr marL="514350" indent="-514350">
              <a:buAutoNum type="arabicPeriod"/>
            </a:pPr>
            <a:r>
              <a:rPr lang="sr-Latn-CS" dirty="0" smtClean="0"/>
              <a:t>Treća vrsta se ostvaruje pravnosnažnom presudom donesenom na osnovu tužbe kojom tužilac ističe svoje pravo na promenu i prdelaže da je sud izrekne.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sr-Latn-CS" dirty="0" smtClean="0"/>
              <a:t>Nije predviđena ZPP, ali jeste ZOO, PZ, ZPD.</a:t>
            </a:r>
          </a:p>
          <a:p>
            <a:r>
              <a:rPr lang="sr-Latn-CS" dirty="0" smtClean="0"/>
              <a:t>Ona je dopuštena samo tamo gde materijalnopravni i izuzetno procesnopravni propis predviđa da nosilac preobražajnog prava može da postigne promenu samo presudom.</a:t>
            </a:r>
          </a:p>
          <a:p>
            <a:r>
              <a:rPr lang="sr-Latn-CS" dirty="0" smtClean="0"/>
              <a:t>Pravni interes se pret</a:t>
            </a:r>
            <a:r>
              <a:rPr lang="en-US" dirty="0" err="1" smtClean="0"/>
              <a:t>po</a:t>
            </a:r>
            <a:r>
              <a:rPr lang="sr-Latn-CS" dirty="0" smtClean="0"/>
              <a:t>stavlja.</a:t>
            </a:r>
          </a:p>
          <a:p>
            <a:r>
              <a:rPr lang="sr-Latn-CS" dirty="0" smtClean="0"/>
              <a:t>Promena se ostvaruje pravnosnažnošću presude.</a:t>
            </a:r>
          </a:p>
          <a:p>
            <a:r>
              <a:rPr lang="sr-Latn-CS" dirty="0" smtClean="0"/>
              <a:t>Nije podobna za izvršenje.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dirty="0" smtClean="0"/>
              <a:t>Tužba za osudu na činidbu (kondemnatorna)</a:t>
            </a:r>
            <a:endParaRPr lang="en-US" dirty="0"/>
          </a:p>
        </p:txBody>
      </p:sp>
      <p:sp>
        <p:nvSpPr>
          <p:cNvPr id="3" name="Content Placeholder 2"/>
          <p:cNvSpPr>
            <a:spLocks noGrp="1"/>
          </p:cNvSpPr>
          <p:nvPr>
            <p:ph idx="1"/>
          </p:nvPr>
        </p:nvSpPr>
        <p:spPr/>
        <p:txBody>
          <a:bodyPr>
            <a:normAutofit fontScale="85000" lnSpcReduction="10000"/>
          </a:bodyPr>
          <a:lstStyle/>
          <a:p>
            <a:r>
              <a:rPr lang="sr-Latn-CS" dirty="0" smtClean="0"/>
              <a:t>Tužilac traži od suda da mu pruži pravnu zaštitu tako što će tuženog osuditi da u korist tužioca nešto učini, propusti ili trpi.</a:t>
            </a:r>
          </a:p>
          <a:p>
            <a:endParaRPr lang="sr-Latn-CS" dirty="0" smtClean="0"/>
          </a:p>
          <a:p>
            <a:r>
              <a:rPr lang="sr-Latn-CS" dirty="0" smtClean="0"/>
              <a:t>Primeri: tužba za osudu na plaćanje kupovne cene, na isporuku robe, naknadu štete zbog neizvršenja ugovora-najčešće je tražbenopravne prirode.</a:t>
            </a:r>
          </a:p>
          <a:p>
            <a:r>
              <a:rPr lang="sr-Latn-CS" dirty="0" smtClean="0"/>
              <a:t>Negativna (nečinjenje, propuštanje)-tužba kojom tužilac traži da sud naloži tuženom da prekine dalje uznemiravanje tužioca u mirnom korišćenju stana.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sr-Latn-CS" dirty="0" smtClean="0"/>
              <a:t>Pravna promena na koju je upravljena ova tužba može bda se sastoji u :</a:t>
            </a:r>
          </a:p>
          <a:p>
            <a:pPr marL="514350" indent="-514350">
              <a:buAutoNum type="arabicPeriod"/>
            </a:pPr>
            <a:r>
              <a:rPr lang="sr-Latn-CS" i="1" dirty="0" smtClean="0"/>
              <a:t>Izmeni sadržaja pravnog odnosa- </a:t>
            </a:r>
            <a:r>
              <a:rPr lang="sr-Latn-CS" dirty="0" smtClean="0"/>
              <a:t>tužba kojom dete traži povećanje iznosa izdržavanja određenog presudom; tužba za vršenje roditeljskog prava; tužba oštećenog kojom traži povećanje rente po osnovu naknade štete; tužba za smenjenje iznosa ugovorne kazne</a:t>
            </a:r>
          </a:p>
          <a:p>
            <a:pPr marL="514350" indent="-514350">
              <a:buAutoNum type="arabicPeriod"/>
            </a:pPr>
            <a:r>
              <a:rPr lang="sr-Latn-CS" i="1" dirty="0" smtClean="0"/>
              <a:t>Prestanku pravnog odnosa- </a:t>
            </a:r>
            <a:r>
              <a:rPr lang="sr-Latn-CS" dirty="0" smtClean="0"/>
              <a:t>tužba za razvod braka; tužba za poništaj braka; tužba za poništaj ugovora; tužba za lišenje roditeljskog prava; tužba za osporavanje očinstva</a:t>
            </a:r>
          </a:p>
          <a:p>
            <a:pPr marL="514350" indent="-514350">
              <a:buAutoNum type="arabicPeriod"/>
            </a:pPr>
            <a:r>
              <a:rPr lang="sr-Latn-CS" i="1" dirty="0" smtClean="0"/>
              <a:t>Nastanku pravnog odnosa- </a:t>
            </a:r>
            <a:r>
              <a:rPr lang="sr-Latn-CS" dirty="0" smtClean="0"/>
              <a:t>tužba za utvrđenje materinstva ili očinstva-dovode do toga da se ustanovljava pravni odnos roditeljstva</a:t>
            </a:r>
          </a:p>
          <a:p>
            <a:pPr marL="514350" indent="-514350">
              <a:buAutoNum type="arabicPeriod"/>
            </a:pPr>
            <a:r>
              <a:rPr lang="sr-Latn-CS" i="1" dirty="0" smtClean="0"/>
              <a:t>Tužbe koje imaju za cilj promenu jedne procesne situacije-</a:t>
            </a:r>
            <a:r>
              <a:rPr lang="sr-Latn-CS" dirty="0" smtClean="0"/>
              <a:t>tužba za proglašenje prestanka važnosi ugovora o arbitraži, tužba kojom dužnik u cilju da sud proglasi izvršenje kao nedopušteno ističe prigovore, izlučna tužba, tužba za poništaj odluke arbitraže.</a:t>
            </a:r>
          </a:p>
          <a:p>
            <a:pPr marL="514350" indent="-514350">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sr-Latn-CS" dirty="0" smtClean="0"/>
              <a:t>Presuda kojom se ova tužba usvaja deluje ili ex tunc ili ex nunc.</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mtClean="0"/>
              <a:t>Sadržina tužbe</a:t>
            </a:r>
            <a:endParaRPr lang="en-US"/>
          </a:p>
        </p:txBody>
      </p:sp>
      <p:sp>
        <p:nvSpPr>
          <p:cNvPr id="3" name="Content Placeholder 2"/>
          <p:cNvSpPr>
            <a:spLocks noGrp="1"/>
          </p:cNvSpPr>
          <p:nvPr>
            <p:ph idx="1"/>
          </p:nvPr>
        </p:nvSpPr>
        <p:spPr/>
        <p:txBody>
          <a:bodyPr>
            <a:normAutofit fontScale="62500" lnSpcReduction="20000"/>
          </a:bodyPr>
          <a:lstStyle/>
          <a:p>
            <a:pPr>
              <a:buNone/>
            </a:pPr>
            <a:r>
              <a:rPr lang="en-US" dirty="0" err="1" smtClean="0"/>
              <a:t>Član</a:t>
            </a:r>
            <a:r>
              <a:rPr lang="en-US" dirty="0" smtClean="0"/>
              <a:t> 1</a:t>
            </a:r>
            <a:r>
              <a:rPr lang="sr-Latn-CS" dirty="0" smtClean="0"/>
              <a:t>92</a:t>
            </a:r>
            <a:r>
              <a:rPr lang="en-US" dirty="0" smtClean="0"/>
              <a:t>.</a:t>
            </a:r>
            <a:r>
              <a:rPr lang="sr-Latn-CS" dirty="0" smtClean="0"/>
              <a:t>:</a:t>
            </a:r>
          </a:p>
          <a:p>
            <a:pPr>
              <a:buNone/>
            </a:pPr>
            <a:endParaRPr lang="en-US" dirty="0" smtClean="0"/>
          </a:p>
          <a:p>
            <a:pPr>
              <a:buNone/>
            </a:pPr>
            <a:r>
              <a:rPr lang="sr-Latn-CS" dirty="0" smtClean="0"/>
              <a:t>“</a:t>
            </a:r>
            <a:r>
              <a:rPr lang="en-US" dirty="0" err="1" smtClean="0"/>
              <a:t>Tužba</a:t>
            </a:r>
            <a:r>
              <a:rPr lang="en-US" dirty="0" smtClean="0"/>
              <a:t> </a:t>
            </a:r>
            <a:r>
              <a:rPr lang="en-US" dirty="0" err="1" smtClean="0"/>
              <a:t>mora</a:t>
            </a:r>
            <a:r>
              <a:rPr lang="en-US" dirty="0" smtClean="0"/>
              <a:t> </a:t>
            </a:r>
            <a:r>
              <a:rPr lang="en-US" dirty="0" err="1" smtClean="0"/>
              <a:t>da</a:t>
            </a:r>
            <a:r>
              <a:rPr lang="en-US" dirty="0" smtClean="0"/>
              <a:t> </a:t>
            </a:r>
            <a:r>
              <a:rPr lang="en-US" dirty="0" err="1" smtClean="0"/>
              <a:t>sadrži</a:t>
            </a:r>
            <a:r>
              <a:rPr lang="en-US" dirty="0" smtClean="0"/>
              <a:t> </a:t>
            </a:r>
            <a:r>
              <a:rPr lang="en-US" dirty="0" err="1" smtClean="0"/>
              <a:t>određeni</a:t>
            </a:r>
            <a:r>
              <a:rPr lang="en-US" dirty="0" smtClean="0"/>
              <a:t> </a:t>
            </a:r>
            <a:r>
              <a:rPr lang="en-US" dirty="0" err="1" smtClean="0"/>
              <a:t>zahtev</a:t>
            </a:r>
            <a:r>
              <a:rPr lang="en-US" dirty="0" smtClean="0"/>
              <a:t> u </a:t>
            </a:r>
            <a:r>
              <a:rPr lang="en-US" dirty="0" err="1" smtClean="0"/>
              <a:t>pogledu</a:t>
            </a:r>
            <a:r>
              <a:rPr lang="en-US" dirty="0" smtClean="0"/>
              <a:t> </a:t>
            </a:r>
            <a:r>
              <a:rPr lang="en-US" dirty="0" err="1" smtClean="0"/>
              <a:t>glavne</a:t>
            </a:r>
            <a:r>
              <a:rPr lang="en-US" dirty="0" smtClean="0"/>
              <a:t> </a:t>
            </a:r>
            <a:r>
              <a:rPr lang="en-US" dirty="0" err="1" smtClean="0"/>
              <a:t>stvari</a:t>
            </a:r>
            <a:r>
              <a:rPr lang="en-US" dirty="0" smtClean="0"/>
              <a:t> </a:t>
            </a:r>
            <a:r>
              <a:rPr lang="en-US" dirty="0" err="1" smtClean="0"/>
              <a:t>i</a:t>
            </a:r>
            <a:r>
              <a:rPr lang="en-US" dirty="0" smtClean="0"/>
              <a:t> </a:t>
            </a:r>
            <a:r>
              <a:rPr lang="en-US" dirty="0" err="1" smtClean="0"/>
              <a:t>sporednih</a:t>
            </a:r>
            <a:r>
              <a:rPr lang="en-US" dirty="0" smtClean="0"/>
              <a:t> </a:t>
            </a:r>
            <a:r>
              <a:rPr lang="en-US" dirty="0" err="1" smtClean="0"/>
              <a:t>traženja</a:t>
            </a:r>
            <a:r>
              <a:rPr lang="en-US" dirty="0" smtClean="0"/>
              <a:t>, </a:t>
            </a:r>
            <a:r>
              <a:rPr lang="en-US" dirty="0" err="1" smtClean="0"/>
              <a:t>činjenice</a:t>
            </a:r>
            <a:r>
              <a:rPr lang="en-US" dirty="0" smtClean="0"/>
              <a:t> </a:t>
            </a:r>
            <a:r>
              <a:rPr lang="en-US" dirty="0" err="1" smtClean="0"/>
              <a:t>na</a:t>
            </a:r>
            <a:r>
              <a:rPr lang="en-US" dirty="0" smtClean="0"/>
              <a:t> </a:t>
            </a:r>
            <a:r>
              <a:rPr lang="en-US" dirty="0" err="1" smtClean="0"/>
              <a:t>kojima</a:t>
            </a:r>
            <a:r>
              <a:rPr lang="en-US" dirty="0" smtClean="0"/>
              <a:t> </a:t>
            </a:r>
            <a:r>
              <a:rPr lang="en-US" dirty="0" err="1" smtClean="0"/>
              <a:t>tužilac</a:t>
            </a:r>
            <a:r>
              <a:rPr lang="en-US" dirty="0" smtClean="0"/>
              <a:t> </a:t>
            </a:r>
            <a:r>
              <a:rPr lang="en-US" dirty="0" err="1" smtClean="0"/>
              <a:t>zasniva</a:t>
            </a:r>
            <a:r>
              <a:rPr lang="en-US" dirty="0" smtClean="0"/>
              <a:t> </a:t>
            </a:r>
            <a:r>
              <a:rPr lang="en-US" dirty="0" err="1" smtClean="0"/>
              <a:t>zahtev</a:t>
            </a:r>
            <a:r>
              <a:rPr lang="en-US" dirty="0" smtClean="0"/>
              <a:t>, </a:t>
            </a:r>
            <a:r>
              <a:rPr lang="en-US" dirty="0" err="1" smtClean="0"/>
              <a:t>dokaze</a:t>
            </a:r>
            <a:r>
              <a:rPr lang="en-US" dirty="0" smtClean="0"/>
              <a:t> </a:t>
            </a:r>
            <a:r>
              <a:rPr lang="en-US" dirty="0" err="1" smtClean="0"/>
              <a:t>kojima</a:t>
            </a:r>
            <a:r>
              <a:rPr lang="en-US" dirty="0" smtClean="0"/>
              <a:t> se </a:t>
            </a:r>
            <a:r>
              <a:rPr lang="en-US" dirty="0" err="1" smtClean="0"/>
              <a:t>utvrđuju</a:t>
            </a:r>
            <a:r>
              <a:rPr lang="en-US" dirty="0" smtClean="0"/>
              <a:t> </a:t>
            </a:r>
            <a:r>
              <a:rPr lang="en-US" dirty="0" err="1" smtClean="0"/>
              <a:t>ove</a:t>
            </a:r>
            <a:r>
              <a:rPr lang="en-US" dirty="0" smtClean="0"/>
              <a:t> </a:t>
            </a:r>
            <a:r>
              <a:rPr lang="en-US" dirty="0" err="1" smtClean="0"/>
              <a:t>činjenice</a:t>
            </a:r>
            <a:r>
              <a:rPr lang="en-US" dirty="0" smtClean="0"/>
              <a:t>, </a:t>
            </a:r>
            <a:r>
              <a:rPr lang="en-US" dirty="0" err="1" smtClean="0"/>
              <a:t>vrednost</a:t>
            </a:r>
            <a:r>
              <a:rPr lang="en-US" dirty="0" smtClean="0"/>
              <a:t> </a:t>
            </a:r>
            <a:r>
              <a:rPr lang="en-US" dirty="0" err="1" smtClean="0"/>
              <a:t>predmeta</a:t>
            </a:r>
            <a:r>
              <a:rPr lang="en-US" dirty="0" smtClean="0"/>
              <a:t> </a:t>
            </a:r>
            <a:r>
              <a:rPr lang="en-US" dirty="0" err="1" smtClean="0"/>
              <a:t>spora</a:t>
            </a:r>
            <a:r>
              <a:rPr lang="en-US" dirty="0" smtClean="0"/>
              <a:t>, </a:t>
            </a:r>
            <a:r>
              <a:rPr lang="en-US" dirty="0" err="1" smtClean="0"/>
              <a:t>kao</a:t>
            </a:r>
            <a:r>
              <a:rPr lang="en-US" dirty="0" smtClean="0"/>
              <a:t> </a:t>
            </a:r>
            <a:r>
              <a:rPr lang="en-US" dirty="0" err="1" smtClean="0"/>
              <a:t>i</a:t>
            </a:r>
            <a:r>
              <a:rPr lang="en-US" dirty="0" smtClean="0"/>
              <a:t> </a:t>
            </a:r>
            <a:r>
              <a:rPr lang="en-US" dirty="0" err="1" smtClean="0"/>
              <a:t>druge</a:t>
            </a:r>
            <a:r>
              <a:rPr lang="en-US" dirty="0" smtClean="0"/>
              <a:t> </a:t>
            </a:r>
            <a:r>
              <a:rPr lang="en-US" dirty="0" err="1" smtClean="0"/>
              <a:t>podatke</a:t>
            </a:r>
            <a:r>
              <a:rPr lang="en-US" dirty="0" smtClean="0"/>
              <a:t> </a:t>
            </a:r>
            <a:r>
              <a:rPr lang="en-US" dirty="0" err="1" smtClean="0"/>
              <a:t>koje</a:t>
            </a:r>
            <a:r>
              <a:rPr lang="en-US" dirty="0" smtClean="0"/>
              <a:t> </a:t>
            </a:r>
            <a:r>
              <a:rPr lang="en-US" dirty="0" err="1" smtClean="0"/>
              <a:t>mora</a:t>
            </a:r>
            <a:r>
              <a:rPr lang="en-US" dirty="0" smtClean="0"/>
              <a:t> </a:t>
            </a:r>
            <a:r>
              <a:rPr lang="en-US" dirty="0" err="1" smtClean="0"/>
              <a:t>imati</a:t>
            </a:r>
            <a:r>
              <a:rPr lang="en-US" dirty="0" smtClean="0"/>
              <a:t> </a:t>
            </a:r>
            <a:r>
              <a:rPr lang="en-US" dirty="0" err="1" smtClean="0"/>
              <a:t>svaki</a:t>
            </a:r>
            <a:r>
              <a:rPr lang="en-US" dirty="0" smtClean="0"/>
              <a:t> </a:t>
            </a:r>
            <a:r>
              <a:rPr lang="en-US" dirty="0" err="1" smtClean="0"/>
              <a:t>podnesak</a:t>
            </a:r>
            <a:r>
              <a:rPr lang="en-US" dirty="0" smtClean="0"/>
              <a:t> (</a:t>
            </a:r>
            <a:r>
              <a:rPr lang="en-US" dirty="0" err="1" smtClean="0"/>
              <a:t>član</a:t>
            </a:r>
            <a:r>
              <a:rPr lang="en-US" dirty="0" smtClean="0"/>
              <a:t> 98).</a:t>
            </a:r>
          </a:p>
          <a:p>
            <a:pPr>
              <a:buNone/>
            </a:pPr>
            <a:r>
              <a:rPr lang="en-US" dirty="0" err="1" smtClean="0"/>
              <a:t>Tužilac</a:t>
            </a:r>
            <a:r>
              <a:rPr lang="en-US" dirty="0" smtClean="0"/>
              <a:t> </a:t>
            </a:r>
            <a:r>
              <a:rPr lang="en-US" dirty="0" err="1" smtClean="0"/>
              <a:t>koji</a:t>
            </a:r>
            <a:r>
              <a:rPr lang="en-US" dirty="0" smtClean="0"/>
              <a:t> </a:t>
            </a:r>
            <a:r>
              <a:rPr lang="en-US" dirty="0" err="1" smtClean="0"/>
              <a:t>ima</a:t>
            </a:r>
            <a:r>
              <a:rPr lang="en-US" dirty="0" smtClean="0"/>
              <a:t> </a:t>
            </a:r>
            <a:r>
              <a:rPr lang="en-US" dirty="0" err="1" smtClean="0"/>
              <a:t>boravište</a:t>
            </a:r>
            <a:r>
              <a:rPr lang="en-US" dirty="0" smtClean="0"/>
              <a:t> </a:t>
            </a:r>
            <a:r>
              <a:rPr lang="en-US" dirty="0" err="1" smtClean="0"/>
              <a:t>ili</a:t>
            </a:r>
            <a:r>
              <a:rPr lang="en-US" dirty="0" smtClean="0"/>
              <a:t> </a:t>
            </a:r>
            <a:r>
              <a:rPr lang="en-US" dirty="0" err="1" smtClean="0"/>
              <a:t>prebivalište</a:t>
            </a:r>
            <a:r>
              <a:rPr lang="en-US" dirty="0" smtClean="0"/>
              <a:t>, </a:t>
            </a:r>
            <a:r>
              <a:rPr lang="en-US" dirty="0" err="1" smtClean="0"/>
              <a:t>odnosno</a:t>
            </a:r>
            <a:r>
              <a:rPr lang="en-US" dirty="0" smtClean="0"/>
              <a:t> </a:t>
            </a:r>
            <a:r>
              <a:rPr lang="en-US" dirty="0" err="1" smtClean="0"/>
              <a:t>sedište</a:t>
            </a:r>
            <a:r>
              <a:rPr lang="en-US" dirty="0" smtClean="0"/>
              <a:t> u </a:t>
            </a:r>
            <a:r>
              <a:rPr lang="en-US" dirty="0" err="1" smtClean="0"/>
              <a:t>inostranstvu</a:t>
            </a:r>
            <a:r>
              <a:rPr lang="en-US" dirty="0" smtClean="0"/>
              <a:t> </a:t>
            </a:r>
            <a:r>
              <a:rPr lang="en-US" dirty="0" err="1" smtClean="0"/>
              <a:t>dužan</a:t>
            </a:r>
            <a:r>
              <a:rPr lang="en-US" dirty="0" smtClean="0"/>
              <a:t> je </a:t>
            </a:r>
            <a:r>
              <a:rPr lang="en-US" dirty="0" err="1" smtClean="0"/>
              <a:t>da</a:t>
            </a:r>
            <a:r>
              <a:rPr lang="en-US" dirty="0" smtClean="0"/>
              <a:t> u </a:t>
            </a:r>
            <a:r>
              <a:rPr lang="en-US" dirty="0" err="1" smtClean="0"/>
              <a:t>tužbi</a:t>
            </a:r>
            <a:r>
              <a:rPr lang="en-US" dirty="0" smtClean="0"/>
              <a:t> </a:t>
            </a:r>
            <a:r>
              <a:rPr lang="en-US" dirty="0" err="1" smtClean="0"/>
              <a:t>imenuje</a:t>
            </a:r>
            <a:r>
              <a:rPr lang="en-US" dirty="0" smtClean="0"/>
              <a:t> </a:t>
            </a:r>
            <a:r>
              <a:rPr lang="en-US" dirty="0" err="1" smtClean="0"/>
              <a:t>punomoćnika</a:t>
            </a:r>
            <a:r>
              <a:rPr lang="en-US" dirty="0" smtClean="0"/>
              <a:t> </a:t>
            </a:r>
            <a:r>
              <a:rPr lang="en-US" dirty="0" err="1" smtClean="0"/>
              <a:t>za</a:t>
            </a:r>
            <a:r>
              <a:rPr lang="en-US" dirty="0" smtClean="0"/>
              <a:t> </a:t>
            </a:r>
            <a:r>
              <a:rPr lang="en-US" dirty="0" err="1" smtClean="0"/>
              <a:t>prijem</a:t>
            </a:r>
            <a:r>
              <a:rPr lang="en-US" dirty="0" smtClean="0"/>
              <a:t> </a:t>
            </a:r>
            <a:r>
              <a:rPr lang="en-US" dirty="0" err="1" smtClean="0"/>
              <a:t>pismena</a:t>
            </a:r>
            <a:r>
              <a:rPr lang="en-US" dirty="0" smtClean="0"/>
              <a:t>. </a:t>
            </a:r>
            <a:r>
              <a:rPr lang="en-US" dirty="0" err="1" smtClean="0"/>
              <a:t>Ukoliko</a:t>
            </a:r>
            <a:r>
              <a:rPr lang="en-US" dirty="0" smtClean="0"/>
              <a:t> ne </a:t>
            </a:r>
            <a:r>
              <a:rPr lang="en-US" dirty="0" err="1" smtClean="0"/>
              <a:t>označi</a:t>
            </a:r>
            <a:r>
              <a:rPr lang="en-US" dirty="0" smtClean="0"/>
              <a:t> </a:t>
            </a:r>
            <a:r>
              <a:rPr lang="en-US" dirty="0" err="1" smtClean="0"/>
              <a:t>punomoćnika</a:t>
            </a:r>
            <a:r>
              <a:rPr lang="en-US" dirty="0" smtClean="0"/>
              <a:t> </a:t>
            </a:r>
            <a:r>
              <a:rPr lang="en-US" dirty="0" err="1" smtClean="0"/>
              <a:t>za</a:t>
            </a:r>
            <a:r>
              <a:rPr lang="en-US" dirty="0" smtClean="0"/>
              <a:t> </a:t>
            </a:r>
            <a:r>
              <a:rPr lang="en-US" dirty="0" err="1" smtClean="0"/>
              <a:t>prijem</a:t>
            </a:r>
            <a:r>
              <a:rPr lang="en-US" dirty="0" smtClean="0"/>
              <a:t> </a:t>
            </a:r>
            <a:r>
              <a:rPr lang="en-US" dirty="0" err="1" smtClean="0"/>
              <a:t>pismena</a:t>
            </a:r>
            <a:r>
              <a:rPr lang="en-US" dirty="0" smtClean="0"/>
              <a:t> </a:t>
            </a:r>
            <a:r>
              <a:rPr lang="en-US" dirty="0" err="1" smtClean="0"/>
              <a:t>sud</a:t>
            </a:r>
            <a:r>
              <a:rPr lang="en-US" dirty="0" smtClean="0"/>
              <a:t> </a:t>
            </a:r>
            <a:r>
              <a:rPr lang="en-US" dirty="0" err="1" smtClean="0"/>
              <a:t>će</a:t>
            </a:r>
            <a:r>
              <a:rPr lang="en-US" dirty="0" smtClean="0"/>
              <a:t> </a:t>
            </a:r>
            <a:r>
              <a:rPr lang="en-US" dirty="0" err="1" smtClean="0"/>
              <a:t>tužbu</a:t>
            </a:r>
            <a:r>
              <a:rPr lang="en-US" dirty="0" smtClean="0"/>
              <a:t> </a:t>
            </a:r>
            <a:r>
              <a:rPr lang="sr-Latn-CS" dirty="0" smtClean="0"/>
              <a:t>da </a:t>
            </a:r>
            <a:r>
              <a:rPr lang="en-US" dirty="0" err="1" smtClean="0"/>
              <a:t>odbaci</a:t>
            </a:r>
            <a:r>
              <a:rPr lang="en-US" dirty="0" smtClean="0"/>
              <a:t>.</a:t>
            </a:r>
          </a:p>
          <a:p>
            <a:pPr>
              <a:buNone/>
            </a:pPr>
            <a:r>
              <a:rPr lang="sr-Latn-CS" dirty="0" smtClean="0"/>
              <a:t>Ako</a:t>
            </a:r>
            <a:r>
              <a:rPr lang="en-US" dirty="0" smtClean="0"/>
              <a:t> </a:t>
            </a:r>
            <a:r>
              <a:rPr lang="en-US" dirty="0" err="1" smtClean="0"/>
              <a:t>nadležnost</a:t>
            </a:r>
            <a:r>
              <a:rPr lang="sr-Latn-CS" dirty="0" smtClean="0"/>
              <a:t> </a:t>
            </a:r>
            <a:r>
              <a:rPr lang="en-US" dirty="0" err="1" smtClean="0"/>
              <a:t>ili</a:t>
            </a:r>
            <a:r>
              <a:rPr lang="en-US" dirty="0" smtClean="0"/>
              <a:t> </a:t>
            </a:r>
            <a:r>
              <a:rPr lang="en-US" dirty="0" err="1" smtClean="0"/>
              <a:t>pravo</a:t>
            </a:r>
            <a:r>
              <a:rPr lang="en-US" dirty="0" smtClean="0"/>
              <a:t> </a:t>
            </a:r>
            <a:r>
              <a:rPr lang="en-US" dirty="0" err="1" smtClean="0"/>
              <a:t>na</a:t>
            </a:r>
            <a:r>
              <a:rPr lang="en-US" dirty="0" smtClean="0"/>
              <a:t> </a:t>
            </a:r>
            <a:r>
              <a:rPr lang="en-US" dirty="0" err="1" smtClean="0"/>
              <a:t>izjavljivanje</a:t>
            </a:r>
            <a:r>
              <a:rPr lang="en-US" dirty="0" smtClean="0"/>
              <a:t> </a:t>
            </a:r>
            <a:r>
              <a:rPr lang="en-US" dirty="0" err="1" smtClean="0"/>
              <a:t>revizije</a:t>
            </a:r>
            <a:r>
              <a:rPr lang="en-US" dirty="0" smtClean="0"/>
              <a:t> </a:t>
            </a:r>
            <a:r>
              <a:rPr lang="en-US" dirty="0" err="1" smtClean="0"/>
              <a:t>zavisi</a:t>
            </a:r>
            <a:r>
              <a:rPr lang="en-US" dirty="0" smtClean="0"/>
              <a:t> </a:t>
            </a:r>
            <a:r>
              <a:rPr lang="en-US" dirty="0" err="1" smtClean="0"/>
              <a:t>od</a:t>
            </a:r>
            <a:r>
              <a:rPr lang="en-US" dirty="0" smtClean="0"/>
              <a:t> </a:t>
            </a:r>
            <a:r>
              <a:rPr lang="en-US" dirty="0" err="1" smtClean="0"/>
              <a:t>vrednosti</a:t>
            </a:r>
            <a:r>
              <a:rPr lang="en-US" dirty="0" smtClean="0"/>
              <a:t> </a:t>
            </a:r>
            <a:r>
              <a:rPr lang="en-US" dirty="0" err="1" smtClean="0"/>
              <a:t>predmeta</a:t>
            </a:r>
            <a:r>
              <a:rPr lang="en-US" dirty="0" smtClean="0"/>
              <a:t> </a:t>
            </a:r>
            <a:r>
              <a:rPr lang="en-US" dirty="0" err="1" smtClean="0"/>
              <a:t>spora</a:t>
            </a:r>
            <a:r>
              <a:rPr lang="en-US" dirty="0" smtClean="0"/>
              <a:t>, a </a:t>
            </a:r>
            <a:r>
              <a:rPr lang="en-US" dirty="0" err="1" smtClean="0"/>
              <a:t>predmet</a:t>
            </a:r>
            <a:r>
              <a:rPr lang="en-US" dirty="0" smtClean="0"/>
              <a:t> </a:t>
            </a:r>
            <a:r>
              <a:rPr lang="en-US" dirty="0" err="1" smtClean="0"/>
              <a:t>tužbenog</a:t>
            </a:r>
            <a:r>
              <a:rPr lang="en-US" dirty="0" smtClean="0"/>
              <a:t> </a:t>
            </a:r>
            <a:r>
              <a:rPr lang="en-US" dirty="0" err="1" smtClean="0"/>
              <a:t>zahteva</a:t>
            </a:r>
            <a:r>
              <a:rPr lang="en-US" dirty="0" smtClean="0"/>
              <a:t> </a:t>
            </a:r>
            <a:r>
              <a:rPr lang="en-US" dirty="0" err="1" smtClean="0"/>
              <a:t>nije</a:t>
            </a:r>
            <a:r>
              <a:rPr lang="en-US" dirty="0" smtClean="0"/>
              <a:t> </a:t>
            </a:r>
            <a:r>
              <a:rPr lang="en-US" dirty="0" err="1" smtClean="0"/>
              <a:t>novčani</a:t>
            </a:r>
            <a:r>
              <a:rPr lang="en-US" dirty="0" smtClean="0"/>
              <a:t> </a:t>
            </a:r>
            <a:r>
              <a:rPr lang="en-US" dirty="0" err="1" smtClean="0"/>
              <a:t>iznos</a:t>
            </a:r>
            <a:r>
              <a:rPr lang="en-US" dirty="0" smtClean="0"/>
              <a:t>, </a:t>
            </a:r>
            <a:r>
              <a:rPr lang="en-US" dirty="0" err="1" smtClean="0"/>
              <a:t>tužilac</a:t>
            </a:r>
            <a:r>
              <a:rPr lang="en-US" dirty="0" smtClean="0"/>
              <a:t> je </a:t>
            </a:r>
            <a:r>
              <a:rPr lang="en-US" dirty="0" err="1" smtClean="0"/>
              <a:t>dužan</a:t>
            </a:r>
            <a:r>
              <a:rPr lang="en-US" dirty="0" smtClean="0"/>
              <a:t> </a:t>
            </a:r>
            <a:r>
              <a:rPr lang="en-US" dirty="0" err="1" smtClean="0"/>
              <a:t>da</a:t>
            </a:r>
            <a:r>
              <a:rPr lang="en-US" dirty="0" smtClean="0"/>
              <a:t> u </a:t>
            </a:r>
            <a:r>
              <a:rPr lang="en-US" dirty="0" err="1" smtClean="0"/>
              <a:t>tužbi</a:t>
            </a:r>
            <a:r>
              <a:rPr lang="en-US" dirty="0" smtClean="0"/>
              <a:t> </a:t>
            </a:r>
            <a:r>
              <a:rPr lang="en-US" dirty="0" err="1" smtClean="0"/>
              <a:t>naznači</a:t>
            </a:r>
            <a:r>
              <a:rPr lang="en-US" dirty="0" smtClean="0"/>
              <a:t> </a:t>
            </a:r>
            <a:r>
              <a:rPr lang="en-US" dirty="0" err="1" smtClean="0"/>
              <a:t>vrednost</a:t>
            </a:r>
            <a:r>
              <a:rPr lang="en-US" dirty="0" smtClean="0"/>
              <a:t> </a:t>
            </a:r>
            <a:r>
              <a:rPr lang="en-US" dirty="0" err="1" smtClean="0"/>
              <a:t>predmeta</a:t>
            </a:r>
            <a:r>
              <a:rPr lang="en-US" dirty="0" smtClean="0"/>
              <a:t> </a:t>
            </a:r>
            <a:r>
              <a:rPr lang="en-US" dirty="0" err="1" smtClean="0"/>
              <a:t>spora</a:t>
            </a:r>
            <a:r>
              <a:rPr lang="en-US" dirty="0" smtClean="0"/>
              <a:t>.</a:t>
            </a:r>
          </a:p>
          <a:p>
            <a:pPr>
              <a:buNone/>
            </a:pPr>
            <a:r>
              <a:rPr lang="en-US" dirty="0" err="1" smtClean="0"/>
              <a:t>Sud</a:t>
            </a:r>
            <a:r>
              <a:rPr lang="en-US" dirty="0" smtClean="0"/>
              <a:t> </a:t>
            </a:r>
            <a:r>
              <a:rPr lang="en-US" dirty="0" err="1" smtClean="0"/>
              <a:t>će</a:t>
            </a:r>
            <a:r>
              <a:rPr lang="sr-Latn-CS" dirty="0" smtClean="0"/>
              <a:t> da</a:t>
            </a:r>
            <a:r>
              <a:rPr lang="en-US" dirty="0" smtClean="0"/>
              <a:t> </a:t>
            </a:r>
            <a:r>
              <a:rPr lang="en-US" dirty="0" err="1" smtClean="0"/>
              <a:t>postupi</a:t>
            </a:r>
            <a:r>
              <a:rPr lang="en-US" dirty="0" smtClean="0"/>
              <a:t> </a:t>
            </a:r>
            <a:r>
              <a:rPr lang="en-US" dirty="0" err="1" smtClean="0"/>
              <a:t>po</a:t>
            </a:r>
            <a:r>
              <a:rPr lang="en-US" dirty="0" smtClean="0"/>
              <a:t> </a:t>
            </a:r>
            <a:r>
              <a:rPr lang="en-US" dirty="0" err="1" smtClean="0"/>
              <a:t>tužbi</a:t>
            </a:r>
            <a:r>
              <a:rPr lang="en-US" dirty="0" smtClean="0"/>
              <a:t> </a:t>
            </a:r>
            <a:r>
              <a:rPr lang="en-US" dirty="0" err="1" smtClean="0"/>
              <a:t>i</a:t>
            </a:r>
            <a:r>
              <a:rPr lang="en-US" dirty="0" smtClean="0"/>
              <a:t> </a:t>
            </a:r>
            <a:r>
              <a:rPr lang="sr-Latn-CS" dirty="0" smtClean="0"/>
              <a:t>ako</a:t>
            </a:r>
            <a:r>
              <a:rPr lang="en-US" dirty="0" smtClean="0"/>
              <a:t> </a:t>
            </a:r>
            <a:r>
              <a:rPr lang="en-US" dirty="0" err="1" smtClean="0"/>
              <a:t>tužilac</a:t>
            </a:r>
            <a:r>
              <a:rPr lang="en-US" dirty="0" smtClean="0"/>
              <a:t> </a:t>
            </a:r>
            <a:r>
              <a:rPr lang="en-US" dirty="0" err="1" smtClean="0"/>
              <a:t>nije</a:t>
            </a:r>
            <a:r>
              <a:rPr lang="en-US" dirty="0" smtClean="0"/>
              <a:t> </a:t>
            </a:r>
            <a:r>
              <a:rPr lang="en-US" dirty="0" err="1" smtClean="0"/>
              <a:t>naveo</a:t>
            </a:r>
            <a:r>
              <a:rPr lang="en-US" dirty="0" smtClean="0"/>
              <a:t> </a:t>
            </a:r>
            <a:r>
              <a:rPr lang="en-US" dirty="0" err="1" smtClean="0"/>
              <a:t>pravni</a:t>
            </a:r>
            <a:r>
              <a:rPr lang="en-US" dirty="0" smtClean="0"/>
              <a:t> </a:t>
            </a:r>
            <a:r>
              <a:rPr lang="en-US" dirty="0" err="1" smtClean="0"/>
              <a:t>osnov</a:t>
            </a:r>
            <a:r>
              <a:rPr lang="en-US" dirty="0" smtClean="0"/>
              <a:t> </a:t>
            </a:r>
            <a:r>
              <a:rPr lang="en-US" dirty="0" err="1" smtClean="0"/>
              <a:t>tužbenog</a:t>
            </a:r>
            <a:r>
              <a:rPr lang="en-US" dirty="0" smtClean="0"/>
              <a:t> </a:t>
            </a:r>
            <a:r>
              <a:rPr lang="en-US" dirty="0" err="1" smtClean="0"/>
              <a:t>zahteva</a:t>
            </a:r>
            <a:r>
              <a:rPr lang="en-US" dirty="0" smtClean="0"/>
              <a:t>, a </a:t>
            </a:r>
            <a:r>
              <a:rPr lang="en-US" dirty="0" err="1" smtClean="0"/>
              <a:t>ako</a:t>
            </a:r>
            <a:r>
              <a:rPr lang="en-US" dirty="0" smtClean="0"/>
              <a:t> je </a:t>
            </a:r>
            <a:r>
              <a:rPr lang="en-US" dirty="0" err="1" smtClean="0"/>
              <a:t>tužilac</a:t>
            </a:r>
            <a:r>
              <a:rPr lang="en-US" dirty="0" smtClean="0"/>
              <a:t> </a:t>
            </a:r>
            <a:r>
              <a:rPr lang="en-US" dirty="0" err="1" smtClean="0"/>
              <a:t>naveo</a:t>
            </a:r>
            <a:r>
              <a:rPr lang="en-US" dirty="0" smtClean="0"/>
              <a:t> </a:t>
            </a:r>
            <a:r>
              <a:rPr lang="en-US" dirty="0" err="1" smtClean="0"/>
              <a:t>pravni</a:t>
            </a:r>
            <a:r>
              <a:rPr lang="en-US" dirty="0" smtClean="0"/>
              <a:t> </a:t>
            </a:r>
            <a:r>
              <a:rPr lang="en-US" dirty="0" err="1" smtClean="0"/>
              <a:t>osnov</a:t>
            </a:r>
            <a:r>
              <a:rPr lang="en-US" dirty="0" smtClean="0"/>
              <a:t>, </a:t>
            </a:r>
            <a:r>
              <a:rPr lang="en-US" dirty="0" err="1" smtClean="0"/>
              <a:t>sud</a:t>
            </a:r>
            <a:r>
              <a:rPr lang="en-US" dirty="0" smtClean="0"/>
              <a:t> </a:t>
            </a:r>
            <a:r>
              <a:rPr lang="en-US" dirty="0" err="1" smtClean="0"/>
              <a:t>nije</a:t>
            </a:r>
            <a:r>
              <a:rPr lang="en-US" dirty="0" smtClean="0"/>
              <a:t> </a:t>
            </a:r>
            <a:r>
              <a:rPr lang="en-US" dirty="0" err="1" smtClean="0"/>
              <a:t>vezan</a:t>
            </a:r>
            <a:r>
              <a:rPr lang="en-US" dirty="0" smtClean="0"/>
              <a:t> </a:t>
            </a:r>
            <a:r>
              <a:rPr lang="en-US" dirty="0" err="1" smtClean="0"/>
              <a:t>za</a:t>
            </a:r>
            <a:r>
              <a:rPr lang="en-US" dirty="0" smtClean="0"/>
              <a:t> </a:t>
            </a:r>
            <a:r>
              <a:rPr lang="en-US" dirty="0" err="1" smtClean="0"/>
              <a:t>njega</a:t>
            </a:r>
            <a:r>
              <a:rPr lang="en-US" dirty="0" smtClean="0"/>
              <a:t>.</a:t>
            </a:r>
            <a:r>
              <a:rPr lang="sr-Latn-CS" dirty="0" smtClean="0"/>
              <a:t>”</a:t>
            </a:r>
            <a:endParaRPr lang="en-US" dirty="0" smtClean="0"/>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sr-Latn-CS" dirty="0" smtClean="0"/>
              <a:t>Član </a:t>
            </a:r>
            <a:r>
              <a:rPr lang="sr-Cyrl-CS" dirty="0" smtClean="0"/>
              <a:t>193.</a:t>
            </a:r>
            <a:r>
              <a:rPr lang="sr-Latn-CS" dirty="0" smtClean="0"/>
              <a:t>:</a:t>
            </a:r>
          </a:p>
          <a:p>
            <a:pPr>
              <a:buNone/>
            </a:pPr>
            <a:endParaRPr lang="sr-Latn-CS" dirty="0" smtClean="0"/>
          </a:p>
          <a:p>
            <a:pPr>
              <a:buNone/>
            </a:pPr>
            <a:r>
              <a:rPr lang="sr-Latn-CS" dirty="0" smtClean="0"/>
              <a:t>“ Lice koje namerava da podnese tužbu </a:t>
            </a:r>
            <a:r>
              <a:rPr lang="en-US" dirty="0" smtClean="0"/>
              <a:t>p</a:t>
            </a:r>
            <a:r>
              <a:rPr lang="sr-Latn-CS" dirty="0" smtClean="0"/>
              <a:t>rotiv Republike Srbije, dužno je da pre podnošenja tužbe Republičkom javnom pravobranilaštvu dostavi predlog za mirno rešavanje spora, osim ako je posebnim propisom predviđen rok za podnošenje tužbe. Predlog za mirno rešavanje spora mora da sadrži sve podatke iz člana 192. ovog zakona.</a:t>
            </a:r>
          </a:p>
          <a:p>
            <a:pPr>
              <a:buNone/>
            </a:pPr>
            <a:r>
              <a:rPr lang="sr-Latn-CS" dirty="0" smtClean="0"/>
              <a:t>Podnošenjem predloga iz stava 1. ovog člana nastaje zastoj roka zastarelosti u trajanju od 60 dana.</a:t>
            </a:r>
          </a:p>
          <a:p>
            <a:pPr>
              <a:buNone/>
            </a:pPr>
            <a:r>
              <a:rPr lang="sr-Latn-CS" dirty="0" smtClean="0"/>
              <a:t>Ako u roku iz stava 1. ovog člana Republički javni pravobranilac e odgovori na predlog, smatra se da predlog nije prihvaćen i u tom slučaju lice iz stava 1. ovog člana može da podnese tužbu nadležnom sudu.</a:t>
            </a:r>
            <a:endParaRPr lang="sr-Cyrl-CS" b="1"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sr-Latn-CS" dirty="0" smtClean="0"/>
              <a:t>Sud će da odbaci tužbu kao nedozvoljenu, ako nije podnet predlog iz stava 1. ovog člana, odnosno ako nije protekao rok iz stava 2. ovog člana.</a:t>
            </a:r>
          </a:p>
          <a:p>
            <a:pPr>
              <a:buNone/>
            </a:pPr>
            <a:r>
              <a:rPr lang="sr-Latn-CS" dirty="0" smtClean="0"/>
              <a:t>Sporazum postignut između Republičkog javnog pravobranioca i lica iz stava 1. ovog člana ima snagu izvršne isprave.</a:t>
            </a:r>
          </a:p>
          <a:p>
            <a:pPr>
              <a:buNone/>
            </a:pPr>
            <a:r>
              <a:rPr lang="sr-Latn-CS" dirty="0" smtClean="0"/>
              <a:t>Odredbe st. 1. do 5. shodno se primenjuju i u slučaju podnošenja tužbe protiv jedinice teritorijalne autonomije i lokalne samouprave, kada se predlog za mirno rešenjavanje spora podnosi nadležnom pravobranilaštvu, odnosno ovlašćenom zastupniku jedinice teritorijalne autonomije i lokalne samouprave.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sr-Latn-CS" dirty="0" smtClean="0"/>
              <a:t>Odredbe st. 1. do 5. ovog člana ne primenjuju se ako je posebnim zakonom propisan postupak za mirno rešavanje spora ili medijacije, koji se odnosi na sporove sa Republikom Srbijom.”</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sr-Latn-CS" b="1" dirty="0" smtClean="0"/>
              <a:t>Član </a:t>
            </a:r>
            <a:r>
              <a:rPr lang="en-US" b="1" dirty="0" smtClean="0"/>
              <a:t>98</a:t>
            </a:r>
            <a:r>
              <a:rPr lang="sr-Latn-CS" b="1" dirty="0" smtClean="0"/>
              <a:t>. stav </a:t>
            </a:r>
            <a:r>
              <a:rPr lang="en-US" b="1" dirty="0" smtClean="0"/>
              <a:t>3</a:t>
            </a:r>
            <a:r>
              <a:rPr lang="sr-Latn-CS" b="1" dirty="0" smtClean="0"/>
              <a:t>:</a:t>
            </a:r>
          </a:p>
          <a:p>
            <a:r>
              <a:rPr lang="sr-Latn-CS" dirty="0" smtClean="0"/>
              <a:t>“</a:t>
            </a:r>
            <a:r>
              <a:rPr lang="en-US" dirty="0" err="1" smtClean="0"/>
              <a:t>Podnesci</a:t>
            </a:r>
            <a:r>
              <a:rPr lang="en-US" dirty="0" smtClean="0"/>
              <a:t> </a:t>
            </a:r>
            <a:r>
              <a:rPr lang="en-US" dirty="0" err="1" smtClean="0"/>
              <a:t>moraju</a:t>
            </a:r>
            <a:r>
              <a:rPr lang="en-US" dirty="0" smtClean="0"/>
              <a:t> </a:t>
            </a:r>
            <a:r>
              <a:rPr lang="en-US" dirty="0" err="1" smtClean="0"/>
              <a:t>biti</a:t>
            </a:r>
            <a:r>
              <a:rPr lang="en-US" dirty="0" smtClean="0"/>
              <a:t> </a:t>
            </a:r>
            <a:r>
              <a:rPr lang="en-US" dirty="0" err="1" smtClean="0"/>
              <a:t>razumljivi</a:t>
            </a:r>
            <a:r>
              <a:rPr lang="en-US" dirty="0" smtClean="0"/>
              <a:t> , </a:t>
            </a:r>
            <a:r>
              <a:rPr lang="en-US" dirty="0" err="1" smtClean="0"/>
              <a:t>da</a:t>
            </a:r>
            <a:r>
              <a:rPr lang="en-US" dirty="0" smtClean="0"/>
              <a:t> </a:t>
            </a:r>
            <a:r>
              <a:rPr lang="en-US" dirty="0" err="1" smtClean="0"/>
              <a:t>sadrže</a:t>
            </a:r>
            <a:r>
              <a:rPr lang="en-US" dirty="0" smtClean="0"/>
              <a:t> </a:t>
            </a:r>
            <a:r>
              <a:rPr lang="en-US" dirty="0" err="1" smtClean="0"/>
              <a:t>sve</a:t>
            </a:r>
            <a:r>
              <a:rPr lang="en-US" dirty="0" smtClean="0"/>
              <a:t> </a:t>
            </a:r>
            <a:r>
              <a:rPr lang="en-US" dirty="0" err="1" smtClean="0"/>
              <a:t>ono</a:t>
            </a:r>
            <a:r>
              <a:rPr lang="en-US" dirty="0" smtClean="0"/>
              <a:t> </a:t>
            </a:r>
            <a:r>
              <a:rPr lang="en-US" dirty="0" err="1" smtClean="0"/>
              <a:t>što</a:t>
            </a:r>
            <a:r>
              <a:rPr lang="en-US" dirty="0" smtClean="0"/>
              <a:t> je </a:t>
            </a:r>
            <a:r>
              <a:rPr lang="en-US" dirty="0" err="1" smtClean="0"/>
              <a:t>potrebno</a:t>
            </a:r>
            <a:r>
              <a:rPr lang="en-US" dirty="0" smtClean="0"/>
              <a:t> </a:t>
            </a:r>
            <a:r>
              <a:rPr lang="en-US" dirty="0" err="1" smtClean="0"/>
              <a:t>da</a:t>
            </a:r>
            <a:r>
              <a:rPr lang="en-US" dirty="0" smtClean="0"/>
              <a:t> bi </a:t>
            </a:r>
            <a:r>
              <a:rPr lang="en-US" dirty="0" err="1" smtClean="0"/>
              <a:t>po</a:t>
            </a:r>
            <a:r>
              <a:rPr lang="en-US" dirty="0" smtClean="0"/>
              <a:t> </a:t>
            </a:r>
            <a:r>
              <a:rPr lang="en-US" dirty="0" err="1" smtClean="0"/>
              <a:t>njima</a:t>
            </a:r>
            <a:r>
              <a:rPr lang="en-US" dirty="0" smtClean="0"/>
              <a:t> </a:t>
            </a:r>
            <a:r>
              <a:rPr lang="en-US" dirty="0" err="1" smtClean="0"/>
              <a:t>moglo</a:t>
            </a:r>
            <a:r>
              <a:rPr lang="en-US" dirty="0" smtClean="0"/>
              <a:t> </a:t>
            </a:r>
            <a:r>
              <a:rPr lang="en-US" dirty="0" err="1" smtClean="0"/>
              <a:t>da</a:t>
            </a:r>
            <a:r>
              <a:rPr lang="en-US" dirty="0" smtClean="0"/>
              <a:t> se </a:t>
            </a:r>
            <a:r>
              <a:rPr lang="en-US" dirty="0" err="1" smtClean="0"/>
              <a:t>postupi</a:t>
            </a:r>
            <a:r>
              <a:rPr lang="en-US" dirty="0" smtClean="0"/>
              <a:t>, a </a:t>
            </a:r>
            <a:r>
              <a:rPr lang="en-US" dirty="0" err="1" smtClean="0"/>
              <a:t>naročito:označenje</a:t>
            </a:r>
            <a:r>
              <a:rPr lang="en-US" dirty="0" smtClean="0"/>
              <a:t> </a:t>
            </a:r>
            <a:r>
              <a:rPr lang="en-US" dirty="0" err="1" smtClean="0"/>
              <a:t>suda</a:t>
            </a:r>
            <a:r>
              <a:rPr lang="en-US" dirty="0" smtClean="0"/>
              <a:t>, </a:t>
            </a:r>
            <a:r>
              <a:rPr lang="en-US" dirty="0" err="1" smtClean="0"/>
              <a:t>ime</a:t>
            </a:r>
            <a:r>
              <a:rPr lang="en-US" dirty="0" smtClean="0"/>
              <a:t> </a:t>
            </a:r>
            <a:r>
              <a:rPr lang="en-US" dirty="0" err="1" smtClean="0"/>
              <a:t>i</a:t>
            </a:r>
            <a:r>
              <a:rPr lang="en-US" dirty="0" smtClean="0"/>
              <a:t> </a:t>
            </a:r>
            <a:r>
              <a:rPr lang="en-US" dirty="0" err="1" smtClean="0"/>
              <a:t>prezime</a:t>
            </a:r>
            <a:r>
              <a:rPr lang="en-US" dirty="0" smtClean="0"/>
              <a:t>,</a:t>
            </a:r>
            <a:r>
              <a:rPr lang="sr-Latn-CS" dirty="0" smtClean="0"/>
              <a:t> poslovno ime privrednog društva ili drugog subjekta,</a:t>
            </a:r>
            <a:r>
              <a:rPr lang="en-US" dirty="0" smtClean="0"/>
              <a:t> </a:t>
            </a:r>
            <a:r>
              <a:rPr lang="en-US" dirty="0" err="1" smtClean="0"/>
              <a:t>prebivalište</a:t>
            </a:r>
            <a:r>
              <a:rPr lang="en-US" dirty="0" smtClean="0"/>
              <a:t> </a:t>
            </a:r>
            <a:r>
              <a:rPr lang="en-US" dirty="0" err="1" smtClean="0"/>
              <a:t>ili</a:t>
            </a:r>
            <a:r>
              <a:rPr lang="en-US" dirty="0" smtClean="0"/>
              <a:t> </a:t>
            </a:r>
            <a:r>
              <a:rPr lang="en-US" dirty="0" err="1" smtClean="0"/>
              <a:t>boravište</a:t>
            </a:r>
            <a:r>
              <a:rPr lang="en-US" dirty="0" smtClean="0"/>
              <a:t>, </a:t>
            </a:r>
            <a:r>
              <a:rPr lang="en-US" dirty="0" err="1" smtClean="0"/>
              <a:t>odnosno</a:t>
            </a:r>
            <a:r>
              <a:rPr lang="en-US" dirty="0" smtClean="0"/>
              <a:t> </a:t>
            </a:r>
            <a:r>
              <a:rPr lang="en-US" dirty="0" err="1" smtClean="0"/>
              <a:t>sedište</a:t>
            </a:r>
            <a:r>
              <a:rPr lang="en-US" dirty="0" smtClean="0"/>
              <a:t> </a:t>
            </a:r>
            <a:r>
              <a:rPr lang="en-US" dirty="0" err="1" smtClean="0"/>
              <a:t>stranaka</a:t>
            </a:r>
            <a:r>
              <a:rPr lang="en-US" dirty="0" smtClean="0"/>
              <a:t>, </a:t>
            </a:r>
            <a:r>
              <a:rPr lang="en-US" dirty="0" err="1" smtClean="0"/>
              <a:t>njihovih</a:t>
            </a:r>
            <a:r>
              <a:rPr lang="en-US" dirty="0" smtClean="0"/>
              <a:t> </a:t>
            </a:r>
            <a:r>
              <a:rPr lang="en-US" dirty="0" err="1" smtClean="0"/>
              <a:t>zakonskih</a:t>
            </a:r>
            <a:r>
              <a:rPr lang="en-US" dirty="0" smtClean="0"/>
              <a:t> </a:t>
            </a:r>
            <a:r>
              <a:rPr lang="en-US" dirty="0" err="1" smtClean="0"/>
              <a:t>zastupnika</a:t>
            </a:r>
            <a:r>
              <a:rPr lang="en-US" dirty="0" smtClean="0"/>
              <a:t> </a:t>
            </a:r>
            <a:r>
              <a:rPr lang="en-US" dirty="0" err="1" smtClean="0"/>
              <a:t>i</a:t>
            </a:r>
            <a:r>
              <a:rPr lang="en-US" dirty="0" smtClean="0"/>
              <a:t> </a:t>
            </a:r>
            <a:r>
              <a:rPr lang="en-US" dirty="0" err="1" smtClean="0"/>
              <a:t>punomoćnika</a:t>
            </a:r>
            <a:r>
              <a:rPr lang="en-US" dirty="0" smtClean="0"/>
              <a:t> </a:t>
            </a:r>
            <a:r>
              <a:rPr lang="en-US" dirty="0" err="1" smtClean="0"/>
              <a:t>ako</a:t>
            </a:r>
            <a:r>
              <a:rPr lang="en-US" dirty="0" smtClean="0"/>
              <a:t> </a:t>
            </a:r>
            <a:r>
              <a:rPr lang="en-US" dirty="0" err="1" smtClean="0"/>
              <a:t>ih</a:t>
            </a:r>
            <a:r>
              <a:rPr lang="en-US" dirty="0" smtClean="0"/>
              <a:t> </a:t>
            </a:r>
            <a:r>
              <a:rPr lang="en-US" dirty="0" err="1" smtClean="0"/>
              <a:t>imaju</a:t>
            </a:r>
            <a:r>
              <a:rPr lang="en-US" dirty="0" smtClean="0"/>
              <a:t>, </a:t>
            </a:r>
            <a:r>
              <a:rPr lang="en-US" dirty="0" err="1" smtClean="0"/>
              <a:t>predmet</a:t>
            </a:r>
            <a:r>
              <a:rPr lang="en-US" dirty="0" smtClean="0"/>
              <a:t> </a:t>
            </a:r>
            <a:r>
              <a:rPr lang="en-US" dirty="0" err="1" smtClean="0"/>
              <a:t>spora</a:t>
            </a:r>
            <a:r>
              <a:rPr lang="en-US" dirty="0" smtClean="0"/>
              <a:t>, </a:t>
            </a:r>
            <a:r>
              <a:rPr lang="en-US" dirty="0" err="1" smtClean="0"/>
              <a:t>sadržinu</a:t>
            </a:r>
            <a:r>
              <a:rPr lang="en-US" dirty="0" smtClean="0"/>
              <a:t> </a:t>
            </a:r>
            <a:r>
              <a:rPr lang="en-US" dirty="0" err="1" smtClean="0"/>
              <a:t>izjave</a:t>
            </a:r>
            <a:r>
              <a:rPr lang="en-US" dirty="0" smtClean="0"/>
              <a:t> </a:t>
            </a:r>
            <a:r>
              <a:rPr lang="en-US" dirty="0" err="1" smtClean="0"/>
              <a:t>i</a:t>
            </a:r>
            <a:r>
              <a:rPr lang="en-US" dirty="0" smtClean="0"/>
              <a:t> </a:t>
            </a:r>
            <a:r>
              <a:rPr lang="en-US" dirty="0" err="1" smtClean="0"/>
              <a:t>potpis</a:t>
            </a:r>
            <a:r>
              <a:rPr lang="en-US" dirty="0" smtClean="0"/>
              <a:t> </a:t>
            </a:r>
            <a:r>
              <a:rPr lang="en-US" dirty="0" err="1" smtClean="0"/>
              <a:t>podnosioca</a:t>
            </a:r>
            <a:r>
              <a:rPr lang="en-US" dirty="0" smtClean="0"/>
              <a:t>.</a:t>
            </a:r>
            <a:r>
              <a:rPr lang="sr-Latn-CS" dirty="0" smtClean="0"/>
              <a:t>”</a:t>
            </a:r>
            <a:endParaRPr lang="en-US" dirty="0" smtClean="0"/>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sr-Latn-CS" dirty="0" smtClean="0"/>
              <a:t>Opšti elementi tužbe-sadrži ih svaki podnesak.</a:t>
            </a:r>
          </a:p>
          <a:p>
            <a:r>
              <a:rPr lang="sr-Latn-CS" dirty="0" smtClean="0"/>
              <a:t>Posebni-specifični, su obavezni i fakultativni:</a:t>
            </a:r>
          </a:p>
          <a:p>
            <a:r>
              <a:rPr lang="sr-Latn-CS" i="1" dirty="0" smtClean="0"/>
              <a:t>Obavezni:</a:t>
            </a:r>
          </a:p>
          <a:p>
            <a:pPr marL="514350" indent="-514350">
              <a:buAutoNum type="arabicPeriod"/>
            </a:pPr>
            <a:r>
              <a:rPr lang="sr-Latn-CS" dirty="0" smtClean="0"/>
              <a:t>Tužbeni zahtev-predmet spora (određeni zahtev u pogledu glavne stvari i sporednih traženja)</a:t>
            </a:r>
          </a:p>
          <a:p>
            <a:pPr marL="514350" indent="-514350">
              <a:buAutoNum type="arabicPeriod"/>
            </a:pPr>
            <a:r>
              <a:rPr lang="sr-Latn-CS" dirty="0" smtClean="0"/>
              <a:t>Činjenice na kojima tužilac zasniva svoj zahtev</a:t>
            </a:r>
          </a:p>
          <a:p>
            <a:pPr marL="514350" indent="-514350">
              <a:buAutoNum type="arabicPeriod"/>
            </a:pPr>
            <a:r>
              <a:rPr lang="sr-Latn-CS" dirty="0" smtClean="0"/>
              <a:t>Dokazi kojima se te činjenice potvrđuju.</a:t>
            </a:r>
          </a:p>
          <a:p>
            <a:pPr marL="514350" indent="-514350">
              <a:buAutoNum type="arabicPeriod"/>
            </a:pPr>
            <a:r>
              <a:rPr lang="sr-Latn-CS" dirty="0" smtClean="0"/>
              <a:t>U tužbi koja se ne odnosi na novčani iznos mora da bude nazančena vred</a:t>
            </a:r>
            <a:r>
              <a:rPr lang="en-US" dirty="0" err="1" smtClean="0"/>
              <a:t>nos</a:t>
            </a:r>
            <a:r>
              <a:rPr lang="sr-Latn-CS" dirty="0" smtClean="0"/>
              <a:t>t predmeta spora, ako </a:t>
            </a:r>
            <a:r>
              <a:rPr lang="sr-Latn-CS" smtClean="0"/>
              <a:t>nadležnost, suda </a:t>
            </a:r>
            <a:r>
              <a:rPr lang="sr-Latn-CS" dirty="0" smtClean="0"/>
              <a:t>ili dopuštenost revizije zavise od te vrednosti.</a:t>
            </a:r>
          </a:p>
          <a:p>
            <a:pPr marL="514350" indent="-514350">
              <a:buNone/>
            </a:pPr>
            <a:endParaRPr lang="sr-Latn-C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i="1" dirty="0" smtClean="0"/>
              <a:t>Fakultativni element</a:t>
            </a:r>
            <a:r>
              <a:rPr lang="sr-Latn-CS" dirty="0" smtClean="0"/>
              <a:t>i-mogu da budu različiti, česti su materijalnopravni osnov tužbe i tužbeni predlog.</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sr-Latn-CS" i="1" dirty="0" smtClean="0"/>
              <a:t>1. Tužbeni zahtev</a:t>
            </a:r>
            <a:r>
              <a:rPr lang="sr-Latn-CS" dirty="0" smtClean="0"/>
              <a:t>-tvrdnja tužioca da je zbog povrede ili ugožavanja njegovog subjektivnog prava nastupila pravna posledica određene sadržine. </a:t>
            </a:r>
            <a:r>
              <a:rPr lang="sr-Latn-CS" b="1" dirty="0" smtClean="0"/>
              <a:t>Sud o njoj treba da odluči tako što će usvajanjem tužbenog zahteva tu posledicu izreći presudom.</a:t>
            </a:r>
          </a:p>
          <a:p>
            <a:r>
              <a:rPr lang="sr-Latn-CS" b="1" dirty="0" smtClean="0"/>
              <a:t>ON MORA DA BUDE ODREĐEN; SVAKA TUŽBA MORA DA IMA TUŽBENI ZAHTEV-PREDMET SPORA.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sr-Latn-CS" dirty="0" smtClean="0"/>
              <a:t>Po jednoj ovakvoj tužbi sud presudom utvrđuje da tužiocu pripada materijalnopravni zahtev , a ta presuda sadrži i zapovest tuženom da ispuni činidbu (na osnovu kondemnatorne presude može da tužilac traži prinudno izvršenje, ako ne ispuni činidbu dobrovoljno tuženi).</a:t>
            </a:r>
          </a:p>
          <a:p>
            <a:r>
              <a:rPr lang="sr-Latn-CS" dirty="0" smtClean="0"/>
              <a:t>Ta presuda je zapovest države tuženom da izvrši određenu  činidbu (ili da se od nje uzdrži, da je propusti) u korist tužioca-u toj zapovesti je sadržano i prećutno utvrđenje da tužilac ima pravo na tu činidbu (PREĆUTNA DEKLARATIVNA PREAMBULA).</a:t>
            </a:r>
          </a:p>
          <a:p>
            <a:r>
              <a:rPr lang="sr-Latn-CS" dirty="0" smtClean="0"/>
              <a:t>Od tog momenta tuženi nije samo tužiočev dužnik već je i potčinjen prinudnoj sili države.</a:t>
            </a:r>
          </a:p>
          <a:p>
            <a:r>
              <a:rPr lang="sr-Latn-CS" dirty="0" smtClean="0"/>
              <a:t>Njome se izriče zapovest i sudu da primeni sankciju na traženje tužioca.</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sr-Latn-CS" b="1" dirty="0" smtClean="0"/>
              <a:t>Subjektivna određenost tužbenog zahteva </a:t>
            </a:r>
            <a:r>
              <a:rPr lang="sr-Latn-CS" dirty="0" smtClean="0"/>
              <a:t>se postiže određivanjem parničnih stranaka. Ako ima više lica na strani jedne od parničnih stranaka, tada je potrebno da se konkretizuje tužiočeva tvrdnja prema svim suparničariuma, npr. ako traži osudu na plaćanje mora da navede da li traži njihovo solidarno obavezivanje.</a:t>
            </a:r>
          </a:p>
          <a:p>
            <a:r>
              <a:rPr lang="sr-Latn-CS" b="1" dirty="0" smtClean="0"/>
              <a:t>Objektivna određenost tužbenog zahteva</a:t>
            </a:r>
            <a:r>
              <a:rPr lang="sr-Latn-CS" dirty="0" smtClean="0"/>
              <a:t>-tužilac mora da odredi sadržinu pravne zaštite čije izricanje traži od suda, a kada je potrebno i obim te zaštite.</a:t>
            </a:r>
          </a:p>
          <a:p>
            <a:r>
              <a:rPr lang="sr-Latn-CS" dirty="0" smtClean="0"/>
              <a:t>Ako nije određen sud odbacuje tužbu.</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sr-Latn-CS" dirty="0" smtClean="0"/>
              <a:t>To je procesnopravni pojam-ZAHTEV U MATERIJALNOPRAVNOM SMISLU ZNAČI DA TUŽIOCU PRIPADA SUBJEKTIVNO PRAVO NA ČINIDBU PO TRAŽBENOPRAVNOM ILI DRUGOM OSNOVU.</a:t>
            </a:r>
          </a:p>
          <a:p>
            <a:r>
              <a:rPr lang="sr-Latn-CS" dirty="0" smtClean="0"/>
              <a:t>U PROCESNOPRAVNOM SMISLU TO JE TUŽIOČEVA TVRDNJA O PRAVNOJ POSLEDICI O O KOJOJ TRAŽI PRESUDU.</a:t>
            </a:r>
          </a:p>
          <a:p>
            <a:r>
              <a:rPr lang="sr-Latn-CS" dirty="0" smtClean="0"/>
              <a:t>SAMIM TIM IMA KARAKTER TUŽIOČEVE PRETENZIJE.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sr-Latn-CS" dirty="0" smtClean="0"/>
              <a:t>Sud je vezan tužbenim zahtevom i odlučuje u njegovim granicama-npr. ako je tužilac zbog povrede ugovora tražio osudu na ispunjenje ugovorne obaveze, sud ne može da dosudi naknadu štete, niti sme da dosudi više od traženog. Može manje.</a:t>
            </a:r>
          </a:p>
          <a:p>
            <a:r>
              <a:rPr lang="sr-Latn-CS" dirty="0" smtClean="0"/>
              <a:t>Ako prekorači tužbeni zahtev, deo presude kojom je zahtev prekoračen, može da postane pravnosnažan, ako se tuženi zbog toga nije žalio.</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Nekada, materijalnopravni propisi mogu da ovlaste </a:t>
            </a:r>
          </a:p>
          <a:p>
            <a:pPr>
              <a:buNone/>
            </a:pPr>
            <a:r>
              <a:rPr lang="sr-Latn-CS" dirty="0" smtClean="0"/>
              <a:t>sud da odluči o onome što nije traženo-npr. ako sud nađe da uspostavljanje ranijeg stanja nije moguće , ili kad nađe da nije nužno da to učini odgovorno lice, sud će odrediti da ono plati oštećeniku odgovarajuću svotu novca na ime naknade štete.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sr-Latn-CS" dirty="0" smtClean="0"/>
              <a:t>2. </a:t>
            </a:r>
            <a:r>
              <a:rPr lang="sr-Latn-CS" i="1" dirty="0" smtClean="0"/>
              <a:t>Činjenični navodi</a:t>
            </a:r>
            <a:r>
              <a:rPr lang="sr-Latn-CS" dirty="0" smtClean="0"/>
              <a:t>-činjenice koje tužilac navodi u tužbi predstavljaju jedan životni događaj ili niz životnih događaja povezanih u celinu.</a:t>
            </a:r>
          </a:p>
          <a:p>
            <a:r>
              <a:rPr lang="sr-Latn-CS" dirty="0" smtClean="0"/>
              <a:t>One predstavljaju osnov tužbenog zahteva.</a:t>
            </a:r>
          </a:p>
          <a:p>
            <a:r>
              <a:rPr lang="sr-Latn-CS" dirty="0" smtClean="0"/>
              <a:t>Sud primenjuje materijalnopravnu normu na činjenično stanje koje nje utvrdio na osnovu  izvedenih dokaza i rasprave sa strankama, a ne ne ono izloženo tužbom.</a:t>
            </a:r>
          </a:p>
          <a:p>
            <a:r>
              <a:rPr lang="sr-Latn-CS" dirty="0" smtClean="0"/>
              <a:t>Dužan je da zakaže ročište i kada se tužbeni zahtve prema činjenicama tužbe pokazuje kao neosnovan.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U kojoj meri činjenice treba da budu navedene u tužbi?</a:t>
            </a:r>
          </a:p>
          <a:p>
            <a:r>
              <a:rPr lang="sr-Latn-CS" dirty="0" smtClean="0"/>
              <a:t>Kod nas je prihvaćena teroija supstanciranja-činjenice koje su bitne za osnovanost tužbenog zahteva, one koje su dale povoda tužbi i imaju pravnoproizvodni značaj.</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sr-Latn-CS" dirty="0" smtClean="0"/>
              <a:t>Fakultativna sadržina tužbe:</a:t>
            </a:r>
          </a:p>
          <a:p>
            <a:pPr marL="514350" indent="-514350">
              <a:buAutoNum type="arabicPeriod"/>
            </a:pPr>
            <a:r>
              <a:rPr lang="sr-Latn-CS" i="1" dirty="0" smtClean="0"/>
              <a:t>Tužbeni predlog-</a:t>
            </a:r>
            <a:r>
              <a:rPr lang="sr-Latn-CS" dirty="0" smtClean="0"/>
              <a:t>deo tužbenog podneska u kome tužilac formuliše izreku prvostepene presude kojom se usvaja tužbeni zahtev.</a:t>
            </a:r>
          </a:p>
          <a:p>
            <a:pPr marL="514350" indent="-514350"/>
            <a:r>
              <a:rPr lang="sr-Latn-CS" dirty="0" smtClean="0"/>
              <a:t>On mora da bude određen, nezavisno od toga kako je formulisan</a:t>
            </a:r>
          </a:p>
          <a:p>
            <a:pPr marL="514350" indent="-514350">
              <a:buNone/>
            </a:pPr>
            <a:r>
              <a:rPr lang="sr-Latn-CS" dirty="0" smtClean="0"/>
              <a:t>2. </a:t>
            </a:r>
            <a:r>
              <a:rPr lang="sr-Latn-CS" i="1" dirty="0" smtClean="0"/>
              <a:t>Pravni osnov- </a:t>
            </a:r>
            <a:r>
              <a:rPr lang="sr-Latn-CS" dirty="0" smtClean="0"/>
              <a:t>ne mora da iznese pravno shvatanje (ustanovu materijalnog prava koju daju činjenice tužbe kada se podvedu pod nodgovarajuću odredbu).</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sr-Latn-CS" dirty="0" smtClean="0"/>
              <a:t>Narra mihi facta, narro tibi ius!</a:t>
            </a:r>
          </a:p>
          <a:p>
            <a:r>
              <a:rPr lang="sr-Latn-CS" dirty="0" smtClean="0"/>
              <a:t>Sud će osuditi tuženog na ispunjenje činidbe kada nađe da je njegov zahtev osnovan po bilo kojoj primenjivoj materijalnopravnoj normi, i kada utvdi da nije primenjiva materijalnopravna norma na koju se poziva, npr. osudiće tuženog na činidbu koja je tražena po osnovu ugovora i kad nađe da je ugovor nevažeći, ali da tuženi duguje činidbu tužiocu po osnovu sticanja bez osnova.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Ovo NE VAŽI ZA DEKLARATIVNU TUŽBU!</a:t>
            </a:r>
          </a:p>
          <a:p>
            <a:r>
              <a:rPr lang="sr-Latn-CS" b="1" dirty="0" smtClean="0"/>
              <a:t>Materijalnopravni osnov deklarativnog tužbenog zahteva koji je odredio tužilac je neophodan za određenost tužbenog zahteva i vezuje sud!</a:t>
            </a:r>
          </a:p>
          <a:p>
            <a:pPr>
              <a:buNone/>
            </a:pPr>
            <a:r>
              <a:rPr lang="sr-Latn-CS" dirty="0" smtClean="0"/>
              <a:t>Npr. po tužbi za utvrđenje prava svojine ne može biti utvrđeno da tužiocu pripada službenost.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sr-Latn-CS" dirty="0" smtClean="0"/>
              <a:t>Isto kod KOD KONSTITUTIVNE TUŽBE-ona može da se podnese kada je to predviđeno materijalnopravnim ili izuzetno procesnopravnim propisom, zakon je taj koji određuje sadržinu pravne posledice koju tužilac traži.</a:t>
            </a:r>
          </a:p>
          <a:p>
            <a:pPr>
              <a:buNone/>
            </a:pPr>
            <a:r>
              <a:rPr lang="sr-Latn-CS" dirty="0" smtClean="0"/>
              <a:t>Npr. Ako u tužbi tvrdi da su odnosu između njega i drugog supružnika poremećeni na osnovu te tvrdnje može da traži izricanje samo one posledice koju predviđa PZ-razvod braka, a ne recimo poništaj ili rastavu od stola i postelje.</a:t>
            </a:r>
          </a:p>
          <a:p>
            <a:r>
              <a:rPr lang="sr-Latn-CS" b="1" dirty="0" smtClean="0"/>
              <a:t>Materijalnopravna kvalifikacija tužioca vezuje sud u slučaju ove tužbe jer je zakonodavac odredio sadržinu i vrstu pravne posledice koja se može tražiti tužbom i izreći presudom!</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sr-Latn-CS" dirty="0" smtClean="0"/>
              <a:t>Sud odlučuje na podlozi činjeničnog stanja koje postoji u trenutku zaključenja glavne rasprave-tuženi može da bude osuđen na činidbu koja je dospela do glavne rasprave.</a:t>
            </a:r>
          </a:p>
          <a:p>
            <a:r>
              <a:rPr lang="sr-Latn-CS" dirty="0" smtClean="0"/>
              <a:t>U protivnom, treba da odbije tužbeni zahtev.</a:t>
            </a:r>
          </a:p>
          <a:p>
            <a:endParaRPr lang="sr-Latn-CS" dirty="0" smtClean="0"/>
          </a:p>
          <a:p>
            <a:r>
              <a:rPr lang="sr-Latn-CS" dirty="0" smtClean="0"/>
              <a:t>Nedospelost činidbe u vreme pokretanja postupka, nije smetnja da se on odvija-može da dospe do zaključenja glavne raspave.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mtClean="0"/>
              <a:t>Istovetnost tužbenog zahteva</a:t>
            </a:r>
            <a:endParaRPr lang="en-US"/>
          </a:p>
        </p:txBody>
      </p:sp>
      <p:sp>
        <p:nvSpPr>
          <p:cNvPr id="3" name="Content Placeholder 2"/>
          <p:cNvSpPr>
            <a:spLocks noGrp="1"/>
          </p:cNvSpPr>
          <p:nvPr>
            <p:ph idx="1"/>
          </p:nvPr>
        </p:nvSpPr>
        <p:spPr/>
        <p:txBody>
          <a:bodyPr>
            <a:normAutofit fontScale="77500" lnSpcReduction="20000"/>
          </a:bodyPr>
          <a:lstStyle/>
          <a:p>
            <a:r>
              <a:rPr lang="sr-Latn-CS" dirty="0" smtClean="0"/>
              <a:t>Vladajuće shvatanje-tužbeni zahtev je dvočlan-sastoji se iz činjenica (životnog događaja) i pravne posledice koju iz njih tužilac izvodi.</a:t>
            </a:r>
          </a:p>
          <a:p>
            <a:r>
              <a:rPr lang="sr-Latn-CS" dirty="0" smtClean="0"/>
              <a:t>Ako se menja bilo jedan bilo drugi elemenat tužbeni zahtev je promenjen.</a:t>
            </a:r>
          </a:p>
          <a:p>
            <a:pPr>
              <a:buNone/>
            </a:pPr>
            <a:r>
              <a:rPr lang="sr-Latn-CS" dirty="0" smtClean="0"/>
              <a:t>Npr. Zahtev za plaćanje n</a:t>
            </a:r>
            <a:r>
              <a:rPr lang="en-US" dirty="0" smtClean="0"/>
              <a:t>o</a:t>
            </a:r>
            <a:r>
              <a:rPr lang="sr-Latn-CS" dirty="0" smtClean="0"/>
              <a:t>včanog iznosa po osnovu 1 ugovora nije identičan sa zahtevom za plaćanje istog ili drugog iznosa po drugom ugovoru; nije istovetan tužbeni zahtev kod tužbe za utvrđenje prava na nasleđe koja je zasnovana prvo na 1, pa na 2 testamentu; presuda kojom je pravnosnažno odbijen zahtev za utvrđenje prava svojine po osnovu nasleđa ne sprečava novu tužbu za utvrđenje istog prava svojine po osnovu održaja.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sr-Latn-CS" dirty="0" smtClean="0"/>
              <a:t>Promena pravnog shvatanja jeste od značaja za identitet predmeta spora kod deklarativne i konstitutivne tužbe.</a:t>
            </a:r>
          </a:p>
          <a:p>
            <a:pPr>
              <a:buNone/>
            </a:pPr>
            <a:r>
              <a:rPr lang="sr-Latn-CS" dirty="0" smtClean="0"/>
              <a:t>Npr. Ako je tužilac 1 tražio izmenu ugo</a:t>
            </a:r>
            <a:r>
              <a:rPr lang="en-US" smtClean="0"/>
              <a:t>vo</a:t>
            </a:r>
            <a:r>
              <a:rPr lang="sr-Latn-CS" smtClean="0"/>
              <a:t>ra </a:t>
            </a:r>
            <a:r>
              <a:rPr lang="sr-Latn-CS" dirty="0" smtClean="0"/>
              <a:t>zbog promenjenih okolnosti, pa posle raskid ugovora.</a:t>
            </a:r>
          </a:p>
          <a:p>
            <a:pPr>
              <a:buNone/>
            </a:pPr>
            <a:r>
              <a:rPr lang="sr-Latn-CS" dirty="0" smtClean="0"/>
              <a:t>Iako je zahtev zasnovan na istom činjeničnom stanju tužilac je promenio pravnu posledicu promenom materijalnopravne kvalifikcije uticaja promenjenih okolnosti na odnose između parničnih stranaka.</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sr-Latn-CS" i="1" dirty="0" smtClean="0"/>
              <a:t>Izuzeci:</a:t>
            </a:r>
          </a:p>
          <a:p>
            <a:pPr marL="514350" indent="-514350">
              <a:buAutoNum type="arabicPeriod"/>
            </a:pPr>
            <a:r>
              <a:rPr lang="sr-Latn-CS" dirty="0" smtClean="0"/>
              <a:t>Presudom kojom usvaja zahtev za zakonsko ili ugovorno izdržavanje, sud osuđuje tuženog i na buduće činidbe.  Tada određuje i vreme u koje će tuženi da ispunjava činidbe (npr. svakog 1. u mesecu). Isto i za presudu kojom se usvaja zahtev za osudu na plaćanje rente na ime naknade štete zbog izgubljene zarade ili drugih prihoda po osnovu rada ili zbog izgubljenog izdržavanja.</a:t>
            </a:r>
          </a:p>
          <a:p>
            <a:pPr marL="514350" indent="-514350">
              <a:buAutoNum type="arabicPeriod"/>
            </a:pPr>
            <a:endParaRPr lang="sr-Latn-CS" dirty="0" smtClean="0"/>
          </a:p>
          <a:p>
            <a:pPr marL="514350" indent="-514350">
              <a:buAutoNum type="arabicPeriod"/>
            </a:pPr>
            <a:r>
              <a:rPr lang="sr-Latn-CS" dirty="0" smtClean="0"/>
              <a:t>Presudu kojom obavezuje tuženog na predaju stvari date u zakup sud može da donese i pre prestanka zakupnog odnosa (nije moguće prinudno izvršenje pre prestanka tog odnosa).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r>
              <a:rPr lang="sr-Latn-CS" dirty="0" smtClean="0"/>
              <a:t>Osuđujuća presuda je izvršna protekom roka u kome je tuženi dužan da po njoj postupi (paricioni rok, rok za dobrovoljno izvršenje činidbe).</a:t>
            </a:r>
          </a:p>
          <a:p>
            <a:r>
              <a:rPr lang="sr-Latn-CS" dirty="0" smtClean="0"/>
              <a:t>On mora da bude označen u presudi.</a:t>
            </a:r>
          </a:p>
          <a:p>
            <a:r>
              <a:rPr lang="sr-Latn-CS" dirty="0" smtClean="0"/>
              <a:t>Zakon-15 dana.</a:t>
            </a:r>
          </a:p>
          <a:p>
            <a:r>
              <a:rPr lang="sr-Latn-CS" dirty="0" smtClean="0"/>
              <a:t>Za ispunjenje nenovčane činidbe, sud može da odredi duži rok-tada je on sudski.</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sr-Latn-CS" dirty="0" smtClean="0"/>
              <a:t>Paricioni rok počinje da teče od dostavljanja presude stranci. </a:t>
            </a:r>
          </a:p>
          <a:p>
            <a:r>
              <a:rPr lang="sr-Latn-CS" dirty="0" smtClean="0"/>
              <a:t>Ako bude izjavljen pravni lek, paricioni rok se prekida.</a:t>
            </a:r>
          </a:p>
          <a:p>
            <a:r>
              <a:rPr lang="sr-Latn-CS" dirty="0" smtClean="0"/>
              <a:t>To je dilatorni rok jer dok teče ne može da se traži prinudno izvršenje, i odložni jer odlaže nastupanje pravnosnažnosti presude.</a:t>
            </a:r>
          </a:p>
          <a:p>
            <a:endParaRPr lang="sr-Latn-CS" dirty="0" smtClean="0"/>
          </a:p>
          <a:p>
            <a:r>
              <a:rPr lang="sr-Latn-CS" dirty="0" smtClean="0"/>
              <a:t>Ne može da se traži povraćaj u pređašnje stanje-nije prekluzivan, tuženi može da dobrovoljno izvrši činidbu i pošto tužilac pokrene izvršni postupak.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dirty="0" smtClean="0"/>
              <a:t>Ako se tuženi uspešno odbrani tako što će tvrditi da tužilac nije ispunio svoju obavezu prema njemu, niti se pokazuje spremnim da to učini, iako ona dospeva istovremeno kao i obaveza zbog koje je podnesena tužba, onda je protivčinidba od strane tužioca uslov da sud dozvoli prinudno izvršenje.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dirty="0" smtClean="0"/>
              <a:t>Tužba za utvrđenje (deklarativna tužba)</a:t>
            </a:r>
            <a:endParaRPr lang="en-US" dirty="0"/>
          </a:p>
        </p:txBody>
      </p:sp>
      <p:sp>
        <p:nvSpPr>
          <p:cNvPr id="3" name="Content Placeholder 2"/>
          <p:cNvSpPr>
            <a:spLocks noGrp="1"/>
          </p:cNvSpPr>
          <p:nvPr>
            <p:ph idx="1"/>
          </p:nvPr>
        </p:nvSpPr>
        <p:spPr/>
        <p:txBody>
          <a:bodyPr>
            <a:normAutofit fontScale="92500" lnSpcReduction="10000"/>
          </a:bodyPr>
          <a:lstStyle/>
          <a:p>
            <a:r>
              <a:rPr lang="sr-Latn-CS" dirty="0" smtClean="0"/>
              <a:t>Ovom tužbom tužilac traži </a:t>
            </a:r>
            <a:r>
              <a:rPr lang="sr-Latn-CS" b="1" dirty="0" smtClean="0"/>
              <a:t>da</a:t>
            </a:r>
            <a:r>
              <a:rPr lang="sr-Latn-CS" dirty="0" smtClean="0"/>
              <a:t> sud utvrdi neko pravo ili pravni odnos prema tuženom. ( </a:t>
            </a:r>
            <a:r>
              <a:rPr lang="sr-Latn-CS" b="1" dirty="0" smtClean="0"/>
              <a:t>ne da li</a:t>
            </a:r>
            <a:r>
              <a:rPr lang="sr-Latn-CS" dirty="0" smtClean="0"/>
              <a:t>, jer bi odnos pravo bio neodređen).</a:t>
            </a:r>
          </a:p>
          <a:p>
            <a:r>
              <a:rPr lang="sr-Latn-CS" dirty="0" smtClean="0"/>
              <a:t>Primeri: tužba za utvrđenje zakupnog odnosa, kupoprodajnog ugovora, ugovora o građenju, prava nasleđa ili svojine.</a:t>
            </a:r>
          </a:p>
          <a:p>
            <a:r>
              <a:rPr lang="sr-Latn-CS" dirty="0" smtClean="0"/>
              <a:t>Obično se traži da sud utvrdi da neki pravni odnos postoji (pozitivna deklarativna tužba), ali se može tražiti i da ne postoji (negativna deklarativna tužba).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zora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Uzorak</Template>
  <TotalTime>203</TotalTime>
  <Words>3096</Words>
  <Application>Microsoft Office PowerPoint</Application>
  <PresentationFormat>On-screen Show (4:3)</PresentationFormat>
  <Paragraphs>184</Paragraphs>
  <Slides>41</Slides>
  <Notes>41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Uzorak</vt:lpstr>
      <vt:lpstr>Vrste tužbi</vt:lpstr>
      <vt:lpstr>Tužba za osudu na činidbu (kondemnatorna)</vt:lpstr>
      <vt:lpstr>PowerPoint Presentation</vt:lpstr>
      <vt:lpstr>PowerPoint Presentation</vt:lpstr>
      <vt:lpstr>PowerPoint Presentation</vt:lpstr>
      <vt:lpstr>PowerPoint Presentation</vt:lpstr>
      <vt:lpstr>PowerPoint Presentation</vt:lpstr>
      <vt:lpstr>PowerPoint Presentation</vt:lpstr>
      <vt:lpstr>Tužba za utvrđenje (deklarativna tužba)</vt:lpstr>
      <vt:lpstr>PowerPoint Presentation</vt:lpstr>
      <vt:lpstr>PowerPoint Presentation</vt:lpstr>
      <vt:lpstr>PowerPoint Presentation</vt:lpstr>
      <vt:lpstr>PowerPoint Presentation</vt:lpstr>
      <vt:lpstr>PowerPoint Presentation</vt:lpstr>
      <vt:lpstr>Incidentni (prejudicijelni) zahtev za utvrđenje</vt:lpstr>
      <vt:lpstr>PowerPoint Presentation</vt:lpstr>
      <vt:lpstr>PowerPoint Presentation</vt:lpstr>
      <vt:lpstr>Tužba za pravni preobražaj (konstitutivna tužba)</vt:lpstr>
      <vt:lpstr>PowerPoint Presentation</vt:lpstr>
      <vt:lpstr>PowerPoint Presentation</vt:lpstr>
      <vt:lpstr>PowerPoint Presentation</vt:lpstr>
      <vt:lpstr>Sadržina tužbe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Istovetnost tužbenog zahteva</vt:lpstr>
      <vt:lpstr>PowerPoint Presentation</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Vrste tužbi</dc:title>
  <dc:creator>Milos Milosevic</dc:creator>
  <cp:lastModifiedBy>User</cp:lastModifiedBy>
  <cp:revision>10</cp:revision>
  <dcterms:created xsi:type="dcterms:W3CDTF">2011-03-17T07:36:07Z</dcterms:created>
  <dcterms:modified xsi:type="dcterms:W3CDTF">2021-04-19T18:53:47Z</dcterms:modified>
</cp:coreProperties>
</file>