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01"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70" r:id="rId81"/>
    <p:sldId id="336" r:id="rId82"/>
    <p:sldId id="371" r:id="rId83"/>
    <p:sldId id="372" r:id="rId84"/>
    <p:sldId id="337" r:id="rId85"/>
    <p:sldId id="373" r:id="rId86"/>
    <p:sldId id="374" r:id="rId87"/>
    <p:sldId id="375" r:id="rId88"/>
    <p:sldId id="376" r:id="rId89"/>
    <p:sldId id="377" r:id="rId90"/>
    <p:sldId id="340" r:id="rId91"/>
    <p:sldId id="341" r:id="rId92"/>
    <p:sldId id="343" r:id="rId93"/>
    <p:sldId id="344" r:id="rId94"/>
    <p:sldId id="378" r:id="rId95"/>
    <p:sldId id="346" r:id="rId96"/>
    <p:sldId id="347" r:id="rId97"/>
    <p:sldId id="348" r:id="rId98"/>
    <p:sldId id="350" r:id="rId99"/>
    <p:sldId id="351" r:id="rId100"/>
    <p:sldId id="353" r:id="rId101"/>
    <p:sldId id="354" r:id="rId102"/>
    <p:sldId id="355" r:id="rId103"/>
    <p:sldId id="356" r:id="rId104"/>
    <p:sldId id="366" r:id="rId105"/>
    <p:sldId id="367" r:id="rId106"/>
    <p:sldId id="379" r:id="rId107"/>
    <p:sldId id="361" r:id="rId108"/>
    <p:sldId id="368" r:id="rId109"/>
    <p:sldId id="362" r:id="rId110"/>
    <p:sldId id="369" r:id="rId111"/>
    <p:sldId id="363" r:id="rId112"/>
    <p:sldId id="364" r:id="rId113"/>
    <p:sldId id="365"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73FCB-8DD9-404F-86E6-F0F1C67D6E17}" type="datetimeFigureOut">
              <a:rPr lang="en-US" smtClean="0"/>
              <a:pPr/>
              <a:t>3/25/2021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5FC5D-F7E9-4C61-9E26-1ACA659B1A1E}" type="slidenum">
              <a:rPr lang="en-US" smtClean="0"/>
              <a:pPr/>
              <a:t>‹#›</a:t>
            </a:fld>
            <a:endParaRPr lang="en-US"/>
          </a:p>
        </p:txBody>
      </p:sp>
    </p:spTree>
    <p:extLst>
      <p:ext uri="{BB962C8B-B14F-4D97-AF65-F5344CB8AC3E}">
        <p14:creationId xmlns:p14="http://schemas.microsoft.com/office/powerpoint/2010/main" val="25089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25FC5D-F7E9-4C61-9E26-1ACA659B1A1E}"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1F162-0B93-40BA-BF27-7ED45F6A897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294584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1F162-0B93-40BA-BF27-7ED45F6A897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226864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1F162-0B93-40BA-BF27-7ED45F6A897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127322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1F162-0B93-40BA-BF27-7ED45F6A897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164283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01F162-0B93-40BA-BF27-7ED45F6A8972}" type="datetimeFigureOut">
              <a:rPr lang="en-US" smtClean="0"/>
              <a:pPr/>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287427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1F162-0B93-40BA-BF27-7ED45F6A8972}"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168905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1F162-0B93-40BA-BF27-7ED45F6A8972}" type="datetimeFigureOut">
              <a:rPr lang="en-US" smtClean="0"/>
              <a:pPr/>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28435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1F162-0B93-40BA-BF27-7ED45F6A8972}" type="datetimeFigureOut">
              <a:rPr lang="en-US" smtClean="0"/>
              <a:pPr/>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43706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1F162-0B93-40BA-BF27-7ED45F6A8972}" type="datetimeFigureOut">
              <a:rPr lang="en-US" smtClean="0"/>
              <a:pPr/>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317035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01F162-0B93-40BA-BF27-7ED45F6A8972}"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370054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301F162-0B93-40BA-BF27-7ED45F6A8972}" type="datetimeFigureOut">
              <a:rPr lang="en-US" smtClean="0"/>
              <a:pPr/>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18CC-AB39-4495-BB70-38D2CCB1A682}" type="slidenum">
              <a:rPr lang="en-US" smtClean="0"/>
              <a:pPr/>
              <a:t>‹#›</a:t>
            </a:fld>
            <a:endParaRPr lang="en-US"/>
          </a:p>
        </p:txBody>
      </p:sp>
    </p:spTree>
    <p:extLst>
      <p:ext uri="{BB962C8B-B14F-4D97-AF65-F5344CB8AC3E}">
        <p14:creationId xmlns:p14="http://schemas.microsoft.com/office/powerpoint/2010/main" val="23322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1F162-0B93-40BA-BF27-7ED45F6A8972}" type="datetimeFigureOut">
              <a:rPr lang="en-US" smtClean="0"/>
              <a:pPr/>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B18CC-AB39-4495-BB70-38D2CCB1A682}" type="slidenum">
              <a:rPr lang="en-US" smtClean="0"/>
              <a:pPr/>
              <a:t>‹#›</a:t>
            </a:fld>
            <a:endParaRPr lang="en-US"/>
          </a:p>
        </p:txBody>
      </p:sp>
    </p:spTree>
    <p:extLst>
      <p:ext uri="{BB962C8B-B14F-4D97-AF65-F5344CB8AC3E}">
        <p14:creationId xmlns:p14="http://schemas.microsoft.com/office/powerpoint/2010/main" val="9110116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CS" dirty="0" smtClean="0"/>
              <a:t>Stranke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i="1" dirty="0" smtClean="0"/>
              <a:t>Ravnopravnost stranaka </a:t>
            </a:r>
            <a:r>
              <a:rPr lang="sr-Latn-CS" dirty="0" smtClean="0"/>
              <a:t>je princip parničnog postupka koji treba da u optimalnoj meri obezbedi izjednačavanje tužioca i tuženog.</a:t>
            </a:r>
          </a:p>
          <a:p>
            <a:r>
              <a:rPr lang="sr-Latn-CS" dirty="0" smtClean="0"/>
              <a:t>Oni u postupku imaju je</a:t>
            </a:r>
            <a:r>
              <a:rPr lang="en-US" dirty="0" err="1" smtClean="0"/>
              <a:t>dn</a:t>
            </a:r>
            <a:r>
              <a:rPr lang="sr-Latn-CS" dirty="0" smtClean="0"/>
              <a:t>aka prava.</a:t>
            </a:r>
          </a:p>
          <a:p>
            <a:r>
              <a:rPr lang="sr-Latn-CS" dirty="0" smtClean="0"/>
              <a:t>Ali, kao učesnici spornog živog odnosa, one nijsu uvek jednake-među njima postoje razlike u imovnom stanju, obrazovanju, nekada i u poznavanju zakona.</a:t>
            </a:r>
          </a:p>
          <a:p>
            <a:r>
              <a:rPr lang="sr-Latn-CS" dirty="0" smtClean="0"/>
              <a:t>Među njima postoje i razlike uslovljene ulogom u parnici-tužilac je u povoljnijem procesnom položaju-bira vreme kada će tužiti, predmet spora po sadržini i obimu, ne može biti osuđen ni na kakvu činidbu (eventualno na naknaduparničnih torškova)</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Parnične radnje koje punomoćnik preduzima u granicama punomoćja deluju kao da ih je preduzela sama stranka, odnosno kao da su preduzete neposredno prema njoj.</a:t>
            </a:r>
          </a:p>
          <a:p>
            <a:r>
              <a:rPr lang="sr-Latn-CS" dirty="0" smtClean="0"/>
              <a:t>Dejstvo punomoćnikovih radnji nastupa odmah i ne zavisi od naknadnog odobrenja stranke.</a:t>
            </a:r>
          </a:p>
          <a:p>
            <a:r>
              <a:rPr lang="sr-Latn-CS" dirty="0" smtClean="0"/>
              <a:t>Na štetu stranke deluju posledice propuštanja punomoćnika.</a:t>
            </a:r>
          </a:p>
          <a:p>
            <a:r>
              <a:rPr lang="sr-Latn-CS" dirty="0" smtClean="0"/>
              <a:t>Prema stranci deluju i radnje punomoćnika koje su za nju nepovoljne.</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sr-Latn-CS" i="1" dirty="0" smtClean="0"/>
              <a:t>Položaj stranke</a:t>
            </a:r>
          </a:p>
          <a:p>
            <a:r>
              <a:rPr lang="sr-Latn-CS" dirty="0" smtClean="0"/>
              <a:t>I zastupanu stranku sud može da pozove na raspravu da bi se obavestio o značajnim činjenicama ili radi izvođenja dokaza saslušanjem stranaka.</a:t>
            </a:r>
          </a:p>
          <a:p>
            <a:r>
              <a:rPr lang="sr-Latn-CS" dirty="0" smtClean="0"/>
              <a:t>Stranka i po sopstvenoj inicijativi može da dođe na ročište i da preduzima parnične radnje (tada može i da opozove radnju koju je preduzeo punomoćnik,a može i da preduzme neku drugu).</a:t>
            </a:r>
          </a:p>
          <a:p>
            <a:r>
              <a:rPr lang="sr-Latn-CS" dirty="0" smtClean="0"/>
              <a:t>U slučaju neslaganja između stranke i njenog punomoćnika merodavno je ono što je izjavila stranka.</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Prema Zakonu, stranka može izričito da opozove činjenično priznanje koje je punomoćnik izjavio na ročištu u njenoj odsutnosti (tada sud slobodno ceni da li činjenicu na koju se suprotne radnje odnose treba uzeti kao priznatu ili kao osporenu).</a:t>
            </a:r>
          </a:p>
          <a:p>
            <a:r>
              <a:rPr lang="sr-Latn-CS" dirty="0" smtClean="0"/>
              <a:t>Moglo bi se reći i da za druge radnje sa kojima se ne slaže stranka može da oduzme dejstvo, s tim da isto važi i za punomoćnika koji može da opozove ili izmeni neku radnju stranke pod istim uslovima pod kojima bi to mogla da učini i sama stranka.</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dirty="0" smtClean="0"/>
              <a:t>Postojanje urednog punomoćja je procesna pretpostavka.</a:t>
            </a:r>
          </a:p>
          <a:p>
            <a:r>
              <a:rPr lang="sr-Latn-CS" dirty="0" smtClean="0"/>
              <a:t>Stranka izdaje punomoćje u pisanom obliku.</a:t>
            </a:r>
          </a:p>
          <a:p>
            <a:r>
              <a:rPr lang="sr-Latn-CS" dirty="0" smtClean="0"/>
              <a:t>Punomoćnik je dužan da prilikom preduzimanja prve radnje u postupku podnese punomoćje.</a:t>
            </a:r>
          </a:p>
          <a:p>
            <a:pPr>
              <a:buNone/>
            </a:pPr>
            <a:endParaRPr lang="sr-Latn-CS" dirty="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err="1" smtClean="0"/>
              <a:t>Sud</a:t>
            </a:r>
            <a:r>
              <a:rPr lang="en-US" dirty="0" smtClean="0"/>
              <a:t> je </a:t>
            </a:r>
            <a:r>
              <a:rPr lang="en-US" dirty="0" err="1" smtClean="0"/>
              <a:t>dužan</a:t>
            </a:r>
            <a:r>
              <a:rPr lang="en-US" dirty="0" smtClean="0"/>
              <a:t> </a:t>
            </a:r>
            <a:r>
              <a:rPr lang="en-US" dirty="0" err="1" smtClean="0"/>
              <a:t>da</a:t>
            </a:r>
            <a:r>
              <a:rPr lang="en-US" dirty="0" smtClean="0"/>
              <a:t> u </a:t>
            </a:r>
            <a:r>
              <a:rPr lang="en-US" dirty="0" err="1" smtClean="0"/>
              <a:t>toku</a:t>
            </a:r>
            <a:r>
              <a:rPr lang="en-US" dirty="0" smtClean="0"/>
              <a:t> </a:t>
            </a:r>
            <a:r>
              <a:rPr lang="en-US" dirty="0" err="1" smtClean="0"/>
              <a:t>celog</a:t>
            </a:r>
            <a:r>
              <a:rPr lang="en-US" dirty="0" smtClean="0"/>
              <a:t> </a:t>
            </a:r>
            <a:r>
              <a:rPr lang="en-US" dirty="0" err="1" smtClean="0"/>
              <a:t>postupka</a:t>
            </a:r>
            <a:r>
              <a:rPr lang="en-US" dirty="0" smtClean="0"/>
              <a:t> </a:t>
            </a:r>
            <a:r>
              <a:rPr lang="en-US" dirty="0" err="1" smtClean="0"/>
              <a:t>pazi</a:t>
            </a:r>
            <a:r>
              <a:rPr lang="en-US" dirty="0" smtClean="0"/>
              <a:t> </a:t>
            </a:r>
            <a:r>
              <a:rPr lang="en-US" dirty="0" err="1" smtClean="0"/>
              <a:t>da</a:t>
            </a:r>
            <a:r>
              <a:rPr lang="en-US" dirty="0" smtClean="0"/>
              <a:t> </a:t>
            </a:r>
            <a:r>
              <a:rPr lang="en-US" dirty="0" err="1" smtClean="0"/>
              <a:t>li</a:t>
            </a:r>
            <a:r>
              <a:rPr lang="en-US" dirty="0" smtClean="0"/>
              <a:t> je lice </a:t>
            </a:r>
            <a:r>
              <a:rPr lang="en-US" dirty="0" err="1" smtClean="0"/>
              <a:t>koje</a:t>
            </a:r>
            <a:r>
              <a:rPr lang="en-US" dirty="0" smtClean="0"/>
              <a:t> se </a:t>
            </a:r>
            <a:r>
              <a:rPr lang="en-US" dirty="0" err="1" smtClean="0"/>
              <a:t>pojavljuje</a:t>
            </a:r>
            <a:r>
              <a:rPr lang="en-US" dirty="0" smtClean="0"/>
              <a:t> </a:t>
            </a:r>
            <a:r>
              <a:rPr lang="en-US" dirty="0" err="1" smtClean="0"/>
              <a:t>kao</a:t>
            </a:r>
            <a:r>
              <a:rPr lang="sr-Latn-CS" dirty="0" smtClean="0"/>
              <a:t> </a:t>
            </a:r>
            <a:r>
              <a:rPr lang="en-US" dirty="0" err="1" smtClean="0"/>
              <a:t>punomoćnik</a:t>
            </a:r>
            <a:r>
              <a:rPr lang="en-US" dirty="0" smtClean="0"/>
              <a:t> </a:t>
            </a:r>
            <a:r>
              <a:rPr lang="en-US" dirty="0" err="1" smtClean="0"/>
              <a:t>ovlašćeno</a:t>
            </a:r>
            <a:r>
              <a:rPr lang="en-US" dirty="0" smtClean="0"/>
              <a:t> </a:t>
            </a:r>
            <a:r>
              <a:rPr lang="en-US" dirty="0" err="1" smtClean="0"/>
              <a:t>za</a:t>
            </a:r>
            <a:r>
              <a:rPr lang="en-US" dirty="0" smtClean="0"/>
              <a:t> </a:t>
            </a:r>
            <a:r>
              <a:rPr lang="en-US" dirty="0" err="1" smtClean="0"/>
              <a:t>zastupanje</a:t>
            </a:r>
            <a:r>
              <a:rPr lang="en-US" dirty="0" smtClean="0"/>
              <a:t>.</a:t>
            </a:r>
            <a:endParaRPr lang="sr-Latn-CS" dirty="0" smtClean="0"/>
          </a:p>
          <a:p>
            <a:pPr>
              <a:buNone/>
            </a:pPr>
            <a:r>
              <a:rPr lang="en-US" dirty="0" smtClean="0"/>
              <a:t> </a:t>
            </a:r>
            <a:r>
              <a:rPr lang="en-US" dirty="0" err="1" smtClean="0"/>
              <a:t>Ako</a:t>
            </a:r>
            <a:r>
              <a:rPr lang="en-US" dirty="0" smtClean="0"/>
              <a:t> </a:t>
            </a:r>
            <a:r>
              <a:rPr lang="en-US" dirty="0" err="1" smtClean="0"/>
              <a:t>sud</a:t>
            </a:r>
            <a:r>
              <a:rPr lang="en-US" dirty="0" smtClean="0"/>
              <a:t> </a:t>
            </a:r>
            <a:r>
              <a:rPr lang="en-US" dirty="0" err="1" smtClean="0"/>
              <a:t>utvrdi</a:t>
            </a:r>
            <a:r>
              <a:rPr lang="en-US" dirty="0" smtClean="0"/>
              <a:t> </a:t>
            </a:r>
            <a:r>
              <a:rPr lang="en-US" dirty="0" err="1" smtClean="0"/>
              <a:t>da</a:t>
            </a:r>
            <a:r>
              <a:rPr lang="en-US" dirty="0" smtClean="0"/>
              <a:t> lice </a:t>
            </a:r>
            <a:r>
              <a:rPr lang="en-US" dirty="0" err="1" smtClean="0"/>
              <a:t>koje</a:t>
            </a:r>
            <a:r>
              <a:rPr lang="en-US" dirty="0" smtClean="0"/>
              <a:t> se </a:t>
            </a:r>
            <a:r>
              <a:rPr lang="en-US" dirty="0" err="1" smtClean="0"/>
              <a:t>pojavljuje</a:t>
            </a:r>
            <a:r>
              <a:rPr lang="en-US" dirty="0" smtClean="0"/>
              <a:t> </a:t>
            </a:r>
            <a:r>
              <a:rPr lang="en-US" dirty="0" err="1" smtClean="0"/>
              <a:t>kao</a:t>
            </a:r>
            <a:endParaRPr lang="en-US" dirty="0" smtClean="0"/>
          </a:p>
          <a:p>
            <a:pPr>
              <a:buNone/>
            </a:pPr>
            <a:r>
              <a:rPr lang="vi-VN" dirty="0" smtClean="0"/>
              <a:t>punomoćnik nije ovlašćeno za preduzimanje određenje</a:t>
            </a:r>
            <a:r>
              <a:rPr lang="sr-Latn-CS" dirty="0" smtClean="0"/>
              <a:t> </a:t>
            </a:r>
            <a:r>
              <a:rPr lang="vi-VN" dirty="0" smtClean="0"/>
              <a:t>radnje, ukinuće parnične</a:t>
            </a:r>
            <a:r>
              <a:rPr lang="sr-Latn-CS" dirty="0" smtClean="0"/>
              <a:t> </a:t>
            </a:r>
            <a:r>
              <a:rPr lang="pl-PL" dirty="0" smtClean="0"/>
              <a:t>radnje koje je to lice preduzelo ako te radnje stranka nije naknadno odobrila.</a:t>
            </a:r>
            <a:endParaRPr lang="sr-Latn-CS" dirty="0" smtClean="0"/>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Punomoćnika može da zamenjuje i advokatski pripravnik koji je kod njega zaposlen, ako je stranka tako odredila u punomoćju, osim u postupku po pravnim lekovima.</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Falsus procurator i Negotiorum gestor</a:t>
            </a:r>
            <a:endParaRPr lang="en-US" dirty="0"/>
          </a:p>
        </p:txBody>
      </p:sp>
      <p:sp>
        <p:nvSpPr>
          <p:cNvPr id="3" name="Content Placeholder 2"/>
          <p:cNvSpPr>
            <a:spLocks noGrp="1"/>
          </p:cNvSpPr>
          <p:nvPr>
            <p:ph idx="1"/>
          </p:nvPr>
        </p:nvSpPr>
        <p:spPr/>
        <p:txBody>
          <a:bodyPr>
            <a:normAutofit fontScale="92500" lnSpcReduction="20000"/>
          </a:bodyPr>
          <a:lstStyle/>
          <a:p>
            <a:r>
              <a:rPr lang="sr-Latn-CS" dirty="0" smtClean="0"/>
              <a:t>Falsus procurator-lice koje se u parnici javlja kao punomoćnik, ali nema uredno punomoćje.</a:t>
            </a:r>
          </a:p>
          <a:p>
            <a:r>
              <a:rPr lang="sr-Latn-CS" dirty="0" smtClean="0"/>
              <a:t>Odobrenje-ratifikacija (mora da obuhvati sve radnje).</a:t>
            </a:r>
          </a:p>
          <a:p>
            <a:r>
              <a:rPr lang="sr-Latn-CS" dirty="0" smtClean="0"/>
              <a:t>Negotiorum gestor-lice koje predlaže da mu sud dozvoli zastupanje u parnici iako mu stranka nije dala punomoćje.</a:t>
            </a:r>
          </a:p>
          <a:p>
            <a:r>
              <a:rPr lang="sr-Latn-CS" dirty="0" smtClean="0"/>
              <a:t>Sud može (ne mora) da usvoji predlog-ako dozvoli određuje rok za podnošenje odobrenje (punomoćje).</a:t>
            </a:r>
          </a:p>
          <a:p>
            <a:r>
              <a:rPr lang="sr-Latn-CS" dirty="0" smtClean="0"/>
              <a:t>Mora da bude advokat!</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sr-Latn-CS" dirty="0" smtClean="0"/>
              <a:t>Prestanak punomoćja</a:t>
            </a:r>
          </a:p>
          <a:p>
            <a:pPr marL="514350" indent="-514350">
              <a:buAutoNum type="arabicPeriod"/>
            </a:pPr>
            <a:r>
              <a:rPr lang="sr-Latn-CS" dirty="0" smtClean="0"/>
              <a:t>Punomoćje prestaje  pravnosnažnim okončanjem parnice.</a:t>
            </a:r>
          </a:p>
          <a:p>
            <a:pPr marL="514350" indent="-514350">
              <a:buAutoNum type="arabicPeriod"/>
            </a:pPr>
            <a:r>
              <a:rPr lang="sr-Latn-CS" dirty="0" smtClean="0"/>
              <a:t>Voljom stranke ili punomoćnika-opozivanjem odnosno otkazom.</a:t>
            </a:r>
          </a:p>
          <a:p>
            <a:r>
              <a:rPr lang="en-US" dirty="0" err="1" smtClean="0"/>
              <a:t>Stranka</a:t>
            </a:r>
            <a:r>
              <a:rPr lang="en-US" dirty="0" smtClean="0"/>
              <a:t> </a:t>
            </a:r>
            <a:r>
              <a:rPr lang="en-US" dirty="0" err="1" smtClean="0"/>
              <a:t>može</a:t>
            </a:r>
            <a:r>
              <a:rPr lang="en-US" dirty="0" smtClean="0"/>
              <a:t> u </a:t>
            </a:r>
            <a:r>
              <a:rPr lang="en-US" dirty="0" err="1" smtClean="0"/>
              <a:t>svako</a:t>
            </a:r>
            <a:r>
              <a:rPr lang="en-US" dirty="0" smtClean="0"/>
              <a:t> </a:t>
            </a:r>
            <a:r>
              <a:rPr lang="en-US" dirty="0" err="1" smtClean="0"/>
              <a:t>vreme</a:t>
            </a:r>
            <a:r>
              <a:rPr lang="en-US" dirty="0" smtClean="0"/>
              <a:t> </a:t>
            </a:r>
            <a:r>
              <a:rPr lang="en-US" dirty="0" err="1" smtClean="0"/>
              <a:t>opozvati</a:t>
            </a:r>
            <a:r>
              <a:rPr lang="en-US" dirty="0" smtClean="0"/>
              <a:t> </a:t>
            </a:r>
            <a:r>
              <a:rPr lang="en-US" dirty="0" err="1" smtClean="0"/>
              <a:t>punomoćje</a:t>
            </a:r>
            <a:r>
              <a:rPr lang="en-US" dirty="0" smtClean="0"/>
              <a:t>, a </a:t>
            </a:r>
            <a:r>
              <a:rPr lang="en-US" dirty="0" err="1" smtClean="0"/>
              <a:t>punomoćnik</a:t>
            </a:r>
            <a:r>
              <a:rPr lang="en-US" dirty="0" smtClean="0"/>
              <a:t> </a:t>
            </a:r>
            <a:r>
              <a:rPr lang="en-US" dirty="0" err="1" smtClean="0"/>
              <a:t>ga</a:t>
            </a:r>
            <a:r>
              <a:rPr lang="en-US" dirty="0" smtClean="0"/>
              <a:t> </a:t>
            </a:r>
            <a:r>
              <a:rPr lang="en-US" dirty="0" err="1" smtClean="0"/>
              <a:t>može</a:t>
            </a:r>
            <a:r>
              <a:rPr lang="en-US" dirty="0" smtClean="0"/>
              <a:t> u </a:t>
            </a:r>
            <a:r>
              <a:rPr lang="en-US" dirty="0" err="1" smtClean="0"/>
              <a:t>svako</a:t>
            </a:r>
            <a:r>
              <a:rPr lang="sr-Latn-CS" dirty="0" smtClean="0"/>
              <a:t> </a:t>
            </a:r>
            <a:r>
              <a:rPr lang="en-US" dirty="0" err="1" smtClean="0"/>
              <a:t>vreme</a:t>
            </a:r>
            <a:r>
              <a:rPr lang="en-US" dirty="0" smtClean="0"/>
              <a:t> </a:t>
            </a:r>
            <a:r>
              <a:rPr lang="en-US" dirty="0" err="1" smtClean="0"/>
              <a:t>otkazati</a:t>
            </a:r>
            <a:r>
              <a:rPr lang="en-US" dirty="0" smtClean="0"/>
              <a:t>.</a:t>
            </a:r>
          </a:p>
          <a:p>
            <a:r>
              <a:rPr lang="en-US" dirty="0" err="1" smtClean="0"/>
              <a:t>Opozivanje</a:t>
            </a:r>
            <a:r>
              <a:rPr lang="en-US" dirty="0" smtClean="0"/>
              <a:t>, </a:t>
            </a:r>
            <a:r>
              <a:rPr lang="en-US" dirty="0" err="1" smtClean="0"/>
              <a:t>odnosno</a:t>
            </a:r>
            <a:r>
              <a:rPr lang="en-US" dirty="0" smtClean="0"/>
              <a:t> </a:t>
            </a:r>
            <a:r>
              <a:rPr lang="en-US" dirty="0" err="1" smtClean="0"/>
              <a:t>otkaz</a:t>
            </a:r>
            <a:r>
              <a:rPr lang="en-US" dirty="0" smtClean="0"/>
              <a:t> </a:t>
            </a:r>
            <a:r>
              <a:rPr lang="en-US" dirty="0" err="1" smtClean="0"/>
              <a:t>punomoćja</a:t>
            </a:r>
            <a:r>
              <a:rPr lang="en-US" dirty="0" smtClean="0"/>
              <a:t> </a:t>
            </a:r>
            <a:r>
              <a:rPr lang="en-US" dirty="0" err="1" smtClean="0"/>
              <a:t>mora</a:t>
            </a:r>
            <a:r>
              <a:rPr lang="en-US" dirty="0" smtClean="0"/>
              <a:t> se </a:t>
            </a:r>
            <a:r>
              <a:rPr lang="en-US" dirty="0" err="1" smtClean="0"/>
              <a:t>saopštiti</a:t>
            </a:r>
            <a:r>
              <a:rPr lang="en-US" dirty="0" smtClean="0"/>
              <a:t> </a:t>
            </a:r>
            <a:r>
              <a:rPr lang="en-US" dirty="0" err="1" smtClean="0"/>
              <a:t>sudu</a:t>
            </a:r>
            <a:r>
              <a:rPr lang="en-US" dirty="0" smtClean="0"/>
              <a:t> </a:t>
            </a:r>
            <a:r>
              <a:rPr lang="en-US" dirty="0" err="1" smtClean="0"/>
              <a:t>pred</a:t>
            </a:r>
            <a:r>
              <a:rPr lang="en-US" dirty="0" smtClean="0"/>
              <a:t> </a:t>
            </a:r>
            <a:r>
              <a:rPr lang="en-US" dirty="0" err="1" smtClean="0"/>
              <a:t>kojim</a:t>
            </a:r>
            <a:r>
              <a:rPr lang="en-US" dirty="0" smtClean="0"/>
              <a:t> se </a:t>
            </a:r>
            <a:r>
              <a:rPr lang="en-US" dirty="0" err="1" smtClean="0"/>
              <a:t>vodi</a:t>
            </a:r>
            <a:r>
              <a:rPr lang="sr-Latn-CS" dirty="0" smtClean="0"/>
              <a:t> </a:t>
            </a:r>
            <a:r>
              <a:rPr lang="pl-PL" dirty="0" smtClean="0"/>
              <a:t>postupak, pismeno ili usmeno na zapisnik.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pl-PL" dirty="0" smtClean="0"/>
              <a:t>Opozivanje, odnosno otkaz punomoćja proizvodi dejstvo za protivnu stranku od </a:t>
            </a:r>
            <a:r>
              <a:rPr lang="en-US" dirty="0" err="1" smtClean="0"/>
              <a:t>časa</a:t>
            </a:r>
            <a:r>
              <a:rPr lang="en-US" dirty="0" smtClean="0"/>
              <a:t> </a:t>
            </a:r>
            <a:r>
              <a:rPr lang="en-US" dirty="0" err="1" smtClean="0"/>
              <a:t>kada</a:t>
            </a:r>
            <a:r>
              <a:rPr lang="en-US" dirty="0" smtClean="0"/>
              <a:t> </a:t>
            </a:r>
            <a:r>
              <a:rPr lang="en-US" dirty="0" err="1" smtClean="0"/>
              <a:t>joj</a:t>
            </a:r>
            <a:r>
              <a:rPr lang="en-US" dirty="0" smtClean="0"/>
              <a:t> je </a:t>
            </a:r>
            <a:r>
              <a:rPr lang="en-US" dirty="0" err="1" smtClean="0"/>
              <a:t>saopšteno</a:t>
            </a:r>
            <a:r>
              <a:rPr lang="en-US" dirty="0" smtClean="0"/>
              <a:t>.</a:t>
            </a:r>
          </a:p>
          <a:p>
            <a:r>
              <a:rPr lang="en-US" dirty="0" err="1" smtClean="0"/>
              <a:t>Posle</a:t>
            </a:r>
            <a:r>
              <a:rPr lang="en-US" dirty="0" smtClean="0"/>
              <a:t> </a:t>
            </a:r>
            <a:r>
              <a:rPr lang="en-US" dirty="0" err="1" smtClean="0"/>
              <a:t>otkaza</a:t>
            </a:r>
            <a:r>
              <a:rPr lang="en-US" dirty="0" smtClean="0"/>
              <a:t> </a:t>
            </a:r>
            <a:r>
              <a:rPr lang="en-US" dirty="0" err="1" smtClean="0"/>
              <a:t>punomoćja</a:t>
            </a:r>
            <a:r>
              <a:rPr lang="en-US" dirty="0" smtClean="0"/>
              <a:t> </a:t>
            </a:r>
            <a:r>
              <a:rPr lang="en-US" dirty="0" err="1" smtClean="0"/>
              <a:t>punomoćnik</a:t>
            </a:r>
            <a:r>
              <a:rPr lang="en-US" dirty="0" smtClean="0"/>
              <a:t> je </a:t>
            </a:r>
            <a:r>
              <a:rPr lang="en-US" dirty="0" err="1" smtClean="0"/>
              <a:t>dužan</a:t>
            </a:r>
            <a:r>
              <a:rPr lang="en-US" dirty="0" smtClean="0"/>
              <a:t> </a:t>
            </a:r>
            <a:r>
              <a:rPr lang="en-US" dirty="0" err="1" smtClean="0"/>
              <a:t>da</a:t>
            </a:r>
            <a:r>
              <a:rPr lang="en-US" dirty="0" smtClean="0"/>
              <a:t> </a:t>
            </a:r>
            <a:r>
              <a:rPr lang="en-US" dirty="0" err="1" smtClean="0"/>
              <a:t>još</a:t>
            </a:r>
            <a:r>
              <a:rPr lang="en-US" dirty="0" smtClean="0"/>
              <a:t> </a:t>
            </a:r>
            <a:r>
              <a:rPr lang="en-US" dirty="0" err="1" smtClean="0"/>
              <a:t>mesec</a:t>
            </a:r>
            <a:r>
              <a:rPr lang="en-US" dirty="0" smtClean="0"/>
              <a:t> </a:t>
            </a:r>
            <a:r>
              <a:rPr lang="en-US" dirty="0" err="1" smtClean="0"/>
              <a:t>dana</a:t>
            </a:r>
            <a:r>
              <a:rPr lang="en-US" dirty="0" smtClean="0"/>
              <a:t> </a:t>
            </a:r>
            <a:r>
              <a:rPr lang="en-US" dirty="0" err="1" smtClean="0"/>
              <a:t>preduzima</a:t>
            </a:r>
            <a:r>
              <a:rPr lang="sr-Latn-CS" dirty="0" smtClean="0"/>
              <a:t> </a:t>
            </a:r>
            <a:r>
              <a:rPr lang="pl-PL" dirty="0" smtClean="0"/>
              <a:t>parnične radnje za lice koje mu je izdalo punomoćje ako je potrebno da od njega</a:t>
            </a:r>
          </a:p>
          <a:p>
            <a:pPr>
              <a:buNone/>
            </a:pPr>
            <a:r>
              <a:rPr lang="pl-PL" dirty="0" smtClean="0"/>
              <a:t>otkloni neku štetu koja bi u to vreme mogla nastati.</a:t>
            </a:r>
          </a:p>
          <a:p>
            <a:r>
              <a:rPr lang="pl-PL" dirty="0" smtClean="0"/>
              <a:t>Ako ne obavesti sud o opozivanju punomoćja stranka snosi rizik propuštanja parničnih radnji za čije preduzimanje rok teče od dana dostavljanja njenom punomoćniku.</a:t>
            </a:r>
            <a:endParaRPr lang="en-US" dirty="0" smtClean="0"/>
          </a:p>
          <a:p>
            <a:pPr>
              <a:buNone/>
            </a:pPr>
            <a:endParaRPr lang="pl-PL" dirty="0" smtClean="0"/>
          </a:p>
          <a:p>
            <a:pPr>
              <a:buNone/>
            </a:pPr>
            <a:endParaRPr lang="pl-PL" dirty="0" smtClean="0"/>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sr-Latn-CS" dirty="0" smtClean="0">
                <a:solidFill>
                  <a:srgbClr val="00B0F0"/>
                </a:solidFill>
              </a:rPr>
              <a:t>3.</a:t>
            </a:r>
            <a:r>
              <a:rPr lang="sr-Latn-CS" dirty="0" smtClean="0"/>
              <a:t> Vanprocesnim događajem</a:t>
            </a:r>
          </a:p>
          <a:p>
            <a:r>
              <a:rPr lang="en-US" dirty="0" err="1" smtClean="0"/>
              <a:t>Punomoćje</a:t>
            </a:r>
            <a:r>
              <a:rPr lang="en-US" dirty="0" smtClean="0"/>
              <a:t> </a:t>
            </a:r>
            <a:r>
              <a:rPr lang="en-US" dirty="0" err="1" smtClean="0"/>
              <a:t>prestaje</a:t>
            </a:r>
            <a:r>
              <a:rPr lang="en-US" dirty="0" smtClean="0"/>
              <a:t> </a:t>
            </a:r>
            <a:r>
              <a:rPr lang="en-US" dirty="0" err="1" smtClean="0"/>
              <a:t>smrću</a:t>
            </a:r>
            <a:r>
              <a:rPr lang="en-US" dirty="0" smtClean="0"/>
              <a:t> </a:t>
            </a:r>
            <a:r>
              <a:rPr lang="en-US" dirty="0" err="1" smtClean="0"/>
              <a:t>fizičkog</a:t>
            </a:r>
            <a:r>
              <a:rPr lang="en-US" dirty="0" smtClean="0"/>
              <a:t> </a:t>
            </a:r>
            <a:r>
              <a:rPr lang="en-US" dirty="0" err="1" smtClean="0"/>
              <a:t>lica</a:t>
            </a:r>
            <a:r>
              <a:rPr lang="en-US" dirty="0" smtClean="0"/>
              <a:t>.</a:t>
            </a:r>
          </a:p>
          <a:p>
            <a:r>
              <a:rPr lang="en-US" dirty="0" err="1" smtClean="0"/>
              <a:t>Ako</a:t>
            </a:r>
            <a:r>
              <a:rPr lang="en-US" dirty="0" smtClean="0"/>
              <a:t> je </a:t>
            </a:r>
            <a:r>
              <a:rPr lang="en-US" dirty="0" err="1" smtClean="0"/>
              <a:t>punomoćniku</a:t>
            </a:r>
            <a:r>
              <a:rPr lang="en-US" dirty="0" smtClean="0"/>
              <a:t> </a:t>
            </a:r>
            <a:r>
              <a:rPr lang="en-US" dirty="0" err="1" smtClean="0"/>
              <a:t>dato</a:t>
            </a:r>
            <a:r>
              <a:rPr lang="en-US" dirty="0" smtClean="0"/>
              <a:t> </a:t>
            </a:r>
            <a:r>
              <a:rPr lang="en-US" dirty="0" err="1" smtClean="0"/>
              <a:t>ovlašćenje</a:t>
            </a:r>
            <a:r>
              <a:rPr lang="en-US" dirty="0" smtClean="0"/>
              <a:t> </a:t>
            </a:r>
            <a:r>
              <a:rPr lang="en-US" dirty="0" err="1" smtClean="0"/>
              <a:t>da</a:t>
            </a:r>
            <a:r>
              <a:rPr lang="en-US" dirty="0" smtClean="0"/>
              <a:t> </a:t>
            </a:r>
            <a:r>
              <a:rPr lang="en-US" dirty="0" err="1" smtClean="0"/>
              <a:t>može</a:t>
            </a:r>
            <a:r>
              <a:rPr lang="en-US" dirty="0" smtClean="0"/>
              <a:t> </a:t>
            </a:r>
            <a:r>
              <a:rPr lang="en-US" dirty="0" err="1" smtClean="0"/>
              <a:t>preduzimati</a:t>
            </a:r>
            <a:r>
              <a:rPr lang="en-US" dirty="0" smtClean="0"/>
              <a:t> </a:t>
            </a:r>
            <a:r>
              <a:rPr lang="en-US" dirty="0" err="1" smtClean="0"/>
              <a:t>sve</a:t>
            </a:r>
            <a:r>
              <a:rPr lang="en-US" dirty="0" smtClean="0"/>
              <a:t> </a:t>
            </a:r>
            <a:r>
              <a:rPr lang="en-US" dirty="0" err="1" smtClean="0"/>
              <a:t>radnje</a:t>
            </a:r>
            <a:r>
              <a:rPr lang="en-US" dirty="0" smtClean="0"/>
              <a:t> u </a:t>
            </a:r>
            <a:r>
              <a:rPr lang="en-US" dirty="0" err="1" smtClean="0"/>
              <a:t>postupku</a:t>
            </a:r>
            <a:r>
              <a:rPr lang="en-US" dirty="0" smtClean="0"/>
              <a:t>, a</a:t>
            </a:r>
            <a:r>
              <a:rPr lang="sr-Latn-CS" dirty="0" smtClean="0"/>
              <a:t> </a:t>
            </a:r>
            <a:r>
              <a:rPr lang="en-US" dirty="0" err="1" smtClean="0"/>
              <a:t>stranka</a:t>
            </a:r>
            <a:r>
              <a:rPr lang="en-US" dirty="0" smtClean="0"/>
              <a:t>, </a:t>
            </a:r>
            <a:r>
              <a:rPr lang="en-US" dirty="0" err="1" smtClean="0"/>
              <a:t>odnosno</a:t>
            </a:r>
            <a:r>
              <a:rPr lang="en-US" dirty="0" smtClean="0"/>
              <a:t> </a:t>
            </a:r>
            <a:r>
              <a:rPr lang="en-US" dirty="0" err="1" smtClean="0"/>
              <a:t>njen</a:t>
            </a:r>
            <a:r>
              <a:rPr lang="en-US" dirty="0" smtClean="0"/>
              <a:t> </a:t>
            </a:r>
            <a:r>
              <a:rPr lang="en-US" dirty="0" err="1" smtClean="0"/>
              <a:t>zakonski</a:t>
            </a:r>
            <a:r>
              <a:rPr lang="en-US" dirty="0" smtClean="0"/>
              <a:t> </a:t>
            </a:r>
            <a:r>
              <a:rPr lang="en-US" dirty="0" err="1" smtClean="0"/>
              <a:t>zastupnik</a:t>
            </a:r>
            <a:r>
              <a:rPr lang="en-US" dirty="0" smtClean="0"/>
              <a:t> </a:t>
            </a:r>
            <a:r>
              <a:rPr lang="en-US" dirty="0" err="1" smtClean="0"/>
              <a:t>umre</a:t>
            </a:r>
            <a:r>
              <a:rPr lang="en-US" dirty="0" smtClean="0"/>
              <a:t> </a:t>
            </a:r>
            <a:r>
              <a:rPr lang="en-US" dirty="0" err="1" smtClean="0"/>
              <a:t>ili</a:t>
            </a:r>
            <a:r>
              <a:rPr lang="en-US" dirty="0" smtClean="0"/>
              <a:t> </a:t>
            </a:r>
            <a:r>
              <a:rPr lang="en-US" dirty="0" err="1" smtClean="0"/>
              <a:t>postane</a:t>
            </a:r>
            <a:r>
              <a:rPr lang="en-US" dirty="0" smtClean="0"/>
              <a:t> </a:t>
            </a:r>
            <a:r>
              <a:rPr lang="en-US" dirty="0" err="1" smtClean="0"/>
              <a:t>poslovno</a:t>
            </a:r>
            <a:r>
              <a:rPr lang="en-US" dirty="0" smtClean="0"/>
              <a:t> </a:t>
            </a:r>
            <a:r>
              <a:rPr lang="en-US" dirty="0" err="1" smtClean="0"/>
              <a:t>nesposoban</a:t>
            </a:r>
            <a:r>
              <a:rPr lang="en-US" dirty="0" smtClean="0"/>
              <a:t>, </a:t>
            </a:r>
            <a:r>
              <a:rPr lang="en-US" dirty="0" err="1" smtClean="0"/>
              <a:t>ili</a:t>
            </a:r>
            <a:r>
              <a:rPr lang="sr-Latn-CS" dirty="0" smtClean="0"/>
              <a:t> </a:t>
            </a:r>
            <a:r>
              <a:rPr lang="en-US" dirty="0" err="1" smtClean="0"/>
              <a:t>ako</a:t>
            </a:r>
            <a:r>
              <a:rPr lang="en-US" dirty="0" smtClean="0"/>
              <a:t> </a:t>
            </a:r>
            <a:r>
              <a:rPr lang="en-US" dirty="0" err="1" smtClean="0"/>
              <a:t>zakonski</a:t>
            </a:r>
            <a:r>
              <a:rPr lang="en-US" dirty="0" smtClean="0"/>
              <a:t> </a:t>
            </a:r>
            <a:r>
              <a:rPr lang="en-US" dirty="0" err="1" smtClean="0"/>
              <a:t>zastupnik</a:t>
            </a:r>
            <a:r>
              <a:rPr lang="en-US" dirty="0" smtClean="0"/>
              <a:t> </a:t>
            </a:r>
            <a:r>
              <a:rPr lang="en-US" dirty="0" err="1" smtClean="0"/>
              <a:t>bude</a:t>
            </a:r>
            <a:r>
              <a:rPr lang="en-US" dirty="0" smtClean="0"/>
              <a:t> </a:t>
            </a:r>
            <a:r>
              <a:rPr lang="en-US" dirty="0" err="1" smtClean="0"/>
              <a:t>razrešen</a:t>
            </a:r>
            <a:r>
              <a:rPr lang="en-US" dirty="0" smtClean="0"/>
              <a:t> </a:t>
            </a:r>
            <a:r>
              <a:rPr lang="en-US" dirty="0" err="1" smtClean="0"/>
              <a:t>dužnosti</a:t>
            </a:r>
            <a:r>
              <a:rPr lang="en-US" dirty="0" smtClean="0"/>
              <a:t>, </a:t>
            </a:r>
            <a:r>
              <a:rPr lang="en-US" dirty="0" err="1" smtClean="0"/>
              <a:t>punomoćnik</a:t>
            </a:r>
            <a:r>
              <a:rPr lang="en-US" dirty="0" smtClean="0"/>
              <a:t> je </a:t>
            </a:r>
            <a:r>
              <a:rPr lang="en-US" dirty="0" err="1" smtClean="0"/>
              <a:t>ovlašćen</a:t>
            </a:r>
            <a:r>
              <a:rPr lang="en-US" dirty="0" smtClean="0"/>
              <a:t> </a:t>
            </a:r>
            <a:r>
              <a:rPr lang="en-US" dirty="0" err="1" smtClean="0"/>
              <a:t>da</a:t>
            </a:r>
            <a:endParaRPr lang="en-US" dirty="0" smtClean="0"/>
          </a:p>
          <a:p>
            <a:pPr>
              <a:buNone/>
            </a:pPr>
            <a:r>
              <a:rPr lang="en-US" dirty="0" err="1" smtClean="0"/>
              <a:t>preduzima</a:t>
            </a:r>
            <a:r>
              <a:rPr lang="en-US" dirty="0" smtClean="0"/>
              <a:t> </a:t>
            </a:r>
            <a:r>
              <a:rPr lang="en-US" dirty="0" err="1" smtClean="0"/>
              <a:t>radnje</a:t>
            </a:r>
            <a:r>
              <a:rPr lang="en-US" dirty="0" smtClean="0"/>
              <a:t> u </a:t>
            </a:r>
            <a:r>
              <a:rPr lang="en-US" dirty="0" err="1" smtClean="0"/>
              <a:t>postupku</a:t>
            </a:r>
            <a:r>
              <a:rPr lang="en-US" dirty="0" smtClean="0"/>
              <a:t> </a:t>
            </a:r>
            <a:r>
              <a:rPr lang="en-US" dirty="0" err="1" smtClean="0"/>
              <a:t>koje</a:t>
            </a:r>
            <a:r>
              <a:rPr lang="en-US" dirty="0" smtClean="0"/>
              <a:t> ne </a:t>
            </a:r>
            <a:r>
              <a:rPr lang="en-US" dirty="0" err="1" smtClean="0"/>
              <a:t>trpe</a:t>
            </a:r>
            <a:r>
              <a:rPr lang="en-US" dirty="0" smtClean="0"/>
              <a:t> </a:t>
            </a:r>
            <a:r>
              <a:rPr lang="en-US" dirty="0" err="1" smtClean="0"/>
              <a:t>odlaganje</a:t>
            </a:r>
            <a:r>
              <a:rPr lang="en-US" dirty="0" smtClean="0"/>
              <a:t>.</a:t>
            </a:r>
          </a:p>
          <a:p>
            <a:pPr>
              <a:buNone/>
            </a:pPr>
            <a:endParaRPr lang="en-US" dirty="0" smtClean="0"/>
          </a:p>
          <a:p>
            <a:r>
              <a:rPr lang="pl-PL" dirty="0" smtClean="0"/>
              <a:t>Prestankom pravnog lica, otvaranjem stečajnog postupka i postupka likvidacije,  prestaje i punomoćje koje je ono izdalo.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Tuženi je u povoljnijem položaju, ako se ima u vidu da se može braniti prostim poricanjem istinitosti tvrdnji na kojima je tužbeni zahtev zasnova, a na tužiocu je teret dokazivanja tih tvrdnji.</a:t>
            </a:r>
          </a:p>
          <a:p>
            <a:r>
              <a:rPr lang="sr-Latn-CS" dirty="0" smtClean="0"/>
              <a:t>Opšta mesna nadležnost je propisana prema prebivalištu tuženog; on može da se protivi povlačenju i preinačenju tužbe...</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dirty="0" smtClean="0"/>
              <a:t>Po otvaranju stečajnog postupka ili postupka likvidacije u postupcima  koji nastaju povodom stečajnog postupka, kao i u postupcima koji su tekli pre otvaranja stečajnog postupka, a nastavljeni nakon njihovog otvaranja, punomoćnici moraju da imaju punomoćje koje je izdao stečajni, odnosno likvidacioni upravnik.</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i="1" dirty="0" smtClean="0"/>
              <a:t>Uže punomoćje </a:t>
            </a:r>
            <a:r>
              <a:rPr lang="sr-Latn-CS" dirty="0" smtClean="0"/>
              <a:t>prestaje istekom vremena za koje je dato, preduzimanjem radnje za koju je izdato, okončanjem ročišta za koje je dato, voljom stranke ili punomoćnika ili usled vanprocesnih događaja i ne povlači obavezu punomoćnika da još mesec dana preduzima radnje koje ne trpe odlaganje.</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sr-Latn-CS" i="1" dirty="0" smtClean="0"/>
              <a:t>Više punomoćnika</a:t>
            </a:r>
          </a:p>
          <a:p>
            <a:r>
              <a:rPr lang="sr-Latn-CS" dirty="0" smtClean="0"/>
              <a:t>Stranka može da ima više punomoćnika i svaki od njih je ovlašćen da stranku sam zastupa.</a:t>
            </a:r>
          </a:p>
          <a:p>
            <a:r>
              <a:rPr lang="sr-Latn-CS" dirty="0" smtClean="0"/>
              <a:t>Ako rokovi za preduzimanje parničnih radnji teku od dana dostavljanja pismena punomoćniku, sudska praksa stoji na stanovištu da se rokovi računaju od dana dostavljanja onom punomoćniku kome je dostavljanje najranije izvršeno.</a:t>
            </a:r>
          </a:p>
          <a:p>
            <a:r>
              <a:rPr lang="sr-Latn-CS" dirty="0" smtClean="0"/>
              <a:t>Jedan punomoćnik ne može da svojim protivljenjem otkloni dejstvo neopozive radnje koju je drugi preduzeo (npr. odricanje od prava na žalbu)</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smtClean="0"/>
              <a:t>U slučaju neslaganja o radnji koja je opoziva sadašnji stav je da će sud doneti zaključak o ovom neslaganju.</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i="1" dirty="0" smtClean="0"/>
              <a:t>Postojanje stranke</a:t>
            </a:r>
            <a:r>
              <a:rPr lang="sr-Latn-CS" dirty="0" smtClean="0"/>
              <a:t>-stranka mora da postoji-subjekt koji je izmišljen ne može da bude stranka u parnici.</a:t>
            </a:r>
          </a:p>
          <a:p>
            <a:pPr>
              <a:buNone/>
            </a:pPr>
            <a:r>
              <a:rPr lang="sr-Latn-CS" dirty="0" smtClean="0"/>
              <a:t>- Ako se vodio postupak, pa sud nađe da je jedna od stranaka izmišljena, sud stavlja van snage sve preduzete parnične radnje i odbacuje tužbu zbog nedostatka procesne pretpostavke-postojanja stranke.</a:t>
            </a:r>
          </a:p>
          <a:p>
            <a:r>
              <a:rPr lang="sr-Latn-CS" dirty="0" smtClean="0"/>
              <a:t>Parnični postupak ne može da se vodi ni protiv nepoznate stranke-već u tužbenom podnesku stranke moraju da budu označene imenom i prezimenom, odnosno nazivom (firmom) i prebivalištem (sedištem).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i="1" dirty="0" smtClean="0"/>
              <a:t>Izuzetak: </a:t>
            </a:r>
            <a:r>
              <a:rPr lang="sr-Latn-CS" dirty="0" smtClean="0"/>
              <a:t>ako se </a:t>
            </a:r>
            <a:r>
              <a:rPr lang="sr-Latn-CS" i="1" dirty="0" smtClean="0"/>
              <a:t>postupak obezbeđenja dokaza </a:t>
            </a:r>
            <a:r>
              <a:rPr lang="sr-Latn-CS" dirty="0" smtClean="0"/>
              <a:t>vodi pre pokretanja parnice, protivna stranka ne mora da bude poznata (podnesak u kome je stavljen predlog za obezbeđenje dokaza dostaviće se protivniku, ako je poznat)-ovaj je postupak po svojoj suštini vanparnični, a ne parnični.</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i="1" dirty="0" smtClean="0"/>
              <a:t>Kada je stranka postojala, pa je prestala da postoji (smrt fizičkog lica, brisanje pravnog lica iz odgovarajućeg registra).</a:t>
            </a:r>
          </a:p>
          <a:p>
            <a:r>
              <a:rPr lang="sr-Latn-CS" dirty="0" smtClean="0"/>
              <a:t>Da li je parnični postupak dopušten?</a:t>
            </a:r>
          </a:p>
          <a:p>
            <a:r>
              <a:rPr lang="sr-Latn-CS" dirty="0" smtClean="0"/>
              <a:t>Relevantne </a:t>
            </a:r>
            <a:r>
              <a:rPr lang="sr-Latn-CS" i="1" dirty="0" smtClean="0"/>
              <a:t>okolnosti-vreme kada je stranka prestala da postoji i oklonost da li je prestao da postoji tužilac ili tuženi.</a:t>
            </a:r>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14350" indent="-514350">
              <a:buAutoNum type="alphaLcPeriod"/>
            </a:pPr>
            <a:r>
              <a:rPr lang="sr-Latn-CS" i="1" dirty="0" smtClean="0"/>
              <a:t>Ako je stranka prestala da postoji pre pokretanja parničnog postupka (odnosno pre nego što je parnica počela da teče)</a:t>
            </a:r>
          </a:p>
          <a:p>
            <a:pPr marL="514350" indent="-514350">
              <a:buNone/>
            </a:pPr>
            <a:r>
              <a:rPr lang="sr-Latn-CS" dirty="0" smtClean="0">
                <a:solidFill>
                  <a:srgbClr val="00B0F0"/>
                </a:solidFill>
              </a:rPr>
              <a:t>a.1.</a:t>
            </a:r>
            <a:r>
              <a:rPr lang="sr-Latn-CS" dirty="0" smtClean="0"/>
              <a:t> Ako je </a:t>
            </a:r>
            <a:r>
              <a:rPr lang="sr-Latn-CS" i="1" dirty="0" smtClean="0"/>
              <a:t>tužilac</a:t>
            </a:r>
            <a:r>
              <a:rPr lang="sr-Latn-CS" dirty="0" smtClean="0"/>
              <a:t> prestao da postoji pre nego što je on sam ili nejgov punomoćnik podneo tužbu, parnični postupak se ne može punovažno pokrenuti (od volje tužioca zavisi pokretanje postupka, a i procesnopravni odnos lica koje više ne postoji ne može da se zasnuje sa tuženim i sudom).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sr-Latn-CS" dirty="0" smtClean="0">
                <a:solidFill>
                  <a:srgbClr val="00B0F0"/>
                </a:solidFill>
              </a:rPr>
              <a:t>a.2.</a:t>
            </a:r>
            <a:r>
              <a:rPr lang="sr-Latn-CS" dirty="0" smtClean="0"/>
              <a:t> Ako je </a:t>
            </a:r>
            <a:r>
              <a:rPr lang="sr-Latn-CS" i="1" dirty="0" smtClean="0"/>
              <a:t>tuženi</a:t>
            </a:r>
            <a:r>
              <a:rPr lang="sr-Latn-CS" dirty="0" smtClean="0"/>
              <a:t> prestao da postoji pre nego što mu je tužba dostavljena, prema vladajućem gledištu, ličnost stranke ne postoji, pa sud treba da odbaci tužbu u svakom stadijumu postupka, čim konstatuje takav nedostatak.</a:t>
            </a:r>
          </a:p>
          <a:p>
            <a:pPr>
              <a:buNone/>
            </a:pPr>
            <a:r>
              <a:rPr lang="sr-Latn-CS" dirty="0" smtClean="0"/>
              <a:t>-Ipak, prema čl. 222. ZPP-a, postupak se prekida kada stranka koja je fizičko lice umre, odnosno kada stranka koja je pravno lice prestane da postoji. Da li će se nastaviti ili će sud odbaciti tužbu zavisi od toga da li ima pravnih sledbenika. Ako sud ipak presudi protiv tuženog koji je prestao da postoji pre dostavljanja tužbe, presuda neće imati dejstva (neće proizvesti pravne posledice koje inače proizvode pravnosnažne presude).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sr-Latn-CS" dirty="0" smtClean="0">
                <a:solidFill>
                  <a:srgbClr val="00B0F0"/>
                </a:solidFill>
              </a:rPr>
              <a:t>b. </a:t>
            </a:r>
            <a:r>
              <a:rPr lang="sr-Latn-CS" i="1" dirty="0" smtClean="0"/>
              <a:t>Ako bilo koja stranka prestane da postoji pošto je parnica već zasnovana </a:t>
            </a:r>
            <a:r>
              <a:rPr lang="sr-Latn-CS" dirty="0" smtClean="0"/>
              <a:t>(tj. pošto je tužba dostavljena tuženom, dolazi do prekida postupka (ako se postupak ne prekine i donese se presuda, ona će biti bez dejstva).</a:t>
            </a:r>
          </a:p>
          <a:p>
            <a:pPr>
              <a:buNone/>
            </a:pPr>
            <a:r>
              <a:rPr lang="sr-Latn-CS" dirty="0" smtClean="0"/>
              <a:t>-Ako tužilac, posle podnošenja tužbe utvrdi da tuženi više nije postojao u vreme podnošenja tužbe, pa označi drugo lice (pravnog sledbenika), to će se smatrati ispravljanjem tužbe ( a ne preinačenjem tužbe).</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i="1" dirty="0" smtClean="0"/>
              <a:t>Određenost stranke</a:t>
            </a:r>
            <a:r>
              <a:rPr lang="sr-Latn-CS" dirty="0" smtClean="0"/>
              <a:t>-obe stranke moraju da budu tačno određene (nije dovoljno da budu odredive).</a:t>
            </a:r>
          </a:p>
          <a:p>
            <a:pPr>
              <a:buFontTx/>
              <a:buChar char="-"/>
            </a:pPr>
            <a:r>
              <a:rPr lang="sr-Latn-CS" dirty="0" smtClean="0"/>
              <a:t>Ne može da se vodi parnica protiv nepoznatog tuženog, ili za nepoznatog tužioca. Ako takva tužba ne bude ispravljena, sud će je odbaciti.</a:t>
            </a:r>
          </a:p>
          <a:p>
            <a:pPr>
              <a:buFontTx/>
              <a:buChar char="-"/>
            </a:pPr>
            <a:r>
              <a:rPr lang="sr-Latn-CS" dirty="0" smtClean="0"/>
              <a:t>Ako se činjenični osnov tužbe sastoji od </a:t>
            </a:r>
            <a:r>
              <a:rPr lang="sr-Latn-CS" i="1" dirty="0" smtClean="0"/>
              <a:t>više odnosa između nekoliko lica</a:t>
            </a:r>
            <a:r>
              <a:rPr lang="sr-Latn-CS" dirty="0" smtClean="0"/>
              <a:t>, sud treba da tužbom obuhvati sva ta lica, određujući </a:t>
            </a:r>
            <a:r>
              <a:rPr lang="sr-Latn-CS" i="1" dirty="0" smtClean="0"/>
              <a:t>redosled</a:t>
            </a:r>
            <a:r>
              <a:rPr lang="sr-Latn-CS" dirty="0" smtClean="0"/>
              <a:t> kojim će sud ispitivati osnovanost tužbenog zahteva prema pojedinima (</a:t>
            </a:r>
            <a:r>
              <a:rPr lang="sr-Latn-CS" i="1" dirty="0" smtClean="0"/>
              <a:t>eventualno suparničarstvo</a:t>
            </a:r>
            <a:r>
              <a:rPr lang="sr-Latn-C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Da bi stranka bila određena, ličnost stranke mora da u tužbenom podnesku bude tačno navedena:</a:t>
            </a:r>
          </a:p>
          <a:p>
            <a:pPr>
              <a:buFontTx/>
              <a:buChar char="-"/>
            </a:pPr>
            <a:r>
              <a:rPr lang="sr-Latn-CS" i="1" dirty="0" smtClean="0"/>
              <a:t>Za fizička lica </a:t>
            </a:r>
            <a:r>
              <a:rPr lang="sr-Latn-CS" dirty="0" smtClean="0"/>
              <a:t>se to postiže navođenjem imena, prezimena i prebivališta (isto i za pravna lica, s tim da označenje </a:t>
            </a:r>
            <a:r>
              <a:rPr lang="sr-Latn-CS" i="1" dirty="0" smtClean="0"/>
              <a:t>pravnog lica </a:t>
            </a:r>
            <a:r>
              <a:rPr lang="sr-Latn-CS" dirty="0" smtClean="0"/>
              <a:t>obuhvata i podatke o njegovom sedištu);</a:t>
            </a:r>
          </a:p>
          <a:p>
            <a:pPr>
              <a:buFontTx/>
              <a:buChar char="-"/>
            </a:pPr>
            <a:r>
              <a:rPr lang="sr-Latn-CS" i="1" dirty="0" smtClean="0"/>
              <a:t>Za privredno društvo </a:t>
            </a:r>
            <a:r>
              <a:rPr lang="sr-Latn-CS" dirty="0" smtClean="0"/>
              <a:t>se navodi firma (naziv).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sr-Latn-CS" dirty="0" smtClean="0"/>
              <a:t>Pojam stranke</a:t>
            </a:r>
            <a:endParaRPr lang="en-US" dirty="0"/>
          </a:p>
        </p:txBody>
      </p:sp>
      <p:sp>
        <p:nvSpPr>
          <p:cNvPr id="3" name="Content Placeholder 2"/>
          <p:cNvSpPr>
            <a:spLocks noGrp="1"/>
          </p:cNvSpPr>
          <p:nvPr>
            <p:ph idx="1"/>
          </p:nvPr>
        </p:nvSpPr>
        <p:spPr/>
        <p:txBody>
          <a:bodyPr/>
          <a:lstStyle/>
          <a:p>
            <a:r>
              <a:rPr lang="sr-Latn-CS" dirty="0" smtClean="0"/>
              <a:t>U parnici postoje dve stranke:</a:t>
            </a:r>
          </a:p>
          <a:p>
            <a:pPr marL="514350" indent="-514350">
              <a:buAutoNum type="arabicPeriod"/>
            </a:pPr>
            <a:r>
              <a:rPr lang="sr-Latn-CS" i="1" dirty="0" smtClean="0"/>
              <a:t>Tužilac</a:t>
            </a:r>
            <a:r>
              <a:rPr lang="sr-Latn-CS" dirty="0" smtClean="0"/>
              <a:t>-koji traži zaštitu subjektivnog prava</a:t>
            </a:r>
          </a:p>
          <a:p>
            <a:pPr marL="514350" indent="-514350">
              <a:buAutoNum type="arabicPeriod"/>
            </a:pPr>
            <a:r>
              <a:rPr lang="sr-Latn-CS" i="1" dirty="0" smtClean="0"/>
              <a:t>Tuženi</a:t>
            </a:r>
            <a:r>
              <a:rPr lang="sr-Latn-CS" dirty="0" smtClean="0"/>
              <a:t>-prema kome se ta zaštita traži</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Sud utvrđuje identitet stranke, kada smatra da je to potrebno.</a:t>
            </a:r>
          </a:p>
          <a:p>
            <a:r>
              <a:rPr lang="sr-Latn-CS" dirty="0" smtClean="0"/>
              <a:t>Slučaj pogrešno upravljene tužbe-nije isto što i netačno označenje-tužilac je npr. podneo tužbu protiv lica za koje smatra da mu je pričinilo štetu, a na raspravi se pokaže da štetnik nije tuženi.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sr-Latn-CS" dirty="0" smtClean="0"/>
              <a:t>Stranačka sukcesija</a:t>
            </a:r>
            <a:endParaRPr lang="en-US" dirty="0"/>
          </a:p>
        </p:txBody>
      </p:sp>
      <p:sp>
        <p:nvSpPr>
          <p:cNvPr id="3" name="Content Placeholder 2"/>
          <p:cNvSpPr>
            <a:spLocks noGrp="1"/>
          </p:cNvSpPr>
          <p:nvPr>
            <p:ph idx="1"/>
          </p:nvPr>
        </p:nvSpPr>
        <p:spPr>
          <a:xfrm>
            <a:off x="457200" y="1981200"/>
            <a:ext cx="8229600" cy="4144963"/>
          </a:xfrm>
        </p:spPr>
        <p:txBody>
          <a:bodyPr/>
          <a:lstStyle/>
          <a:p>
            <a:r>
              <a:rPr lang="sr-Latn-CS" dirty="0" smtClean="0"/>
              <a:t>Promena stanke u toku parničnog postupka.</a:t>
            </a:r>
          </a:p>
          <a:p>
            <a:r>
              <a:rPr lang="sr-Latn-CS" dirty="0" smtClean="0"/>
              <a:t>Razlog (osnov ) zbog koga dolazi do promene stranke, utiče na dalji razvoj parnice.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sr-Latn-CS" i="1" dirty="0" smtClean="0"/>
              <a:t>Po ZPP-u, do promene parnične stranke (procesne sukcesije dolazi:</a:t>
            </a:r>
          </a:p>
          <a:p>
            <a:pPr marL="514350" indent="-514350">
              <a:buAutoNum type="alphaLcPeriod"/>
            </a:pPr>
            <a:r>
              <a:rPr lang="sr-Latn-CS" dirty="0" smtClean="0"/>
              <a:t>U slučaju preinačenja tužbe promenom tuženog ili proširenjem  tužbe na novog tuženog</a:t>
            </a:r>
          </a:p>
          <a:p>
            <a:pPr marL="514350" indent="-514350">
              <a:buAutoNum type="alphaLcPeriod"/>
            </a:pPr>
            <a:r>
              <a:rPr lang="sr-Latn-CS" dirty="0" smtClean="0"/>
              <a:t>Stupanjem trećeg lica u parnicu na mesto stranke od koje je ono u toku parnice steklo stvar ili pravo ( u ovom je slučaju materijalna sukcesija praćena procesnom</a:t>
            </a:r>
          </a:p>
          <a:p>
            <a:pPr marL="514350" indent="-514350">
              <a:buAutoNum type="alphaLcPeriod"/>
            </a:pPr>
            <a:r>
              <a:rPr lang="sr-Latn-CS" dirty="0" smtClean="0"/>
              <a:t>Stupanjem umešača na mesto stranke kojoj se on bio pridružio</a:t>
            </a:r>
          </a:p>
          <a:p>
            <a:pPr marL="514350" indent="-514350">
              <a:buAutoNum type="alphaLcPeriod"/>
            </a:pPr>
            <a:r>
              <a:rPr lang="sr-Latn-CS" dirty="0" smtClean="0"/>
              <a:t>Stupanjem imenovanog prethodnika u parnicu umesto tuženog</a:t>
            </a:r>
          </a:p>
          <a:p>
            <a:pPr marL="514350" indent="-514350">
              <a:buAutoNum type="alphaLcPeriod"/>
            </a:pPr>
            <a:r>
              <a:rPr lang="sr-Latn-CS" dirty="0" smtClean="0"/>
              <a:t>Preuzimanjem prekinutog postupka od strane naslednika umrle stranke-ovde procesnopravna sukcesija prati materijalnopravnu (isto je i u slučaju prestanka pravnog lica, ako su njegova prava i obaveze prešle na drugo pravno lice).</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i="1" dirty="0" smtClean="0"/>
              <a:t>Za ove slučajeve </a:t>
            </a:r>
            <a:r>
              <a:rPr lang="sr-Latn-CS" dirty="0" smtClean="0"/>
              <a:t>važi pravilo da je nova stranka dužna da primi parnicu u onom stanju u kome se ona nalazi prilikom promene (ona ne može da preduzme radnju koja više nije dopuštena ili da traži da se ponove već izvedene radnje).</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Postoje tri osnova promene stranke:</a:t>
            </a:r>
          </a:p>
          <a:p>
            <a:pPr marL="514350" indent="-514350">
              <a:buAutoNum type="arabicPeriod"/>
            </a:pPr>
            <a:r>
              <a:rPr lang="sr-Latn-CS" i="1" dirty="0" smtClean="0"/>
              <a:t>Prestanak stranke praćen univerzalnom sukcesijom</a:t>
            </a:r>
          </a:p>
          <a:p>
            <a:pPr marL="514350" indent="-514350">
              <a:buFontTx/>
              <a:buChar char="-"/>
            </a:pPr>
            <a:r>
              <a:rPr lang="sr-Latn-CS" dirty="0" smtClean="0"/>
              <a:t>Univerzalna sukcesija redovno dovodi do sukcesije u parnici, posle prekida parničnog postupka. </a:t>
            </a:r>
          </a:p>
          <a:p>
            <a:pPr marL="514350" indent="-514350">
              <a:buFontTx/>
              <a:buChar char="-"/>
            </a:pPr>
            <a:r>
              <a:rPr lang="sr-Latn-CS" dirty="0" smtClean="0"/>
              <a:t>Izuzetno, prestanak stranke ne mora daa bude praćen sukcesijomkada dođe do stečaja (bankrotstva) pravnog lica.  </a:t>
            </a:r>
          </a:p>
          <a:p>
            <a:pPr marL="514350" indent="-514350">
              <a:buFontTx/>
              <a:buChar char="-"/>
            </a:pPr>
            <a:r>
              <a:rPr lang="sr-Latn-CS" dirty="0" smtClean="0"/>
              <a:t>Na univerzalne sukcesore ne prelaze prava koja su vezana za ličnost stranke koja je prestala da postoji.</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Latn-CS" dirty="0" smtClean="0">
                <a:solidFill>
                  <a:srgbClr val="00B0F0"/>
                </a:solidFill>
              </a:rPr>
              <a:t>2</a:t>
            </a:r>
            <a:r>
              <a:rPr lang="sr-Latn-CS" dirty="0" smtClean="0"/>
              <a:t>. Otuđenje spornog prava u toku parnice</a:t>
            </a:r>
          </a:p>
          <a:p>
            <a:pPr>
              <a:buFontTx/>
              <a:buChar char="-"/>
            </a:pPr>
            <a:r>
              <a:rPr lang="sr-Latn-CS" dirty="0" smtClean="0"/>
              <a:t>Osnovno pravilo-singularna sukcesija nije po sili zakona praćena procesnom sukcesijom.</a:t>
            </a:r>
          </a:p>
          <a:p>
            <a:pPr>
              <a:buFontTx/>
              <a:buChar char="-"/>
            </a:pPr>
            <a:r>
              <a:rPr lang="sr-Latn-CS" dirty="0" smtClean="0"/>
              <a:t>Ako parnična stranka u toku parnice otuđi sporno pravo, odnosno prenese to pravo na treće lice, postavlja se pitanje da li je treće lice dužno da stupi na mesto stranke koja je na njega prenela sporno pravo.</a:t>
            </a:r>
          </a:p>
          <a:p>
            <a:pPr>
              <a:buFontTx/>
              <a:buChar cha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Član 204. ZPP-a:</a:t>
            </a:r>
          </a:p>
          <a:p>
            <a:pPr>
              <a:buNone/>
            </a:pPr>
            <a:r>
              <a:rPr lang="sr-Latn-CS" dirty="0" smtClean="0"/>
              <a:t>Ako stranka</a:t>
            </a:r>
            <a:r>
              <a:rPr lang="vi-VN" dirty="0" smtClean="0"/>
              <a:t> otuđi stvar ili pravo o kome teče parnica, to ne sprečava da</a:t>
            </a:r>
            <a:r>
              <a:rPr lang="sr-Latn-CS" dirty="0" smtClean="0"/>
              <a:t> </a:t>
            </a:r>
            <a:r>
              <a:rPr lang="it-IT" dirty="0" smtClean="0"/>
              <a:t>se parnica među istim strankama dovrši.</a:t>
            </a:r>
            <a:endParaRPr lang="sr-Latn-CS" dirty="0" smtClean="0"/>
          </a:p>
          <a:p>
            <a:pPr>
              <a:buNone/>
            </a:pPr>
            <a:r>
              <a:rPr lang="en-US" dirty="0" smtClean="0"/>
              <a:t>Lice </a:t>
            </a:r>
            <a:r>
              <a:rPr lang="en-US" dirty="0" err="1" smtClean="0"/>
              <a:t>koje</a:t>
            </a:r>
            <a:r>
              <a:rPr lang="en-US" dirty="0" smtClean="0"/>
              <a:t> je </a:t>
            </a:r>
            <a:r>
              <a:rPr lang="en-US" dirty="0" err="1" smtClean="0"/>
              <a:t>pribavilo</a:t>
            </a:r>
            <a:r>
              <a:rPr lang="en-US" dirty="0" smtClean="0"/>
              <a:t> </a:t>
            </a:r>
            <a:r>
              <a:rPr lang="en-US" dirty="0" err="1" smtClean="0"/>
              <a:t>stvar</a:t>
            </a:r>
            <a:r>
              <a:rPr lang="en-US" dirty="0" smtClean="0"/>
              <a:t> </a:t>
            </a:r>
            <a:r>
              <a:rPr lang="en-US" dirty="0" err="1" smtClean="0"/>
              <a:t>ili</a:t>
            </a:r>
            <a:r>
              <a:rPr lang="en-US" dirty="0" smtClean="0"/>
              <a:t> </a:t>
            </a:r>
            <a:r>
              <a:rPr lang="en-US" dirty="0" err="1" smtClean="0"/>
              <a:t>pravo</a:t>
            </a:r>
            <a:r>
              <a:rPr lang="en-US" dirty="0" smtClean="0"/>
              <a:t> o </a:t>
            </a:r>
            <a:r>
              <a:rPr lang="en-US" dirty="0" err="1" smtClean="0"/>
              <a:t>kome</a:t>
            </a:r>
            <a:r>
              <a:rPr lang="en-US" dirty="0" smtClean="0"/>
              <a:t> </a:t>
            </a:r>
            <a:r>
              <a:rPr lang="en-US" dirty="0" err="1" smtClean="0"/>
              <a:t>teče</a:t>
            </a:r>
            <a:r>
              <a:rPr lang="en-US" dirty="0" smtClean="0"/>
              <a:t> </a:t>
            </a:r>
            <a:r>
              <a:rPr lang="en-US" dirty="0" err="1" smtClean="0"/>
              <a:t>parnica</a:t>
            </a:r>
            <a:r>
              <a:rPr lang="en-US" dirty="0" smtClean="0"/>
              <a:t> </a:t>
            </a:r>
            <a:r>
              <a:rPr lang="en-US" dirty="0" err="1" smtClean="0"/>
              <a:t>može</a:t>
            </a:r>
            <a:r>
              <a:rPr lang="en-US" dirty="0" smtClean="0"/>
              <a:t> </a:t>
            </a:r>
            <a:r>
              <a:rPr lang="en-US" dirty="0" err="1" smtClean="0"/>
              <a:t>stupiti</a:t>
            </a:r>
            <a:r>
              <a:rPr lang="en-US" dirty="0" smtClean="0"/>
              <a:t> u </a:t>
            </a:r>
            <a:r>
              <a:rPr lang="en-US" dirty="0" err="1" smtClean="0"/>
              <a:t>parnicu</a:t>
            </a:r>
            <a:r>
              <a:rPr lang="sr-Latn-CS" dirty="0" smtClean="0"/>
              <a:t> </a:t>
            </a:r>
            <a:r>
              <a:rPr lang="pl-PL" dirty="0" smtClean="0"/>
              <a:t>namesto tužioca, odnosno tuženog samo ako na to pristanu obe stranke.</a:t>
            </a:r>
          </a:p>
          <a:p>
            <a:pPr>
              <a:buNone/>
            </a:pPr>
            <a:r>
              <a:rPr lang="pl-PL" dirty="0" smtClean="0"/>
              <a:t>U slučaju iz stava 1. ovog člana presuda ima dejstvo i u odnosu na sticaoca”</a:t>
            </a:r>
            <a:endParaRPr lang="sr-Latn-C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Npr. Ako tužilac otuđi stvar za koju traži povraćaj, on i dalje ostaje tužilac.</a:t>
            </a:r>
          </a:p>
          <a:p>
            <a:r>
              <a:rPr lang="sr-Latn-CS" dirty="0" smtClean="0"/>
              <a:t> </a:t>
            </a:r>
            <a:r>
              <a:rPr lang="sr-Latn-CS" b="1" dirty="0" smtClean="0"/>
              <a:t>On tada postupak vodi kao pravni prethodnik- raniji vlasnik spor o pravu trećeg lica-svog sukcesora (novog vlasnika). </a:t>
            </a:r>
          </a:p>
          <a:p>
            <a:r>
              <a:rPr lang="sr-Latn-CS" i="1" dirty="0" smtClean="0"/>
              <a:t>Treći može uz pristanak obeju stranaka da stupi u parnicu kao stranka na mesto prethodnika ili mu se može pridružiti kao umešač. </a:t>
            </a:r>
          </a:p>
          <a:p>
            <a:r>
              <a:rPr lang="sr-Latn-CS" i="1" dirty="0" smtClean="0"/>
              <a:t>Takođe, ako dođe do promene, prethodnik (dosadašnja stranka) može novoj stranci da se pridruži kao umešač.</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i="1" dirty="0" smtClean="0"/>
              <a:t>Sud donosi presudu na osnovu činjeničnog stanja koje je postojalo u vreme podnošenja tužbe i u vreme zaključenja glavne rasprave.</a:t>
            </a:r>
          </a:p>
          <a:p>
            <a:r>
              <a:rPr lang="sr-Latn-CS" b="1" dirty="0" smtClean="0"/>
              <a:t>Kako će da glasi presuda ako se parnica okonča između istih stranaka između kojih je i započela, ako je sporno pravo u toku parnice otuđeno, tj. prešlo je na treće lice?</a:t>
            </a:r>
          </a:p>
          <a:p>
            <a:r>
              <a:rPr lang="sr-Latn-CS" dirty="0" smtClean="0"/>
              <a:t>Ako je tuženi otuđio sporno pravo u toku parnice, onda on nije više stvarno legitimisan i sud treba da </a:t>
            </a:r>
            <a:r>
              <a:rPr lang="sr-Latn-CS" i="1" dirty="0" smtClean="0"/>
              <a:t>odbije tužbeni zahtev prema tuženom koji nije stvarno legitimisan.</a:t>
            </a:r>
          </a:p>
          <a:p>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Zbog prelaska stvarne legitimacije na treće lice tužilac može da preinači tužbu (subjektivno preinačenje tužbe) koje neće biti dopušteno ako se prvobitno tuženi ili novotuženi tome usprotive.</a:t>
            </a:r>
          </a:p>
          <a:p>
            <a:r>
              <a:rPr lang="sr-Latn-CS" dirty="0" smtClean="0"/>
              <a:t>ZPP  ne odgovara da li tužilac usled otuđenja spornog prava  koje izvrši tuženi u korist trećeg lica gubi spor usled nedostatka stvarne legitimacije tuženog ili je dobija zato što tuženi treba da snosi rizik akta otuđenja prava u korist trećeg, jer je pravo otuđio onda kada je već bilo sporno i o njemu je već počela da teče parnica.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b="1" dirty="0" smtClean="0"/>
              <a:t>Parnična stranka jeste fizičko ili pravno lice koje u svoje ime, odnosno u čije se ime traži sudska pravna zaštita, kao i fizičko ili pravno lice protiv kojeg se ta zaštita traži.</a:t>
            </a:r>
          </a:p>
          <a:p>
            <a:r>
              <a:rPr lang="sr-Latn-CS" b="1" dirty="0" smtClean="0"/>
              <a:t>Stranka može u izuzetnim slučajevima da bude i skup fizičkih lica koji uopšte ili u momentu pokretanja parničnog postupka još nema svojstvo pravnog lica.</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dirty="0" smtClean="0"/>
              <a:t>U doktrini, o tome postoje teorije:</a:t>
            </a:r>
          </a:p>
          <a:p>
            <a:pPr marL="514350" indent="-514350">
              <a:buAutoNum type="arabicPeriod"/>
            </a:pPr>
            <a:r>
              <a:rPr lang="sr-Latn-CS" i="1" dirty="0" smtClean="0"/>
              <a:t>Teorija irelevancije- </a:t>
            </a:r>
            <a:r>
              <a:rPr lang="sr-Latn-CS" dirty="0" smtClean="0"/>
              <a:t>tužbeni zahtev treba da ostane nepromenjen-sud će presudu doneti bez obzira na promenjenu stvarnu legitimaciju, činjenicu da je stvarno legitimisano postalo treće lice umesto neke od parničnih stranaka</a:t>
            </a:r>
          </a:p>
          <a:p>
            <a:pPr marL="514350" indent="-514350">
              <a:buAutoNum type="arabicPeriod"/>
            </a:pPr>
            <a:r>
              <a:rPr lang="sr-Latn-CS" i="1" dirty="0" smtClean="0"/>
              <a:t>Teorija relevancije</a:t>
            </a:r>
            <a:r>
              <a:rPr lang="sr-Latn-CS" dirty="0" smtClean="0"/>
              <a:t>—</a:t>
            </a:r>
            <a:r>
              <a:rPr lang="sr-Latn-CS" i="1" dirty="0" smtClean="0"/>
              <a:t>razlikuje da li je sporno pravo otuđio tužilac ili tuženi</a:t>
            </a:r>
            <a:r>
              <a:rPr lang="sr-Latn-CS" dirty="0" smtClean="0"/>
              <a:t>-ako je to učinio </a:t>
            </a:r>
            <a:r>
              <a:rPr lang="sr-Latn-CS" i="1" dirty="0" smtClean="0"/>
              <a:t>tužilac</a:t>
            </a:r>
            <a:r>
              <a:rPr lang="sr-Latn-CS" dirty="0" smtClean="0"/>
              <a:t>, onda tužilac treba da predloži osudu tuženog na ispunjenje prema trećem-ako to ne učini sud će presudom odbiti tužbeni zahtev zbog nedostatka materijalnopravne legitimacije.</a:t>
            </a:r>
          </a:p>
          <a:p>
            <a:pPr marL="514350" indent="-514350">
              <a:buAutoNum type="arabicPeriod"/>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Ova teorija je provladavala u pravu SFRJ (sud odlučuje na osnovu činjeničnog stanja u vreme zaključenja glavne rasprave).</a:t>
            </a:r>
          </a:p>
          <a:p>
            <a:r>
              <a:rPr lang="sr-Latn-CS" dirty="0" smtClean="0"/>
              <a:t>Prema njoj u slučaju otuđenja spornog prava od strane </a:t>
            </a:r>
            <a:r>
              <a:rPr lang="sr-Latn-CS" i="1" dirty="0" smtClean="0"/>
              <a:t>tuženog</a:t>
            </a:r>
            <a:r>
              <a:rPr lang="sr-Latn-CS" dirty="0" smtClean="0"/>
              <a:t>, ovo pravilo o promeni tužbenog predloga nije trebalo primeniti.</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sr-Latn-CS" dirty="0" smtClean="0">
                <a:solidFill>
                  <a:srgbClr val="00B0F0"/>
                </a:solidFill>
              </a:rPr>
              <a:t>3. </a:t>
            </a:r>
            <a:r>
              <a:rPr lang="sr-Latn-CS" dirty="0" smtClean="0"/>
              <a:t>Novija nemačka literatura</a:t>
            </a:r>
            <a:r>
              <a:rPr lang="sr-Latn-CS" i="1" dirty="0" smtClean="0"/>
              <a:t>-teorija o stranci koja je otuđila sporno pravo kao o stranci po dužnosti </a:t>
            </a:r>
            <a:r>
              <a:rPr lang="sr-Latn-CS" dirty="0" smtClean="0"/>
              <a:t>koja vodi parnicu ne samo u svoje ime i za svoj račun već i u ime i za račun sticaoca (trećeg lica kome je pravo otuđeno) </a:t>
            </a:r>
          </a:p>
          <a:p>
            <a:r>
              <a:rPr lang="sr-Latn-CS" dirty="0" smtClean="0"/>
              <a:t>-U interesu je pravnog sledbenika (trećeg lica) i protivne stranke da pravni prethodnik (stranka koja je otuđila pravo) nastavi parnicu.</a:t>
            </a:r>
          </a:p>
          <a:p>
            <a:r>
              <a:rPr lang="sr-Latn-CS" smtClean="0"/>
              <a:t>Presuda koja bi bila donesena između pravnog prethodnika i protivne stranke obavezivala bi i pravnog sledbenika, jer po ovoj teoriji, pravni prethodnik vodi parnicu u njegovo ime i za njegov račun.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Naš ZPP uređuje samo pitanje zadržavanja svojstva stranke, a ne prejudicira meritorno odlučivanje.</a:t>
            </a:r>
          </a:p>
          <a:p>
            <a:r>
              <a:rPr lang="sr-Latn-CS" dirty="0" smtClean="0"/>
              <a:t>Kako će glasiti presuda ne zavisi od ove odredbe koja ima procesni smisao-materijalnopravni smisao imaju odredbe koje se odnose na činjenično stanje na kome se zasniva presuda, a ono se vezuje za zaključenje glavne rasprave.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U slučaju otuđenja spornog prava, sud će odbiti tužbeni zahtev ako stranke u parnici ne budu promenjene.</a:t>
            </a:r>
            <a:endParaRPr lang="en-US" dirty="0" smtClean="0"/>
          </a:p>
          <a:p>
            <a:r>
              <a:rPr lang="sr-Latn-CS" dirty="0" smtClean="0"/>
              <a:t>Ako je pravo otuđio </a:t>
            </a:r>
            <a:r>
              <a:rPr lang="sr-Latn-CS" i="1" dirty="0" smtClean="0"/>
              <a:t>tužilac, </a:t>
            </a:r>
            <a:r>
              <a:rPr lang="sr-Latn-CS" dirty="0" smtClean="0"/>
              <a:t>on će izgubiti parnicu ako na njegovo mesto ne stupi treći-sticalac.</a:t>
            </a:r>
          </a:p>
          <a:p>
            <a:r>
              <a:rPr lang="sr-Latn-CS" dirty="0" smtClean="0"/>
              <a:t>Ako je pravo otuđio </a:t>
            </a:r>
            <a:r>
              <a:rPr lang="sr-Latn-CS" i="1" dirty="0" smtClean="0"/>
              <a:t>tuženi, </a:t>
            </a:r>
            <a:r>
              <a:rPr lang="sr-Latn-CS" dirty="0" smtClean="0"/>
              <a:t>sud će zbog nedostatka materijalnopravne legitimacije tuženog biti odbijen, ako tužbeni zahtev ne bude preinačen, a stari i novi tuženi ne budu pristali na preinačenje.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r>
              <a:rPr lang="sr-Latn-CS" dirty="0" smtClean="0"/>
              <a:t>Stranačka sposobnost</a:t>
            </a: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r>
              <a:rPr lang="sr-Latn-CS" dirty="0" smtClean="0"/>
              <a:t>Sposobnost da se bude stranka u parnici.</a:t>
            </a:r>
          </a:p>
          <a:p>
            <a:r>
              <a:rPr lang="sr-Latn-CS" dirty="0" smtClean="0"/>
              <a:t>Tu sposobnost ima svaki subjekt koji po </a:t>
            </a:r>
            <a:r>
              <a:rPr lang="sr-Latn-CS" i="1" dirty="0" smtClean="0"/>
              <a:t>materijalnom pravu može da bude nosilac prava i obaveza.</a:t>
            </a:r>
          </a:p>
          <a:p>
            <a:r>
              <a:rPr lang="sr-Latn-CS" i="1" dirty="0" smtClean="0"/>
              <a:t>Stranačka sposobnost se zaniva na pravnoj sposobnosti, ali se sa njom ne izjednačava.</a:t>
            </a:r>
          </a:p>
          <a:p>
            <a:r>
              <a:rPr lang="sr-Latn-CS" dirty="0" smtClean="0"/>
              <a:t>Postoji </a:t>
            </a:r>
            <a:r>
              <a:rPr lang="sr-Latn-CS" i="1" dirty="0" smtClean="0"/>
              <a:t>apstraktna</a:t>
            </a:r>
            <a:r>
              <a:rPr lang="sr-Latn-CS" dirty="0" smtClean="0"/>
              <a:t> i </a:t>
            </a:r>
            <a:r>
              <a:rPr lang="sr-Latn-CS" i="1" dirty="0" smtClean="0"/>
              <a:t>konkretna</a:t>
            </a:r>
            <a:r>
              <a:rPr lang="sr-Latn-CS" dirty="0" smtClean="0"/>
              <a:t> stranačka sposobnost.</a:t>
            </a:r>
          </a:p>
          <a:p>
            <a:r>
              <a:rPr lang="sr-Latn-CS" i="1" dirty="0" smtClean="0"/>
              <a:t>Apstraktna</a:t>
            </a:r>
            <a:r>
              <a:rPr lang="sr-Latn-CS" dirty="0" smtClean="0"/>
              <a:t> je pravilo, a </a:t>
            </a:r>
            <a:r>
              <a:rPr lang="sr-Latn-CS" i="1" dirty="0" smtClean="0"/>
              <a:t>konkretna</a:t>
            </a:r>
            <a:r>
              <a:rPr lang="sr-Latn-CS" dirty="0" smtClean="0"/>
              <a:t> izuzetak.</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i="1" dirty="0" smtClean="0"/>
              <a:t>Apstraktna stranačka sposobnost </a:t>
            </a:r>
            <a:r>
              <a:rPr lang="sr-Latn-CS" dirty="0" smtClean="0"/>
              <a:t>nije vezana za određene subjekte ili organe, niti za određene parnične postupke niti za pojedinačni postupak, dok je </a:t>
            </a:r>
            <a:r>
              <a:rPr lang="sr-Latn-CS" i="1" dirty="0" smtClean="0"/>
              <a:t>konkretna parnična sposobnost </a:t>
            </a:r>
            <a:r>
              <a:rPr lang="sr-Latn-CS" dirty="0" smtClean="0"/>
              <a:t>ona koja važi samo za određene subjekte ili organe, za određene parnične postupke ili za pojedinačni postupak.</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dirty="0" smtClean="0"/>
              <a:t>Stranačka sposobnost zasnovana je na pojmu pravne </a:t>
            </a:r>
            <a:r>
              <a:rPr lang="sr-Latn-CS" i="1" dirty="0" smtClean="0"/>
              <a:t>sposobnosti-stranka u parnici u apstraktnom smislu može da bude:</a:t>
            </a:r>
          </a:p>
          <a:p>
            <a:pPr marL="514350" indent="-514350">
              <a:buAutoNum type="arabicPeriod"/>
            </a:pPr>
            <a:r>
              <a:rPr lang="sr-Latn-CS" dirty="0" smtClean="0"/>
              <a:t>Svako fizičko lice, bez obzira na uzrast i poslovnu sposobnost (čak i začetak ako se rodi živ i ako se radi o zaštiti njegovih interesa)</a:t>
            </a:r>
          </a:p>
          <a:p>
            <a:pPr marL="514350" indent="-514350">
              <a:buAutoNum type="arabicPeriod"/>
            </a:pPr>
            <a:r>
              <a:rPr lang="sr-Latn-CS" dirty="0" smtClean="0"/>
              <a:t>Svako pravno lice (koji oblici udruživanja imaju pravni subjektivitet regulisano je materijalnim pravom).</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81200"/>
            <a:ext cx="8229600" cy="4389120"/>
          </a:xfrm>
        </p:spPr>
        <p:txBody>
          <a:bodyPr>
            <a:normAutofit fontScale="85000" lnSpcReduction="20000"/>
          </a:bodyPr>
          <a:lstStyle/>
          <a:p>
            <a:r>
              <a:rPr lang="sr-Latn-CS" i="1" dirty="0" smtClean="0"/>
              <a:t>Konkretne parnične sposobnosti </a:t>
            </a:r>
            <a:r>
              <a:rPr lang="sr-Latn-CS" dirty="0" smtClean="0"/>
              <a:t>mogu da budu zasnovane na </a:t>
            </a:r>
            <a:r>
              <a:rPr lang="sr-Latn-CS" i="1" dirty="0" smtClean="0"/>
              <a:t>posebnim propisima ili na sudskoj odluci.</a:t>
            </a:r>
          </a:p>
          <a:p>
            <a:r>
              <a:rPr lang="sr-Latn-CS" dirty="0" smtClean="0"/>
              <a:t>Član 74. st. 3 ZPP:</a:t>
            </a:r>
          </a:p>
          <a:p>
            <a:pPr>
              <a:buNone/>
            </a:pPr>
            <a:r>
              <a:rPr lang="sr-Latn-CS" dirty="0" smtClean="0"/>
              <a:t>“Izuzetno, p</a:t>
            </a:r>
            <a:r>
              <a:rPr lang="vi-VN" dirty="0" smtClean="0"/>
              <a:t>arnični sud može,</a:t>
            </a:r>
            <a:r>
              <a:rPr lang="sr-Latn-CS" dirty="0" smtClean="0"/>
              <a:t>rešenjem koje ima</a:t>
            </a:r>
            <a:r>
              <a:rPr lang="vi-VN" dirty="0" smtClean="0"/>
              <a:t>  pravn</a:t>
            </a:r>
            <a:r>
              <a:rPr lang="sr-Latn-CS" dirty="0" smtClean="0"/>
              <a:t>o</a:t>
            </a:r>
            <a:r>
              <a:rPr lang="vi-VN" dirty="0" smtClean="0"/>
              <a:t> dejstvo u određenoj parnici,</a:t>
            </a:r>
            <a:r>
              <a:rPr lang="sr-Latn-CS" dirty="0" smtClean="0"/>
              <a:t>da </a:t>
            </a:r>
            <a:r>
              <a:rPr lang="vi-VN" dirty="0" smtClean="0"/>
              <a:t> prizna</a:t>
            </a:r>
            <a:r>
              <a:rPr lang="sr-Latn-CS" dirty="0" smtClean="0"/>
              <a:t> </a:t>
            </a:r>
            <a:r>
              <a:rPr lang="en-US" dirty="0" err="1" smtClean="0"/>
              <a:t>svojstvo</a:t>
            </a:r>
            <a:r>
              <a:rPr lang="en-US" dirty="0" smtClean="0"/>
              <a:t> </a:t>
            </a:r>
            <a:r>
              <a:rPr lang="en-US" dirty="0" err="1" smtClean="0"/>
              <a:t>stranke</a:t>
            </a:r>
            <a:r>
              <a:rPr lang="en-US" dirty="0" smtClean="0"/>
              <a:t> </a:t>
            </a:r>
            <a:r>
              <a:rPr lang="en-US" dirty="0" err="1" smtClean="0"/>
              <a:t>i</a:t>
            </a:r>
            <a:r>
              <a:rPr lang="en-US" dirty="0" smtClean="0"/>
              <a:t> </a:t>
            </a:r>
            <a:r>
              <a:rPr lang="en-US" dirty="0" err="1" smtClean="0"/>
              <a:t>onim</a:t>
            </a:r>
            <a:r>
              <a:rPr lang="en-US" dirty="0" smtClean="0"/>
              <a:t> </a:t>
            </a:r>
            <a:r>
              <a:rPr lang="en-US" dirty="0" err="1" smtClean="0"/>
              <a:t>oblicima</a:t>
            </a:r>
            <a:r>
              <a:rPr lang="en-US" dirty="0" smtClean="0"/>
              <a:t> </a:t>
            </a:r>
            <a:r>
              <a:rPr lang="en-US" dirty="0" err="1" smtClean="0"/>
              <a:t>udruživanja</a:t>
            </a:r>
            <a:r>
              <a:rPr lang="en-US" dirty="0" smtClean="0"/>
              <a:t> </a:t>
            </a:r>
            <a:r>
              <a:rPr lang="en-US" dirty="0" err="1" smtClean="0"/>
              <a:t>i</a:t>
            </a:r>
            <a:r>
              <a:rPr lang="en-US" dirty="0" smtClean="0"/>
              <a:t> </a:t>
            </a:r>
            <a:r>
              <a:rPr lang="en-US" dirty="0" err="1" smtClean="0"/>
              <a:t>organizovanja</a:t>
            </a:r>
            <a:r>
              <a:rPr lang="en-US" dirty="0" smtClean="0"/>
              <a:t> </a:t>
            </a:r>
            <a:r>
              <a:rPr lang="en-US" dirty="0" err="1" smtClean="0"/>
              <a:t>koji</a:t>
            </a:r>
            <a:r>
              <a:rPr lang="en-US" dirty="0" smtClean="0"/>
              <a:t> </a:t>
            </a:r>
            <a:r>
              <a:rPr lang="en-US" dirty="0" err="1" smtClean="0"/>
              <a:t>nemaju</a:t>
            </a:r>
            <a:r>
              <a:rPr lang="en-US" dirty="0" smtClean="0"/>
              <a:t> </a:t>
            </a:r>
            <a:r>
              <a:rPr lang="en-US" dirty="0" err="1" smtClean="0"/>
              <a:t>stranačku</a:t>
            </a:r>
            <a:r>
              <a:rPr lang="sr-Latn-CS" dirty="0" smtClean="0"/>
              <a:t> </a:t>
            </a:r>
            <a:r>
              <a:rPr lang="en-US" dirty="0" err="1" smtClean="0"/>
              <a:t>sposobnost</a:t>
            </a:r>
            <a:r>
              <a:rPr lang="en-US" dirty="0" smtClean="0"/>
              <a:t> </a:t>
            </a:r>
            <a:r>
              <a:rPr lang="sr-Latn-CS" dirty="0" smtClean="0"/>
              <a:t> u smislu stava 1. i 2. ovog člana, </a:t>
            </a:r>
            <a:r>
              <a:rPr lang="en-US" dirty="0" err="1" smtClean="0"/>
              <a:t>ako</a:t>
            </a:r>
            <a:r>
              <a:rPr lang="en-US" dirty="0" smtClean="0"/>
              <a:t> </a:t>
            </a:r>
            <a:r>
              <a:rPr lang="en-US" dirty="0" err="1" smtClean="0"/>
              <a:t>utvrdi</a:t>
            </a:r>
            <a:r>
              <a:rPr lang="en-US" dirty="0" smtClean="0"/>
              <a:t> </a:t>
            </a:r>
            <a:r>
              <a:rPr lang="en-US" dirty="0" err="1" smtClean="0"/>
              <a:t>da</a:t>
            </a:r>
            <a:r>
              <a:rPr lang="en-US" dirty="0" smtClean="0"/>
              <a:t>, s </a:t>
            </a:r>
            <a:r>
              <a:rPr lang="en-US" dirty="0" err="1" smtClean="0"/>
              <a:t>obzirom</a:t>
            </a:r>
            <a:r>
              <a:rPr lang="en-US" dirty="0" smtClean="0"/>
              <a:t> </a:t>
            </a:r>
            <a:r>
              <a:rPr lang="en-US" dirty="0" err="1" smtClean="0"/>
              <a:t>na</a:t>
            </a:r>
            <a:r>
              <a:rPr lang="en-US" dirty="0" smtClean="0"/>
              <a:t> </a:t>
            </a:r>
            <a:r>
              <a:rPr lang="en-US" dirty="0" err="1" smtClean="0"/>
              <a:t>predmet</a:t>
            </a:r>
            <a:r>
              <a:rPr lang="sr-Latn-CS" dirty="0" smtClean="0"/>
              <a:t> </a:t>
            </a:r>
            <a:r>
              <a:rPr lang="en-US" dirty="0" err="1" smtClean="0"/>
              <a:t>spora</a:t>
            </a:r>
            <a:r>
              <a:rPr lang="en-US" dirty="0" smtClean="0"/>
              <a:t>, u </a:t>
            </a:r>
            <a:r>
              <a:rPr lang="en-US" dirty="0" err="1" smtClean="0"/>
              <a:t>suštini</a:t>
            </a:r>
            <a:r>
              <a:rPr lang="en-US" dirty="0" smtClean="0"/>
              <a:t> </a:t>
            </a:r>
            <a:r>
              <a:rPr lang="en-US" dirty="0" err="1" smtClean="0"/>
              <a:t>ispunjavaju</a:t>
            </a:r>
            <a:r>
              <a:rPr lang="en-US" dirty="0" smtClean="0"/>
              <a:t> </a:t>
            </a:r>
            <a:r>
              <a:rPr lang="en-US" dirty="0" err="1" smtClean="0"/>
              <a:t>bitne</a:t>
            </a:r>
            <a:r>
              <a:rPr lang="en-US" dirty="0" smtClean="0"/>
              <a:t> </a:t>
            </a:r>
            <a:r>
              <a:rPr lang="en-US" dirty="0" err="1" smtClean="0"/>
              <a:t>uslove</a:t>
            </a:r>
            <a:r>
              <a:rPr lang="en-US" dirty="0" smtClean="0"/>
              <a:t> </a:t>
            </a:r>
            <a:r>
              <a:rPr lang="en-US" dirty="0" err="1" smtClean="0"/>
              <a:t>za</a:t>
            </a:r>
            <a:r>
              <a:rPr lang="en-US" dirty="0" smtClean="0"/>
              <a:t> </a:t>
            </a:r>
            <a:r>
              <a:rPr lang="en-US" dirty="0" err="1" smtClean="0"/>
              <a:t>sticanje</a:t>
            </a:r>
            <a:r>
              <a:rPr lang="en-US" dirty="0" smtClean="0"/>
              <a:t> </a:t>
            </a:r>
            <a:r>
              <a:rPr lang="en-US" dirty="0" err="1" smtClean="0"/>
              <a:t>stranačke</a:t>
            </a:r>
            <a:r>
              <a:rPr lang="en-US" dirty="0" smtClean="0"/>
              <a:t> </a:t>
            </a:r>
            <a:r>
              <a:rPr lang="en-US" dirty="0" err="1" smtClean="0"/>
              <a:t>sposobnosti</a:t>
            </a:r>
            <a:r>
              <a:rPr lang="en-US" dirty="0" smtClean="0"/>
              <a:t>, a</a:t>
            </a:r>
            <a:r>
              <a:rPr lang="sr-Latn-CS" dirty="0" smtClean="0"/>
              <a:t> </a:t>
            </a:r>
            <a:r>
              <a:rPr lang="en-US" dirty="0" err="1" smtClean="0"/>
              <a:t>naročito</a:t>
            </a:r>
            <a:r>
              <a:rPr lang="en-US" dirty="0" smtClean="0"/>
              <a:t> </a:t>
            </a:r>
            <a:r>
              <a:rPr lang="en-US" dirty="0" err="1" smtClean="0"/>
              <a:t>ako</a:t>
            </a:r>
            <a:r>
              <a:rPr lang="en-US" dirty="0" smtClean="0"/>
              <a:t> </a:t>
            </a:r>
            <a:r>
              <a:rPr lang="en-US" dirty="0" err="1" smtClean="0"/>
              <a:t>raspolažu</a:t>
            </a:r>
            <a:r>
              <a:rPr lang="en-US" dirty="0" smtClean="0"/>
              <a:t> </a:t>
            </a:r>
            <a:r>
              <a:rPr lang="en-US" dirty="0" err="1" smtClean="0"/>
              <a:t>imovinom</a:t>
            </a:r>
            <a:r>
              <a:rPr lang="en-US" dirty="0" smtClean="0"/>
              <a:t> </a:t>
            </a:r>
            <a:r>
              <a:rPr lang="en-US" dirty="0" err="1" smtClean="0"/>
              <a:t>na</a:t>
            </a:r>
            <a:r>
              <a:rPr lang="en-US" dirty="0" smtClean="0"/>
              <a:t> </a:t>
            </a:r>
            <a:r>
              <a:rPr lang="en-US" dirty="0" err="1" smtClean="0"/>
              <a:t>kojoj</a:t>
            </a:r>
            <a:r>
              <a:rPr lang="en-US" dirty="0" smtClean="0"/>
              <a:t> se </a:t>
            </a:r>
            <a:r>
              <a:rPr lang="en-US" dirty="0" err="1" smtClean="0"/>
              <a:t>može</a:t>
            </a:r>
            <a:r>
              <a:rPr lang="en-US" dirty="0" smtClean="0"/>
              <a:t> </a:t>
            </a:r>
            <a:r>
              <a:rPr lang="en-US" dirty="0" err="1" smtClean="0"/>
              <a:t>sprovesti</a:t>
            </a:r>
            <a:r>
              <a:rPr lang="en-US" dirty="0" smtClean="0"/>
              <a:t> </a:t>
            </a:r>
            <a:r>
              <a:rPr lang="en-US" dirty="0" err="1" smtClean="0"/>
              <a:t>izvršenje</a:t>
            </a:r>
            <a:r>
              <a:rPr lang="en-US" dirty="0" smtClean="0"/>
              <a:t>.</a:t>
            </a:r>
            <a:r>
              <a:rPr lang="sr-Latn-CS" dirty="0" smtClean="0"/>
              <a: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sr-Latn-CS" b="1" dirty="0" smtClean="0"/>
              <a:t>Konkretna stranačka sposobnost na osnovu propisa</a:t>
            </a:r>
          </a:p>
          <a:p>
            <a:r>
              <a:rPr lang="sr-Latn-CS" dirty="0" smtClean="0"/>
              <a:t>Ova stranačka sposobnost </a:t>
            </a:r>
            <a:r>
              <a:rPr lang="sr-Latn-CS" i="1" dirty="0" smtClean="0"/>
              <a:t>ne važi u svim postupcima</a:t>
            </a:r>
            <a:r>
              <a:rPr lang="sr-Latn-CS" dirty="0" smtClean="0"/>
              <a:t>, već samo u onimkoje odredi poseban propis na kome se ta konkrtena sposobnost zasniva.</a:t>
            </a:r>
          </a:p>
          <a:p>
            <a:pPr>
              <a:buNone/>
            </a:pPr>
            <a:r>
              <a:rPr lang="sr-Latn-CS" dirty="0" smtClean="0"/>
              <a:t>Npr. Takva je sposobnost predviđena za </a:t>
            </a:r>
            <a:r>
              <a:rPr lang="sr-Latn-CS" i="1" dirty="0" smtClean="0"/>
              <a:t>javnog tužioca </a:t>
            </a:r>
            <a:r>
              <a:rPr lang="sr-Latn-CS" dirty="0" smtClean="0"/>
              <a:t>na osnovu Zakona o javnom tužilaštvu i Porodičnog Zakona, za </a:t>
            </a:r>
            <a:r>
              <a:rPr lang="sr-Latn-CS" i="1" dirty="0" smtClean="0"/>
              <a:t>organ starateljstva </a:t>
            </a:r>
            <a:r>
              <a:rPr lang="sr-Latn-CS" dirty="0" smtClean="0"/>
              <a:t>na osnovu Porodičnog zakona, za </a:t>
            </a:r>
            <a:r>
              <a:rPr lang="sr-Latn-CS" i="1" dirty="0" smtClean="0"/>
              <a:t>privredna društva u osnivanju </a:t>
            </a:r>
            <a:r>
              <a:rPr lang="sr-Latn-CS" dirty="0" smtClean="0"/>
              <a:t>na osnovu Zakona o privrednim društvima (a za sporove iz pravnih poslova preduzetih radi osnivanja privrednog društva dok još nije registrovano te nije steklo pravni subjektivitet), za </a:t>
            </a:r>
            <a:r>
              <a:rPr lang="sr-Latn-CS" i="1" dirty="0" smtClean="0"/>
              <a:t>imovinu bez subjekta </a:t>
            </a:r>
            <a:r>
              <a:rPr lang="sr-Latn-CS" dirty="0" smtClean="0"/>
              <a:t>(privremeni staralac zaostavštine je stranka po dužnosti ako su naslednici nepoznati ili je nepoznato njihovo prebivalište ili boravište u postupcima koji nastanu povodom ove zaostavštine).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Parnični postupak je zasnovan na </a:t>
            </a:r>
            <a:r>
              <a:rPr lang="sr-Latn-CS" i="1" dirty="0" smtClean="0"/>
              <a:t>dvostranačkoj konstrukciji</a:t>
            </a:r>
            <a:r>
              <a:rPr lang="sr-Latn-CS" dirty="0" smtClean="0"/>
              <a:t>, i teče dok ta konstrukcija </a:t>
            </a:r>
            <a:r>
              <a:rPr lang="sr-Latn-CS" i="1" dirty="0" smtClean="0"/>
              <a:t>postoji-sjedinjenje (konfuzija) </a:t>
            </a:r>
            <a:r>
              <a:rPr lang="sr-Latn-CS" dirty="0" smtClean="0"/>
              <a:t>tužilačke i tuženičke uloge u parničnom postupku dovodi do gašenja parnice.</a:t>
            </a:r>
          </a:p>
          <a:p>
            <a:r>
              <a:rPr lang="sr-Latn-CS" i="1" dirty="0" smtClean="0"/>
              <a:t>Do konfuzije može da dođe zbog univerzalne sukcesije </a:t>
            </a:r>
            <a:r>
              <a:rPr lang="sr-Latn-CS" dirty="0" smtClean="0"/>
              <a:t>(npr. majka kao tužilac vodi parnicu protiv sina, pa u toku parnice umre, a kao jedini naslednik se pojavljuje tuženi, ili u toku parnice dođe do spajanja pravnog lica koje je tužilac sa pravnim licem koje je tuženi).</a:t>
            </a:r>
          </a:p>
          <a:p>
            <a:r>
              <a:rPr lang="sr-Latn-CS" dirty="0" smtClean="0"/>
              <a:t>U slučaju konfuzije sud donosi </a:t>
            </a:r>
            <a:r>
              <a:rPr lang="sr-Latn-CS" i="1" dirty="0" smtClean="0"/>
              <a:t>deklarativno rešenje </a:t>
            </a:r>
            <a:r>
              <a:rPr lang="sr-Latn-CS" dirty="0" smtClean="0"/>
              <a:t>kojim konstatuje da je parnica prestala da teče.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sr-Latn-CS" b="1" dirty="0" smtClean="0"/>
              <a:t>Konkretna stranačka sposobnost na osnovu sudske odluke</a:t>
            </a:r>
          </a:p>
          <a:p>
            <a:r>
              <a:rPr lang="sr-Latn-CS" dirty="0" smtClean="0"/>
              <a:t>Potrebno je da se radi o nekom obliku udruživanja koje još nije steklo ili nije uopšte steklo pravni subjektivitet (svojstvo pravnog lica)</a:t>
            </a:r>
          </a:p>
          <a:p>
            <a:r>
              <a:rPr lang="sr-Latn-CS" dirty="0" smtClean="0"/>
              <a:t>Potrebno je da postoji određena veza između delatnosti tog oblika udruživanja i predmeta spora u konkretnoj parnici</a:t>
            </a:r>
          </a:p>
          <a:p>
            <a:r>
              <a:rPr lang="sr-Latn-CS" dirty="0" smtClean="0"/>
              <a:t>Potrebno je da taj oblik udruživanja ispunjava bitne uslove za sticanje stranačke sposobnosti (bitne uslove za sticanje pravnog subjektiviteta po materijalnom pravu)</a:t>
            </a:r>
          </a:p>
          <a:p>
            <a:r>
              <a:rPr lang="sr-Latn-CS" dirty="0" smtClean="0"/>
              <a:t>Raspolaganje imovinom nije nužan uslov za sticanje stranačke sposobnosti.</a:t>
            </a:r>
          </a:p>
          <a:p>
            <a:pPr>
              <a:buNone/>
            </a:pPr>
            <a:r>
              <a:rPr lang="sr-Latn-CS" dirty="0" smtClean="0"/>
              <a:t>Npr. U sudskoj praksi ovo pravo je priznato </a:t>
            </a:r>
            <a:r>
              <a:rPr lang="sr-Latn-CS" i="1" dirty="0" smtClean="0"/>
              <a:t>konzorcijumu fizičkih lica</a:t>
            </a:r>
            <a:r>
              <a:rPr lang="sr-Latn-CS" dirty="0" smtClean="0"/>
              <a:t>, jer oni na osnovu Zakona o privatizaciji mogu da zajednički učestvuju u privatizaciji.</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Ova sposobnost ima značaj opšte procesne pretpostavke (neotklonjive). </a:t>
            </a:r>
          </a:p>
          <a:p>
            <a:r>
              <a:rPr lang="sr-Latn-CS" dirty="0" smtClean="0"/>
              <a:t>Ako u bilo kom stadijumu postupka utvrdi da ona nedostaje, donosi rešenje kojim ukida kao nepunovažne sve parnične radnje i odbacuje tužbu.</a:t>
            </a:r>
          </a:p>
          <a:p>
            <a:r>
              <a:rPr lang="sr-Latn-CS" dirty="0" smtClean="0"/>
              <a:t>Protiv rešenja o odbacivanju tužbe zbog nedostatka stranačke sposobnosti, tužilac može da se žali i kada se taj nedostatak tiče njega (on sve do okončanja postupka nije lišen ovlašćenja koja mu pripadaju kao stranci).</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sr-Latn-CS" dirty="0" smtClean="0"/>
              <a:t>Parnična sposobnost</a:t>
            </a:r>
            <a:endParaRPr lang="en-US" dirty="0"/>
          </a:p>
        </p:txBody>
      </p:sp>
      <p:sp>
        <p:nvSpPr>
          <p:cNvPr id="3" name="Content Placeholder 2"/>
          <p:cNvSpPr>
            <a:spLocks noGrp="1"/>
          </p:cNvSpPr>
          <p:nvPr>
            <p:ph idx="1"/>
          </p:nvPr>
        </p:nvSpPr>
        <p:spPr>
          <a:xfrm>
            <a:off x="457200" y="1905000"/>
            <a:ext cx="8229600" cy="4221163"/>
          </a:xfrm>
        </p:spPr>
        <p:txBody>
          <a:bodyPr>
            <a:normAutofit fontScale="85000" lnSpcReduction="10000"/>
          </a:bodyPr>
          <a:lstStyle/>
          <a:p>
            <a:r>
              <a:rPr lang="sr-Latn-CS" i="1" dirty="0" smtClean="0"/>
              <a:t>Sposobnost stranke da punovažno, svojom voljom preduzima radnje u postupku i da radnje njenog protivnika prema njoj budu punovažno preduzete.</a:t>
            </a:r>
          </a:p>
          <a:p>
            <a:r>
              <a:rPr lang="sr-Latn-CS" dirty="0" smtClean="0"/>
              <a:t>Ovu sposobnost stranka ispoljava neposredno sama ili preko zastupnika koga ona postavlja (punomoćnika).</a:t>
            </a:r>
          </a:p>
          <a:p>
            <a:r>
              <a:rPr lang="sr-Latn-CS" dirty="0" smtClean="0"/>
              <a:t>I parnična sposobnost je procesnopravni pojam koji se oslanja na materijalno </a:t>
            </a:r>
            <a:r>
              <a:rPr lang="sr-Latn-CS" i="1" dirty="0" smtClean="0"/>
              <a:t>pravo-ona se zasniva na poslovnoj sposobnosti.</a:t>
            </a:r>
          </a:p>
          <a:p>
            <a:r>
              <a:rPr lang="sr-Latn-CS" i="1" dirty="0" smtClean="0"/>
              <a:t>Stranačka sposobnost je uslov za parničnu sposobnost.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Parnično nesposobnu stranku zastupa njen zakonski zastupnik, određen zakonom ili aktom nadležnog državnog organa.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sr-Latn-CS" b="1" dirty="0" smtClean="0"/>
              <a:t>Parnična sposobnost fizičkih lica</a:t>
            </a:r>
          </a:p>
          <a:p>
            <a:r>
              <a:rPr lang="sr-Latn-CS" dirty="0" smtClean="0"/>
              <a:t>Za razliku od poslovne spobnosti, parnična sposobnost nikada ne može da bude ograničena u tom smislu da je stranka sposobna samo za neke radnje u parnici-ona ima ili potpunu parničnu sposobnost ili ne može da preduzme ni jednu radnju.</a:t>
            </a:r>
          </a:p>
          <a:p>
            <a:r>
              <a:rPr lang="sr-Latn-CS" dirty="0" smtClean="0"/>
              <a:t>U parnici, sud neće dozvoliti da parnično nesposobna stranka preduzme radnju čije bi dejstvo zavisilo od odobrenja od strane zakonskog zastupnika (on može da ratifikuje njene radnje ako su preduzete pre nego što je parnična nesposobnost otkrivena).</a:t>
            </a:r>
          </a:p>
          <a:p>
            <a:r>
              <a:rPr lang="sr-Latn-CS" i="1" dirty="0" smtClean="0"/>
              <a:t>Parnično je sposobna ona stranka koja je potpuno poslovno sposobna, a parnično je nesposobna ona stranka koja nije potpuno poslovno sposobna.</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sr-Latn-CS" b="1" dirty="0" smtClean="0"/>
              <a:t>Parnična sposobnost fizičkog lica kome je poslovna sposobnost ograničena i parnična sposobnost maloletnika koji je delimično poslovno sposoban</a:t>
            </a:r>
          </a:p>
          <a:p>
            <a:r>
              <a:rPr lang="sr-Latn-CS" dirty="0" smtClean="0"/>
              <a:t>Prema Zakonu, oni su parnično sposobni u granicama svoje poslovne sposobnosti.</a:t>
            </a:r>
          </a:p>
          <a:p>
            <a:r>
              <a:rPr lang="sr-Latn-CS" i="1" dirty="0" smtClean="0"/>
              <a:t>To znači da takvo lice ima parničnu sposobnost u sporu iz materijalnopravnog odnosa koji može da zasnuje punovažno samostalno-odnos koji spada u domen njegove poslovne sposobnosti.</a:t>
            </a:r>
          </a:p>
          <a:p>
            <a:r>
              <a:rPr lang="sr-Latn-CS" i="1" dirty="0" smtClean="0"/>
              <a:t>U ostalim parnicama takva stranka je parnično nesposobna.</a:t>
            </a:r>
            <a:endParaRPr lang="en-US"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Parnice u kojima delimično poslovno sposobna lica imaju parničnu sposobnost su:</a:t>
            </a:r>
          </a:p>
          <a:p>
            <a:pPr>
              <a:buNone/>
            </a:pPr>
            <a:r>
              <a:rPr lang="sr-Latn-CS" i="1" dirty="0" smtClean="0"/>
              <a:t>raspolaganje zaradom koju je steklo lice starije od petnaest godina, starije maloletno lice može da preduzima poslove kojima preduzima isključivo prava, pravne poslove kojima ne stiče ni prava ni obaveze i pravne poslove malog značaja. </a:t>
            </a:r>
          </a:p>
          <a:p>
            <a:r>
              <a:rPr lang="sr-Latn-CS" dirty="0" smtClean="0"/>
              <a:t>Ako iz ovih poslova proistekne parnica, delimično poslovno sposoban maoletnik je parnično sposoban i može sam bez zakonskog zastupnika da preduzima sve parnične radnje. </a:t>
            </a:r>
            <a:endParaRPr lang="en-US" dirty="0" smtClean="0"/>
          </a:p>
          <a:p>
            <a:pPr>
              <a:buNone/>
            </a:pPr>
            <a:endParaRPr lang="sr-Latn-C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i="1" dirty="0" smtClean="0"/>
              <a:t>Parnična sposobnost punoletnog delimično poslovnog lica</a:t>
            </a:r>
            <a:r>
              <a:rPr lang="sr-Latn-CS" dirty="0" smtClean="0"/>
              <a:t> zavisi od odluke o ograničenju poslovne sposobnosti u kojoj se određuje koje pravne poslove ovo lice može samostalno i punovažno da preduzima ( od obiam delimične poslovne sposobnosti zavisi u kojim će parnicama ovo lice imati parničnu sposobnost).</a:t>
            </a:r>
          </a:p>
          <a:p>
            <a:r>
              <a:rPr lang="sr-Latn-CS" i="1" dirty="0" smtClean="0"/>
              <a:t>Maloletnik koji je pre osmanaeste godine </a:t>
            </a:r>
            <a:r>
              <a:rPr lang="sr-Latn-CS" dirty="0" smtClean="0"/>
              <a:t>stekao punu poslovnu sposobnost, parnično je sposoban u svim parničnim postupcima.</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sr-Latn-CS" b="1" dirty="0" smtClean="0"/>
              <a:t>Parnična sposobnost pravnih lica</a:t>
            </a:r>
          </a:p>
          <a:p>
            <a:r>
              <a:rPr lang="sr-Latn-CS" dirty="0" smtClean="0"/>
              <a:t>Pravno lice stiče momentom registracije i pravnu i poslovnu sposobnost.</a:t>
            </a:r>
          </a:p>
          <a:p>
            <a:r>
              <a:rPr lang="sr-Latn-CS" dirty="0" smtClean="0"/>
              <a:t>Time stiče i parničnu sposobnost.</a:t>
            </a:r>
          </a:p>
          <a:p>
            <a:r>
              <a:rPr lang="sr-Latn-CS" dirty="0" smtClean="0"/>
              <a:t>Pošto ne može da samostalno preduzima radnje pred sudom, mora da ima svog zastupnika (njega zastupaju organi određeni zakonom i autonomnim pravilima pravnog lica).</a:t>
            </a:r>
          </a:p>
          <a:p>
            <a:r>
              <a:rPr lang="sr-Latn-CS" dirty="0" smtClean="0"/>
              <a:t>Svi koji nisu ni fizička ni pravna lica, ali imaju stranačku sposobnost na osnovu sudske odluke ili posebnog propisa, imaju i parničnu sposobnost (njihova parnična sposobnost se vrši tako što parnične radnje preduzimaju određena fizička lica, određena zakonom ili drugim aktom).</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Opšta procesna pretpostavka.</a:t>
            </a:r>
          </a:p>
          <a:p>
            <a:r>
              <a:rPr lang="sr-Latn-CS" dirty="0" smtClean="0"/>
              <a:t>Zakonskog zastupnika parnično nesposobne stranke koji nije obavešten o parnici, sud je dužan da obavesti da se prihvati zastupanja, a ako ovaj to odbija, sud će o tome obavestiti organ starateljstva i od njega tražiti da postavi zakonskog zastupnika parnično nesposobnoj stranci koja nema ni roditelja ni staraoca (ako bi postupak postavljanja zastupnika trajao dugo,tako da bi za jednu ili obe stranke mogla da nastane šteta sud će sam da postavi zastupnika).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I na tužilačkoj i na tuženičkoj strani može da se nađe veći broj lica </a:t>
            </a:r>
            <a:r>
              <a:rPr lang="sr-Latn-CS" i="1" dirty="0" smtClean="0"/>
              <a:t>(suparničarstvo).</a:t>
            </a:r>
          </a:p>
          <a:p>
            <a:r>
              <a:rPr lang="sr-Latn-CS" i="1" dirty="0" smtClean="0"/>
              <a:t>Intervenijent (umešač</a:t>
            </a:r>
            <a:r>
              <a:rPr lang="sr-Latn-CS" dirty="0" smtClean="0"/>
              <a:t>-treće lice koje se pridružuje tužiocu ili tuženom) nije stranka.</a:t>
            </a:r>
          </a:p>
          <a:p>
            <a:r>
              <a:rPr lang="sr-Latn-CS" i="1" dirty="0" smtClean="0"/>
              <a:t>Javni tužilac </a:t>
            </a:r>
            <a:r>
              <a:rPr lang="sr-Latn-CS" dirty="0" smtClean="0"/>
              <a:t>kada uzima učešća u parnici koja teče između drugih lica nema položaj stranke.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sr-Latn-CS" dirty="0" smtClean="0"/>
              <a:t>Dok nedostatak u zastupanju ne bude otklonjen dopuštene su one radnje usled čijeg bi propuštanja nastala šteta za stranku.</a:t>
            </a:r>
          </a:p>
          <a:p>
            <a:r>
              <a:rPr lang="sr-Latn-CS" dirty="0" smtClean="0"/>
              <a:t>Sud donosi rešenje kojim ukida sve radnje i odbacuje tužbu ako je nedostatak  neotklonjiv ili ako ne bude otklonjen u roku koji je sud odredio u tom cilju.</a:t>
            </a:r>
          </a:p>
          <a:p>
            <a:r>
              <a:rPr lang="sr-Latn-CS" dirty="0" smtClean="0"/>
              <a:t>Taj nedostatak je apsolutno bitna povreda odredaba parničnog postupka zbog koje viši sud ukida presudu izrečenu na štetu parnično nesposobne stranke i sve radnje koje su joj prethodile (ako ne budu ratifikovane).</a:t>
            </a:r>
          </a:p>
          <a:p>
            <a:r>
              <a:rPr lang="sr-Latn-CS" dirty="0" smtClean="0"/>
              <a:t>Tada vraća stvar nižem sudu na ponovo suđenje uz vođenje računa da stranka bude uredno zastupana.</a:t>
            </a:r>
          </a:p>
          <a:p>
            <a:r>
              <a:rPr lang="sr-Latn-CS" dirty="0" smtClean="0"/>
              <a:t>Zbog ovog nedostatka presuda može da se napada i vanrednim pravnim lekovima.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Ako sud posumnja u parničnu sposobnost stranke, sud je dužan da zastane sa postupkom ia da ispita da li ima poslovnu, pa samim tim i parničnu sposobnost.</a:t>
            </a:r>
          </a:p>
          <a:p>
            <a:r>
              <a:rPr lang="sr-Latn-CS" dirty="0" smtClean="0"/>
              <a:t>Moguće da je stranka na početku spora bila parnično nesposobna, a da sud to nije primetio, pa kasnije postane parnično sposobna. Radnje koje je preduzela do tog momenta će biti punovažne ako ih odobri stranka.</a:t>
            </a:r>
          </a:p>
          <a:p>
            <a:r>
              <a:rPr lang="sr-Latn-CS" dirty="0" smtClean="0"/>
              <a:t>Ako je na početku imala parničnu sposobnost, pa je u toku spora izgubi, nastupa po sili zakona prekid postupka.</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31838"/>
          </a:xfrm>
        </p:spPr>
        <p:txBody>
          <a:bodyPr>
            <a:normAutofit fontScale="90000"/>
          </a:bodyPr>
          <a:lstStyle/>
          <a:p>
            <a:r>
              <a:rPr lang="sr-Latn-CS" dirty="0" smtClean="0"/>
              <a:t>Postulaciona sposobnost</a:t>
            </a:r>
            <a:endParaRPr lang="en-US" dirty="0"/>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r>
              <a:rPr lang="sr-Latn-CS" dirty="0" smtClean="0"/>
              <a:t>Svojstvo parnično sposobne stranke da sama, bez zastupnika ili drugog posrednika punovažno preduzima sve radnje u parničnom postupku.</a:t>
            </a:r>
          </a:p>
          <a:p>
            <a:r>
              <a:rPr lang="sr-Latn-CS" dirty="0" smtClean="0"/>
              <a:t>Kod nas takvu sposobnost ima svaka parnično sposobna stranka osim za parničnu radnu podnošenja revizije.</a:t>
            </a:r>
            <a:r>
              <a:rPr lang="en-US" dirty="0" smtClean="0"/>
              <a:t> </a:t>
            </a:r>
            <a:r>
              <a:rPr lang="en-US" dirty="0" err="1" smtClean="0"/>
              <a:t>Pravno</a:t>
            </a:r>
            <a:r>
              <a:rPr lang="en-US" dirty="0" smtClean="0"/>
              <a:t> lice</a:t>
            </a:r>
            <a:r>
              <a:rPr lang="sr-Latn-CS" dirty="0" smtClean="0"/>
              <a:t>?</a:t>
            </a:r>
          </a:p>
          <a:p>
            <a:r>
              <a:rPr lang="sr-Latn-CS" dirty="0" smtClean="0"/>
              <a:t>Ova sposobnost praktično znači ne samo da parnično sposobna stranka može bez punomoćnika voljnog zastupnika, već sama da vodi parnicu, već i da i kada ima punomoćnika da može da uvek preduzima parnične radnje, daje izjave pored svog punomoćnika,a  pod određenim uslovima i da opozove radnje punomoćnika.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Latn-CS" b="1" dirty="0" smtClean="0"/>
              <a:t>Faktička spsobnost stranke da opšti sa sudom</a:t>
            </a:r>
          </a:p>
          <a:p>
            <a:r>
              <a:rPr lang="sr-Latn-CS" dirty="0" smtClean="0"/>
              <a:t>Ovakvu sposobnost nema stranka koja je gluvonema ili ne poznaje sudski jezik ili nije u stanju da se određeno izjasni o predmetu o kome se raspravlja.</a:t>
            </a:r>
          </a:p>
          <a:p>
            <a:r>
              <a:rPr lang="sr-Latn-CS" dirty="0" smtClean="0"/>
              <a:t>Sud je tada dužan da takvoj stranci ukaže na mogućnost da ima punomoćnika (ako to ne učini nema neke sankcije).</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sr-Latn-CS" dirty="0" smtClean="0"/>
              <a:t>Stvarna i procesna legitimacija stranke</a:t>
            </a:r>
            <a:endParaRPr lang="en-US" dirty="0"/>
          </a:p>
        </p:txBody>
      </p:sp>
      <p:sp>
        <p:nvSpPr>
          <p:cNvPr id="3" name="Content Placeholder 2"/>
          <p:cNvSpPr>
            <a:spLocks noGrp="1"/>
          </p:cNvSpPr>
          <p:nvPr>
            <p:ph idx="1"/>
          </p:nvPr>
        </p:nvSpPr>
        <p:spPr>
          <a:xfrm>
            <a:off x="457200" y="2438400"/>
            <a:ext cx="8229600" cy="4525963"/>
          </a:xfrm>
        </p:spPr>
        <p:txBody>
          <a:bodyPr/>
          <a:lstStyle/>
          <a:p>
            <a:r>
              <a:rPr lang="sr-Latn-CS" b="1" dirty="0" smtClean="0"/>
              <a:t>Aktivna procesna legitimacija </a:t>
            </a:r>
            <a:r>
              <a:rPr lang="sr-Latn-CS" i="1" dirty="0" smtClean="0"/>
              <a:t>je pravo tužioca da povodom određenog tužbenog zahteva, protiv određenog tuženog vodi parnicu dogod tvrdi da je tuženi njegovo pravo povredio ili ugrozio, ako zakonom, drugim propisom, ili voljom tužioca ova legitimacija nije prenesena na treće lice. </a:t>
            </a:r>
          </a:p>
          <a:p>
            <a:pPr>
              <a:buNone/>
            </a:pPr>
            <a:endParaRPr lang="en-US"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dirty="0" smtClean="0"/>
              <a:t>Tužilac je aktivno procesno legitimisan ako:</a:t>
            </a:r>
          </a:p>
          <a:p>
            <a:pPr marL="514350" indent="-514350">
              <a:buAutoNum type="arabicPeriod"/>
            </a:pPr>
            <a:r>
              <a:rPr lang="sr-Latn-CS" dirty="0" smtClean="0"/>
              <a:t>Ima pravo na vođenje sudskog postupka uopšte- ovo se pravo pretpostvlja jer proističe iz konvencija o ljudskim pravima i iz Ustava (ako protivnik ovo pravo osporava na njega pada dokaza da nema pravo na vođenje spora kao ljudsko pravo)</a:t>
            </a:r>
          </a:p>
          <a:p>
            <a:pPr marL="514350" indent="-514350">
              <a:buAutoNum type="arabicPeriod"/>
            </a:pPr>
            <a:r>
              <a:rPr lang="sr-Latn-CS" dirty="0" smtClean="0"/>
              <a:t>Ako tvrdi (ne mora da dokaže ili učini verovatnim)da je tuženi ugrozio ili povredio njegovo pravo radi čije zaštite vodi parnicu</a:t>
            </a:r>
          </a:p>
          <a:p>
            <a:pPr marL="514350" indent="-514350">
              <a:buAutoNum type="arabicPeriod"/>
            </a:pPr>
            <a:r>
              <a:rPr lang="sr-Latn-CS" dirty="0" smtClean="0"/>
              <a:t>Ako pravo na vođenje spora nije zakonom, drugim propisom ili voljom samog tužioca preneseno na treće lice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b="1" i="1" dirty="0" smtClean="0"/>
              <a:t>Pasivna procesna legitimacija </a:t>
            </a:r>
            <a:r>
              <a:rPr lang="sr-Latn-CS" i="1" dirty="0" smtClean="0"/>
              <a:t>postoji ako tužilac tvrdi da ga njegova aktivna procesna legitimacija ovlašćuje na podnošenje tužbe upravo prema određenom tuženom, izuzev ako zakonom ili drugim propisom pasivna procesna legitimacija nije prenesena na treće lice.</a:t>
            </a:r>
          </a:p>
          <a:p>
            <a:pPr>
              <a:buNone/>
            </a:pPr>
            <a:endParaRPr lang="en-US"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Pasivna procesna legitimacija tuženog postoji:</a:t>
            </a:r>
          </a:p>
          <a:p>
            <a:pPr marL="514350" indent="-514350">
              <a:buAutoNum type="arabicPeriod"/>
            </a:pPr>
            <a:r>
              <a:rPr lang="sr-Latn-CS" dirty="0" smtClean="0"/>
              <a:t>Ako su ispunjeni uslovi za aktivnu procesnu legitimaciju tužioca</a:t>
            </a:r>
          </a:p>
          <a:p>
            <a:pPr marL="514350" indent="-514350">
              <a:buAutoNum type="arabicPeriod"/>
            </a:pPr>
            <a:r>
              <a:rPr lang="sr-Latn-CS" dirty="0" smtClean="0"/>
              <a:t>Ako zakonom ili drugim propisom pasivna procesna legitimacija tuženog nije prenesena na neko treće lice.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dirty="0" smtClean="0"/>
              <a:t>Po pravilu </a:t>
            </a:r>
            <a:r>
              <a:rPr lang="sr-Latn-CS" i="1" dirty="0" smtClean="0"/>
              <a:t>aktivna procesna legitimacija pripada tužiocu ako mu pripada i stvarna legitimacija (ako tvrdi da je učesnik u materijalnopravnom odnosu koji je doveo do spora).</a:t>
            </a:r>
          </a:p>
          <a:p>
            <a:r>
              <a:rPr lang="sr-Latn-CS" i="1" dirty="0" smtClean="0"/>
              <a:t>Tuženi je pasivno procesno legitimisan dogod tužilac tvrdi da je on i stvarno pasivno legitimisan (da je i on učesnik materijalnopravnog odnosa koji je doveo do spora).</a:t>
            </a:r>
            <a:endParaRPr lang="en-US"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Nekada zakon odvaja procesnu i stvarnu legitimaciju.</a:t>
            </a:r>
          </a:p>
          <a:p>
            <a:r>
              <a:rPr lang="sr-Latn-CS" dirty="0" smtClean="0"/>
              <a:t>Tada daje procesno ovlašćenje za podnošenje tužbe onom za koga je izvesno da nije bio učesnik u materijalnopravnom odnosu u kome je nastao spor, ili kao procesno pasivno legitimisanog tuženog određuje onog za koga je izvesno da nije bio učesnik spornog materijalnopravnog odnosa.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i="1" dirty="0" smtClean="0"/>
              <a:t>Pojam parnične stranke nije materijalnopravni, već procesnopravni.</a:t>
            </a:r>
          </a:p>
          <a:p>
            <a:r>
              <a:rPr lang="sr-Latn-CS" dirty="0" smtClean="0"/>
              <a:t>On je nezavistan od postojanja spornog materijalnopravnog odnosa (mada uglavnom pripada učesnicima spornog materijalnopravnog odnosa).</a:t>
            </a:r>
          </a:p>
          <a:p>
            <a:r>
              <a:rPr lang="sr-Latn-CS" i="1" dirty="0" smtClean="0"/>
              <a:t>Jedan pravni subjekt postaje tužilac ili tuženi samo na osnovu činjenice da je kao takav tužbom označen, a pošto tužba bude podnesena.</a:t>
            </a:r>
            <a:endParaRPr lang="en-US"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i="1" dirty="0" smtClean="0"/>
              <a:t>Odvajanje stvarne i procesne legitimacije su češći kada je u pitanju tužilac:</a:t>
            </a:r>
          </a:p>
          <a:p>
            <a:pPr>
              <a:buNone/>
            </a:pPr>
            <a:r>
              <a:rPr lang="sr-Latn-CS" i="1" dirty="0" smtClean="0">
                <a:solidFill>
                  <a:srgbClr val="00B0F0"/>
                </a:solidFill>
              </a:rPr>
              <a:t>1. </a:t>
            </a:r>
            <a:r>
              <a:rPr lang="sr-Latn-CS" i="1" dirty="0" smtClean="0"/>
              <a:t>Popularna tužba</a:t>
            </a:r>
            <a:r>
              <a:rPr lang="sr-Latn-CS" dirty="0" smtClean="0"/>
              <a:t>-svako može da zahteva od drugog da ukloni izvor opasnosti od koga preti znatnija šteta njemu ili neodređenom broju lica, ako i da se uzdrži od delatnosti od koje proizilazi uznemiravanje ili opasnost štete, ako se nastanak štete ili uznemiravanje ne može da spreči odgovarajućim merama. I lice kome ne preti šteta može da podnese tužbu protiv onog ko obavlja delatnosti ili vrši radnje iz kojih proizilazi uznemiravanje ili preti opasnost nastupanja štete neodređenom krugu lica.</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sr-Latn-CS" dirty="0" smtClean="0">
                <a:solidFill>
                  <a:srgbClr val="00B0F0"/>
                </a:solidFill>
              </a:rPr>
              <a:t>2. </a:t>
            </a:r>
            <a:r>
              <a:rPr lang="sr-Latn-CS" i="1" dirty="0" smtClean="0"/>
              <a:t>Tužbu za utvrđenje postojanja ili nepostojanja braka, ili za poništenje braka iz razloga apsolutne ništavosti</a:t>
            </a:r>
            <a:r>
              <a:rPr lang="sr-Latn-CS" dirty="0" smtClean="0"/>
              <a:t>, može pored drugih lica da podnese i javni tužilac za koga je izvesno da nije učesnik u materijalnopravnom odnosu iz koga je nastao spor</a:t>
            </a:r>
          </a:p>
          <a:p>
            <a:pPr>
              <a:buNone/>
            </a:pPr>
            <a:r>
              <a:rPr lang="sr-Latn-CS" dirty="0" smtClean="0">
                <a:solidFill>
                  <a:srgbClr val="00B0F0"/>
                </a:solidFill>
              </a:rPr>
              <a:t>3. </a:t>
            </a:r>
            <a:r>
              <a:rPr lang="sr-Latn-CS" i="1" dirty="0" smtClean="0"/>
              <a:t>Derivativna tužba</a:t>
            </a:r>
            <a:r>
              <a:rPr lang="sr-Latn-CS" dirty="0" smtClean="0"/>
              <a:t>-jedan ili više članova društva ima pravo da podnese tužbu u svoje ime a za račun društva protiv odgovornih lica za naknadu štete prouzrokovane privrednom društvu od strane tih lica povredom dužnosti koje imaju prema njemu.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sr-Latn-CS" dirty="0" smtClean="0">
                <a:solidFill>
                  <a:srgbClr val="00B0F0"/>
                </a:solidFill>
              </a:rPr>
              <a:t>4.</a:t>
            </a:r>
            <a:r>
              <a:rPr lang="sr-Latn-CS" dirty="0" smtClean="0"/>
              <a:t> </a:t>
            </a:r>
            <a:r>
              <a:rPr lang="sr-Latn-CS" i="1" dirty="0" smtClean="0"/>
              <a:t>Zaštita autorskih prava preko specijalizovane organizacije</a:t>
            </a:r>
            <a:r>
              <a:rPr lang="sr-Latn-CS" dirty="0" smtClean="0"/>
              <a:t>-organizacija ima pravo da pred sudom i drugim organima štiti pravakoja su joj nosioci autorskog odnosno srodnih prava poverili na kolektivno ostvarivanje</a:t>
            </a:r>
          </a:p>
          <a:p>
            <a:pPr>
              <a:buNone/>
            </a:pPr>
            <a:r>
              <a:rPr lang="sr-Latn-CS" dirty="0" smtClean="0">
                <a:solidFill>
                  <a:srgbClr val="00B0F0"/>
                </a:solidFill>
              </a:rPr>
              <a:t>5.</a:t>
            </a:r>
            <a:r>
              <a:rPr lang="sr-Latn-CS" dirty="0" smtClean="0"/>
              <a:t> </a:t>
            </a:r>
            <a:r>
              <a:rPr lang="sr-Latn-CS" i="1" dirty="0" smtClean="0"/>
              <a:t>Zaštita prava povodom stečaja </a:t>
            </a:r>
            <a:r>
              <a:rPr lang="sr-Latn-CS" dirty="0" smtClean="0"/>
              <a:t>se sprovodi preko stečajnog upravnika koji je ovlašćen da tuži i da bude tužen</a:t>
            </a:r>
          </a:p>
          <a:p>
            <a:pPr>
              <a:buNone/>
            </a:pPr>
            <a:r>
              <a:rPr lang="sr-Latn-CS" dirty="0" smtClean="0">
                <a:solidFill>
                  <a:srgbClr val="00B0F0"/>
                </a:solidFill>
              </a:rPr>
              <a:t>6</a:t>
            </a:r>
            <a:r>
              <a:rPr lang="sr-Latn-CS" i="1" dirty="0" smtClean="0">
                <a:solidFill>
                  <a:srgbClr val="00B0F0"/>
                </a:solidFill>
              </a:rPr>
              <a:t>.</a:t>
            </a:r>
            <a:r>
              <a:rPr lang="sr-Latn-CS" i="1" dirty="0" smtClean="0"/>
              <a:t> Zaštita prava povodom zaostavštine, ako su naslednici nepoznati ili je nepoznato njihovo prebivalište ili boravište</a:t>
            </a:r>
            <a:r>
              <a:rPr lang="sr-Latn-CS" dirty="0" smtClean="0"/>
              <a:t>-privremeni staralac zaostavštine je tada stranka po zakonu (tužilac ili tuženi) u sporu koji nastana povodom zaostavštine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Ako se nedostatak aktivne ili pasivne procesne legitimacije ne otkloni tokom parnice, dovodi do dobacivanja tužbe kao nedopuštene.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sr-Latn-CS" b="1" i="1" dirty="0" smtClean="0"/>
              <a:t>Stvarna legitimacija</a:t>
            </a:r>
          </a:p>
          <a:p>
            <a:r>
              <a:rPr lang="sr-Latn-CS" dirty="0" smtClean="0"/>
              <a:t>Stranka je stvarno legitimisana ako je učesnik materijalnopravnog odnosa iz koga je nastala  parnica.</a:t>
            </a:r>
          </a:p>
          <a:p>
            <a:r>
              <a:rPr lang="sr-Latn-CS" dirty="0" smtClean="0"/>
              <a:t>Pitanje stvarne legitimacije redovno pokreće tuženi, ali njen nedostatak i inače sud uzima u obzir ako se on vidi iz procene građe.</a:t>
            </a:r>
          </a:p>
          <a:p>
            <a:r>
              <a:rPr lang="sr-Latn-CS" smtClean="0"/>
              <a:t>Ako sud nađe da sporno pravo nikada nije pripadalo onome ko se u parnici pojavljuje kao tužilac (ili je prešlo na treće lice), ili da tuženi nikada nije bio pasivni subjekt spornog materijalnopravnog odnosa ili da je njegova obaveza po sili zakona ili pravnim poslom prešla na trećeg, sud će presudom odbiti tužbeni zahtev kao neosnovan.</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417638"/>
            <a:ext cx="8229600" cy="1554162"/>
          </a:xfrm>
        </p:spPr>
        <p:txBody>
          <a:bodyPr/>
          <a:lstStyle/>
          <a:p>
            <a:r>
              <a:rPr lang="sr-Latn-CS" dirty="0" smtClean="0"/>
              <a:t>Zastupnici</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r>
              <a:rPr lang="sr-Latn-CS" dirty="0" smtClean="0"/>
              <a:t>Pojam</a:t>
            </a:r>
            <a:endParaRPr lang="en-US" dirty="0"/>
          </a:p>
        </p:txBody>
      </p:sp>
      <p:sp>
        <p:nvSpPr>
          <p:cNvPr id="3" name="Content Placeholder 2"/>
          <p:cNvSpPr>
            <a:spLocks noGrp="1"/>
          </p:cNvSpPr>
          <p:nvPr>
            <p:ph idx="1"/>
          </p:nvPr>
        </p:nvSpPr>
        <p:spPr/>
        <p:txBody>
          <a:bodyPr/>
          <a:lstStyle/>
          <a:p>
            <a:r>
              <a:rPr lang="sr-Latn-CS" dirty="0" smtClean="0"/>
              <a:t>Zastupnik je lice koje vodi parnicu umesto stranke, a u njeno ime.</a:t>
            </a:r>
          </a:p>
          <a:p>
            <a:r>
              <a:rPr lang="sr-Latn-CS" dirty="0" smtClean="0"/>
              <a:t>Sve preduzete radnje deluju prema zastupanoj stranci.</a:t>
            </a:r>
          </a:p>
          <a:p>
            <a:r>
              <a:rPr lang="sr-Latn-CS" dirty="0" smtClean="0"/>
              <a:t>Procesno pravo poznaje tri vrste zastupnika:</a:t>
            </a:r>
          </a:p>
          <a:p>
            <a:pPr marL="514350" indent="-514350">
              <a:buAutoNum type="arabicPeriod"/>
            </a:pPr>
            <a:r>
              <a:rPr lang="sr-Latn-CS" b="1" i="1" dirty="0" smtClean="0"/>
              <a:t>Zakonskog zastupnika</a:t>
            </a:r>
          </a:p>
          <a:p>
            <a:pPr marL="514350" indent="-514350">
              <a:buAutoNum type="arabicPeriod"/>
            </a:pPr>
            <a:r>
              <a:rPr lang="sr-Latn-CS" b="1" i="1" dirty="0" smtClean="0"/>
              <a:t>Zastupnika pravnog lica</a:t>
            </a:r>
          </a:p>
          <a:p>
            <a:pPr marL="514350" indent="-514350">
              <a:buAutoNum type="arabicPeriod"/>
            </a:pPr>
            <a:r>
              <a:rPr lang="sr-Latn-CS" b="1" i="1" dirty="0" smtClean="0"/>
              <a:t>Punomoćnika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sr-Latn-CS" b="1" i="1" dirty="0" smtClean="0"/>
              <a:t>Zakonski zastupnik</a:t>
            </a:r>
          </a:p>
          <a:p>
            <a:pPr marL="514350" indent="-514350"/>
            <a:r>
              <a:rPr lang="sr-Latn-CS" dirty="0" smtClean="0"/>
              <a:t>Lice koje je na osnovu zakona ili odluke nadležnog organa ovlašćeno i dužno da u ime i za račun parnično nesposobne stranke ili stranke koja iz drugih razloga nije u stanju da se stara o svojim pravima, preduzima parnične radnje pred sudom, kao i da radnje protivnika budu preduzete prema njemu, ali sa dejstvom prema zastupanoj stranci.</a:t>
            </a:r>
          </a:p>
          <a:p>
            <a:pPr marL="514350" indent="-514350"/>
            <a:r>
              <a:rPr lang="sr-Latn-CS" dirty="0" smtClean="0"/>
              <a:t>Zakonski zastupnik je fizičko lice koje je potpuno poslovno sposobno.</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CS" dirty="0" smtClean="0"/>
              <a:t>Osnov za zastupanje maloletnika je zakon ili odluka organa starateljstva, a osnov za zastupanje punoletnog parnično nesposobnog lica je pravnosnažna sudska odluka (u slučaju produženja roditeljskog prava), odnosno upravni akt organa starateljstva o stavljanju punoletnog lica pod starateljstvo i o određivanju staraoca.</a:t>
            </a:r>
          </a:p>
          <a:p>
            <a:r>
              <a:rPr lang="sr-Latn-CS" dirty="0" smtClean="0"/>
              <a:t>Maloletnika koji nije pod staratelljstvom po zakonu zastupaju njegovi roditelji ili usvojioci- kao zakonske zastupnike maloletne stranke treba označiti oba roditelja (isto i za punoletno dete kome je produženo roditeljsko pravo).</a:t>
            </a:r>
          </a:p>
          <a:p>
            <a:pPr>
              <a:buNone/>
            </a:pPr>
            <a:r>
              <a:rPr lang="sr-Latn-CS" dirty="0" smtClean="0"/>
              <a:t>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dirty="0" smtClean="0"/>
              <a:t>Roditelji su ravnopravni u vršenju roditeljskog prava (roditeljsko pravo pripada i ocu i majci zajedno), a time i u zastupanju deteta.</a:t>
            </a:r>
          </a:p>
          <a:p>
            <a:r>
              <a:rPr lang="sr-Latn-CS" dirty="0" smtClean="0"/>
              <a:t>Zastupanje će biti punovažno i ako se na raspravi pojavi samo jedan od njih-pretpostavka je da se odsutni roditelj saglasio sa radnjama koje će preduzeti prisutni ( a to proizilazi iz prinicpa ravnopravnosti u vršenju roditeljskog prava).</a:t>
            </a:r>
          </a:p>
          <a:p>
            <a:r>
              <a:rPr lang="sr-Latn-CS" dirty="0" smtClean="0"/>
              <a:t>Odsutni roditelj može da se naknadno usprotivi preduzetoj radnji (pretpostavka je oboriva), ali samo ako je ona opoziva (ako bi njeno dejstvo mogao da otkloni i onaj koji je preduzeo radnju).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Npr. Podnošenje negativne tužbe za utvrđenje (deklarativne tužbe), kojom tužilac traži od suda da utvrdi da jedan određeni pravni osnos između njega i tuženog ne postoji (ovaj primer pokazuje da parnične stranke ne moraju da budu učesnici spornog materijalnopravnog odnosa); Tužbu za poništaj braka iz razloga apsoluten ništavosti može da zahteva treće lice koje za to ima neposredan pravni interes, ali koje nije u materijalnopravnom odnosu (nije u braku)sa licima čiji se poništaj braka traži.</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Ako nesporazum između roditelja ugrožava interese zastupanog deteta, njemu se od strane suda ili organa starateljstva može postaviti privremeni staralac.</a:t>
            </a:r>
          </a:p>
          <a:p>
            <a:r>
              <a:rPr lang="sr-Latn-CS" dirty="0" smtClean="0"/>
              <a:t>Ako roditeljsko pravo vrši samo jedan roditelj, onda je on zakonski zastupnik.</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sr-Latn-CS" dirty="0" smtClean="0"/>
              <a:t>Član 77. PZ-a: </a:t>
            </a:r>
          </a:p>
          <a:p>
            <a:pPr>
              <a:buNone/>
            </a:pPr>
            <a:endParaRPr lang="sr-Latn-CS" dirty="0" smtClean="0"/>
          </a:p>
          <a:p>
            <a:pPr>
              <a:buNone/>
            </a:pPr>
            <a:r>
              <a:rPr lang="sr-Latn-CS" dirty="0" smtClean="0"/>
              <a:t>“    (1)</a:t>
            </a:r>
            <a:r>
              <a:rPr lang="en-US" dirty="0" err="1" smtClean="0"/>
              <a:t>Jedan</a:t>
            </a:r>
            <a:r>
              <a:rPr lang="en-US" dirty="0" smtClean="0"/>
              <a:t> </a:t>
            </a:r>
            <a:r>
              <a:rPr lang="en-US" dirty="0" err="1" smtClean="0"/>
              <a:t>roditelj</a:t>
            </a:r>
            <a:r>
              <a:rPr lang="en-US" dirty="0" smtClean="0"/>
              <a:t> </a:t>
            </a:r>
            <a:r>
              <a:rPr lang="en-US" dirty="0" err="1" smtClean="0"/>
              <a:t>sam</a:t>
            </a:r>
            <a:r>
              <a:rPr lang="en-US" dirty="0" smtClean="0"/>
              <a:t> </a:t>
            </a:r>
            <a:r>
              <a:rPr lang="en-US" dirty="0" err="1" smtClean="0"/>
              <a:t>vrši</a:t>
            </a:r>
            <a:r>
              <a:rPr lang="en-US" dirty="0" smtClean="0"/>
              <a:t> </a:t>
            </a:r>
            <a:r>
              <a:rPr lang="en-US" dirty="0" err="1" smtClean="0"/>
              <a:t>roditeljsko</a:t>
            </a:r>
            <a:r>
              <a:rPr lang="en-US" dirty="0" smtClean="0"/>
              <a:t> </a:t>
            </a:r>
            <a:r>
              <a:rPr lang="en-US" dirty="0" err="1" smtClean="0"/>
              <a:t>pravo</a:t>
            </a:r>
            <a:r>
              <a:rPr lang="en-US" dirty="0" smtClean="0"/>
              <a:t> </a:t>
            </a:r>
            <a:r>
              <a:rPr lang="en-US" dirty="0" err="1" smtClean="0"/>
              <a:t>kada</a:t>
            </a:r>
            <a:r>
              <a:rPr lang="en-US" dirty="0" smtClean="0"/>
              <a:t> je </a:t>
            </a:r>
            <a:r>
              <a:rPr lang="en-US" dirty="0" err="1" smtClean="0"/>
              <a:t>drugi</a:t>
            </a:r>
            <a:r>
              <a:rPr lang="en-US" dirty="0" smtClean="0"/>
              <a:t> </a:t>
            </a:r>
            <a:r>
              <a:rPr lang="en-US" dirty="0" err="1" smtClean="0"/>
              <a:t>roditelj</a:t>
            </a:r>
            <a:r>
              <a:rPr lang="en-US" dirty="0" smtClean="0"/>
              <a:t> </a:t>
            </a:r>
            <a:r>
              <a:rPr lang="en-US" dirty="0" err="1" smtClean="0"/>
              <a:t>nepoznat</a:t>
            </a:r>
            <a:r>
              <a:rPr lang="en-US" dirty="0" smtClean="0"/>
              <a:t>, </a:t>
            </a:r>
            <a:r>
              <a:rPr lang="en-US" dirty="0" err="1" smtClean="0"/>
              <a:t>ili</a:t>
            </a:r>
            <a:r>
              <a:rPr lang="en-US" dirty="0" smtClean="0"/>
              <a:t> je </a:t>
            </a:r>
            <a:r>
              <a:rPr lang="en-US" dirty="0" err="1" smtClean="0"/>
              <a:t>umro</a:t>
            </a:r>
            <a:r>
              <a:rPr lang="en-US" dirty="0" smtClean="0"/>
              <a:t>, </a:t>
            </a:r>
            <a:r>
              <a:rPr lang="en-US" dirty="0" err="1" smtClean="0"/>
              <a:t>ili</a:t>
            </a:r>
            <a:r>
              <a:rPr lang="en-US" dirty="0" smtClean="0"/>
              <a:t> je </a:t>
            </a:r>
            <a:r>
              <a:rPr lang="en-US" dirty="0" err="1" smtClean="0"/>
              <a:t>potpuno</a:t>
            </a:r>
            <a:r>
              <a:rPr lang="en-US" dirty="0" smtClean="0"/>
              <a:t> </a:t>
            </a:r>
            <a:r>
              <a:rPr lang="en-US" dirty="0" err="1" smtClean="0"/>
              <a:t>lišen</a:t>
            </a:r>
            <a:r>
              <a:rPr lang="en-US" dirty="0" smtClean="0"/>
              <a:t> </a:t>
            </a:r>
            <a:r>
              <a:rPr lang="en-US" dirty="0" err="1" smtClean="0"/>
              <a:t>roditeljskog</a:t>
            </a:r>
            <a:r>
              <a:rPr lang="en-US" dirty="0" smtClean="0"/>
              <a:t> </a:t>
            </a:r>
            <a:r>
              <a:rPr lang="en-US" dirty="0" err="1" smtClean="0"/>
              <a:t>prava</a:t>
            </a:r>
            <a:r>
              <a:rPr lang="en-US" dirty="0" smtClean="0"/>
              <a:t> </a:t>
            </a:r>
            <a:r>
              <a:rPr lang="en-US" dirty="0" err="1" smtClean="0"/>
              <a:t>odnosno</a:t>
            </a:r>
            <a:r>
              <a:rPr lang="en-US" dirty="0" smtClean="0"/>
              <a:t> </a:t>
            </a:r>
            <a:r>
              <a:rPr lang="en-US" dirty="0" err="1" smtClean="0"/>
              <a:t>poslovne</a:t>
            </a:r>
            <a:r>
              <a:rPr lang="en-US" dirty="0" smtClean="0"/>
              <a:t> </a:t>
            </a:r>
            <a:r>
              <a:rPr lang="en-US" dirty="0" err="1" smtClean="0"/>
              <a:t>sposobnosti</a:t>
            </a:r>
            <a:r>
              <a:rPr lang="en-US" dirty="0" smtClean="0"/>
              <a:t>.</a:t>
            </a:r>
            <a:br>
              <a:rPr lang="en-US" dirty="0" smtClean="0"/>
            </a:br>
            <a:r>
              <a:rPr lang="en-US" dirty="0" smtClean="0"/>
              <a:t/>
            </a:r>
            <a:br>
              <a:rPr lang="en-US" dirty="0" smtClean="0"/>
            </a:br>
            <a:r>
              <a:rPr lang="en-US" dirty="0" smtClean="0"/>
              <a:t>(2) </a:t>
            </a:r>
            <a:r>
              <a:rPr lang="en-US" dirty="0" err="1" smtClean="0"/>
              <a:t>Jedan</a:t>
            </a:r>
            <a:r>
              <a:rPr lang="en-US" dirty="0" smtClean="0"/>
              <a:t> </a:t>
            </a:r>
            <a:r>
              <a:rPr lang="en-US" dirty="0" err="1" smtClean="0"/>
              <a:t>roditelj</a:t>
            </a:r>
            <a:r>
              <a:rPr lang="en-US" dirty="0" smtClean="0"/>
              <a:t> </a:t>
            </a:r>
            <a:r>
              <a:rPr lang="en-US" dirty="0" err="1" smtClean="0"/>
              <a:t>sam</a:t>
            </a:r>
            <a:r>
              <a:rPr lang="en-US" dirty="0" smtClean="0"/>
              <a:t> </a:t>
            </a:r>
            <a:r>
              <a:rPr lang="en-US" dirty="0" err="1" smtClean="0"/>
              <a:t>vrši</a:t>
            </a:r>
            <a:r>
              <a:rPr lang="en-US" dirty="0" smtClean="0"/>
              <a:t> </a:t>
            </a:r>
            <a:r>
              <a:rPr lang="en-US" dirty="0" err="1" smtClean="0"/>
              <a:t>roditeljsko</a:t>
            </a:r>
            <a:r>
              <a:rPr lang="en-US" dirty="0" smtClean="0"/>
              <a:t> </a:t>
            </a:r>
            <a:r>
              <a:rPr lang="en-US" dirty="0" err="1" smtClean="0"/>
              <a:t>pravo</a:t>
            </a:r>
            <a:r>
              <a:rPr lang="en-US" dirty="0" smtClean="0"/>
              <a:t> </a:t>
            </a:r>
            <a:r>
              <a:rPr lang="en-US" dirty="0" err="1" smtClean="0"/>
              <a:t>kada</a:t>
            </a:r>
            <a:r>
              <a:rPr lang="en-US" dirty="0" smtClean="0"/>
              <a:t> </a:t>
            </a:r>
            <a:r>
              <a:rPr lang="en-US" dirty="0" err="1" smtClean="0"/>
              <a:t>samo</a:t>
            </a:r>
            <a:r>
              <a:rPr lang="en-US" dirty="0" smtClean="0"/>
              <a:t> on </a:t>
            </a:r>
            <a:r>
              <a:rPr lang="en-US" dirty="0" err="1" smtClean="0"/>
              <a:t>živi</a:t>
            </a:r>
            <a:r>
              <a:rPr lang="en-US" dirty="0" smtClean="0"/>
              <a:t> </a:t>
            </a:r>
            <a:r>
              <a:rPr lang="en-US" dirty="0" err="1" smtClean="0"/>
              <a:t>sa</a:t>
            </a:r>
            <a:r>
              <a:rPr lang="en-US" dirty="0" smtClean="0"/>
              <a:t> </a:t>
            </a:r>
            <a:r>
              <a:rPr lang="en-US" dirty="0" err="1" smtClean="0"/>
              <a:t>detetom</a:t>
            </a:r>
            <a:r>
              <a:rPr lang="en-US" dirty="0" smtClean="0"/>
              <a:t>, a </a:t>
            </a:r>
            <a:r>
              <a:rPr lang="en-US" dirty="0" err="1" smtClean="0"/>
              <a:t>sud</a:t>
            </a:r>
            <a:r>
              <a:rPr lang="en-US" dirty="0" smtClean="0"/>
              <a:t> </a:t>
            </a:r>
            <a:r>
              <a:rPr lang="en-US" dirty="0" err="1" smtClean="0"/>
              <a:t>još</a:t>
            </a:r>
            <a:r>
              <a:rPr lang="en-US" dirty="0" smtClean="0"/>
              <a:t> </a:t>
            </a:r>
            <a:r>
              <a:rPr lang="en-US" dirty="0" err="1" smtClean="0"/>
              <a:t>nije</a:t>
            </a:r>
            <a:r>
              <a:rPr lang="en-US" dirty="0" smtClean="0"/>
              <a:t> </a:t>
            </a:r>
            <a:r>
              <a:rPr lang="en-US" dirty="0" err="1" smtClean="0"/>
              <a:t>doneo</a:t>
            </a:r>
            <a:r>
              <a:rPr lang="en-US" dirty="0" smtClean="0"/>
              <a:t> </a:t>
            </a:r>
            <a:r>
              <a:rPr lang="en-US" dirty="0" err="1" smtClean="0"/>
              <a:t>odluku</a:t>
            </a:r>
            <a:r>
              <a:rPr lang="en-US" dirty="0" smtClean="0"/>
              <a:t> o </a:t>
            </a:r>
            <a:r>
              <a:rPr lang="en-US" dirty="0" err="1" smtClean="0"/>
              <a:t>vršenju</a:t>
            </a:r>
            <a:r>
              <a:rPr lang="en-US" dirty="0" smtClean="0"/>
              <a:t> </a:t>
            </a:r>
            <a:r>
              <a:rPr lang="en-US" dirty="0" err="1" smtClean="0"/>
              <a:t>roditeljskog</a:t>
            </a:r>
            <a:r>
              <a:rPr lang="en-US" dirty="0" smtClean="0"/>
              <a:t> </a:t>
            </a:r>
            <a:r>
              <a:rPr lang="en-US" dirty="0" err="1" smtClean="0"/>
              <a:t>prava</a:t>
            </a:r>
            <a:r>
              <a:rPr lang="en-US" dirty="0" smtClean="0"/>
              <a:t>.</a:t>
            </a:r>
            <a:br>
              <a:rPr lang="en-US" dirty="0" smtClean="0"/>
            </a:br>
            <a:r>
              <a:rPr lang="en-US" dirty="0" smtClean="0"/>
              <a:t/>
            </a:r>
            <a:br>
              <a:rPr lang="en-US" dirty="0" smtClean="0"/>
            </a:br>
            <a:r>
              <a:rPr lang="en-US" dirty="0" smtClean="0"/>
              <a:t>(3) </a:t>
            </a:r>
            <a:r>
              <a:rPr lang="en-US" dirty="0" err="1" smtClean="0"/>
              <a:t>Jedan</a:t>
            </a:r>
            <a:r>
              <a:rPr lang="en-US" dirty="0" smtClean="0"/>
              <a:t> </a:t>
            </a:r>
            <a:r>
              <a:rPr lang="en-US" dirty="0" err="1" smtClean="0"/>
              <a:t>roditelj</a:t>
            </a:r>
            <a:r>
              <a:rPr lang="en-US" dirty="0" smtClean="0"/>
              <a:t> </a:t>
            </a:r>
            <a:r>
              <a:rPr lang="en-US" dirty="0" err="1" smtClean="0"/>
              <a:t>sam</a:t>
            </a:r>
            <a:r>
              <a:rPr lang="en-US" dirty="0" smtClean="0"/>
              <a:t> </a:t>
            </a:r>
            <a:r>
              <a:rPr lang="en-US" dirty="0" err="1" smtClean="0"/>
              <a:t>vrši</a:t>
            </a:r>
            <a:r>
              <a:rPr lang="en-US" dirty="0" smtClean="0"/>
              <a:t> </a:t>
            </a:r>
            <a:r>
              <a:rPr lang="en-US" dirty="0" err="1" smtClean="0"/>
              <a:t>roditeljsko</a:t>
            </a:r>
            <a:r>
              <a:rPr lang="en-US" dirty="0" smtClean="0"/>
              <a:t> </a:t>
            </a:r>
            <a:r>
              <a:rPr lang="en-US" dirty="0" err="1" smtClean="0"/>
              <a:t>pravo</a:t>
            </a:r>
            <a:r>
              <a:rPr lang="en-US" dirty="0" smtClean="0"/>
              <a:t> </a:t>
            </a:r>
            <a:r>
              <a:rPr lang="en-US" dirty="0" err="1" smtClean="0"/>
              <a:t>na</a:t>
            </a:r>
            <a:r>
              <a:rPr lang="en-US" dirty="0" smtClean="0"/>
              <a:t> </a:t>
            </a:r>
            <a:r>
              <a:rPr lang="en-US" dirty="0" err="1" smtClean="0"/>
              <a:t>osnovu</a:t>
            </a:r>
            <a:r>
              <a:rPr lang="en-US" dirty="0" smtClean="0"/>
              <a:t> </a:t>
            </a:r>
            <a:r>
              <a:rPr lang="en-US" dirty="0" err="1" smtClean="0"/>
              <a:t>odluke</a:t>
            </a:r>
            <a:r>
              <a:rPr lang="en-US" dirty="0" smtClean="0"/>
              <a:t> </a:t>
            </a:r>
            <a:r>
              <a:rPr lang="en-US" dirty="0" err="1" smtClean="0"/>
              <a:t>suda</a:t>
            </a:r>
            <a:r>
              <a:rPr lang="en-US" dirty="0" smtClean="0"/>
              <a:t> </a:t>
            </a:r>
            <a:r>
              <a:rPr lang="en-US" dirty="0" err="1" smtClean="0"/>
              <a:t>kada</a:t>
            </a:r>
            <a:r>
              <a:rPr lang="en-US" dirty="0" smtClean="0"/>
              <a:t> </a:t>
            </a:r>
            <a:r>
              <a:rPr lang="en-US" dirty="0" err="1" smtClean="0"/>
              <a:t>roditelji</a:t>
            </a:r>
            <a:r>
              <a:rPr lang="en-US" dirty="0" smtClean="0"/>
              <a:t> ne </a:t>
            </a:r>
            <a:r>
              <a:rPr lang="en-US" dirty="0" err="1" smtClean="0"/>
              <a:t>vode</a:t>
            </a:r>
            <a:r>
              <a:rPr lang="en-US" dirty="0" smtClean="0"/>
              <a:t> </a:t>
            </a:r>
            <a:r>
              <a:rPr lang="en-US" dirty="0" err="1" smtClean="0"/>
              <a:t>zajednički</a:t>
            </a:r>
            <a:r>
              <a:rPr lang="en-US" dirty="0" smtClean="0"/>
              <a:t> </a:t>
            </a:r>
            <a:r>
              <a:rPr lang="en-US" dirty="0" err="1" smtClean="0"/>
              <a:t>život</a:t>
            </a:r>
            <a:r>
              <a:rPr lang="en-US" dirty="0" smtClean="0"/>
              <a:t>, a </a:t>
            </a:r>
            <a:r>
              <a:rPr lang="en-US" dirty="0" err="1" smtClean="0"/>
              <a:t>nisu</a:t>
            </a:r>
            <a:r>
              <a:rPr lang="en-US" dirty="0" smtClean="0"/>
              <a:t> </a:t>
            </a:r>
            <a:r>
              <a:rPr lang="en-US" dirty="0" err="1" smtClean="0"/>
              <a:t>zaključili</a:t>
            </a:r>
            <a:r>
              <a:rPr lang="en-US" dirty="0" smtClean="0"/>
              <a:t> </a:t>
            </a:r>
            <a:r>
              <a:rPr lang="en-US" dirty="0" err="1" smtClean="0"/>
              <a:t>sporazum</a:t>
            </a:r>
            <a:r>
              <a:rPr lang="en-US" dirty="0" smtClean="0"/>
              <a:t> o </a:t>
            </a:r>
            <a:r>
              <a:rPr lang="en-US" dirty="0" err="1" smtClean="0"/>
              <a:t>vršenju</a:t>
            </a:r>
            <a:r>
              <a:rPr lang="en-US" dirty="0" smtClean="0"/>
              <a:t> </a:t>
            </a:r>
            <a:r>
              <a:rPr lang="en-US" dirty="0" err="1" smtClean="0"/>
              <a:t>roditeljskog</a:t>
            </a:r>
            <a:r>
              <a:rPr lang="en-US" dirty="0" smtClean="0"/>
              <a:t> </a:t>
            </a:r>
            <a:r>
              <a:rPr lang="en-US" dirty="0" err="1" smtClean="0"/>
              <a:t>prava</a:t>
            </a:r>
            <a:r>
              <a:rPr lang="en-US" dirty="0" smtClean="0"/>
              <a:t>.</a:t>
            </a:r>
            <a:br>
              <a:rPr lang="en-US" dirty="0" smtClean="0"/>
            </a:br>
            <a:r>
              <a:rPr lang="en-US" dirty="0" smtClean="0"/>
              <a:t/>
            </a:r>
            <a:br>
              <a:rPr lang="en-US" dirty="0" smtClean="0"/>
            </a:br>
            <a:r>
              <a:rPr lang="en-US" dirty="0" smtClean="0"/>
              <a:t>(4) </a:t>
            </a:r>
            <a:r>
              <a:rPr lang="en-US" dirty="0" err="1" smtClean="0"/>
              <a:t>Jedan</a:t>
            </a:r>
            <a:r>
              <a:rPr lang="en-US" dirty="0" smtClean="0"/>
              <a:t> </a:t>
            </a:r>
            <a:r>
              <a:rPr lang="en-US" dirty="0" err="1" smtClean="0"/>
              <a:t>roditelj</a:t>
            </a:r>
            <a:r>
              <a:rPr lang="en-US" dirty="0" smtClean="0"/>
              <a:t> </a:t>
            </a:r>
            <a:r>
              <a:rPr lang="en-US" dirty="0" err="1" smtClean="0"/>
              <a:t>sam</a:t>
            </a:r>
            <a:r>
              <a:rPr lang="en-US" dirty="0" smtClean="0"/>
              <a:t> </a:t>
            </a:r>
            <a:r>
              <a:rPr lang="en-US" dirty="0" err="1" smtClean="0"/>
              <a:t>vrši</a:t>
            </a:r>
            <a:r>
              <a:rPr lang="en-US" dirty="0" smtClean="0"/>
              <a:t> </a:t>
            </a:r>
            <a:r>
              <a:rPr lang="en-US" dirty="0" err="1" smtClean="0"/>
              <a:t>roditeljsko</a:t>
            </a:r>
            <a:r>
              <a:rPr lang="en-US" dirty="0" smtClean="0"/>
              <a:t> </a:t>
            </a:r>
            <a:r>
              <a:rPr lang="en-US" dirty="0" err="1" smtClean="0"/>
              <a:t>pravo</a:t>
            </a:r>
            <a:r>
              <a:rPr lang="en-US" dirty="0" smtClean="0"/>
              <a:t> </a:t>
            </a:r>
            <a:r>
              <a:rPr lang="en-US" dirty="0" err="1" smtClean="0"/>
              <a:t>na</a:t>
            </a:r>
            <a:r>
              <a:rPr lang="en-US" dirty="0" smtClean="0"/>
              <a:t> </a:t>
            </a:r>
            <a:r>
              <a:rPr lang="en-US" dirty="0" err="1" smtClean="0"/>
              <a:t>osnovu</a:t>
            </a:r>
            <a:r>
              <a:rPr lang="en-US" dirty="0" smtClean="0"/>
              <a:t> </a:t>
            </a:r>
            <a:r>
              <a:rPr lang="en-US" dirty="0" err="1" smtClean="0"/>
              <a:t>odluke</a:t>
            </a:r>
            <a:r>
              <a:rPr lang="en-US" dirty="0" smtClean="0"/>
              <a:t> </a:t>
            </a:r>
            <a:r>
              <a:rPr lang="en-US" dirty="0" err="1" smtClean="0"/>
              <a:t>suda</a:t>
            </a:r>
            <a:r>
              <a:rPr lang="en-US" dirty="0" smtClean="0"/>
              <a:t> </a:t>
            </a:r>
            <a:r>
              <a:rPr lang="en-US" dirty="0" err="1" smtClean="0"/>
              <a:t>kada</a:t>
            </a:r>
            <a:r>
              <a:rPr lang="en-US" dirty="0" smtClean="0"/>
              <a:t> </a:t>
            </a:r>
            <a:r>
              <a:rPr lang="en-US" dirty="0" err="1" smtClean="0"/>
              <a:t>roditelji</a:t>
            </a:r>
            <a:r>
              <a:rPr lang="en-US" dirty="0" smtClean="0"/>
              <a:t> ne </a:t>
            </a:r>
            <a:r>
              <a:rPr lang="en-US" dirty="0" err="1" smtClean="0"/>
              <a:t>vode</a:t>
            </a:r>
            <a:r>
              <a:rPr lang="en-US" dirty="0" smtClean="0"/>
              <a:t> </a:t>
            </a:r>
            <a:r>
              <a:rPr lang="en-US" dirty="0" err="1" smtClean="0"/>
              <a:t>zajednički</a:t>
            </a:r>
            <a:r>
              <a:rPr lang="en-US" dirty="0" smtClean="0"/>
              <a:t> </a:t>
            </a:r>
            <a:r>
              <a:rPr lang="en-US" dirty="0" err="1" smtClean="0"/>
              <a:t>život</a:t>
            </a:r>
            <a:r>
              <a:rPr lang="en-US" dirty="0" smtClean="0"/>
              <a:t>, a </a:t>
            </a:r>
            <a:r>
              <a:rPr lang="en-US" dirty="0" err="1" smtClean="0"/>
              <a:t>zaključili</a:t>
            </a:r>
            <a:r>
              <a:rPr lang="en-US" dirty="0" smtClean="0"/>
              <a:t> </a:t>
            </a:r>
            <a:r>
              <a:rPr lang="en-US" dirty="0" err="1" smtClean="0"/>
              <a:t>su</a:t>
            </a:r>
            <a:r>
              <a:rPr lang="en-US" dirty="0" smtClean="0"/>
              <a:t> </a:t>
            </a:r>
            <a:r>
              <a:rPr lang="en-US" dirty="0" err="1" smtClean="0"/>
              <a:t>sporazum</a:t>
            </a:r>
            <a:r>
              <a:rPr lang="en-US" dirty="0" smtClean="0"/>
              <a:t> o </a:t>
            </a:r>
            <a:r>
              <a:rPr lang="en-US" dirty="0" err="1" smtClean="0"/>
              <a:t>zajedničkom</a:t>
            </a:r>
            <a:r>
              <a:rPr lang="en-US" dirty="0" smtClean="0"/>
              <a:t> </a:t>
            </a:r>
            <a:r>
              <a:rPr lang="en-US" dirty="0" err="1" smtClean="0"/>
              <a:t>ili</a:t>
            </a:r>
            <a:r>
              <a:rPr lang="en-US" dirty="0" smtClean="0"/>
              <a:t> </a:t>
            </a:r>
            <a:r>
              <a:rPr lang="en-US" dirty="0" err="1" smtClean="0"/>
              <a:t>samostalnom</a:t>
            </a:r>
            <a:r>
              <a:rPr lang="en-US" dirty="0" smtClean="0"/>
              <a:t> </a:t>
            </a:r>
            <a:r>
              <a:rPr lang="en-US" dirty="0" err="1" smtClean="0"/>
              <a:t>vršenju</a:t>
            </a:r>
            <a:r>
              <a:rPr lang="en-US" dirty="0" smtClean="0"/>
              <a:t> </a:t>
            </a:r>
            <a:r>
              <a:rPr lang="en-US" dirty="0" err="1" smtClean="0"/>
              <a:t>roditeljskog</a:t>
            </a:r>
            <a:r>
              <a:rPr lang="en-US" dirty="0" smtClean="0"/>
              <a:t> </a:t>
            </a:r>
            <a:r>
              <a:rPr lang="en-US" dirty="0" err="1" smtClean="0"/>
              <a:t>prava</a:t>
            </a:r>
            <a:r>
              <a:rPr lang="en-US" dirty="0" smtClean="0"/>
              <a:t>, </a:t>
            </a:r>
            <a:r>
              <a:rPr lang="en-US" dirty="0" err="1" smtClean="0"/>
              <a:t>ali</a:t>
            </a:r>
            <a:r>
              <a:rPr lang="en-US" dirty="0" smtClean="0"/>
              <a:t> </a:t>
            </a:r>
            <a:r>
              <a:rPr lang="en-US" dirty="0" err="1" smtClean="0"/>
              <a:t>sud</a:t>
            </a:r>
            <a:r>
              <a:rPr lang="en-US" dirty="0" smtClean="0"/>
              <a:t> </a:t>
            </a:r>
            <a:r>
              <a:rPr lang="en-US" dirty="0" err="1" smtClean="0"/>
              <a:t>proceni</a:t>
            </a:r>
            <a:r>
              <a:rPr lang="en-US" dirty="0" smtClean="0"/>
              <a:t> </a:t>
            </a:r>
            <a:r>
              <a:rPr lang="en-US" dirty="0" err="1" smtClean="0"/>
              <a:t>da</a:t>
            </a:r>
            <a:r>
              <a:rPr lang="en-US" dirty="0" smtClean="0"/>
              <a:t> </a:t>
            </a:r>
            <a:r>
              <a:rPr lang="en-US" dirty="0" err="1" smtClean="0"/>
              <a:t>taj</a:t>
            </a:r>
            <a:r>
              <a:rPr lang="en-US" dirty="0" smtClean="0"/>
              <a:t> </a:t>
            </a:r>
            <a:r>
              <a:rPr lang="en-US" dirty="0" err="1" smtClean="0"/>
              <a:t>sporazum</a:t>
            </a:r>
            <a:r>
              <a:rPr lang="en-US" dirty="0" smtClean="0"/>
              <a:t> </a:t>
            </a:r>
            <a:r>
              <a:rPr lang="en-US" dirty="0" err="1" smtClean="0"/>
              <a:t>nije</a:t>
            </a:r>
            <a:r>
              <a:rPr lang="en-US" dirty="0" smtClean="0"/>
              <a:t> u </a:t>
            </a:r>
            <a:r>
              <a:rPr lang="en-US" dirty="0" err="1" smtClean="0"/>
              <a:t>najboljem</a:t>
            </a:r>
            <a:r>
              <a:rPr lang="en-US" dirty="0" smtClean="0"/>
              <a:t> </a:t>
            </a:r>
            <a:r>
              <a:rPr lang="en-US" dirty="0" err="1" smtClean="0"/>
              <a:t>interesu</a:t>
            </a:r>
            <a:r>
              <a:rPr lang="en-US" dirty="0" smtClean="0"/>
              <a:t> </a:t>
            </a:r>
            <a:r>
              <a:rPr lang="en-US" dirty="0" err="1" smtClean="0"/>
              <a:t>deteta</a:t>
            </a:r>
            <a:r>
              <a:rPr lang="en-US" dirty="0" smtClean="0"/>
              <a:t>.</a:t>
            </a:r>
            <a:br>
              <a:rPr lang="en-US" dirty="0" smtClean="0"/>
            </a:br>
            <a:r>
              <a:rPr lang="en-US" dirty="0" smtClean="0"/>
              <a:t/>
            </a:r>
            <a:br>
              <a:rPr lang="en-US" dirty="0" smtClean="0"/>
            </a:br>
            <a:r>
              <a:rPr lang="en-US" dirty="0" smtClean="0"/>
              <a:t>(5) </a:t>
            </a:r>
            <a:r>
              <a:rPr lang="en-US" dirty="0" err="1" smtClean="0"/>
              <a:t>Jedan</a:t>
            </a:r>
            <a:r>
              <a:rPr lang="en-US" dirty="0" smtClean="0"/>
              <a:t> </a:t>
            </a:r>
            <a:r>
              <a:rPr lang="en-US" dirty="0" err="1" smtClean="0"/>
              <a:t>roditelj</a:t>
            </a:r>
            <a:r>
              <a:rPr lang="en-US" dirty="0" smtClean="0"/>
              <a:t> </a:t>
            </a:r>
            <a:r>
              <a:rPr lang="en-US" dirty="0" err="1" smtClean="0"/>
              <a:t>sam</a:t>
            </a:r>
            <a:r>
              <a:rPr lang="en-US" dirty="0" smtClean="0"/>
              <a:t> </a:t>
            </a:r>
            <a:r>
              <a:rPr lang="en-US" dirty="0" err="1" smtClean="0"/>
              <a:t>vrši</a:t>
            </a:r>
            <a:r>
              <a:rPr lang="en-US" dirty="0" smtClean="0"/>
              <a:t> </a:t>
            </a:r>
            <a:r>
              <a:rPr lang="en-US" dirty="0" err="1" smtClean="0"/>
              <a:t>roditeljsko</a:t>
            </a:r>
            <a:r>
              <a:rPr lang="en-US" dirty="0" smtClean="0"/>
              <a:t> </a:t>
            </a:r>
            <a:r>
              <a:rPr lang="en-US" dirty="0" err="1" smtClean="0"/>
              <a:t>pravo</a:t>
            </a:r>
            <a:r>
              <a:rPr lang="en-US" dirty="0" smtClean="0"/>
              <a:t> </a:t>
            </a:r>
            <a:r>
              <a:rPr lang="en-US" dirty="0" err="1" smtClean="0"/>
              <a:t>na</a:t>
            </a:r>
            <a:r>
              <a:rPr lang="en-US" dirty="0" smtClean="0"/>
              <a:t> </a:t>
            </a:r>
            <a:r>
              <a:rPr lang="en-US" dirty="0" err="1" smtClean="0"/>
              <a:t>osnovu</a:t>
            </a:r>
            <a:r>
              <a:rPr lang="en-US" dirty="0" smtClean="0"/>
              <a:t> </a:t>
            </a:r>
            <a:r>
              <a:rPr lang="en-US" dirty="0" err="1" smtClean="0"/>
              <a:t>odluke</a:t>
            </a:r>
            <a:r>
              <a:rPr lang="en-US" dirty="0" smtClean="0"/>
              <a:t> </a:t>
            </a:r>
            <a:r>
              <a:rPr lang="en-US" dirty="0" err="1" smtClean="0"/>
              <a:t>suda</a:t>
            </a:r>
            <a:r>
              <a:rPr lang="en-US" dirty="0" smtClean="0"/>
              <a:t> </a:t>
            </a:r>
            <a:r>
              <a:rPr lang="en-US" dirty="0" err="1" smtClean="0"/>
              <a:t>kada</a:t>
            </a:r>
            <a:r>
              <a:rPr lang="en-US" dirty="0" smtClean="0"/>
              <a:t> </a:t>
            </a:r>
            <a:r>
              <a:rPr lang="en-US" dirty="0" err="1" smtClean="0"/>
              <a:t>roditelji</a:t>
            </a:r>
            <a:r>
              <a:rPr lang="en-US" dirty="0" smtClean="0"/>
              <a:t> ne </a:t>
            </a:r>
            <a:r>
              <a:rPr lang="en-US" dirty="0" err="1" smtClean="0"/>
              <a:t>vode</a:t>
            </a:r>
            <a:r>
              <a:rPr lang="en-US" dirty="0" smtClean="0"/>
              <a:t> </a:t>
            </a:r>
            <a:r>
              <a:rPr lang="en-US" dirty="0" err="1" smtClean="0"/>
              <a:t>zajednički</a:t>
            </a:r>
            <a:r>
              <a:rPr lang="en-US" dirty="0" smtClean="0"/>
              <a:t> </a:t>
            </a:r>
            <a:r>
              <a:rPr lang="en-US" dirty="0" err="1" smtClean="0"/>
              <a:t>život</a:t>
            </a:r>
            <a:r>
              <a:rPr lang="en-US" dirty="0" smtClean="0"/>
              <a:t> </a:t>
            </a:r>
            <a:r>
              <a:rPr lang="en-US" dirty="0" err="1" smtClean="0"/>
              <a:t>ako</a:t>
            </a:r>
            <a:r>
              <a:rPr lang="en-US" dirty="0" smtClean="0"/>
              <a:t> </a:t>
            </a:r>
            <a:r>
              <a:rPr lang="en-US" dirty="0" err="1" smtClean="0"/>
              <a:t>zaključe</a:t>
            </a:r>
            <a:r>
              <a:rPr lang="en-US" dirty="0" smtClean="0"/>
              <a:t> </a:t>
            </a:r>
            <a:r>
              <a:rPr lang="en-US" dirty="0" err="1" smtClean="0"/>
              <a:t>sporazum</a:t>
            </a:r>
            <a:r>
              <a:rPr lang="en-US" dirty="0" smtClean="0"/>
              <a:t> o </a:t>
            </a:r>
            <a:r>
              <a:rPr lang="en-US" dirty="0" err="1" smtClean="0"/>
              <a:t>samostalnom</a:t>
            </a:r>
            <a:r>
              <a:rPr lang="en-US" dirty="0" smtClean="0"/>
              <a:t> </a:t>
            </a:r>
            <a:r>
              <a:rPr lang="en-US" dirty="0" err="1" smtClean="0"/>
              <a:t>vršenju</a:t>
            </a:r>
            <a:r>
              <a:rPr lang="en-US" dirty="0" smtClean="0"/>
              <a:t> </a:t>
            </a:r>
            <a:r>
              <a:rPr lang="en-US" dirty="0" err="1" smtClean="0"/>
              <a:t>roditeljskog</a:t>
            </a:r>
            <a:r>
              <a:rPr lang="en-US" dirty="0" smtClean="0"/>
              <a:t> </a:t>
            </a:r>
            <a:r>
              <a:rPr lang="en-US" dirty="0" err="1" smtClean="0"/>
              <a:t>prava</a:t>
            </a:r>
            <a:r>
              <a:rPr lang="en-US" dirty="0" smtClean="0"/>
              <a:t> </a:t>
            </a:r>
            <a:r>
              <a:rPr lang="en-US" dirty="0" err="1" smtClean="0"/>
              <a:t>i</a:t>
            </a:r>
            <a:r>
              <a:rPr lang="en-US" dirty="0" smtClean="0"/>
              <a:t> </a:t>
            </a:r>
            <a:r>
              <a:rPr lang="en-US" dirty="0" err="1" smtClean="0"/>
              <a:t>ako</a:t>
            </a:r>
            <a:r>
              <a:rPr lang="en-US" dirty="0" smtClean="0"/>
              <a:t> </a:t>
            </a:r>
            <a:r>
              <a:rPr lang="en-US" dirty="0" err="1" smtClean="0"/>
              <a:t>sud</a:t>
            </a:r>
            <a:r>
              <a:rPr lang="en-US" dirty="0" smtClean="0"/>
              <a:t> </a:t>
            </a:r>
            <a:r>
              <a:rPr lang="en-US" dirty="0" err="1" smtClean="0"/>
              <a:t>proceni</a:t>
            </a:r>
            <a:r>
              <a:rPr lang="en-US" dirty="0" smtClean="0"/>
              <a:t> </a:t>
            </a:r>
            <a:r>
              <a:rPr lang="en-US" dirty="0" err="1" smtClean="0"/>
              <a:t>da</a:t>
            </a:r>
            <a:r>
              <a:rPr lang="en-US" dirty="0" smtClean="0"/>
              <a:t> je </a:t>
            </a:r>
            <a:r>
              <a:rPr lang="en-US" dirty="0" err="1" smtClean="0"/>
              <a:t>taj</a:t>
            </a:r>
            <a:r>
              <a:rPr lang="en-US" dirty="0" smtClean="0"/>
              <a:t> </a:t>
            </a:r>
            <a:r>
              <a:rPr lang="en-US" dirty="0" err="1" smtClean="0"/>
              <a:t>sporazum</a:t>
            </a:r>
            <a:r>
              <a:rPr lang="en-US" dirty="0" smtClean="0"/>
              <a:t> u </a:t>
            </a:r>
            <a:r>
              <a:rPr lang="en-US" dirty="0" err="1" smtClean="0"/>
              <a:t>najboljem</a:t>
            </a:r>
            <a:r>
              <a:rPr lang="en-US" dirty="0" smtClean="0"/>
              <a:t> </a:t>
            </a:r>
            <a:r>
              <a:rPr lang="en-US" dirty="0" err="1" smtClean="0"/>
              <a:t>interesu</a:t>
            </a:r>
            <a:r>
              <a:rPr lang="en-US" dirty="0" smtClean="0"/>
              <a:t> </a:t>
            </a:r>
            <a:r>
              <a:rPr lang="en-US" dirty="0" err="1" smtClean="0"/>
              <a:t>deteta</a:t>
            </a:r>
            <a:r>
              <a:rPr lang="en-US" dirty="0" smtClean="0"/>
              <a:t>.</a:t>
            </a:r>
            <a:r>
              <a:rPr lang="sr-Latn-CS" dirty="0" smtClean="0"/>
              <a:t>”</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Zakonski zastupnik lica pod starateljstvom je njegov staralac.</a:t>
            </a:r>
          </a:p>
          <a:p>
            <a:r>
              <a:rPr lang="sr-Latn-CS" dirty="0" smtClean="0"/>
              <a:t>Pored </a:t>
            </a:r>
            <a:r>
              <a:rPr lang="sr-Latn-CS" i="1" dirty="0" smtClean="0"/>
              <a:t>poslovno sposobnog fizičkog lica</a:t>
            </a:r>
            <a:r>
              <a:rPr lang="sr-Latn-CS" dirty="0" smtClean="0"/>
              <a:t>, svojstv o staraoca može da ima i </a:t>
            </a:r>
            <a:r>
              <a:rPr lang="sr-Latn-CS" i="1" dirty="0" smtClean="0"/>
              <a:t>direktor ustanove socijalne zaštite </a:t>
            </a:r>
            <a:r>
              <a:rPr lang="sr-Latn-CS" dirty="0" smtClean="0"/>
              <a:t>(u slučaju kolektivnog starateljstva) i </a:t>
            </a:r>
            <a:r>
              <a:rPr lang="sr-Latn-CS" i="1" dirty="0" smtClean="0"/>
              <a:t>organ starateljstva</a:t>
            </a:r>
            <a:r>
              <a:rPr lang="sr-Latn-CS" dirty="0" smtClean="0"/>
              <a:t> (u slučaju neposrednog starateljstva).</a:t>
            </a:r>
          </a:p>
          <a:p>
            <a:r>
              <a:rPr lang="sr-Latn-CS" dirty="0" smtClean="0"/>
              <a:t>Položaj zakonskog zastupnika ima i </a:t>
            </a:r>
            <a:r>
              <a:rPr lang="sr-Latn-CS" i="1" dirty="0" smtClean="0"/>
              <a:t>privremeni staralac.</a:t>
            </a:r>
          </a:p>
          <a:p>
            <a:r>
              <a:rPr lang="sr-Latn-CS" dirty="0" smtClean="0"/>
              <a:t>Nema hranilac u našem pravu svojstvo zakonskog zastupnika.</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CS" dirty="0" smtClean="0"/>
              <a:t>Pravilo je da zakonski zastupnik može da preduzima parnične radnje bez posebnog ovlašćenja i da mu takvo ovlašćenje nije potrebno ni za punovažnost radni</a:t>
            </a:r>
            <a:r>
              <a:rPr lang="en-US" dirty="0" smtClean="0"/>
              <a:t>j</a:t>
            </a:r>
            <a:r>
              <a:rPr lang="sr-Latn-CS" dirty="0" smtClean="0"/>
              <a:t> suda i protivne stranke.</a:t>
            </a:r>
          </a:p>
          <a:p>
            <a:r>
              <a:rPr lang="sr-Latn-CS" dirty="0" smtClean="0"/>
              <a:t>Odstupanje-član 7</a:t>
            </a:r>
            <a:r>
              <a:rPr lang="en-US" dirty="0" smtClean="0"/>
              <a:t>8</a:t>
            </a:r>
            <a:r>
              <a:rPr lang="sr-Latn-CS" dirty="0" smtClean="0"/>
              <a:t>. ZPP-a:</a:t>
            </a:r>
          </a:p>
          <a:p>
            <a:pPr>
              <a:buNone/>
            </a:pPr>
            <a:r>
              <a:rPr lang="pl-PL" dirty="0" smtClean="0"/>
              <a:t>„Zakonski zastupnik može u ime stranke preduzimati sve radnje u postupku. Ako je za podizanje ili povlačenje tužbe, za priznanje, odnosno za odricanje od tužbenog </a:t>
            </a:r>
            <a:r>
              <a:rPr lang="en-US" dirty="0" err="1" smtClean="0"/>
              <a:t>zahteva</a:t>
            </a:r>
            <a:r>
              <a:rPr lang="en-US" dirty="0" smtClean="0"/>
              <a:t>, </a:t>
            </a:r>
            <a:r>
              <a:rPr lang="en-US" dirty="0" err="1" smtClean="0"/>
              <a:t>za</a:t>
            </a:r>
            <a:r>
              <a:rPr lang="en-US" dirty="0" smtClean="0"/>
              <a:t> </a:t>
            </a:r>
            <a:r>
              <a:rPr lang="en-US" dirty="0" err="1" smtClean="0"/>
              <a:t>zaključenje</a:t>
            </a:r>
            <a:r>
              <a:rPr lang="en-US" dirty="0" smtClean="0"/>
              <a:t> </a:t>
            </a:r>
            <a:r>
              <a:rPr lang="en-US" dirty="0" err="1" smtClean="0"/>
              <a:t>poravnanja</a:t>
            </a:r>
            <a:r>
              <a:rPr lang="en-US" dirty="0" smtClean="0"/>
              <a:t>, </a:t>
            </a:r>
            <a:r>
              <a:rPr lang="en-US" dirty="0" err="1" smtClean="0"/>
              <a:t>izjavljivanje</a:t>
            </a:r>
            <a:r>
              <a:rPr lang="en-US" dirty="0" smtClean="0"/>
              <a:t>, </a:t>
            </a:r>
            <a:r>
              <a:rPr lang="en-US" dirty="0" err="1" smtClean="0"/>
              <a:t>povlačenje</a:t>
            </a:r>
            <a:r>
              <a:rPr lang="en-US" dirty="0" smtClean="0"/>
              <a:t> </a:t>
            </a:r>
            <a:r>
              <a:rPr lang="en-US" dirty="0" err="1" smtClean="0"/>
              <a:t>ili</a:t>
            </a:r>
            <a:r>
              <a:rPr lang="en-US" dirty="0" smtClean="0"/>
              <a:t> </a:t>
            </a:r>
            <a:r>
              <a:rPr lang="en-US" dirty="0" err="1" smtClean="0"/>
              <a:t>odricanje</a:t>
            </a:r>
            <a:r>
              <a:rPr lang="en-US" dirty="0" smtClean="0"/>
              <a:t> </a:t>
            </a:r>
            <a:r>
              <a:rPr lang="en-US" dirty="0" err="1" smtClean="0"/>
              <a:t>od</a:t>
            </a:r>
            <a:r>
              <a:rPr lang="sr-Latn-CS" dirty="0" smtClean="0"/>
              <a:t> </a:t>
            </a:r>
            <a:r>
              <a:rPr lang="vi-VN" dirty="0" smtClean="0"/>
              <a:t>pravnog leka posebnim propisima određeno da zastupnik mora imati posebno</a:t>
            </a:r>
            <a:r>
              <a:rPr lang="sr-Latn-CS" dirty="0" smtClean="0"/>
              <a:t> </a:t>
            </a:r>
            <a:r>
              <a:rPr lang="en-US" dirty="0" err="1" smtClean="0"/>
              <a:t>ovlašćenje</a:t>
            </a:r>
            <a:r>
              <a:rPr lang="en-US" dirty="0" smtClean="0"/>
              <a:t>, on </a:t>
            </a:r>
            <a:r>
              <a:rPr lang="en-US" dirty="0" err="1" smtClean="0"/>
              <a:t>može</a:t>
            </a:r>
            <a:r>
              <a:rPr lang="en-US" dirty="0" smtClean="0"/>
              <a:t> </a:t>
            </a:r>
            <a:r>
              <a:rPr lang="en-US" dirty="0" err="1" smtClean="0"/>
              <a:t>te</a:t>
            </a:r>
            <a:r>
              <a:rPr lang="en-US" dirty="0" smtClean="0"/>
              <a:t> </a:t>
            </a:r>
            <a:r>
              <a:rPr lang="en-US" dirty="0" err="1" smtClean="0"/>
              <a:t>radnje</a:t>
            </a:r>
            <a:r>
              <a:rPr lang="en-US" dirty="0" smtClean="0"/>
              <a:t> </a:t>
            </a:r>
            <a:r>
              <a:rPr lang="en-US" dirty="0" err="1" smtClean="0"/>
              <a:t>preduzimati</a:t>
            </a:r>
            <a:r>
              <a:rPr lang="en-US" dirty="0" smtClean="0"/>
              <a:t> </a:t>
            </a:r>
            <a:r>
              <a:rPr lang="en-US" dirty="0" err="1" smtClean="0"/>
              <a:t>samo</a:t>
            </a:r>
            <a:r>
              <a:rPr lang="en-US" dirty="0" smtClean="0"/>
              <a:t> </a:t>
            </a:r>
            <a:r>
              <a:rPr lang="en-US" dirty="0" err="1" smtClean="0"/>
              <a:t>ako</a:t>
            </a:r>
            <a:r>
              <a:rPr lang="en-US" dirty="0" smtClean="0"/>
              <a:t> </a:t>
            </a:r>
            <a:r>
              <a:rPr lang="en-US" dirty="0" err="1" smtClean="0"/>
              <a:t>ima</a:t>
            </a:r>
            <a:r>
              <a:rPr lang="en-US" dirty="0" smtClean="0"/>
              <a:t> </a:t>
            </a:r>
            <a:r>
              <a:rPr lang="en-US" dirty="0" err="1" smtClean="0"/>
              <a:t>takvo</a:t>
            </a:r>
            <a:r>
              <a:rPr lang="en-US" dirty="0" smtClean="0"/>
              <a:t> </a:t>
            </a:r>
            <a:r>
              <a:rPr lang="en-US" dirty="0" err="1" smtClean="0"/>
              <a:t>ovlašćenje</a:t>
            </a:r>
            <a:r>
              <a:rPr lang="en-US" dirty="0" smtClean="0"/>
              <a:t>.</a:t>
            </a:r>
            <a:r>
              <a:rPr lang="sr-Latn-CS" dirty="0" smtClean="0"/>
              <a:t>”</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sr-Latn-CS" dirty="0" smtClean="0"/>
              <a:t>To znači da kada je za zaključenje materijalnopravnog posla potrebno odobrenje organa starateljstva, a parnica proistekne iz odnosa za koji je takvo odobrenje potrebno, onda je u toj parnici, za navedene radnje, takođe potrebno odobrenje oragana starateljstva.</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vi-VN" dirty="0" smtClean="0"/>
              <a:t>Roditelji imaju pravo da preduzimaju pravne poslove kojima upravljaju i raspolažu prihodom koji je steklo dete mlađe od 15 godina.</a:t>
            </a:r>
            <a:endParaRPr lang="sr-Latn-CS" dirty="0" smtClean="0"/>
          </a:p>
          <a:p>
            <a:r>
              <a:rPr lang="en-US" dirty="0" smtClean="0"/>
              <a:t>Star</a:t>
            </a:r>
            <a:r>
              <a:rPr lang="sr-Latn-CS" dirty="0" smtClean="0"/>
              <a:t>alac</a:t>
            </a:r>
            <a:r>
              <a:rPr lang="en-US" dirty="0" smtClean="0"/>
              <a:t> </a:t>
            </a:r>
            <a:r>
              <a:rPr lang="en-US" dirty="0" err="1" smtClean="0"/>
              <a:t>može</a:t>
            </a:r>
            <a:r>
              <a:rPr lang="en-US" dirty="0" smtClean="0"/>
              <a:t> </a:t>
            </a:r>
            <a:r>
              <a:rPr lang="en-US" dirty="0" err="1" smtClean="0"/>
              <a:t>samo</a:t>
            </a:r>
            <a:r>
              <a:rPr lang="en-US" dirty="0" smtClean="0"/>
              <a:t> </a:t>
            </a:r>
            <a:r>
              <a:rPr lang="en-US" dirty="0" err="1" smtClean="0"/>
              <a:t>uz</a:t>
            </a:r>
            <a:r>
              <a:rPr lang="en-US" dirty="0" smtClean="0"/>
              <a:t> </a:t>
            </a:r>
            <a:r>
              <a:rPr lang="en-US" dirty="0" err="1" smtClean="0"/>
              <a:t>prethodnu</a:t>
            </a:r>
            <a:r>
              <a:rPr lang="en-US" dirty="0" smtClean="0"/>
              <a:t> </a:t>
            </a:r>
            <a:r>
              <a:rPr lang="en-US" dirty="0" err="1" smtClean="0"/>
              <a:t>saglasnost</a:t>
            </a:r>
            <a:r>
              <a:rPr lang="en-US" dirty="0" smtClean="0"/>
              <a:t> </a:t>
            </a:r>
            <a:r>
              <a:rPr lang="en-US" dirty="0" err="1" smtClean="0"/>
              <a:t>organa</a:t>
            </a:r>
            <a:r>
              <a:rPr lang="en-US" dirty="0" smtClean="0"/>
              <a:t> </a:t>
            </a:r>
            <a:r>
              <a:rPr lang="en-US" dirty="0" err="1" smtClean="0"/>
              <a:t>starateljstva</a:t>
            </a:r>
            <a:r>
              <a:rPr lang="en-US" dirty="0" smtClean="0"/>
              <a:t> </a:t>
            </a:r>
            <a:r>
              <a:rPr lang="en-US" dirty="0" err="1" smtClean="0"/>
              <a:t>obavljati</a:t>
            </a:r>
            <a:r>
              <a:rPr lang="en-US" dirty="0" smtClean="0"/>
              <a:t> </a:t>
            </a:r>
            <a:r>
              <a:rPr lang="en-US" dirty="0" err="1" smtClean="0"/>
              <a:t>poslove</a:t>
            </a:r>
            <a:r>
              <a:rPr lang="en-US" dirty="0" smtClean="0"/>
              <a:t> </a:t>
            </a:r>
            <a:r>
              <a:rPr lang="en-US" dirty="0" err="1" smtClean="0"/>
              <a:t>koji</a:t>
            </a:r>
            <a:r>
              <a:rPr lang="en-US" dirty="0" smtClean="0"/>
              <a:t> </a:t>
            </a:r>
            <a:r>
              <a:rPr lang="en-US" dirty="0" err="1" smtClean="0"/>
              <a:t>prelaze</a:t>
            </a:r>
            <a:r>
              <a:rPr lang="en-US" dirty="0" smtClean="0"/>
              <a:t> </a:t>
            </a:r>
            <a:r>
              <a:rPr lang="en-US" dirty="0" err="1" smtClean="0"/>
              <a:t>okvir</a:t>
            </a:r>
            <a:r>
              <a:rPr lang="en-US" dirty="0" smtClean="0"/>
              <a:t> </a:t>
            </a:r>
            <a:r>
              <a:rPr lang="en-US" dirty="0" err="1" smtClean="0"/>
              <a:t>redovnog</a:t>
            </a:r>
            <a:r>
              <a:rPr lang="en-US" dirty="0" smtClean="0"/>
              <a:t> </a:t>
            </a:r>
            <a:r>
              <a:rPr lang="en-US" dirty="0" err="1" smtClean="0"/>
              <a:t>upravljanja</a:t>
            </a:r>
            <a:r>
              <a:rPr lang="en-US" dirty="0" smtClean="0"/>
              <a:t> </a:t>
            </a:r>
            <a:r>
              <a:rPr lang="en-US" dirty="0" err="1" smtClean="0"/>
              <a:t>imovinom</a:t>
            </a:r>
            <a:r>
              <a:rPr lang="en-US" dirty="0" smtClean="0"/>
              <a:t> </a:t>
            </a:r>
            <a:r>
              <a:rPr lang="en-US" dirty="0" err="1" smtClean="0"/>
              <a:t>štićenika</a:t>
            </a:r>
            <a:r>
              <a:rPr lang="sr-Latn-CS" dirty="0" smtClean="0"/>
              <a:t>, a r</a:t>
            </a:r>
            <a:r>
              <a:rPr lang="en-US" dirty="0" err="1" smtClean="0"/>
              <a:t>aspolaganje</a:t>
            </a:r>
            <a:r>
              <a:rPr lang="en-US" dirty="0" smtClean="0"/>
              <a:t> </a:t>
            </a:r>
            <a:r>
              <a:rPr lang="en-US" dirty="0" err="1" smtClean="0"/>
              <a:t>imovinom</a:t>
            </a:r>
            <a:r>
              <a:rPr lang="en-US" dirty="0" smtClean="0"/>
              <a:t> </a:t>
            </a:r>
            <a:r>
              <a:rPr lang="en-US" dirty="0" err="1" smtClean="0"/>
              <a:t>štićenika</a:t>
            </a:r>
            <a:r>
              <a:rPr lang="en-US" dirty="0" smtClean="0"/>
              <a:t> </a:t>
            </a:r>
            <a:r>
              <a:rPr lang="en-US" dirty="0" err="1" smtClean="0"/>
              <a:t>stara</a:t>
            </a:r>
            <a:r>
              <a:rPr lang="sr-Latn-CS" dirty="0" smtClean="0"/>
              <a:t>lac </a:t>
            </a:r>
            <a:r>
              <a:rPr lang="en-US" dirty="0" err="1" smtClean="0"/>
              <a:t>može</a:t>
            </a:r>
            <a:r>
              <a:rPr lang="en-US" dirty="0" smtClean="0"/>
              <a:t> </a:t>
            </a:r>
            <a:r>
              <a:rPr lang="en-US" dirty="0" err="1" smtClean="0"/>
              <a:t>preduzimati</a:t>
            </a:r>
            <a:r>
              <a:rPr lang="en-US" dirty="0" smtClean="0"/>
              <a:t> </a:t>
            </a:r>
            <a:r>
              <a:rPr lang="en-US" dirty="0" err="1" smtClean="0"/>
              <a:t>samo</a:t>
            </a:r>
            <a:r>
              <a:rPr lang="en-US" dirty="0" smtClean="0"/>
              <a:t> </a:t>
            </a:r>
            <a:r>
              <a:rPr lang="en-US" dirty="0" err="1" smtClean="0"/>
              <a:t>uz</a:t>
            </a:r>
            <a:r>
              <a:rPr lang="en-US" dirty="0" smtClean="0"/>
              <a:t> </a:t>
            </a:r>
            <a:r>
              <a:rPr lang="en-US" dirty="0" err="1" smtClean="0"/>
              <a:t>prethodnu</a:t>
            </a:r>
            <a:r>
              <a:rPr lang="en-US" dirty="0" smtClean="0"/>
              <a:t> </a:t>
            </a:r>
            <a:r>
              <a:rPr lang="en-US" dirty="0" err="1" smtClean="0"/>
              <a:t>saglasnost</a:t>
            </a:r>
            <a:r>
              <a:rPr lang="en-US" dirty="0" smtClean="0"/>
              <a:t> </a:t>
            </a:r>
            <a:r>
              <a:rPr lang="en-US" dirty="0" err="1" smtClean="0"/>
              <a:t>organa</a:t>
            </a:r>
            <a:r>
              <a:rPr lang="en-US" dirty="0" smtClean="0"/>
              <a:t> </a:t>
            </a:r>
            <a:r>
              <a:rPr lang="en-US" dirty="0" err="1" smtClean="0"/>
              <a:t>starateljstva</a:t>
            </a:r>
            <a:r>
              <a:rPr lang="en-US" dirty="0" smtClean="0"/>
              <a:t>.</a:t>
            </a:r>
            <a:endParaRPr lang="sr-Latn-CS" dirty="0" smtClean="0"/>
          </a:p>
          <a:p>
            <a:r>
              <a:rPr lang="sr-Latn-CS" dirty="0" smtClean="0"/>
              <a:t>Ako radnja nije prekluzivna, povodom radnje za koju nije podneseno posebno ovlašćenje, sud treba da pouči staraoca da može u daljem toku postupka da tu radnju ponovi, podnoseći uz nju ovlašćenje.</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U ime i za račun parnično nesposobne stranke deluje zakonski zastupnik-on preduzima parnične radnje, a one deluju prema zastupanoj stranci. </a:t>
            </a:r>
          </a:p>
          <a:p>
            <a:r>
              <a:rPr lang="sr-Latn-CS" dirty="0" smtClean="0"/>
              <a:t>I presuda glasi na nju.</a:t>
            </a:r>
          </a:p>
          <a:p>
            <a:r>
              <a:rPr lang="sr-Latn-CS" dirty="0" smtClean="0"/>
              <a:t>Zakonski zastupnik može da vodi parnicu lično, a može i da ovlati trećeg u tu svrhu.</a:t>
            </a:r>
          </a:p>
          <a:p>
            <a:pPr>
              <a:buNone/>
            </a:pPr>
            <a:endParaRPr lang="sr-Latn-CS" dirty="0" smtClean="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CS" dirty="0" smtClean="0"/>
              <a:t>Član 7</a:t>
            </a:r>
            <a:r>
              <a:rPr lang="en-US" dirty="0" smtClean="0"/>
              <a:t>9</a:t>
            </a:r>
            <a:r>
              <a:rPr lang="sr-Latn-CS" dirty="0" smtClean="0"/>
              <a:t>. st. 4 ZPP-a:</a:t>
            </a:r>
          </a:p>
          <a:p>
            <a:r>
              <a:rPr lang="sr-Latn-CS" dirty="0" smtClean="0"/>
              <a:t>“</a:t>
            </a:r>
            <a:r>
              <a:rPr lang="pl-PL" dirty="0" smtClean="0"/>
              <a:t>Kad sud ustanovi da zakonski zastupnik lica pod starateljstvom ne pokazuje </a:t>
            </a:r>
            <a:r>
              <a:rPr lang="en-US" dirty="0" err="1" smtClean="0"/>
              <a:t>potrebnu</a:t>
            </a:r>
            <a:r>
              <a:rPr lang="en-US" dirty="0" smtClean="0"/>
              <a:t> </a:t>
            </a:r>
            <a:r>
              <a:rPr lang="en-US" dirty="0" err="1" smtClean="0"/>
              <a:t>pažnju</a:t>
            </a:r>
            <a:r>
              <a:rPr lang="en-US" dirty="0" smtClean="0"/>
              <a:t> u </a:t>
            </a:r>
            <a:r>
              <a:rPr lang="en-US" dirty="0" err="1" smtClean="0"/>
              <a:t>zastupanju</a:t>
            </a:r>
            <a:r>
              <a:rPr lang="en-US" dirty="0" smtClean="0"/>
              <a:t>, </a:t>
            </a:r>
            <a:r>
              <a:rPr lang="en-US" dirty="0" err="1" smtClean="0"/>
              <a:t>obavestiće</a:t>
            </a:r>
            <a:r>
              <a:rPr lang="en-US" dirty="0" smtClean="0"/>
              <a:t> o tome organ </a:t>
            </a:r>
            <a:r>
              <a:rPr lang="en-US" dirty="0" err="1" smtClean="0"/>
              <a:t>starateljstva</a:t>
            </a:r>
            <a:r>
              <a:rPr lang="en-US" dirty="0" smtClean="0"/>
              <a:t>. </a:t>
            </a:r>
            <a:r>
              <a:rPr lang="en-US" dirty="0" err="1" smtClean="0"/>
              <a:t>Ako</a:t>
            </a:r>
            <a:r>
              <a:rPr lang="en-US" dirty="0" smtClean="0"/>
              <a:t> bi </a:t>
            </a:r>
            <a:r>
              <a:rPr lang="en-US" dirty="0" err="1" smtClean="0"/>
              <a:t>usled</a:t>
            </a:r>
            <a:r>
              <a:rPr lang="sr-Latn-CS" dirty="0" smtClean="0"/>
              <a:t> </a:t>
            </a:r>
            <a:r>
              <a:rPr lang="pl-PL" dirty="0" smtClean="0"/>
              <a:t>propuštanja zastupnika mogla nastati šteta za lice pod starateljstvom, sud će zastati s postupkom i predložiti da se odredi drugi zakonski zastupnik.”</a:t>
            </a:r>
          </a:p>
          <a:p>
            <a:r>
              <a:rPr lang="pl-PL" dirty="0" smtClean="0"/>
              <a:t>Prema parnično nesposobnoj strnci ne može da se donese presuda zbog propuštanja.</a:t>
            </a:r>
          </a:p>
          <a:p>
            <a:r>
              <a:rPr lang="pl-PL" dirty="0" smtClean="0"/>
              <a:t>Lice koje se pojavljuje kao zakonski zastupnik dužno je da dokaže da je zakonski zastupnik, i dužan je da podnese posebno ovlašćenje kad je za preduzimanje određenih radnji u postupku to potrebno.</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Latn-CS" b="1" dirty="0" smtClean="0"/>
              <a:t>Privremeni zastupnik</a:t>
            </a:r>
          </a:p>
          <a:p>
            <a:r>
              <a:rPr lang="sr-Latn-CS" dirty="0" smtClean="0"/>
              <a:t>Zakonski zastupnik se određuje zakonom i odlukom  nadležnog organa.</a:t>
            </a:r>
          </a:p>
          <a:p>
            <a:r>
              <a:rPr lang="sr-Latn-CS" dirty="0" smtClean="0"/>
              <a:t>Osim u slučaju produženja roditeljskog prava, taj organ nije sud već upravni organ-organ starateljstva.</a:t>
            </a:r>
          </a:p>
          <a:p>
            <a:r>
              <a:rPr lang="sr-Latn-CS" dirty="0" smtClean="0"/>
              <a:t>Sud postavlja staraoca izuzetno. </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Član </a:t>
            </a:r>
            <a:r>
              <a:rPr lang="en-US" dirty="0" smtClean="0"/>
              <a:t>81</a:t>
            </a:r>
            <a:r>
              <a:rPr lang="sr-Latn-CS" dirty="0" smtClean="0"/>
              <a:t>. ZPP-a:</a:t>
            </a:r>
          </a:p>
          <a:p>
            <a:r>
              <a:rPr lang="sr-Latn-CS" dirty="0" smtClean="0"/>
              <a:t>“</a:t>
            </a:r>
            <a:r>
              <a:rPr lang="en-US" dirty="0" err="1" smtClean="0"/>
              <a:t>Ako</a:t>
            </a:r>
            <a:r>
              <a:rPr lang="en-US" dirty="0" smtClean="0"/>
              <a:t> se u </a:t>
            </a:r>
            <a:r>
              <a:rPr lang="en-US" dirty="0" err="1" smtClean="0"/>
              <a:t>toku</a:t>
            </a:r>
            <a:r>
              <a:rPr lang="en-US" dirty="0" smtClean="0"/>
              <a:t> </a:t>
            </a:r>
            <a:r>
              <a:rPr lang="en-US" dirty="0" err="1" smtClean="0"/>
              <a:t>postupka</a:t>
            </a:r>
            <a:r>
              <a:rPr lang="en-US" dirty="0" smtClean="0"/>
              <a:t> </a:t>
            </a:r>
            <a:r>
              <a:rPr lang="en-US" dirty="0" err="1" smtClean="0"/>
              <a:t>pred</a:t>
            </a:r>
            <a:r>
              <a:rPr lang="en-US" dirty="0" smtClean="0"/>
              <a:t> </a:t>
            </a:r>
            <a:r>
              <a:rPr lang="en-US" dirty="0" err="1" smtClean="0"/>
              <a:t>prvostepenim</a:t>
            </a:r>
            <a:r>
              <a:rPr lang="en-US" dirty="0" smtClean="0"/>
              <a:t> </a:t>
            </a:r>
            <a:r>
              <a:rPr lang="en-US" dirty="0" err="1" smtClean="0"/>
              <a:t>sudom</a:t>
            </a:r>
            <a:r>
              <a:rPr lang="en-US" dirty="0" smtClean="0"/>
              <a:t> </a:t>
            </a:r>
            <a:r>
              <a:rPr lang="en-US" dirty="0" err="1" smtClean="0"/>
              <a:t>pokaže</a:t>
            </a:r>
            <a:r>
              <a:rPr lang="en-US" dirty="0" smtClean="0"/>
              <a:t> </a:t>
            </a:r>
            <a:r>
              <a:rPr lang="en-US" dirty="0" err="1" smtClean="0"/>
              <a:t>da</a:t>
            </a:r>
            <a:r>
              <a:rPr lang="en-US" dirty="0" smtClean="0"/>
              <a:t> bi </a:t>
            </a:r>
            <a:r>
              <a:rPr lang="en-US" dirty="0" err="1" smtClean="0"/>
              <a:t>redovan</a:t>
            </a:r>
            <a:r>
              <a:rPr lang="en-US" dirty="0" smtClean="0"/>
              <a:t> </a:t>
            </a:r>
            <a:r>
              <a:rPr lang="en-US" dirty="0" err="1" smtClean="0"/>
              <a:t>postupak</a:t>
            </a:r>
            <a:r>
              <a:rPr lang="sr-Latn-CS" dirty="0" smtClean="0"/>
              <a:t> </a:t>
            </a:r>
            <a:r>
              <a:rPr lang="en-US" dirty="0" err="1" smtClean="0"/>
              <a:t>oko</a:t>
            </a:r>
            <a:r>
              <a:rPr lang="en-US" dirty="0" smtClean="0"/>
              <a:t> </a:t>
            </a:r>
            <a:r>
              <a:rPr lang="en-US" dirty="0" err="1" smtClean="0"/>
              <a:t>postavljanja</a:t>
            </a:r>
            <a:r>
              <a:rPr lang="en-US" dirty="0" smtClean="0"/>
              <a:t> </a:t>
            </a:r>
            <a:r>
              <a:rPr lang="en-US" dirty="0" err="1" smtClean="0"/>
              <a:t>zakonskog</a:t>
            </a:r>
            <a:r>
              <a:rPr lang="en-US" dirty="0" smtClean="0"/>
              <a:t> </a:t>
            </a:r>
            <a:r>
              <a:rPr lang="en-US" dirty="0" err="1" smtClean="0"/>
              <a:t>zastupnika</a:t>
            </a:r>
            <a:r>
              <a:rPr lang="en-US" dirty="0" smtClean="0"/>
              <a:t> </a:t>
            </a:r>
            <a:r>
              <a:rPr lang="en-US" dirty="0" err="1" smtClean="0"/>
              <a:t>tuženom</a:t>
            </a:r>
            <a:r>
              <a:rPr lang="en-US" dirty="0" smtClean="0"/>
              <a:t> </a:t>
            </a:r>
            <a:r>
              <a:rPr lang="en-US" dirty="0" err="1" smtClean="0"/>
              <a:t>trajao</a:t>
            </a:r>
            <a:r>
              <a:rPr lang="en-US" dirty="0" smtClean="0"/>
              <a:t> </a:t>
            </a:r>
            <a:r>
              <a:rPr lang="en-US" dirty="0" err="1" smtClean="0"/>
              <a:t>dugo</a:t>
            </a:r>
            <a:r>
              <a:rPr lang="en-US" dirty="0" smtClean="0"/>
              <a:t>, pa bi </a:t>
            </a:r>
            <a:r>
              <a:rPr lang="en-US" dirty="0" err="1" smtClean="0"/>
              <a:t>zbog</a:t>
            </a:r>
            <a:r>
              <a:rPr lang="en-US" dirty="0" smtClean="0"/>
              <a:t> toga </a:t>
            </a:r>
            <a:r>
              <a:rPr lang="en-US" dirty="0" err="1" smtClean="0"/>
              <a:t>mogle</a:t>
            </a:r>
            <a:r>
              <a:rPr lang="sr-Latn-CS" dirty="0" smtClean="0"/>
              <a:t> </a:t>
            </a:r>
            <a:r>
              <a:rPr lang="en-US" dirty="0" err="1" smtClean="0"/>
              <a:t>da</a:t>
            </a:r>
            <a:r>
              <a:rPr lang="en-US" dirty="0" smtClean="0"/>
              <a:t> </a:t>
            </a:r>
            <a:r>
              <a:rPr lang="en-US" dirty="0" err="1" smtClean="0"/>
              <a:t>nastanu</a:t>
            </a:r>
            <a:r>
              <a:rPr lang="en-US" dirty="0" smtClean="0"/>
              <a:t> </a:t>
            </a:r>
            <a:r>
              <a:rPr lang="en-US" dirty="0" err="1" smtClean="0"/>
              <a:t>štetne</a:t>
            </a:r>
            <a:r>
              <a:rPr lang="en-US" dirty="0" smtClean="0"/>
              <a:t> </a:t>
            </a:r>
            <a:r>
              <a:rPr lang="en-US" dirty="0" err="1" smtClean="0"/>
              <a:t>posledice</a:t>
            </a:r>
            <a:r>
              <a:rPr lang="en-US" dirty="0" smtClean="0"/>
              <a:t> </a:t>
            </a:r>
            <a:r>
              <a:rPr lang="en-US" dirty="0" err="1" smtClean="0"/>
              <a:t>za</a:t>
            </a:r>
            <a:r>
              <a:rPr lang="en-US" dirty="0" smtClean="0"/>
              <a:t> </a:t>
            </a:r>
            <a:r>
              <a:rPr lang="en-US" dirty="0" err="1" smtClean="0"/>
              <a:t>jednu</a:t>
            </a:r>
            <a:r>
              <a:rPr lang="en-US" dirty="0" smtClean="0"/>
              <a:t> </a:t>
            </a:r>
            <a:r>
              <a:rPr lang="en-US" dirty="0" err="1" smtClean="0"/>
              <a:t>ili</a:t>
            </a:r>
            <a:r>
              <a:rPr lang="en-US" dirty="0" smtClean="0"/>
              <a:t> </a:t>
            </a:r>
            <a:r>
              <a:rPr lang="en-US" dirty="0" err="1" smtClean="0"/>
              <a:t>obe</a:t>
            </a:r>
            <a:r>
              <a:rPr lang="en-US" dirty="0" smtClean="0"/>
              <a:t> </a:t>
            </a:r>
            <a:r>
              <a:rPr lang="en-US" dirty="0" err="1" smtClean="0"/>
              <a:t>stranke</a:t>
            </a:r>
            <a:r>
              <a:rPr lang="en-US" dirty="0" smtClean="0"/>
              <a:t>, </a:t>
            </a:r>
            <a:r>
              <a:rPr lang="en-US" dirty="0" err="1" smtClean="0"/>
              <a:t>sud</a:t>
            </a:r>
            <a:r>
              <a:rPr lang="en-US" dirty="0" smtClean="0"/>
              <a:t> </a:t>
            </a:r>
            <a:r>
              <a:rPr lang="en-US" dirty="0" err="1" smtClean="0"/>
              <a:t>će</a:t>
            </a:r>
            <a:r>
              <a:rPr lang="en-US" dirty="0" smtClean="0"/>
              <a:t> </a:t>
            </a:r>
            <a:r>
              <a:rPr lang="en-US" dirty="0" err="1" smtClean="0"/>
              <a:t>tuženom</a:t>
            </a:r>
            <a:r>
              <a:rPr lang="en-US" dirty="0" smtClean="0"/>
              <a:t> </a:t>
            </a:r>
            <a:r>
              <a:rPr lang="en-US" dirty="0" err="1" smtClean="0"/>
              <a:t>postaviti</a:t>
            </a:r>
            <a:r>
              <a:rPr lang="sr-Latn-CS" dirty="0" smtClean="0"/>
              <a:t> </a:t>
            </a:r>
            <a:r>
              <a:rPr lang="sv-SE" dirty="0" smtClean="0"/>
              <a:t>privremenog zastupnika sa spiska advokata koji sudu dostavlja advokatska komora. </a:t>
            </a:r>
            <a:r>
              <a:rPr lang="sr-Latn-CS" dirty="0" smtClean="0"/>
              <a:t>Spisak se objavljuje na internet stranici i oglasnoj tabli nadležne advokatske komore i suda. Prilikom postavljanja privremenog zastupnika, sud je dužan da poštuje redosled sa spiska.</a:t>
            </a:r>
            <a:endParaRPr lang="sv-SE"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Pitanje da li je pojam parnične stranke odvojen od njenog učešća u spornom materijalnopravnom odnosu radi kojeg se vodi parnica jeste položaj organa koji vodi spor po službenoj dužnosti o tuđem pravu ili obavezi (to nije javni pravobranilac, jer je njegov zadatak zastupanje u parnici).</a:t>
            </a:r>
          </a:p>
          <a:p>
            <a:r>
              <a:rPr lang="sr-Latn-CS" dirty="0" smtClean="0"/>
              <a:t>Npr. Javni tužilac koji traži poništaj braka; stečajni upravnik u parnici u kojoj pobija pravni posao stečajnog dužnika (ili poverilac koji takav spor pokreće umesto stečajnog upravnika).</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None/>
            </a:pPr>
            <a:r>
              <a:rPr lang="en-US" dirty="0" smtClean="0"/>
              <a:t>Pod </a:t>
            </a:r>
            <a:r>
              <a:rPr lang="en-US" dirty="0" err="1" smtClean="0"/>
              <a:t>uslovom</a:t>
            </a:r>
            <a:r>
              <a:rPr lang="en-US" dirty="0" smtClean="0"/>
              <a:t> </a:t>
            </a:r>
            <a:r>
              <a:rPr lang="en-US" dirty="0" err="1" smtClean="0"/>
              <a:t>iz</a:t>
            </a:r>
            <a:r>
              <a:rPr lang="en-US" dirty="0" smtClean="0"/>
              <a:t> </a:t>
            </a:r>
            <a:r>
              <a:rPr lang="en-US" dirty="0" err="1" smtClean="0"/>
              <a:t>stava</a:t>
            </a:r>
            <a:r>
              <a:rPr lang="en-US" dirty="0" smtClean="0"/>
              <a:t> 1. </a:t>
            </a:r>
            <a:r>
              <a:rPr lang="en-US" dirty="0" err="1" smtClean="0"/>
              <a:t>ovog</a:t>
            </a:r>
            <a:r>
              <a:rPr lang="en-US" dirty="0" smtClean="0"/>
              <a:t> </a:t>
            </a:r>
            <a:r>
              <a:rPr lang="en-US" dirty="0" err="1" smtClean="0"/>
              <a:t>člana</a:t>
            </a:r>
            <a:r>
              <a:rPr lang="en-US" dirty="0" smtClean="0"/>
              <a:t> </a:t>
            </a:r>
            <a:r>
              <a:rPr lang="en-US" dirty="0" err="1" smtClean="0"/>
              <a:t>sud</a:t>
            </a:r>
            <a:r>
              <a:rPr lang="en-US" dirty="0" smtClean="0"/>
              <a:t> </a:t>
            </a:r>
            <a:r>
              <a:rPr lang="en-US" dirty="0" err="1" smtClean="0"/>
              <a:t>će</a:t>
            </a:r>
            <a:r>
              <a:rPr lang="en-US" dirty="0" smtClean="0"/>
              <a:t> </a:t>
            </a:r>
            <a:r>
              <a:rPr lang="en-US" dirty="0" err="1" smtClean="0"/>
              <a:t>postaviti</a:t>
            </a:r>
            <a:r>
              <a:rPr lang="en-US" dirty="0" smtClean="0"/>
              <a:t> </a:t>
            </a:r>
            <a:r>
              <a:rPr lang="en-US" dirty="0" err="1" smtClean="0"/>
              <a:t>tuženom</a:t>
            </a:r>
            <a:r>
              <a:rPr lang="en-US" dirty="0" smtClean="0"/>
              <a:t> </a:t>
            </a:r>
            <a:r>
              <a:rPr lang="en-US" dirty="0" err="1" smtClean="0"/>
              <a:t>privremenog</a:t>
            </a:r>
            <a:r>
              <a:rPr lang="sr-Latn-CS" dirty="0" smtClean="0"/>
              <a:t> </a:t>
            </a:r>
            <a:r>
              <a:rPr lang="pl-PL" dirty="0" smtClean="0"/>
              <a:t>zastupnika naročito ako:</a:t>
            </a:r>
          </a:p>
          <a:p>
            <a:pPr>
              <a:buNone/>
            </a:pPr>
            <a:r>
              <a:rPr lang="pl-PL" dirty="0" smtClean="0"/>
              <a:t>1) tuženi nije parnično sposoban, a nema zakonskog zastupnika;</a:t>
            </a:r>
          </a:p>
          <a:p>
            <a:pPr>
              <a:buNone/>
            </a:pPr>
            <a:r>
              <a:rPr lang="en-US" dirty="0" smtClean="0"/>
              <a:t>2) </a:t>
            </a:r>
            <a:r>
              <a:rPr lang="en-US" dirty="0" err="1" smtClean="0"/>
              <a:t>postoje</a:t>
            </a:r>
            <a:r>
              <a:rPr lang="en-US" dirty="0" smtClean="0"/>
              <a:t> </a:t>
            </a:r>
            <a:r>
              <a:rPr lang="en-US" dirty="0" err="1" smtClean="0"/>
              <a:t>suprotni</a:t>
            </a:r>
            <a:r>
              <a:rPr lang="en-US" dirty="0" smtClean="0"/>
              <a:t> </a:t>
            </a:r>
            <a:r>
              <a:rPr lang="en-US" dirty="0" err="1" smtClean="0"/>
              <a:t>interesi</a:t>
            </a:r>
            <a:r>
              <a:rPr lang="en-US" dirty="0" smtClean="0"/>
              <a:t> </a:t>
            </a:r>
            <a:r>
              <a:rPr lang="en-US" dirty="0" err="1" smtClean="0"/>
              <a:t>tuženog</a:t>
            </a:r>
            <a:r>
              <a:rPr lang="en-US" dirty="0" smtClean="0"/>
              <a:t> </a:t>
            </a:r>
            <a:r>
              <a:rPr lang="en-US" dirty="0" err="1" smtClean="0"/>
              <a:t>i</a:t>
            </a:r>
            <a:r>
              <a:rPr lang="en-US" dirty="0" smtClean="0"/>
              <a:t> </a:t>
            </a:r>
            <a:r>
              <a:rPr lang="en-US" dirty="0" err="1" smtClean="0"/>
              <a:t>njegovog</a:t>
            </a:r>
            <a:r>
              <a:rPr lang="en-US" dirty="0" smtClean="0"/>
              <a:t> </a:t>
            </a:r>
            <a:r>
              <a:rPr lang="en-US" dirty="0" err="1" smtClean="0"/>
              <a:t>zakonskog</a:t>
            </a:r>
            <a:r>
              <a:rPr lang="en-US" dirty="0" smtClean="0"/>
              <a:t> </a:t>
            </a:r>
            <a:r>
              <a:rPr lang="en-US" dirty="0" err="1" smtClean="0"/>
              <a:t>zastupnika</a:t>
            </a:r>
            <a:r>
              <a:rPr lang="en-US" dirty="0" smtClean="0"/>
              <a:t>;</a:t>
            </a:r>
          </a:p>
          <a:p>
            <a:pPr>
              <a:buNone/>
            </a:pPr>
            <a:r>
              <a:rPr lang="en-US" dirty="0" smtClean="0"/>
              <a:t>3)  </a:t>
            </a:r>
            <a:r>
              <a:rPr lang="en-US" dirty="0" err="1" smtClean="0"/>
              <a:t>obe</a:t>
            </a:r>
            <a:r>
              <a:rPr lang="en-US" dirty="0" smtClean="0"/>
              <a:t> </a:t>
            </a:r>
            <a:r>
              <a:rPr lang="en-US" dirty="0" err="1" smtClean="0"/>
              <a:t>stranke</a:t>
            </a:r>
            <a:r>
              <a:rPr lang="en-US" dirty="0" smtClean="0"/>
              <a:t> </a:t>
            </a:r>
            <a:r>
              <a:rPr lang="en-US" dirty="0" err="1" smtClean="0"/>
              <a:t>imaju</a:t>
            </a:r>
            <a:r>
              <a:rPr lang="en-US" dirty="0" smtClean="0"/>
              <a:t> </a:t>
            </a:r>
            <a:r>
              <a:rPr lang="en-US" dirty="0" err="1" smtClean="0"/>
              <a:t>istog</a:t>
            </a:r>
            <a:r>
              <a:rPr lang="en-US" dirty="0" smtClean="0"/>
              <a:t> </a:t>
            </a:r>
            <a:r>
              <a:rPr lang="en-US" dirty="0" err="1" smtClean="0"/>
              <a:t>zakonskog</a:t>
            </a:r>
            <a:r>
              <a:rPr lang="en-US" dirty="0" smtClean="0"/>
              <a:t> </a:t>
            </a:r>
            <a:r>
              <a:rPr lang="en-US" dirty="0" err="1" smtClean="0"/>
              <a:t>zastupnika</a:t>
            </a:r>
            <a:r>
              <a:rPr lang="en-US" dirty="0" smtClean="0"/>
              <a:t>;</a:t>
            </a:r>
          </a:p>
          <a:p>
            <a:pPr>
              <a:buNone/>
            </a:pPr>
            <a:r>
              <a:rPr lang="en-US" dirty="0" smtClean="0"/>
              <a:t>4)  je </a:t>
            </a:r>
            <a:r>
              <a:rPr lang="en-US" dirty="0" err="1" smtClean="0"/>
              <a:t>prebivalište</a:t>
            </a:r>
            <a:r>
              <a:rPr lang="en-US" dirty="0" smtClean="0"/>
              <a:t>, </a:t>
            </a:r>
            <a:r>
              <a:rPr lang="en-US" dirty="0" err="1" smtClean="0"/>
              <a:t>odnosno</a:t>
            </a:r>
            <a:r>
              <a:rPr lang="en-US" dirty="0" smtClean="0"/>
              <a:t> </a:t>
            </a:r>
            <a:r>
              <a:rPr lang="en-US" dirty="0" err="1" smtClean="0"/>
              <a:t>boravište</a:t>
            </a:r>
            <a:r>
              <a:rPr lang="en-US" dirty="0" smtClean="0"/>
              <a:t> </a:t>
            </a:r>
            <a:r>
              <a:rPr lang="en-US" dirty="0" err="1" smtClean="0"/>
              <a:t>tuženog</a:t>
            </a:r>
            <a:r>
              <a:rPr lang="en-US" dirty="0" smtClean="0"/>
              <a:t> </a:t>
            </a:r>
            <a:r>
              <a:rPr lang="en-US" dirty="0" err="1" smtClean="0"/>
              <a:t>nepoznato</a:t>
            </a:r>
            <a:r>
              <a:rPr lang="en-US" dirty="0" smtClean="0"/>
              <a:t>, a </a:t>
            </a:r>
            <a:r>
              <a:rPr lang="en-US" dirty="0" err="1" smtClean="0"/>
              <a:t>tuženi</a:t>
            </a:r>
            <a:r>
              <a:rPr lang="en-US" dirty="0" smtClean="0"/>
              <a:t> </a:t>
            </a:r>
            <a:r>
              <a:rPr lang="en-US" dirty="0" err="1" smtClean="0"/>
              <a:t>nema</a:t>
            </a:r>
            <a:r>
              <a:rPr lang="sr-Latn-CS" dirty="0" smtClean="0"/>
              <a:t> </a:t>
            </a:r>
            <a:r>
              <a:rPr lang="en-US" dirty="0" err="1" smtClean="0"/>
              <a:t>punomoćnika</a:t>
            </a:r>
            <a:r>
              <a:rPr lang="en-US" dirty="0" smtClean="0"/>
              <a:t>;</a:t>
            </a:r>
          </a:p>
          <a:p>
            <a:pPr>
              <a:buNone/>
            </a:pPr>
            <a:r>
              <a:rPr lang="pl-PL" dirty="0" smtClean="0"/>
              <a:t>5)  se tuženi ili njegov zakonski zastupnik, koji nemaju punomoćnika, nalaze u </a:t>
            </a:r>
            <a:r>
              <a:rPr lang="pt-BR" dirty="0" smtClean="0"/>
              <a:t>inostranstvu, a dostavljanje se nije moglo izvršiti.</a:t>
            </a:r>
          </a:p>
          <a:p>
            <a:pPr>
              <a:buNone/>
            </a:pPr>
            <a:r>
              <a:rPr lang="en-US" dirty="0" err="1" smtClean="0"/>
              <a:t>Sud</a:t>
            </a:r>
            <a:r>
              <a:rPr lang="en-US" dirty="0" smtClean="0"/>
              <a:t> </a:t>
            </a:r>
            <a:r>
              <a:rPr lang="en-US" dirty="0" err="1" smtClean="0"/>
              <a:t>može</a:t>
            </a:r>
            <a:r>
              <a:rPr lang="en-US" dirty="0" smtClean="0"/>
              <a:t> </a:t>
            </a:r>
            <a:r>
              <a:rPr lang="en-US" dirty="0" err="1" smtClean="0"/>
              <a:t>postaviti</a:t>
            </a:r>
            <a:r>
              <a:rPr lang="en-US" dirty="0" smtClean="0"/>
              <a:t> </a:t>
            </a:r>
            <a:r>
              <a:rPr lang="en-US" dirty="0" err="1" smtClean="0"/>
              <a:t>privremenog</a:t>
            </a:r>
            <a:r>
              <a:rPr lang="en-US" dirty="0" smtClean="0"/>
              <a:t> </a:t>
            </a:r>
            <a:r>
              <a:rPr lang="en-US" dirty="0" err="1" smtClean="0"/>
              <a:t>zastupnika</a:t>
            </a:r>
            <a:r>
              <a:rPr lang="en-US" dirty="0" smtClean="0"/>
              <a:t> </a:t>
            </a:r>
            <a:r>
              <a:rPr lang="en-US" dirty="0" err="1" smtClean="0"/>
              <a:t>i</a:t>
            </a:r>
            <a:r>
              <a:rPr lang="en-US" dirty="0" smtClean="0"/>
              <a:t> </a:t>
            </a:r>
            <a:r>
              <a:rPr lang="en-US" dirty="0" err="1" smtClean="0"/>
              <a:t>pravnom</a:t>
            </a:r>
            <a:r>
              <a:rPr lang="en-US" dirty="0" smtClean="0"/>
              <a:t> </a:t>
            </a:r>
            <a:r>
              <a:rPr lang="en-US" dirty="0" err="1" smtClean="0"/>
              <a:t>licu</a:t>
            </a:r>
            <a:r>
              <a:rPr lang="en-US" dirty="0" smtClean="0"/>
              <a:t> </a:t>
            </a:r>
            <a:r>
              <a:rPr lang="en-US" dirty="0" err="1" smtClean="0"/>
              <a:t>odnosno</a:t>
            </a:r>
            <a:r>
              <a:rPr lang="en-US" dirty="0" smtClean="0"/>
              <a:t> </a:t>
            </a:r>
            <a:r>
              <a:rPr lang="en-US" dirty="0" err="1" smtClean="0"/>
              <a:t>preduzetniku</a:t>
            </a:r>
            <a:r>
              <a:rPr lang="sr-Latn-CS" dirty="0" smtClean="0"/>
              <a:t>  </a:t>
            </a:r>
            <a:r>
              <a:rPr lang="pl-PL" dirty="0" smtClean="0"/>
              <a:t>pod uslovima i na način iz stava 1. i 2. ovog člana.</a:t>
            </a:r>
          </a:p>
          <a:p>
            <a:pPr>
              <a:buNone/>
            </a:pPr>
            <a:r>
              <a:rPr lang="en-US" dirty="0" err="1" smtClean="0"/>
              <a:t>Sud</a:t>
            </a:r>
            <a:r>
              <a:rPr lang="en-US" dirty="0" smtClean="0"/>
              <a:t> </a:t>
            </a:r>
            <a:r>
              <a:rPr lang="en-US" dirty="0" err="1" smtClean="0"/>
              <a:t>odlučuje</a:t>
            </a:r>
            <a:r>
              <a:rPr lang="en-US" dirty="0" smtClean="0"/>
              <a:t> </a:t>
            </a:r>
            <a:r>
              <a:rPr lang="en-US" dirty="0" err="1" smtClean="0"/>
              <a:t>rešenjem</a:t>
            </a:r>
            <a:r>
              <a:rPr lang="en-US" dirty="0" smtClean="0"/>
              <a:t> o </a:t>
            </a:r>
            <a:r>
              <a:rPr lang="en-US" dirty="0" err="1" smtClean="0"/>
              <a:t>postavljanju</a:t>
            </a:r>
            <a:r>
              <a:rPr lang="en-US" dirty="0" smtClean="0"/>
              <a:t> </a:t>
            </a:r>
            <a:r>
              <a:rPr lang="en-US" dirty="0" err="1" smtClean="0"/>
              <a:t>privremenog</a:t>
            </a:r>
            <a:r>
              <a:rPr lang="en-US" dirty="0" smtClean="0"/>
              <a:t> </a:t>
            </a:r>
            <a:r>
              <a:rPr lang="en-US" dirty="0" err="1" smtClean="0"/>
              <a:t>zastupnika</a:t>
            </a:r>
            <a:r>
              <a:rPr lang="en-US" dirty="0" smtClean="0"/>
              <a:t>, </a:t>
            </a:r>
            <a:r>
              <a:rPr lang="en-US" dirty="0" err="1" smtClean="0"/>
              <a:t>koje</a:t>
            </a:r>
            <a:r>
              <a:rPr lang="en-US" dirty="0" smtClean="0"/>
              <a:t> </a:t>
            </a:r>
            <a:r>
              <a:rPr lang="en-US" dirty="0" err="1" smtClean="0"/>
              <a:t>bez</a:t>
            </a:r>
            <a:r>
              <a:rPr lang="en-US" dirty="0" smtClean="0"/>
              <a:t> </a:t>
            </a:r>
            <a:r>
              <a:rPr lang="en-US" dirty="0" err="1" smtClean="0"/>
              <a:t>odlaganja</a:t>
            </a:r>
            <a:r>
              <a:rPr lang="sr-Latn-CS" dirty="0" smtClean="0"/>
              <a:t> </a:t>
            </a:r>
            <a:r>
              <a:rPr lang="pl-PL" dirty="0" smtClean="0"/>
              <a:t>dostavlja organu starateljstva  poslednjeg prebivališta ili boravišta tuženog, a strankama kada je to mogućno.</a:t>
            </a:r>
          </a:p>
          <a:p>
            <a:pPr>
              <a:buNone/>
            </a:pPr>
            <a:r>
              <a:rPr lang="en-US" dirty="0" err="1" smtClean="0"/>
              <a:t>Protiv</a:t>
            </a:r>
            <a:r>
              <a:rPr lang="en-US" dirty="0" smtClean="0"/>
              <a:t> </a:t>
            </a:r>
            <a:r>
              <a:rPr lang="en-US" dirty="0" err="1" smtClean="0"/>
              <a:t>rešenja</a:t>
            </a:r>
            <a:r>
              <a:rPr lang="en-US" dirty="0" smtClean="0"/>
              <a:t> </a:t>
            </a:r>
            <a:r>
              <a:rPr lang="en-US" dirty="0" err="1" smtClean="0"/>
              <a:t>iz</a:t>
            </a:r>
            <a:r>
              <a:rPr lang="en-US" dirty="0" smtClean="0"/>
              <a:t> </a:t>
            </a:r>
            <a:r>
              <a:rPr lang="en-US" dirty="0" err="1" smtClean="0"/>
              <a:t>stava</a:t>
            </a:r>
            <a:r>
              <a:rPr lang="en-US" dirty="0" smtClean="0"/>
              <a:t> 4. </a:t>
            </a:r>
            <a:r>
              <a:rPr lang="en-US" dirty="0" err="1" smtClean="0"/>
              <a:t>ovoga</a:t>
            </a:r>
            <a:r>
              <a:rPr lang="en-US" dirty="0" smtClean="0"/>
              <a:t> </a:t>
            </a:r>
            <a:r>
              <a:rPr lang="en-US" dirty="0" err="1" smtClean="0"/>
              <a:t>člana</a:t>
            </a:r>
            <a:r>
              <a:rPr lang="en-US" dirty="0" smtClean="0"/>
              <a:t> </a:t>
            </a:r>
            <a:r>
              <a:rPr lang="en-US" dirty="0" err="1" smtClean="0"/>
              <a:t>nije</a:t>
            </a:r>
            <a:r>
              <a:rPr lang="en-US" dirty="0" smtClean="0"/>
              <a:t> </a:t>
            </a:r>
            <a:r>
              <a:rPr lang="en-US" dirty="0" err="1" smtClean="0"/>
              <a:t>dozvoljena</a:t>
            </a:r>
            <a:r>
              <a:rPr lang="en-US" dirty="0" smtClean="0"/>
              <a:t> </a:t>
            </a:r>
            <a:r>
              <a:rPr lang="en-US" dirty="0" err="1" smtClean="0"/>
              <a:t>žalba</a:t>
            </a:r>
            <a:r>
              <a:rPr lang="en-US" dirty="0" smtClean="0"/>
              <a:t>.</a:t>
            </a:r>
            <a:r>
              <a:rPr lang="sr-Latn-CS" dirty="0" smtClean="0"/>
              <a:t>”</a:t>
            </a:r>
            <a:endParaRPr lang="en-US" dirty="0" smtClean="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S</a:t>
            </a:r>
            <a:r>
              <a:rPr lang="en-US" dirty="0" err="1" smtClean="0"/>
              <a:t>ud</a:t>
            </a:r>
            <a:r>
              <a:rPr lang="en-US" dirty="0" smtClean="0"/>
              <a:t> </a:t>
            </a:r>
            <a:r>
              <a:rPr lang="en-US" dirty="0" err="1" smtClean="0"/>
              <a:t>oglas</a:t>
            </a:r>
            <a:r>
              <a:rPr lang="en-US" dirty="0" smtClean="0"/>
              <a:t> o </a:t>
            </a:r>
            <a:r>
              <a:rPr lang="en-US" dirty="0" err="1" smtClean="0"/>
              <a:t>postavljanju</a:t>
            </a:r>
            <a:r>
              <a:rPr lang="en-US" dirty="0" smtClean="0"/>
              <a:t> </a:t>
            </a:r>
            <a:r>
              <a:rPr lang="en-US" dirty="0" err="1" smtClean="0"/>
              <a:t>privremenog</a:t>
            </a:r>
            <a:r>
              <a:rPr lang="sr-Latn-CS" dirty="0" smtClean="0"/>
              <a:t> </a:t>
            </a:r>
            <a:r>
              <a:rPr lang="en-US" dirty="0" err="1" smtClean="0"/>
              <a:t>zastupnika</a:t>
            </a:r>
            <a:r>
              <a:rPr lang="en-US" dirty="0" smtClean="0"/>
              <a:t> </a:t>
            </a:r>
            <a:r>
              <a:rPr lang="en-US" dirty="0" err="1" smtClean="0"/>
              <a:t>objav</a:t>
            </a:r>
            <a:r>
              <a:rPr lang="sr-Latn-CS" dirty="0" smtClean="0"/>
              <a:t>ljuje</a:t>
            </a:r>
            <a:r>
              <a:rPr lang="en-US" dirty="0" smtClean="0"/>
              <a:t> u "</a:t>
            </a:r>
            <a:r>
              <a:rPr lang="en-US" dirty="0" err="1" smtClean="0"/>
              <a:t>Službenom</a:t>
            </a:r>
            <a:r>
              <a:rPr lang="en-US" dirty="0" smtClean="0"/>
              <a:t> </a:t>
            </a:r>
            <a:r>
              <a:rPr lang="en-US" dirty="0" err="1" smtClean="0"/>
              <a:t>glasniku</a:t>
            </a:r>
            <a:r>
              <a:rPr lang="en-US" dirty="0" smtClean="0"/>
              <a:t> </a:t>
            </a:r>
            <a:r>
              <a:rPr lang="en-US" dirty="0" err="1" smtClean="0"/>
              <a:t>Republike</a:t>
            </a:r>
            <a:r>
              <a:rPr lang="en-US" dirty="0" smtClean="0"/>
              <a:t> </a:t>
            </a:r>
            <a:r>
              <a:rPr lang="en-US" dirty="0" err="1" smtClean="0"/>
              <a:t>Srbije</a:t>
            </a:r>
            <a:r>
              <a:rPr lang="en-US" dirty="0" smtClean="0"/>
              <a:t>" </a:t>
            </a:r>
            <a:r>
              <a:rPr lang="en-US" dirty="0" err="1" smtClean="0"/>
              <a:t>i</a:t>
            </a:r>
            <a:r>
              <a:rPr lang="en-US" dirty="0" smtClean="0"/>
              <a:t> </a:t>
            </a:r>
            <a:r>
              <a:rPr lang="en-US" dirty="0" err="1" smtClean="0"/>
              <a:t>preko</a:t>
            </a:r>
            <a:r>
              <a:rPr lang="en-US" dirty="0" smtClean="0"/>
              <a:t> </a:t>
            </a:r>
            <a:r>
              <a:rPr lang="en-US" dirty="0" err="1" smtClean="0"/>
              <a:t>oglasne</a:t>
            </a:r>
            <a:r>
              <a:rPr lang="en-US" dirty="0" smtClean="0"/>
              <a:t> table</a:t>
            </a:r>
            <a:r>
              <a:rPr lang="sr-Latn-CS" dirty="0" smtClean="0"/>
              <a:t> </a:t>
            </a:r>
            <a:r>
              <a:rPr lang="pl-PL" dirty="0" smtClean="0"/>
              <a:t>suda, na internet stranici suda, a po potrebi na drugi pogodan način.</a:t>
            </a:r>
          </a:p>
          <a:p>
            <a:r>
              <a:rPr lang="en-US" dirty="0" err="1" smtClean="0"/>
              <a:t>Privremeni</a:t>
            </a:r>
            <a:r>
              <a:rPr lang="en-US" dirty="0" smtClean="0"/>
              <a:t> </a:t>
            </a:r>
            <a:r>
              <a:rPr lang="en-US" dirty="0" err="1" smtClean="0"/>
              <a:t>zastupnik</a:t>
            </a:r>
            <a:r>
              <a:rPr lang="sr-Latn-CS" dirty="0" smtClean="0"/>
              <a:t> vrši</a:t>
            </a:r>
            <a:r>
              <a:rPr lang="en-US" dirty="0" smtClean="0"/>
              <a:t> u </a:t>
            </a:r>
            <a:r>
              <a:rPr lang="en-US" dirty="0" err="1" smtClean="0"/>
              <a:t>postupku</a:t>
            </a:r>
            <a:r>
              <a:rPr lang="en-US" dirty="0" smtClean="0"/>
              <a:t> </a:t>
            </a:r>
            <a:r>
              <a:rPr lang="en-US" dirty="0" err="1" smtClean="0"/>
              <a:t>za</a:t>
            </a:r>
            <a:r>
              <a:rPr lang="en-US" dirty="0" smtClean="0"/>
              <a:t> </a:t>
            </a:r>
            <a:r>
              <a:rPr lang="en-US" dirty="0" err="1" smtClean="0"/>
              <a:t>koji</a:t>
            </a:r>
            <a:r>
              <a:rPr lang="en-US" dirty="0" smtClean="0"/>
              <a:t> je </a:t>
            </a:r>
            <a:r>
              <a:rPr lang="en-US" dirty="0" err="1" smtClean="0"/>
              <a:t>postavljen</a:t>
            </a:r>
            <a:r>
              <a:rPr lang="en-US" dirty="0" smtClean="0"/>
              <a:t> </a:t>
            </a:r>
            <a:r>
              <a:rPr lang="en-US" dirty="0" err="1" smtClean="0"/>
              <a:t>sva</a:t>
            </a:r>
            <a:r>
              <a:rPr lang="en-US" dirty="0" smtClean="0"/>
              <a:t> </a:t>
            </a:r>
            <a:r>
              <a:rPr lang="en-US" dirty="0" err="1" smtClean="0"/>
              <a:t>prava</a:t>
            </a:r>
            <a:r>
              <a:rPr lang="en-US" dirty="0" smtClean="0"/>
              <a:t> </a:t>
            </a:r>
            <a:r>
              <a:rPr lang="en-US" dirty="0" err="1" smtClean="0"/>
              <a:t>i</a:t>
            </a:r>
            <a:r>
              <a:rPr lang="en-US" dirty="0" smtClean="0"/>
              <a:t> </a:t>
            </a:r>
            <a:r>
              <a:rPr lang="en-US" dirty="0" err="1" smtClean="0"/>
              <a:t>dužnosti</a:t>
            </a:r>
            <a:r>
              <a:rPr lang="sr-Latn-CS" dirty="0" smtClean="0"/>
              <a:t> </a:t>
            </a:r>
            <a:r>
              <a:rPr lang="en-US" dirty="0" err="1" smtClean="0"/>
              <a:t>zakonskog</a:t>
            </a:r>
            <a:r>
              <a:rPr lang="en-US" dirty="0" smtClean="0"/>
              <a:t> </a:t>
            </a:r>
            <a:r>
              <a:rPr lang="en-US" dirty="0" err="1" smtClean="0"/>
              <a:t>zastupnik</a:t>
            </a:r>
            <a:r>
              <a:rPr lang="sr-Latn-CS" dirty="0" smtClean="0"/>
              <a:t>a</a:t>
            </a:r>
            <a:r>
              <a:rPr lang="en-US" dirty="0" smtClean="0"/>
              <a:t> </a:t>
            </a:r>
            <a:r>
              <a:rPr lang="en-US" dirty="0" err="1" smtClean="0"/>
              <a:t>sve</a:t>
            </a:r>
            <a:r>
              <a:rPr lang="en-US" dirty="0" smtClean="0"/>
              <a:t> </a:t>
            </a:r>
            <a:r>
              <a:rPr lang="en-US" dirty="0" err="1" smtClean="0"/>
              <a:t>dok</a:t>
            </a:r>
            <a:r>
              <a:rPr lang="en-US" dirty="0" smtClean="0"/>
              <a:t> se </a:t>
            </a:r>
            <a:r>
              <a:rPr lang="en-US" dirty="0" err="1" smtClean="0"/>
              <a:t>stranka</a:t>
            </a:r>
            <a:r>
              <a:rPr lang="en-US" dirty="0" smtClean="0"/>
              <a:t>,</a:t>
            </a:r>
            <a:r>
              <a:rPr lang="sr-Latn-CS" dirty="0" smtClean="0"/>
              <a:t> </a:t>
            </a:r>
            <a:r>
              <a:rPr lang="en-US" dirty="0" err="1" smtClean="0"/>
              <a:t>njen</a:t>
            </a:r>
            <a:r>
              <a:rPr lang="en-US" dirty="0" smtClean="0"/>
              <a:t> </a:t>
            </a:r>
            <a:r>
              <a:rPr lang="en-US" dirty="0" err="1" smtClean="0"/>
              <a:t>zakonski</a:t>
            </a:r>
            <a:r>
              <a:rPr lang="en-US" dirty="0" smtClean="0"/>
              <a:t> </a:t>
            </a:r>
            <a:r>
              <a:rPr lang="en-US" dirty="0" err="1" smtClean="0"/>
              <a:t>zastupnik</a:t>
            </a:r>
            <a:r>
              <a:rPr lang="en-US" dirty="0" smtClean="0"/>
              <a:t> </a:t>
            </a:r>
            <a:r>
              <a:rPr lang="en-US" dirty="0" err="1" smtClean="0"/>
              <a:t>ili</a:t>
            </a:r>
            <a:r>
              <a:rPr lang="en-US" dirty="0" smtClean="0"/>
              <a:t> </a:t>
            </a:r>
            <a:r>
              <a:rPr lang="en-US" dirty="0" err="1" smtClean="0"/>
              <a:t>punomoćnik</a:t>
            </a:r>
            <a:r>
              <a:rPr lang="en-US" dirty="0" smtClean="0"/>
              <a:t> ne </a:t>
            </a:r>
            <a:r>
              <a:rPr lang="en-US" dirty="0" err="1" smtClean="0"/>
              <a:t>pojavi</a:t>
            </a:r>
            <a:r>
              <a:rPr lang="en-US" dirty="0" smtClean="0"/>
              <a:t> </a:t>
            </a:r>
            <a:r>
              <a:rPr lang="en-US" dirty="0" err="1" smtClean="0"/>
              <a:t>pred</a:t>
            </a:r>
            <a:r>
              <a:rPr lang="en-US" dirty="0" smtClean="0"/>
              <a:t> </a:t>
            </a:r>
            <a:r>
              <a:rPr lang="en-US" dirty="0" err="1" smtClean="0"/>
              <a:t>sudom</a:t>
            </a:r>
            <a:r>
              <a:rPr lang="en-US" dirty="0" smtClean="0"/>
              <a:t> </a:t>
            </a:r>
            <a:r>
              <a:rPr lang="en-US" dirty="0" err="1" smtClean="0"/>
              <a:t>ili</a:t>
            </a:r>
            <a:r>
              <a:rPr lang="en-US" dirty="0" smtClean="0"/>
              <a:t> </a:t>
            </a:r>
            <a:r>
              <a:rPr lang="en-US" dirty="0" err="1" smtClean="0"/>
              <a:t>dok</a:t>
            </a:r>
            <a:r>
              <a:rPr lang="en-US" dirty="0" smtClean="0"/>
              <a:t> organ</a:t>
            </a:r>
            <a:r>
              <a:rPr lang="sr-Latn-CS" dirty="0" smtClean="0"/>
              <a:t> </a:t>
            </a:r>
            <a:r>
              <a:rPr lang="it-IT" dirty="0" smtClean="0"/>
              <a:t>starateljstva ne obavesti sud da je postavio star</a:t>
            </a:r>
            <a:r>
              <a:rPr lang="sr-Latn-CS" dirty="0" smtClean="0"/>
              <a:t>atelja</a:t>
            </a:r>
            <a:r>
              <a:rPr lang="it-IT" dirty="0" smtClean="0"/>
              <a:t>.</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dirty="0" smtClean="0"/>
              <a:t>Oglas sadrži označenje suda koji je postavio privremenog zastupnika, zakonski osnov, ime tuženog kome se zastupnik postavlja, predmet spora, ime zastupnika, njegovo zanimanje i boravište I</a:t>
            </a:r>
            <a:r>
              <a:rPr lang="en-US" dirty="0" smtClean="0"/>
              <a:t> </a:t>
            </a:r>
            <a:r>
              <a:rPr lang="sr-Latn-CS" dirty="0" smtClean="0"/>
              <a:t>upozorenje da će zastupik da zastupa tuženog u postupku sve dok se tuženi ili njegov punomoćnik ne pojave pred sudom odnosno dok organ starateljstva ne obavesti sud da je postavio staratelja.</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Strani državljanin koji nije parnično sposoban po zakonu države čiji je državljanin, ali jeste po domaćem zakonu može da preduzima radnje u postupku.</a:t>
            </a:r>
          </a:p>
          <a:p>
            <a:r>
              <a:rPr lang="sr-Latn-CS" dirty="0" smtClean="0"/>
              <a:t>Zakonski zastupnik može da preduzima radnje u postupku sve dok strani državljanin ne izjavi da preuzima vođenje parnice.</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Latn-CS" b="1" i="1" dirty="0" smtClean="0">
                <a:solidFill>
                  <a:srgbClr val="00B0F0"/>
                </a:solidFill>
              </a:rPr>
              <a:t>2.</a:t>
            </a:r>
            <a:r>
              <a:rPr lang="sr-Latn-CS" b="1" i="1" dirty="0" smtClean="0"/>
              <a:t> Zastupnik pravnog lica</a:t>
            </a:r>
          </a:p>
          <a:p>
            <a:r>
              <a:rPr lang="sr-Latn-CS" dirty="0" smtClean="0"/>
              <a:t>Odredbe Zakona o privrednim društvima važe i za zastupanje u parnici.</a:t>
            </a:r>
          </a:p>
          <a:p>
            <a:r>
              <a:rPr lang="sr-Latn-CS" dirty="0" smtClean="0"/>
              <a:t>Obim i punovažnost zastupanja određeni su Zakonom o privrednim društvima.</a:t>
            </a:r>
          </a:p>
          <a:p>
            <a:r>
              <a:rPr lang="sr-Latn-CS" dirty="0" smtClean="0"/>
              <a:t>Osnov ZPD ili akt ili odluka nadležnog organa koja ovlašćuje lice da zastupa društvo (statutarni zastupnik).</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Zastupnik privrednog društva može pored fizičkog lica može da bude i neko društveno (pravno) lice registrovano u Srbiji.</a:t>
            </a:r>
          </a:p>
          <a:p>
            <a:r>
              <a:rPr lang="sr-Latn-CS" dirty="0" smtClean="0"/>
              <a:t>I u tom slučaju radnje zastupanja vrši preko fizičkog lica koje je zastupnik tog pravnog lica-zastupnika.</a:t>
            </a:r>
          </a:p>
          <a:p>
            <a:r>
              <a:rPr lang="sr-Latn-CS" dirty="0" smtClean="0"/>
              <a:t>Tom fizičkom licu se izdaje ovlašćenje za zastupanje u pismenom obliku.</a:t>
            </a:r>
          </a:p>
          <a:p>
            <a:r>
              <a:rPr lang="sr-Latn-CS" dirty="0" smtClean="0"/>
              <a:t>Zastupnici se registruju u javnim knjigama (APR) radi obaveštavanja trećih ko je zastupnik pravnog lica.</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Postoji i </a:t>
            </a:r>
            <a:r>
              <a:rPr lang="sr-Latn-CS" b="1" dirty="0" smtClean="0"/>
              <a:t>pretpostavljeno zastupanje:</a:t>
            </a:r>
          </a:p>
          <a:p>
            <a:pPr>
              <a:buNone/>
            </a:pPr>
            <a:r>
              <a:rPr lang="sr-Latn-CS" dirty="0" smtClean="0"/>
              <a:t>Ako privredno društvo kontuinirano pristaje da neko lice postupa kao zastupnik, a zastupanje se vrši na način kojim treća lica dovodi u uverenje da ima pravo na zastupanje, smatraće se da je privredno društvo ovlastilo to lice na zastupanje.  </a:t>
            </a:r>
          </a:p>
          <a:p>
            <a:r>
              <a:rPr lang="sr-Latn-CS" dirty="0" smtClean="0"/>
              <a:t>Oboriva pretpostavka-privredno društvo može da se oslobodi pretpostavljenog zastupanja ako dokaže da je treći znao ili morao znat za nepostojanje ovlašćenja.</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b="1" dirty="0" smtClean="0"/>
              <a:t>Zastupnik po zaposlenju- </a:t>
            </a:r>
            <a:r>
              <a:rPr lang="sr-Latn-CS" dirty="0" smtClean="0"/>
              <a:t>zaposleni koji radi na poslovima čije obavljanje u redovnom poslovanju uključuje i zaključenje ili ispunjenje određenih ugovora ili preduzimanje drugih pravnih radnji.</a:t>
            </a:r>
          </a:p>
          <a:p>
            <a:r>
              <a:rPr lang="sr-Latn-CS" dirty="0" smtClean="0"/>
              <a:t>On je ovlašćen da kao punomoćnik privrednog društva bez posebnog ovlašćenja zaključuje i ispunjava te ugovore i da preduzima pravne radnje u granicama poslova na kojima radi.</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b="1" dirty="0" smtClean="0"/>
              <a:t>Prokura</a:t>
            </a:r>
            <a:r>
              <a:rPr lang="sr-Latn-CS" dirty="0" smtClean="0"/>
              <a:t>- zakonska forma ovlašćenja kojim privredno društvo ovlašćuje jedno ili više  fizičkih lica za zaključivanje pravnih poslova i radnji u vezi sa delatnošću društva.</a:t>
            </a:r>
          </a:p>
          <a:p>
            <a:r>
              <a:rPr lang="sr-Latn-CS" dirty="0" smtClean="0"/>
              <a:t>Prokura ne sadrži ovlašćenje za zaključivanje poslova koji se odnose na otuđenje i opterećenje nepokretnosti.</a:t>
            </a:r>
          </a:p>
          <a:p>
            <a:r>
              <a:rPr lang="sr-Latn-CS" dirty="0" smtClean="0"/>
              <a:t>Ovlašćenja iz prokure se ne mogu ograničiti i prokura se ne može dati na određeno vreme niti se može vezati za određene uslove.</a:t>
            </a:r>
          </a:p>
          <a:p>
            <a:r>
              <a:rPr lang="sr-Latn-CS" dirty="0" smtClean="0"/>
              <a:t>Daje se u pismenom obliku samo fizičkom licu.</a:t>
            </a:r>
          </a:p>
          <a:p>
            <a:r>
              <a:rPr lang="sr-Latn-CS" dirty="0" smtClean="0"/>
              <a:t>Neprenosiva je.</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Zastupnik po zaposlenju i prokurista redovno zastupaju društvo u materijalnopravnim poslovima i ne mogu ga zastupati u sudskom postupku, izuzev ako su izričito ovlašćeni za parnično zastupanje.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Prema jednom shvatanju, oni su </a:t>
            </a:r>
            <a:r>
              <a:rPr lang="sr-Latn-CS" i="1" dirty="0" smtClean="0"/>
              <a:t>stranke po dužnosti, </a:t>
            </a:r>
            <a:r>
              <a:rPr lang="sr-Latn-CS" dirty="0" smtClean="0"/>
              <a:t>po drugom </a:t>
            </a:r>
            <a:r>
              <a:rPr lang="sr-Latn-CS" i="1" dirty="0" smtClean="0"/>
              <a:t>zakonski zastupnici </a:t>
            </a:r>
            <a:r>
              <a:rPr lang="sr-Latn-CS" dirty="0" smtClean="0"/>
              <a:t>(takav je npr. Stečajni upravnik jer po zakonu ima sva prava i dužnosti organa upravljanja preduzećem, on ima položaj zastupnika u svim odnosima preduzeća, pa i u parnici).</a:t>
            </a:r>
          </a:p>
          <a:p>
            <a:r>
              <a:rPr lang="sr-Latn-CS" dirty="0" smtClean="0"/>
              <a:t>Po ZN, </a:t>
            </a:r>
            <a:r>
              <a:rPr lang="sr-Latn-CS" i="1" dirty="0" smtClean="0"/>
              <a:t>privremeni staralac zaostavštine </a:t>
            </a:r>
            <a:r>
              <a:rPr lang="sr-Latn-CS" dirty="0" smtClean="0"/>
              <a:t>može da tuži ili da bude tužen u ime naslednika koji su nepoznati ili kojima se ne zna boravište. U ovim slučajevima privremeni staralac je </a:t>
            </a:r>
            <a:r>
              <a:rPr lang="sr-Latn-CS" i="1" dirty="0" smtClean="0"/>
              <a:t>stranka po dužnosti</a:t>
            </a:r>
            <a:r>
              <a:rPr lang="sr-Latn-CS" dirty="0" smtClean="0"/>
              <a:t>, a ne zastupnik, posto nepoznata lica ne mogu da budu stranke.</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sr-Latn-CS" i="1" dirty="0" smtClean="0"/>
              <a:t>Ortačko društvo</a:t>
            </a:r>
          </a:p>
          <a:p>
            <a:pPr marL="514350" indent="-514350"/>
            <a:r>
              <a:rPr lang="sr-Latn-CS" dirty="0" smtClean="0"/>
              <a:t>Ovlašćenje za zastupanje ima svaki ortak, ako osnivačkim aktom nije određeno drugačije. </a:t>
            </a:r>
          </a:p>
          <a:p>
            <a:pPr marL="514350" indent="-514350"/>
            <a:r>
              <a:rPr lang="sr-Latn-CS" dirty="0" smtClean="0"/>
              <a:t>Ako su dva ili više ortaka ovlašćeni da zastupaju društvo, svaki od ortaka ovlašćen je da postupa samostalno, ako osnivačkim aktom nije određeno drugačije.</a:t>
            </a:r>
          </a:p>
          <a:p>
            <a:pPr marL="514350" indent="-514350"/>
            <a:r>
              <a:rPr lang="sr-Latn-CS" dirty="0" smtClean="0"/>
              <a:t>Osnivačkim aktom može da se odredi da ortaci društva mogu da zastupaju društvo samo zajedno.</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Latn-CS" dirty="0" smtClean="0">
                <a:solidFill>
                  <a:srgbClr val="00B0F0"/>
                </a:solidFill>
              </a:rPr>
              <a:t>2</a:t>
            </a:r>
            <a:r>
              <a:rPr lang="sr-Latn-CS" i="1" dirty="0" smtClean="0">
                <a:solidFill>
                  <a:srgbClr val="00B0F0"/>
                </a:solidFill>
              </a:rPr>
              <a:t>.</a:t>
            </a:r>
            <a:r>
              <a:rPr lang="sr-Latn-CS" i="1" dirty="0" smtClean="0"/>
              <a:t> Društvo sa ograničenom odgovornošću</a:t>
            </a:r>
          </a:p>
          <a:p>
            <a:r>
              <a:rPr lang="sr-Latn-CS" dirty="0" smtClean="0"/>
              <a:t>Ako osnivačkim aktom društva nije drugačije određeno zastupaju ga direktor. </a:t>
            </a:r>
          </a:p>
          <a:p>
            <a:pPr>
              <a:buNone/>
            </a:pPr>
            <a:r>
              <a:rPr lang="sr-Latn-CS" dirty="0" smtClean="0">
                <a:solidFill>
                  <a:srgbClr val="00B0F0"/>
                </a:solidFill>
              </a:rPr>
              <a:t>3.</a:t>
            </a:r>
            <a:r>
              <a:rPr lang="sr-Latn-CS" dirty="0" smtClean="0"/>
              <a:t> </a:t>
            </a:r>
            <a:r>
              <a:rPr lang="sr-Latn-CS" i="1" dirty="0" smtClean="0"/>
              <a:t>Akcionarsko društvo </a:t>
            </a:r>
          </a:p>
          <a:p>
            <a:r>
              <a:rPr lang="sr-Latn-CS" dirty="0" smtClean="0"/>
              <a:t>Po zakonu akcionarsko društvo zastupa njegov direktor (jednodomno upravljanje društvom), ili generalni direktor, izvršni direktor ili izvršni odbor (dvodomno upravljanje).</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i="1" dirty="0" smtClean="0"/>
              <a:t>Republiku Srbiju </a:t>
            </a:r>
            <a:r>
              <a:rPr lang="sr-Latn-CS" dirty="0" smtClean="0"/>
              <a:t>po zakonu zastupa javno pravobranilaštvo Republike.</a:t>
            </a:r>
          </a:p>
          <a:p>
            <a:r>
              <a:rPr lang="sr-Latn-CS" dirty="0" smtClean="0"/>
              <a:t>Ostala pravobranilaštva mogu da zastupaju imovinske interese pokrajine i gradova, ako zakonom nije drugačije određeno.</a:t>
            </a:r>
          </a:p>
          <a:p>
            <a:r>
              <a:rPr lang="sr-Latn-CS" dirty="0" smtClean="0"/>
              <a:t>Zastupnik </a:t>
            </a:r>
            <a:r>
              <a:rPr lang="sr-Latn-CS" i="1" dirty="0" smtClean="0"/>
              <a:t>udruženja građana </a:t>
            </a:r>
            <a:r>
              <a:rPr lang="sr-Latn-CS" dirty="0" smtClean="0"/>
              <a:t>određuje se statutom i ovlašćen je na sve radnje u parnici, ako iz statuta ne proističu ograničenja (i on može da zastupanje poveri punomoćniku).</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sr-Latn-CS" b="1" i="1" dirty="0" smtClean="0">
                <a:solidFill>
                  <a:srgbClr val="00B0F0"/>
                </a:solidFill>
              </a:rPr>
              <a:t>3.</a:t>
            </a:r>
            <a:r>
              <a:rPr lang="sr-Latn-CS" b="1" i="1" dirty="0" smtClean="0"/>
              <a:t> Punomoćnik</a:t>
            </a:r>
          </a:p>
          <a:p>
            <a:pPr>
              <a:buNone/>
            </a:pPr>
            <a:r>
              <a:rPr lang="sr-Latn-CS" dirty="0" smtClean="0"/>
              <a:t>Član 85. ZPP-a:</a:t>
            </a:r>
          </a:p>
          <a:p>
            <a:pPr>
              <a:buNone/>
            </a:pPr>
            <a:r>
              <a:rPr lang="sr-Latn-CS" dirty="0" smtClean="0"/>
              <a:t>“</a:t>
            </a:r>
            <a:r>
              <a:rPr lang="vi-VN" dirty="0" smtClean="0"/>
              <a:t>Stranke mogu da preduzimaju radnje u postupku lično ili preko punomoćnika.</a:t>
            </a:r>
          </a:p>
          <a:p>
            <a:pPr>
              <a:buNone/>
            </a:pPr>
            <a:r>
              <a:rPr lang="vi-VN" dirty="0" smtClean="0"/>
              <a:t>Stranku mora da zastupa advokat u postupku po vanrednim pravnim lekovima, izuzev ako je sama advokat.</a:t>
            </a:r>
          </a:p>
          <a:p>
            <a:pPr>
              <a:buNone/>
            </a:pPr>
            <a:r>
              <a:rPr lang="vi-VN" dirty="0" smtClean="0"/>
              <a:t>Zastupanje Republike Srbije i njenih organa, jedinica teritorijalne autonomije i lokalne samouprave uređuje se posebnim propisima.</a:t>
            </a:r>
          </a:p>
          <a:p>
            <a:pPr>
              <a:buNone/>
            </a:pPr>
            <a:r>
              <a:rPr lang="vi-VN" dirty="0" smtClean="0"/>
              <a:t>Sud može da pozove stranku koja ima punomoćnika da se pred sudom lično izjasni o činjenicama koje treba da se utvrde u parnici.</a:t>
            </a:r>
          </a:p>
          <a:p>
            <a:pPr>
              <a:buNone/>
            </a:pPr>
            <a:r>
              <a:rPr lang="vi-VN" dirty="0" smtClean="0"/>
              <a:t>Stranka koju zastupa punomoćnik može uvek da pristupi sudu i daje izjave pored svog punomoćnika i sama preduzima radnje, ako ovim zakonom nije drugačije propisano.</a:t>
            </a:r>
            <a:r>
              <a:rPr lang="sr-Latn-RS" dirty="0" smtClean="0"/>
              <a:t>”</a:t>
            </a:r>
            <a:endParaRPr lang="vi-VN" dirty="0" smtClean="0"/>
          </a:p>
          <a:p>
            <a:pPr>
              <a:buNone/>
            </a:pPr>
            <a:endParaRPr lang="sr-Latn-C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vi-VN" dirty="0" smtClean="0"/>
              <a:t>Obim punomoćja određuje stranka.</a:t>
            </a:r>
          </a:p>
          <a:p>
            <a:r>
              <a:rPr lang="vi-VN" dirty="0" smtClean="0"/>
              <a:t>Stranka može da ovlasti punomoćnika da preduzima pojedine određene radnje ili da preduzima sve radnje u postupku.</a:t>
            </a:r>
          </a:p>
          <a:p>
            <a:r>
              <a:rPr lang="vi-VN" dirty="0" smtClean="0"/>
              <a:t>Punomoćnika može da zamenjuje advokatski pripravnik koji je kod njega zaposlen ako je stranka tako odredila u punomoćju, osim u postupku po pravnim lekovima.</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Odnos između punomoćnika i zastupanog je odnos materijalnopravne prirode-ugovor o nalogu.</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U pogledu obima punomoćstva postoje  opšte punomoćje i posebna punomoćja-parnično punomoćje i uže punomoćje (punomoćje za određenu radnju, punomoćje za određeno vreme u toku trajanja parničnog postupka i punomoćje za određeno ročište).</a:t>
            </a:r>
          </a:p>
          <a:p>
            <a:r>
              <a:rPr lang="sr-Latn-CS" dirty="0" smtClean="0"/>
              <a:t>Parničnim punomoćjem stranka ovlašćuje punomoćnika na vođenje konkretne parnice.</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vi-VN" dirty="0" smtClean="0"/>
              <a:t>Ako je stranka izdala punomoćje za vođenje parnice, a nije bliže odredila ovlašćenja u punomoćju, punomoćnik je na osnovu ovakvog punomoćja ovlašćen da:</a:t>
            </a:r>
          </a:p>
          <a:p>
            <a:pPr>
              <a:buNone/>
            </a:pPr>
            <a:r>
              <a:rPr lang="vi-VN" dirty="0" smtClean="0"/>
              <a:t>1) vrši sve radnje u postupku, a naročito podnese tužbu, da je povuče, prizna tužbeni zahtev ili se odrekne tužbenog zahteva, zaključi poravnanje, izjavi pravni lek i da se odrekne ili odustane od njega, kao i da predlaže izdavanje privremenih mera obezbeđenja;</a:t>
            </a:r>
          </a:p>
          <a:p>
            <a:pPr>
              <a:buNone/>
            </a:pPr>
            <a:r>
              <a:rPr lang="vi-VN" dirty="0" smtClean="0"/>
              <a:t>2) podnosi predlog za izvršenje ili za obezbeđenje i preduzima potrebne radnje u postupku povodom takvog zahteva; </a:t>
            </a:r>
          </a:p>
          <a:p>
            <a:pPr>
              <a:buNone/>
            </a:pPr>
            <a:r>
              <a:rPr lang="vi-VN" dirty="0" smtClean="0"/>
              <a:t>3) prenese punomoćje na drugog punomoćnika ili ovlasti drugog punomoćnika na preduzimanje samo pojedinih radnji u postupku;</a:t>
            </a:r>
          </a:p>
          <a:p>
            <a:pPr>
              <a:buNone/>
            </a:pPr>
            <a:r>
              <a:rPr lang="vi-VN" dirty="0" smtClean="0"/>
              <a:t>4) od protivne strane primi i naplati dosuđene troškove.</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i="1" dirty="0" smtClean="0"/>
              <a:t>U</a:t>
            </a:r>
            <a:r>
              <a:rPr lang="sr-Latn-CS" i="1" dirty="0" smtClean="0"/>
              <a:t>ža (posebna) punomoćja</a:t>
            </a:r>
            <a:r>
              <a:rPr lang="sr-Latn-CS" dirty="0" smtClean="0"/>
              <a:t>-punomoćje može da bude ograničeno na jedan stadijum parnice, npr.na postupak pred prvostepenim sudom, ili na zastupanje samo na jednom ročištu0.</a:t>
            </a:r>
          </a:p>
          <a:p>
            <a:r>
              <a:rPr lang="sr-Latn-CS" dirty="0" smtClean="0"/>
              <a:t>Stranka može da ovlasti punomoćnika samo na preduzimanje određene radnje (npr.na ulaganje pravnog leka), a ta radnja mora da bude tačno navedena u punomoćju.</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sr-Latn-CS" i="1" dirty="0" smtClean="0"/>
              <a:t>Prenošenje punomoćja i zamena</a:t>
            </a:r>
          </a:p>
          <a:p>
            <a:r>
              <a:rPr lang="sr-Latn-CS" dirty="0" smtClean="0"/>
              <a:t>Punomoćnik je ovlašćen da punomoćje prenese na drugo lice (supstitut) ili da ga ovlasti na preduzimanje pojedinih radnji.</a:t>
            </a:r>
          </a:p>
          <a:p>
            <a:r>
              <a:rPr lang="sr-Latn-CS" dirty="0" smtClean="0"/>
              <a:t>Odgovornost za štetu prouzrokovanu stranci lošim zastupanjem snosi supstitut.</a:t>
            </a:r>
          </a:p>
          <a:p>
            <a:r>
              <a:rPr lang="sr-Latn-CS" dirty="0" smtClean="0"/>
              <a:t>Prvi punomoćnik odgovara za štetu ako nije pokazao potrebnu pažnju prilikom izbora supstituta (kao i kada je šteta nastupila zato što on nije dao supstitutu potrebna iskustva ili su ona bila netačna.</a:t>
            </a:r>
          </a:p>
          <a:p>
            <a:r>
              <a:rPr lang="sr-Latn-CS" dirty="0" smtClean="0"/>
              <a:t>Prestankom prvog punomoćja prestaje i supstitutovo ovlašćenje.</a:t>
            </a:r>
          </a:p>
          <a:p>
            <a:pPr>
              <a:buNone/>
            </a:pPr>
            <a:endParaRPr lang="sr-Latn-CS" dirty="0" smtClean="0"/>
          </a:p>
        </p:txBody>
      </p:sp>
    </p:spTree>
  </p:cSld>
  <p:clrMapOvr>
    <a:masterClrMapping/>
  </p:clrMapOvr>
</p:sld>
</file>

<file path=ppt/theme/theme1.xml><?xml version="1.0" encoding="utf-8"?>
<a:theme xmlns:a="http://schemas.openxmlformats.org/drawingml/2006/main" name="Uzor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Uzorak</Template>
  <TotalTime>636</TotalTime>
  <Words>7785</Words>
  <Application>Microsoft Office PowerPoint</Application>
  <PresentationFormat>On-screen Show (4:3)</PresentationFormat>
  <Paragraphs>458</Paragraphs>
  <Slides>113</Slides>
  <Notes>113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113</vt:i4>
      </vt:variant>
    </vt:vector>
  </HeadingPairs>
  <TitlesOfParts>
    <vt:vector size="116" baseType="lpstr">
      <vt:lpstr>Arial</vt:lpstr>
      <vt:lpstr>Calibri</vt:lpstr>
      <vt:lpstr>Uzorak</vt:lpstr>
      <vt:lpstr>Stranke</vt:lpstr>
      <vt:lpstr>Pojam stranke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Stranačka sukcesija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Stranačka sposobnost</vt:lpstr>
      <vt:lpstr>PowerPoint Presentation</vt:lpstr>
      <vt:lpstr>PowerPoint Presentation</vt:lpstr>
      <vt:lpstr>PowerPoint Presentation</vt:lpstr>
      <vt:lpstr>PowerPoint Presentation</vt:lpstr>
      <vt:lpstr>PowerPoint Presentation</vt:lpstr>
      <vt:lpstr>PowerPoint Presentation</vt:lpstr>
      <vt:lpstr>Parnična sposobnost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Postulaciona sposobnost</vt:lpstr>
      <vt:lpstr>PowerPoint Presentation</vt:lpstr>
      <vt:lpstr>Stvarna i procesna legitimacija stranke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Zastupnici</vt:lpstr>
      <vt:lpstr>Pojam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Falsus procurator i Negotiorum gestor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MILOSEVICI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Stranke</dc:title>
  <dc:creator>Milos Milosevic</dc:creator>
  <cp:lastModifiedBy>User</cp:lastModifiedBy>
  <cp:revision>61</cp:revision>
  <dcterms:created xsi:type="dcterms:W3CDTF">2011-01-26T09:10:41Z</dcterms:created>
  <dcterms:modified xsi:type="dcterms:W3CDTF">2021-03-25T19:16:58Z</dcterms:modified>
</cp:coreProperties>
</file>