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8"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96388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0616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44966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6337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6C928-F94B-49DE-B237-0B2FD0D062BB}"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33596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46C928-F94B-49DE-B237-0B2FD0D062BB}"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2049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46C928-F94B-49DE-B237-0B2FD0D062BB}"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737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46C928-F94B-49DE-B237-0B2FD0D062BB}"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424965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C928-F94B-49DE-B237-0B2FD0D062BB}"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3471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3175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9787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C928-F94B-49DE-B237-0B2FD0D062BB}" type="datetimeFigureOut">
              <a:rPr lang="en-GB" smtClean="0"/>
              <a:t>25/02/2021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932BC-DF23-43D6-B389-0F0874A30651}" type="slidenum">
              <a:rPr lang="en-GB" smtClean="0"/>
              <a:t>‹#›</a:t>
            </a:fld>
            <a:endParaRPr lang="en-GB"/>
          </a:p>
        </p:txBody>
      </p:sp>
    </p:spTree>
    <p:extLst>
      <p:ext uri="{BB962C8B-B14F-4D97-AF65-F5344CB8AC3E}">
        <p14:creationId xmlns:p14="http://schemas.microsoft.com/office/powerpoint/2010/main" val="230165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152"/>
            <a:ext cx="9144000" cy="3419811"/>
          </a:xfrm>
        </p:spPr>
        <p:txBody>
          <a:bodyPr/>
          <a:lstStyle/>
          <a:p>
            <a:r>
              <a:rPr lang="sr-Cyrl-RS" dirty="0" smtClean="0"/>
              <a:t>Еколошко право</a:t>
            </a:r>
            <a:endParaRPr lang="en-GB" dirty="0"/>
          </a:p>
        </p:txBody>
      </p:sp>
      <p:sp>
        <p:nvSpPr>
          <p:cNvPr id="3" name="Subtitle 2"/>
          <p:cNvSpPr>
            <a:spLocks noGrp="1"/>
          </p:cNvSpPr>
          <p:nvPr>
            <p:ph type="subTitle" idx="1"/>
          </p:nvPr>
        </p:nvSpPr>
        <p:spPr>
          <a:xfrm>
            <a:off x="8628845" y="5383368"/>
            <a:ext cx="3438659" cy="695459"/>
          </a:xfrm>
        </p:spPr>
        <p:txBody>
          <a:bodyPr>
            <a:normAutofit lnSpcReduction="10000"/>
          </a:bodyPr>
          <a:lstStyle/>
          <a:p>
            <a:r>
              <a:rPr lang="sr-Cyrl-RS" sz="1800" dirty="0" smtClean="0"/>
              <a:t>Доц. </a:t>
            </a:r>
            <a:r>
              <a:rPr lang="sr-Cyrl-RS" sz="1800" dirty="0"/>
              <a:t>д</a:t>
            </a:r>
            <a:r>
              <a:rPr lang="sr-Cyrl-RS" sz="1800" dirty="0" smtClean="0"/>
              <a:t>р Зоранчо Василков</a:t>
            </a:r>
          </a:p>
          <a:p>
            <a:r>
              <a:rPr lang="en-GB" sz="1800" dirty="0"/>
              <a:t>vasilkovzoranco@yahoo.com</a:t>
            </a:r>
          </a:p>
          <a:p>
            <a:endParaRPr lang="en-GB" sz="1800" dirty="0"/>
          </a:p>
        </p:txBody>
      </p:sp>
      <p:pic>
        <p:nvPicPr>
          <p:cNvPr id="4" name="Picture 3"/>
          <p:cNvPicPr>
            <a:picLocks noChangeAspect="1"/>
          </p:cNvPicPr>
          <p:nvPr/>
        </p:nvPicPr>
        <p:blipFill>
          <a:blip r:embed="rId2"/>
          <a:stretch>
            <a:fillRect/>
          </a:stretch>
        </p:blipFill>
        <p:spPr>
          <a:xfrm>
            <a:off x="154547" y="0"/>
            <a:ext cx="2691684" cy="1107583"/>
          </a:xfrm>
          <a:prstGeom prst="rect">
            <a:avLst/>
          </a:prstGeom>
        </p:spPr>
      </p:pic>
    </p:spTree>
    <p:extLst>
      <p:ext uri="{BB962C8B-B14F-4D97-AF65-F5344CB8AC3E}">
        <p14:creationId xmlns:p14="http://schemas.microsoft.com/office/powerpoint/2010/main" val="6013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3365"/>
          </a:xfrm>
        </p:spPr>
        <p:txBody>
          <a:bodyPr>
            <a:noAutofit/>
          </a:bodyPr>
          <a:lstStyle/>
          <a:p>
            <a:pPr algn="ctr"/>
            <a:r>
              <a:rPr lang="sr-Cyrl-RS" sz="2500" b="1" dirty="0" smtClean="0"/>
              <a:t>ОДНОС ЕКОЛОШКОГ ПРАВА </a:t>
            </a:r>
            <a:br>
              <a:rPr lang="sr-Cyrl-RS" sz="2500" b="1" dirty="0" smtClean="0"/>
            </a:br>
            <a:r>
              <a:rPr lang="sr-Cyrl-RS" sz="2500" b="1" dirty="0" smtClean="0"/>
              <a:t>ПРЕМА ДРУГИМ ГРАНАМА ПРАВА</a:t>
            </a:r>
            <a:endParaRPr lang="en-GB" sz="2500" b="1" dirty="0"/>
          </a:p>
        </p:txBody>
      </p:sp>
      <p:sp>
        <p:nvSpPr>
          <p:cNvPr id="3" name="Content Placeholder 2"/>
          <p:cNvSpPr>
            <a:spLocks noGrp="1"/>
          </p:cNvSpPr>
          <p:nvPr>
            <p:ph idx="1"/>
          </p:nvPr>
        </p:nvSpPr>
        <p:spPr>
          <a:xfrm>
            <a:off x="838200" y="901521"/>
            <a:ext cx="10515600" cy="5275442"/>
          </a:xfrm>
        </p:spPr>
        <p:txBody>
          <a:bodyPr>
            <a:normAutofit/>
          </a:bodyPr>
          <a:lstStyle/>
          <a:p>
            <a:pPr marL="457200" indent="-457200">
              <a:buAutoNum type="arabicPeriod"/>
            </a:pPr>
            <a:endParaRPr lang="sr-Cyrl-RS" sz="2000" dirty="0" smtClean="0"/>
          </a:p>
          <a:p>
            <a:pPr marL="0" indent="0">
              <a:buNone/>
            </a:pPr>
            <a:endParaRPr lang="en-US" sz="2000" dirty="0" smtClean="0"/>
          </a:p>
          <a:p>
            <a:pPr marL="0" indent="0">
              <a:buNone/>
            </a:pPr>
            <a:endParaRPr lang="sr-Cyrl-RS" sz="2000" dirty="0"/>
          </a:p>
          <a:p>
            <a:pPr marL="457200" indent="-457200">
              <a:buAutoNum type="arabicPeriod"/>
            </a:pPr>
            <a:r>
              <a:rPr lang="sr-Cyrl-RS" sz="2400" dirty="0" smtClean="0"/>
              <a:t>Еколошко право као грана правног система</a:t>
            </a:r>
          </a:p>
          <a:p>
            <a:pPr marL="457200" indent="-457200">
              <a:buAutoNum type="arabicPeriod"/>
            </a:pPr>
            <a:r>
              <a:rPr lang="sr-Cyrl-RS" sz="2400" dirty="0" smtClean="0"/>
              <a:t>Еколошко право и међународно јавно право</a:t>
            </a:r>
          </a:p>
          <a:p>
            <a:pPr marL="457200" indent="-457200">
              <a:buAutoNum type="arabicPeriod"/>
            </a:pPr>
            <a:r>
              <a:rPr lang="sr-Cyrl-RS" sz="2400" dirty="0" smtClean="0"/>
              <a:t>Еколошко право и уставно право</a:t>
            </a:r>
          </a:p>
          <a:p>
            <a:pPr marL="457200" indent="-457200">
              <a:buAutoNum type="arabicPeriod"/>
            </a:pPr>
            <a:r>
              <a:rPr lang="sr-Cyrl-RS" sz="2400" dirty="0" smtClean="0"/>
              <a:t>Еколошко право и грађанско (облигационо) право</a:t>
            </a:r>
          </a:p>
          <a:p>
            <a:pPr marL="457200" indent="-457200">
              <a:buAutoNum type="arabicPeriod"/>
            </a:pPr>
            <a:r>
              <a:rPr lang="sr-Cyrl-RS" sz="2400" dirty="0" smtClean="0"/>
              <a:t>Еколошко право и казнено право</a:t>
            </a:r>
          </a:p>
          <a:p>
            <a:pPr marL="457200" indent="-457200">
              <a:buAutoNum type="arabicPeriod"/>
            </a:pPr>
            <a:r>
              <a:rPr lang="sr-Cyrl-RS" sz="2400" dirty="0" smtClean="0"/>
              <a:t>Еколошко право и пореско и финансијско право</a:t>
            </a:r>
          </a:p>
          <a:p>
            <a:pPr marL="457200" indent="-457200">
              <a:buAutoNum type="arabicPeriod"/>
            </a:pPr>
            <a:endParaRPr lang="sr-Cyrl-RS" sz="2400" b="1" dirty="0" smtClean="0"/>
          </a:p>
        </p:txBody>
      </p:sp>
      <p:pic>
        <p:nvPicPr>
          <p:cNvPr id="4" name="Picture 3"/>
          <p:cNvPicPr>
            <a:picLocks noChangeAspect="1"/>
          </p:cNvPicPr>
          <p:nvPr/>
        </p:nvPicPr>
        <p:blipFill>
          <a:blip r:embed="rId2"/>
          <a:stretch>
            <a:fillRect/>
          </a:stretch>
        </p:blipFill>
        <p:spPr>
          <a:xfrm>
            <a:off x="154547" y="1"/>
            <a:ext cx="2691684" cy="798490"/>
          </a:xfrm>
          <a:prstGeom prst="rect">
            <a:avLst/>
          </a:prstGeom>
        </p:spPr>
      </p:pic>
      <p:pic>
        <p:nvPicPr>
          <p:cNvPr id="5" name="Picture 4"/>
          <p:cNvPicPr>
            <a:picLocks noChangeAspect="1"/>
          </p:cNvPicPr>
          <p:nvPr/>
        </p:nvPicPr>
        <p:blipFill>
          <a:blip r:embed="rId2"/>
          <a:stretch>
            <a:fillRect/>
          </a:stretch>
        </p:blipFill>
        <p:spPr>
          <a:xfrm>
            <a:off x="154547" y="0"/>
            <a:ext cx="2691684" cy="1107583"/>
          </a:xfrm>
          <a:prstGeom prst="rect">
            <a:avLst/>
          </a:prstGeom>
        </p:spPr>
      </p:pic>
    </p:spTree>
    <p:extLst>
      <p:ext uri="{BB962C8B-B14F-4D97-AF65-F5344CB8AC3E}">
        <p14:creationId xmlns:p14="http://schemas.microsoft.com/office/powerpoint/2010/main" val="413821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6669"/>
            <a:ext cx="10515600" cy="540914"/>
          </a:xfrm>
        </p:spPr>
        <p:txBody>
          <a:bodyPr>
            <a:normAutofit fontScale="90000"/>
          </a:bodyPr>
          <a:lstStyle/>
          <a:p>
            <a:pPr algn="ctr"/>
            <a:r>
              <a:rPr lang="ru-RU" sz="2800" b="1" dirty="0" smtClean="0"/>
              <a:t>1. Еколошко </a:t>
            </a:r>
            <a:r>
              <a:rPr lang="ru-RU" sz="2800" b="1" dirty="0"/>
              <a:t>право као грана правног система</a:t>
            </a:r>
            <a:br>
              <a:rPr lang="ru-RU" sz="2800" b="1" dirty="0"/>
            </a:br>
            <a:r>
              <a:rPr lang="sr-Cyrl-RS" sz="2400" b="1" dirty="0" smtClean="0"/>
              <a:t/>
            </a:r>
            <a:br>
              <a:rPr lang="sr-Cyrl-RS" sz="2400" b="1" dirty="0" smtClean="0"/>
            </a:br>
            <a:endParaRPr lang="en-GB" sz="2400" b="1" dirty="0"/>
          </a:p>
        </p:txBody>
      </p:sp>
      <p:sp>
        <p:nvSpPr>
          <p:cNvPr id="3" name="Content Placeholder 2"/>
          <p:cNvSpPr>
            <a:spLocks noGrp="1"/>
          </p:cNvSpPr>
          <p:nvPr>
            <p:ph idx="1"/>
          </p:nvPr>
        </p:nvSpPr>
        <p:spPr>
          <a:xfrm>
            <a:off x="721217" y="1532585"/>
            <a:ext cx="10632583" cy="4997003"/>
          </a:xfrm>
        </p:spPr>
        <p:txBody>
          <a:bodyPr>
            <a:normAutofit lnSpcReduction="10000"/>
          </a:bodyPr>
          <a:lstStyle/>
          <a:p>
            <a:pPr algn="just"/>
            <a:r>
              <a:rPr lang="sr-Cyrl-RS" sz="2200" dirty="0" smtClean="0"/>
              <a:t>Еколошко право је нова, сложена грана права коју карактерише специфичан предмет, метод истраживања, објекат и </a:t>
            </a:r>
            <a:r>
              <a:rPr lang="sr-Cyrl-RS" sz="2200" dirty="0" smtClean="0"/>
              <a:t>принципи (начела)</a:t>
            </a:r>
            <a:endParaRPr lang="sr-Cyrl-RS" sz="2200" dirty="0" smtClean="0"/>
          </a:p>
          <a:p>
            <a:pPr algn="just"/>
            <a:r>
              <a:rPr lang="sr-Cyrl-RS" sz="2200" dirty="0" smtClean="0"/>
              <a:t>Основи настанка еколошког права се налазе у међународним документима односно нормама међународног права</a:t>
            </a:r>
          </a:p>
          <a:p>
            <a:pPr algn="just"/>
            <a:r>
              <a:rPr lang="sr-Cyrl-RS" sz="2200" dirty="0" smtClean="0"/>
              <a:t>Објекат заштите еколошког права су </a:t>
            </a:r>
            <a:r>
              <a:rPr lang="sr-Cyrl-RS" sz="2200" u="sng" dirty="0" smtClean="0"/>
              <a:t>природне вредности </a:t>
            </a:r>
            <a:r>
              <a:rPr lang="sr-Cyrl-RS" sz="2200" dirty="0" smtClean="0"/>
              <a:t>(ресурси, богатства) као што су: ваздух, вода, море, земљиште, флора и фауна</a:t>
            </a:r>
            <a:r>
              <a:rPr lang="en-US" sz="2200" dirty="0" smtClean="0"/>
              <a:t>,</a:t>
            </a:r>
            <a:r>
              <a:rPr lang="sr-Cyrl-RS" sz="2200" dirty="0" smtClean="0"/>
              <a:t> као и радом створене вредности</a:t>
            </a:r>
          </a:p>
          <a:p>
            <a:pPr algn="just"/>
            <a:r>
              <a:rPr lang="sr-Cyrl-RS" sz="2200" dirty="0" smtClean="0"/>
              <a:t>Објекат заштите обухвата глобалне промене животне средине као што су: климатске промене, озонски омотач, загађење ваздуха, воде, мора, шума, заштита биодиврзитета, као и заштита која се односи на: отпадне и опасне материје, удесе, буку, ризике везане за примену технолигије итд.</a:t>
            </a:r>
          </a:p>
          <a:p>
            <a:pPr algn="just"/>
            <a:r>
              <a:rPr lang="sr-Cyrl-RS" sz="2200" dirty="0" smtClean="0"/>
              <a:t>Принципи  и начела еколошког права су општи правни принципи садржани у другим гранама права (законитост, одговорност, економичност, хуманост, правде и правичности) као и посебни правни принципи и начела еколошког права који заокружују његову целину и предмет истраживања</a:t>
            </a:r>
            <a:endParaRPr lang="en-GB" sz="2200" dirty="0" smtClean="0"/>
          </a:p>
          <a:p>
            <a:endParaRPr lang="en-GB" sz="2400" dirty="0"/>
          </a:p>
        </p:txBody>
      </p:sp>
      <p:pic>
        <p:nvPicPr>
          <p:cNvPr id="6" name="Picture 5"/>
          <p:cNvPicPr>
            <a:picLocks noChangeAspect="1"/>
          </p:cNvPicPr>
          <p:nvPr/>
        </p:nvPicPr>
        <p:blipFill>
          <a:blip r:embed="rId2"/>
          <a:stretch>
            <a:fillRect/>
          </a:stretch>
        </p:blipFill>
        <p:spPr>
          <a:xfrm>
            <a:off x="125152" y="11886"/>
            <a:ext cx="2694666" cy="1109568"/>
          </a:xfrm>
          <a:prstGeom prst="rect">
            <a:avLst/>
          </a:prstGeom>
        </p:spPr>
      </p:pic>
    </p:spTree>
    <p:extLst>
      <p:ext uri="{BB962C8B-B14F-4D97-AF65-F5344CB8AC3E}">
        <p14:creationId xmlns:p14="http://schemas.microsoft.com/office/powerpoint/2010/main" val="65648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321971"/>
          </a:xfrm>
        </p:spPr>
        <p:txBody>
          <a:bodyPr>
            <a:normAutofit fontScale="90000"/>
          </a:bodyPr>
          <a:lstStyle/>
          <a:p>
            <a:pPr algn="ctr"/>
            <a:r>
              <a:rPr lang="en-US" sz="2400" b="1" dirty="0" smtClean="0"/>
              <a:t/>
            </a:r>
            <a:br>
              <a:rPr lang="en-US" sz="2400" b="1" dirty="0" smtClean="0"/>
            </a:br>
            <a:r>
              <a:rPr lang="en-US" sz="2400" b="1" dirty="0" smtClean="0"/>
              <a:t/>
            </a:r>
            <a:br>
              <a:rPr lang="en-US" sz="2400" b="1" dirty="0" smtClean="0"/>
            </a:br>
            <a:r>
              <a:rPr lang="sr-Cyrl-RS" sz="2800" b="1" dirty="0" smtClean="0"/>
              <a:t>2. </a:t>
            </a:r>
            <a:r>
              <a:rPr lang="ru-RU" sz="2800" b="1" dirty="0"/>
              <a:t>Еколошко право и међународно јавно право</a:t>
            </a:r>
            <a:r>
              <a:rPr lang="ru-RU" sz="2400" b="1" dirty="0"/>
              <a:t/>
            </a:r>
            <a:br>
              <a:rPr lang="ru-RU" sz="2400" b="1" dirty="0"/>
            </a:br>
            <a:endParaRPr lang="en-GB" sz="2400" b="1" dirty="0"/>
          </a:p>
        </p:txBody>
      </p:sp>
      <p:sp>
        <p:nvSpPr>
          <p:cNvPr id="3" name="Content Placeholder 2"/>
          <p:cNvSpPr>
            <a:spLocks noGrp="1"/>
          </p:cNvSpPr>
          <p:nvPr>
            <p:ph idx="1"/>
          </p:nvPr>
        </p:nvSpPr>
        <p:spPr>
          <a:xfrm>
            <a:off x="125152" y="1121454"/>
            <a:ext cx="11762048" cy="5614197"/>
          </a:xfrm>
        </p:spPr>
        <p:txBody>
          <a:bodyPr>
            <a:noAutofit/>
          </a:bodyPr>
          <a:lstStyle/>
          <a:p>
            <a:pPr algn="just"/>
            <a:r>
              <a:rPr lang="sr-Cyrl-RS" sz="1900" dirty="0" smtClean="0"/>
              <a:t>Еколошко право је у тесној вези са међународним јавним правом и велики број аката еколошког права су управо акти међународног јавног права</a:t>
            </a:r>
          </a:p>
          <a:p>
            <a:pPr algn="just"/>
            <a:r>
              <a:rPr lang="sr-Cyrl-RS" sz="1900" dirty="0" smtClean="0"/>
              <a:t>Међународно еколошко право за свој предмет има правне режиме који регулишу заједничка добра попут међународних река, мора и океана, ваздуха, озонског омотача, атмосфере, Антартика и Арктика, али и добра која се налазе под суверенитетом појединих држава која су од значаја за целу планету (на пример тропске шуме)</a:t>
            </a:r>
          </a:p>
          <a:p>
            <a:pPr algn="just"/>
            <a:r>
              <a:rPr lang="sr-Cyrl-RS" sz="1900" dirty="0" smtClean="0"/>
              <a:t>Међународно еколошко право се заснива на низу принципа (начела) од којих је се као основни издваја принцип суверенитета над природним добрима. Дефинисан је у оквиру Штокхолмске декларације о животној средини из 1972</a:t>
            </a:r>
            <a:r>
              <a:rPr lang="en-US" sz="1900" dirty="0" smtClean="0"/>
              <a:t>. </a:t>
            </a:r>
            <a:r>
              <a:rPr lang="sr-Cyrl-RS" sz="1900" dirty="0" smtClean="0"/>
              <a:t>године, као ,,</a:t>
            </a:r>
            <a:r>
              <a:rPr lang="sr-Cyrl-RS" sz="1900" b="1" u="sng" dirty="0" smtClean="0"/>
              <a:t>суверено право држава да </a:t>
            </a:r>
            <a:r>
              <a:rPr lang="sr-Cyrl-RS" sz="1900" dirty="0" smtClean="0"/>
              <a:t>у складу са Повељом УН и принципима међународног права, </a:t>
            </a:r>
            <a:r>
              <a:rPr lang="sr-Cyrl-RS" sz="1900" b="1" u="sng" dirty="0" smtClean="0"/>
              <a:t>експлоатишу своје ресурсе</a:t>
            </a:r>
            <a:r>
              <a:rPr lang="sr-Cyrl-RS" sz="1900" dirty="0" smtClean="0"/>
              <a:t> у складу са сопственим еколошким политикама </a:t>
            </a:r>
            <a:r>
              <a:rPr lang="sr-Cyrl-RS" sz="1900" b="1" u="sng" dirty="0" smtClean="0"/>
              <a:t>и  одговорне су да обезбеде</a:t>
            </a:r>
            <a:r>
              <a:rPr lang="sr-Cyrl-RS" sz="1900" dirty="0" smtClean="0"/>
              <a:t> </a:t>
            </a:r>
            <a:r>
              <a:rPr lang="sr-Cyrl-RS" sz="1900" dirty="0"/>
              <a:t>да се не наноси штета животној средини других држава или области </a:t>
            </a:r>
            <a:r>
              <a:rPr lang="sr-Cyrl-RS" sz="1900" dirty="0" smtClean="0"/>
              <a:t>изван </a:t>
            </a:r>
            <a:r>
              <a:rPr lang="sr-Cyrl-RS" sz="1900" dirty="0"/>
              <a:t>националне </a:t>
            </a:r>
            <a:r>
              <a:rPr lang="sr-Cyrl-RS" sz="1900" dirty="0" smtClean="0"/>
              <a:t>јурисдикције“</a:t>
            </a:r>
          </a:p>
          <a:p>
            <a:pPr algn="just"/>
            <a:r>
              <a:rPr lang="sr-Cyrl-RS" sz="1900" dirty="0" smtClean="0"/>
              <a:t>Програм УН за животну средину, Бечка конвенција о озонском омотачу и њен протокол из Монтреала, формирање Светске комисије о животној средини која је дефинисала принцип одрживог развоја, Рио конференција УН о животној средини и развоју, Кјото протокол о климатским променама, су преломне тачке развоја еколошког права које ће детаљно бити разрађене у оквиру теме ,,УН и заштита животне средине“</a:t>
            </a:r>
          </a:p>
          <a:p>
            <a:pPr algn="just"/>
            <a:r>
              <a:rPr lang="sr-Cyrl-RS" sz="1900" dirty="0" smtClean="0"/>
              <a:t>Тренутно се као глобални изазов за еколошко право издваја међународноправно регулисање заштите шума и копнених вода за које још увек не постоји сагласност воља држава да међународним уговорима регулишу ову значајну проблематику</a:t>
            </a:r>
            <a:endParaRPr lang="en-GB" sz="1900" dirty="0"/>
          </a:p>
        </p:txBody>
      </p:sp>
      <p:pic>
        <p:nvPicPr>
          <p:cNvPr id="5" name="Picture 4"/>
          <p:cNvPicPr>
            <a:picLocks noChangeAspect="1"/>
          </p:cNvPicPr>
          <p:nvPr/>
        </p:nvPicPr>
        <p:blipFill>
          <a:blip r:embed="rId2"/>
          <a:stretch>
            <a:fillRect/>
          </a:stretch>
        </p:blipFill>
        <p:spPr>
          <a:xfrm>
            <a:off x="125152" y="11886"/>
            <a:ext cx="2694666" cy="1109568"/>
          </a:xfrm>
          <a:prstGeom prst="rect">
            <a:avLst/>
          </a:prstGeom>
        </p:spPr>
      </p:pic>
    </p:spTree>
    <p:extLst>
      <p:ext uri="{BB962C8B-B14F-4D97-AF65-F5344CB8AC3E}">
        <p14:creationId xmlns:p14="http://schemas.microsoft.com/office/powerpoint/2010/main" val="127478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0"/>
            <a:ext cx="10515600" cy="540913"/>
          </a:xfrm>
        </p:spPr>
        <p:txBody>
          <a:bodyPr>
            <a:normAutofit fontScale="90000"/>
          </a:bodyPr>
          <a:lstStyle/>
          <a:p>
            <a:pPr algn="ctr"/>
            <a:r>
              <a:rPr lang="sr-Cyrl-RS" sz="2800" b="1" dirty="0" smtClean="0"/>
              <a:t/>
            </a:r>
            <a:br>
              <a:rPr lang="sr-Cyrl-RS" sz="2800" b="1" dirty="0" smtClean="0"/>
            </a:br>
            <a:r>
              <a:rPr lang="sr-Cyrl-RS" sz="2800" b="1" dirty="0" smtClean="0"/>
              <a:t/>
            </a:r>
            <a:br>
              <a:rPr lang="sr-Cyrl-RS" sz="2800" b="1" dirty="0" smtClean="0"/>
            </a:br>
            <a:r>
              <a:rPr lang="sr-Cyrl-RS" sz="2800" b="1" dirty="0" smtClean="0"/>
              <a:t>3. </a:t>
            </a:r>
            <a:r>
              <a:rPr lang="ru-RU" sz="2800" b="1" dirty="0"/>
              <a:t>Еколошко право и уставно право</a:t>
            </a:r>
            <a:br>
              <a:rPr lang="ru-RU" sz="2800" b="1" dirty="0"/>
            </a:br>
            <a:endParaRPr lang="en-GB" sz="2800" b="1" dirty="0"/>
          </a:p>
        </p:txBody>
      </p:sp>
      <p:sp>
        <p:nvSpPr>
          <p:cNvPr id="3" name="Content Placeholder 2"/>
          <p:cNvSpPr>
            <a:spLocks noGrp="1"/>
          </p:cNvSpPr>
          <p:nvPr>
            <p:ph idx="1"/>
          </p:nvPr>
        </p:nvSpPr>
        <p:spPr>
          <a:xfrm>
            <a:off x="838200" y="1635617"/>
            <a:ext cx="10515600" cy="4842456"/>
          </a:xfrm>
        </p:spPr>
        <p:txBody>
          <a:bodyPr>
            <a:normAutofit/>
          </a:bodyPr>
          <a:lstStyle/>
          <a:p>
            <a:pPr algn="just"/>
            <a:r>
              <a:rPr lang="sr-Cyrl-RS" sz="2200" dirty="0" smtClean="0"/>
              <a:t>Уставно право представља основ из којег се развијају све остале гране права па самим тим и еколошко право представља део правног система државе дефинисан уставом. То значи да су општа начела (принципи) уставног права као што су начело законитости, начело јавности, начело права на жалбу, начело судске заштите истовремено  општа начела и еколошког права</a:t>
            </a:r>
          </a:p>
          <a:p>
            <a:pPr marL="0" indent="0" algn="just">
              <a:buNone/>
            </a:pPr>
            <a:endParaRPr lang="sr-Cyrl-RS" sz="1200" dirty="0" smtClean="0"/>
          </a:p>
          <a:p>
            <a:pPr algn="just"/>
            <a:r>
              <a:rPr lang="sr-Cyrl-RS" sz="2200" dirty="0" smtClean="0"/>
              <a:t>Устав Републике Србије из 2006.године, у члану 74. прописује да ,,Свако има право на здраву животну средину и на благовремено и потпуно обавештавање о њеном стању. Свако, а посебно Република Србија и аутономна покрајина, одговоран је за заштиту животне средине. Свако је дужан да чува и побољшава животну средину.“</a:t>
            </a:r>
          </a:p>
          <a:p>
            <a:pPr marL="0" indent="0" algn="just">
              <a:buNone/>
            </a:pPr>
            <a:endParaRPr lang="sr-Cyrl-RS" sz="1200" dirty="0" smtClean="0"/>
          </a:p>
          <a:p>
            <a:pPr algn="just"/>
            <a:r>
              <a:rPr lang="sr-Cyrl-RS" sz="2200" dirty="0" smtClean="0"/>
              <a:t>Ове норме указују на њихов огроман значај за појединце, државу и друштво и представљају еколошке норме уставноправног карактера</a:t>
            </a:r>
          </a:p>
          <a:p>
            <a:pPr>
              <a:buFont typeface="Wingdings" panose="05000000000000000000" pitchFamily="2" charset="2"/>
              <a:buChar char="Ø"/>
            </a:pPr>
            <a:endParaRPr lang="en-GB" sz="2200" dirty="0"/>
          </a:p>
        </p:txBody>
      </p:sp>
      <p:pic>
        <p:nvPicPr>
          <p:cNvPr id="5" name="Picture 4"/>
          <p:cNvPicPr>
            <a:picLocks noChangeAspect="1"/>
          </p:cNvPicPr>
          <p:nvPr/>
        </p:nvPicPr>
        <p:blipFill>
          <a:blip r:embed="rId2"/>
          <a:stretch>
            <a:fillRect/>
          </a:stretch>
        </p:blipFill>
        <p:spPr>
          <a:xfrm>
            <a:off x="150910" y="0"/>
            <a:ext cx="2694666" cy="1109568"/>
          </a:xfrm>
          <a:prstGeom prst="rect">
            <a:avLst/>
          </a:prstGeom>
        </p:spPr>
      </p:pic>
    </p:spTree>
    <p:extLst>
      <p:ext uri="{BB962C8B-B14F-4D97-AF65-F5344CB8AC3E}">
        <p14:creationId xmlns:p14="http://schemas.microsoft.com/office/powerpoint/2010/main" val="286507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867"/>
          </a:xfrm>
        </p:spPr>
        <p:txBody>
          <a:bodyPr/>
          <a:lstStyle/>
          <a:p>
            <a:pPr algn="ctr"/>
            <a:r>
              <a:rPr lang="sr-Cyrl-RS" sz="2500" b="1" dirty="0" smtClean="0">
                <a:solidFill>
                  <a:prstClr val="black"/>
                </a:solidFill>
              </a:rPr>
              <a:t>       4. </a:t>
            </a:r>
            <a:r>
              <a:rPr lang="ru-RU" sz="2500" b="1" dirty="0">
                <a:solidFill>
                  <a:prstClr val="black"/>
                </a:solidFill>
              </a:rPr>
              <a:t>Еколошко право и грађанско (облигационо) право</a:t>
            </a:r>
            <a:br>
              <a:rPr lang="ru-RU" sz="2500" b="1" dirty="0">
                <a:solidFill>
                  <a:prstClr val="black"/>
                </a:solidFill>
              </a:rPr>
            </a:br>
            <a:endParaRPr lang="en-GB" sz="2500" dirty="0"/>
          </a:p>
        </p:txBody>
      </p:sp>
      <p:sp>
        <p:nvSpPr>
          <p:cNvPr id="3" name="Content Placeholder 2"/>
          <p:cNvSpPr>
            <a:spLocks noGrp="1"/>
          </p:cNvSpPr>
          <p:nvPr>
            <p:ph idx="1"/>
          </p:nvPr>
        </p:nvSpPr>
        <p:spPr>
          <a:xfrm>
            <a:off x="838200" y="1535119"/>
            <a:ext cx="10515600" cy="5007348"/>
          </a:xfrm>
        </p:spPr>
        <p:txBody>
          <a:bodyPr>
            <a:normAutofit fontScale="92500" lnSpcReduction="10000"/>
          </a:bodyPr>
          <a:lstStyle/>
          <a:p>
            <a:pPr algn="just"/>
            <a:r>
              <a:rPr lang="sr-Cyrl-RS" sz="2400" dirty="0" smtClean="0"/>
              <a:t>Грађанско право изучава и регулише имовинске односе између субјеката права. Правно уређење тих имовинских односа углавном је засновано на диспозитивним нормама тј. </a:t>
            </a:r>
            <a:r>
              <a:rPr lang="sr-Cyrl-RS" sz="2400" dirty="0"/>
              <a:t>с</a:t>
            </a:r>
            <a:r>
              <a:rPr lang="sr-Cyrl-RS" sz="2400" dirty="0" smtClean="0"/>
              <a:t>убјекти имају једнаку могућност исказивања воље у заснивању правног односа</a:t>
            </a:r>
          </a:p>
          <a:p>
            <a:pPr marL="0" indent="0" algn="just">
              <a:buNone/>
            </a:pPr>
            <a:endParaRPr lang="sr-Cyrl-RS" sz="1000" dirty="0" smtClean="0"/>
          </a:p>
          <a:p>
            <a:pPr algn="just"/>
            <a:r>
              <a:rPr lang="sr-Cyrl-RS" sz="2400" dirty="0" smtClean="0"/>
              <a:t>У оквиру еколошког права нормама грађанског права дефинисана је одговорност за штету насталу изазивањем загађења животне средине (објективна одговорност)</a:t>
            </a:r>
          </a:p>
          <a:p>
            <a:pPr marL="0" indent="0" algn="just">
              <a:buNone/>
            </a:pPr>
            <a:endParaRPr lang="sr-Cyrl-RS" sz="1000" dirty="0" smtClean="0"/>
          </a:p>
          <a:p>
            <a:pPr algn="just"/>
            <a:r>
              <a:rPr lang="sr-Cyrl-RS" sz="2400" dirty="0" smtClean="0"/>
              <a:t>Посебна правила накнаде штете могу бити прописана и посебним законима који регулишу животну средину, а карактеристика наношења штете </a:t>
            </a:r>
            <a:r>
              <a:rPr lang="sr-Cyrl-RS" sz="2400" dirty="0"/>
              <a:t>је </a:t>
            </a:r>
            <a:r>
              <a:rPr lang="sr-Cyrl-RS" sz="2400" dirty="0" smtClean="0"/>
              <a:t>дужност </a:t>
            </a:r>
            <a:r>
              <a:rPr lang="sr-Cyrl-RS" sz="2400" dirty="0"/>
              <a:t>односно </a:t>
            </a:r>
            <a:r>
              <a:rPr lang="sr-Cyrl-RS" sz="2400" dirty="0" smtClean="0"/>
              <a:t>обавеза починиоца да накнади штету</a:t>
            </a:r>
          </a:p>
          <a:p>
            <a:pPr marL="0" indent="0" algn="just">
              <a:buNone/>
            </a:pPr>
            <a:endParaRPr lang="sr-Cyrl-RS" sz="1000" dirty="0" smtClean="0"/>
          </a:p>
          <a:p>
            <a:pPr algn="just"/>
            <a:r>
              <a:rPr lang="sr-Cyrl-RS" sz="2400" dirty="0" smtClean="0"/>
              <a:t>До преплитања еколошког и грађанског права долази и у ситуацијама када субјекти својом вољом одлуче </a:t>
            </a:r>
            <a:r>
              <a:rPr lang="sr-Cyrl-RS" sz="2400" u="sng" dirty="0" smtClean="0"/>
              <a:t>да стварањем правног односа унапреде еколошке вредности</a:t>
            </a:r>
            <a:r>
              <a:rPr lang="sr-Cyrl-RS" sz="2400" dirty="0" smtClean="0"/>
              <a:t> а при томе их на то не обавезује неко од правила позитивног законодавства. Тада субјекти заснивају еколошкоправни и грађанско правни однос у ком имовински (грађанскоправни) однос је део, сегмент ширег еколошкоправног односа</a:t>
            </a:r>
          </a:p>
          <a:p>
            <a:pPr algn="just"/>
            <a:endParaRPr lang="sr-Cyrl-RS" sz="2400" dirty="0" smtClean="0"/>
          </a:p>
        </p:txBody>
      </p:sp>
      <p:pic>
        <p:nvPicPr>
          <p:cNvPr id="4" name="Picture 3"/>
          <p:cNvPicPr>
            <a:picLocks noChangeAspect="1"/>
          </p:cNvPicPr>
          <p:nvPr/>
        </p:nvPicPr>
        <p:blipFill>
          <a:blip r:embed="rId2"/>
          <a:stretch>
            <a:fillRect/>
          </a:stretch>
        </p:blipFill>
        <p:spPr>
          <a:xfrm>
            <a:off x="154547" y="0"/>
            <a:ext cx="2524259" cy="1107583"/>
          </a:xfrm>
          <a:prstGeom prst="rect">
            <a:avLst/>
          </a:prstGeom>
        </p:spPr>
      </p:pic>
      <p:pic>
        <p:nvPicPr>
          <p:cNvPr id="5" name="Picture 4"/>
          <p:cNvPicPr>
            <a:picLocks noChangeAspect="1"/>
          </p:cNvPicPr>
          <p:nvPr/>
        </p:nvPicPr>
        <p:blipFill>
          <a:blip r:embed="rId3"/>
          <a:stretch>
            <a:fillRect/>
          </a:stretch>
        </p:blipFill>
        <p:spPr>
          <a:xfrm>
            <a:off x="150910" y="0"/>
            <a:ext cx="2694666" cy="1109568"/>
          </a:xfrm>
          <a:prstGeom prst="rect">
            <a:avLst/>
          </a:prstGeom>
        </p:spPr>
      </p:pic>
    </p:spTree>
    <p:extLst>
      <p:ext uri="{BB962C8B-B14F-4D97-AF65-F5344CB8AC3E}">
        <p14:creationId xmlns:p14="http://schemas.microsoft.com/office/powerpoint/2010/main" val="422227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4095"/>
          </a:xfrm>
        </p:spPr>
        <p:txBody>
          <a:bodyPr>
            <a:normAutofit fontScale="90000"/>
          </a:bodyPr>
          <a:lstStyle/>
          <a:p>
            <a:pPr algn="ctr"/>
            <a:r>
              <a:rPr lang="sr-Cyrl-RS" sz="2400" b="1" dirty="0" smtClean="0">
                <a:solidFill>
                  <a:prstClr val="black"/>
                </a:solidFill>
              </a:rPr>
              <a:t/>
            </a:r>
            <a:br>
              <a:rPr lang="sr-Cyrl-RS" sz="2400" b="1" dirty="0" smtClean="0">
                <a:solidFill>
                  <a:prstClr val="black"/>
                </a:solidFill>
              </a:rPr>
            </a:br>
            <a:r>
              <a:rPr lang="sr-Cyrl-RS" sz="2400" b="1" dirty="0">
                <a:solidFill>
                  <a:prstClr val="black"/>
                </a:solidFill>
              </a:rPr>
              <a:t/>
            </a:r>
            <a:br>
              <a:rPr lang="sr-Cyrl-RS" sz="2400" b="1" dirty="0">
                <a:solidFill>
                  <a:prstClr val="black"/>
                </a:solidFill>
              </a:rPr>
            </a:br>
            <a:r>
              <a:rPr lang="sr-Cyrl-RS" sz="2400" b="1" dirty="0" smtClean="0">
                <a:solidFill>
                  <a:prstClr val="black"/>
                </a:solidFill>
              </a:rPr>
              <a:t/>
            </a:r>
            <a:br>
              <a:rPr lang="sr-Cyrl-RS" sz="2400" b="1" dirty="0" smtClean="0">
                <a:solidFill>
                  <a:prstClr val="black"/>
                </a:solidFill>
              </a:rPr>
            </a:br>
            <a:r>
              <a:rPr lang="sr-Cyrl-RS" sz="2800" b="1" dirty="0" smtClean="0">
                <a:solidFill>
                  <a:prstClr val="black"/>
                </a:solidFill>
              </a:rPr>
              <a:t>5. </a:t>
            </a:r>
            <a:r>
              <a:rPr lang="ru-RU" sz="2800" b="1" dirty="0">
                <a:solidFill>
                  <a:prstClr val="black"/>
                </a:solidFill>
              </a:rPr>
              <a:t>Еколошко право и казнено право</a:t>
            </a:r>
            <a:r>
              <a:rPr lang="ru-RU" sz="2400" b="1" dirty="0">
                <a:solidFill>
                  <a:prstClr val="black"/>
                </a:solidFill>
              </a:rPr>
              <a:t/>
            </a:r>
            <a:br>
              <a:rPr lang="ru-RU" sz="2400" b="1" dirty="0">
                <a:solidFill>
                  <a:prstClr val="black"/>
                </a:solidFill>
              </a:rPr>
            </a:br>
            <a:endParaRPr lang="en-GB" dirty="0"/>
          </a:p>
        </p:txBody>
      </p:sp>
      <p:sp>
        <p:nvSpPr>
          <p:cNvPr id="3" name="Content Placeholder 2"/>
          <p:cNvSpPr>
            <a:spLocks noGrp="1"/>
          </p:cNvSpPr>
          <p:nvPr>
            <p:ph idx="1"/>
          </p:nvPr>
        </p:nvSpPr>
        <p:spPr>
          <a:xfrm>
            <a:off x="838199" y="1109568"/>
            <a:ext cx="10739907" cy="5748432"/>
          </a:xfrm>
        </p:spPr>
        <p:txBody>
          <a:bodyPr>
            <a:normAutofit/>
          </a:bodyPr>
          <a:lstStyle/>
          <a:p>
            <a:pPr algn="just"/>
            <a:r>
              <a:rPr lang="sr-Cyrl-RS" sz="2200" dirty="0" smtClean="0"/>
              <a:t>Казнено право (кривично, право привредних преступа и прекршајно право) прописује санкције за прецизно дефинисана (инкриминисана) понашања субјеката права која представљају остварење тзв. </a:t>
            </a:r>
            <a:r>
              <a:rPr lang="sr-Cyrl-RS" sz="2200" dirty="0"/>
              <a:t>б</a:t>
            </a:r>
            <a:r>
              <a:rPr lang="sr-Cyrl-RS" sz="2200" dirty="0" smtClean="0"/>
              <a:t>ића деликта</a:t>
            </a:r>
          </a:p>
          <a:p>
            <a:pPr algn="just"/>
            <a:r>
              <a:rPr lang="sr-Cyrl-RS" sz="2200" dirty="0" smtClean="0"/>
              <a:t>Кривично право представља систем правних норми којима се одређују кривична дела и њихови учиниоци као и прописују кривичне санкције према учиниоцима кривичних дела</a:t>
            </a:r>
          </a:p>
          <a:p>
            <a:pPr algn="just"/>
            <a:r>
              <a:rPr lang="sr-Cyrl-RS" sz="2200" dirty="0" smtClean="0"/>
              <a:t>Норме кривичног права еколошког карактера имају за циљ да кривичноправним санкцијама сузбијају противправне радње субјеката на подручју еколошког права. Еколошко право са друге стране, садржи норме које дају материјално-правни основ инкриминисања кривичних дела против животне средине</a:t>
            </a:r>
          </a:p>
          <a:p>
            <a:pPr algn="just"/>
            <a:r>
              <a:rPr lang="sr-Cyrl-RS" sz="2200" dirty="0" smtClean="0"/>
              <a:t>Додирна тачка еколошког и казненог права налази се у чињеници да је вредностима животне средине потребно пружити заштиту од покушаја угрожавања и уништавања који у себи садрже елементе опште, велике друштвене опасности</a:t>
            </a:r>
          </a:p>
          <a:p>
            <a:pPr algn="just"/>
            <a:r>
              <a:rPr lang="sr-Cyrl-RS" sz="2200" dirty="0" smtClean="0"/>
              <a:t>Еколошке норме се стога појављују као материјално-правни основ формирања три врсте инкриминација: кривичних дела, привредних преступа и прекршаја намењених заштити вредности </a:t>
            </a:r>
            <a:r>
              <a:rPr lang="sr-Latn-RS" sz="2200" i="1" dirty="0" smtClean="0"/>
              <a:t>ecosa</a:t>
            </a:r>
            <a:r>
              <a:rPr lang="sr-Cyrl-RS" sz="2200" i="1" dirty="0" smtClean="0"/>
              <a:t> </a:t>
            </a:r>
            <a:r>
              <a:rPr lang="sr-Cyrl-RS" sz="2200" dirty="0" smtClean="0"/>
              <a:t>и истовремено зравља, телесног интегритета и живота човека</a:t>
            </a:r>
            <a:endParaRPr lang="en-GB" sz="2200" i="1" dirty="0"/>
          </a:p>
        </p:txBody>
      </p:sp>
      <p:pic>
        <p:nvPicPr>
          <p:cNvPr id="4" name="Picture 3"/>
          <p:cNvPicPr>
            <a:picLocks noChangeAspect="1"/>
          </p:cNvPicPr>
          <p:nvPr/>
        </p:nvPicPr>
        <p:blipFill>
          <a:blip r:embed="rId2"/>
          <a:stretch>
            <a:fillRect/>
          </a:stretch>
        </p:blipFill>
        <p:spPr>
          <a:xfrm>
            <a:off x="154547" y="1"/>
            <a:ext cx="2691684" cy="875764"/>
          </a:xfrm>
          <a:prstGeom prst="rect">
            <a:avLst/>
          </a:prstGeom>
        </p:spPr>
      </p:pic>
      <p:pic>
        <p:nvPicPr>
          <p:cNvPr id="5" name="Picture 4"/>
          <p:cNvPicPr>
            <a:picLocks noChangeAspect="1"/>
          </p:cNvPicPr>
          <p:nvPr/>
        </p:nvPicPr>
        <p:blipFill>
          <a:blip r:embed="rId3"/>
          <a:stretch>
            <a:fillRect/>
          </a:stretch>
        </p:blipFill>
        <p:spPr>
          <a:xfrm>
            <a:off x="150910" y="0"/>
            <a:ext cx="2694666" cy="1109568"/>
          </a:xfrm>
          <a:prstGeom prst="rect">
            <a:avLst/>
          </a:prstGeom>
        </p:spPr>
      </p:pic>
    </p:spTree>
    <p:extLst>
      <p:ext uri="{BB962C8B-B14F-4D97-AF65-F5344CB8AC3E}">
        <p14:creationId xmlns:p14="http://schemas.microsoft.com/office/powerpoint/2010/main" val="14316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4095"/>
          </a:xfrm>
        </p:spPr>
        <p:txBody>
          <a:bodyPr>
            <a:normAutofit fontScale="90000"/>
          </a:bodyPr>
          <a:lstStyle/>
          <a:p>
            <a:pPr algn="ctr"/>
            <a:r>
              <a:rPr lang="sr-Cyrl-RS" sz="2400" b="1" dirty="0" smtClean="0">
                <a:solidFill>
                  <a:prstClr val="black"/>
                </a:solidFill>
              </a:rPr>
              <a:t/>
            </a:r>
            <a:br>
              <a:rPr lang="sr-Cyrl-RS" sz="2400" b="1" dirty="0" smtClean="0">
                <a:solidFill>
                  <a:prstClr val="black"/>
                </a:solidFill>
              </a:rPr>
            </a:br>
            <a:r>
              <a:rPr lang="sr-Cyrl-RS" sz="2400" b="1" dirty="0">
                <a:solidFill>
                  <a:prstClr val="black"/>
                </a:solidFill>
              </a:rPr>
              <a:t/>
            </a:r>
            <a:br>
              <a:rPr lang="sr-Cyrl-RS" sz="2400" b="1" dirty="0">
                <a:solidFill>
                  <a:prstClr val="black"/>
                </a:solidFill>
              </a:rPr>
            </a:br>
            <a:r>
              <a:rPr lang="sr-Cyrl-RS" sz="2400" b="1" dirty="0" smtClean="0">
                <a:solidFill>
                  <a:prstClr val="black"/>
                </a:solidFill>
              </a:rPr>
              <a:t/>
            </a:r>
            <a:br>
              <a:rPr lang="sr-Cyrl-RS" sz="2400" b="1" dirty="0" smtClean="0">
                <a:solidFill>
                  <a:prstClr val="black"/>
                </a:solidFill>
              </a:rPr>
            </a:br>
            <a:r>
              <a:rPr lang="sr-Cyrl-RS" sz="2400" b="1" dirty="0">
                <a:solidFill>
                  <a:prstClr val="black"/>
                </a:solidFill>
              </a:rPr>
              <a:t/>
            </a:r>
            <a:br>
              <a:rPr lang="sr-Cyrl-RS" sz="2400" b="1" dirty="0">
                <a:solidFill>
                  <a:prstClr val="black"/>
                </a:solidFill>
              </a:rPr>
            </a:br>
            <a:r>
              <a:rPr lang="sr-Cyrl-RS" sz="2400" b="1" dirty="0" smtClean="0">
                <a:solidFill>
                  <a:prstClr val="black"/>
                </a:solidFill>
              </a:rPr>
              <a:t>  </a:t>
            </a:r>
            <a:r>
              <a:rPr lang="sr-Cyrl-RS" sz="2800" b="1" dirty="0" smtClean="0">
                <a:solidFill>
                  <a:prstClr val="black"/>
                </a:solidFill>
              </a:rPr>
              <a:t>6. </a:t>
            </a:r>
            <a:r>
              <a:rPr lang="ru-RU" sz="2800" b="1" dirty="0">
                <a:solidFill>
                  <a:prstClr val="black"/>
                </a:solidFill>
              </a:rPr>
              <a:t>Еколошко право и пореско и финансијско право</a:t>
            </a:r>
            <a:r>
              <a:rPr lang="ru-RU" sz="2400" b="1" dirty="0">
                <a:solidFill>
                  <a:prstClr val="black"/>
                </a:solidFill>
              </a:rPr>
              <a:t/>
            </a:r>
            <a:br>
              <a:rPr lang="ru-RU" sz="2400" b="1" dirty="0">
                <a:solidFill>
                  <a:prstClr val="black"/>
                </a:solidFill>
              </a:rPr>
            </a:br>
            <a:r>
              <a:rPr lang="ru-RU" sz="2400" b="1" dirty="0">
                <a:solidFill>
                  <a:prstClr val="black"/>
                </a:solidFill>
              </a:rPr>
              <a:t/>
            </a:r>
            <a:br>
              <a:rPr lang="ru-RU" sz="2400" b="1" dirty="0">
                <a:solidFill>
                  <a:prstClr val="black"/>
                </a:solidFill>
              </a:rPr>
            </a:br>
            <a:endParaRPr lang="en-GB" dirty="0"/>
          </a:p>
        </p:txBody>
      </p:sp>
      <p:sp>
        <p:nvSpPr>
          <p:cNvPr id="3" name="Content Placeholder 2"/>
          <p:cNvSpPr>
            <a:spLocks noGrp="1"/>
          </p:cNvSpPr>
          <p:nvPr>
            <p:ph idx="1"/>
          </p:nvPr>
        </p:nvSpPr>
        <p:spPr>
          <a:xfrm>
            <a:off x="838200" y="1571222"/>
            <a:ext cx="10515600" cy="4790941"/>
          </a:xfrm>
        </p:spPr>
        <p:txBody>
          <a:bodyPr>
            <a:normAutofit/>
          </a:bodyPr>
          <a:lstStyle/>
          <a:p>
            <a:pPr algn="just"/>
            <a:r>
              <a:rPr lang="sr-Cyrl-RS" sz="2200" dirty="0" smtClean="0"/>
              <a:t>Финансијско право обухвата правне норме у вези са питањима прихода и расхода државе и финансијске делатности државних органа и других организација (припрему, одобрење  и извршење буџета и финансијских планова, прикупљање пореза, доприноса и друго)</a:t>
            </a:r>
          </a:p>
          <a:p>
            <a:pPr algn="just"/>
            <a:r>
              <a:rPr lang="sr-Cyrl-RS" sz="2200" dirty="0" smtClean="0"/>
              <a:t>Пореско и финансијско право чине основу за увођење и примену економских инструмената заштите животне средине. Економски инструменти омогућавају да се еколошки проблеми решавају брже, ефикасније и јефтиније</a:t>
            </a:r>
          </a:p>
          <a:p>
            <a:pPr algn="just"/>
            <a:r>
              <a:rPr lang="sr-Cyrl-RS" sz="2200" dirty="0" smtClean="0"/>
              <a:t>На пример, имплементација еколошких пореза, као једног од инструмената економске политика заштите животне средине, директно се ослања на принципе и регулативу усвојену у оквиру пореског и финансијскиг права поједине државе</a:t>
            </a:r>
          </a:p>
          <a:p>
            <a:pPr algn="just"/>
            <a:r>
              <a:rPr lang="sr-Cyrl-RS" sz="2200" dirty="0" smtClean="0"/>
              <a:t>Еколошки порези омогућавају ефикасно интегрисање еколошких циљева у процес економског развоја односно тзв. одрживог развоја који у међународним и националним оквирима садржи обавезу заштите животне средине у свим привредним активностима </a:t>
            </a:r>
          </a:p>
        </p:txBody>
      </p:sp>
      <p:pic>
        <p:nvPicPr>
          <p:cNvPr id="5" name="Picture 4"/>
          <p:cNvPicPr>
            <a:picLocks noChangeAspect="1"/>
          </p:cNvPicPr>
          <p:nvPr/>
        </p:nvPicPr>
        <p:blipFill>
          <a:blip r:embed="rId2"/>
          <a:stretch>
            <a:fillRect/>
          </a:stretch>
        </p:blipFill>
        <p:spPr>
          <a:xfrm>
            <a:off x="150910" y="0"/>
            <a:ext cx="2694666" cy="1109568"/>
          </a:xfrm>
          <a:prstGeom prst="rect">
            <a:avLst/>
          </a:prstGeom>
        </p:spPr>
      </p:pic>
    </p:spTree>
    <p:extLst>
      <p:ext uri="{BB962C8B-B14F-4D97-AF65-F5344CB8AC3E}">
        <p14:creationId xmlns:p14="http://schemas.microsoft.com/office/powerpoint/2010/main" val="423422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sr-Cyrl-RS" sz="4000" dirty="0" smtClean="0"/>
              <a:t>Хвала на пажњи!!!</a:t>
            </a:r>
          </a:p>
          <a:p>
            <a:pPr marL="0" indent="0" algn="ctr">
              <a:buNone/>
            </a:pPr>
            <a:endParaRPr lang="sr-Cyrl-RS" sz="4000" dirty="0"/>
          </a:p>
          <a:p>
            <a:pPr marL="0" indent="0" algn="ctr">
              <a:buNone/>
            </a:pPr>
            <a:endParaRPr lang="sr-Cyrl-RS" sz="4000" dirty="0" smtClean="0"/>
          </a:p>
          <a:p>
            <a:pPr marL="0" indent="0" algn="ctr">
              <a:buNone/>
            </a:pPr>
            <a:r>
              <a:rPr lang="sr-Cyrl-RS" sz="4000" dirty="0" smtClean="0"/>
              <a:t>Питања?</a:t>
            </a:r>
            <a:endParaRPr lang="sr-Cyrl-RS" sz="4000" dirty="0"/>
          </a:p>
        </p:txBody>
      </p:sp>
      <p:pic>
        <p:nvPicPr>
          <p:cNvPr id="4" name="Picture 3"/>
          <p:cNvPicPr>
            <a:picLocks noChangeAspect="1"/>
          </p:cNvPicPr>
          <p:nvPr/>
        </p:nvPicPr>
        <p:blipFill>
          <a:blip r:embed="rId2"/>
          <a:stretch>
            <a:fillRect/>
          </a:stretch>
        </p:blipFill>
        <p:spPr>
          <a:xfrm>
            <a:off x="154547" y="0"/>
            <a:ext cx="2691684" cy="1107583"/>
          </a:xfrm>
          <a:prstGeom prst="rect">
            <a:avLst/>
          </a:prstGeom>
        </p:spPr>
      </p:pic>
    </p:spTree>
    <p:extLst>
      <p:ext uri="{BB962C8B-B14F-4D97-AF65-F5344CB8AC3E}">
        <p14:creationId xmlns:p14="http://schemas.microsoft.com/office/powerpoint/2010/main" val="153748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1060</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Еколошко право</vt:lpstr>
      <vt:lpstr>ОДНОС ЕКОЛОШКОГ ПРАВА  ПРЕМА ДРУГИМ ГРАНАМА ПРАВА</vt:lpstr>
      <vt:lpstr>1. Еколошко право као грана правног система  </vt:lpstr>
      <vt:lpstr>  2. Еколошко право и међународно јавно право </vt:lpstr>
      <vt:lpstr>  3. Еколошко право и уставно право </vt:lpstr>
      <vt:lpstr>       4. Еколошко право и грађанско (облигационо) право </vt:lpstr>
      <vt:lpstr>   5. Еколошко право и казнено право </vt:lpstr>
      <vt:lpstr>      6. Еколошко право и пореско и финансијско право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Zoki</dc:creator>
  <cp:lastModifiedBy>Zoki</cp:lastModifiedBy>
  <cp:revision>56</cp:revision>
  <dcterms:created xsi:type="dcterms:W3CDTF">2021-02-18T11:24:12Z</dcterms:created>
  <dcterms:modified xsi:type="dcterms:W3CDTF">2021-02-25T21:25:31Z</dcterms:modified>
</cp:coreProperties>
</file>