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63" r:id="rId2"/>
    <p:sldId id="289" r:id="rId3"/>
    <p:sldId id="264" r:id="rId4"/>
    <p:sldId id="290" r:id="rId5"/>
    <p:sldId id="265" r:id="rId6"/>
    <p:sldId id="291" r:id="rId7"/>
    <p:sldId id="266" r:id="rId8"/>
    <p:sldId id="267" r:id="rId9"/>
    <p:sldId id="292" r:id="rId10"/>
    <p:sldId id="268" r:id="rId11"/>
    <p:sldId id="269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91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66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227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95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8632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99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15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7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04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97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13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0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89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4B-04EA-43A7-8983-543DFD40F16A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41E4B-04EA-43A7-8983-543DFD40F16A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C123A14-76C7-4B6D-BCB8-2173E93B01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5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7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82752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err="1"/>
              <a:t>Linearni</a:t>
            </a:r>
            <a:r>
              <a:rPr lang="en-US" sz="2000" b="1" dirty="0"/>
              <a:t> </a:t>
            </a:r>
            <a:r>
              <a:rPr lang="en-US" sz="2000" b="1" dirty="0" err="1"/>
              <a:t>vremenski</a:t>
            </a:r>
            <a:r>
              <a:rPr lang="en-US" sz="2000" b="1" dirty="0"/>
              <a:t> </a:t>
            </a:r>
            <a:r>
              <a:rPr lang="en-US" sz="2000" b="1" dirty="0" err="1"/>
              <a:t>invarijantni</a:t>
            </a:r>
            <a:r>
              <a:rPr lang="en-US" sz="2000" b="1" dirty="0"/>
              <a:t> </a:t>
            </a:r>
            <a:r>
              <a:rPr lang="en-US" sz="2000" b="1" dirty="0" err="1"/>
              <a:t>sistemi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389888"/>
            <a:ext cx="6693410" cy="5075306"/>
          </a:xfrm>
        </p:spPr>
        <p:txBody>
          <a:bodyPr/>
          <a:lstStyle/>
          <a:p>
            <a:pPr marL="0" indent="0" algn="just" hangingPunct="0">
              <a:buNone/>
            </a:pPr>
            <a:r>
              <a:rPr lang="pt-BR" sz="2200" b="1" dirty="0"/>
              <a:t>Primer 2</a:t>
            </a:r>
            <a:endParaRPr lang="en-US" sz="2200" b="1" dirty="0"/>
          </a:p>
          <a:p>
            <a:pPr algn="just">
              <a:buNone/>
            </a:pPr>
            <a:r>
              <a:rPr lang="pl-PL" sz="2200" dirty="0" smtClean="0"/>
              <a:t>	Za sistem opisan diferencnom jednačinom :</a:t>
            </a:r>
          </a:p>
          <a:p>
            <a:pPr algn="just"/>
            <a:endParaRPr lang="pl-PL" dirty="0" smtClean="0"/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pl-PL" sz="2200" dirty="0" smtClean="0"/>
              <a:t>	naći prenosnu funkciju.</a:t>
            </a:r>
          </a:p>
          <a:p>
            <a:pPr algn="just"/>
            <a:r>
              <a:rPr lang="sr-Latn-RS" sz="2400" dirty="0" smtClean="0"/>
              <a:t>Rešenje:</a:t>
            </a:r>
            <a:endParaRPr lang="en-US" sz="2400" dirty="0"/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pl-PL" dirty="0" smtClean="0"/>
              <a:t> </a:t>
            </a:r>
            <a:r>
              <a:rPr lang="pl-PL" sz="2200" dirty="0" smtClean="0"/>
              <a:t>Ako primenimo </a:t>
            </a:r>
            <a:r>
              <a:rPr lang="pl-PL" sz="2200" i="1" dirty="0" smtClean="0"/>
              <a:t>z</a:t>
            </a:r>
            <a:r>
              <a:rPr lang="pl-PL" sz="2200" dirty="0" smtClean="0"/>
              <a:t> transformaciju na obe strane ove diferencne jednačine i podelimo sa X(z) </a:t>
            </a:r>
            <a:r>
              <a:rPr lang="en-US" sz="2200" dirty="0" err="1" smtClean="0"/>
              <a:t>dobija</a:t>
            </a:r>
            <a:r>
              <a:rPr lang="en-US" sz="2200" dirty="0" smtClean="0"/>
              <a:t> </a:t>
            </a:r>
            <a:r>
              <a:rPr lang="en-US" sz="2200" dirty="0"/>
              <a:t>se </a:t>
            </a:r>
            <a:r>
              <a:rPr lang="en-US" sz="2200" dirty="0" err="1"/>
              <a:t>funkcija</a:t>
            </a:r>
            <a:r>
              <a:rPr lang="en-US" sz="2200" dirty="0"/>
              <a:t> </a:t>
            </a:r>
            <a:r>
              <a:rPr lang="en-US" sz="2200" dirty="0" err="1" smtClean="0"/>
              <a:t>prenosa</a:t>
            </a:r>
            <a:endParaRPr lang="en-US" sz="2200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037" y="2500804"/>
            <a:ext cx="6121443" cy="4494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414" y="5317773"/>
            <a:ext cx="4463330" cy="54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528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22986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err="1"/>
              <a:t>Linearni</a:t>
            </a:r>
            <a:r>
              <a:rPr lang="en-US" sz="2000" b="1" dirty="0"/>
              <a:t> </a:t>
            </a:r>
            <a:r>
              <a:rPr lang="en-US" sz="2000" b="1" dirty="0" err="1"/>
              <a:t>vremenski</a:t>
            </a:r>
            <a:r>
              <a:rPr lang="en-US" sz="2000" b="1" dirty="0"/>
              <a:t> </a:t>
            </a:r>
            <a:r>
              <a:rPr lang="en-US" sz="2000" b="1" dirty="0" err="1"/>
              <a:t>invarijantni</a:t>
            </a:r>
            <a:r>
              <a:rPr lang="en-US" sz="2000" b="1" dirty="0"/>
              <a:t> </a:t>
            </a:r>
            <a:r>
              <a:rPr lang="en-US" sz="2000" b="1" dirty="0" err="1"/>
              <a:t>sistemi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38656"/>
            <a:ext cx="6885905" cy="460270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hangingPunct="0"/>
            <a:r>
              <a:rPr lang="en-US" sz="2200" dirty="0" err="1"/>
              <a:t>gde</a:t>
            </a:r>
            <a:r>
              <a:rPr lang="en-US" sz="2200" dirty="0"/>
              <a:t>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sa</a:t>
            </a:r>
            <a:r>
              <a:rPr lang="en-US" sz="2200" dirty="0"/>
              <a:t> </a:t>
            </a:r>
            <a:r>
              <a:rPr lang="en-US" sz="2200" i="1" dirty="0"/>
              <a:t>H</a:t>
            </a:r>
            <a:r>
              <a:rPr lang="en-US" sz="2200" i="1" baseline="-25000" dirty="0"/>
              <a:t>R</a:t>
            </a:r>
            <a:r>
              <a:rPr lang="en-US" sz="2200" dirty="0"/>
              <a:t>(</a:t>
            </a:r>
            <a:r>
              <a:rPr lang="en-US" sz="2200" i="1" dirty="0" err="1"/>
              <a:t>e</a:t>
            </a:r>
            <a:r>
              <a:rPr lang="en-US" sz="2200" i="1" baseline="30000" dirty="0" err="1"/>
              <a:t>j</a:t>
            </a:r>
            <a:r>
              <a:rPr lang="en-US" sz="2200" i="1" baseline="30000" dirty="0">
                <a:sym typeface="Symbol" panose="05050102010706020507" pitchFamily="18" charset="2"/>
              </a:rPr>
              <a:t></a:t>
            </a:r>
            <a:r>
              <a:rPr lang="en-US" sz="2200" dirty="0"/>
              <a:t>)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i="1" dirty="0"/>
              <a:t>H</a:t>
            </a:r>
            <a:r>
              <a:rPr lang="en-US" sz="2200" i="1" baseline="-25000" dirty="0"/>
              <a:t>I</a:t>
            </a:r>
            <a:r>
              <a:rPr lang="en-US" sz="2200" dirty="0"/>
              <a:t>(</a:t>
            </a:r>
            <a:r>
              <a:rPr lang="en-US" sz="2200" i="1" dirty="0" err="1"/>
              <a:t>e</a:t>
            </a:r>
            <a:r>
              <a:rPr lang="en-US" sz="2200" i="1" baseline="30000" dirty="0" err="1"/>
              <a:t>j</a:t>
            </a:r>
            <a:r>
              <a:rPr lang="en-US" sz="2200" i="1" baseline="30000" dirty="0">
                <a:sym typeface="Symbol" panose="05050102010706020507" pitchFamily="18" charset="2"/>
              </a:rPr>
              <a:t></a:t>
            </a:r>
            <a:r>
              <a:rPr lang="en-US" sz="2200" dirty="0"/>
              <a:t>) </a:t>
            </a:r>
            <a:r>
              <a:rPr lang="en-US" sz="2200" dirty="0" err="1"/>
              <a:t>označeni</a:t>
            </a:r>
            <a:r>
              <a:rPr lang="en-US" sz="2200" dirty="0"/>
              <a:t> </a:t>
            </a:r>
            <a:r>
              <a:rPr lang="en-US" sz="2200" dirty="0" err="1"/>
              <a:t>njen</a:t>
            </a:r>
            <a:r>
              <a:rPr lang="en-US" sz="2200" dirty="0"/>
              <a:t> </a:t>
            </a:r>
            <a:r>
              <a:rPr lang="en-US" sz="2200" dirty="0" err="1"/>
              <a:t>realni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imaginarni</a:t>
            </a:r>
            <a:r>
              <a:rPr lang="en-US" sz="2200" dirty="0"/>
              <a:t> </a:t>
            </a:r>
            <a:r>
              <a:rPr lang="en-US" sz="2200" dirty="0" err="1" smtClean="0"/>
              <a:t>deo</a:t>
            </a:r>
            <a:r>
              <a:rPr lang="sr-Latn-RS" sz="2200" dirty="0" smtClean="0"/>
              <a:t> respektivno</a:t>
            </a:r>
            <a:r>
              <a:rPr lang="en-US" sz="2200" dirty="0" smtClean="0"/>
              <a:t>.</a:t>
            </a:r>
            <a:endParaRPr lang="en-US" sz="2200" dirty="0"/>
          </a:p>
          <a:p>
            <a:r>
              <a:rPr lang="en-US" sz="2200" dirty="0" err="1"/>
              <a:t>Najčešće</a:t>
            </a:r>
            <a:r>
              <a:rPr lang="en-US" sz="2200" dirty="0"/>
              <a:t> se </a:t>
            </a:r>
            <a:r>
              <a:rPr lang="en-US" sz="2200" dirty="0" err="1"/>
              <a:t>frekvencijski</a:t>
            </a:r>
            <a:r>
              <a:rPr lang="en-US" sz="2200" dirty="0"/>
              <a:t> </a:t>
            </a:r>
            <a:r>
              <a:rPr lang="en-US" sz="2200" dirty="0" err="1"/>
              <a:t>odziv</a:t>
            </a:r>
            <a:r>
              <a:rPr lang="en-US" sz="2200" dirty="0"/>
              <a:t> </a:t>
            </a:r>
            <a:r>
              <a:rPr lang="en-US" sz="2200" dirty="0" err="1"/>
              <a:t>predstavlja</a:t>
            </a:r>
            <a:r>
              <a:rPr lang="en-US" sz="2200" dirty="0"/>
              <a:t> </a:t>
            </a:r>
            <a:r>
              <a:rPr lang="en-US" sz="2200" dirty="0" err="1"/>
              <a:t>preko</a:t>
            </a:r>
            <a:r>
              <a:rPr lang="en-US" sz="2200" dirty="0"/>
              <a:t> </a:t>
            </a:r>
            <a:r>
              <a:rPr lang="en-US" sz="2200" dirty="0" err="1"/>
              <a:t>modula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 smtClean="0"/>
              <a:t>argumenta</a:t>
            </a:r>
            <a:r>
              <a:rPr lang="sr-Latn-RS" sz="2200" dirty="0" smtClean="0"/>
              <a:t>:</a:t>
            </a:r>
            <a:endParaRPr lang="en-US" sz="2200" dirty="0"/>
          </a:p>
          <a:p>
            <a:endParaRPr lang="en-US" dirty="0" smtClean="0"/>
          </a:p>
          <a:p>
            <a:r>
              <a:rPr lang="sr-Latn-RS" dirty="0" smtClean="0"/>
              <a:t>                                                             =</a:t>
            </a:r>
          </a:p>
          <a:p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140714" y="1950720"/>
          <a:ext cx="3402330" cy="434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3" imgW="1790640" imgH="228600" progId="Equation.3">
                  <p:embed/>
                </p:oleObj>
              </mc:Choice>
              <mc:Fallback>
                <p:oleObj name="Equation" r:id="rId3" imgW="17906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0714" y="1950720"/>
                        <a:ext cx="3402330" cy="4343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248663" y="4559808"/>
          <a:ext cx="3880289" cy="496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5" imgW="2184120" imgH="279360" progId="Equation.3">
                  <p:embed/>
                </p:oleObj>
              </mc:Choice>
              <mc:Fallback>
                <p:oleObj name="Equation" r:id="rId5" imgW="218412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8663" y="4559808"/>
                        <a:ext cx="3880289" cy="4963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062225" y="5254752"/>
          <a:ext cx="1893147" cy="52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7" imgW="825480" imgH="228600" progId="Equation.3">
                  <p:embed/>
                </p:oleObj>
              </mc:Choice>
              <mc:Fallback>
                <p:oleObj name="Equation" r:id="rId7" imgW="8254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225" y="5254752"/>
                        <a:ext cx="1893147" cy="524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5655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8368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err="1"/>
              <a:t>Linearni</a:t>
            </a:r>
            <a:r>
              <a:rPr lang="en-US" sz="2000" b="1" dirty="0"/>
              <a:t> </a:t>
            </a:r>
            <a:r>
              <a:rPr lang="en-US" sz="2000" b="1" dirty="0" err="1"/>
              <a:t>vremenski</a:t>
            </a:r>
            <a:r>
              <a:rPr lang="en-US" sz="2000" b="1" dirty="0"/>
              <a:t> </a:t>
            </a:r>
            <a:r>
              <a:rPr lang="en-US" sz="2000" b="1" dirty="0" err="1"/>
              <a:t>invarijantni</a:t>
            </a:r>
            <a:r>
              <a:rPr lang="en-US" sz="2000" b="1" dirty="0"/>
              <a:t> </a:t>
            </a:r>
            <a:r>
              <a:rPr lang="en-US" sz="2000" b="1" dirty="0" err="1"/>
              <a:t>sistemi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38657"/>
            <a:ext cx="6681218" cy="4923506"/>
          </a:xfrm>
        </p:spPr>
        <p:txBody>
          <a:bodyPr/>
          <a:lstStyle/>
          <a:p>
            <a:r>
              <a:rPr lang="en-US" sz="2200" dirty="0"/>
              <a:t>M(</a:t>
            </a:r>
            <a:r>
              <a:rPr lang="en-US" sz="2200" i="1" dirty="0">
                <a:sym typeface="Symbol" panose="05050102010706020507" pitchFamily="18" charset="2"/>
              </a:rPr>
              <a:t></a:t>
            </a:r>
            <a:r>
              <a:rPr lang="en-US" sz="2200" dirty="0"/>
              <a:t>)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i="1" dirty="0">
                <a:sym typeface="Symbol" panose="05050102010706020507" pitchFamily="18" charset="2"/>
              </a:rPr>
              <a:t></a:t>
            </a:r>
            <a:r>
              <a:rPr lang="en-US" sz="2200" dirty="0"/>
              <a:t>(</a:t>
            </a:r>
            <a:r>
              <a:rPr lang="en-US" sz="2200" dirty="0">
                <a:sym typeface="Symbol" panose="05050102010706020507" pitchFamily="18" charset="2"/>
              </a:rPr>
              <a:t></a:t>
            </a:r>
            <a:r>
              <a:rPr lang="en-US" sz="2200" dirty="0"/>
              <a:t>)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i="1" dirty="0" err="1"/>
              <a:t>amplitudska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i="1" dirty="0" err="1"/>
              <a:t>fazna</a:t>
            </a:r>
            <a:r>
              <a:rPr lang="en-US" sz="2200" dirty="0"/>
              <a:t> </a:t>
            </a:r>
            <a:r>
              <a:rPr lang="en-US" sz="2200" dirty="0" err="1"/>
              <a:t>karakteristika</a:t>
            </a:r>
            <a:endParaRPr lang="en-US" sz="22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sr-Latn-RS" i="1" dirty="0" smtClean="0"/>
          </a:p>
          <a:p>
            <a:r>
              <a:rPr lang="en-US" sz="2200" i="1" dirty="0" err="1" smtClean="0"/>
              <a:t>Grupno</a:t>
            </a:r>
            <a:r>
              <a:rPr lang="en-US" sz="2200" i="1" dirty="0" smtClean="0"/>
              <a:t> </a:t>
            </a:r>
            <a:r>
              <a:rPr lang="en-US" sz="2200" i="1" dirty="0" err="1"/>
              <a:t>kašnjenje</a:t>
            </a:r>
            <a:r>
              <a:rPr lang="en-US" sz="2200" dirty="0"/>
              <a:t> </a:t>
            </a:r>
            <a:r>
              <a:rPr lang="en-US" sz="2200" i="1" dirty="0">
                <a:sym typeface="Symbol" panose="05050102010706020507" pitchFamily="18" charset="2"/>
              </a:rPr>
              <a:t></a:t>
            </a:r>
            <a:r>
              <a:rPr lang="en-US" sz="2200" dirty="0"/>
              <a:t>(</a:t>
            </a:r>
            <a:r>
              <a:rPr lang="en-US" sz="2200" i="1" dirty="0">
                <a:sym typeface="Symbol" panose="05050102010706020507" pitchFamily="18" charset="2"/>
              </a:rPr>
              <a:t></a:t>
            </a:r>
            <a:r>
              <a:rPr lang="en-US" sz="2200" dirty="0"/>
              <a:t>) </a:t>
            </a:r>
            <a:r>
              <a:rPr lang="en-US" sz="2200" dirty="0" err="1"/>
              <a:t>definiše</a:t>
            </a:r>
            <a:r>
              <a:rPr lang="en-US" sz="2200" dirty="0"/>
              <a:t> se </a:t>
            </a:r>
            <a:r>
              <a:rPr lang="en-US" sz="2200" dirty="0" err="1"/>
              <a:t>kao</a:t>
            </a:r>
            <a:r>
              <a:rPr lang="en-US" sz="2200" dirty="0"/>
              <a:t> </a:t>
            </a:r>
            <a:r>
              <a:rPr lang="en-US" sz="2200" dirty="0" err="1"/>
              <a:t>izvod</a:t>
            </a:r>
            <a:r>
              <a:rPr lang="en-US" sz="2200" dirty="0"/>
              <a:t> </a:t>
            </a:r>
            <a:r>
              <a:rPr lang="en-US" sz="2200" dirty="0" err="1"/>
              <a:t>fazne</a:t>
            </a:r>
            <a:r>
              <a:rPr lang="en-US" sz="2200" dirty="0"/>
              <a:t> </a:t>
            </a:r>
            <a:r>
              <a:rPr lang="en-US" sz="2200" dirty="0" err="1"/>
              <a:t>karakteristike</a:t>
            </a:r>
            <a:r>
              <a:rPr lang="en-US" sz="2200" dirty="0"/>
              <a:t> </a:t>
            </a:r>
            <a:r>
              <a:rPr lang="en-US" sz="2200" dirty="0" err="1"/>
              <a:t>po</a:t>
            </a:r>
            <a:r>
              <a:rPr lang="en-US" sz="2200" dirty="0"/>
              <a:t> </a:t>
            </a:r>
            <a:r>
              <a:rPr lang="en-US" sz="2200" dirty="0" err="1" smtClean="0"/>
              <a:t>frekvenciji</a:t>
            </a:r>
            <a:r>
              <a:rPr lang="sr-Latn-RS" sz="2200" dirty="0" smtClean="0"/>
              <a:t>:</a:t>
            </a:r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147826" y="2243328"/>
          <a:ext cx="5075838" cy="631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3" imgW="2654280" imgH="330120" progId="Equation.3">
                  <p:embed/>
                </p:oleObj>
              </mc:Choice>
              <mc:Fallback>
                <p:oleObj name="Equation" r:id="rId3" imgW="2654280" imgH="3301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826" y="2243328"/>
                        <a:ext cx="5075838" cy="6314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279398" y="3291840"/>
          <a:ext cx="4111752" cy="865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5" imgW="2171520" imgH="457200" progId="Equation.3">
                  <p:embed/>
                </p:oleObj>
              </mc:Choice>
              <mc:Fallback>
                <p:oleObj name="Equation" r:id="rId5" imgW="217152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398" y="3291840"/>
                        <a:ext cx="4111752" cy="8656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778762" y="5283767"/>
          <a:ext cx="1756918" cy="707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7" imgW="977760" imgH="393480" progId="Equation.3">
                  <p:embed/>
                </p:oleObj>
              </mc:Choice>
              <mc:Fallback>
                <p:oleObj name="Equation" r:id="rId7" imgW="9777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762" y="5283767"/>
                        <a:ext cx="1756918" cy="7073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4695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b="1" dirty="0" err="1"/>
              <a:t>Linearni</a:t>
            </a:r>
            <a:r>
              <a:rPr lang="en-US" sz="2000" b="1" dirty="0"/>
              <a:t> </a:t>
            </a:r>
            <a:r>
              <a:rPr lang="en-US" sz="2000" b="1" dirty="0" err="1"/>
              <a:t>vremenski</a:t>
            </a:r>
            <a:r>
              <a:rPr lang="en-US" sz="2000" b="1" dirty="0"/>
              <a:t> </a:t>
            </a:r>
            <a:r>
              <a:rPr lang="en-US" sz="2000" b="1" dirty="0" err="1"/>
              <a:t>invarijantni</a:t>
            </a:r>
            <a:r>
              <a:rPr lang="en-US" sz="2000" b="1" dirty="0"/>
              <a:t> </a:t>
            </a:r>
            <a:r>
              <a:rPr lang="en-US" sz="2000" b="1" dirty="0" err="1"/>
              <a:t>sistemi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50848"/>
            <a:ext cx="6873026" cy="5065862"/>
          </a:xfrm>
        </p:spPr>
        <p:txBody>
          <a:bodyPr/>
          <a:lstStyle/>
          <a:p>
            <a:pPr algn="just"/>
            <a:r>
              <a:rPr lang="en-US" sz="2200" dirty="0"/>
              <a:t>U </a:t>
            </a:r>
            <a:r>
              <a:rPr lang="en-US" sz="2200" dirty="0" err="1"/>
              <a:t>praksi</a:t>
            </a:r>
            <a:r>
              <a:rPr lang="en-US" sz="2200" dirty="0"/>
              <a:t> se </a:t>
            </a:r>
            <a:r>
              <a:rPr lang="en-US" sz="2200" dirty="0" err="1"/>
              <a:t>često</a:t>
            </a:r>
            <a:r>
              <a:rPr lang="en-US" sz="2200" dirty="0"/>
              <a:t> </a:t>
            </a:r>
            <a:r>
              <a:rPr lang="en-US" sz="2200" dirty="0" err="1"/>
              <a:t>amplitudska</a:t>
            </a:r>
            <a:r>
              <a:rPr lang="en-US" sz="2200" dirty="0"/>
              <a:t> </a:t>
            </a:r>
            <a:r>
              <a:rPr lang="en-US" sz="2200" dirty="0" err="1"/>
              <a:t>karakteristika</a:t>
            </a:r>
            <a:r>
              <a:rPr lang="en-US" sz="2200" dirty="0"/>
              <a:t> </a:t>
            </a:r>
            <a:r>
              <a:rPr lang="en-US" sz="2200" dirty="0" err="1"/>
              <a:t>predstavlja</a:t>
            </a:r>
            <a:r>
              <a:rPr lang="en-US" sz="2200" dirty="0"/>
              <a:t> </a:t>
            </a:r>
            <a:r>
              <a:rPr lang="en-US" sz="2200" dirty="0" err="1"/>
              <a:t>logaritamski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izražava</a:t>
            </a:r>
            <a:r>
              <a:rPr lang="en-US" sz="2200" dirty="0"/>
              <a:t> u </a:t>
            </a:r>
            <a:r>
              <a:rPr lang="en-US" sz="2200" dirty="0" err="1"/>
              <a:t>decibelima</a:t>
            </a:r>
            <a:r>
              <a:rPr lang="en-US" sz="2200" dirty="0"/>
              <a:t>. </a:t>
            </a:r>
            <a:r>
              <a:rPr lang="en-US" sz="2200" dirty="0" err="1"/>
              <a:t>Tako</a:t>
            </a:r>
            <a:r>
              <a:rPr lang="en-US" sz="2200" dirty="0"/>
              <a:t> se </a:t>
            </a:r>
            <a:r>
              <a:rPr lang="en-US" sz="2200" dirty="0" err="1"/>
              <a:t>amplitudska</a:t>
            </a:r>
            <a:r>
              <a:rPr lang="en-US" sz="2200" dirty="0"/>
              <a:t> </a:t>
            </a:r>
            <a:r>
              <a:rPr lang="en-US" sz="2200" dirty="0" err="1"/>
              <a:t>karakteristika</a:t>
            </a:r>
            <a:r>
              <a:rPr lang="en-US" sz="2200" dirty="0"/>
              <a:t> </a:t>
            </a:r>
            <a:r>
              <a:rPr lang="en-US" sz="2200" dirty="0" err="1"/>
              <a:t>posmatra</a:t>
            </a:r>
            <a:r>
              <a:rPr lang="en-US" sz="2200" dirty="0"/>
              <a:t> </a:t>
            </a:r>
            <a:r>
              <a:rPr lang="en-US" sz="2200" dirty="0" err="1"/>
              <a:t>kao</a:t>
            </a:r>
            <a:r>
              <a:rPr lang="en-US" sz="2200" dirty="0"/>
              <a:t> </a:t>
            </a:r>
            <a:r>
              <a:rPr lang="en-US" sz="2200" dirty="0" err="1"/>
              <a:t>pojačanje</a:t>
            </a:r>
            <a:r>
              <a:rPr lang="en-US" sz="2200" dirty="0"/>
              <a:t>  </a:t>
            </a:r>
            <a:r>
              <a:rPr lang="en-US" sz="2200" dirty="0" err="1"/>
              <a:t>ili</a:t>
            </a:r>
            <a:r>
              <a:rPr lang="en-US" sz="2200" dirty="0"/>
              <a:t> </a:t>
            </a:r>
            <a:r>
              <a:rPr lang="en-US" sz="2200" dirty="0" err="1"/>
              <a:t>slabljenje</a:t>
            </a:r>
            <a:r>
              <a:rPr lang="en-US" sz="2200" dirty="0"/>
              <a:t> . </a:t>
            </a:r>
            <a:r>
              <a:rPr lang="en-US" sz="2200" dirty="0" err="1"/>
              <a:t>Pojačanje</a:t>
            </a:r>
            <a:r>
              <a:rPr lang="en-US" sz="2200" dirty="0"/>
              <a:t>, g(</a:t>
            </a:r>
            <a:r>
              <a:rPr lang="en-US" sz="2200" dirty="0">
                <a:latin typeface="Symbol" pitchFamily="18" charset="2"/>
              </a:rPr>
              <a:t></a:t>
            </a:r>
            <a:r>
              <a:rPr lang="en-US" sz="2200" dirty="0"/>
              <a:t>), </a:t>
            </a:r>
            <a:r>
              <a:rPr lang="en-US" sz="2200" dirty="0" err="1"/>
              <a:t>definiše</a:t>
            </a:r>
            <a:r>
              <a:rPr lang="en-US" sz="2200" dirty="0"/>
              <a:t> se </a:t>
            </a:r>
            <a:r>
              <a:rPr lang="en-US" sz="2200" dirty="0" err="1" smtClean="0"/>
              <a:t>kao</a:t>
            </a:r>
            <a:endParaRPr lang="en-US" sz="2200" dirty="0" smtClean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sr-Latn-RS" sz="2200" dirty="0" smtClean="0"/>
              <a:t>	</a:t>
            </a:r>
            <a:r>
              <a:rPr lang="en-US" sz="2200" dirty="0" err="1" smtClean="0"/>
              <a:t>dok</a:t>
            </a:r>
            <a:r>
              <a:rPr lang="en-US" sz="2200" dirty="0" smtClean="0"/>
              <a:t> </a:t>
            </a:r>
            <a:r>
              <a:rPr lang="en-US" sz="2200" dirty="0"/>
              <a:t>je </a:t>
            </a:r>
            <a:r>
              <a:rPr lang="en-US" sz="2200" dirty="0" err="1" smtClean="0"/>
              <a:t>slabljenje</a:t>
            </a:r>
            <a:endParaRPr lang="en-US" sz="2200" dirty="0" smtClean="0"/>
          </a:p>
          <a:p>
            <a:endParaRPr lang="en-US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200912" y="4852416"/>
          <a:ext cx="2762922" cy="391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8" name="Equation" r:id="rId3" imgW="1523880" imgH="215640" progId="Equation.3">
                  <p:embed/>
                </p:oleObj>
              </mc:Choice>
              <mc:Fallback>
                <p:oleObj name="Equation" r:id="rId3" imgW="15238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912" y="4852416"/>
                        <a:ext cx="2762922" cy="3914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201738" y="3425825"/>
          <a:ext cx="29448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Equation" r:id="rId5" imgW="1485720" imgH="215640" progId="Equation.3">
                  <p:embed/>
                </p:oleObj>
              </mc:Choice>
              <mc:Fallback>
                <p:oleObj name="Equation" r:id="rId5" imgW="14857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1738" y="3425825"/>
                        <a:ext cx="294481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9965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520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err="1"/>
              <a:t>Linearni</a:t>
            </a:r>
            <a:r>
              <a:rPr lang="en-US" sz="2000" b="1" dirty="0"/>
              <a:t> </a:t>
            </a:r>
            <a:r>
              <a:rPr lang="en-US" sz="2000" b="1" dirty="0" err="1"/>
              <a:t>vremenski</a:t>
            </a:r>
            <a:r>
              <a:rPr lang="en-US" sz="2000" b="1" dirty="0"/>
              <a:t> </a:t>
            </a:r>
            <a:r>
              <a:rPr lang="en-US" sz="2000" b="1" dirty="0" err="1"/>
              <a:t>invarijantni</a:t>
            </a:r>
            <a:r>
              <a:rPr lang="en-US" sz="2000" b="1" dirty="0"/>
              <a:t> </a:t>
            </a:r>
            <a:r>
              <a:rPr lang="en-US" sz="2000" b="1" dirty="0" err="1"/>
              <a:t>sistemi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41120"/>
            <a:ext cx="6347714" cy="4700243"/>
          </a:xfrm>
        </p:spPr>
        <p:txBody>
          <a:bodyPr/>
          <a:lstStyle/>
          <a:p>
            <a:pPr>
              <a:buNone/>
            </a:pPr>
            <a:r>
              <a:rPr lang="sr-Latn-RS" sz="2400" b="1" dirty="0" smtClean="0"/>
              <a:t>	</a:t>
            </a:r>
            <a:r>
              <a:rPr lang="en-US" sz="2400" b="1" dirty="0" err="1" smtClean="0"/>
              <a:t>Karakteristike</a:t>
            </a:r>
            <a:r>
              <a:rPr lang="en-US" sz="2400" b="1" dirty="0" smtClean="0"/>
              <a:t> </a:t>
            </a:r>
            <a:r>
              <a:rPr lang="en-US" sz="2400" b="1" dirty="0" err="1"/>
              <a:t>idealnog</a:t>
            </a:r>
            <a:r>
              <a:rPr lang="en-US" sz="2400" b="1" dirty="0"/>
              <a:t> </a:t>
            </a:r>
            <a:r>
              <a:rPr lang="en-US" sz="2400" b="1" dirty="0" err="1"/>
              <a:t>filtra</a:t>
            </a:r>
            <a:endParaRPr lang="en-US" sz="2400" b="1" dirty="0"/>
          </a:p>
          <a:p>
            <a:r>
              <a:rPr lang="sr-Latn-RS" sz="2200" dirty="0" smtClean="0"/>
              <a:t>I</a:t>
            </a:r>
            <a:r>
              <a:rPr lang="en-US" sz="2200" dirty="0" err="1" smtClean="0"/>
              <a:t>dealni</a:t>
            </a:r>
            <a:r>
              <a:rPr lang="en-US" sz="2200" dirty="0" smtClean="0"/>
              <a:t> </a:t>
            </a:r>
            <a:r>
              <a:rPr lang="en-US" sz="2200" dirty="0" err="1" smtClean="0"/>
              <a:t>filtar</a:t>
            </a:r>
            <a:r>
              <a:rPr lang="sr-Latn-RS" sz="2200" dirty="0" smtClean="0"/>
              <a:t> je</a:t>
            </a:r>
            <a:r>
              <a:rPr lang="en-US" sz="2200" dirty="0" smtClean="0"/>
              <a:t> </a:t>
            </a:r>
            <a:r>
              <a:rPr lang="sr-Latn-RS" sz="2200" dirty="0" smtClean="0"/>
              <a:t>l</a:t>
            </a:r>
            <a:r>
              <a:rPr lang="en-US" sz="2200" dirty="0" err="1" smtClean="0"/>
              <a:t>inearni</a:t>
            </a:r>
            <a:r>
              <a:rPr lang="en-US" sz="2200" dirty="0" smtClean="0"/>
              <a:t> </a:t>
            </a:r>
            <a:r>
              <a:rPr lang="en-US" sz="2200" dirty="0" err="1"/>
              <a:t>vremenski</a:t>
            </a:r>
            <a:r>
              <a:rPr lang="en-US" sz="2200" dirty="0"/>
              <a:t> </a:t>
            </a:r>
            <a:r>
              <a:rPr lang="en-US" sz="2200" dirty="0" err="1"/>
              <a:t>invarijantni</a:t>
            </a:r>
            <a:r>
              <a:rPr lang="en-US" sz="2200" dirty="0"/>
              <a:t> </a:t>
            </a: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sr-Latn-RS" sz="2200" dirty="0" smtClean="0"/>
              <a:t>sa</a:t>
            </a:r>
            <a:r>
              <a:rPr lang="en-US" sz="2200" dirty="0" smtClean="0"/>
              <a:t> </a:t>
            </a:r>
            <a:r>
              <a:rPr lang="en-US" sz="2200" dirty="0" err="1" smtClean="0"/>
              <a:t>frekvencijski</a:t>
            </a:r>
            <a:r>
              <a:rPr lang="sr-Latn-RS" sz="2200" dirty="0" smtClean="0"/>
              <a:t>m</a:t>
            </a:r>
            <a:r>
              <a:rPr lang="en-US" sz="2200" dirty="0" smtClean="0"/>
              <a:t> </a:t>
            </a:r>
            <a:r>
              <a:rPr lang="en-US" sz="2200" dirty="0" err="1" smtClean="0"/>
              <a:t>odziv</a:t>
            </a:r>
            <a:r>
              <a:rPr lang="sr-Latn-RS" sz="2200" dirty="0" smtClean="0"/>
              <a:t>om koji</a:t>
            </a:r>
            <a:r>
              <a:rPr lang="en-US" sz="2200" dirty="0" smtClean="0"/>
              <a:t> </a:t>
            </a:r>
            <a:r>
              <a:rPr lang="en-US" sz="2200" dirty="0" err="1"/>
              <a:t>ima</a:t>
            </a:r>
            <a:r>
              <a:rPr lang="en-US" sz="2200" dirty="0"/>
              <a:t> </a:t>
            </a:r>
            <a:r>
              <a:rPr lang="en-US" sz="2200" dirty="0" err="1"/>
              <a:t>vrednost</a:t>
            </a:r>
            <a:r>
              <a:rPr lang="en-US" sz="2200" dirty="0"/>
              <a:t> 1 u </a:t>
            </a:r>
            <a:r>
              <a:rPr lang="en-US" sz="2200" dirty="0" err="1"/>
              <a:t>nekom</a:t>
            </a:r>
            <a:r>
              <a:rPr lang="en-US" sz="2200" dirty="0"/>
              <a:t> </a:t>
            </a:r>
            <a:r>
              <a:rPr lang="en-US" sz="2200" dirty="0" err="1"/>
              <a:t>frekvencijskom</a:t>
            </a:r>
            <a:r>
              <a:rPr lang="en-US" sz="2200" dirty="0"/>
              <a:t> </a:t>
            </a:r>
            <a:r>
              <a:rPr lang="en-US" sz="2200" dirty="0" err="1"/>
              <a:t>opsegu</a:t>
            </a:r>
            <a:r>
              <a:rPr lang="en-US" sz="2200" dirty="0"/>
              <a:t>, a </a:t>
            </a:r>
            <a:r>
              <a:rPr lang="sr-Latn-RS" sz="2200" dirty="0" smtClean="0"/>
              <a:t>nula </a:t>
            </a:r>
            <a:r>
              <a:rPr lang="en-US" sz="2200" dirty="0" smtClean="0"/>
              <a:t>van </a:t>
            </a:r>
            <a:r>
              <a:rPr lang="en-US" sz="2200" dirty="0"/>
              <a:t>tog </a:t>
            </a:r>
            <a:r>
              <a:rPr lang="en-US" sz="2200" dirty="0" err="1" smtClean="0"/>
              <a:t>opsega</a:t>
            </a:r>
            <a:r>
              <a:rPr lang="sr-Latn-RS" sz="2200" dirty="0" smtClean="0"/>
              <a:t>.</a:t>
            </a:r>
            <a:endParaRPr lang="en-US" sz="2200" dirty="0"/>
          </a:p>
          <a:p>
            <a:r>
              <a:rPr lang="en-US" sz="2200" dirty="0" err="1"/>
              <a:t>Idealni</a:t>
            </a:r>
            <a:r>
              <a:rPr lang="en-US" sz="2200" dirty="0"/>
              <a:t> </a:t>
            </a:r>
            <a:r>
              <a:rPr lang="en-US" sz="2200" dirty="0" err="1"/>
              <a:t>propusnik</a:t>
            </a:r>
            <a:r>
              <a:rPr lang="en-US" sz="2200" dirty="0"/>
              <a:t> </a:t>
            </a:r>
            <a:r>
              <a:rPr lang="en-US" sz="2200" dirty="0" err="1"/>
              <a:t>niskih</a:t>
            </a:r>
            <a:r>
              <a:rPr lang="en-US" sz="2200" dirty="0"/>
              <a:t> </a:t>
            </a:r>
            <a:r>
              <a:rPr lang="en-US" sz="2200" dirty="0" err="1"/>
              <a:t>frekvencija</a:t>
            </a:r>
            <a:r>
              <a:rPr lang="en-US" sz="2200" dirty="0"/>
              <a:t> </a:t>
            </a:r>
            <a:r>
              <a:rPr lang="en-US" sz="2200" dirty="0" smtClean="0"/>
              <a:t>se</a:t>
            </a:r>
            <a:r>
              <a:rPr lang="sr-Latn-RS" sz="2200" dirty="0" smtClean="0"/>
              <a:t> </a:t>
            </a:r>
            <a:r>
              <a:rPr lang="en-US" sz="2200" dirty="0" err="1" smtClean="0"/>
              <a:t>definiše</a:t>
            </a:r>
            <a:r>
              <a:rPr lang="en-US" sz="2200" dirty="0" smtClean="0"/>
              <a:t> </a:t>
            </a:r>
            <a:r>
              <a:rPr lang="en-US" sz="2200" dirty="0" err="1"/>
              <a:t>kao</a:t>
            </a:r>
            <a:r>
              <a:rPr lang="en-US" sz="2200" dirty="0"/>
              <a:t> </a:t>
            </a:r>
            <a:r>
              <a:rPr lang="en-US" sz="2200" dirty="0" err="1"/>
              <a:t>linearni</a:t>
            </a:r>
            <a:r>
              <a:rPr lang="en-US" sz="2200" dirty="0"/>
              <a:t> </a:t>
            </a:r>
            <a:r>
              <a:rPr lang="en-US" sz="2200" dirty="0" err="1"/>
              <a:t>vremenski</a:t>
            </a:r>
            <a:r>
              <a:rPr lang="en-US" sz="2200" dirty="0"/>
              <a:t> </a:t>
            </a:r>
            <a:r>
              <a:rPr lang="en-US" sz="2200" dirty="0" err="1"/>
              <a:t>invarijantni</a:t>
            </a:r>
            <a:r>
              <a:rPr lang="en-US" sz="2200" dirty="0"/>
              <a:t> </a:t>
            </a: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sr-Latn-RS" sz="2200" dirty="0" smtClean="0"/>
              <a:t>sa </a:t>
            </a:r>
            <a:r>
              <a:rPr lang="en-US" sz="2200" dirty="0" err="1" smtClean="0"/>
              <a:t>frekvencijski</a:t>
            </a:r>
            <a:r>
              <a:rPr lang="sr-Latn-RS" sz="2200" dirty="0" smtClean="0"/>
              <a:t>m</a:t>
            </a:r>
            <a:r>
              <a:rPr lang="en-US" sz="2200" dirty="0" smtClean="0"/>
              <a:t> </a:t>
            </a:r>
            <a:r>
              <a:rPr lang="en-US" sz="2200" dirty="0" err="1" smtClean="0"/>
              <a:t>odziv</a:t>
            </a:r>
            <a:r>
              <a:rPr lang="sr-Latn-RS" sz="2200" dirty="0" smtClean="0"/>
              <a:t>om (slika 3):</a:t>
            </a:r>
            <a:endParaRPr lang="en-US" sz="2200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  </a:t>
            </a:r>
            <a:r>
              <a:rPr lang="sr-Latn-RS" dirty="0" smtClean="0"/>
              <a:t>               </a:t>
            </a:r>
            <a:r>
              <a:rPr lang="en-US" dirty="0" smtClean="0"/>
              <a:t>(</a:t>
            </a:r>
            <a:r>
              <a:rPr lang="sr-Latn-RS" dirty="0" smtClean="0"/>
              <a:t>1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1600199" y="4632960"/>
          <a:ext cx="3097987" cy="938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Equation" r:id="rId3" imgW="1676160" imgH="507960" progId="Equation.3">
                  <p:embed/>
                </p:oleObj>
              </mc:Choice>
              <mc:Fallback>
                <p:oleObj name="Equation" r:id="rId3" imgW="1676160" imgH="507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199" y="4632960"/>
                        <a:ext cx="3097987" cy="9387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7803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5344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err="1" smtClean="0"/>
              <a:t>Linearni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vremenski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invarijantni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694688"/>
            <a:ext cx="7461506" cy="4346675"/>
          </a:xfrm>
        </p:spPr>
        <p:txBody>
          <a:bodyPr>
            <a:normAutofit fontScale="92500" lnSpcReduction="10000"/>
          </a:bodyPr>
          <a:lstStyle/>
          <a:p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                                                         </a:t>
            </a:r>
            <a:r>
              <a:rPr lang="en-US" sz="2200" dirty="0" err="1" smtClean="0"/>
              <a:t>frekvencijski</a:t>
            </a:r>
            <a:r>
              <a:rPr lang="en-US" sz="2200" dirty="0" smtClean="0"/>
              <a:t> </a:t>
            </a:r>
            <a:r>
              <a:rPr lang="en-US" sz="2200" dirty="0" err="1" smtClean="0"/>
              <a:t>odziv</a:t>
            </a:r>
            <a:r>
              <a:rPr lang="en-US" dirty="0" smtClean="0"/>
              <a:t>; </a:t>
            </a:r>
            <a:r>
              <a:rPr lang="sr-Latn-RS" dirty="0" smtClean="0"/>
              <a:t> </a:t>
            </a:r>
          </a:p>
          <a:p>
            <a:endParaRPr lang="en-US" dirty="0" smtClean="0"/>
          </a:p>
          <a:p>
            <a:pPr lvl="7"/>
            <a:endParaRPr lang="sr-Latn-RS" sz="2200" i="1" dirty="0" smtClean="0"/>
          </a:p>
          <a:p>
            <a:pPr lvl="7"/>
            <a:endParaRPr lang="sr-Latn-RS" sz="2200" i="1" dirty="0" smtClean="0"/>
          </a:p>
          <a:p>
            <a:pPr lvl="7"/>
            <a:r>
              <a:rPr lang="sr-Latn-RS" sz="2200" i="1" dirty="0" smtClean="0"/>
              <a:t>         </a:t>
            </a:r>
            <a:r>
              <a:rPr lang="en-US" sz="2200" i="1" dirty="0" err="1" smtClean="0"/>
              <a:t>jedna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perioda</a:t>
            </a:r>
            <a:r>
              <a:rPr lang="en-US" sz="2200" i="1" dirty="0" smtClean="0"/>
              <a:t> </a:t>
            </a:r>
            <a:endParaRPr lang="sr-Latn-RS" sz="2200" i="1" dirty="0" smtClean="0"/>
          </a:p>
          <a:p>
            <a:pPr lvl="7"/>
            <a:r>
              <a:rPr lang="sr-Latn-RS" sz="2200" i="1" dirty="0" smtClean="0"/>
              <a:t>         </a:t>
            </a:r>
            <a:r>
              <a:rPr lang="en-US" sz="2200" i="1" dirty="0" err="1" smtClean="0"/>
              <a:t>frekvencijskog</a:t>
            </a:r>
            <a:r>
              <a:rPr lang="en-US" sz="2200" i="1" dirty="0" smtClean="0"/>
              <a:t> </a:t>
            </a:r>
            <a:r>
              <a:rPr lang="sr-Latn-RS" sz="2200" i="1" dirty="0" smtClean="0"/>
              <a:t> </a:t>
            </a:r>
            <a:r>
              <a:rPr lang="en-US" sz="2200" i="1" dirty="0" err="1" smtClean="0"/>
              <a:t>odziva</a:t>
            </a:r>
            <a:endParaRPr lang="sr-Latn-RS" sz="2200" i="1" dirty="0" smtClean="0"/>
          </a:p>
          <a:p>
            <a:pPr lvl="7"/>
            <a:endParaRPr lang="sr-Latn-RS" sz="2200" i="1" dirty="0" smtClean="0"/>
          </a:p>
          <a:p>
            <a:pPr lvl="7"/>
            <a:endParaRPr lang="sr-Latn-RS" sz="2200" i="1" dirty="0" smtClean="0"/>
          </a:p>
          <a:p>
            <a:pPr lvl="7"/>
            <a:r>
              <a:rPr lang="sr-Latn-RS" sz="2200" dirty="0" smtClean="0"/>
              <a:t>Slika 3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658" y="1877568"/>
            <a:ext cx="3997838" cy="345997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402336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err="1"/>
              <a:t>Linearni</a:t>
            </a:r>
            <a:r>
              <a:rPr lang="en-US" sz="2000" b="1" dirty="0"/>
              <a:t> </a:t>
            </a:r>
            <a:r>
              <a:rPr lang="en-US" sz="2000" b="1" dirty="0" err="1"/>
              <a:t>vremenski</a:t>
            </a:r>
            <a:r>
              <a:rPr lang="en-US" sz="2000" b="1" dirty="0"/>
              <a:t> </a:t>
            </a:r>
            <a:r>
              <a:rPr lang="en-US" sz="2000" b="1" dirty="0" err="1"/>
              <a:t>invarijantni</a:t>
            </a:r>
            <a:r>
              <a:rPr lang="en-US" sz="2000" b="1" dirty="0"/>
              <a:t> </a:t>
            </a:r>
            <a:r>
              <a:rPr lang="en-US" sz="2000" b="1" dirty="0" err="1"/>
              <a:t>sistemi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94830"/>
            <a:ext cx="6132577" cy="429172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200" dirty="0" err="1"/>
              <a:t>Ovaj</a:t>
            </a:r>
            <a:r>
              <a:rPr lang="en-US" sz="2200" dirty="0"/>
              <a:t> </a:t>
            </a:r>
            <a:r>
              <a:rPr lang="en-US" sz="2200" dirty="0" err="1"/>
              <a:t>filtar</a:t>
            </a:r>
            <a:r>
              <a:rPr lang="en-US" sz="2200" dirty="0"/>
              <a:t> </a:t>
            </a:r>
            <a:r>
              <a:rPr lang="en-US" sz="2200" dirty="0" err="1"/>
              <a:t>propušta</a:t>
            </a:r>
            <a:r>
              <a:rPr lang="en-US" sz="2200" dirty="0"/>
              <a:t> </a:t>
            </a:r>
            <a:r>
              <a:rPr lang="en-US" sz="2200" dirty="0" err="1"/>
              <a:t>niskofrekvencijske</a:t>
            </a:r>
            <a:r>
              <a:rPr lang="en-US" sz="2200" dirty="0"/>
              <a:t> a ne </a:t>
            </a:r>
            <a:r>
              <a:rPr lang="en-US" sz="2200" dirty="0" err="1"/>
              <a:t>propušta</a:t>
            </a:r>
            <a:r>
              <a:rPr lang="en-US" sz="2200" dirty="0"/>
              <a:t> </a:t>
            </a:r>
            <a:r>
              <a:rPr lang="en-US" sz="2200" dirty="0" err="1"/>
              <a:t>visokofrekvencijske</a:t>
            </a:r>
            <a:r>
              <a:rPr lang="en-US" sz="2200" dirty="0"/>
              <a:t> </a:t>
            </a:r>
            <a:r>
              <a:rPr lang="en-US" sz="2200" dirty="0" err="1"/>
              <a:t>komponente</a:t>
            </a:r>
            <a:r>
              <a:rPr lang="en-US" sz="2200" dirty="0"/>
              <a:t> </a:t>
            </a:r>
            <a:r>
              <a:rPr lang="en-US" sz="2200" dirty="0" err="1"/>
              <a:t>signala</a:t>
            </a:r>
            <a:r>
              <a:rPr lang="en-US" sz="2200" dirty="0" smtClean="0"/>
              <a:t>.</a:t>
            </a:r>
            <a:r>
              <a:rPr lang="sr-Latn-RS" sz="2200" dirty="0" smtClean="0"/>
              <a:t> </a:t>
            </a:r>
            <a:r>
              <a:rPr lang="en-US" sz="2200" dirty="0" smtClean="0"/>
              <a:t> </a:t>
            </a:r>
            <a:r>
              <a:rPr lang="en-US" sz="2200" dirty="0" err="1"/>
              <a:t>Impulsni</a:t>
            </a:r>
            <a:r>
              <a:rPr lang="en-US" sz="2200" dirty="0"/>
              <a:t> </a:t>
            </a:r>
            <a:r>
              <a:rPr lang="en-US" sz="2200" dirty="0" err="1"/>
              <a:t>odziv</a:t>
            </a:r>
            <a:r>
              <a:rPr lang="en-US" sz="2200" dirty="0"/>
              <a:t> </a:t>
            </a:r>
            <a:r>
              <a:rPr lang="en-US" sz="2200" dirty="0" err="1"/>
              <a:t>idealnog</a:t>
            </a:r>
            <a:r>
              <a:rPr lang="en-US" sz="2200" dirty="0"/>
              <a:t> </a:t>
            </a:r>
            <a:r>
              <a:rPr lang="en-US" sz="2200" dirty="0" err="1"/>
              <a:t>filtra</a:t>
            </a:r>
            <a:r>
              <a:rPr lang="en-US" sz="2200" dirty="0"/>
              <a:t> </a:t>
            </a:r>
            <a:r>
              <a:rPr lang="en-US" sz="2200" dirty="0" err="1"/>
              <a:t>dobija</a:t>
            </a:r>
            <a:r>
              <a:rPr lang="en-US" sz="2200" dirty="0"/>
              <a:t> se </a:t>
            </a:r>
            <a:r>
              <a:rPr lang="en-US" sz="2200" dirty="0" err="1"/>
              <a:t>primenom</a:t>
            </a:r>
            <a:r>
              <a:rPr lang="en-US" sz="2200" dirty="0"/>
              <a:t> </a:t>
            </a:r>
            <a:r>
              <a:rPr lang="en-US" sz="2200" dirty="0" err="1"/>
              <a:t>inverzne</a:t>
            </a:r>
            <a:r>
              <a:rPr lang="en-US" sz="2200" dirty="0"/>
              <a:t> </a:t>
            </a:r>
            <a:r>
              <a:rPr lang="en-US" sz="2200" dirty="0" err="1"/>
              <a:t>Furijeove</a:t>
            </a:r>
            <a:r>
              <a:rPr lang="en-US" sz="2200" dirty="0"/>
              <a:t> </a:t>
            </a:r>
            <a:r>
              <a:rPr lang="en-US" sz="2200" dirty="0" err="1"/>
              <a:t>transformacije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funkciju</a:t>
            </a:r>
            <a:r>
              <a:rPr lang="en-US" sz="2200" dirty="0"/>
              <a:t> H(</a:t>
            </a:r>
            <a:r>
              <a:rPr lang="en-US" sz="2200" dirty="0" err="1"/>
              <a:t>ej</a:t>
            </a:r>
            <a:r>
              <a:rPr lang="en-US" sz="2200" dirty="0">
                <a:latin typeface="Symbol" pitchFamily="18" charset="2"/>
              </a:rPr>
              <a:t></a:t>
            </a:r>
            <a:r>
              <a:rPr lang="en-US" sz="2200" dirty="0"/>
              <a:t>) </a:t>
            </a:r>
            <a:r>
              <a:rPr lang="en-US" sz="2200" dirty="0" err="1"/>
              <a:t>datu</a:t>
            </a:r>
            <a:r>
              <a:rPr lang="en-US" sz="2200" dirty="0"/>
              <a:t> </a:t>
            </a:r>
            <a:r>
              <a:rPr lang="en-US" sz="2200" dirty="0" err="1" smtClean="0"/>
              <a:t>izrazom</a:t>
            </a:r>
            <a:r>
              <a:rPr lang="sr-Latn-RS" sz="2200" dirty="0" smtClean="0"/>
              <a:t> (slika 4):</a:t>
            </a:r>
            <a:endParaRPr lang="en-US" sz="2200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/>
              <a:t>                                                  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/>
              <a:t> </a:t>
            </a:r>
            <a:r>
              <a:rPr lang="en-US" dirty="0" smtClean="0"/>
              <a:t>                                                </a:t>
            </a:r>
            <a:r>
              <a:rPr lang="en-US" i="1" dirty="0" smtClean="0"/>
              <a:t> </a:t>
            </a:r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887600" y="5132260"/>
          <a:ext cx="2806320" cy="861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6" name="Equation" r:id="rId3" imgW="1612800" imgH="495000" progId="Equation.3">
                  <p:embed/>
                </p:oleObj>
              </mc:Choice>
              <mc:Fallback>
                <p:oleObj name="Equation" r:id="rId3" imgW="1612800" imgH="495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600" y="5132260"/>
                        <a:ext cx="2806320" cy="8617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1275334" y="4072128"/>
          <a:ext cx="2955290" cy="786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7" name="Equation" r:id="rId5" imgW="1765080" imgH="469800" progId="Equation.3">
                  <p:embed/>
                </p:oleObj>
              </mc:Choice>
              <mc:Fallback>
                <p:oleObj name="Equation" r:id="rId5" imgW="1765080" imgH="469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5334" y="4072128"/>
                        <a:ext cx="2955290" cy="7866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3718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71470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err="1"/>
              <a:t>Linearni</a:t>
            </a:r>
            <a:r>
              <a:rPr lang="en-US" sz="2000" b="1" dirty="0"/>
              <a:t> </a:t>
            </a:r>
            <a:r>
              <a:rPr lang="en-US" sz="2000" b="1" dirty="0" err="1"/>
              <a:t>vremenski</a:t>
            </a:r>
            <a:r>
              <a:rPr lang="en-US" sz="2000" b="1" dirty="0"/>
              <a:t> </a:t>
            </a:r>
            <a:r>
              <a:rPr lang="en-US" sz="2000" b="1" dirty="0" err="1"/>
              <a:t>invarijantni</a:t>
            </a:r>
            <a:r>
              <a:rPr lang="en-US" sz="2000" b="1" dirty="0"/>
              <a:t> </a:t>
            </a:r>
            <a:r>
              <a:rPr lang="en-US" sz="2000" b="1" dirty="0" err="1"/>
              <a:t>sistemi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24001"/>
            <a:ext cx="7066209" cy="4941194"/>
          </a:xfrm>
        </p:spPr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 smtClean="0"/>
              <a:t>                                                            </a:t>
            </a:r>
            <a:r>
              <a:rPr lang="en-US" i="1" dirty="0" err="1"/>
              <a:t>nulta</a:t>
            </a:r>
            <a:r>
              <a:rPr lang="en-US" i="1" dirty="0"/>
              <a:t> </a:t>
            </a:r>
            <a:r>
              <a:rPr lang="en-US" i="1" dirty="0" err="1" smtClean="0"/>
              <a:t>fazna</a:t>
            </a:r>
            <a:endParaRPr lang="en-US" i="1" dirty="0" smtClean="0"/>
          </a:p>
          <a:p>
            <a:r>
              <a:rPr lang="en-US" i="1" dirty="0"/>
              <a:t> </a:t>
            </a:r>
            <a:r>
              <a:rPr lang="en-US" i="1" dirty="0" smtClean="0"/>
              <a:t>                                                          </a:t>
            </a:r>
            <a:r>
              <a:rPr lang="en-US" i="1" dirty="0" err="1" smtClean="0"/>
              <a:t>karakteristika</a:t>
            </a:r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r>
              <a:rPr lang="en-US" dirty="0" smtClean="0"/>
              <a:t>                                                           </a:t>
            </a:r>
            <a:r>
              <a:rPr lang="en-US" i="1" dirty="0" smtClean="0"/>
              <a:t> </a:t>
            </a:r>
            <a:r>
              <a:rPr lang="en-US" i="1" dirty="0" err="1"/>
              <a:t>linearna</a:t>
            </a:r>
            <a:r>
              <a:rPr lang="en-US" i="1" dirty="0"/>
              <a:t> </a:t>
            </a:r>
            <a:r>
              <a:rPr lang="en-US" i="1" dirty="0" err="1"/>
              <a:t>fazna</a:t>
            </a:r>
            <a:r>
              <a:rPr lang="en-US" i="1" dirty="0"/>
              <a:t> </a:t>
            </a:r>
            <a:endParaRPr lang="en-US" i="1" dirty="0" smtClean="0"/>
          </a:p>
          <a:p>
            <a:r>
              <a:rPr lang="en-US" i="1" dirty="0"/>
              <a:t> </a:t>
            </a:r>
            <a:r>
              <a:rPr lang="en-US" i="1" dirty="0" smtClean="0"/>
              <a:t>                                                           </a:t>
            </a:r>
            <a:r>
              <a:rPr lang="en-US" i="1" dirty="0" err="1" smtClean="0"/>
              <a:t>karakteristika</a:t>
            </a:r>
            <a:endParaRPr lang="en-US" dirty="0" smtClean="0"/>
          </a:p>
          <a:p>
            <a:endParaRPr lang="en-US" dirty="0"/>
          </a:p>
          <a:p>
            <a:pPr algn="ctr">
              <a:buNone/>
            </a:pPr>
            <a:r>
              <a:rPr lang="sr-Latn-RS" sz="2200" dirty="0" smtClean="0"/>
              <a:t>Slika 4</a:t>
            </a:r>
          </a:p>
          <a:p>
            <a:pPr algn="just">
              <a:buNone/>
            </a:pPr>
            <a:r>
              <a:rPr lang="sr-Latn-RS" dirty="0" smtClean="0"/>
              <a:t>	</a:t>
            </a:r>
            <a:r>
              <a:rPr lang="pt-BR" sz="2200" dirty="0" smtClean="0"/>
              <a:t>Idealni NF filtar je nekauzalan, a njegov impulsni odziv se prostire od -</a:t>
            </a:r>
            <a:r>
              <a:rPr lang="en-US" sz="2200" dirty="0" smtClean="0">
                <a:sym typeface="Symbol" panose="05050102010706020507" pitchFamily="18" charset="2"/>
              </a:rPr>
              <a:t></a:t>
            </a:r>
            <a:r>
              <a:rPr lang="pt-BR" sz="2200" dirty="0" smtClean="0"/>
              <a:t> do +</a:t>
            </a:r>
            <a:r>
              <a:rPr lang="en-US" sz="2200" dirty="0" smtClean="0">
                <a:sym typeface="Symbol" panose="05050102010706020507" pitchFamily="18" charset="2"/>
              </a:rPr>
              <a:t></a:t>
            </a:r>
            <a:r>
              <a:rPr lang="pt-BR" sz="2200" dirty="0" smtClean="0"/>
              <a:t>. Ovakav filtar se ne može realizovati ni rekurzivnim ni nerekurzivnim sistemom.</a:t>
            </a:r>
            <a:endParaRPr lang="en-US" sz="22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743" y="1679428"/>
            <a:ext cx="4271172" cy="2956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881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97408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err="1" smtClean="0"/>
              <a:t>Linearni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vremenski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invarijantni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63040"/>
            <a:ext cx="6347714" cy="4578323"/>
          </a:xfrm>
        </p:spPr>
        <p:txBody>
          <a:bodyPr>
            <a:normAutofit/>
          </a:bodyPr>
          <a:lstStyle/>
          <a:p>
            <a:pPr algn="just"/>
            <a:r>
              <a:rPr lang="sr-Latn-RS" sz="2200" dirty="0" smtClean="0"/>
              <a:t>Bez obzira na to</a:t>
            </a:r>
            <a:r>
              <a:rPr lang="pt-BR" sz="2200" dirty="0" smtClean="0"/>
              <a:t>,idealni NF filtar  ima veliki značaj u analizi sistema i u razvoju funkcija prenosa koje aproksimiraju karakteristike ovog i drugih idealnih filtara.</a:t>
            </a:r>
            <a:endParaRPr lang="sr-Latn-RS" sz="2200" dirty="0" smtClean="0"/>
          </a:p>
          <a:p>
            <a:pPr algn="just"/>
            <a:r>
              <a:rPr lang="pt-BR" sz="2200" dirty="0" smtClean="0"/>
              <a:t>Idealni filtar definisan izrazom (</a:t>
            </a:r>
            <a:r>
              <a:rPr lang="sr-Latn-RS" sz="2200" dirty="0" smtClean="0"/>
              <a:t>1</a:t>
            </a:r>
            <a:r>
              <a:rPr lang="pt-BR" sz="2200" dirty="0" smtClean="0"/>
              <a:t>) ima faznu karakteristiku jednaku nuli što prouzrokuje i nulto kašnjenje. </a:t>
            </a:r>
            <a:r>
              <a:rPr lang="en-US" sz="2200" dirty="0" smtClean="0"/>
              <a:t>U </a:t>
            </a:r>
            <a:r>
              <a:rPr lang="en-US" sz="2200" dirty="0" err="1" smtClean="0"/>
              <a:t>projektovanju</a:t>
            </a:r>
            <a:r>
              <a:rPr lang="en-US" sz="2200" dirty="0" smtClean="0"/>
              <a:t> </a:t>
            </a:r>
            <a:r>
              <a:rPr lang="en-US" sz="2200" dirty="0" err="1" smtClean="0"/>
              <a:t>sistema</a:t>
            </a:r>
            <a:r>
              <a:rPr lang="en-US" sz="2200" dirty="0" smtClean="0"/>
              <a:t> </a:t>
            </a:r>
            <a:r>
              <a:rPr lang="en-US" sz="2200" dirty="0" err="1" smtClean="0"/>
              <a:t>nulto</a:t>
            </a:r>
            <a:r>
              <a:rPr lang="en-US" sz="2200" dirty="0" smtClean="0"/>
              <a:t> </a:t>
            </a:r>
            <a:r>
              <a:rPr lang="en-US" sz="2200" dirty="0" err="1" smtClean="0"/>
              <a:t>kašnjenje</a:t>
            </a:r>
            <a:r>
              <a:rPr lang="en-US" sz="2200" dirty="0" smtClean="0"/>
              <a:t> </a:t>
            </a:r>
            <a:r>
              <a:rPr lang="sr-Latn-RS" sz="2200" dirty="0" smtClean="0"/>
              <a:t>nije od interesa</a:t>
            </a:r>
            <a:r>
              <a:rPr lang="en-US" sz="2200" dirty="0" smtClean="0"/>
              <a:t>, </a:t>
            </a:r>
            <a:r>
              <a:rPr lang="en-US" sz="2200" dirty="0" err="1" smtClean="0"/>
              <a:t>dok</a:t>
            </a:r>
            <a:r>
              <a:rPr lang="en-US" sz="2200" dirty="0" smtClean="0"/>
              <a:t> je </a:t>
            </a:r>
            <a:r>
              <a:rPr lang="en-US" sz="2200" dirty="0" err="1" smtClean="0"/>
              <a:t>linearna</a:t>
            </a:r>
            <a:r>
              <a:rPr lang="en-US" sz="2200" dirty="0" smtClean="0"/>
              <a:t> </a:t>
            </a:r>
            <a:r>
              <a:rPr lang="en-US" sz="2200" dirty="0" err="1" smtClean="0"/>
              <a:t>fazna</a:t>
            </a:r>
            <a:r>
              <a:rPr lang="en-US" sz="2200" dirty="0" smtClean="0"/>
              <a:t> </a:t>
            </a:r>
            <a:r>
              <a:rPr lang="en-US" sz="2200" dirty="0" err="1" smtClean="0"/>
              <a:t>karakteristika</a:t>
            </a:r>
            <a:r>
              <a:rPr lang="en-US" sz="2200" dirty="0" smtClean="0"/>
              <a:t> </a:t>
            </a:r>
            <a:r>
              <a:rPr lang="en-US" sz="2200" dirty="0" err="1" smtClean="0"/>
              <a:t>vrlo</a:t>
            </a:r>
            <a:r>
              <a:rPr lang="en-US" sz="2200" dirty="0" smtClean="0"/>
              <a:t> </a:t>
            </a:r>
            <a:r>
              <a:rPr lang="en-US" sz="2200" dirty="0" err="1" smtClean="0"/>
              <a:t>poželjan</a:t>
            </a:r>
            <a:r>
              <a:rPr lang="sr-Latn-RS" sz="2200" dirty="0" smtClean="0"/>
              <a:t>a</a:t>
            </a:r>
            <a:r>
              <a:rPr lang="en-US" sz="2200" dirty="0" smtClean="0"/>
              <a:t> </a:t>
            </a:r>
            <a:r>
              <a:rPr lang="sr-Latn-RS" sz="2200" dirty="0" smtClean="0"/>
              <a:t>karakteristika</a:t>
            </a:r>
            <a:r>
              <a:rPr lang="en-US" sz="2200" dirty="0" smtClean="0"/>
              <a:t>.</a:t>
            </a:r>
            <a:r>
              <a:rPr lang="sr-Latn-RS" sz="2200" dirty="0" smtClean="0"/>
              <a:t> Zbog toga</a:t>
            </a:r>
            <a:r>
              <a:rPr lang="en-US" sz="2200" dirty="0" smtClean="0"/>
              <a:t> se </a:t>
            </a:r>
            <a:r>
              <a:rPr lang="en-US" sz="2200" dirty="0" err="1" smtClean="0"/>
              <a:t>definiše</a:t>
            </a:r>
            <a:r>
              <a:rPr lang="en-US" sz="2200" dirty="0" smtClean="0"/>
              <a:t> </a:t>
            </a:r>
            <a:r>
              <a:rPr lang="en-US" sz="2200" dirty="0" err="1" smtClean="0"/>
              <a:t>frekvencijski</a:t>
            </a:r>
            <a:r>
              <a:rPr lang="en-US" sz="2200" dirty="0" smtClean="0"/>
              <a:t> </a:t>
            </a:r>
            <a:r>
              <a:rPr lang="en-US" sz="2200" dirty="0" err="1" smtClean="0"/>
              <a:t>odziv</a:t>
            </a:r>
            <a:r>
              <a:rPr lang="en-US" sz="2200" dirty="0" smtClean="0"/>
              <a:t> </a:t>
            </a:r>
            <a:r>
              <a:rPr lang="en-US" sz="2200" dirty="0" err="1" smtClean="0"/>
              <a:t>idealnog</a:t>
            </a:r>
            <a:r>
              <a:rPr lang="en-US" sz="2200" dirty="0" smtClean="0"/>
              <a:t> NF </a:t>
            </a:r>
            <a:r>
              <a:rPr lang="en-US" sz="2200" dirty="0" err="1" smtClean="0"/>
              <a:t>filtra</a:t>
            </a:r>
            <a:r>
              <a:rPr lang="en-US" sz="2200" dirty="0" smtClean="0"/>
              <a:t> </a:t>
            </a:r>
            <a:r>
              <a:rPr lang="en-US" sz="2200" dirty="0" err="1" smtClean="0"/>
              <a:t>sa</a:t>
            </a:r>
            <a:r>
              <a:rPr lang="en-US" sz="2200" dirty="0" smtClean="0"/>
              <a:t> </a:t>
            </a:r>
            <a:r>
              <a:rPr lang="en-US" sz="2200" dirty="0" err="1" smtClean="0"/>
              <a:t>linearnom</a:t>
            </a:r>
            <a:r>
              <a:rPr lang="en-US" sz="2200" dirty="0" smtClean="0"/>
              <a:t> </a:t>
            </a:r>
            <a:r>
              <a:rPr lang="en-US" sz="2200" dirty="0" err="1" smtClean="0"/>
              <a:t>faznom</a:t>
            </a:r>
            <a:r>
              <a:rPr lang="en-US" sz="2200" dirty="0" smtClean="0"/>
              <a:t> </a:t>
            </a:r>
            <a:r>
              <a:rPr lang="en-US" sz="2200" dirty="0" err="1" smtClean="0"/>
              <a:t>karakteristikom</a:t>
            </a:r>
            <a:r>
              <a:rPr lang="en-US" sz="2200" dirty="0" smtClean="0"/>
              <a:t> </a:t>
            </a:r>
            <a:r>
              <a:rPr lang="en-US" sz="2200" dirty="0" err="1" smtClean="0"/>
              <a:t>čiji</a:t>
            </a:r>
            <a:r>
              <a:rPr lang="en-US" sz="2200" dirty="0" smtClean="0"/>
              <a:t> je </a:t>
            </a:r>
            <a:r>
              <a:rPr lang="en-US" sz="2200" dirty="0" err="1" smtClean="0"/>
              <a:t>nagib</a:t>
            </a:r>
            <a:r>
              <a:rPr lang="en-US" sz="2200" dirty="0" smtClean="0"/>
              <a:t> </a:t>
            </a:r>
            <a:r>
              <a:rPr lang="en-US" sz="2200" dirty="0" smtClean="0">
                <a:sym typeface="Symbol" panose="05050102010706020507" pitchFamily="18" charset="2"/>
              </a:rPr>
              <a:t></a:t>
            </a:r>
            <a:r>
              <a:rPr lang="en-US" sz="2200" i="1" dirty="0" err="1" smtClean="0"/>
              <a:t>n</a:t>
            </a:r>
            <a:r>
              <a:rPr lang="en-US" sz="2200" i="1" baseline="-25000" dirty="0" err="1" smtClean="0"/>
              <a:t>d</a:t>
            </a:r>
            <a:r>
              <a:rPr lang="sr-Latn-RS" sz="2200" i="1" baseline="-25000" dirty="0" smtClean="0"/>
              <a:t>        </a:t>
            </a:r>
            <a:endParaRPr lang="en-US" sz="2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7" y="646176"/>
            <a:ext cx="6347713" cy="781318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err="1"/>
              <a:t>Linearni</a:t>
            </a:r>
            <a:r>
              <a:rPr lang="en-US" sz="2000" b="1" dirty="0"/>
              <a:t> </a:t>
            </a:r>
            <a:r>
              <a:rPr lang="en-US" sz="2000" b="1" dirty="0" err="1"/>
              <a:t>vremenski</a:t>
            </a:r>
            <a:r>
              <a:rPr lang="en-US" sz="2000" b="1" dirty="0"/>
              <a:t> </a:t>
            </a:r>
            <a:r>
              <a:rPr lang="en-US" sz="2000" b="1" dirty="0" err="1"/>
              <a:t>invarijantni</a:t>
            </a:r>
            <a:r>
              <a:rPr lang="en-US" sz="2000" b="1" dirty="0"/>
              <a:t> </a:t>
            </a:r>
            <a:r>
              <a:rPr lang="en-US" sz="2000" b="1" dirty="0" err="1"/>
              <a:t>sistemi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90918"/>
            <a:ext cx="7272271" cy="517730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  <a:r>
              <a:rPr lang="sr-Latn-RS" dirty="0" smtClean="0"/>
              <a:t>	</a:t>
            </a:r>
            <a:r>
              <a:rPr lang="en-US" sz="2200" dirty="0" err="1" smtClean="0"/>
              <a:t>Primenom</a:t>
            </a:r>
            <a:r>
              <a:rPr lang="en-US" sz="2200" dirty="0" smtClean="0"/>
              <a:t> </a:t>
            </a:r>
            <a:r>
              <a:rPr lang="en-US" sz="2200" dirty="0" err="1"/>
              <a:t>invezne</a:t>
            </a:r>
            <a:r>
              <a:rPr lang="en-US" sz="2200" dirty="0"/>
              <a:t> </a:t>
            </a:r>
            <a:r>
              <a:rPr lang="en-US" sz="2200" dirty="0" err="1"/>
              <a:t>Furijeove</a:t>
            </a:r>
            <a:r>
              <a:rPr lang="en-US" sz="2200" dirty="0"/>
              <a:t> </a:t>
            </a:r>
            <a:r>
              <a:rPr lang="en-US" sz="2200" dirty="0" err="1"/>
              <a:t>transformacije</a:t>
            </a:r>
            <a:r>
              <a:rPr lang="en-US" sz="2200" dirty="0"/>
              <a:t> </a:t>
            </a:r>
            <a:r>
              <a:rPr lang="en-US" sz="2200" dirty="0" err="1"/>
              <a:t>dobija</a:t>
            </a:r>
            <a:r>
              <a:rPr lang="en-US" sz="2200" dirty="0"/>
              <a:t> </a:t>
            </a:r>
            <a:r>
              <a:rPr lang="sr-Latn-RS" sz="2200" dirty="0" smtClean="0"/>
              <a:t>	</a:t>
            </a:r>
            <a:r>
              <a:rPr lang="en-US" sz="2200" dirty="0" smtClean="0"/>
              <a:t>se </a:t>
            </a:r>
            <a:r>
              <a:rPr lang="en-US" sz="2200" dirty="0" err="1"/>
              <a:t>odgovarajući</a:t>
            </a:r>
            <a:r>
              <a:rPr lang="en-US" sz="2200" dirty="0"/>
              <a:t> </a:t>
            </a:r>
            <a:r>
              <a:rPr lang="en-US" sz="2200" dirty="0" err="1"/>
              <a:t>impulsni</a:t>
            </a:r>
            <a:r>
              <a:rPr lang="en-US" sz="2200" dirty="0"/>
              <a:t> </a:t>
            </a:r>
            <a:r>
              <a:rPr lang="en-US" sz="2200" dirty="0" err="1" smtClean="0"/>
              <a:t>odziv</a:t>
            </a:r>
            <a:r>
              <a:rPr lang="sr-Latn-RS" sz="2200" dirty="0" smtClean="0"/>
              <a:t>:</a:t>
            </a:r>
            <a:endParaRPr lang="en-US" sz="2200" dirty="0" smtClean="0"/>
          </a:p>
          <a:p>
            <a:endParaRPr lang="en-US" dirty="0"/>
          </a:p>
          <a:p>
            <a:endParaRPr lang="sr-Latn-RS" dirty="0" smtClean="0"/>
          </a:p>
          <a:p>
            <a:endParaRPr lang="en-US" dirty="0" smtClean="0"/>
          </a:p>
          <a:p>
            <a:pPr algn="just" hangingPunct="0"/>
            <a:r>
              <a:rPr lang="en-US" sz="2200" dirty="0" err="1"/>
              <a:t>Idealni</a:t>
            </a:r>
            <a:r>
              <a:rPr lang="en-US" sz="2200" dirty="0"/>
              <a:t> NF </a:t>
            </a:r>
            <a:r>
              <a:rPr lang="en-US" sz="2200" dirty="0" err="1"/>
              <a:t>filtar</a:t>
            </a:r>
            <a:r>
              <a:rPr lang="en-US" sz="2200" dirty="0"/>
              <a:t> </a:t>
            </a:r>
            <a:r>
              <a:rPr lang="en-US" sz="2200" dirty="0" err="1"/>
              <a:t>sa</a:t>
            </a:r>
            <a:r>
              <a:rPr lang="en-US" sz="2200" dirty="0"/>
              <a:t> </a:t>
            </a:r>
            <a:r>
              <a:rPr lang="en-US" sz="2200" dirty="0" err="1"/>
              <a:t>linearnom</a:t>
            </a:r>
            <a:r>
              <a:rPr lang="en-US" sz="2200" dirty="0"/>
              <a:t> </a:t>
            </a:r>
            <a:r>
              <a:rPr lang="en-US" sz="2200" dirty="0" err="1"/>
              <a:t>faznom</a:t>
            </a:r>
            <a:r>
              <a:rPr lang="en-US" sz="2200" dirty="0"/>
              <a:t> </a:t>
            </a:r>
            <a:r>
              <a:rPr lang="en-US" sz="2200" dirty="0" err="1"/>
              <a:t>karakteristikom</a:t>
            </a:r>
            <a:r>
              <a:rPr lang="en-US" sz="2200" dirty="0"/>
              <a:t> je </a:t>
            </a:r>
            <a:r>
              <a:rPr lang="en-US" sz="2200" dirty="0" err="1"/>
              <a:t>takođe</a:t>
            </a:r>
            <a:r>
              <a:rPr lang="en-US" sz="2200" dirty="0"/>
              <a:t> </a:t>
            </a:r>
            <a:r>
              <a:rPr lang="en-US" sz="2200" dirty="0" err="1" smtClean="0"/>
              <a:t>nekauzalan</a:t>
            </a:r>
            <a:r>
              <a:rPr lang="en-US" sz="2200" dirty="0" smtClean="0"/>
              <a:t>.</a:t>
            </a:r>
            <a:r>
              <a:rPr lang="en-US" sz="2200" dirty="0"/>
              <a:t> </a:t>
            </a:r>
            <a:r>
              <a:rPr lang="en-US" sz="2200" dirty="0" err="1"/>
              <a:t>Njegov</a:t>
            </a:r>
            <a:r>
              <a:rPr lang="en-US" sz="2200" dirty="0"/>
              <a:t> </a:t>
            </a:r>
            <a:r>
              <a:rPr lang="en-US" sz="2200" dirty="0" err="1"/>
              <a:t>impulsni</a:t>
            </a:r>
            <a:r>
              <a:rPr lang="en-US" sz="2200" dirty="0"/>
              <a:t> </a:t>
            </a:r>
            <a:r>
              <a:rPr lang="en-US" sz="2200" dirty="0" err="1"/>
              <a:t>odziv</a:t>
            </a:r>
            <a:r>
              <a:rPr lang="en-US" sz="2200" dirty="0"/>
              <a:t> se </a:t>
            </a:r>
            <a:r>
              <a:rPr lang="en-US" sz="2200" dirty="0" err="1"/>
              <a:t>dobija</a:t>
            </a:r>
            <a:r>
              <a:rPr lang="en-US" sz="2200" dirty="0"/>
              <a:t> </a:t>
            </a:r>
            <a:r>
              <a:rPr lang="en-US" sz="2200" dirty="0" err="1"/>
              <a:t>pomeranjem</a:t>
            </a:r>
            <a:r>
              <a:rPr lang="en-US" sz="2200" dirty="0"/>
              <a:t> </a:t>
            </a:r>
            <a:r>
              <a:rPr lang="en-US" sz="2200" dirty="0" err="1"/>
              <a:t>impulsnog</a:t>
            </a:r>
            <a:r>
              <a:rPr lang="en-US" sz="2200" dirty="0"/>
              <a:t> </a:t>
            </a:r>
            <a:r>
              <a:rPr lang="en-US" sz="2200" dirty="0" err="1"/>
              <a:t>odziva</a:t>
            </a:r>
            <a:r>
              <a:rPr lang="en-US" sz="2200" dirty="0"/>
              <a:t> </a:t>
            </a:r>
            <a:r>
              <a:rPr lang="en-US" sz="2200" dirty="0" err="1"/>
              <a:t>idealnog</a:t>
            </a:r>
            <a:r>
              <a:rPr lang="en-US" sz="2200" dirty="0"/>
              <a:t> </a:t>
            </a:r>
            <a:r>
              <a:rPr lang="en-US" sz="2200" dirty="0" err="1"/>
              <a:t>filtra</a:t>
            </a:r>
            <a:r>
              <a:rPr lang="en-US" sz="2200" dirty="0"/>
              <a:t> </a:t>
            </a:r>
            <a:r>
              <a:rPr lang="en-US" sz="2200" dirty="0" err="1"/>
              <a:t>nulte</a:t>
            </a:r>
            <a:r>
              <a:rPr lang="en-US" sz="2200" dirty="0"/>
              <a:t> </a:t>
            </a:r>
            <a:r>
              <a:rPr lang="en-US" sz="2200" dirty="0" err="1"/>
              <a:t>fazne</a:t>
            </a:r>
            <a:r>
              <a:rPr lang="en-US" sz="2200" dirty="0"/>
              <a:t> </a:t>
            </a:r>
            <a:r>
              <a:rPr lang="en-US" sz="2200" dirty="0" err="1"/>
              <a:t>karakteristike</a:t>
            </a:r>
            <a:r>
              <a:rPr lang="en-US" sz="2200" dirty="0"/>
              <a:t> </a:t>
            </a: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en-US" sz="2200" i="1" dirty="0" err="1" smtClean="0"/>
              <a:t>nd</a:t>
            </a:r>
            <a:r>
              <a:rPr lang="en-US" sz="2200" i="1" dirty="0" smtClean="0"/>
              <a:t> </a:t>
            </a:r>
            <a:r>
              <a:rPr lang="en-US" sz="2200" dirty="0" err="1"/>
              <a:t>odbiraka</a:t>
            </a:r>
            <a:r>
              <a:rPr lang="en-US" sz="2200" dirty="0"/>
              <a:t>.</a:t>
            </a:r>
          </a:p>
          <a:p>
            <a:pPr hangingPunct="0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1973071" y="1505231"/>
          <a:ext cx="3129077" cy="823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0" name="Equation" r:id="rId3" imgW="1930320" imgH="507960" progId="Equation.3">
                  <p:embed/>
                </p:oleObj>
              </mc:Choice>
              <mc:Fallback>
                <p:oleObj name="Equation" r:id="rId3" imgW="1930320" imgH="507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071" y="1505231"/>
                        <a:ext cx="3129077" cy="8234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2180844" y="3453384"/>
          <a:ext cx="2404872" cy="801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1" name="Equation" r:id="rId5" imgW="1295280" imgH="431640" progId="Equation.3">
                  <p:embed/>
                </p:oleObj>
              </mc:Choice>
              <mc:Fallback>
                <p:oleObj name="Equation" r:id="rId5" imgW="129528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0844" y="3453384"/>
                        <a:ext cx="2404872" cy="8016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30482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8096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err="1" smtClean="0"/>
              <a:t>Linearni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vremenski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invarijantni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19072"/>
            <a:ext cx="6571490" cy="432229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400" b="1" dirty="0" err="1" smtClean="0"/>
              <a:t>Digitalni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diferencijator</a:t>
            </a:r>
            <a:endParaRPr lang="sr-Latn-RS" sz="2400" b="1" dirty="0" smtClean="0"/>
          </a:p>
          <a:p>
            <a:pPr algn="just">
              <a:buNone/>
            </a:pPr>
            <a:r>
              <a:rPr lang="sr-Latn-RS" sz="2400" b="1" dirty="0" smtClean="0"/>
              <a:t>	</a:t>
            </a:r>
            <a:r>
              <a:rPr lang="en-US" sz="2400" dirty="0" err="1" smtClean="0"/>
              <a:t>Digitalni</a:t>
            </a:r>
            <a:r>
              <a:rPr lang="en-US" sz="2400" dirty="0" smtClean="0"/>
              <a:t> </a:t>
            </a:r>
            <a:r>
              <a:rPr lang="en-US" sz="2400" dirty="0" err="1" smtClean="0"/>
              <a:t>diferencijator</a:t>
            </a:r>
            <a:r>
              <a:rPr lang="en-US" sz="2400" dirty="0" smtClean="0"/>
              <a:t> se </a:t>
            </a:r>
            <a:r>
              <a:rPr lang="en-US" sz="2400" dirty="0" err="1" smtClean="0"/>
              <a:t>koristi</a:t>
            </a:r>
            <a:r>
              <a:rPr lang="en-US" sz="2400" dirty="0" smtClean="0"/>
              <a:t> </a:t>
            </a:r>
            <a:r>
              <a:rPr lang="en-US" sz="2400" dirty="0" err="1" smtClean="0"/>
              <a:t>kada</a:t>
            </a:r>
            <a:r>
              <a:rPr lang="en-US" sz="2400" dirty="0" smtClean="0"/>
              <a:t> je </a:t>
            </a:r>
            <a:r>
              <a:rPr lang="en-US" sz="2400" dirty="0" err="1" smtClean="0"/>
              <a:t>potrebno</a:t>
            </a:r>
            <a:r>
              <a:rPr lang="en-US" sz="2400" dirty="0" smtClean="0"/>
              <a:t> </a:t>
            </a:r>
            <a:r>
              <a:rPr lang="en-US" sz="2400" dirty="0" err="1" smtClean="0"/>
              <a:t>odrediti</a:t>
            </a:r>
            <a:r>
              <a:rPr lang="en-US" sz="2400" dirty="0" smtClean="0"/>
              <a:t> </a:t>
            </a:r>
            <a:r>
              <a:rPr lang="en-US" sz="2400" dirty="0" err="1" smtClean="0"/>
              <a:t>odbirke</a:t>
            </a:r>
            <a:r>
              <a:rPr lang="en-US" sz="2400" dirty="0" smtClean="0"/>
              <a:t> </a:t>
            </a:r>
            <a:r>
              <a:rPr lang="en-US" sz="2400" dirty="0" err="1" smtClean="0"/>
              <a:t>prvog</a:t>
            </a:r>
            <a:r>
              <a:rPr lang="en-US" sz="2400" dirty="0" smtClean="0"/>
              <a:t> </a:t>
            </a:r>
            <a:r>
              <a:rPr lang="en-US" sz="2400" dirty="0" err="1" smtClean="0"/>
              <a:t>izvoda</a:t>
            </a:r>
            <a:r>
              <a:rPr lang="en-US" sz="2400" dirty="0" smtClean="0"/>
              <a:t> </a:t>
            </a:r>
            <a:r>
              <a:rPr lang="en-US" sz="2400" dirty="0" err="1" smtClean="0"/>
              <a:t>frekvencijski</a:t>
            </a:r>
            <a:r>
              <a:rPr lang="en-US" sz="2400" dirty="0" smtClean="0"/>
              <a:t> </a:t>
            </a:r>
            <a:r>
              <a:rPr lang="en-US" sz="2400" dirty="0" err="1" smtClean="0"/>
              <a:t>ograničenog</a:t>
            </a:r>
            <a:r>
              <a:rPr lang="en-US" sz="2400" dirty="0" smtClean="0"/>
              <a:t> </a:t>
            </a:r>
            <a:r>
              <a:rPr lang="en-US" sz="2400" dirty="0" err="1" smtClean="0"/>
              <a:t>kontinualnog</a:t>
            </a:r>
            <a:r>
              <a:rPr lang="en-US" sz="2400" dirty="0" smtClean="0"/>
              <a:t> </a:t>
            </a:r>
            <a:r>
              <a:rPr lang="en-US" sz="2400" dirty="0" err="1" smtClean="0"/>
              <a:t>signala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osnovu</a:t>
            </a:r>
            <a:r>
              <a:rPr lang="en-US" sz="2400" dirty="0" smtClean="0"/>
              <a:t> </a:t>
            </a:r>
            <a:r>
              <a:rPr lang="en-US" sz="2400" dirty="0" err="1" smtClean="0"/>
              <a:t>odbiraka</a:t>
            </a:r>
            <a:r>
              <a:rPr lang="en-US" sz="2400" dirty="0" smtClean="0"/>
              <a:t> tog </a:t>
            </a:r>
            <a:r>
              <a:rPr lang="en-US" sz="2400" dirty="0" err="1" smtClean="0"/>
              <a:t>signala</a:t>
            </a:r>
            <a:r>
              <a:rPr lang="en-US" sz="2400" dirty="0" smtClean="0"/>
              <a:t>. </a:t>
            </a:r>
            <a:r>
              <a:rPr lang="en-US" sz="2400" dirty="0" err="1" smtClean="0"/>
              <a:t>Ako</a:t>
            </a:r>
            <a:r>
              <a:rPr lang="en-US" sz="2400" dirty="0" smtClean="0"/>
              <a:t> je </a:t>
            </a:r>
            <a:r>
              <a:rPr lang="en-US" sz="2400" dirty="0" err="1" smtClean="0"/>
              <a:t>Furijeova</a:t>
            </a:r>
            <a:r>
              <a:rPr lang="en-US" sz="2400" dirty="0" smtClean="0"/>
              <a:t> </a:t>
            </a:r>
            <a:r>
              <a:rPr lang="en-US" sz="2400" dirty="0" err="1" smtClean="0"/>
              <a:t>transformacija</a:t>
            </a:r>
            <a:r>
              <a:rPr lang="en-US" sz="2400" dirty="0" smtClean="0"/>
              <a:t> </a:t>
            </a:r>
            <a:r>
              <a:rPr lang="en-US" sz="2400" dirty="0" err="1" smtClean="0"/>
              <a:t>kontinualnog</a:t>
            </a:r>
            <a:r>
              <a:rPr lang="en-US" sz="2400" dirty="0" smtClean="0"/>
              <a:t> </a:t>
            </a:r>
            <a:r>
              <a:rPr lang="en-US" sz="2400" dirty="0" err="1" smtClean="0"/>
              <a:t>signala</a:t>
            </a:r>
            <a:r>
              <a:rPr lang="en-US" sz="2400" dirty="0" smtClean="0"/>
              <a:t>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j</a:t>
            </a:r>
            <a:r>
              <a:rPr lang="en-US" sz="2400" dirty="0" smtClean="0">
                <a:sym typeface="Symbol"/>
              </a:rPr>
              <a:t></a:t>
            </a:r>
            <a:r>
              <a:rPr lang="en-US" sz="2400" dirty="0" smtClean="0"/>
              <a:t>), </a:t>
            </a:r>
            <a:r>
              <a:rPr lang="en-US" sz="2400" dirty="0" err="1" smtClean="0"/>
              <a:t>Furijeova</a:t>
            </a:r>
            <a:r>
              <a:rPr lang="en-US" sz="2400" dirty="0" smtClean="0"/>
              <a:t> </a:t>
            </a:r>
            <a:r>
              <a:rPr lang="en-US" sz="2400" dirty="0" err="1" smtClean="0"/>
              <a:t>transformacija</a:t>
            </a:r>
            <a:r>
              <a:rPr lang="en-US" sz="2400" dirty="0" smtClean="0"/>
              <a:t> </a:t>
            </a:r>
            <a:r>
              <a:rPr lang="en-US" sz="2400" dirty="0" err="1" smtClean="0"/>
              <a:t>prvog</a:t>
            </a:r>
            <a:r>
              <a:rPr lang="en-US" sz="2400" dirty="0" smtClean="0"/>
              <a:t> </a:t>
            </a:r>
            <a:r>
              <a:rPr lang="en-US" sz="2400" dirty="0" err="1" smtClean="0"/>
              <a:t>izvoda</a:t>
            </a:r>
            <a:r>
              <a:rPr lang="en-US" sz="2400" dirty="0" smtClean="0"/>
              <a:t> </a:t>
            </a:r>
            <a:r>
              <a:rPr lang="en-US" sz="2400" dirty="0" err="1" smtClean="0"/>
              <a:t>dobija</a:t>
            </a:r>
            <a:r>
              <a:rPr lang="en-US" sz="2400" dirty="0" smtClean="0"/>
              <a:t> se </a:t>
            </a:r>
            <a:r>
              <a:rPr lang="en-US" sz="2400" dirty="0" err="1" smtClean="0"/>
              <a:t>kao</a:t>
            </a:r>
            <a:r>
              <a:rPr lang="en-US" sz="2400" dirty="0" smtClean="0"/>
              <a:t> </a:t>
            </a:r>
            <a:r>
              <a:rPr lang="en-US" sz="2400" dirty="0" err="1" smtClean="0"/>
              <a:t>proizvod</a:t>
            </a:r>
            <a:r>
              <a:rPr lang="en-US" sz="2400" dirty="0" smtClean="0"/>
              <a:t> </a:t>
            </a:r>
            <a:r>
              <a:rPr lang="en-US" sz="2400" i="1" dirty="0" err="1" smtClean="0"/>
              <a:t>j</a:t>
            </a:r>
            <a:r>
              <a:rPr lang="en-US" sz="2400" dirty="0" err="1" smtClean="0">
                <a:sym typeface="Symbol"/>
              </a:rPr>
              <a:t></a:t>
            </a:r>
            <a:r>
              <a:rPr lang="en-US" sz="2400" i="1" dirty="0" err="1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j</a:t>
            </a:r>
            <a:r>
              <a:rPr lang="en-US" sz="2400" dirty="0" smtClean="0">
                <a:sym typeface="Symbol"/>
              </a:rPr>
              <a:t></a:t>
            </a:r>
            <a:r>
              <a:rPr lang="en-US" sz="2400" dirty="0" smtClean="0"/>
              <a:t>). </a:t>
            </a:r>
            <a:r>
              <a:rPr lang="en-US" sz="2400" dirty="0" err="1" smtClean="0"/>
              <a:t>Odavde</a:t>
            </a:r>
            <a:r>
              <a:rPr lang="en-US" sz="2400" dirty="0" smtClean="0"/>
              <a:t> </a:t>
            </a:r>
            <a:r>
              <a:rPr lang="en-US" sz="2400" dirty="0" err="1" smtClean="0"/>
              <a:t>sledi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se </a:t>
            </a:r>
            <a:r>
              <a:rPr lang="en-US" sz="2400" dirty="0" err="1" smtClean="0"/>
              <a:t>odbirci</a:t>
            </a:r>
            <a:r>
              <a:rPr lang="en-US" sz="2400" dirty="0" smtClean="0"/>
              <a:t> </a:t>
            </a:r>
            <a:r>
              <a:rPr lang="en-US" sz="2400" dirty="0" err="1" smtClean="0"/>
              <a:t>prvog</a:t>
            </a:r>
            <a:r>
              <a:rPr lang="en-US" sz="2400" dirty="0" smtClean="0"/>
              <a:t> </a:t>
            </a:r>
            <a:r>
              <a:rPr lang="en-US" sz="2400" dirty="0" err="1" smtClean="0"/>
              <a:t>izvoda</a:t>
            </a:r>
            <a:r>
              <a:rPr lang="en-US" sz="2400" dirty="0" smtClean="0"/>
              <a:t> </a:t>
            </a:r>
            <a:r>
              <a:rPr lang="en-US" sz="2400" dirty="0" err="1" smtClean="0"/>
              <a:t>frekvencijski</a:t>
            </a:r>
            <a:r>
              <a:rPr lang="en-US" sz="2400" dirty="0" smtClean="0"/>
              <a:t> </a:t>
            </a:r>
            <a:r>
              <a:rPr lang="en-US" sz="2400" dirty="0" err="1" smtClean="0"/>
              <a:t>ograničenog</a:t>
            </a:r>
            <a:r>
              <a:rPr lang="en-US" sz="2400" dirty="0" smtClean="0"/>
              <a:t> </a:t>
            </a:r>
            <a:r>
              <a:rPr lang="en-US" sz="2400" dirty="0" err="1" smtClean="0"/>
              <a:t>kontinualnog</a:t>
            </a:r>
            <a:r>
              <a:rPr lang="en-US" sz="2400" dirty="0" smtClean="0"/>
              <a:t> </a:t>
            </a:r>
            <a:r>
              <a:rPr lang="en-US" sz="2400" dirty="0" err="1" smtClean="0"/>
              <a:t>signala</a:t>
            </a:r>
            <a:r>
              <a:rPr lang="en-US" sz="2400" dirty="0" smtClean="0"/>
              <a:t> </a:t>
            </a:r>
            <a:r>
              <a:rPr lang="en-US" sz="2400" dirty="0" err="1" smtClean="0"/>
              <a:t>mogu</a:t>
            </a:r>
            <a:r>
              <a:rPr lang="en-US" sz="2400" dirty="0" smtClean="0"/>
              <a:t> </a:t>
            </a:r>
            <a:r>
              <a:rPr lang="en-US" sz="2400" dirty="0" err="1" smtClean="0"/>
              <a:t>dobiti</a:t>
            </a:r>
            <a:r>
              <a:rPr lang="en-US" sz="2400" dirty="0" smtClean="0"/>
              <a:t> </a:t>
            </a:r>
            <a:r>
              <a:rPr lang="en-US" sz="2400" dirty="0" err="1" smtClean="0"/>
              <a:t>ako</a:t>
            </a:r>
            <a:r>
              <a:rPr lang="en-US" sz="2400" dirty="0" smtClean="0"/>
              <a:t> se </a:t>
            </a:r>
            <a:r>
              <a:rPr lang="en-US" sz="2400" dirty="0" err="1" smtClean="0"/>
              <a:t>diskretni</a:t>
            </a:r>
            <a:r>
              <a:rPr lang="en-US" sz="2400" dirty="0" smtClean="0"/>
              <a:t> signal </a:t>
            </a:r>
            <a:r>
              <a:rPr lang="en-US" sz="2400" dirty="0" err="1" smtClean="0"/>
              <a:t>propusti</a:t>
            </a:r>
            <a:r>
              <a:rPr lang="en-US" sz="2400" dirty="0" smtClean="0"/>
              <a:t> </a:t>
            </a:r>
            <a:r>
              <a:rPr lang="en-US" sz="2400" dirty="0" err="1" smtClean="0"/>
              <a:t>kroz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čiji</a:t>
            </a:r>
            <a:r>
              <a:rPr lang="en-US" sz="2400" dirty="0" smtClean="0"/>
              <a:t> je </a:t>
            </a:r>
            <a:r>
              <a:rPr lang="en-US" sz="2400" dirty="0" err="1" smtClean="0"/>
              <a:t>frekvencijski</a:t>
            </a:r>
            <a:r>
              <a:rPr lang="en-US" sz="2400" dirty="0" smtClean="0"/>
              <a:t> </a:t>
            </a:r>
            <a:r>
              <a:rPr lang="en-US" sz="2400" dirty="0" err="1" smtClean="0"/>
              <a:t>odziv</a:t>
            </a:r>
            <a:r>
              <a:rPr lang="en-US" sz="2400" dirty="0" smtClean="0"/>
              <a:t> </a:t>
            </a:r>
            <a:r>
              <a:rPr lang="en-US" sz="2400" i="1" dirty="0" err="1" smtClean="0"/>
              <a:t>H</a:t>
            </a:r>
            <a:r>
              <a:rPr lang="en-US" sz="2400" i="1" baseline="-25000" dirty="0" err="1" smtClean="0"/>
              <a:t>dif</a:t>
            </a:r>
            <a:r>
              <a:rPr lang="en-US" sz="2400" dirty="0" smtClean="0"/>
              <a:t>(</a:t>
            </a:r>
            <a:r>
              <a:rPr lang="en-US" sz="2400" i="1" dirty="0" smtClean="0"/>
              <a:t>j</a:t>
            </a:r>
            <a:r>
              <a:rPr lang="en-US" sz="2400" i="1" dirty="0" smtClean="0">
                <a:sym typeface="Symbol"/>
              </a:rPr>
              <a:t></a:t>
            </a:r>
            <a:r>
              <a:rPr lang="en-US" sz="2400" dirty="0" smtClean="0"/>
              <a:t>) = </a:t>
            </a:r>
            <a:r>
              <a:rPr lang="en-US" sz="2400" i="1" dirty="0" smtClean="0"/>
              <a:t>j</a:t>
            </a:r>
            <a:r>
              <a:rPr lang="en-US" sz="2400" i="1" dirty="0" smtClean="0">
                <a:sym typeface="Symbol"/>
              </a:rPr>
              <a:t></a:t>
            </a:r>
            <a:r>
              <a:rPr lang="en-US" sz="2400" dirty="0" smtClean="0"/>
              <a:t>/</a:t>
            </a:r>
            <a:r>
              <a:rPr lang="en-US" sz="2400" i="1" dirty="0" smtClean="0"/>
              <a:t>T</a:t>
            </a:r>
            <a:r>
              <a:rPr lang="en-US" sz="2400" dirty="0" smtClean="0"/>
              <a:t> u </a:t>
            </a:r>
            <a:r>
              <a:rPr lang="en-US" sz="2400" dirty="0" err="1" smtClean="0"/>
              <a:t>opsegu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</a:t>
            </a:r>
            <a:r>
              <a:rPr lang="en-US" sz="2400" i="1" dirty="0" smtClean="0">
                <a:sym typeface="Symbol"/>
              </a:rPr>
              <a:t></a:t>
            </a:r>
            <a:r>
              <a:rPr lang="en-US" sz="2400" dirty="0" smtClean="0"/>
              <a:t> </a:t>
            </a:r>
            <a:r>
              <a:rPr lang="en-US" sz="2400" dirty="0" smtClean="0">
                <a:sym typeface="Symbol"/>
              </a:rPr>
              <a:t></a:t>
            </a:r>
            <a:r>
              <a:rPr lang="en-US" sz="2400" dirty="0" smtClean="0"/>
              <a:t> </a:t>
            </a:r>
            <a:r>
              <a:rPr lang="en-US" sz="2400" i="1" dirty="0" smtClean="0">
                <a:sym typeface="Symbol"/>
              </a:rPr>
              <a:t></a:t>
            </a:r>
            <a:r>
              <a:rPr lang="en-US" sz="2400" dirty="0" smtClean="0"/>
              <a:t> &lt; </a:t>
            </a:r>
            <a:r>
              <a:rPr lang="en-US" sz="2400" i="1" dirty="0" smtClean="0">
                <a:sym typeface="Symbol"/>
              </a:rPr>
              <a:t>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6563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err="1" smtClean="0"/>
              <a:t>Linearni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vremenski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invarijantni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06880"/>
            <a:ext cx="6347714" cy="4334483"/>
          </a:xfrm>
        </p:spPr>
        <p:txBody>
          <a:bodyPr>
            <a:normAutofit/>
          </a:bodyPr>
          <a:lstStyle/>
          <a:p>
            <a:r>
              <a:rPr lang="pl-PL" sz="2200" dirty="0" smtClean="0"/>
              <a:t>Alternativna forma u vidu polinoma po </a:t>
            </a:r>
            <a:r>
              <a:rPr lang="pl-PL" sz="2200" i="1" dirty="0" smtClean="0"/>
              <a:t>z</a:t>
            </a:r>
            <a:r>
              <a:rPr lang="pl-PL" sz="2200" dirty="0" smtClean="0"/>
              <a:t> je</a:t>
            </a:r>
          </a:p>
          <a:p>
            <a:endParaRPr lang="pl-PL" sz="2200" dirty="0" smtClean="0"/>
          </a:p>
          <a:p>
            <a:endParaRPr lang="pl-PL" sz="2200" dirty="0" smtClean="0"/>
          </a:p>
          <a:p>
            <a:endParaRPr lang="en-US" sz="2200" dirty="0" smtClean="0"/>
          </a:p>
          <a:p>
            <a:r>
              <a:rPr lang="en-US" sz="2800" b="1" dirty="0" err="1" smtClean="0"/>
              <a:t>Nule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polovi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funkcije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prenosa</a:t>
            </a:r>
            <a:endParaRPr lang="en-US" sz="2800" b="1" dirty="0" smtClean="0"/>
          </a:p>
          <a:p>
            <a:pPr algn="just"/>
            <a:r>
              <a:rPr lang="pl-PL" sz="2200" dirty="0" smtClean="0"/>
              <a:t>Funkcija prenosa </a:t>
            </a:r>
            <a:r>
              <a:rPr lang="pl-PL" sz="2200" i="1" dirty="0" smtClean="0"/>
              <a:t>H</a:t>
            </a:r>
            <a:r>
              <a:rPr lang="pl-PL" sz="2200" dirty="0" smtClean="0"/>
              <a:t>(</a:t>
            </a:r>
            <a:r>
              <a:rPr lang="pl-PL" sz="2200" i="1" dirty="0" smtClean="0"/>
              <a:t>z</a:t>
            </a:r>
            <a:r>
              <a:rPr lang="pl-PL" sz="2200" dirty="0" smtClean="0"/>
              <a:t>) se može predstaviti i preko nula i polova u kompleksnoj </a:t>
            </a:r>
            <a:r>
              <a:rPr lang="pl-PL" sz="2200" i="1" dirty="0" smtClean="0"/>
              <a:t>z</a:t>
            </a:r>
            <a:r>
              <a:rPr lang="pl-PL" sz="2200" dirty="0" smtClean="0"/>
              <a:t> ravni.</a:t>
            </a:r>
            <a:r>
              <a:rPr lang="pl-PL" sz="2400" dirty="0" smtClean="0"/>
              <a:t> Ovo sledi iz činjenice da se polinomi koji čine funkciju prenosa mogu predstaviti preko svojih korena. 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8142" y="2360947"/>
            <a:ext cx="3790956" cy="66899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97408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err="1"/>
              <a:t>Linearni</a:t>
            </a:r>
            <a:r>
              <a:rPr lang="en-US" sz="2000" b="1" dirty="0"/>
              <a:t> </a:t>
            </a:r>
            <a:r>
              <a:rPr lang="en-US" sz="2000" b="1" dirty="0" err="1"/>
              <a:t>vremenski</a:t>
            </a:r>
            <a:r>
              <a:rPr lang="en-US" sz="2000" b="1" dirty="0"/>
              <a:t> </a:t>
            </a:r>
            <a:r>
              <a:rPr lang="en-US" sz="2000" b="1" dirty="0" err="1"/>
              <a:t>invarijantni</a:t>
            </a:r>
            <a:r>
              <a:rPr lang="en-US" sz="2000" b="1" dirty="0"/>
              <a:t> </a:t>
            </a:r>
            <a:r>
              <a:rPr lang="en-US" sz="2000" b="1" dirty="0" err="1"/>
              <a:t>sistemi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26464"/>
            <a:ext cx="6742178" cy="4614899"/>
          </a:xfrm>
        </p:spPr>
        <p:txBody>
          <a:bodyPr/>
          <a:lstStyle/>
          <a:p>
            <a:pPr hangingPunct="0"/>
            <a:r>
              <a:rPr lang="en-US" sz="2200" dirty="0" err="1" smtClean="0"/>
              <a:t>Frekvencijski</a:t>
            </a:r>
            <a:r>
              <a:rPr lang="en-US" sz="2200" dirty="0" smtClean="0"/>
              <a:t> </a:t>
            </a:r>
            <a:r>
              <a:rPr lang="en-US" sz="2200" dirty="0" err="1" smtClean="0"/>
              <a:t>odziv</a:t>
            </a:r>
            <a:r>
              <a:rPr lang="en-US" sz="2200" dirty="0" smtClean="0"/>
              <a:t> </a:t>
            </a:r>
            <a:r>
              <a:rPr lang="en-US" sz="2200" dirty="0" err="1" smtClean="0"/>
              <a:t>idealnog</a:t>
            </a:r>
            <a:r>
              <a:rPr lang="en-US" sz="2200" dirty="0" smtClean="0"/>
              <a:t>  </a:t>
            </a:r>
            <a:r>
              <a:rPr lang="en-US" sz="2200" dirty="0" err="1" smtClean="0"/>
              <a:t>nekauzalnog</a:t>
            </a:r>
            <a:r>
              <a:rPr lang="en-US" sz="2200" dirty="0" smtClean="0"/>
              <a:t> </a:t>
            </a:r>
            <a:r>
              <a:rPr lang="en-US" sz="2200" dirty="0" err="1" smtClean="0"/>
              <a:t>diferencijatora</a:t>
            </a:r>
            <a:r>
              <a:rPr lang="en-US" sz="2200" dirty="0" smtClean="0"/>
              <a:t> se </a:t>
            </a:r>
            <a:r>
              <a:rPr lang="en-US" sz="2200" dirty="0" err="1" smtClean="0"/>
              <a:t>definiše</a:t>
            </a:r>
            <a:r>
              <a:rPr lang="en-US" sz="2200" dirty="0" smtClean="0"/>
              <a:t> </a:t>
            </a:r>
            <a:r>
              <a:rPr lang="en-US" sz="2200" dirty="0" err="1" smtClean="0"/>
              <a:t>izrazom</a:t>
            </a:r>
            <a:r>
              <a:rPr lang="sr-Latn-RS" sz="2200" dirty="0" smtClean="0"/>
              <a:t>:</a:t>
            </a:r>
            <a:endParaRPr lang="en-US" sz="2200" dirty="0" smtClean="0"/>
          </a:p>
          <a:p>
            <a:pPr hangingPunct="0"/>
            <a:endParaRPr lang="pl-PL" dirty="0" smtClean="0"/>
          </a:p>
          <a:p>
            <a:pPr hangingPunct="0"/>
            <a:endParaRPr lang="pl-PL" dirty="0" smtClean="0"/>
          </a:p>
          <a:p>
            <a:pPr hangingPunct="0"/>
            <a:r>
              <a:rPr lang="pl-PL" sz="2200" dirty="0" smtClean="0"/>
              <a:t>Amplitudska </a:t>
            </a:r>
            <a:r>
              <a:rPr lang="pl-PL" sz="2200" dirty="0"/>
              <a:t>karakteristika je linearna funkcija frekvencije a faza je konstantna sa faznim pomerajem od </a:t>
            </a:r>
            <a:r>
              <a:rPr lang="en-US" sz="2200" i="1" dirty="0" smtClean="0">
                <a:sym typeface="Symbol" panose="05050102010706020507" pitchFamily="18" charset="2"/>
              </a:rPr>
              <a:t></a:t>
            </a:r>
            <a:r>
              <a:rPr lang="pl-PL" sz="2200" i="1" dirty="0"/>
              <a:t>/</a:t>
            </a:r>
            <a:r>
              <a:rPr lang="pl-PL" sz="2200" dirty="0"/>
              <a:t>2.</a:t>
            </a:r>
            <a:endParaRPr lang="en-US" sz="2200" dirty="0"/>
          </a:p>
          <a:p>
            <a:r>
              <a:rPr lang="pl-PL" sz="2200" dirty="0" smtClean="0"/>
              <a:t>Primenom inverzne Furijeove transformacije, </a:t>
            </a:r>
            <a:r>
              <a:rPr lang="pl-PL" sz="2200" dirty="0"/>
              <a:t>dobija se impulsni odziv idealnog nekauzalnog diferencijatora</a:t>
            </a:r>
            <a:r>
              <a:rPr lang="pl-PL" sz="2200" dirty="0" smtClean="0"/>
              <a:t>,</a:t>
            </a:r>
            <a:endParaRPr lang="en-US" sz="22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1325626" y="2410097"/>
          <a:ext cx="3441192" cy="491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4" name="Equation" r:id="rId3" imgW="1688760" imgH="241200" progId="Equation.3">
                  <p:embed/>
                </p:oleObj>
              </mc:Choice>
              <mc:Fallback>
                <p:oleObj name="Equation" r:id="rId3" imgW="168876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5626" y="2410097"/>
                        <a:ext cx="3441192" cy="4915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1691893" y="5353558"/>
          <a:ext cx="1987829" cy="742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5" name="Equation" r:id="rId5" imgW="1054080" imgH="393480" progId="Equation.3">
                  <p:embed/>
                </p:oleObj>
              </mc:Choice>
              <mc:Fallback>
                <p:oleObj name="Equation" r:id="rId5" imgW="10540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893" y="5353558"/>
                        <a:ext cx="1987829" cy="7424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79697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b="1" dirty="0" smtClean="0"/>
              <a:t>Kontrolna pitanja</a:t>
            </a:r>
          </a:p>
          <a:p>
            <a:r>
              <a:rPr lang="sr-Latn-CS" dirty="0" smtClean="0"/>
              <a:t>1. Definicija frekvencijskog odziva linearnog sistema.</a:t>
            </a:r>
          </a:p>
          <a:p>
            <a:pPr algn="just"/>
            <a:r>
              <a:rPr lang="sr-Latn-CS" dirty="0" smtClean="0"/>
              <a:t>2. Frekvencijski </a:t>
            </a:r>
            <a:r>
              <a:rPr lang="en-US" dirty="0" err="1" smtClean="0"/>
              <a:t>odziv</a:t>
            </a:r>
            <a:r>
              <a:rPr lang="sr-Latn-CS" dirty="0" smtClean="0"/>
              <a:t> linearnog sistema </a:t>
            </a:r>
            <a:r>
              <a:rPr lang="en-US" dirty="0" smtClean="0"/>
              <a:t> </a:t>
            </a:r>
            <a:r>
              <a:rPr lang="en-US" dirty="0" err="1" smtClean="0"/>
              <a:t>predstav</a:t>
            </a:r>
            <a:r>
              <a:rPr lang="sr-Latn-CS" dirty="0" smtClean="0"/>
              <a:t>iti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/>
              <a:t>modula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argumenta</a:t>
            </a:r>
            <a:r>
              <a:rPr lang="sr-Latn-CS" dirty="0" smtClean="0"/>
              <a:t> i dati njihovo fizičko značenje</a:t>
            </a:r>
            <a:r>
              <a:rPr lang="sr-Latn-RS" dirty="0" smtClean="0"/>
              <a:t>.</a:t>
            </a:r>
          </a:p>
          <a:p>
            <a:pPr algn="just"/>
            <a:r>
              <a:rPr lang="sr-Latn-RS" dirty="0" smtClean="0"/>
              <a:t>3. Dati definiciju slabljenja i pojačanja linearnog sistema.</a:t>
            </a:r>
          </a:p>
          <a:p>
            <a:pPr algn="just"/>
            <a:r>
              <a:rPr lang="sr-Latn-RS" dirty="0" smtClean="0"/>
              <a:t>4. Karakteristike </a:t>
            </a:r>
            <a:r>
              <a:rPr lang="sr-Latn-RS" smtClean="0"/>
              <a:t>idealnog filtra (frekvencijski i impulsni odziv).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524139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84349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err="1"/>
              <a:t>Linearni</a:t>
            </a:r>
            <a:r>
              <a:rPr lang="en-US" sz="2000" b="1" dirty="0"/>
              <a:t> </a:t>
            </a:r>
            <a:r>
              <a:rPr lang="en-US" sz="2000" b="1" dirty="0" err="1"/>
              <a:t>vremenski</a:t>
            </a:r>
            <a:r>
              <a:rPr lang="en-US" sz="2000" b="1" dirty="0"/>
              <a:t> </a:t>
            </a:r>
            <a:r>
              <a:rPr lang="en-US" sz="2000" b="1" dirty="0" err="1"/>
              <a:t>invarijantni</a:t>
            </a:r>
            <a:r>
              <a:rPr lang="en-US" sz="2000" b="1" dirty="0"/>
              <a:t> </a:t>
            </a:r>
            <a:r>
              <a:rPr lang="en-US" sz="2000" b="1" dirty="0" err="1"/>
              <a:t>sistemi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03043"/>
            <a:ext cx="6693410" cy="4024734"/>
          </a:xfrm>
        </p:spPr>
        <p:txBody>
          <a:bodyPr>
            <a:normAutofit lnSpcReduction="10000"/>
          </a:bodyPr>
          <a:lstStyle/>
          <a:p>
            <a:r>
              <a:rPr lang="pl-PL" sz="2200" dirty="0" smtClean="0"/>
              <a:t>Dakle</a:t>
            </a:r>
            <a:r>
              <a:rPr lang="pl-PL" sz="2200" dirty="0"/>
              <a:t>, faktorizacijom polinoma </a:t>
            </a:r>
            <a:r>
              <a:rPr lang="pl-PL" sz="2200" i="1" dirty="0"/>
              <a:t>Q</a:t>
            </a:r>
            <a:r>
              <a:rPr lang="pl-PL" sz="2200" dirty="0"/>
              <a:t>(</a:t>
            </a:r>
            <a:r>
              <a:rPr lang="pl-PL" sz="2200" i="1" dirty="0"/>
              <a:t>z</a:t>
            </a:r>
            <a:r>
              <a:rPr lang="pl-PL" sz="2200" dirty="0"/>
              <a:t>) i </a:t>
            </a:r>
            <a:r>
              <a:rPr lang="pl-PL" sz="2200" i="1" dirty="0"/>
              <a:t>P</a:t>
            </a:r>
            <a:r>
              <a:rPr lang="pl-PL" sz="2200" dirty="0"/>
              <a:t>(</a:t>
            </a:r>
            <a:r>
              <a:rPr lang="pl-PL" sz="2200" i="1" dirty="0"/>
              <a:t>z</a:t>
            </a:r>
            <a:r>
              <a:rPr lang="pl-PL" sz="2200" dirty="0"/>
              <a:t>), funkcija prenosa se može predstaviti i u </a:t>
            </a:r>
            <a:r>
              <a:rPr lang="pl-PL" sz="2200" dirty="0" smtClean="0"/>
              <a:t>obliku</a:t>
            </a:r>
            <a:endParaRPr lang="en-US" sz="2200" dirty="0" smtClean="0"/>
          </a:p>
          <a:p>
            <a:endParaRPr lang="en-US" dirty="0"/>
          </a:p>
          <a:p>
            <a:r>
              <a:rPr lang="en-US" sz="2000" b="1" dirty="0" smtClean="0"/>
              <a:t>                                </a:t>
            </a:r>
            <a:endParaRPr lang="sr-Latn-RS" sz="2000" b="1" dirty="0" smtClean="0"/>
          </a:p>
          <a:p>
            <a:r>
              <a:rPr lang="sr-Latn-RS" sz="2000" b="1" dirty="0" smtClean="0"/>
              <a:t>                                 </a:t>
            </a:r>
            <a:r>
              <a:rPr lang="en-US" sz="2000" b="1" dirty="0" err="1" smtClean="0"/>
              <a:t>ili</a:t>
            </a:r>
            <a:r>
              <a:rPr lang="en-US" sz="2000" b="1" dirty="0" smtClean="0"/>
              <a:t>      </a:t>
            </a:r>
          </a:p>
          <a:p>
            <a:endParaRPr lang="en-US" sz="2000" b="1" dirty="0"/>
          </a:p>
          <a:p>
            <a:pPr hangingPunct="0"/>
            <a:r>
              <a:rPr lang="pl-PL" sz="2200" dirty="0" smtClean="0"/>
              <a:t>gde </a:t>
            </a:r>
            <a:r>
              <a:rPr lang="pl-PL" sz="2200" dirty="0"/>
              <a:t>su </a:t>
            </a:r>
            <a:r>
              <a:rPr lang="pl-PL" sz="2200" i="1" dirty="0"/>
              <a:t>q</a:t>
            </a:r>
            <a:r>
              <a:rPr lang="pl-PL" sz="2200" i="1" baseline="-25000" dirty="0"/>
              <a:t>k</a:t>
            </a:r>
            <a:r>
              <a:rPr lang="pl-PL" sz="2200" dirty="0"/>
              <a:t>, </a:t>
            </a:r>
            <a:r>
              <a:rPr lang="pl-PL" sz="2200" i="1" dirty="0"/>
              <a:t>k</a:t>
            </a:r>
            <a:r>
              <a:rPr lang="pl-PL" sz="2200" dirty="0"/>
              <a:t>=1, 2, </a:t>
            </a:r>
            <a:r>
              <a:rPr lang="en-US" sz="2200" dirty="0">
                <a:sym typeface="Symbol" panose="05050102010706020507" pitchFamily="18" charset="2"/>
              </a:rPr>
              <a:t></a:t>
            </a:r>
            <a:r>
              <a:rPr lang="pl-PL" sz="2200" dirty="0"/>
              <a:t>, </a:t>
            </a:r>
            <a:r>
              <a:rPr lang="pl-PL" sz="2200" i="1" dirty="0"/>
              <a:t>M</a:t>
            </a:r>
            <a:r>
              <a:rPr lang="pl-PL" sz="2200" dirty="0"/>
              <a:t>, </a:t>
            </a:r>
            <a:r>
              <a:rPr lang="pl-PL" sz="2200" i="1" dirty="0"/>
              <a:t>nule</a:t>
            </a:r>
            <a:r>
              <a:rPr lang="pl-PL" sz="2200" dirty="0"/>
              <a:t>, a </a:t>
            </a:r>
            <a:r>
              <a:rPr lang="pl-PL" sz="2200" i="1" dirty="0"/>
              <a:t>p</a:t>
            </a:r>
            <a:r>
              <a:rPr lang="pl-PL" sz="2200" i="1" baseline="-25000" dirty="0"/>
              <a:t>k</a:t>
            </a:r>
            <a:r>
              <a:rPr lang="pl-PL" sz="2200" dirty="0"/>
              <a:t>, </a:t>
            </a:r>
            <a:r>
              <a:rPr lang="pl-PL" sz="2000" i="1" dirty="0"/>
              <a:t>k</a:t>
            </a:r>
            <a:r>
              <a:rPr lang="pl-PL" sz="2000" dirty="0"/>
              <a:t>=1, 2, </a:t>
            </a:r>
            <a:r>
              <a:rPr lang="en-US" sz="2000" dirty="0">
                <a:sym typeface="Symbol" panose="05050102010706020507" pitchFamily="18" charset="2"/>
              </a:rPr>
              <a:t></a:t>
            </a:r>
            <a:r>
              <a:rPr lang="pl-PL" sz="2000" dirty="0"/>
              <a:t>, </a:t>
            </a:r>
            <a:r>
              <a:rPr lang="pl-PL" sz="2000" i="1" dirty="0"/>
              <a:t>N</a:t>
            </a:r>
            <a:r>
              <a:rPr lang="pl-PL" sz="2200" dirty="0"/>
              <a:t>, </a:t>
            </a:r>
            <a:r>
              <a:rPr lang="pl-PL" sz="2200" i="1" dirty="0"/>
              <a:t>polovi</a:t>
            </a:r>
            <a:r>
              <a:rPr lang="pl-PL" sz="2200" dirty="0"/>
              <a:t> funkcije prenosa, dok je </a:t>
            </a:r>
            <a:r>
              <a:rPr lang="pl-PL" sz="2200" i="1" dirty="0"/>
              <a:t>H</a:t>
            </a:r>
            <a:r>
              <a:rPr lang="pl-PL" sz="2200" baseline="-25000" dirty="0"/>
              <a:t>0</a:t>
            </a:r>
            <a:r>
              <a:rPr lang="pl-PL" sz="2200" dirty="0"/>
              <a:t> konstanta. </a:t>
            </a:r>
            <a:endParaRPr lang="pl-PL" sz="2200" dirty="0" smtClean="0"/>
          </a:p>
          <a:p>
            <a:pPr hangingPunct="0"/>
            <a:r>
              <a:rPr lang="pl-PL" sz="2200" dirty="0" smtClean="0"/>
              <a:t>Za slučaj </a:t>
            </a:r>
            <a:r>
              <a:rPr lang="pl-PL" sz="2200" i="1" dirty="0" smtClean="0"/>
              <a:t>N</a:t>
            </a:r>
            <a:r>
              <a:rPr lang="en-US" sz="2200" dirty="0" smtClean="0">
                <a:sym typeface="Symbol" panose="05050102010706020507" pitchFamily="18" charset="2"/>
              </a:rPr>
              <a:t></a:t>
            </a:r>
            <a:r>
              <a:rPr lang="pl-PL" sz="2200" i="1" dirty="0" smtClean="0"/>
              <a:t>M</a:t>
            </a:r>
            <a:r>
              <a:rPr lang="pl-PL" sz="2200" dirty="0" smtClean="0"/>
              <a:t>, funkcija prenosa takođe ima nule ili polove u tački </a:t>
            </a:r>
            <a:r>
              <a:rPr lang="pl-PL" sz="2200" i="1" dirty="0" smtClean="0"/>
              <a:t>z</a:t>
            </a:r>
            <a:r>
              <a:rPr lang="pl-PL" sz="2200" dirty="0" smtClean="0"/>
              <a:t>=0.</a:t>
            </a:r>
            <a:endParaRPr lang="en-US" sz="2200" dirty="0"/>
          </a:p>
          <a:p>
            <a:endParaRPr lang="en-US" sz="2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389" y="2716413"/>
            <a:ext cx="2377603" cy="13130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8439" y="2731600"/>
            <a:ext cx="2771633" cy="134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642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6563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err="1" smtClean="0"/>
              <a:t>Linearni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vremenski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invarijantni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80032"/>
            <a:ext cx="6347714" cy="4261331"/>
          </a:xfrm>
        </p:spPr>
        <p:txBody>
          <a:bodyPr/>
          <a:lstStyle/>
          <a:p>
            <a:r>
              <a:rPr lang="pl-PL" sz="2200" dirty="0" smtClean="0"/>
              <a:t>Ove nule i polovi smatraju se trivijalnim i ne iskazuju se eksplicitno.</a:t>
            </a:r>
          </a:p>
          <a:p>
            <a:endParaRPr lang="pl-PL" sz="2200" dirty="0" smtClean="0"/>
          </a:p>
          <a:p>
            <a:r>
              <a:rPr lang="it-IT" sz="2200" b="1" dirty="0" smtClean="0"/>
              <a:t>Primer 3</a:t>
            </a:r>
            <a:endParaRPr lang="sr-Latn-RS" sz="2200" b="1" dirty="0" smtClean="0"/>
          </a:p>
          <a:p>
            <a:r>
              <a:rPr lang="sr-Latn-RS" sz="2200" dirty="0" smtClean="0"/>
              <a:t>Neka je prenosna funkcija iz primera 1 napisana u obliku:</a:t>
            </a:r>
          </a:p>
          <a:p>
            <a:endParaRPr lang="it-IT" sz="2200" dirty="0" smtClean="0"/>
          </a:p>
          <a:p>
            <a:endParaRPr lang="en-US" sz="22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902" y="4572000"/>
            <a:ext cx="4793209" cy="99253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35865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err="1"/>
              <a:t>Linearni</a:t>
            </a:r>
            <a:r>
              <a:rPr lang="en-US" sz="2000" b="1" dirty="0"/>
              <a:t> </a:t>
            </a:r>
            <a:r>
              <a:rPr lang="en-US" sz="2000" b="1" dirty="0" err="1"/>
              <a:t>vremenski</a:t>
            </a:r>
            <a:r>
              <a:rPr lang="en-US" sz="2000" b="1" dirty="0"/>
              <a:t> </a:t>
            </a:r>
            <a:r>
              <a:rPr lang="en-US" sz="2000" b="1" dirty="0" err="1"/>
              <a:t>invarijantni</a:t>
            </a:r>
            <a:r>
              <a:rPr lang="en-US" sz="2000" b="1" dirty="0"/>
              <a:t> </a:t>
            </a:r>
            <a:r>
              <a:rPr lang="en-US" sz="2000" b="1" dirty="0" err="1"/>
              <a:t>sistemi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45466"/>
            <a:ext cx="6347714" cy="4700788"/>
          </a:xfrm>
        </p:spPr>
        <p:txBody>
          <a:bodyPr>
            <a:normAutofit/>
          </a:bodyPr>
          <a:lstStyle/>
          <a:p>
            <a:r>
              <a:rPr lang="sr-Latn-RS" sz="2200" dirty="0" smtClean="0"/>
              <a:t>Naći n</a:t>
            </a:r>
            <a:r>
              <a:rPr lang="it-IT" sz="2200" dirty="0" smtClean="0"/>
              <a:t>ule </a:t>
            </a:r>
            <a:r>
              <a:rPr lang="it-IT" sz="2200" dirty="0"/>
              <a:t>i </a:t>
            </a:r>
            <a:r>
              <a:rPr lang="it-IT" sz="2200" dirty="0" smtClean="0"/>
              <a:t>polov</a:t>
            </a:r>
            <a:r>
              <a:rPr lang="sr-Latn-RS" sz="2200" dirty="0" smtClean="0"/>
              <a:t>e</a:t>
            </a:r>
            <a:r>
              <a:rPr lang="it-IT" sz="2200" dirty="0" smtClean="0"/>
              <a:t> sistema</a:t>
            </a:r>
            <a:r>
              <a:rPr lang="sr-Latn-RS" sz="2200" dirty="0" smtClean="0"/>
              <a:t>.</a:t>
            </a:r>
            <a:endParaRPr lang="it-IT" sz="2200" dirty="0" smtClean="0"/>
          </a:p>
          <a:p>
            <a:endParaRPr lang="it-IT" dirty="0"/>
          </a:p>
          <a:p>
            <a:r>
              <a:rPr lang="sr-Latn-RS" sz="2400" i="1" dirty="0" smtClean="0"/>
              <a:t>Rešenje:</a:t>
            </a:r>
            <a:endParaRPr lang="it-IT" sz="2400" i="1" dirty="0" smtClean="0"/>
          </a:p>
          <a:p>
            <a:pPr marL="0" indent="0" hangingPunct="0">
              <a:buNone/>
            </a:pPr>
            <a:r>
              <a:rPr lang="sr-Latn-RS" sz="2200" dirty="0" smtClean="0"/>
              <a:t>    N</a:t>
            </a:r>
            <a:r>
              <a:rPr lang="it-IT" sz="2200" dirty="0" smtClean="0"/>
              <a:t>ule </a:t>
            </a:r>
            <a:r>
              <a:rPr lang="pl-PL" sz="2200" dirty="0" smtClean="0"/>
              <a:t>su</a:t>
            </a:r>
            <a:r>
              <a:rPr lang="pl-PL" sz="2200" dirty="0"/>
              <a:t>:</a:t>
            </a:r>
            <a:endParaRPr lang="en-US" sz="2200" dirty="0"/>
          </a:p>
          <a:p>
            <a:pPr hangingPunct="0"/>
            <a:r>
              <a:rPr lang="pl-PL" sz="2200" i="1" dirty="0"/>
              <a:t>q</a:t>
            </a:r>
            <a:r>
              <a:rPr lang="pl-PL" sz="2200" baseline="-25000" dirty="0"/>
              <a:t>1</a:t>
            </a:r>
            <a:r>
              <a:rPr lang="pl-PL" sz="2200" dirty="0"/>
              <a:t>=0.6,	</a:t>
            </a:r>
            <a:r>
              <a:rPr lang="pl-PL" sz="2200" i="1" dirty="0" smtClean="0"/>
              <a:t>q</a:t>
            </a:r>
            <a:r>
              <a:rPr lang="pl-PL" sz="2200" baseline="-25000" dirty="0" smtClean="0"/>
              <a:t>2</a:t>
            </a:r>
            <a:r>
              <a:rPr lang="pl-PL" sz="2200" dirty="0" smtClean="0"/>
              <a:t>=1</a:t>
            </a:r>
          </a:p>
          <a:p>
            <a:pPr hangingPunct="0"/>
            <a:endParaRPr lang="pl-PL" sz="2200" dirty="0" smtClean="0"/>
          </a:p>
          <a:p>
            <a:pPr hangingPunct="0"/>
            <a:r>
              <a:rPr lang="pl-PL" sz="2200" dirty="0" smtClean="0"/>
              <a:t>Polovi su:</a:t>
            </a:r>
            <a:endParaRPr lang="en-US" sz="2200" dirty="0"/>
          </a:p>
          <a:p>
            <a:pPr hangingPunct="0"/>
            <a:r>
              <a:rPr lang="pl-PL" sz="2200" i="1" dirty="0"/>
              <a:t>p</a:t>
            </a:r>
            <a:r>
              <a:rPr lang="pl-PL" sz="2200" baseline="-25000" dirty="0"/>
              <a:t>1</a:t>
            </a:r>
            <a:r>
              <a:rPr lang="pl-PL" sz="2200" dirty="0"/>
              <a:t>= </a:t>
            </a:r>
            <a:r>
              <a:rPr lang="pl-PL" sz="2200" dirty="0">
                <a:sym typeface="Symbol" panose="05050102010706020507" pitchFamily="18" charset="2"/>
              </a:rPr>
              <a:t></a:t>
            </a:r>
            <a:r>
              <a:rPr lang="pl-PL" sz="2200" dirty="0"/>
              <a:t>0.2+</a:t>
            </a:r>
            <a:r>
              <a:rPr lang="pl-PL" sz="2200" i="1" dirty="0"/>
              <a:t>j</a:t>
            </a:r>
            <a:r>
              <a:rPr lang="pl-PL" sz="2200" dirty="0"/>
              <a:t>0.8718=0.8944</a:t>
            </a:r>
            <a:r>
              <a:rPr lang="pl-PL" sz="2200" i="1" dirty="0"/>
              <a:t>e</a:t>
            </a:r>
            <a:r>
              <a:rPr lang="pl-PL" sz="2200" i="1" baseline="30000" dirty="0"/>
              <a:t>j</a:t>
            </a:r>
            <a:r>
              <a:rPr lang="pl-PL" sz="2200" baseline="30000" dirty="0"/>
              <a:t>1.7963	</a:t>
            </a:r>
            <a:endParaRPr lang="en-US" sz="2200" baseline="30000" dirty="0" smtClean="0"/>
          </a:p>
          <a:p>
            <a:pPr hangingPunct="0"/>
            <a:r>
              <a:rPr lang="pl-PL" sz="2200" i="1" dirty="0" smtClean="0"/>
              <a:t>p</a:t>
            </a:r>
            <a:r>
              <a:rPr lang="pl-PL" sz="2200" baseline="-25000" dirty="0" smtClean="0"/>
              <a:t>2</a:t>
            </a:r>
            <a:r>
              <a:rPr lang="pl-PL" sz="2200" dirty="0"/>
              <a:t>= </a:t>
            </a:r>
            <a:r>
              <a:rPr lang="pl-PL" sz="2200" dirty="0">
                <a:sym typeface="Symbol" panose="05050102010706020507" pitchFamily="18" charset="2"/>
              </a:rPr>
              <a:t></a:t>
            </a:r>
            <a:r>
              <a:rPr lang="pl-PL" sz="2200" dirty="0"/>
              <a:t>0.2</a:t>
            </a:r>
            <a:r>
              <a:rPr lang="pl-PL" sz="2200" dirty="0">
                <a:sym typeface="Symbol" panose="05050102010706020507" pitchFamily="18" charset="2"/>
              </a:rPr>
              <a:t></a:t>
            </a:r>
            <a:r>
              <a:rPr lang="pl-PL" sz="2200" i="1" dirty="0"/>
              <a:t>j</a:t>
            </a:r>
            <a:r>
              <a:rPr lang="pl-PL" sz="2200" dirty="0"/>
              <a:t>0.8718=0.8944</a:t>
            </a:r>
            <a:r>
              <a:rPr lang="pl-PL" sz="2200" i="1" dirty="0"/>
              <a:t>e</a:t>
            </a:r>
            <a:r>
              <a:rPr lang="pl-PL" sz="2200" baseline="30000" dirty="0"/>
              <a:t>-</a:t>
            </a:r>
            <a:r>
              <a:rPr lang="pl-PL" sz="2200" i="1" baseline="30000" dirty="0"/>
              <a:t>j</a:t>
            </a:r>
            <a:r>
              <a:rPr lang="pl-PL" sz="2200" baseline="30000" dirty="0"/>
              <a:t>1.7963</a:t>
            </a:r>
            <a:r>
              <a:rPr lang="pl-PL" sz="2200" dirty="0"/>
              <a:t>.</a:t>
            </a:r>
            <a:endParaRPr lang="en-US" sz="2200" dirty="0"/>
          </a:p>
          <a:p>
            <a:pPr hangingPunct="0"/>
            <a:endParaRPr lang="en-US" dirty="0" smtClean="0"/>
          </a:p>
          <a:p>
            <a:endParaRPr lang="it-IT" dirty="0"/>
          </a:p>
          <a:p>
            <a:endParaRPr lang="it-I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535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215" y="609600"/>
            <a:ext cx="6347713" cy="74371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err="1" smtClean="0"/>
              <a:t>Linearni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vremenski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invarijantni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94688"/>
            <a:ext cx="6347714" cy="4346675"/>
          </a:xfrm>
        </p:spPr>
        <p:txBody>
          <a:bodyPr>
            <a:normAutofit/>
          </a:bodyPr>
          <a:lstStyle/>
          <a:p>
            <a:pPr algn="just" hangingPunct="0"/>
            <a:r>
              <a:rPr lang="pl-PL" sz="2200" dirty="0" smtClean="0"/>
              <a:t>Na osnovu izračunatih vrednosti funkcija prenosa </a:t>
            </a:r>
            <a:r>
              <a:rPr lang="pl-PL" sz="2200" i="1" dirty="0" smtClean="0"/>
              <a:t>H</a:t>
            </a:r>
            <a:r>
              <a:rPr lang="pl-PL" sz="2200" dirty="0" smtClean="0"/>
              <a:t>(</a:t>
            </a:r>
            <a:r>
              <a:rPr lang="pl-PL" sz="2200" i="1" dirty="0" smtClean="0"/>
              <a:t>z</a:t>
            </a:r>
            <a:r>
              <a:rPr lang="pl-PL" sz="2200" dirty="0" smtClean="0"/>
              <a:t>) se može predstaviti preko nula i polova:</a:t>
            </a:r>
            <a:endParaRPr lang="en-US" sz="2200" dirty="0" smtClean="0"/>
          </a:p>
          <a:p>
            <a:pPr algn="just" hangingPunct="0"/>
            <a:r>
              <a:rPr lang="pl-PL" sz="2200" dirty="0" smtClean="0"/>
              <a:t> </a:t>
            </a:r>
            <a:endParaRPr lang="en-US" sz="22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977392" y="3134106"/>
          <a:ext cx="6080298" cy="864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2946240" imgH="419040" progId="Equation.3">
                  <p:embed/>
                </p:oleObj>
              </mc:Choice>
              <mc:Fallback>
                <p:oleObj name="Equation" r:id="rId3" imgW="294624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392" y="3134106"/>
                        <a:ext cx="6080298" cy="8648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624076" y="4523232"/>
          <a:ext cx="5646710" cy="859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5" imgW="2920680" imgH="444240" progId="Equation.3">
                  <p:embed/>
                </p:oleObj>
              </mc:Choice>
              <mc:Fallback>
                <p:oleObj name="Equation" r:id="rId5" imgW="292068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76" y="4523232"/>
                        <a:ext cx="5646710" cy="8592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2530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 err="1"/>
              <a:t>Linearni</a:t>
            </a:r>
            <a:r>
              <a:rPr lang="en-US" sz="1800" b="1" dirty="0"/>
              <a:t> </a:t>
            </a:r>
            <a:r>
              <a:rPr lang="en-US" sz="1800" b="1" dirty="0" err="1"/>
              <a:t>vremenski</a:t>
            </a:r>
            <a:r>
              <a:rPr lang="en-US" sz="1800" b="1" dirty="0"/>
              <a:t> </a:t>
            </a:r>
            <a:r>
              <a:rPr lang="en-US" sz="1800" b="1" dirty="0" err="1"/>
              <a:t>invarijantni</a:t>
            </a:r>
            <a:r>
              <a:rPr lang="en-US" sz="1800" b="1" dirty="0"/>
              <a:t> </a:t>
            </a:r>
            <a:r>
              <a:rPr lang="en-US" sz="1800" b="1" dirty="0" err="1"/>
              <a:t>sistemi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16676"/>
            <a:ext cx="6347714" cy="510003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</a:t>
            </a:r>
            <a:r>
              <a:rPr lang="en-US" sz="2200" dirty="0" err="1" smtClean="0"/>
              <a:t>Slika</a:t>
            </a:r>
            <a:r>
              <a:rPr lang="en-US" sz="2200" dirty="0" smtClean="0"/>
              <a:t> 2 </a:t>
            </a:r>
            <a:r>
              <a:rPr lang="en-US" sz="2200" dirty="0" err="1" smtClean="0"/>
              <a:t>Položaj</a:t>
            </a:r>
            <a:r>
              <a:rPr lang="en-US" sz="2200" b="1" dirty="0" smtClean="0"/>
              <a:t> </a:t>
            </a:r>
            <a:r>
              <a:rPr lang="en-US" sz="2200" dirty="0" err="1" smtClean="0"/>
              <a:t>nula</a:t>
            </a:r>
            <a:r>
              <a:rPr lang="en-US" sz="2200" dirty="0" smtClean="0"/>
              <a:t>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polova</a:t>
            </a:r>
            <a:r>
              <a:rPr lang="en-US" sz="2200" dirty="0" smtClean="0"/>
              <a:t> </a:t>
            </a:r>
            <a:r>
              <a:rPr lang="sr-Latn-RS" sz="2200" dirty="0" smtClean="0"/>
              <a:t>iz primera 3</a:t>
            </a:r>
          </a:p>
          <a:p>
            <a:pPr marL="0" indent="0">
              <a:buNone/>
            </a:pPr>
            <a:endParaRPr lang="sr-Latn-RS" sz="2200" dirty="0" smtClean="0"/>
          </a:p>
          <a:p>
            <a:pPr marL="0" indent="0">
              <a:buNone/>
            </a:pPr>
            <a:r>
              <a:rPr lang="sr-Latn-RS" sz="2200" dirty="0" smtClean="0"/>
              <a:t>Na slici 2 nule su označene kružićima (o) a polovi znakom x.</a:t>
            </a:r>
            <a:endParaRPr lang="en-US" sz="2200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106" y="1389888"/>
            <a:ext cx="3198544" cy="288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734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07136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err="1"/>
              <a:t>Linearni</a:t>
            </a:r>
            <a:r>
              <a:rPr lang="en-US" sz="2000" b="1" dirty="0"/>
              <a:t> </a:t>
            </a:r>
            <a:r>
              <a:rPr lang="en-US" sz="2000" b="1" dirty="0" err="1"/>
              <a:t>vremenski</a:t>
            </a:r>
            <a:r>
              <a:rPr lang="en-US" sz="2000" b="1" dirty="0"/>
              <a:t> </a:t>
            </a:r>
            <a:r>
              <a:rPr lang="en-US" sz="2000" b="1" dirty="0" err="1"/>
              <a:t>invarijantni</a:t>
            </a:r>
            <a:r>
              <a:rPr lang="en-US" sz="2000" b="1" dirty="0"/>
              <a:t> </a:t>
            </a:r>
            <a:r>
              <a:rPr lang="en-US" sz="2000" b="1" dirty="0" err="1"/>
              <a:t>sistemi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015" y="1280160"/>
            <a:ext cx="5730241" cy="5219550"/>
          </a:xfrm>
        </p:spPr>
        <p:txBody>
          <a:bodyPr/>
          <a:lstStyle/>
          <a:p>
            <a:pPr>
              <a:buNone/>
            </a:pPr>
            <a:r>
              <a:rPr lang="sr-Latn-RS" sz="2400" b="1" dirty="0" smtClean="0"/>
              <a:t>	</a:t>
            </a:r>
            <a:r>
              <a:rPr lang="en-US" sz="2400" b="1" dirty="0" err="1" smtClean="0"/>
              <a:t>Frekvencijski</a:t>
            </a:r>
            <a:r>
              <a:rPr lang="en-US" sz="2400" b="1" dirty="0" smtClean="0"/>
              <a:t> </a:t>
            </a:r>
            <a:r>
              <a:rPr lang="en-US" sz="2400" b="1" dirty="0" err="1"/>
              <a:t>odziv</a:t>
            </a:r>
            <a:endParaRPr lang="en-US" sz="2400" b="1" dirty="0"/>
          </a:p>
          <a:p>
            <a:r>
              <a:rPr lang="en-US" sz="2200" b="1" dirty="0"/>
              <a:t> </a:t>
            </a:r>
            <a:r>
              <a:rPr lang="en-US" sz="2200" dirty="0" err="1" smtClean="0"/>
              <a:t>Frekvencijski</a:t>
            </a:r>
            <a:r>
              <a:rPr lang="en-US" sz="2200" dirty="0" smtClean="0"/>
              <a:t> </a:t>
            </a:r>
            <a:r>
              <a:rPr lang="en-US" sz="2200" dirty="0" err="1"/>
              <a:t>odziv</a:t>
            </a:r>
            <a:r>
              <a:rPr lang="en-US" sz="2200" dirty="0"/>
              <a:t> </a:t>
            </a:r>
            <a:r>
              <a:rPr lang="en-US" sz="2200" dirty="0" err="1"/>
              <a:t>linearnog</a:t>
            </a:r>
            <a:r>
              <a:rPr lang="en-US" sz="2200" dirty="0"/>
              <a:t> </a:t>
            </a:r>
            <a:r>
              <a:rPr lang="en-US" sz="2200" dirty="0" err="1"/>
              <a:t>vremenski</a:t>
            </a:r>
            <a:r>
              <a:rPr lang="en-US" sz="2200" dirty="0"/>
              <a:t> </a:t>
            </a:r>
            <a:r>
              <a:rPr lang="en-US" sz="2200" dirty="0" err="1"/>
              <a:t>invarijantnog</a:t>
            </a:r>
            <a:r>
              <a:rPr lang="en-US" sz="2200" dirty="0"/>
              <a:t> </a:t>
            </a:r>
            <a:r>
              <a:rPr lang="en-US" sz="2200" dirty="0" err="1"/>
              <a:t>sistema</a:t>
            </a:r>
            <a:r>
              <a:rPr lang="en-US" sz="2200" dirty="0"/>
              <a:t> </a:t>
            </a:r>
            <a:r>
              <a:rPr lang="en-US" sz="2200" i="1" dirty="0"/>
              <a:t>H</a:t>
            </a:r>
            <a:r>
              <a:rPr lang="en-US" sz="2200" dirty="0"/>
              <a:t>(</a:t>
            </a:r>
            <a:r>
              <a:rPr lang="en-US" sz="2200" i="1" dirty="0" err="1"/>
              <a:t>e</a:t>
            </a:r>
            <a:r>
              <a:rPr lang="en-US" sz="2200" i="1" baseline="30000" dirty="0" err="1"/>
              <a:t>j</a:t>
            </a:r>
            <a:r>
              <a:rPr lang="en-US" sz="2200" i="1" baseline="30000" dirty="0">
                <a:sym typeface="Symbol" panose="05050102010706020507" pitchFamily="18" charset="2"/>
              </a:rPr>
              <a:t></a:t>
            </a:r>
            <a:r>
              <a:rPr lang="en-US" sz="2200" dirty="0"/>
              <a:t>) </a:t>
            </a:r>
            <a:r>
              <a:rPr lang="en-US" sz="2200" dirty="0" err="1"/>
              <a:t>definiše</a:t>
            </a:r>
            <a:r>
              <a:rPr lang="en-US" sz="2200" dirty="0"/>
              <a:t> se </a:t>
            </a:r>
            <a:r>
              <a:rPr lang="en-US" sz="2200" dirty="0" err="1"/>
              <a:t>kao</a:t>
            </a:r>
            <a:r>
              <a:rPr lang="en-US" sz="2200" dirty="0"/>
              <a:t> </a:t>
            </a:r>
            <a:r>
              <a:rPr lang="en-US" sz="2200" dirty="0" err="1"/>
              <a:t>Furijeova</a:t>
            </a:r>
            <a:r>
              <a:rPr lang="en-US" sz="2200" dirty="0"/>
              <a:t> </a:t>
            </a:r>
            <a:r>
              <a:rPr lang="en-US" sz="2200" dirty="0" err="1"/>
              <a:t>transformacija</a:t>
            </a:r>
            <a:r>
              <a:rPr lang="en-US" sz="2200" dirty="0"/>
              <a:t> </a:t>
            </a:r>
            <a:r>
              <a:rPr lang="en-US" sz="2200" dirty="0" err="1"/>
              <a:t>impulsnog</a:t>
            </a:r>
            <a:r>
              <a:rPr lang="en-US" sz="2200" dirty="0"/>
              <a:t> </a:t>
            </a:r>
            <a:r>
              <a:rPr lang="en-US" sz="2200" dirty="0" err="1"/>
              <a:t>odziva</a:t>
            </a:r>
            <a:r>
              <a:rPr lang="en-US" sz="2200" dirty="0" smtClean="0"/>
              <a:t>,</a:t>
            </a:r>
          </a:p>
          <a:p>
            <a:endParaRPr lang="en-US" dirty="0"/>
          </a:p>
          <a:p>
            <a:endParaRPr lang="sr-Latn-RS" dirty="0" smtClean="0"/>
          </a:p>
          <a:p>
            <a:pPr algn="just"/>
            <a:endParaRPr lang="pl-PL" sz="2200" dirty="0" smtClean="0"/>
          </a:p>
          <a:p>
            <a:pPr algn="just"/>
            <a:r>
              <a:rPr lang="pl-PL" sz="2200" dirty="0" smtClean="0"/>
              <a:t>Postoji </a:t>
            </a:r>
            <a:r>
              <a:rPr lang="pl-PL" sz="2200" dirty="0"/>
              <a:t>relacija između Furijeove transformacije i </a:t>
            </a:r>
            <a:r>
              <a:rPr lang="pl-PL" sz="2200" i="1" dirty="0"/>
              <a:t>z</a:t>
            </a:r>
            <a:r>
              <a:rPr lang="pl-PL" sz="2200" dirty="0"/>
              <a:t> transformacije diskretnog niza takva da se Furijeova transformacija </a:t>
            </a:r>
            <a:r>
              <a:rPr lang="pl-PL" sz="2200" dirty="0" smtClean="0"/>
              <a:t>dobija izračunavanjem vrednosti </a:t>
            </a:r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142999" y="3359404"/>
          <a:ext cx="3115953" cy="980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1371600" imgH="431640" progId="Equation.3">
                  <p:embed/>
                </p:oleObj>
              </mc:Choice>
              <mc:Fallback>
                <p:oleObj name="Equation" r:id="rId3" imgW="137160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99" y="3359404"/>
                        <a:ext cx="3115953" cy="9809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4864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467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err="1" smtClean="0"/>
              <a:t>Linearni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vremenski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invarijantni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21536"/>
            <a:ext cx="6347714" cy="4419827"/>
          </a:xfrm>
        </p:spPr>
        <p:txBody>
          <a:bodyPr/>
          <a:lstStyle/>
          <a:p>
            <a:pPr algn="just">
              <a:buNone/>
            </a:pPr>
            <a:r>
              <a:rPr lang="pl-PL" sz="2200" dirty="0" smtClean="0"/>
              <a:t>	</a:t>
            </a:r>
            <a:r>
              <a:rPr lang="pl-PL" sz="2200" i="1" dirty="0" smtClean="0"/>
              <a:t>z</a:t>
            </a:r>
            <a:r>
              <a:rPr lang="pl-PL" sz="2200" dirty="0" smtClean="0"/>
              <a:t> transformacije u tačkama koje leže na jediničnom krugu kompleksne </a:t>
            </a:r>
            <a:r>
              <a:rPr lang="pl-PL" sz="2200" i="1" dirty="0" smtClean="0"/>
              <a:t>z</a:t>
            </a:r>
            <a:r>
              <a:rPr lang="pl-PL" sz="2200" dirty="0" smtClean="0"/>
              <a:t> ravni,</a:t>
            </a:r>
          </a:p>
          <a:p>
            <a:pPr algn="just"/>
            <a:endParaRPr lang="pl-PL" sz="2200" dirty="0" smtClean="0"/>
          </a:p>
          <a:p>
            <a:pPr algn="just"/>
            <a:endParaRPr lang="pl-PL" sz="2200" dirty="0" smtClean="0"/>
          </a:p>
          <a:p>
            <a:pPr algn="just"/>
            <a:r>
              <a:rPr lang="pl-PL" sz="2200" dirty="0" smtClean="0"/>
              <a:t>Pošto je funkcija prenosa sistema definisana kao </a:t>
            </a:r>
            <a:r>
              <a:rPr lang="pl-PL" sz="2200" i="1" dirty="0" smtClean="0"/>
              <a:t>z</a:t>
            </a:r>
            <a:r>
              <a:rPr lang="pl-PL" sz="2200" dirty="0" smtClean="0"/>
              <a:t> transformacija impulsnog odziva sledi da je funkcija </a:t>
            </a:r>
            <a:r>
              <a:rPr lang="pl-PL" sz="2200" i="1" dirty="0" smtClean="0"/>
              <a:t>H</a:t>
            </a:r>
            <a:r>
              <a:rPr lang="pl-PL" sz="2200" dirty="0" smtClean="0"/>
              <a:t>(</a:t>
            </a:r>
            <a:r>
              <a:rPr lang="pl-PL" sz="2200" i="1" dirty="0" smtClean="0"/>
              <a:t>e</a:t>
            </a:r>
            <a:r>
              <a:rPr lang="pl-PL" sz="2200" i="1" baseline="30000" dirty="0" smtClean="0"/>
              <a:t>j</a:t>
            </a:r>
            <a:r>
              <a:rPr lang="en-US" sz="2200" i="1" baseline="30000" dirty="0" smtClean="0">
                <a:sym typeface="Symbol" panose="05050102010706020507" pitchFamily="18" charset="2"/>
              </a:rPr>
              <a:t></a:t>
            </a:r>
            <a:r>
              <a:rPr lang="pl-PL" sz="2200" dirty="0" smtClean="0"/>
              <a:t>) koja se dobija zamenom </a:t>
            </a:r>
            <a:r>
              <a:rPr lang="pl-PL" sz="2200" i="1" dirty="0" smtClean="0"/>
              <a:t>z</a:t>
            </a:r>
            <a:r>
              <a:rPr lang="pl-PL" sz="2200" dirty="0" smtClean="0"/>
              <a:t>=</a:t>
            </a:r>
            <a:r>
              <a:rPr lang="pl-PL" sz="2200" i="1" dirty="0" smtClean="0"/>
              <a:t>e</a:t>
            </a:r>
            <a:r>
              <a:rPr lang="pl-PL" sz="2200" i="1" baseline="30000" dirty="0" smtClean="0"/>
              <a:t>j</a:t>
            </a:r>
            <a:r>
              <a:rPr lang="en-US" sz="2200" i="1" baseline="30000" dirty="0" smtClean="0">
                <a:sym typeface="Symbol" panose="05050102010706020507" pitchFamily="18" charset="2"/>
              </a:rPr>
              <a:t></a:t>
            </a:r>
            <a:r>
              <a:rPr lang="pl-PL" sz="2200" dirty="0" smtClean="0"/>
              <a:t> u funkciji prenosa </a:t>
            </a:r>
            <a:r>
              <a:rPr lang="pl-PL" sz="2200" i="1" dirty="0" smtClean="0"/>
              <a:t>H</a:t>
            </a:r>
            <a:r>
              <a:rPr lang="pl-PL" sz="2200" dirty="0" smtClean="0"/>
              <a:t>(</a:t>
            </a:r>
            <a:r>
              <a:rPr lang="pl-PL" sz="2200" i="1" dirty="0" smtClean="0"/>
              <a:t>z</a:t>
            </a:r>
            <a:r>
              <a:rPr lang="pl-PL" sz="2200" b="1" i="1" dirty="0" smtClean="0"/>
              <a:t>), frekvencijski odziv sistema</a:t>
            </a:r>
            <a:r>
              <a:rPr lang="pl-PL" sz="2400" dirty="0" smtClean="0"/>
              <a:t>.</a:t>
            </a:r>
          </a:p>
          <a:p>
            <a:pPr algn="just"/>
            <a:r>
              <a:rPr lang="pl-PL" sz="2200" dirty="0" smtClean="0"/>
              <a:t>Frekvencijski odziv </a:t>
            </a:r>
            <a:r>
              <a:rPr lang="pl-PL" sz="2200" i="1" dirty="0" smtClean="0"/>
              <a:t>H</a:t>
            </a:r>
            <a:r>
              <a:rPr lang="pl-PL" sz="2200" dirty="0" smtClean="0"/>
              <a:t>(</a:t>
            </a:r>
            <a:r>
              <a:rPr lang="pl-PL" sz="2200" i="1" dirty="0" smtClean="0"/>
              <a:t>e</a:t>
            </a:r>
            <a:r>
              <a:rPr lang="pl-PL" sz="2200" i="1" baseline="30000" dirty="0" smtClean="0"/>
              <a:t>j</a:t>
            </a:r>
            <a:r>
              <a:rPr lang="en-US" sz="2200" i="1" baseline="30000" dirty="0" smtClean="0">
                <a:sym typeface="Symbol" panose="05050102010706020507" pitchFamily="18" charset="2"/>
              </a:rPr>
              <a:t></a:t>
            </a:r>
            <a:r>
              <a:rPr lang="pl-PL" sz="2200" dirty="0" smtClean="0"/>
              <a:t>) je kompleksna funkcija i može se pisati:</a:t>
            </a:r>
            <a:endParaRPr lang="en-US" sz="2200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190243" y="2621280"/>
          <a:ext cx="3095660" cy="597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1447560" imgH="279360" progId="Equation.3">
                  <p:embed/>
                </p:oleObj>
              </mc:Choice>
              <mc:Fallback>
                <p:oleObj name="Equation" r:id="rId3" imgW="144756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243" y="2621280"/>
                        <a:ext cx="3095660" cy="5974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340</TotalTime>
  <Words>561</Words>
  <Application>Microsoft Office PowerPoint</Application>
  <PresentationFormat>On-screen Show (4:3)</PresentationFormat>
  <Paragraphs>157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Symbol</vt:lpstr>
      <vt:lpstr>Trebuchet MS</vt:lpstr>
      <vt:lpstr>Wingdings 3</vt:lpstr>
      <vt:lpstr>Facet</vt:lpstr>
      <vt:lpstr>Equation</vt:lpstr>
      <vt:lpstr>Linearni vremenski invarijantni sistemi</vt:lpstr>
      <vt:lpstr>Linearni vremenski invarijantni sistemi</vt:lpstr>
      <vt:lpstr>Linearni vremenski invarijantni sistemi</vt:lpstr>
      <vt:lpstr>Linearni vremenski invarijantni sistemi</vt:lpstr>
      <vt:lpstr>Linearni vremenski invarijantni sistemi</vt:lpstr>
      <vt:lpstr>Linearni vremenski invarijantni sistemi</vt:lpstr>
      <vt:lpstr>Linearni vremenski invarijantni sistemi</vt:lpstr>
      <vt:lpstr>Linearni vremenski invarijantni sistemi</vt:lpstr>
      <vt:lpstr>Linearni vremenski invarijantni sistemi</vt:lpstr>
      <vt:lpstr>Linearni vremenski invarijantni sistemi</vt:lpstr>
      <vt:lpstr>Linearni vremenski invarijantni sistemi</vt:lpstr>
      <vt:lpstr>Linearni vremenski invarijantni sistemi</vt:lpstr>
      <vt:lpstr>Linearni vremenski invarijantni sistemi</vt:lpstr>
      <vt:lpstr>Linearni vremenski invarijantni sistemi</vt:lpstr>
      <vt:lpstr>Linearni vremenski invarijantni sistemi</vt:lpstr>
      <vt:lpstr>Linearni vremenski invarijantni sistemi</vt:lpstr>
      <vt:lpstr>Linearni vremenski invarijantni sistemi</vt:lpstr>
      <vt:lpstr>Linearni vremenski invarijantni sistemi</vt:lpstr>
      <vt:lpstr>Linearni vremenski invarijantni sistemi</vt:lpstr>
      <vt:lpstr>Linearni vremenski invarijantni sistemi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Linearni vremenski invarijantni sistemi</dc:title>
  <dc:creator>Jelena</dc:creator>
  <cp:lastModifiedBy>Zoran</cp:lastModifiedBy>
  <cp:revision>36</cp:revision>
  <dcterms:created xsi:type="dcterms:W3CDTF">2020-01-30T15:44:59Z</dcterms:created>
  <dcterms:modified xsi:type="dcterms:W3CDTF">2021-02-23T16:22:10Z</dcterms:modified>
</cp:coreProperties>
</file>