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305" r:id="rId2"/>
    <p:sldId id="310" r:id="rId3"/>
    <p:sldId id="306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8" r:id="rId18"/>
    <p:sldId id="324" r:id="rId19"/>
    <p:sldId id="325" r:id="rId20"/>
    <p:sldId id="326" r:id="rId21"/>
    <p:sldId id="32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2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7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766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7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5202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03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96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9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0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4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7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31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0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8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2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4C1D5-03F8-4058-B074-52A15C88DB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6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70560"/>
          </a:xfrm>
        </p:spPr>
        <p:txBody>
          <a:bodyPr>
            <a:normAutofit/>
          </a:bodyPr>
          <a:lstStyle/>
          <a:p>
            <a:pPr algn="ctr"/>
            <a:r>
              <a:rPr lang="pl-PL" sz="2600" dirty="0" smtClean="0"/>
              <a:t>Diskretna Furijeova transformacija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7696"/>
            <a:ext cx="6998209" cy="462076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sz="2800" b="1" dirty="0" smtClean="0"/>
              <a:t>Odnos DFT prema drugim transformacijama</a:t>
            </a:r>
          </a:p>
          <a:p>
            <a:pPr>
              <a:buNone/>
            </a:pPr>
            <a:endParaRPr lang="pl-PL" sz="2000" b="1" dirty="0" smtClean="0"/>
          </a:p>
          <a:p>
            <a:pPr algn="just">
              <a:buNone/>
            </a:pPr>
            <a:r>
              <a:rPr lang="pl-PL" sz="2000" b="1" dirty="0" smtClean="0"/>
              <a:t>	</a:t>
            </a:r>
            <a:r>
              <a:rPr lang="pl-PL" sz="2600" dirty="0" smtClean="0"/>
              <a:t>DFT je funkcija diskretne promenljive </a:t>
            </a:r>
            <a:r>
              <a:rPr lang="pl-PL" sz="2600" i="1" dirty="0" smtClean="0"/>
              <a:t>k</a:t>
            </a:r>
            <a:r>
              <a:rPr lang="pl-PL" sz="2600" dirty="0" smtClean="0"/>
              <a:t> i ona nastaje odabiranjem Furijeove transformacije. Furijeova transformacija je definisana na jediničnom krugu kompleksne </a:t>
            </a:r>
            <a:r>
              <a:rPr lang="pl-PL" sz="2600" i="1" dirty="0" smtClean="0"/>
              <a:t>z</a:t>
            </a:r>
            <a:r>
              <a:rPr lang="pl-PL" sz="2600" dirty="0" smtClean="0"/>
              <a:t> ravni za </a:t>
            </a:r>
          </a:p>
          <a:p>
            <a:pPr algn="just">
              <a:buNone/>
            </a:pPr>
            <a:r>
              <a:rPr lang="pl-PL" sz="2600" i="1" dirty="0" smtClean="0"/>
              <a:t>	z</a:t>
            </a:r>
            <a:r>
              <a:rPr lang="pl-PL" sz="2600" dirty="0" smtClean="0"/>
              <a:t>=</a:t>
            </a:r>
            <a:r>
              <a:rPr lang="pl-PL" sz="2600" i="1" dirty="0" smtClean="0"/>
              <a:t>e</a:t>
            </a:r>
            <a:r>
              <a:rPr lang="pl-PL" sz="2600" i="1" baseline="30000" dirty="0" smtClean="0"/>
              <a:t>j</a:t>
            </a:r>
            <a:r>
              <a:rPr lang="en-US" sz="2600" i="1" baseline="30000" dirty="0" smtClean="0">
                <a:sym typeface="Symbol"/>
              </a:rPr>
              <a:t></a:t>
            </a:r>
            <a:r>
              <a:rPr lang="pl-PL" sz="2600" dirty="0" smtClean="0"/>
              <a:t>, 0 </a:t>
            </a:r>
            <a:r>
              <a:rPr lang="en-US" sz="2600" dirty="0" smtClean="0">
                <a:sym typeface="Symbol"/>
              </a:rPr>
              <a:t></a:t>
            </a:r>
            <a:r>
              <a:rPr lang="pl-PL" sz="2600" dirty="0" smtClean="0"/>
              <a:t> </a:t>
            </a:r>
            <a:r>
              <a:rPr lang="en-US" sz="2600" i="1" dirty="0" smtClean="0">
                <a:sym typeface="Symbol"/>
              </a:rPr>
              <a:t></a:t>
            </a:r>
            <a:r>
              <a:rPr lang="pl-PL" sz="2600" dirty="0" smtClean="0"/>
              <a:t> &lt; 2</a:t>
            </a:r>
            <a:r>
              <a:rPr lang="en-US" sz="2600" i="1" dirty="0" smtClean="0">
                <a:sym typeface="Symbol"/>
              </a:rPr>
              <a:t></a:t>
            </a:r>
            <a:r>
              <a:rPr lang="pl-PL" sz="2600" dirty="0" smtClean="0"/>
              <a:t>. </a:t>
            </a:r>
          </a:p>
          <a:p>
            <a:pPr algn="just">
              <a:buNone/>
            </a:pPr>
            <a:r>
              <a:rPr lang="pl-PL" sz="2600" dirty="0" smtClean="0"/>
              <a:t>	DFT je u </a:t>
            </a:r>
            <a:r>
              <a:rPr lang="pl-PL" sz="2600" i="1" dirty="0" smtClean="0"/>
              <a:t>z</a:t>
            </a:r>
            <a:r>
              <a:rPr lang="pl-PL" sz="2600" dirty="0" smtClean="0"/>
              <a:t> ravni predstavljena   skupom   tačaka :</a:t>
            </a:r>
          </a:p>
          <a:p>
            <a:pPr algn="just">
              <a:buNone/>
            </a:pPr>
            <a:r>
              <a:rPr lang="pl-PL" sz="2600" dirty="0" smtClean="0"/>
              <a:t>     </a:t>
            </a:r>
            <a:r>
              <a:rPr lang="pl-PL" sz="2600" i="1" dirty="0" smtClean="0"/>
              <a:t>z</a:t>
            </a:r>
            <a:r>
              <a:rPr lang="pl-PL" sz="2600" i="1" baseline="-25000" dirty="0" smtClean="0"/>
              <a:t>k</a:t>
            </a:r>
            <a:r>
              <a:rPr lang="pl-PL" sz="2600" dirty="0" smtClean="0"/>
              <a:t>=                 , </a:t>
            </a:r>
            <a:r>
              <a:rPr lang="sr-Latn-RS" sz="2600" dirty="0" smtClean="0"/>
              <a:t>(</a:t>
            </a:r>
            <a:r>
              <a:rPr lang="pl-PL" sz="2600" dirty="0" smtClean="0"/>
              <a:t>0 </a:t>
            </a:r>
            <a:r>
              <a:rPr lang="en-US" sz="2600" dirty="0" smtClean="0">
                <a:sym typeface="Symbol"/>
              </a:rPr>
              <a:t></a:t>
            </a:r>
            <a:r>
              <a:rPr lang="pl-PL" sz="2600" dirty="0" smtClean="0"/>
              <a:t> </a:t>
            </a:r>
            <a:r>
              <a:rPr lang="pl-PL" sz="2600" i="1" dirty="0" smtClean="0"/>
              <a:t>k</a:t>
            </a:r>
            <a:r>
              <a:rPr lang="pl-PL" sz="2600" dirty="0" smtClean="0"/>
              <a:t> </a:t>
            </a:r>
            <a:r>
              <a:rPr lang="en-US" sz="2600" dirty="0" smtClean="0">
                <a:sym typeface="Symbol"/>
              </a:rPr>
              <a:t></a:t>
            </a:r>
            <a:r>
              <a:rPr lang="pl-PL" sz="2600" dirty="0" smtClean="0"/>
              <a:t> </a:t>
            </a:r>
            <a:r>
              <a:rPr lang="pl-PL" sz="2600" i="1" dirty="0" smtClean="0"/>
              <a:t>N</a:t>
            </a:r>
            <a:r>
              <a:rPr lang="pl-PL" sz="2600" dirty="0" smtClean="0"/>
              <a:t>-1)</a:t>
            </a:r>
          </a:p>
          <a:p>
            <a:pPr algn="just">
              <a:buNone/>
            </a:pPr>
            <a:r>
              <a:rPr lang="pl-PL" sz="2600" dirty="0" smtClean="0"/>
              <a:t>	koje su uniformno raspoređene po jediničnom krugu.</a:t>
            </a:r>
            <a:endParaRPr lang="en-US" sz="2000" dirty="0" smtClean="0"/>
          </a:p>
          <a:p>
            <a:pPr algn="just">
              <a:buNone/>
            </a:pPr>
            <a:endParaRPr lang="pl-PL" sz="2000" dirty="0" smtClean="0"/>
          </a:p>
          <a:p>
            <a:pPr algn="just"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dirty="0"/>
          </a:p>
        </p:txBody>
      </p:sp>
      <p:graphicFrame>
        <p:nvGraphicFramePr>
          <p:cNvPr id="65537" name="Object 1"/>
          <p:cNvGraphicFramePr>
            <a:graphicFrameLocks noChangeAspect="1"/>
          </p:cNvGraphicFramePr>
          <p:nvPr/>
        </p:nvGraphicFramePr>
        <p:xfrm>
          <a:off x="1618234" y="4645153"/>
          <a:ext cx="1319550" cy="52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1" name="Equation" r:id="rId3" imgW="469800" imgH="203040" progId="Equation.3">
                  <p:embed/>
                </p:oleObj>
              </mc:Choice>
              <mc:Fallback>
                <p:oleObj name="Equation" r:id="rId3" imgW="46980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8234" y="4645153"/>
                        <a:ext cx="1319550" cy="524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94944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Diskretna Furijeova transformacija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9344"/>
            <a:ext cx="6347714" cy="4432019"/>
          </a:xfrm>
        </p:spPr>
        <p:txBody>
          <a:bodyPr/>
          <a:lstStyle/>
          <a:p>
            <a:pPr hangingPunct="0"/>
            <a:endParaRPr lang="pl-PL" dirty="0" smtClean="0"/>
          </a:p>
          <a:p>
            <a:pPr hangingPunct="0"/>
            <a:endParaRPr lang="pl-PL" dirty="0" smtClean="0"/>
          </a:p>
          <a:p>
            <a:pPr hangingPunct="0"/>
            <a:r>
              <a:rPr lang="pl-PL" sz="2200" dirty="0" smtClean="0"/>
              <a:t>pri čemu su </a:t>
            </a:r>
            <a:r>
              <a:rPr lang="pl-PL" sz="2200" i="1" dirty="0" smtClean="0"/>
              <a:t>a</a:t>
            </a:r>
            <a:r>
              <a:rPr lang="pl-PL" sz="2200" dirty="0" smtClean="0"/>
              <a:t> i </a:t>
            </a:r>
            <a:r>
              <a:rPr lang="pl-PL" sz="2200" i="1" dirty="0" smtClean="0"/>
              <a:t>b</a:t>
            </a:r>
            <a:r>
              <a:rPr lang="pl-PL" sz="2200" dirty="0" smtClean="0"/>
              <a:t> proizvoljne konstante, tada je DFT niza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l-PL" sz="2200" dirty="0" smtClean="0"/>
              <a:t> linearna kombinacija, DFT-ova nizova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baseline="-25000" dirty="0" smtClean="0"/>
              <a:t>1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l-PL" sz="2200" dirty="0" smtClean="0"/>
              <a:t> i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baseline="-25000" dirty="0" smtClean="0"/>
              <a:t>2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l-PL" sz="2200" dirty="0" smtClean="0">
                <a:sym typeface="Symbol"/>
              </a:rPr>
              <a:t> :</a:t>
            </a:r>
          </a:p>
          <a:p>
            <a:pPr hangingPunct="0"/>
            <a:endParaRPr lang="en-US" dirty="0" smtClean="0"/>
          </a:p>
          <a:p>
            <a:pPr hangingPunct="0"/>
            <a:endParaRPr lang="pl-PL" dirty="0" smtClean="0"/>
          </a:p>
          <a:p>
            <a:pPr hangingPunct="0"/>
            <a:r>
              <a:rPr lang="pl-PL" sz="2200" dirty="0" smtClean="0"/>
              <a:t>2. </a:t>
            </a:r>
            <a:r>
              <a:rPr lang="pl-PL" dirty="0" smtClean="0"/>
              <a:t> </a:t>
            </a:r>
            <a:r>
              <a:rPr lang="pl-PL" b="1" dirty="0" smtClean="0"/>
              <a:t> </a:t>
            </a:r>
            <a:r>
              <a:rPr lang="pl-PL" sz="2200" b="1" dirty="0" smtClean="0"/>
              <a:t>Periodičnost</a:t>
            </a:r>
            <a:endParaRPr lang="en-US" sz="2200" dirty="0" smtClean="0"/>
          </a:p>
          <a:p>
            <a:pPr hangingPunct="0"/>
            <a:r>
              <a:rPr lang="pl-PL" sz="2200" dirty="0" smtClean="0"/>
              <a:t>DFT i IDFT daju periodičan rezultat.</a:t>
            </a:r>
            <a:endParaRPr lang="en-US" sz="2200" dirty="0" smtClean="0"/>
          </a:p>
          <a:p>
            <a:pPr hangingPunct="0"/>
            <a:endParaRPr lang="en-US" dirty="0" smtClean="0"/>
          </a:p>
          <a:p>
            <a:endParaRPr lang="en-US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1217167" y="1918971"/>
          <a:ext cx="3037841" cy="386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6" name="Equation" r:id="rId3" imgW="1320480" imgH="215640" progId="Equation.3">
                  <p:embed/>
                </p:oleObj>
              </mc:Choice>
              <mc:Fallback>
                <p:oleObj name="Equation" r:id="rId3" imgW="13204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167" y="1918971"/>
                        <a:ext cx="3037841" cy="3865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1421383" y="3491738"/>
          <a:ext cx="2345945" cy="343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7" name="Equation" r:id="rId5" imgW="1473120" imgH="215640" progId="Equation.3">
                  <p:embed/>
                </p:oleObj>
              </mc:Choice>
              <mc:Fallback>
                <p:oleObj name="Equation" r:id="rId5" imgW="1473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1383" y="3491738"/>
                        <a:ext cx="2345945" cy="343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1685035" y="5283962"/>
          <a:ext cx="1911605" cy="3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8" name="Equation" r:id="rId7" imgW="1091880" imgH="215640" progId="Equation.3">
                  <p:embed/>
                </p:oleObj>
              </mc:Choice>
              <mc:Fallback>
                <p:oleObj name="Equation" r:id="rId7" imgW="10918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035" y="5283962"/>
                        <a:ext cx="1911605" cy="3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520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Diskretna Furijeova transformacija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63040"/>
            <a:ext cx="6742177" cy="4578323"/>
          </a:xfrm>
        </p:spPr>
        <p:txBody>
          <a:bodyPr/>
          <a:lstStyle/>
          <a:p>
            <a:r>
              <a:rPr lang="sr-Latn-RS" sz="2200" b="1" dirty="0" smtClean="0"/>
              <a:t>3.</a:t>
            </a:r>
            <a:r>
              <a:rPr lang="sr-Latn-RS" dirty="0" smtClean="0"/>
              <a:t> </a:t>
            </a:r>
            <a:r>
              <a:rPr lang="en-US" sz="2200" b="1" dirty="0" err="1" smtClean="0"/>
              <a:t>Konjugovana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kompleksnost</a:t>
            </a:r>
            <a:endParaRPr lang="sr-Latn-RS" sz="2200" b="1" dirty="0" smtClean="0"/>
          </a:p>
          <a:p>
            <a:endParaRPr lang="sr-Latn-RS" sz="2200" b="1" dirty="0" smtClean="0"/>
          </a:p>
          <a:p>
            <a:endParaRPr lang="sr-Latn-RS" sz="2200" b="1" dirty="0" smtClean="0"/>
          </a:p>
          <a:p>
            <a:r>
              <a:rPr lang="sr-Latn-RS" sz="2200" b="1" dirty="0" smtClean="0"/>
              <a:t>4. </a:t>
            </a:r>
            <a:r>
              <a:rPr lang="pl-PL" sz="2200" b="1" dirty="0" smtClean="0"/>
              <a:t>Ciklični pomeraj u vremenskom domenu</a:t>
            </a:r>
            <a:endParaRPr lang="en-US" sz="2200" dirty="0" smtClean="0"/>
          </a:p>
          <a:p>
            <a:pPr>
              <a:buNone/>
            </a:pPr>
            <a:r>
              <a:rPr lang="sr-Latn-RS" sz="2200" dirty="0" smtClean="0"/>
              <a:t>	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niz</a:t>
            </a:r>
            <a:r>
              <a:rPr lang="en-US" sz="2200" dirty="0" smtClean="0"/>
              <a:t> </a:t>
            </a:r>
            <a:r>
              <a:rPr lang="sr-Latn-RS" sz="2200" dirty="0" smtClean="0"/>
              <a:t>se </a:t>
            </a:r>
            <a:r>
              <a:rPr lang="en-US" sz="2200" dirty="0" err="1" smtClean="0"/>
              <a:t>kaže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predstavlja</a:t>
            </a:r>
            <a:r>
              <a:rPr lang="en-US" sz="2200" dirty="0" smtClean="0"/>
              <a:t> </a:t>
            </a:r>
            <a:r>
              <a:rPr lang="pl-PL" sz="2200" i="1" dirty="0" smtClean="0"/>
              <a:t>ciklični pomeraj </a:t>
            </a:r>
            <a:r>
              <a:rPr lang="pl-PL" sz="2200" dirty="0" smtClean="0"/>
              <a:t>niza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l-PL" sz="2200" dirty="0" smtClean="0"/>
              <a:t> za </a:t>
            </a:r>
            <a:r>
              <a:rPr lang="pl-PL" sz="2200" i="1" dirty="0" smtClean="0"/>
              <a:t>m</a:t>
            </a:r>
            <a:r>
              <a:rPr lang="pl-PL" sz="2200" dirty="0" smtClean="0"/>
              <a:t> odbiraka ako je:</a:t>
            </a:r>
          </a:p>
          <a:p>
            <a:pPr>
              <a:buNone/>
            </a:pPr>
            <a:endParaRPr lang="sr-Latn-RS" sz="2200" dirty="0" smtClean="0"/>
          </a:p>
          <a:p>
            <a:r>
              <a:rPr lang="pl-PL" sz="2200" dirty="0" smtClean="0"/>
              <a:t>Simbol </a:t>
            </a:r>
            <a:r>
              <a:rPr lang="pl-PL" sz="2200" i="1" dirty="0" smtClean="0"/>
              <a:t>N</a:t>
            </a:r>
            <a:r>
              <a:rPr lang="pl-PL" sz="2200" dirty="0" smtClean="0"/>
              <a:t> u indeksu je oznaka periode cikličnog pomeraja niza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endParaRPr lang="sr-Latn-RS" sz="2200" dirty="0" smtClean="0">
              <a:sym typeface="Symbol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113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1120" y="2054352"/>
            <a:ext cx="2164080" cy="432816"/>
          </a:xfrm>
          <a:prstGeom prst="rect">
            <a:avLst/>
          </a:prstGeom>
          <a:noFill/>
        </p:spPr>
      </p:pic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1248981" y="4167759"/>
          <a:ext cx="2286699" cy="407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8" name="Equation" r:id="rId4" imgW="1282680" imgH="228600" progId="Equation.3">
                  <p:embed/>
                </p:oleObj>
              </mc:Choice>
              <mc:Fallback>
                <p:oleObj name="Equation" r:id="rId4" imgW="12826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8981" y="4167759"/>
                        <a:ext cx="2286699" cy="4075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1367536" y="5327905"/>
          <a:ext cx="1887728" cy="407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9" name="Equation" r:id="rId6" imgW="1117440" imgH="241200" progId="Equation.3">
                  <p:embed/>
                </p:oleObj>
              </mc:Choice>
              <mc:Fallback>
                <p:oleObj name="Equation" r:id="rId6" imgW="111744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7536" y="5327905"/>
                        <a:ext cx="1887728" cy="407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70560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Diskretna Furijeova transformacija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38656"/>
            <a:ext cx="6656833" cy="4602707"/>
          </a:xfrm>
        </p:spPr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5. </a:t>
            </a:r>
            <a:r>
              <a:rPr lang="pl-PL" sz="2200" b="1" dirty="0" smtClean="0"/>
              <a:t>Ciklični pomeraj u frekvencijskom domenu</a:t>
            </a:r>
          </a:p>
          <a:p>
            <a:endParaRPr lang="en-US" sz="2200" dirty="0" smtClean="0"/>
          </a:p>
          <a:p>
            <a:pPr>
              <a:buNone/>
            </a:pPr>
            <a:r>
              <a:rPr lang="pl-PL" sz="2200" dirty="0" smtClean="0"/>
              <a:t>	Neka je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k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l-PL" sz="2200" dirty="0" smtClean="0"/>
              <a:t> DFT niza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l-PL" sz="2200" dirty="0" smtClean="0"/>
              <a:t>, a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baseline="-25000" dirty="0" smtClean="0"/>
              <a:t>1</a:t>
            </a:r>
            <a:r>
              <a:rPr lang="pl-PL" sz="2200" dirty="0" smtClean="0"/>
              <a:t>(</a:t>
            </a:r>
            <a:r>
              <a:rPr lang="pl-PL" sz="2200" i="1" dirty="0" smtClean="0"/>
              <a:t>k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l-PL" sz="2200" dirty="0" smtClean="0"/>
              <a:t> DFT niza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baseline="-25000" dirty="0" smtClean="0"/>
              <a:t>1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l-PL" sz="2200" dirty="0" smtClean="0"/>
              <a:t>, i neka je</a:t>
            </a:r>
          </a:p>
          <a:p>
            <a:pPr>
              <a:buNone/>
            </a:pPr>
            <a:endParaRPr lang="pl-PL" sz="2200" dirty="0" smtClean="0"/>
          </a:p>
          <a:p>
            <a:pPr>
              <a:buNone/>
            </a:pPr>
            <a:r>
              <a:rPr lang="pl-PL" sz="2200" dirty="0" smtClean="0"/>
              <a:t>		Pokazuje se da važi:</a:t>
            </a:r>
          </a:p>
          <a:p>
            <a:pPr>
              <a:buNone/>
            </a:pPr>
            <a:endParaRPr lang="pl-PL" sz="2200" dirty="0" smtClean="0"/>
          </a:p>
          <a:p>
            <a:pPr>
              <a:buNone/>
            </a:pPr>
            <a:r>
              <a:rPr lang="pl-PL" sz="2200" dirty="0" smtClean="0"/>
              <a:t>                                               (10)</a:t>
            </a:r>
          </a:p>
          <a:p>
            <a:pPr>
              <a:buNone/>
            </a:pPr>
            <a:endParaRPr lang="pl-PL" sz="2200" dirty="0" smtClean="0"/>
          </a:p>
          <a:p>
            <a:pPr>
              <a:buNone/>
            </a:pPr>
            <a:endParaRPr lang="en-US" sz="2200" dirty="0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1330959" y="3595116"/>
          <a:ext cx="2034032" cy="416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4" name="Equation" r:id="rId3" imgW="1117440" imgH="228600" progId="Equation.3">
                  <p:embed/>
                </p:oleObj>
              </mc:Choice>
              <mc:Fallback>
                <p:oleObj name="Equation" r:id="rId3" imgW="11174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959" y="3595116"/>
                        <a:ext cx="2034032" cy="4160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1332484" y="4901183"/>
          <a:ext cx="2262585" cy="524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5" name="Equation" r:id="rId5" imgW="1041120" imgH="241200" progId="Equation.3">
                  <p:embed/>
                </p:oleObj>
              </mc:Choice>
              <mc:Fallback>
                <p:oleObj name="Equation" r:id="rId5" imgW="104112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2484" y="4901183"/>
                        <a:ext cx="2262585" cy="5242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70560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Diskretna Furijeova transformacija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4272"/>
            <a:ext cx="6595874" cy="4828032"/>
          </a:xfrm>
        </p:spPr>
        <p:txBody>
          <a:bodyPr>
            <a:normAutofit/>
          </a:bodyPr>
          <a:lstStyle/>
          <a:p>
            <a:r>
              <a:rPr lang="sr-Latn-RS" sz="2200" b="1" dirty="0" smtClean="0"/>
              <a:t>Primer  3 </a:t>
            </a:r>
          </a:p>
          <a:p>
            <a:r>
              <a:rPr lang="pt-BR" sz="2200" dirty="0" smtClean="0"/>
              <a:t>Dat je niz </a:t>
            </a:r>
            <a:r>
              <a:rPr lang="en-US" sz="2200" dirty="0" smtClean="0">
                <a:sym typeface="Symbol"/>
              </a:rPr>
              <a:t></a:t>
            </a:r>
            <a:r>
              <a:rPr lang="pt-BR" sz="2200" i="1" dirty="0" smtClean="0"/>
              <a:t>x</a:t>
            </a:r>
            <a:r>
              <a:rPr lang="pt-BR" sz="2200" dirty="0" smtClean="0"/>
              <a:t>(</a:t>
            </a:r>
            <a:r>
              <a:rPr lang="pt-BR" sz="2200" i="1" dirty="0" smtClean="0"/>
              <a:t>n</a:t>
            </a:r>
            <a:r>
              <a:rPr lang="pt-BR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t-BR" sz="2200" dirty="0" smtClean="0"/>
              <a:t> gde je </a:t>
            </a:r>
            <a:r>
              <a:rPr lang="pt-BR" sz="2200" i="1" dirty="0" smtClean="0"/>
              <a:t>x</a:t>
            </a:r>
            <a:r>
              <a:rPr lang="pt-BR" sz="2200" dirty="0" smtClean="0"/>
              <a:t>(</a:t>
            </a:r>
            <a:r>
              <a:rPr lang="pt-BR" sz="2200" i="1" dirty="0" smtClean="0"/>
              <a:t>n</a:t>
            </a:r>
            <a:r>
              <a:rPr lang="pt-BR" sz="2200" dirty="0" smtClean="0"/>
              <a:t>)=</a:t>
            </a:r>
            <a:r>
              <a:rPr lang="pt-BR" sz="2200" i="1" dirty="0" smtClean="0"/>
              <a:t>n</a:t>
            </a:r>
            <a:r>
              <a:rPr lang="pt-BR" sz="2200" dirty="0" smtClean="0"/>
              <a:t>, 0 </a:t>
            </a:r>
            <a:r>
              <a:rPr lang="en-US" sz="2200" dirty="0" smtClean="0">
                <a:sym typeface="Symbol"/>
              </a:rPr>
              <a:t></a:t>
            </a:r>
            <a:r>
              <a:rPr lang="pt-BR" sz="2200" dirty="0" smtClean="0"/>
              <a:t> </a:t>
            </a:r>
            <a:r>
              <a:rPr lang="pt-BR" sz="2200" i="1" dirty="0" smtClean="0"/>
              <a:t>n</a:t>
            </a:r>
            <a:r>
              <a:rPr lang="pt-BR" sz="2200" dirty="0" smtClean="0"/>
              <a:t> </a:t>
            </a:r>
            <a:r>
              <a:rPr lang="en-US" sz="2200" dirty="0" smtClean="0">
                <a:sym typeface="Symbol"/>
              </a:rPr>
              <a:t></a:t>
            </a:r>
            <a:r>
              <a:rPr lang="pt-BR" sz="2200" dirty="0" smtClean="0"/>
              <a:t> 3.</a:t>
            </a:r>
            <a:r>
              <a:rPr lang="sr-Latn-RS" sz="2200" dirty="0" smtClean="0"/>
              <a:t> </a:t>
            </a:r>
            <a:endParaRPr lang="en-US" sz="2200" dirty="0" smtClean="0"/>
          </a:p>
          <a:p>
            <a:pPr algn="just"/>
            <a:r>
              <a:rPr lang="pl-PL" sz="2200" dirty="0" smtClean="0"/>
              <a:t>Naći DFT niza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v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l-PL" sz="2200" dirty="0" smtClean="0"/>
              <a:t> koji je nastao cikličnim pomerajem niza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sr-Latn-RS" sz="2200" dirty="0" smtClean="0">
                <a:sym typeface="Symbol"/>
              </a:rPr>
              <a:t>:</a:t>
            </a:r>
          </a:p>
          <a:p>
            <a:endParaRPr lang="sr-Latn-RS" sz="2400" b="1" dirty="0" smtClean="0">
              <a:sym typeface="Symbol"/>
            </a:endParaRPr>
          </a:p>
          <a:p>
            <a:r>
              <a:rPr lang="sr-Latn-RS" sz="2200" b="1" dirty="0" smtClean="0">
                <a:sym typeface="Symbol"/>
              </a:rPr>
              <a:t>Rešenje:</a:t>
            </a:r>
          </a:p>
          <a:p>
            <a:pPr algn="just"/>
            <a:r>
              <a:rPr lang="pt-BR" sz="2200" dirty="0" smtClean="0"/>
              <a:t>DFT ovoga niza koji se sastoji od četiri elementa može</a:t>
            </a:r>
            <a:r>
              <a:rPr lang="sr-Latn-RS" sz="2200" dirty="0" smtClean="0"/>
              <a:t> se</a:t>
            </a:r>
            <a:r>
              <a:rPr lang="pt-BR" sz="2200" dirty="0" smtClean="0"/>
              <a:t> odrediti korišćenjem matrične forme DFT-a. Niz </a:t>
            </a:r>
            <a:r>
              <a:rPr lang="en-US" sz="2200" dirty="0" smtClean="0">
                <a:sym typeface="Symbol"/>
              </a:rPr>
              <a:t></a:t>
            </a:r>
            <a:r>
              <a:rPr lang="pt-BR" sz="2200" i="1" dirty="0" smtClean="0"/>
              <a:t>x</a:t>
            </a:r>
            <a:r>
              <a:rPr lang="pt-BR" sz="2200" dirty="0" smtClean="0"/>
              <a:t>(</a:t>
            </a:r>
            <a:r>
              <a:rPr lang="pt-BR" sz="2200" i="1" dirty="0" smtClean="0"/>
              <a:t>n</a:t>
            </a:r>
            <a:r>
              <a:rPr lang="pt-BR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t-BR" sz="2200" dirty="0" smtClean="0"/>
              <a:t> predstavljamo vektorom</a:t>
            </a:r>
            <a:r>
              <a:rPr lang="sr-Latn-RS" sz="2400" dirty="0" smtClean="0"/>
              <a:t>:</a:t>
            </a:r>
          </a:p>
          <a:p>
            <a:pPr algn="just">
              <a:buNone/>
            </a:pPr>
            <a:r>
              <a:rPr lang="sr-Latn-RS" sz="2400" dirty="0" smtClean="0"/>
              <a:t>	</a:t>
            </a:r>
            <a:r>
              <a:rPr lang="pt-BR" sz="2400" dirty="0" smtClean="0"/>
              <a:t>x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=</a:t>
            </a:r>
            <a:r>
              <a:rPr lang="en-US" sz="2400" dirty="0" smtClean="0">
                <a:sym typeface="Symbol"/>
              </a:rPr>
              <a:t></a:t>
            </a:r>
            <a:r>
              <a:rPr lang="pt-BR" sz="2400" dirty="0" smtClean="0"/>
              <a:t>0, 1, 2, 3</a:t>
            </a:r>
            <a:r>
              <a:rPr lang="en-US" sz="2400" dirty="0" smtClean="0">
                <a:sym typeface="Symbol"/>
              </a:rPr>
              <a:t></a:t>
            </a:r>
            <a:r>
              <a:rPr lang="pt-BR" sz="2400" i="1" baseline="30000" dirty="0" smtClean="0"/>
              <a:t>T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endParaRPr lang="sr-Latn-RS" sz="2200" b="1" dirty="0" smtClean="0">
              <a:sym typeface="Symbol"/>
            </a:endParaRPr>
          </a:p>
          <a:p>
            <a:endParaRPr lang="en-US" sz="2200" b="1" dirty="0"/>
          </a:p>
        </p:txBody>
      </p:sp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1109471" y="3182488"/>
          <a:ext cx="2072641" cy="51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4" name="Equation" r:id="rId3" imgW="927000" imgH="228600" progId="Equation.3">
                  <p:embed/>
                </p:oleObj>
              </mc:Choice>
              <mc:Fallback>
                <p:oleObj name="Equation" r:id="rId3" imgW="9270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471" y="3182488"/>
                        <a:ext cx="2072641" cy="51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94944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Diskretna Furijeova transformacija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	</a:t>
            </a:r>
            <a:r>
              <a:rPr lang="pt-BR" sz="2200" dirty="0" smtClean="0"/>
              <a:t>Kako je:</a:t>
            </a:r>
            <a:endParaRPr lang="en-US" sz="2200" dirty="0" smtClean="0"/>
          </a:p>
          <a:p>
            <a:pPr hangingPunct="0">
              <a:buNone/>
            </a:pPr>
            <a:r>
              <a:rPr lang="pl-PL" sz="2200" i="1" dirty="0" smtClean="0"/>
              <a:t>	W</a:t>
            </a:r>
            <a:r>
              <a:rPr lang="pl-PL" sz="2200" baseline="-25000" dirty="0" smtClean="0"/>
              <a:t>4</a:t>
            </a:r>
            <a:r>
              <a:rPr lang="pl-PL" sz="2200" dirty="0" smtClean="0"/>
              <a:t>=</a:t>
            </a:r>
            <a:r>
              <a:rPr lang="pl-PL" sz="2200" i="1" dirty="0" smtClean="0"/>
              <a:t>e</a:t>
            </a:r>
            <a:r>
              <a:rPr lang="pl-PL" sz="2200" i="1" baseline="30000" dirty="0" smtClean="0"/>
              <a:t>-j2</a:t>
            </a:r>
            <a:r>
              <a:rPr lang="en-US" sz="2200" i="1" baseline="30000" dirty="0" smtClean="0">
                <a:sym typeface="Symbol"/>
              </a:rPr>
              <a:t></a:t>
            </a:r>
            <a:r>
              <a:rPr lang="pl-PL" sz="2200" i="1" baseline="30000" dirty="0" smtClean="0"/>
              <a:t>/4</a:t>
            </a:r>
            <a:r>
              <a:rPr lang="pl-PL" sz="2200" dirty="0" smtClean="0"/>
              <a:t>=</a:t>
            </a:r>
            <a:r>
              <a:rPr lang="pl-PL" sz="2200" dirty="0" smtClean="0">
                <a:sym typeface="Symbol"/>
              </a:rPr>
              <a:t></a:t>
            </a:r>
            <a:r>
              <a:rPr lang="pl-PL" sz="2200" i="1" dirty="0" smtClean="0"/>
              <a:t>j</a:t>
            </a:r>
            <a:r>
              <a:rPr lang="pl-PL" sz="2200" dirty="0" smtClean="0"/>
              <a:t>. </a:t>
            </a:r>
            <a:endParaRPr lang="en-US" sz="2200" dirty="0" smtClean="0"/>
          </a:p>
          <a:p>
            <a:pPr algn="just" hangingPunct="0">
              <a:buNone/>
            </a:pPr>
            <a:r>
              <a:rPr lang="pl-PL" sz="2200" dirty="0" smtClean="0"/>
              <a:t>	Rotacioni faktori  će prema tome uzimati isključivo vrednosti </a:t>
            </a:r>
            <a:r>
              <a:rPr lang="en-US" sz="2200" dirty="0" smtClean="0">
                <a:sym typeface="Symbol"/>
              </a:rPr>
              <a:t></a:t>
            </a:r>
            <a:r>
              <a:rPr lang="pl-PL" sz="2200" i="1" dirty="0" smtClean="0"/>
              <a:t>j</a:t>
            </a:r>
            <a:r>
              <a:rPr lang="pl-PL" sz="2200" dirty="0" smtClean="0"/>
              <a:t> i  </a:t>
            </a:r>
            <a:r>
              <a:rPr lang="en-US" sz="2200" dirty="0" smtClean="0">
                <a:sym typeface="Symbol"/>
              </a:rPr>
              <a:t></a:t>
            </a:r>
            <a:r>
              <a:rPr lang="pl-PL" sz="2200" dirty="0" smtClean="0"/>
              <a:t>1. </a:t>
            </a:r>
            <a:r>
              <a:rPr lang="en-US" sz="2200" dirty="0" err="1" smtClean="0"/>
              <a:t>Transformaciona</a:t>
            </a:r>
            <a:r>
              <a:rPr lang="en-US" sz="2200" dirty="0" smtClean="0"/>
              <a:t> </a:t>
            </a:r>
            <a:r>
              <a:rPr lang="en-US" sz="2200" dirty="0" err="1" smtClean="0"/>
              <a:t>matrica</a:t>
            </a:r>
            <a:r>
              <a:rPr lang="en-US" sz="2200" dirty="0" smtClean="0"/>
              <a:t> </a:t>
            </a:r>
            <a:r>
              <a:rPr lang="en-US" sz="2200" b="1" dirty="0" smtClean="0"/>
              <a:t>W</a:t>
            </a:r>
            <a:r>
              <a:rPr lang="en-US" sz="2200" i="1" baseline="-25000" dirty="0" smtClean="0"/>
              <a:t>N</a:t>
            </a:r>
            <a:r>
              <a:rPr lang="en-US" sz="2200" dirty="0" smtClean="0"/>
              <a:t> je </a:t>
            </a:r>
            <a:r>
              <a:rPr lang="en-US" sz="2200" dirty="0" err="1" smtClean="0"/>
              <a:t>dimenzija</a:t>
            </a:r>
            <a:r>
              <a:rPr lang="en-US" sz="2200" dirty="0" smtClean="0"/>
              <a:t> 4</a:t>
            </a:r>
            <a:r>
              <a:rPr lang="en-US" sz="2200" dirty="0" smtClean="0">
                <a:sym typeface="Symbol"/>
              </a:rPr>
              <a:t></a:t>
            </a:r>
            <a:r>
              <a:rPr lang="en-US" sz="2200" dirty="0" smtClean="0"/>
              <a:t>4,</a:t>
            </a:r>
            <a:r>
              <a:rPr lang="sr-Latn-RS" sz="2200" dirty="0" smtClean="0"/>
              <a:t> </a:t>
            </a:r>
            <a:r>
              <a:rPr lang="pt-BR" sz="2200" dirty="0" smtClean="0"/>
              <a:t>i data je sa</a:t>
            </a:r>
            <a:r>
              <a:rPr lang="sr-Latn-RS" sz="2200" dirty="0" smtClean="0"/>
              <a:t>:</a:t>
            </a:r>
          </a:p>
          <a:p>
            <a:pPr hangingPunct="0">
              <a:buNone/>
            </a:pPr>
            <a:endParaRPr lang="sr-Latn-RS" sz="2200" dirty="0" smtClean="0"/>
          </a:p>
          <a:p>
            <a:pPr hangingPunc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1324610" y="3788156"/>
          <a:ext cx="5116844" cy="1625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8" name="Equation" r:id="rId3" imgW="2958840" imgH="939600" progId="Equation.3">
                  <p:embed/>
                </p:oleObj>
              </mc:Choice>
              <mc:Fallback>
                <p:oleObj name="Equation" r:id="rId3" imgW="295884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4610" y="3788156"/>
                        <a:ext cx="5116844" cy="1625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73024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Diskretna Furijeova transformacija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328928"/>
            <a:ext cx="6364226" cy="4498847"/>
          </a:xfrm>
        </p:spPr>
        <p:txBody>
          <a:bodyPr>
            <a:normAutofit fontScale="85000" lnSpcReduction="20000"/>
          </a:bodyPr>
          <a:lstStyle/>
          <a:p>
            <a:r>
              <a:rPr lang="pt-BR" sz="2400" dirty="0" smtClean="0"/>
              <a:t>Vektor DFT koeficijenata </a:t>
            </a:r>
            <a:r>
              <a:rPr lang="pt-BR" sz="2400" b="1" dirty="0" smtClean="0"/>
              <a:t>X</a:t>
            </a:r>
            <a:r>
              <a:rPr lang="pt-BR" sz="2400" baseline="-25000" dirty="0" smtClean="0"/>
              <a:t>4</a:t>
            </a:r>
            <a:r>
              <a:rPr lang="pt-BR" sz="2400" b="1" dirty="0" smtClean="0"/>
              <a:t>=</a:t>
            </a:r>
            <a:r>
              <a:rPr lang="en-US" sz="2400" dirty="0" smtClean="0">
                <a:sym typeface="Symbol"/>
              </a:rPr>
              <a:t></a:t>
            </a:r>
            <a:r>
              <a:rPr lang="pt-BR" sz="2400" i="1" dirty="0" smtClean="0"/>
              <a:t>X</a:t>
            </a:r>
            <a:r>
              <a:rPr lang="pt-BR" sz="2400" dirty="0" smtClean="0"/>
              <a:t>(0), </a:t>
            </a:r>
            <a:r>
              <a:rPr lang="pt-BR" sz="2400" i="1" dirty="0" smtClean="0"/>
              <a:t>X</a:t>
            </a:r>
            <a:r>
              <a:rPr lang="pt-BR" sz="2400" dirty="0" smtClean="0"/>
              <a:t>(1), </a:t>
            </a:r>
            <a:r>
              <a:rPr lang="pt-BR" sz="2400" i="1" dirty="0" smtClean="0"/>
              <a:t>X</a:t>
            </a:r>
            <a:r>
              <a:rPr lang="pt-BR" sz="2400" dirty="0" smtClean="0"/>
              <a:t>(2), </a:t>
            </a:r>
            <a:r>
              <a:rPr lang="pt-BR" sz="2400" i="1" dirty="0" smtClean="0"/>
              <a:t>X</a:t>
            </a:r>
            <a:r>
              <a:rPr lang="pt-BR" sz="2400" dirty="0" smtClean="0"/>
              <a:t>(3)</a:t>
            </a:r>
            <a:r>
              <a:rPr lang="en-US" sz="2400" dirty="0" smtClean="0">
                <a:sym typeface="Symbol"/>
              </a:rPr>
              <a:t></a:t>
            </a:r>
            <a:r>
              <a:rPr lang="pt-BR" sz="2400" i="1" baseline="30000" dirty="0" smtClean="0"/>
              <a:t>T</a:t>
            </a:r>
            <a:r>
              <a:rPr lang="pt-BR" sz="2400" dirty="0" smtClean="0"/>
              <a:t> dobija se kao proizvod transformacione matrice i vektora </a:t>
            </a:r>
            <a:r>
              <a:rPr lang="pt-BR" sz="2400" b="1" dirty="0" smtClean="0"/>
              <a:t>x</a:t>
            </a:r>
            <a:r>
              <a:rPr lang="pt-BR" sz="2400" baseline="-25000" dirty="0" smtClean="0"/>
              <a:t>4</a:t>
            </a:r>
            <a:endParaRPr lang="sr-Latn-RS" sz="2400" baseline="-25000" dirty="0" smtClean="0"/>
          </a:p>
          <a:p>
            <a:endParaRPr lang="sr-Latn-RS" sz="2200" baseline="-250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pPr hangingPunct="0">
              <a:buNone/>
            </a:pPr>
            <a:r>
              <a:rPr lang="pl-PL" sz="2200" dirty="0" smtClean="0"/>
              <a:t>	</a:t>
            </a:r>
          </a:p>
          <a:p>
            <a:pPr hangingPunct="0">
              <a:buNone/>
            </a:pPr>
            <a:r>
              <a:rPr lang="pl-PL" sz="2200" dirty="0" smtClean="0"/>
              <a:t>	</a:t>
            </a:r>
            <a:r>
              <a:rPr lang="pl-PL" sz="2400" dirty="0" smtClean="0"/>
              <a:t>što daje</a:t>
            </a:r>
            <a:endParaRPr lang="en-US" sz="2400" dirty="0" smtClean="0"/>
          </a:p>
          <a:p>
            <a:pPr hangingPunct="0">
              <a:buNone/>
            </a:pPr>
            <a:r>
              <a:rPr lang="pl-PL" sz="2200" b="1" dirty="0" smtClean="0"/>
              <a:t>	</a:t>
            </a:r>
            <a:endParaRPr lang="en-US" sz="2200" dirty="0" smtClean="0"/>
          </a:p>
          <a:p>
            <a:endParaRPr lang="en-US" sz="2200" dirty="0"/>
          </a:p>
        </p:txBody>
      </p:sp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1123887" y="2475675"/>
          <a:ext cx="143986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6" name="Equation" r:id="rId3" imgW="711000" imgH="215640" progId="Equation.3">
                  <p:embed/>
                </p:oleObj>
              </mc:Choice>
              <mc:Fallback>
                <p:oleObj name="Equation" r:id="rId3" imgW="7110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887" y="2475675"/>
                        <a:ext cx="143986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1067561" y="3044254"/>
          <a:ext cx="3492293" cy="1552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7" name="Equation" r:id="rId5" imgW="2057400" imgH="914400" progId="Equation.3">
                  <p:embed/>
                </p:oleObj>
              </mc:Choice>
              <mc:Fallback>
                <p:oleObj name="Equation" r:id="rId5" imgW="205740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561" y="3044254"/>
                        <a:ext cx="3492293" cy="1552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1932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Diskretna Furijeova transformacija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48384"/>
            <a:ext cx="6656833" cy="44929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200" b="1" dirty="0" smtClean="0"/>
              <a:t>	X</a:t>
            </a:r>
            <a:r>
              <a:rPr lang="pl-PL" sz="2200" baseline="-25000" dirty="0" smtClean="0"/>
              <a:t>4</a:t>
            </a:r>
            <a:r>
              <a:rPr lang="pl-PL" sz="2200" dirty="0" smtClean="0"/>
              <a:t>=</a:t>
            </a:r>
            <a:r>
              <a:rPr lang="en-US" sz="2200" dirty="0" smtClean="0">
                <a:sym typeface="Symbol"/>
              </a:rPr>
              <a:t></a:t>
            </a:r>
            <a:r>
              <a:rPr lang="pl-PL" sz="2200" dirty="0" smtClean="0"/>
              <a:t>6 , </a:t>
            </a:r>
            <a:r>
              <a:rPr lang="pl-PL" sz="2200" dirty="0" smtClean="0">
                <a:sym typeface="Symbol"/>
              </a:rPr>
              <a:t></a:t>
            </a:r>
            <a:r>
              <a:rPr lang="pl-PL" sz="2200" dirty="0" smtClean="0"/>
              <a:t>2+2</a:t>
            </a:r>
            <a:r>
              <a:rPr lang="pl-PL" sz="2200" i="1" dirty="0" smtClean="0"/>
              <a:t>j</a:t>
            </a:r>
            <a:r>
              <a:rPr lang="pl-PL" sz="2200" dirty="0" smtClean="0"/>
              <a:t>,  </a:t>
            </a:r>
            <a:r>
              <a:rPr lang="pl-PL" sz="2200" dirty="0" smtClean="0">
                <a:sym typeface="Symbol"/>
              </a:rPr>
              <a:t></a:t>
            </a:r>
            <a:r>
              <a:rPr lang="pl-PL" sz="2200" dirty="0" smtClean="0"/>
              <a:t>2,  </a:t>
            </a:r>
            <a:r>
              <a:rPr lang="pl-PL" sz="2200" dirty="0" smtClean="0">
                <a:sym typeface="Symbol"/>
              </a:rPr>
              <a:t></a:t>
            </a:r>
            <a:r>
              <a:rPr lang="pl-PL" sz="2200" dirty="0" smtClean="0"/>
              <a:t>2</a:t>
            </a:r>
            <a:r>
              <a:rPr lang="pl-PL" sz="2200" dirty="0" smtClean="0">
                <a:sym typeface="Symbol"/>
              </a:rPr>
              <a:t></a:t>
            </a:r>
            <a:r>
              <a:rPr lang="pl-PL" sz="2200" dirty="0" smtClean="0"/>
              <a:t>2</a:t>
            </a:r>
            <a:r>
              <a:rPr lang="pl-PL" sz="2200" i="1" dirty="0" smtClean="0"/>
              <a:t>j</a:t>
            </a:r>
            <a:r>
              <a:rPr lang="en-US" sz="2200" dirty="0" smtClean="0">
                <a:sym typeface="Symbol"/>
              </a:rPr>
              <a:t></a:t>
            </a:r>
            <a:r>
              <a:rPr lang="pl-PL" sz="2200" i="1" baseline="30000" dirty="0" smtClean="0"/>
              <a:t>T</a:t>
            </a:r>
            <a:r>
              <a:rPr lang="pl-PL" sz="2200" dirty="0" smtClean="0"/>
              <a:t>. </a:t>
            </a:r>
          </a:p>
          <a:p>
            <a:pPr>
              <a:buNone/>
            </a:pPr>
            <a:endParaRPr lang="pl-PL" sz="2200" dirty="0" smtClean="0"/>
          </a:p>
          <a:p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v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sr-Latn-RS" sz="2200" dirty="0" smtClean="0">
                <a:sym typeface="Symbol"/>
              </a:rPr>
              <a:t> nastaje</a:t>
            </a:r>
            <a:r>
              <a:rPr lang="pl-PL" sz="2200" dirty="0" smtClean="0"/>
              <a:t> cikličnim pomerajem niza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sr-Latn-RS" sz="2200" dirty="0" smtClean="0">
                <a:sym typeface="Symbol"/>
              </a:rPr>
              <a:t>:</a:t>
            </a:r>
          </a:p>
          <a:p>
            <a:endParaRPr lang="sr-Latn-RS" dirty="0" smtClean="0"/>
          </a:p>
          <a:p>
            <a:pPr hangingPunct="0">
              <a:buNone/>
            </a:pPr>
            <a:r>
              <a:rPr lang="sr-Latn-RS" dirty="0" smtClean="0">
                <a:sym typeface="Symbol"/>
              </a:rPr>
              <a:t>	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v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l-PL" sz="2200" dirty="0" smtClean="0"/>
              <a:t> se može predstaviti vektorom</a:t>
            </a:r>
            <a:endParaRPr lang="en-US" sz="2200" dirty="0" smtClean="0"/>
          </a:p>
          <a:p>
            <a:pPr hangingPunct="0">
              <a:buNone/>
            </a:pPr>
            <a:r>
              <a:rPr lang="pl-PL" sz="2200" b="1" dirty="0" smtClean="0"/>
              <a:t>	v</a:t>
            </a:r>
            <a:r>
              <a:rPr lang="pl-PL" sz="2200" baseline="-25000" dirty="0" smtClean="0"/>
              <a:t>4</a:t>
            </a:r>
            <a:r>
              <a:rPr lang="pl-PL" sz="2200" dirty="0" smtClean="0"/>
              <a:t>=</a:t>
            </a:r>
            <a:r>
              <a:rPr lang="en-US" sz="2200" dirty="0" smtClean="0">
                <a:sym typeface="Symbol"/>
              </a:rPr>
              <a:t></a:t>
            </a:r>
            <a:r>
              <a:rPr lang="pl-PL" sz="2200" dirty="0" smtClean="0"/>
              <a:t>3, 0, 1, 2</a:t>
            </a:r>
            <a:r>
              <a:rPr lang="en-US" sz="2200" dirty="0" smtClean="0">
                <a:sym typeface="Symbol"/>
              </a:rPr>
              <a:t></a:t>
            </a:r>
            <a:r>
              <a:rPr lang="pl-PL" sz="2200" i="1" baseline="30000" dirty="0" smtClean="0"/>
              <a:t>T</a:t>
            </a:r>
            <a:r>
              <a:rPr lang="pl-PL" sz="2200" dirty="0" smtClean="0"/>
              <a:t>,</a:t>
            </a:r>
            <a:endParaRPr lang="en-US" sz="2200" dirty="0" smtClean="0"/>
          </a:p>
          <a:p>
            <a:pPr hangingPunct="0">
              <a:buNone/>
            </a:pPr>
            <a:r>
              <a:rPr lang="pl-PL" sz="2200" dirty="0" smtClean="0"/>
              <a:t>	koji pomnožen transformacionom matricom </a:t>
            </a:r>
            <a:r>
              <a:rPr lang="pl-PL" sz="2200" b="1" dirty="0" smtClean="0"/>
              <a:t>W</a:t>
            </a:r>
            <a:r>
              <a:rPr lang="pl-PL" sz="2200" baseline="-25000" dirty="0" smtClean="0"/>
              <a:t>4</a:t>
            </a:r>
            <a:r>
              <a:rPr lang="pl-PL" sz="2200" dirty="0" smtClean="0"/>
              <a:t> daje sledeći vektor DFT koeficijenata:</a:t>
            </a:r>
            <a:endParaRPr lang="en-US" sz="2200" dirty="0" smtClean="0"/>
          </a:p>
          <a:p>
            <a:pPr hangingPunct="0">
              <a:buNone/>
            </a:pPr>
            <a:r>
              <a:rPr lang="pl-PL" sz="2200" b="1" dirty="0" smtClean="0"/>
              <a:t>	</a:t>
            </a:r>
            <a:endParaRPr lang="en-US" sz="2200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1304289" y="2924556"/>
          <a:ext cx="1588431" cy="391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6" name="Equation" r:id="rId3" imgW="927000" imgH="228600" progId="Equation.3">
                  <p:embed/>
                </p:oleObj>
              </mc:Choice>
              <mc:Fallback>
                <p:oleObj name="Equation" r:id="rId3" imgW="9270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289" y="2924556"/>
                        <a:ext cx="1588431" cy="391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87552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Diskretna Furijeova transformacija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33728"/>
            <a:ext cx="6766562" cy="4407635"/>
          </a:xfrm>
        </p:spPr>
        <p:txBody>
          <a:bodyPr>
            <a:normAutofit/>
          </a:bodyPr>
          <a:lstStyle/>
          <a:p>
            <a:pPr hangingPunct="0">
              <a:buNone/>
            </a:pPr>
            <a:endParaRPr lang="pl-PL" b="1" dirty="0" smtClean="0"/>
          </a:p>
          <a:p>
            <a:pPr hangingPunct="0">
              <a:buNone/>
            </a:pPr>
            <a:endParaRPr lang="pl-PL" b="1" dirty="0" smtClean="0"/>
          </a:p>
          <a:p>
            <a:pPr hangingPunct="0">
              <a:buNone/>
            </a:pPr>
            <a:endParaRPr lang="pl-PL" b="1" dirty="0" smtClean="0"/>
          </a:p>
          <a:p>
            <a:pPr hangingPunct="0">
              <a:buNone/>
            </a:pPr>
            <a:endParaRPr lang="pl-PL" b="1" dirty="0" smtClean="0"/>
          </a:p>
          <a:p>
            <a:pPr hangingPunct="0">
              <a:buNone/>
            </a:pPr>
            <a:endParaRPr lang="pl-PL" b="1" dirty="0" smtClean="0"/>
          </a:p>
          <a:p>
            <a:pPr hangingPunct="0">
              <a:buNone/>
            </a:pPr>
            <a:endParaRPr lang="pl-PL" b="1" dirty="0" smtClean="0"/>
          </a:p>
          <a:p>
            <a:pPr hangingPunct="0">
              <a:buNone/>
            </a:pPr>
            <a:endParaRPr lang="pl-PL" b="1" dirty="0" smtClean="0"/>
          </a:p>
          <a:p>
            <a:pPr hangingPunct="0">
              <a:buNone/>
            </a:pPr>
            <a:r>
              <a:rPr lang="pl-PL" b="1" dirty="0" smtClean="0"/>
              <a:t>	V</a:t>
            </a:r>
            <a:r>
              <a:rPr lang="pl-PL" baseline="-25000" dirty="0" smtClean="0"/>
              <a:t>4</a:t>
            </a:r>
            <a:r>
              <a:rPr lang="pl-PL" dirty="0" smtClean="0"/>
              <a:t>=</a:t>
            </a:r>
            <a:r>
              <a:rPr lang="en-US" dirty="0" smtClean="0">
                <a:sym typeface="Symbol"/>
              </a:rPr>
              <a:t></a:t>
            </a:r>
            <a:r>
              <a:rPr lang="pl-PL" dirty="0" smtClean="0"/>
              <a:t>6, +2+2</a:t>
            </a:r>
            <a:r>
              <a:rPr lang="pl-PL" i="1" dirty="0" smtClean="0"/>
              <a:t>j</a:t>
            </a:r>
            <a:r>
              <a:rPr lang="pl-PL" dirty="0" smtClean="0"/>
              <a:t>, 2, 2</a:t>
            </a:r>
            <a:r>
              <a:rPr lang="pl-PL" dirty="0" smtClean="0">
                <a:sym typeface="Symbol"/>
              </a:rPr>
              <a:t></a:t>
            </a:r>
            <a:r>
              <a:rPr lang="pl-PL" dirty="0" smtClean="0"/>
              <a:t>2</a:t>
            </a:r>
            <a:r>
              <a:rPr lang="pl-PL" i="1" dirty="0" smtClean="0"/>
              <a:t>j</a:t>
            </a:r>
            <a:r>
              <a:rPr lang="en-US" dirty="0" smtClean="0">
                <a:sym typeface="Symbol"/>
              </a:rPr>
              <a:t></a:t>
            </a:r>
            <a:r>
              <a:rPr lang="pl-PL" i="1" baseline="30000" dirty="0" smtClean="0"/>
              <a:t>T</a:t>
            </a:r>
            <a:r>
              <a:rPr lang="pl-PL" dirty="0" smtClean="0"/>
              <a:t>.</a:t>
            </a:r>
          </a:p>
          <a:p>
            <a:pPr hangingPunct="0">
              <a:buNone/>
            </a:pPr>
            <a:r>
              <a:rPr lang="pl-PL" dirty="0" smtClean="0"/>
              <a:t>	</a:t>
            </a:r>
            <a:r>
              <a:rPr lang="pl-PL" sz="2200" dirty="0" smtClean="0"/>
              <a:t>Rezultat i u ovom slučaju potvrđuje konjugovanu simetriju DFT koeficijenata realnih nizova jer je </a:t>
            </a:r>
            <a:r>
              <a:rPr lang="pl-PL" sz="2200" i="1" dirty="0" smtClean="0"/>
              <a:t>V</a:t>
            </a:r>
            <a:r>
              <a:rPr lang="pl-PL" sz="2200" dirty="0" smtClean="0"/>
              <a:t>(1)=</a:t>
            </a:r>
            <a:r>
              <a:rPr lang="pl-PL" sz="2200" i="1" dirty="0" smtClean="0"/>
              <a:t> V</a:t>
            </a:r>
            <a:r>
              <a:rPr lang="pl-PL" sz="2200" i="1" baseline="30000" dirty="0" smtClean="0"/>
              <a:t>*</a:t>
            </a:r>
            <a:r>
              <a:rPr lang="pl-PL" sz="2200" dirty="0" smtClean="0"/>
              <a:t>(3), tj. 2+2</a:t>
            </a:r>
            <a:r>
              <a:rPr lang="pl-PL" sz="2200" i="1" dirty="0" smtClean="0"/>
              <a:t>j</a:t>
            </a:r>
            <a:r>
              <a:rPr lang="pl-PL" sz="2200" dirty="0" smtClean="0"/>
              <a:t>=(2</a:t>
            </a:r>
            <a:r>
              <a:rPr lang="pl-PL" sz="2200" dirty="0" smtClean="0">
                <a:sym typeface="Symbol"/>
              </a:rPr>
              <a:t></a:t>
            </a:r>
            <a:r>
              <a:rPr lang="pl-PL" sz="2200" dirty="0" smtClean="0"/>
              <a:t>2</a:t>
            </a:r>
            <a:r>
              <a:rPr lang="pl-PL" sz="2200" i="1" dirty="0" smtClean="0"/>
              <a:t>j</a:t>
            </a:r>
            <a:r>
              <a:rPr lang="pl-PL" sz="2200" dirty="0" smtClean="0"/>
              <a:t>)</a:t>
            </a:r>
            <a:r>
              <a:rPr lang="pl-PL" sz="2200" baseline="30000" dirty="0" smtClean="0"/>
              <a:t>*</a:t>
            </a:r>
            <a:r>
              <a:rPr lang="pl-PL" sz="2200" dirty="0" smtClean="0"/>
              <a:t>.</a:t>
            </a:r>
            <a:endParaRPr lang="en-US" sz="2200" dirty="0" smtClean="0"/>
          </a:p>
          <a:p>
            <a:endParaRPr lang="en-US" dirty="0"/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1195387" y="2657856"/>
          <a:ext cx="4501896" cy="1536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6" name="Equation" r:id="rId3" imgW="2679480" imgH="914400" progId="Equation.3">
                  <p:embed/>
                </p:oleObj>
              </mc:Choice>
              <mc:Fallback>
                <p:oleObj name="Equation" r:id="rId3" imgW="267948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7" y="2657856"/>
                        <a:ext cx="4501896" cy="1536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1358900" y="2120900"/>
          <a:ext cx="131127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7" name="Equation" r:id="rId5" imgW="647640" imgH="215640" progId="Equation.3">
                  <p:embed/>
                </p:oleObj>
              </mc:Choice>
              <mc:Fallback>
                <p:oleObj name="Equation" r:id="rId5" imgW="6476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2120900"/>
                        <a:ext cx="131127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974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Diskretna Furijeova transformacija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89888"/>
            <a:ext cx="6347714" cy="4651475"/>
          </a:xfrm>
        </p:spPr>
        <p:txBody>
          <a:bodyPr/>
          <a:lstStyle/>
          <a:p>
            <a:r>
              <a:rPr lang="en-US" sz="2200" b="1" dirty="0" err="1" smtClean="0"/>
              <a:t>Ciklična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konvolucija</a:t>
            </a:r>
            <a:endParaRPr lang="en-US" sz="2200" dirty="0" smtClean="0"/>
          </a:p>
          <a:p>
            <a:r>
              <a:rPr lang="pt-BR" sz="2200" dirty="0" smtClean="0"/>
              <a:t>Posmatrajmo slučaj dva kauzalna niza </a:t>
            </a:r>
            <a:r>
              <a:rPr lang="en-US" sz="2200" dirty="0" smtClean="0">
                <a:sym typeface="Symbol"/>
              </a:rPr>
              <a:t></a:t>
            </a:r>
            <a:r>
              <a:rPr lang="pt-BR" sz="2200" i="1" dirty="0" smtClean="0"/>
              <a:t>x</a:t>
            </a:r>
            <a:r>
              <a:rPr lang="pt-BR" sz="2200" baseline="-25000" dirty="0" smtClean="0"/>
              <a:t>1</a:t>
            </a:r>
            <a:r>
              <a:rPr lang="pt-BR" sz="2200" dirty="0" smtClean="0"/>
              <a:t>(</a:t>
            </a:r>
            <a:r>
              <a:rPr lang="pt-BR" sz="2200" i="1" dirty="0" smtClean="0"/>
              <a:t>n</a:t>
            </a:r>
            <a:r>
              <a:rPr lang="pt-BR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t-BR" sz="2200" dirty="0" smtClean="0"/>
              <a:t> i </a:t>
            </a:r>
            <a:r>
              <a:rPr lang="en-US" sz="2200" dirty="0" smtClean="0">
                <a:sym typeface="Symbol"/>
              </a:rPr>
              <a:t></a:t>
            </a:r>
            <a:r>
              <a:rPr lang="pt-BR" sz="2200" i="1" dirty="0" smtClean="0"/>
              <a:t>x</a:t>
            </a:r>
            <a:r>
              <a:rPr lang="pt-BR" sz="2200" baseline="-25000" dirty="0" smtClean="0"/>
              <a:t>2</a:t>
            </a:r>
            <a:r>
              <a:rPr lang="pt-BR" sz="2200" dirty="0" smtClean="0"/>
              <a:t>(</a:t>
            </a:r>
            <a:r>
              <a:rPr lang="pt-BR" sz="2200" i="1" dirty="0" smtClean="0"/>
              <a:t>n</a:t>
            </a:r>
            <a:r>
              <a:rPr lang="pt-BR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t-BR" sz="2200" dirty="0" smtClean="0"/>
              <a:t> koji su konačne dužine. Ako su dužine oba niza </a:t>
            </a:r>
            <a:r>
              <a:rPr lang="pt-BR" sz="2200" i="1" dirty="0" smtClean="0"/>
              <a:t>N</a:t>
            </a:r>
            <a:r>
              <a:rPr lang="pt-BR" sz="2200" dirty="0" smtClean="0"/>
              <a:t>, njihove Furijeove transformacije su</a:t>
            </a:r>
            <a:endParaRPr lang="sr-Latn-RS" sz="2200" dirty="0" smtClean="0"/>
          </a:p>
          <a:p>
            <a:endParaRPr lang="en-US" sz="2200" dirty="0" smtClean="0"/>
          </a:p>
          <a:p>
            <a:r>
              <a:rPr lang="sr-Latn-RS" dirty="0" smtClean="0"/>
              <a:t>                                                   i 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en-US" sz="2200" dirty="0" err="1" smtClean="0"/>
              <a:t>Ako</a:t>
            </a:r>
            <a:r>
              <a:rPr lang="en-US" sz="2200" dirty="0" smtClean="0"/>
              <a:t> </a:t>
            </a:r>
            <a:r>
              <a:rPr lang="en-US" sz="2200" dirty="0" err="1" smtClean="0"/>
              <a:t>proizvod</a:t>
            </a:r>
            <a:r>
              <a:rPr lang="en-US" sz="2200" dirty="0" smtClean="0"/>
              <a:t> </a:t>
            </a:r>
            <a:r>
              <a:rPr lang="en-US" sz="2200" dirty="0" err="1" smtClean="0"/>
              <a:t>ovih</a:t>
            </a:r>
            <a:r>
              <a:rPr lang="en-US" sz="2200" dirty="0" smtClean="0"/>
              <a:t> </a:t>
            </a:r>
            <a:r>
              <a:rPr lang="en-US" sz="2200" dirty="0" err="1" smtClean="0"/>
              <a:t>Furijeovih</a:t>
            </a:r>
            <a:r>
              <a:rPr lang="en-US" sz="2200" dirty="0" smtClean="0"/>
              <a:t> </a:t>
            </a:r>
            <a:r>
              <a:rPr lang="en-US" sz="2200" dirty="0" err="1" smtClean="0"/>
              <a:t>transformacija</a:t>
            </a:r>
            <a:r>
              <a:rPr lang="sr-Latn-RS" sz="2200" dirty="0" smtClean="0"/>
              <a:t>:</a:t>
            </a:r>
          </a:p>
          <a:p>
            <a:endParaRPr lang="sr-Latn-RS" dirty="0" smtClean="0"/>
          </a:p>
          <a:p>
            <a:endParaRPr lang="en-US" dirty="0"/>
          </a:p>
        </p:txBody>
      </p:sp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1507743" y="3547872"/>
          <a:ext cx="2568687" cy="779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5" name="Equation" r:id="rId3" imgW="1422360" imgH="431640" progId="Equation.3">
                  <p:embed/>
                </p:oleObj>
              </mc:Choice>
              <mc:Fallback>
                <p:oleObj name="Equation" r:id="rId3" imgW="142236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7743" y="3547872"/>
                        <a:ext cx="2568687" cy="779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1441151" y="4413504"/>
          <a:ext cx="2591622" cy="779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6" name="Equation" r:id="rId5" imgW="1434960" imgH="431640" progId="Equation.3">
                  <p:embed/>
                </p:oleObj>
              </mc:Choice>
              <mc:Fallback>
                <p:oleObj name="Equation" r:id="rId5" imgW="14349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151" y="4413504"/>
                        <a:ext cx="2591622" cy="779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09600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Diskretna Furijeova transformacija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63040"/>
            <a:ext cx="6347714" cy="4578323"/>
          </a:xfrm>
        </p:spPr>
        <p:txBody>
          <a:bodyPr>
            <a:normAutofit/>
          </a:bodyPr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pt-BR" sz="2200" dirty="0" smtClean="0"/>
              <a:t>predstavlja Furijeovu transformaciju za niz </a:t>
            </a:r>
            <a:r>
              <a:rPr lang="en-US" sz="2200" dirty="0" smtClean="0">
                <a:sym typeface="Symbol"/>
              </a:rPr>
              <a:t></a:t>
            </a:r>
            <a:r>
              <a:rPr lang="pt-BR" sz="2200" i="1" dirty="0" smtClean="0"/>
              <a:t>y</a:t>
            </a:r>
            <a:r>
              <a:rPr lang="pt-BR" sz="2200" baseline="-25000" dirty="0" smtClean="0"/>
              <a:t>1</a:t>
            </a:r>
            <a:r>
              <a:rPr lang="pt-BR" sz="2200" dirty="0" smtClean="0"/>
              <a:t>(</a:t>
            </a:r>
            <a:r>
              <a:rPr lang="pt-BR" sz="2200" i="1" dirty="0" smtClean="0"/>
              <a:t>n</a:t>
            </a:r>
            <a:r>
              <a:rPr lang="pt-BR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sr-Latn-RS" sz="2200" dirty="0" smtClean="0">
                <a:sym typeface="Symbol"/>
              </a:rPr>
              <a:t>  </a:t>
            </a:r>
            <a:r>
              <a:rPr lang="en-US" sz="2200" dirty="0" err="1" smtClean="0"/>
              <a:t>tada</a:t>
            </a:r>
            <a:r>
              <a:rPr lang="en-US" sz="2200" dirty="0" smtClean="0"/>
              <a:t> </a:t>
            </a:r>
            <a:r>
              <a:rPr lang="en-US" sz="2200" dirty="0" err="1" smtClean="0"/>
              <a:t>važi</a:t>
            </a:r>
            <a:r>
              <a:rPr lang="en-US" sz="2200" dirty="0" smtClean="0"/>
              <a:t>:</a:t>
            </a:r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pPr hangingPunct="0"/>
            <a:r>
              <a:rPr lang="en-US" sz="2400" dirty="0" err="1" smtClean="0"/>
              <a:t>Što</a:t>
            </a:r>
            <a:r>
              <a:rPr lang="en-US" sz="2400" dirty="0" smtClean="0"/>
              <a:t> </a:t>
            </a:r>
            <a:r>
              <a:rPr lang="en-US" sz="2400" dirty="0" err="1" smtClean="0"/>
              <a:t>predstavlja</a:t>
            </a:r>
            <a:r>
              <a:rPr lang="en-US" sz="2400" dirty="0" smtClean="0"/>
              <a:t> </a:t>
            </a:r>
            <a:r>
              <a:rPr lang="pt-BR" sz="2400" i="1" dirty="0" smtClean="0"/>
              <a:t>cikličnu konvoluciju </a:t>
            </a:r>
            <a:r>
              <a:rPr lang="pt-BR" sz="2400" dirty="0" smtClean="0"/>
              <a:t>i simbolički se označava sa</a:t>
            </a:r>
            <a:endParaRPr lang="sr-Latn-RS" sz="2400" dirty="0" smtClean="0"/>
          </a:p>
          <a:p>
            <a:pPr>
              <a:buNone/>
            </a:pPr>
            <a:r>
              <a:rPr lang="pt-BR" sz="2400" dirty="0" smtClean="0"/>
              <a:t>	</a:t>
            </a:r>
            <a:endParaRPr lang="en-US" sz="2400" dirty="0" smtClean="0"/>
          </a:p>
          <a:p>
            <a:endParaRPr lang="sr-Latn-RS" sz="2200" dirty="0" smtClean="0"/>
          </a:p>
          <a:p>
            <a:endParaRPr lang="en-US" sz="2200" dirty="0" smtClean="0"/>
          </a:p>
          <a:p>
            <a:endParaRPr lang="en-US" dirty="0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938529" y="1620012"/>
          <a:ext cx="2694687" cy="40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2" name="Equation" r:id="rId3" imgW="1536480" imgH="228600" progId="Equation.3">
                  <p:embed/>
                </p:oleObj>
              </mc:Choice>
              <mc:Fallback>
                <p:oleObj name="Equation" r:id="rId3" imgW="15364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529" y="1620012"/>
                        <a:ext cx="2694687" cy="40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1" name="Object 3"/>
          <p:cNvGraphicFramePr>
            <a:graphicFrameLocks noChangeAspect="1"/>
          </p:cNvGraphicFramePr>
          <p:nvPr/>
        </p:nvGraphicFramePr>
        <p:xfrm>
          <a:off x="1103313" y="3071813"/>
          <a:ext cx="388143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3" name="Equation" r:id="rId5" imgW="1676160" imgH="431640" progId="Equation.3">
                  <p:embed/>
                </p:oleObj>
              </mc:Choice>
              <mc:Fallback>
                <p:oleObj name="Equation" r:id="rId5" imgW="167616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3071813"/>
                        <a:ext cx="3881437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1076325" y="4937125"/>
          <a:ext cx="32893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4" name="Equation" r:id="rId7" imgW="1562040" imgH="215640" progId="Equation.3">
                  <p:embed/>
                </p:oleObj>
              </mc:Choice>
              <mc:Fallback>
                <p:oleObj name="Equation" r:id="rId7" imgW="156204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325" y="4937125"/>
                        <a:ext cx="32893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620257" cy="877824"/>
          </a:xfrm>
        </p:spPr>
        <p:txBody>
          <a:bodyPr>
            <a:normAutofit/>
          </a:bodyPr>
          <a:lstStyle/>
          <a:p>
            <a:pPr algn="ctr"/>
            <a:r>
              <a:rPr lang="pl-PL" sz="2600" dirty="0" smtClean="0"/>
              <a:t>Diskretna Furijeova transformacija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39" y="1975104"/>
            <a:ext cx="7022593" cy="4212563"/>
          </a:xfrm>
        </p:spPr>
        <p:txBody>
          <a:bodyPr/>
          <a:lstStyle/>
          <a:p>
            <a:pPr algn="just">
              <a:buNone/>
            </a:pPr>
            <a:r>
              <a:rPr lang="sr-Latn-RS" sz="2000" dirty="0" smtClean="0"/>
              <a:t>	</a:t>
            </a:r>
            <a:r>
              <a:rPr lang="pl-PL" sz="2200" dirty="0" smtClean="0"/>
              <a:t>Zbog toga se DFT može tumačiti kao rezultat odabiranja </a:t>
            </a:r>
            <a:r>
              <a:rPr lang="pl-PL" sz="2200" i="1" dirty="0" smtClean="0"/>
              <a:t>z </a:t>
            </a:r>
            <a:r>
              <a:rPr lang="pl-PL" sz="2200" dirty="0" smtClean="0"/>
              <a:t>transformacije na jediničnom krugu.</a:t>
            </a:r>
          </a:p>
          <a:p>
            <a:pPr algn="just">
              <a:buNone/>
            </a:pPr>
            <a:endParaRPr lang="sr-Latn-RS" sz="2200" dirty="0" smtClean="0"/>
          </a:p>
          <a:p>
            <a:pPr algn="just">
              <a:buNone/>
            </a:pPr>
            <a:r>
              <a:rPr lang="sr-Latn-RS" sz="2200" dirty="0" smtClean="0"/>
              <a:t>	Na slici 17 je ilustrovan odnos DFT prema Z transformaciji i Furijeovoj transformaciji. </a:t>
            </a:r>
          </a:p>
          <a:p>
            <a:pPr algn="just">
              <a:buNone/>
            </a:pPr>
            <a:endParaRPr lang="sr-Latn-RS" sz="2200" dirty="0" smtClean="0"/>
          </a:p>
          <a:p>
            <a:pPr algn="just">
              <a:buNone/>
            </a:pPr>
            <a:r>
              <a:rPr lang="pl-PL" sz="2200" i="1" dirty="0" smtClean="0"/>
              <a:t>	Z</a:t>
            </a:r>
            <a:r>
              <a:rPr lang="pl-PL" sz="2200" dirty="0" smtClean="0"/>
              <a:t> transformacija je u celoj ravni, Furijeova transformacija je na jediničnom krugu, DFT je u označenim tačkama na krugu.</a:t>
            </a:r>
            <a:endParaRPr lang="en-US" sz="2200" dirty="0" smtClean="0"/>
          </a:p>
          <a:p>
            <a:pPr algn="just">
              <a:buNone/>
            </a:pPr>
            <a:endParaRPr lang="sr-Latn-RS" sz="2200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91" y="512064"/>
            <a:ext cx="6347713" cy="743712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Diskretna Furijeova transformacija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26464"/>
            <a:ext cx="6347714" cy="4614899"/>
          </a:xfrm>
        </p:spPr>
        <p:txBody>
          <a:bodyPr/>
          <a:lstStyle/>
          <a:p>
            <a:pPr hangingPunct="0"/>
            <a:r>
              <a:rPr lang="pl-PL" sz="2200" b="1" dirty="0" smtClean="0"/>
              <a:t>Parsevalova teorema</a:t>
            </a:r>
            <a:endParaRPr lang="en-US" sz="2200" b="1" dirty="0" smtClean="0"/>
          </a:p>
          <a:p>
            <a:pPr hangingPunct="0"/>
            <a:r>
              <a:rPr lang="pl-PL" sz="2200" dirty="0" smtClean="0"/>
              <a:t>DFT verzija Parsevalove teoreme glasi</a:t>
            </a:r>
          </a:p>
          <a:p>
            <a:pPr hangingPunct="0"/>
            <a:endParaRPr lang="en-US" sz="2200" dirty="0" smtClean="0"/>
          </a:p>
          <a:p>
            <a:pPr hangingPunct="0"/>
            <a:endParaRPr lang="sr-Latn-RS" sz="2200" dirty="0" smtClean="0"/>
          </a:p>
          <a:p>
            <a:pPr hangingPunct="0"/>
            <a:endParaRPr lang="sr-Latn-RS" sz="2200" dirty="0" smtClean="0"/>
          </a:p>
          <a:p>
            <a:pPr algn="just" hangingPunct="0">
              <a:buNone/>
            </a:pPr>
            <a:r>
              <a:rPr lang="sr-Latn-RS" sz="2200" dirty="0" smtClean="0"/>
              <a:t>	</a:t>
            </a:r>
            <a:r>
              <a:rPr lang="pl-PL" sz="2200" smtClean="0"/>
              <a:t>Na </a:t>
            </a:r>
            <a:r>
              <a:rPr lang="pl-PL" sz="2200" dirty="0" smtClean="0"/>
              <a:t>osnovu ovog izraza može se reći  da se energija niza konačne dužine može izračunati direktno u vremenskom domenu ili indirektno u frekvencijskom domenu pomoću DFT koeficijenata.</a:t>
            </a:r>
            <a:endParaRPr lang="en-US" sz="2200" dirty="0" smtClean="0"/>
          </a:p>
          <a:p>
            <a:pPr hangingPunct="0"/>
            <a:endParaRPr lang="en-US" sz="2200" dirty="0" smtClean="0"/>
          </a:p>
          <a:p>
            <a:endParaRPr lang="en-US" dirty="0"/>
          </a:p>
        </p:txBody>
      </p:sp>
      <p:graphicFrame>
        <p:nvGraphicFramePr>
          <p:cNvPr id="100354" name="Object 2"/>
          <p:cNvGraphicFramePr>
            <a:graphicFrameLocks noChangeAspect="1"/>
          </p:cNvGraphicFramePr>
          <p:nvPr/>
        </p:nvGraphicFramePr>
        <p:xfrm>
          <a:off x="1073658" y="2591308"/>
          <a:ext cx="2830202" cy="822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8" name="Equation" r:id="rId3" imgW="1485720" imgH="431640" progId="Equation.3">
                  <p:embed/>
                </p:oleObj>
              </mc:Choice>
              <mc:Fallback>
                <p:oleObj name="Equation" r:id="rId3" imgW="14857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658" y="2591308"/>
                        <a:ext cx="2830202" cy="8224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Kontrolna pitanja</a:t>
            </a:r>
          </a:p>
          <a:p>
            <a:pPr>
              <a:buAutoNum type="arabicPeriod"/>
            </a:pPr>
            <a:r>
              <a:rPr lang="sr-Latn-CS" dirty="0" smtClean="0"/>
              <a:t>Grafički ilustrovati </a:t>
            </a:r>
            <a:r>
              <a:rPr lang="sr-Latn-RS" dirty="0" smtClean="0"/>
              <a:t>odnos </a:t>
            </a:r>
            <a:r>
              <a:rPr lang="sr-Latn-RS" i="1" dirty="0"/>
              <a:t>DFT </a:t>
            </a:r>
            <a:r>
              <a:rPr lang="sr-Latn-RS" dirty="0"/>
              <a:t>prema</a:t>
            </a:r>
            <a:r>
              <a:rPr lang="sr-Latn-RS" i="1" dirty="0"/>
              <a:t> Z transformaciji </a:t>
            </a:r>
            <a:r>
              <a:rPr lang="sr-Latn-RS" dirty="0" smtClean="0"/>
              <a:t>i </a:t>
            </a:r>
            <a:r>
              <a:rPr lang="sr-Latn-RS" i="1" dirty="0" smtClean="0"/>
              <a:t>Furijeovoj </a:t>
            </a:r>
            <a:r>
              <a:rPr lang="sr-Latn-RS" i="1" dirty="0"/>
              <a:t>transformaciji </a:t>
            </a:r>
            <a:r>
              <a:rPr lang="sr-Latn-RS" i="1" dirty="0" smtClean="0"/>
              <a:t>.</a:t>
            </a:r>
          </a:p>
          <a:p>
            <a:pPr>
              <a:buAutoNum type="arabicPeriod"/>
            </a:pPr>
            <a:r>
              <a:rPr lang="sr-Latn-RS" dirty="0" smtClean="0"/>
              <a:t>Dati definiciju </a:t>
            </a:r>
            <a:r>
              <a:rPr lang="sr-Latn-RS" i="1" dirty="0" smtClean="0"/>
              <a:t>linearnosti</a:t>
            </a:r>
            <a:r>
              <a:rPr lang="sr-Latn-RS" dirty="0" smtClean="0"/>
              <a:t> DFT-a.</a:t>
            </a:r>
          </a:p>
          <a:p>
            <a:pPr>
              <a:buAutoNum type="arabicPeriod"/>
            </a:pPr>
            <a:r>
              <a:rPr lang="sr-Latn-RS" dirty="0" smtClean="0"/>
              <a:t>Dati definiciju </a:t>
            </a:r>
            <a:r>
              <a:rPr lang="pl-PL" i="1" dirty="0" smtClean="0"/>
              <a:t>Cikličnog pomeraja </a:t>
            </a:r>
            <a:r>
              <a:rPr lang="pl-PL" i="1" dirty="0"/>
              <a:t>u vremenskom </a:t>
            </a:r>
            <a:r>
              <a:rPr lang="pl-PL" i="1" dirty="0" smtClean="0"/>
              <a:t>domenu.</a:t>
            </a:r>
          </a:p>
          <a:p>
            <a:pPr>
              <a:buAutoNum type="arabicPeriod"/>
            </a:pPr>
            <a:r>
              <a:rPr lang="sr-Latn-RS" dirty="0"/>
              <a:t>Dati definiciju </a:t>
            </a:r>
            <a:r>
              <a:rPr lang="pl-PL" i="1" dirty="0"/>
              <a:t>Cikličnog pomeraja u </a:t>
            </a:r>
            <a:r>
              <a:rPr lang="pl-PL" i="1" dirty="0" smtClean="0"/>
              <a:t>frekvencijskom </a:t>
            </a:r>
            <a:r>
              <a:rPr lang="pl-PL" i="1" dirty="0"/>
              <a:t>domenu.</a:t>
            </a:r>
          </a:p>
          <a:p>
            <a:pPr>
              <a:buAutoNum type="arabicPeriod"/>
            </a:pPr>
            <a:r>
              <a:rPr lang="sr-Latn-RS" dirty="0" smtClean="0"/>
              <a:t>Parsevalova teorema (napisati izraz i dati fizičko tumačenje)</a:t>
            </a:r>
            <a:endParaRPr lang="sr-Latn-RS" dirty="0"/>
          </a:p>
          <a:p>
            <a:pPr>
              <a:buAutoNum type="arabicPeriod"/>
            </a:pPr>
            <a:endParaRPr lang="pl-PL" dirty="0" smtClean="0"/>
          </a:p>
          <a:p>
            <a:pPr>
              <a:buAutoNum type="arabicPeriod"/>
            </a:pPr>
            <a:endParaRPr lang="sr-Latn-RS" i="1" dirty="0" smtClean="0"/>
          </a:p>
          <a:p>
            <a:pPr>
              <a:buAutoNum type="arabicPeriod"/>
            </a:pPr>
            <a:endParaRPr lang="sr-Latn-RS" dirty="0"/>
          </a:p>
          <a:p>
            <a:pPr>
              <a:buAutoNum type="arabicPeriod"/>
            </a:pPr>
            <a:endParaRPr lang="sr-Latn-RS" i="1" dirty="0"/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931165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8368"/>
          </a:xfrm>
        </p:spPr>
        <p:txBody>
          <a:bodyPr>
            <a:normAutofit/>
          </a:bodyPr>
          <a:lstStyle/>
          <a:p>
            <a:pPr algn="ctr"/>
            <a:r>
              <a:rPr lang="pl-PL" sz="2600" dirty="0" smtClean="0"/>
              <a:t>Diskretna Furijeova transformacija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99616"/>
            <a:ext cx="7400545" cy="4541747"/>
          </a:xfrm>
        </p:spPr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pPr algn="ctr">
              <a:buNone/>
            </a:pPr>
            <a:r>
              <a:rPr lang="sr-Latn-RS" sz="2000" dirty="0" smtClean="0"/>
              <a:t>Slika 17 </a:t>
            </a:r>
            <a:r>
              <a:rPr lang="sr-Latn-RS" sz="2000" i="1" dirty="0" smtClean="0"/>
              <a:t>Odnos DFT prema Z transformaciji i</a:t>
            </a:r>
          </a:p>
          <a:p>
            <a:pPr algn="ctr">
              <a:buNone/>
            </a:pPr>
            <a:r>
              <a:rPr lang="sr-Latn-RS" sz="2000" i="1" dirty="0" smtClean="0"/>
              <a:t>Furijeovoj transformaciji </a:t>
            </a:r>
          </a:p>
          <a:p>
            <a:endParaRPr lang="en-US" sz="2000" dirty="0"/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1889760" y="1553261"/>
          <a:ext cx="4230624" cy="3384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9" r:id="rId3" imgW="2670429" imgH="2132330" progId="">
                  <p:embed/>
                </p:oleObj>
              </mc:Choice>
              <mc:Fallback>
                <p:oleObj r:id="rId3" imgW="2670429" imgH="213233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760" y="1553261"/>
                        <a:ext cx="4230624" cy="33844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07136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Diskretna Furijeova transformacija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14144"/>
            <a:ext cx="6347714" cy="4127219"/>
          </a:xfrm>
        </p:spPr>
        <p:txBody>
          <a:bodyPr/>
          <a:lstStyle/>
          <a:p>
            <a:r>
              <a:rPr lang="pl-PL" sz="2200" dirty="0" smtClean="0"/>
              <a:t>Na osnovu poznavanja DFT niza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k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l-PL" sz="2200" dirty="0" smtClean="0"/>
              <a:t> može se odrediti </a:t>
            </a:r>
            <a:r>
              <a:rPr lang="pl-PL" sz="2200" i="1" dirty="0" smtClean="0"/>
              <a:t>z</a:t>
            </a:r>
            <a:r>
              <a:rPr lang="pl-PL" sz="2200" dirty="0" smtClean="0"/>
              <a:t> transformaciju 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z</a:t>
            </a:r>
            <a:r>
              <a:rPr lang="pl-PL" sz="2200" dirty="0" smtClean="0"/>
              <a:t>) niza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l-PL" sz="2200" dirty="0" smtClean="0"/>
              <a:t> koji je konačne dužine. Pretpostavimo da je dat kauzalni niz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l-PL" sz="2200" dirty="0" smtClean="0"/>
              <a:t> konačne dužine </a:t>
            </a:r>
            <a:r>
              <a:rPr lang="pl-PL" sz="2200" i="1" dirty="0" smtClean="0"/>
              <a:t>N</a:t>
            </a:r>
            <a:r>
              <a:rPr lang="pl-PL" sz="2200" dirty="0" smtClean="0"/>
              <a:t>. Njegova </a:t>
            </a:r>
            <a:r>
              <a:rPr lang="pl-PL" sz="2200" i="1" dirty="0" smtClean="0"/>
              <a:t>z </a:t>
            </a:r>
            <a:r>
              <a:rPr lang="pl-PL" sz="2200" dirty="0" smtClean="0"/>
              <a:t>transformacija je:</a:t>
            </a:r>
          </a:p>
          <a:p>
            <a:endParaRPr lang="pl-PL" sz="2200" dirty="0" smtClean="0"/>
          </a:p>
          <a:p>
            <a:endParaRPr lang="pl-PL" sz="2200" dirty="0" smtClean="0"/>
          </a:p>
          <a:p>
            <a:endParaRPr lang="pl-PL" sz="2200" dirty="0" smtClean="0"/>
          </a:p>
          <a:p>
            <a:r>
              <a:rPr lang="sr-Latn-RS" sz="2400" dirty="0" smtClean="0"/>
              <a:t> Može se pokazati </a:t>
            </a:r>
            <a:r>
              <a:rPr lang="pt-BR" sz="2400" dirty="0" smtClean="0"/>
              <a:t>da važi</a:t>
            </a:r>
            <a:r>
              <a:rPr lang="sr-Latn-RS" sz="2400" dirty="0" smtClean="0"/>
              <a:t>:</a:t>
            </a:r>
            <a:endParaRPr lang="en-US" sz="2400" dirty="0" smtClean="0"/>
          </a:p>
          <a:p>
            <a:endParaRPr lang="en-US" sz="2200" dirty="0" smtClean="0"/>
          </a:p>
          <a:p>
            <a:endParaRPr lang="en-US" dirty="0"/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1306575" y="3993388"/>
          <a:ext cx="2412701" cy="932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8" name="Equation" r:id="rId3" imgW="1117440" imgH="431640" progId="Equation.3">
                  <p:embed/>
                </p:oleObj>
              </mc:Choice>
              <mc:Fallback>
                <p:oleObj name="Equation" r:id="rId3" imgW="11174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75" y="3993388"/>
                        <a:ext cx="2412701" cy="9321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65632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Diskretna Furijeova transformacija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40992"/>
            <a:ext cx="6347714" cy="4200371"/>
          </a:xfrm>
        </p:spPr>
        <p:txBody>
          <a:bodyPr>
            <a:normAutofit lnSpcReduction="10000"/>
          </a:bodyPr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                                                           (8)</a:t>
            </a:r>
          </a:p>
          <a:p>
            <a:endParaRPr lang="sr-Latn-RS" dirty="0" smtClean="0"/>
          </a:p>
          <a:p>
            <a:endParaRPr lang="sr-Latn-RS" dirty="0" smtClean="0"/>
          </a:p>
          <a:p>
            <a:pPr algn="just"/>
            <a:endParaRPr lang="sr-Latn-RS" sz="2200" dirty="0" smtClean="0"/>
          </a:p>
          <a:p>
            <a:pPr algn="just"/>
            <a:r>
              <a:rPr lang="pt-BR" sz="2200" dirty="0" smtClean="0"/>
              <a:t>U izrazu (8) z transformacija niza konačne dužine N izražena je preko N odbiraka</a:t>
            </a:r>
            <a:r>
              <a:rPr lang="sr-Latn-RS" sz="2200" dirty="0" smtClean="0"/>
              <a:t> </a:t>
            </a:r>
            <a:r>
              <a:rPr lang="pt-BR" sz="2200" dirty="0" smtClean="0"/>
              <a:t>nastalih uniformnim odabiranjem na jediničnom krugu. Ti odbirci su elementi DFT niza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k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sr-Latn-RS" sz="2200" dirty="0" smtClean="0">
                <a:sym typeface="Symbol"/>
              </a:rPr>
              <a:t>.</a:t>
            </a:r>
            <a:r>
              <a:rPr lang="sr-Latn-RS" sz="2200" dirty="0" smtClean="0"/>
              <a:t>  </a:t>
            </a:r>
          </a:p>
        </p:txBody>
      </p:sp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956818" y="2106168"/>
          <a:ext cx="3322574" cy="1649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3" name="Equation" r:id="rId3" imgW="1841400" imgH="914400" progId="Equation.3">
                  <p:embed/>
                </p:oleObj>
              </mc:Choice>
              <mc:Fallback>
                <p:oleObj name="Equation" r:id="rId3" imgW="184140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818" y="2106168"/>
                        <a:ext cx="3322574" cy="1649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29056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Diskretna Furijeova transformacija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33728"/>
            <a:ext cx="6347714" cy="4407635"/>
          </a:xfrm>
        </p:spPr>
        <p:txBody>
          <a:bodyPr/>
          <a:lstStyle/>
          <a:p>
            <a:pPr algn="just"/>
            <a:r>
              <a:rPr lang="pl-PL" sz="2200" dirty="0" smtClean="0"/>
              <a:t>Furijeova transformacija 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e</a:t>
            </a:r>
            <a:r>
              <a:rPr lang="pl-PL" sz="2200" i="1" baseline="30000" dirty="0" smtClean="0"/>
              <a:t>j</a:t>
            </a:r>
            <a:r>
              <a:rPr lang="en-US" sz="2200" i="1" baseline="30000" dirty="0" smtClean="0">
                <a:sym typeface="Symbol"/>
              </a:rPr>
              <a:t></a:t>
            </a:r>
            <a:r>
              <a:rPr lang="pl-PL" sz="2200" dirty="0" smtClean="0"/>
              <a:t>) niza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l-PL" sz="2200" dirty="0" smtClean="0"/>
              <a:t> se takođe može izraziti pomoću DFT niza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k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l-PL" sz="2200" dirty="0" smtClean="0"/>
              <a:t>. Z transformacija niza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l-PL" sz="2200" dirty="0" smtClean="0"/>
              <a:t> na jediničnom krugu predstavlja Furijeovu transformaciju ovog niza, pa se stoga izraz (8) može iskoristiti za izračunavanje Furijeove transformacije 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e</a:t>
            </a:r>
            <a:r>
              <a:rPr lang="pl-PL" sz="2200" i="1" baseline="30000" dirty="0" smtClean="0"/>
              <a:t>j</a:t>
            </a:r>
            <a:r>
              <a:rPr lang="en-US" sz="2200" i="1" baseline="30000" dirty="0" smtClean="0">
                <a:sym typeface="Symbol"/>
              </a:rPr>
              <a:t></a:t>
            </a:r>
            <a:r>
              <a:rPr lang="pl-PL" sz="2200" dirty="0" smtClean="0"/>
              <a:t>) na osnovu poznavanja DFT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k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l-PL" sz="2200" dirty="0" smtClean="0"/>
              <a:t>. Ako u (8) uvedemo smenu </a:t>
            </a:r>
            <a:r>
              <a:rPr lang="pl-PL" sz="2200" i="1" dirty="0" smtClean="0"/>
              <a:t>z</a:t>
            </a:r>
            <a:r>
              <a:rPr lang="pl-PL" sz="2200" dirty="0" smtClean="0"/>
              <a:t>=</a:t>
            </a:r>
            <a:r>
              <a:rPr lang="pl-PL" sz="2200" i="1" dirty="0" smtClean="0"/>
              <a:t>e</a:t>
            </a:r>
            <a:r>
              <a:rPr lang="pl-PL" sz="2200" i="1" baseline="30000" dirty="0" smtClean="0"/>
              <a:t>j</a:t>
            </a:r>
            <a:r>
              <a:rPr lang="en-US" sz="2200" i="1" baseline="30000" dirty="0" smtClean="0">
                <a:sym typeface="Symbol"/>
              </a:rPr>
              <a:t></a:t>
            </a:r>
            <a:r>
              <a:rPr lang="pl-PL" sz="2200" dirty="0" smtClean="0"/>
              <a:t> dobija se izraz:</a:t>
            </a:r>
          </a:p>
          <a:p>
            <a:pPr algn="just"/>
            <a:endParaRPr lang="en-US" sz="2200" dirty="0" smtClean="0"/>
          </a:p>
          <a:p>
            <a:endParaRPr lang="en-US" dirty="0"/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1096264" y="4901184"/>
          <a:ext cx="3447408" cy="791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6" name="Equation" r:id="rId3" imgW="1879560" imgH="431640" progId="Equation.3">
                  <p:embed/>
                </p:oleObj>
              </mc:Choice>
              <mc:Fallback>
                <p:oleObj name="Equation" r:id="rId3" imgW="18795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264" y="4901184"/>
                        <a:ext cx="3447408" cy="7919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90689" cy="78028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Diskretna Furijeova transformacija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58112"/>
            <a:ext cx="8144258" cy="4383251"/>
          </a:xfrm>
        </p:spPr>
        <p:txBody>
          <a:bodyPr/>
          <a:lstStyle/>
          <a:p>
            <a:pPr hangingPunct="0"/>
            <a:r>
              <a:rPr lang="pl-PL" sz="2200" dirty="0" smtClean="0"/>
              <a:t>gde je:</a:t>
            </a:r>
          </a:p>
          <a:p>
            <a:pPr hangingPunct="0"/>
            <a:endParaRPr lang="pl-PL" dirty="0" smtClean="0"/>
          </a:p>
          <a:p>
            <a:pPr hangingPunct="0"/>
            <a:endParaRPr lang="en-US" dirty="0" smtClean="0"/>
          </a:p>
          <a:p>
            <a:pPr hangingPunct="0"/>
            <a:endParaRPr lang="pl-PL" sz="2200" dirty="0" smtClean="0"/>
          </a:p>
          <a:p>
            <a:pPr hangingPunct="0"/>
            <a:r>
              <a:rPr lang="pl-PL" sz="2200" dirty="0" smtClean="0"/>
              <a:t>Na slici 18 je predstavljena  funkcija: sin(</a:t>
            </a:r>
            <a:r>
              <a:rPr lang="en-US" sz="2200" i="1" dirty="0" smtClean="0">
                <a:sym typeface="Symbol"/>
              </a:rPr>
              <a:t></a:t>
            </a:r>
            <a:r>
              <a:rPr lang="pl-PL" sz="2200" i="1" dirty="0" smtClean="0"/>
              <a:t>N</a:t>
            </a:r>
            <a:r>
              <a:rPr lang="pl-PL" sz="2200" dirty="0" smtClean="0"/>
              <a:t>/2)/</a:t>
            </a:r>
            <a:r>
              <a:rPr lang="en-US" sz="2200" dirty="0" smtClean="0">
                <a:sym typeface="Symbol"/>
              </a:rPr>
              <a:t></a:t>
            </a:r>
            <a:r>
              <a:rPr lang="pl-PL" sz="2200" i="1" dirty="0" smtClean="0"/>
              <a:t>N</a:t>
            </a:r>
            <a:r>
              <a:rPr lang="pl-PL" sz="2200" dirty="0" smtClean="0"/>
              <a:t>sin(</a:t>
            </a:r>
            <a:r>
              <a:rPr lang="en-US" sz="2200" i="1" dirty="0" smtClean="0">
                <a:sym typeface="Symbol"/>
              </a:rPr>
              <a:t></a:t>
            </a:r>
            <a:r>
              <a:rPr lang="pl-PL" sz="2200" dirty="0" smtClean="0"/>
              <a:t>/2)</a:t>
            </a:r>
            <a:r>
              <a:rPr lang="en-US" sz="2200" dirty="0" smtClean="0">
                <a:sym typeface="Symbol"/>
              </a:rPr>
              <a:t></a:t>
            </a:r>
            <a:r>
              <a:rPr lang="pl-PL" sz="2200" dirty="0" smtClean="0"/>
              <a:t> za </a:t>
            </a:r>
            <a:r>
              <a:rPr lang="pl-PL" sz="2200" i="1" dirty="0" smtClean="0"/>
              <a:t>N</a:t>
            </a:r>
            <a:r>
              <a:rPr lang="pl-PL" sz="2200" dirty="0" smtClean="0"/>
              <a:t>=5. </a:t>
            </a:r>
          </a:p>
          <a:p>
            <a:pPr hangingPunct="0"/>
            <a:r>
              <a:rPr lang="pl-PL" sz="2400" dirty="0" smtClean="0"/>
              <a:t>Na osnovu osobine funkcije </a:t>
            </a:r>
            <a:r>
              <a:rPr lang="pl-PL" sz="2400" i="1" dirty="0" smtClean="0"/>
              <a:t>Q</a:t>
            </a:r>
            <a:r>
              <a:rPr lang="pl-PL" sz="2400" dirty="0" smtClean="0"/>
              <a:t>(</a:t>
            </a:r>
            <a:r>
              <a:rPr lang="en-US" sz="2400" i="1" dirty="0" smtClean="0">
                <a:sym typeface="Symbol"/>
              </a:rPr>
              <a:t></a:t>
            </a:r>
            <a:r>
              <a:rPr lang="pl-PL" sz="2400" dirty="0" smtClean="0"/>
              <a:t>):</a:t>
            </a:r>
          </a:p>
          <a:p>
            <a:pPr hangingPunct="0"/>
            <a:endParaRPr lang="sr-Latn-RS" sz="2400" dirty="0" smtClean="0"/>
          </a:p>
          <a:p>
            <a:pPr hangingPunct="0"/>
            <a:r>
              <a:rPr lang="sr-Latn-RS" sz="2400" dirty="0" smtClean="0"/>
              <a:t>                                                          </a:t>
            </a:r>
            <a:endParaRPr lang="en-US" sz="2400" dirty="0" smtClean="0"/>
          </a:p>
          <a:p>
            <a:pPr hangingPunct="0"/>
            <a:endParaRPr lang="en-US" sz="2200" dirty="0" smtClean="0"/>
          </a:p>
          <a:p>
            <a:endParaRPr lang="en-US" sz="2200" dirty="0"/>
          </a:p>
        </p:txBody>
      </p:sp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901699" y="2401824"/>
          <a:ext cx="3975101" cy="898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4" name="Equation" r:id="rId3" imgW="1854000" imgH="419040" progId="Equation.3">
                  <p:embed/>
                </p:oleObj>
              </mc:Choice>
              <mc:Fallback>
                <p:oleObj name="Equation" r:id="rId3" imgW="18540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699" y="2401824"/>
                        <a:ext cx="3975101" cy="8984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1464818" y="4974336"/>
          <a:ext cx="4089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5" name="Equation" r:id="rId5" imgW="2044440" imgH="457200" progId="Equation.3">
                  <p:embed/>
                </p:oleObj>
              </mc:Choice>
              <mc:Fallback>
                <p:oleObj name="Equation" r:id="rId5" imgW="204444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4818" y="4974336"/>
                        <a:ext cx="4089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23" y="658368"/>
            <a:ext cx="6347713" cy="5596128"/>
          </a:xfrm>
        </p:spPr>
        <p:txBody>
          <a:bodyPr>
            <a:normAutofit/>
          </a:bodyPr>
          <a:lstStyle/>
          <a:p>
            <a:r>
              <a:rPr lang="pl-PL" sz="2400" dirty="0" smtClean="0"/>
              <a:t>Diskretna Furijeova transformacija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					</a:t>
            </a:r>
            <a:r>
              <a:rPr lang="pl-PL" sz="2400" dirty="0" smtClean="0">
                <a:solidFill>
                  <a:schemeClr val="tx1"/>
                </a:solidFill>
              </a:rPr>
              <a:t>Slika 18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                                           (9)</a:t>
            </a:r>
            <a:endParaRPr lang="en-US" sz="2200" dirty="0">
              <a:solidFill>
                <a:schemeClr val="tx1"/>
              </a:solidFill>
            </a:endParaRPr>
          </a:p>
        </p:txBody>
      </p:sp>
      <p:graphicFrame>
        <p:nvGraphicFramePr>
          <p:cNvPr id="8909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916114" y="1371660"/>
          <a:ext cx="4582478" cy="2725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8" r:id="rId3" imgW="3443478" imgH="2048510" progId="">
                  <p:embed/>
                </p:oleObj>
              </mc:Choice>
              <mc:Fallback>
                <p:oleObj r:id="rId3" imgW="3443478" imgH="204851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8928"/>
                      <a:stretch>
                        <a:fillRect/>
                      </a:stretch>
                    </p:blipFill>
                    <p:spPr bwMode="auto">
                      <a:xfrm>
                        <a:off x="916114" y="1371660"/>
                        <a:ext cx="4582478" cy="27254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1331722" y="5020055"/>
          <a:ext cx="2411222" cy="530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9" name="Equation" r:id="rId5" imgW="1384200" imgH="304560" progId="Equation.3">
                  <p:embed/>
                </p:oleObj>
              </mc:Choice>
              <mc:Fallback>
                <p:oleObj name="Equation" r:id="rId5" imgW="138420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722" y="5020055"/>
                        <a:ext cx="2411222" cy="5309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65632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Diskretna Furijeova transformacija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31264"/>
            <a:ext cx="6656833" cy="4310099"/>
          </a:xfrm>
        </p:spPr>
        <p:txBody>
          <a:bodyPr/>
          <a:lstStyle/>
          <a:p>
            <a:pPr algn="just"/>
            <a:r>
              <a:rPr lang="pl-PL" sz="2200" dirty="0" smtClean="0"/>
              <a:t>Jednačina (9) pokazuje da vrednosti DFT 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k</a:t>
            </a:r>
            <a:r>
              <a:rPr lang="pl-PL" sz="2200" dirty="0" smtClean="0"/>
              <a:t>), </a:t>
            </a:r>
            <a:r>
              <a:rPr lang="pl-PL" sz="2200" i="1" dirty="0" smtClean="0"/>
              <a:t>k</a:t>
            </a:r>
            <a:r>
              <a:rPr lang="pl-PL" sz="2200" dirty="0" smtClean="0"/>
              <a:t>=0,1,2, ..., </a:t>
            </a:r>
            <a:r>
              <a:rPr lang="pl-PL" sz="2200" i="1" dirty="0" smtClean="0"/>
              <a:t>N‑</a:t>
            </a:r>
            <a:r>
              <a:rPr lang="pl-PL" sz="2200" dirty="0" smtClean="0"/>
              <a:t>1 predstavljaju odbirke Furijeove transformacije 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e</a:t>
            </a:r>
            <a:r>
              <a:rPr lang="pl-PL" sz="2200" i="1" baseline="30000" dirty="0" smtClean="0"/>
              <a:t>j</a:t>
            </a:r>
            <a:r>
              <a:rPr lang="en-US" sz="2200" i="1" baseline="30000" dirty="0" smtClean="0">
                <a:sym typeface="Symbol"/>
              </a:rPr>
              <a:t></a:t>
            </a:r>
            <a:r>
              <a:rPr lang="pl-PL" sz="2200" dirty="0" smtClean="0"/>
              <a:t>) u tačkama odabiranja </a:t>
            </a:r>
            <a:r>
              <a:rPr lang="en-US" sz="2200" i="1" dirty="0" smtClean="0">
                <a:sym typeface="Symbol"/>
              </a:rPr>
              <a:t></a:t>
            </a:r>
            <a:r>
              <a:rPr lang="pl-PL" sz="2200" i="1" baseline="-25000" dirty="0" smtClean="0"/>
              <a:t>k</a:t>
            </a:r>
            <a:r>
              <a:rPr lang="pl-PL" sz="2200" dirty="0" smtClean="0"/>
              <a:t>=2</a:t>
            </a:r>
            <a:r>
              <a:rPr lang="en-US" sz="2200" i="1" dirty="0" smtClean="0">
                <a:sym typeface="Symbol"/>
              </a:rPr>
              <a:t></a:t>
            </a:r>
            <a:r>
              <a:rPr lang="pl-PL" sz="2200" i="1" dirty="0" smtClean="0"/>
              <a:t>k</a:t>
            </a:r>
            <a:r>
              <a:rPr lang="pl-PL" sz="2200" dirty="0" smtClean="0"/>
              <a:t>/</a:t>
            </a:r>
            <a:r>
              <a:rPr lang="pl-PL" sz="2200" i="1" dirty="0" smtClean="0"/>
              <a:t>N</a:t>
            </a:r>
            <a:r>
              <a:rPr lang="pl-PL" sz="2200" dirty="0" smtClean="0"/>
              <a:t>.</a:t>
            </a:r>
          </a:p>
          <a:p>
            <a:pPr algn="just"/>
            <a:endParaRPr lang="pl-PL" sz="2200" dirty="0" smtClean="0"/>
          </a:p>
          <a:p>
            <a:pPr algn="just">
              <a:buNone/>
            </a:pPr>
            <a:r>
              <a:rPr lang="pl-PL" sz="2400" b="1" dirty="0" smtClean="0"/>
              <a:t>	Osobine DFT</a:t>
            </a:r>
          </a:p>
          <a:p>
            <a:pPr algn="just">
              <a:buNone/>
            </a:pPr>
            <a:r>
              <a:rPr lang="pl-PL" sz="2200" dirty="0" smtClean="0"/>
              <a:t>	Među najvažnijim osobinama DFT su:</a:t>
            </a:r>
          </a:p>
          <a:p>
            <a:r>
              <a:rPr lang="pl-PL" sz="2200" b="1" dirty="0" smtClean="0"/>
              <a:t>1. </a:t>
            </a:r>
            <a:r>
              <a:rPr lang="pl-PL" sz="2400" b="1" dirty="0" smtClean="0"/>
              <a:t>Linearnost</a:t>
            </a:r>
            <a:endParaRPr lang="en-US" sz="2400" dirty="0" smtClean="0"/>
          </a:p>
          <a:p>
            <a:pPr>
              <a:buNone/>
            </a:pPr>
            <a:r>
              <a:rPr lang="pl-PL" sz="2400" dirty="0" smtClean="0"/>
              <a:t>	</a:t>
            </a:r>
            <a:r>
              <a:rPr lang="pl-PL" sz="2200" dirty="0" smtClean="0"/>
              <a:t>Ako je niz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l-PL" sz="2200" dirty="0" smtClean="0"/>
              <a:t> linearna kombinacija nizova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baseline="-25000" dirty="0" smtClean="0"/>
              <a:t>1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l-PL" sz="2200" dirty="0" smtClean="0"/>
              <a:t> i </a:t>
            </a:r>
            <a:r>
              <a:rPr lang="en-US" sz="2200" dirty="0" smtClean="0">
                <a:sym typeface="Symbol"/>
              </a:rPr>
              <a:t></a:t>
            </a:r>
            <a:r>
              <a:rPr lang="pl-PL" sz="2200" i="1" dirty="0" smtClean="0"/>
              <a:t>x</a:t>
            </a:r>
            <a:r>
              <a:rPr lang="pl-PL" sz="2200" baseline="-25000" dirty="0" smtClean="0"/>
              <a:t>2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1464</TotalTime>
  <Words>505</Words>
  <Application>Microsoft Office PowerPoint</Application>
  <PresentationFormat>On-screen Show (4:3)</PresentationFormat>
  <Paragraphs>166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Symbol</vt:lpstr>
      <vt:lpstr>Trebuchet MS</vt:lpstr>
      <vt:lpstr>Wingdings 3</vt:lpstr>
      <vt:lpstr>Facet</vt:lpstr>
      <vt:lpstr>Equation</vt:lpstr>
      <vt:lpstr>Diskretna Furijeova transformacija</vt:lpstr>
      <vt:lpstr>Diskretna Furijeova transformacija</vt:lpstr>
      <vt:lpstr>Diskretna Furijeova transformacija</vt:lpstr>
      <vt:lpstr>Diskretna Furijeova transformacija</vt:lpstr>
      <vt:lpstr>Diskretna Furijeova transformacija</vt:lpstr>
      <vt:lpstr>Diskretna Furijeova transformacija</vt:lpstr>
      <vt:lpstr>Diskretna Furijeova transformacija</vt:lpstr>
      <vt:lpstr>Diskretna Furijeova transformacija              Slika 18                                              (9)</vt:lpstr>
      <vt:lpstr>Diskretna Furijeova transformacija</vt:lpstr>
      <vt:lpstr>Diskretna Furijeova transformacija</vt:lpstr>
      <vt:lpstr>Diskretna Furijeova transformacija</vt:lpstr>
      <vt:lpstr>Diskretna Furijeova transformacija</vt:lpstr>
      <vt:lpstr>Diskretna Furijeova transformacija</vt:lpstr>
      <vt:lpstr>Diskretna Furijeova transformacija</vt:lpstr>
      <vt:lpstr>Diskretna Furijeova transformacija</vt:lpstr>
      <vt:lpstr>Diskretna Furijeova transformacija</vt:lpstr>
      <vt:lpstr>Diskretna Furijeova transformacija</vt:lpstr>
      <vt:lpstr>Diskretna Furijeova transformacija</vt:lpstr>
      <vt:lpstr>Diskretna Furijeova transformacija</vt:lpstr>
      <vt:lpstr>Diskretna Furijeova transformacija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Digitalna obrada kontinualnih signala</dc:title>
  <dc:creator>Jelena</dc:creator>
  <cp:lastModifiedBy>Zoran</cp:lastModifiedBy>
  <cp:revision>158</cp:revision>
  <dcterms:created xsi:type="dcterms:W3CDTF">2020-01-29T21:29:57Z</dcterms:created>
  <dcterms:modified xsi:type="dcterms:W3CDTF">2021-02-23T15:11:04Z</dcterms:modified>
</cp:coreProperties>
</file>