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70" r:id="rId2"/>
    <p:sldId id="291" r:id="rId3"/>
    <p:sldId id="271" r:id="rId4"/>
    <p:sldId id="272" r:id="rId5"/>
    <p:sldId id="273" r:id="rId6"/>
    <p:sldId id="292" r:id="rId7"/>
    <p:sldId id="274" r:id="rId8"/>
    <p:sldId id="275" r:id="rId9"/>
    <p:sldId id="276" r:id="rId10"/>
    <p:sldId id="293" r:id="rId11"/>
    <p:sldId id="277" r:id="rId12"/>
    <p:sldId id="278" r:id="rId13"/>
    <p:sldId id="279" r:id="rId14"/>
    <p:sldId id="280" r:id="rId15"/>
    <p:sldId id="282" r:id="rId16"/>
    <p:sldId id="281" r:id="rId17"/>
    <p:sldId id="283" r:id="rId18"/>
    <p:sldId id="284" r:id="rId19"/>
    <p:sldId id="294" r:id="rId20"/>
    <p:sldId id="285" r:id="rId21"/>
    <p:sldId id="29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2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7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766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7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5202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03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96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9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0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4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74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3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07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89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2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4C1D5-03F8-4058-B074-52A15C88DB09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6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9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0101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/>
              <a:t>Analogno-digitalna</a:t>
            </a:r>
            <a:r>
              <a:rPr lang="en-US" sz="3200" b="1" dirty="0"/>
              <a:t> </a:t>
            </a:r>
            <a:r>
              <a:rPr lang="en-US" sz="3200" b="1" dirty="0" err="1"/>
              <a:t>konverzija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983" y="1172150"/>
            <a:ext cx="6864097" cy="455809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200" b="1" dirty="0" smtClean="0"/>
          </a:p>
          <a:p>
            <a:pPr algn="just">
              <a:buNone/>
            </a:pPr>
            <a:r>
              <a:rPr lang="sr-Latn-RS" sz="2200" dirty="0" smtClean="0"/>
              <a:t>    </a:t>
            </a:r>
            <a:r>
              <a:rPr lang="en-US" sz="2200" dirty="0" err="1" smtClean="0"/>
              <a:t>Proces</a:t>
            </a:r>
            <a:r>
              <a:rPr lang="en-US" sz="2200" dirty="0" smtClean="0"/>
              <a:t> </a:t>
            </a:r>
            <a:r>
              <a:rPr lang="en-US" sz="2200" dirty="0" err="1"/>
              <a:t>diskretizacije</a:t>
            </a:r>
            <a:r>
              <a:rPr lang="en-US" sz="2200" dirty="0"/>
              <a:t> se u </a:t>
            </a:r>
            <a:r>
              <a:rPr lang="en-US" sz="2200" dirty="0" err="1"/>
              <a:t>praksi</a:t>
            </a:r>
            <a:r>
              <a:rPr lang="en-US" sz="2200" dirty="0"/>
              <a:t> </a:t>
            </a:r>
            <a:r>
              <a:rPr lang="en-US" sz="2200" dirty="0" err="1"/>
              <a:t>obavlja</a:t>
            </a:r>
            <a:r>
              <a:rPr lang="en-US" sz="2200" dirty="0"/>
              <a:t> </a:t>
            </a:r>
            <a:r>
              <a:rPr lang="en-US" sz="2200" dirty="0" err="1"/>
              <a:t>kroz</a:t>
            </a:r>
            <a:r>
              <a:rPr lang="en-US" sz="2200" dirty="0"/>
              <a:t> </a:t>
            </a:r>
            <a:r>
              <a:rPr lang="en-US" sz="2200" dirty="0" err="1"/>
              <a:t>dve</a:t>
            </a:r>
            <a:r>
              <a:rPr lang="en-US" sz="2200" dirty="0"/>
              <a:t> </a:t>
            </a:r>
            <a:r>
              <a:rPr lang="en-US" sz="2200" dirty="0" smtClean="0"/>
              <a:t>faze</a:t>
            </a:r>
            <a:r>
              <a:rPr lang="sr-Latn-RS" sz="2200" dirty="0" smtClean="0"/>
              <a:t>:</a:t>
            </a:r>
            <a:r>
              <a:rPr lang="en-US" sz="2200" dirty="0" smtClean="0"/>
              <a:t> </a:t>
            </a:r>
            <a:endParaRPr lang="sr-Latn-RS" sz="2200" dirty="0" smtClean="0"/>
          </a:p>
          <a:p>
            <a:pPr algn="just"/>
            <a:endParaRPr lang="sr-Latn-RS" sz="2200" dirty="0" smtClean="0"/>
          </a:p>
          <a:p>
            <a:pPr algn="just"/>
            <a:r>
              <a:rPr lang="en-US" sz="2200" dirty="0" smtClean="0"/>
              <a:t>1.</a:t>
            </a:r>
            <a:r>
              <a:rPr lang="sr-Latn-RS" sz="2200" dirty="0" smtClean="0"/>
              <a:t> </a:t>
            </a:r>
            <a:r>
              <a:rPr lang="en-US" sz="2200" dirty="0" err="1" smtClean="0"/>
              <a:t>analogni</a:t>
            </a:r>
            <a:r>
              <a:rPr lang="en-US" sz="2200" dirty="0" smtClean="0"/>
              <a:t> signal se </a:t>
            </a:r>
            <a:r>
              <a:rPr lang="en-US" sz="2200" dirty="0" err="1"/>
              <a:t>propušta</a:t>
            </a:r>
            <a:r>
              <a:rPr lang="en-US" sz="2200" dirty="0"/>
              <a:t> </a:t>
            </a:r>
            <a:r>
              <a:rPr lang="en-US" sz="2200" dirty="0" err="1"/>
              <a:t>kroz</a:t>
            </a:r>
            <a:r>
              <a:rPr lang="en-US" sz="2200" dirty="0"/>
              <a:t> </a:t>
            </a:r>
            <a:r>
              <a:rPr lang="en-US" sz="2200" dirty="0" err="1"/>
              <a:t>pamti-prati</a:t>
            </a:r>
            <a:r>
              <a:rPr lang="en-US" sz="2200" dirty="0"/>
              <a:t> </a:t>
            </a:r>
            <a:r>
              <a:rPr lang="en-US" sz="2200" dirty="0" err="1"/>
              <a:t>kolo</a:t>
            </a:r>
            <a:r>
              <a:rPr lang="en-US" sz="2200" dirty="0"/>
              <a:t> (</a:t>
            </a:r>
            <a:r>
              <a:rPr lang="en-US" sz="2200" dirty="0" err="1"/>
              <a:t>engl</a:t>
            </a:r>
            <a:r>
              <a:rPr lang="en-US" sz="2200" dirty="0"/>
              <a:t>. sample-and-hold ( </a:t>
            </a:r>
            <a:r>
              <a:rPr lang="en-US" sz="2200" dirty="0" smtClean="0"/>
              <a:t>S</a:t>
            </a:r>
            <a:r>
              <a:rPr lang="sr-Latn-RS" sz="2200" dirty="0" smtClean="0"/>
              <a:t>&amp;</a:t>
            </a:r>
            <a:r>
              <a:rPr lang="en-US" sz="2200" dirty="0" smtClean="0"/>
              <a:t>H</a:t>
            </a:r>
            <a:r>
              <a:rPr lang="en-US" sz="2200" dirty="0"/>
              <a:t>)) a </a:t>
            </a:r>
            <a:r>
              <a:rPr lang="en-US" sz="2200" dirty="0" err="1"/>
              <a:t>zatim</a:t>
            </a:r>
            <a:r>
              <a:rPr lang="en-US" sz="2200" dirty="0"/>
              <a:t> </a:t>
            </a:r>
            <a:endParaRPr lang="sr-Latn-RS" sz="2200" dirty="0" smtClean="0"/>
          </a:p>
          <a:p>
            <a:pPr algn="just">
              <a:buNone/>
            </a:pPr>
            <a:endParaRPr lang="en-US" sz="2200" dirty="0" smtClean="0"/>
          </a:p>
          <a:p>
            <a:pPr algn="just"/>
            <a:r>
              <a:rPr lang="en-US" sz="2200" dirty="0" smtClean="0"/>
              <a:t>2. </a:t>
            </a:r>
            <a:r>
              <a:rPr lang="en-US" sz="2200" dirty="0" err="1" smtClean="0"/>
              <a:t>kroz</a:t>
            </a:r>
            <a:r>
              <a:rPr lang="en-US" sz="2200" dirty="0" smtClean="0"/>
              <a:t> </a:t>
            </a:r>
            <a:r>
              <a:rPr lang="en-US" sz="2200" dirty="0" err="1"/>
              <a:t>analogno-digitalni</a:t>
            </a:r>
            <a:r>
              <a:rPr lang="en-US" sz="2200" dirty="0"/>
              <a:t> </a:t>
            </a:r>
            <a:r>
              <a:rPr lang="pt-BR" sz="2200" dirty="0" smtClean="0"/>
              <a:t>(A/D</a:t>
            </a:r>
            <a:r>
              <a:rPr lang="sr-Latn-RS" sz="2200" dirty="0" smtClean="0"/>
              <a:t>)</a:t>
            </a:r>
            <a:r>
              <a:rPr lang="pt-BR" sz="2200" dirty="0" smtClean="0"/>
              <a:t> </a:t>
            </a:r>
            <a:r>
              <a:rPr lang="en-US" sz="2200" dirty="0" err="1" smtClean="0"/>
              <a:t>konvertor</a:t>
            </a:r>
            <a:r>
              <a:rPr lang="en-US" sz="2200" dirty="0" smtClean="0"/>
              <a:t> </a:t>
            </a:r>
            <a:r>
              <a:rPr lang="sr-Latn-RS" sz="2200" dirty="0" smtClean="0"/>
              <a:t>kao </a:t>
            </a:r>
            <a:r>
              <a:rPr lang="pt-BR" sz="2200" dirty="0" smtClean="0"/>
              <a:t>na </a:t>
            </a:r>
            <a:r>
              <a:rPr lang="pt-BR" sz="2200" dirty="0"/>
              <a:t>slici 8(b)). Izlaz A/D konvertora su kodirani binarni brojevi </a:t>
            </a:r>
            <a:r>
              <a:rPr lang="pt-BR" sz="2200" i="1" dirty="0"/>
              <a:t>x</a:t>
            </a:r>
            <a:r>
              <a:rPr lang="pt-BR" sz="2200" i="1" baseline="-25000" dirty="0"/>
              <a:t>q</a:t>
            </a:r>
            <a:r>
              <a:rPr lang="pt-BR" sz="2200" dirty="0"/>
              <a:t>(</a:t>
            </a:r>
            <a:r>
              <a:rPr lang="pt-BR" sz="2200" i="1" dirty="0"/>
              <a:t>n</a:t>
            </a:r>
            <a:r>
              <a:rPr lang="pt-BR" sz="2200" dirty="0"/>
              <a:t>) kojima su predstavljene amplitude odbiraka analognog signala </a:t>
            </a:r>
            <a:r>
              <a:rPr lang="pt-BR" sz="2200" i="1" dirty="0"/>
              <a:t>x</a:t>
            </a:r>
            <a:r>
              <a:rPr lang="pt-BR" sz="2200" i="1" baseline="-25000" dirty="0"/>
              <a:t>a</a:t>
            </a:r>
            <a:r>
              <a:rPr lang="pt-BR" sz="2200" dirty="0"/>
              <a:t>(</a:t>
            </a:r>
            <a:r>
              <a:rPr lang="pt-BR" sz="2200" i="1" dirty="0"/>
              <a:t>t</a:t>
            </a:r>
            <a:r>
              <a:rPr lang="pt-BR" sz="2200" dirty="0" smtClean="0"/>
              <a:t>)</a:t>
            </a:r>
            <a:r>
              <a:rPr lang="sr-Latn-RS" sz="2200" dirty="0" smtClean="0"/>
              <a:t> što je prikazano na</a:t>
            </a:r>
            <a:r>
              <a:rPr lang="pt-BR" sz="2200" dirty="0" smtClean="0"/>
              <a:t> sli</a:t>
            </a:r>
            <a:r>
              <a:rPr lang="sr-Latn-RS" sz="2200" dirty="0" smtClean="0"/>
              <a:t>ci</a:t>
            </a:r>
            <a:r>
              <a:rPr lang="pt-BR" sz="2200" dirty="0" smtClean="0"/>
              <a:t> </a:t>
            </a:r>
            <a:r>
              <a:rPr lang="pt-BR" sz="2200" dirty="0"/>
              <a:t>8(b</a:t>
            </a:r>
            <a:r>
              <a:rPr lang="pt-BR" sz="2200" dirty="0" smtClean="0"/>
              <a:t>).</a:t>
            </a:r>
            <a:endParaRPr lang="en-US" sz="2200" dirty="0"/>
          </a:p>
          <a:p>
            <a:endParaRPr lang="en-US" sz="1600" dirty="0"/>
          </a:p>
          <a:p>
            <a:endParaRPr lang="en-US" sz="2000" b="1" dirty="0" smtClean="0"/>
          </a:p>
          <a:p>
            <a:endParaRPr lang="en-US" sz="2000" b="1" dirty="0"/>
          </a:p>
          <a:p>
            <a:endParaRPr lang="en-US" sz="2000" b="1" dirty="0" smtClean="0"/>
          </a:p>
          <a:p>
            <a:endParaRPr lang="en-US" sz="20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5637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77824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err="1" smtClean="0"/>
              <a:t>Analogno-digitalna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konverzija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60576"/>
            <a:ext cx="6347714" cy="4480787"/>
          </a:xfrm>
        </p:spPr>
        <p:txBody>
          <a:bodyPr/>
          <a:lstStyle/>
          <a:p>
            <a:r>
              <a:rPr lang="pl-PL" sz="2000" dirty="0" smtClean="0"/>
              <a:t>Pošto se vrednosti binarnih brojeva </a:t>
            </a:r>
            <a:r>
              <a:rPr lang="pl-PL" sz="2000" i="1" dirty="0" smtClean="0"/>
              <a:t>x</a:t>
            </a:r>
            <a:r>
              <a:rPr lang="pl-PL" sz="2000" i="1" baseline="-25000" dirty="0" smtClean="0"/>
              <a:t>qB</a:t>
            </a:r>
            <a:r>
              <a:rPr lang="pl-PL" sz="2000" dirty="0" smtClean="0"/>
              <a:t>(</a:t>
            </a:r>
            <a:r>
              <a:rPr lang="pl-PL" sz="2000" i="1" dirty="0" smtClean="0"/>
              <a:t>n</a:t>
            </a:r>
            <a:r>
              <a:rPr lang="pl-PL" sz="2000" dirty="0" smtClean="0"/>
              <a:t>) nalaze u opsegu </a:t>
            </a:r>
            <a:r>
              <a:rPr lang="en-US" sz="2000" dirty="0" smtClean="0"/>
              <a:t>  </a:t>
            </a:r>
            <a:r>
              <a:rPr lang="pl-PL" sz="2000" dirty="0" smtClean="0"/>
              <a:t>(-1,+1), amplituda kvantovanih odbiraka </a:t>
            </a:r>
            <a:r>
              <a:rPr lang="pl-PL" sz="2000" i="1" dirty="0" smtClean="0"/>
              <a:t>x</a:t>
            </a:r>
            <a:r>
              <a:rPr lang="pl-PL" sz="2000" i="1" baseline="-25000" dirty="0" smtClean="0"/>
              <a:t>q</a:t>
            </a:r>
            <a:r>
              <a:rPr lang="pl-PL" sz="2000" dirty="0" smtClean="0"/>
              <a:t>(</a:t>
            </a:r>
            <a:r>
              <a:rPr lang="pl-PL" sz="2000" i="1" dirty="0" smtClean="0"/>
              <a:t>n</a:t>
            </a:r>
            <a:r>
              <a:rPr lang="pl-PL" sz="2000" dirty="0" smtClean="0"/>
              <a:t>) biće </a:t>
            </a:r>
          </a:p>
          <a:p>
            <a:endParaRPr lang="sr-Latn-RS" dirty="0" smtClean="0"/>
          </a:p>
          <a:p>
            <a:endParaRPr lang="sr-Latn-RS" dirty="0" smtClean="0"/>
          </a:p>
          <a:p>
            <a:pPr algn="just"/>
            <a:r>
              <a:rPr lang="en-US" sz="2000" dirty="0" err="1" smtClean="0"/>
              <a:t>Procesi</a:t>
            </a:r>
            <a:r>
              <a:rPr lang="en-US" sz="2000" dirty="0" smtClean="0"/>
              <a:t> od</a:t>
            </a:r>
            <a:r>
              <a:rPr lang="sr-Latn-CS" sz="2000" dirty="0" smtClean="0"/>
              <a:t>merava</a:t>
            </a:r>
            <a:r>
              <a:rPr lang="en-US" sz="2000" dirty="0" err="1" smtClean="0"/>
              <a:t>nja</a:t>
            </a:r>
            <a:r>
              <a:rPr lang="en-US" sz="2000" dirty="0" smtClean="0"/>
              <a:t>, </a:t>
            </a:r>
            <a:r>
              <a:rPr lang="en-US" sz="2000" dirty="0" err="1" smtClean="0"/>
              <a:t>kvantizacije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kodiranj</a:t>
            </a:r>
            <a:r>
              <a:rPr lang="sr-Latn-RS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prikazani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slici</a:t>
            </a:r>
            <a:r>
              <a:rPr lang="en-US" sz="2000" dirty="0" smtClean="0"/>
              <a:t> 11(a). </a:t>
            </a:r>
            <a:endParaRPr lang="sr-Latn-RS" sz="2000" dirty="0" smtClean="0"/>
          </a:p>
          <a:p>
            <a:pPr algn="just"/>
            <a:r>
              <a:rPr lang="pl-PL" sz="2000" dirty="0" smtClean="0"/>
              <a:t>Amplituda odbirka pre i posle kvantizacije nije ista što je očigledno prikazano na slici 11(a).</a:t>
            </a:r>
          </a:p>
          <a:p>
            <a:pPr algn="just"/>
            <a:r>
              <a:rPr lang="pl-PL" sz="2000" dirty="0" smtClean="0"/>
              <a:t>Na slici 11(b) prikazan je odgovarajući signal greške kvantizacije.</a:t>
            </a:r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03" y="2852929"/>
            <a:ext cx="2053733" cy="42344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1"/>
            <a:ext cx="6347713" cy="402336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err="1"/>
              <a:t>Analogno-digitalna</a:t>
            </a:r>
            <a:r>
              <a:rPr lang="en-US" sz="2000" b="1" dirty="0"/>
              <a:t> </a:t>
            </a:r>
            <a:r>
              <a:rPr lang="en-US" sz="2000" b="1" dirty="0" err="1"/>
              <a:t>konverzija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42435"/>
            <a:ext cx="7091967" cy="5035638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sr-Latn-RS" dirty="0" smtClean="0"/>
          </a:p>
          <a:p>
            <a:r>
              <a:rPr lang="en-US" dirty="0" smtClean="0"/>
              <a:t>                                                                                </a:t>
            </a:r>
            <a:endParaRPr lang="sr-Latn-RS" dirty="0" smtClean="0"/>
          </a:p>
          <a:p>
            <a:endParaRPr lang="sr-Latn-RS" dirty="0" smtClean="0"/>
          </a:p>
          <a:p>
            <a:pPr algn="ctr"/>
            <a:endParaRPr lang="sr-Latn-RS" dirty="0" smtClean="0"/>
          </a:p>
          <a:p>
            <a:pPr algn="ctr"/>
            <a:r>
              <a:rPr lang="en-US" dirty="0" err="1" smtClean="0"/>
              <a:t>Slika</a:t>
            </a:r>
            <a:r>
              <a:rPr lang="en-US" dirty="0" smtClean="0"/>
              <a:t> 11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127" y="1280160"/>
            <a:ext cx="5580583" cy="43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74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b="1" dirty="0" err="1"/>
              <a:t>Analogno-digitalna</a:t>
            </a:r>
            <a:r>
              <a:rPr lang="en-US" sz="2000" b="1" dirty="0"/>
              <a:t> </a:t>
            </a:r>
            <a:r>
              <a:rPr lang="en-US" sz="2000" b="1" dirty="0" err="1"/>
              <a:t>konverzija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33728"/>
            <a:ext cx="6963178" cy="4446271"/>
          </a:xfrm>
        </p:spPr>
        <p:txBody>
          <a:bodyPr/>
          <a:lstStyle/>
          <a:p>
            <a:r>
              <a:rPr lang="en-US" sz="2000" dirty="0" err="1" smtClean="0"/>
              <a:t>Greška</a:t>
            </a:r>
            <a:r>
              <a:rPr lang="en-US" sz="2000" dirty="0" smtClean="0"/>
              <a:t> </a:t>
            </a:r>
            <a:r>
              <a:rPr lang="en-US" sz="2000" dirty="0" err="1" smtClean="0"/>
              <a:t>kvantizacije</a:t>
            </a:r>
            <a:r>
              <a:rPr lang="en-US" sz="2000" dirty="0" smtClean="0"/>
              <a:t> je</a:t>
            </a:r>
          </a:p>
          <a:p>
            <a:endParaRPr lang="sr-Latn-RS" dirty="0" smtClean="0"/>
          </a:p>
          <a:p>
            <a:pPr algn="just"/>
            <a:r>
              <a:rPr lang="pt-BR" sz="2000" dirty="0" smtClean="0"/>
              <a:t>Signal </a:t>
            </a:r>
            <a:r>
              <a:rPr lang="pt-BR" sz="2000" dirty="0"/>
              <a:t>greške </a:t>
            </a:r>
            <a:r>
              <a:rPr lang="en-US" sz="2000" dirty="0">
                <a:sym typeface="Symbol" panose="05050102010706020507" pitchFamily="18" charset="2"/>
              </a:rPr>
              <a:t></a:t>
            </a:r>
            <a:r>
              <a:rPr lang="en-US" sz="2000" i="1" dirty="0">
                <a:sym typeface="Symbol" panose="05050102010706020507" pitchFamily="18" charset="2"/>
              </a:rPr>
              <a:t></a:t>
            </a:r>
            <a:r>
              <a:rPr lang="pt-BR" sz="2000" dirty="0"/>
              <a:t>(</a:t>
            </a:r>
            <a:r>
              <a:rPr lang="pt-BR" sz="2000" i="1" dirty="0"/>
              <a:t>n</a:t>
            </a:r>
            <a:r>
              <a:rPr lang="pt-BR" sz="2000" dirty="0"/>
              <a:t>)</a:t>
            </a:r>
            <a:r>
              <a:rPr lang="en-US" sz="2000" dirty="0">
                <a:sym typeface="Symbol" panose="05050102010706020507" pitchFamily="18" charset="2"/>
              </a:rPr>
              <a:t></a:t>
            </a:r>
            <a:r>
              <a:rPr lang="en-US" sz="2000" dirty="0"/>
              <a:t> </a:t>
            </a:r>
            <a:r>
              <a:rPr lang="pt-BR" sz="2000" dirty="0"/>
              <a:t>je </a:t>
            </a:r>
            <a:r>
              <a:rPr lang="pt-BR" sz="2000" dirty="0" smtClean="0"/>
              <a:t>slučajn</a:t>
            </a:r>
            <a:r>
              <a:rPr lang="sr-Latn-RS" sz="2000" dirty="0" smtClean="0"/>
              <a:t>a</a:t>
            </a:r>
            <a:r>
              <a:rPr lang="pt-BR" sz="2000" dirty="0" smtClean="0"/>
              <a:t> </a:t>
            </a:r>
            <a:r>
              <a:rPr lang="sr-Latn-RS" sz="2000" dirty="0" smtClean="0"/>
              <a:t>velićina</a:t>
            </a:r>
            <a:r>
              <a:rPr lang="pt-BR" sz="2000" dirty="0" smtClean="0"/>
              <a:t> </a:t>
            </a:r>
            <a:r>
              <a:rPr lang="pt-BR" sz="2000" dirty="0"/>
              <a:t>čije se vrednosti  nalaze u granicama</a:t>
            </a:r>
            <a:endParaRPr lang="en-US" sz="2000" dirty="0"/>
          </a:p>
          <a:p>
            <a:endParaRPr lang="en-US" dirty="0" smtClean="0"/>
          </a:p>
          <a:p>
            <a:endParaRPr lang="en-US" dirty="0"/>
          </a:p>
          <a:p>
            <a:pPr algn="just"/>
            <a:r>
              <a:rPr lang="pt-BR" sz="2000" dirty="0"/>
              <a:t>Za kvantizaciju izvršenu zaokružavanjem, srednja vrednost greške kvantizacije iznosi 0, a varijansa (snga šuma kvantovanja) je</a:t>
            </a:r>
            <a:endParaRPr lang="en-US" sz="20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646" y="3218688"/>
            <a:ext cx="1790525" cy="7242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6682" y="5025081"/>
            <a:ext cx="1129814" cy="8070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5459" y="2084833"/>
            <a:ext cx="2151966" cy="45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15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9419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/>
              <a:t>Digitalno-analogna</a:t>
            </a:r>
            <a:r>
              <a:rPr lang="en-US" b="1" dirty="0"/>
              <a:t> </a:t>
            </a:r>
            <a:r>
              <a:rPr lang="en-US" b="1" dirty="0" err="1"/>
              <a:t>konverzija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51" y="1571223"/>
            <a:ext cx="7220756" cy="5087154"/>
          </a:xfrm>
        </p:spPr>
        <p:txBody>
          <a:bodyPr/>
          <a:lstStyle/>
          <a:p>
            <a:pPr>
              <a:buNone/>
            </a:pPr>
            <a:r>
              <a:rPr lang="sr-Latn-RS" sz="2200" b="1" dirty="0" smtClean="0"/>
              <a:t>    </a:t>
            </a:r>
            <a:r>
              <a:rPr lang="en-US" sz="2200" b="1" dirty="0" err="1" smtClean="0"/>
              <a:t>Digitalno-analogna</a:t>
            </a:r>
            <a:r>
              <a:rPr lang="en-US" sz="2200" b="1" dirty="0" smtClean="0"/>
              <a:t> </a:t>
            </a:r>
            <a:r>
              <a:rPr lang="en-US" sz="2200" b="1" dirty="0" err="1"/>
              <a:t>konverzija</a:t>
            </a:r>
            <a:endParaRPr lang="en-US" sz="2200" b="1" dirty="0"/>
          </a:p>
          <a:p>
            <a:pPr algn="just">
              <a:buNone/>
            </a:pPr>
            <a:r>
              <a:rPr lang="sr-Latn-RS" sz="2000" dirty="0" smtClean="0"/>
              <a:t>     </a:t>
            </a:r>
            <a:r>
              <a:rPr lang="pt-BR" sz="2000" dirty="0" smtClean="0"/>
              <a:t>Ulazno-izlazna </a:t>
            </a:r>
            <a:r>
              <a:rPr lang="pt-BR" sz="2000" dirty="0"/>
              <a:t>relacija idealnog D/C konvertora sa slike 8(a), glasi (teorema o </a:t>
            </a:r>
            <a:r>
              <a:rPr lang="pt-BR" sz="2000" dirty="0" smtClean="0"/>
              <a:t>od</a:t>
            </a:r>
            <a:r>
              <a:rPr lang="sr-Latn-CS" sz="2000" dirty="0" smtClean="0"/>
              <a:t>merava</a:t>
            </a:r>
            <a:r>
              <a:rPr lang="pt-BR" sz="2000" dirty="0" smtClean="0"/>
              <a:t>nju)</a:t>
            </a:r>
          </a:p>
          <a:p>
            <a:endParaRPr lang="pt-BR" dirty="0"/>
          </a:p>
          <a:p>
            <a:endParaRPr lang="sr-Latn-RS" dirty="0" smtClean="0"/>
          </a:p>
          <a:p>
            <a:endParaRPr lang="pt-BR" dirty="0" smtClean="0"/>
          </a:p>
          <a:p>
            <a:pPr algn="just"/>
            <a:r>
              <a:rPr lang="pt-BR" sz="2000" dirty="0" smtClean="0"/>
              <a:t>U </a:t>
            </a:r>
            <a:r>
              <a:rPr lang="pt-BR" sz="2000" dirty="0"/>
              <a:t>praksi se ovaj proces aproksimira kaskadnom vezom digitalno-analognog konvertora, D/A, i filtra propusnika niskih frekvencija koji se naziva </a:t>
            </a:r>
            <a:r>
              <a:rPr lang="pt-BR" sz="2000" b="1" i="1" dirty="0"/>
              <a:t>postfiltar</a:t>
            </a:r>
            <a:endParaRPr lang="pt-BR" sz="2000" b="1" dirty="0" smtClean="0"/>
          </a:p>
          <a:p>
            <a:pPr algn="just"/>
            <a:r>
              <a:rPr lang="pt-BR" sz="2000" dirty="0"/>
              <a:t>Realni D/A konvertor uzima kvantizirane binarne signale y</a:t>
            </a:r>
            <a:r>
              <a:rPr lang="pt-BR" sz="2000" baseline="-25000" dirty="0"/>
              <a:t>q</a:t>
            </a:r>
            <a:r>
              <a:rPr lang="pt-BR" sz="2000" dirty="0"/>
              <a:t>(n), slika 8(b), i na izlazu daje analogni signal oblika,</a:t>
            </a:r>
            <a:endParaRPr lang="en-US" sz="2000" dirty="0"/>
          </a:p>
          <a:p>
            <a:endParaRPr lang="en-US" sz="2000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413" y="2882913"/>
            <a:ext cx="3777859" cy="857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22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91166"/>
          </a:xfrm>
        </p:spPr>
        <p:txBody>
          <a:bodyPr>
            <a:normAutofit/>
          </a:bodyPr>
          <a:lstStyle/>
          <a:p>
            <a:pPr algn="ctr"/>
            <a:r>
              <a:rPr lang="en-US" sz="2000" dirty="0" err="1"/>
              <a:t>Digitalno-analogna</a:t>
            </a:r>
            <a:r>
              <a:rPr lang="en-US" sz="2000" dirty="0"/>
              <a:t> </a:t>
            </a:r>
            <a:r>
              <a:rPr lang="en-US" sz="2000" dirty="0" err="1"/>
              <a:t>konverzija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584101"/>
            <a:ext cx="7303010" cy="4713667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sr-Latn-RS" dirty="0" smtClean="0"/>
          </a:p>
          <a:p>
            <a:pPr algn="just"/>
            <a:r>
              <a:rPr lang="en-US" sz="2000" dirty="0" err="1" smtClean="0"/>
              <a:t>gde</a:t>
            </a:r>
            <a:r>
              <a:rPr lang="en-US" sz="2000" dirty="0" smtClean="0"/>
              <a:t> je </a:t>
            </a:r>
            <a:r>
              <a:rPr lang="en-US" sz="2000" i="1" dirty="0" smtClean="0"/>
              <a:t>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(</a:t>
            </a:r>
            <a:r>
              <a:rPr lang="en-US" sz="2000" i="1" dirty="0" smtClean="0"/>
              <a:t>t</a:t>
            </a:r>
            <a:r>
              <a:rPr lang="en-US" sz="2000" dirty="0" smtClean="0"/>
              <a:t>) </a:t>
            </a:r>
            <a:r>
              <a:rPr lang="en-US" sz="2000" dirty="0" err="1" smtClean="0"/>
              <a:t>impulsni</a:t>
            </a:r>
            <a:r>
              <a:rPr lang="en-US" sz="2000" dirty="0" smtClean="0"/>
              <a:t> </a:t>
            </a:r>
            <a:r>
              <a:rPr lang="en-US" sz="2000" dirty="0" err="1" smtClean="0"/>
              <a:t>odziv</a:t>
            </a:r>
            <a:r>
              <a:rPr lang="en-US" sz="2000" dirty="0" smtClean="0"/>
              <a:t> </a:t>
            </a:r>
            <a:r>
              <a:rPr lang="en-US" sz="2000" i="1" dirty="0" err="1" smtClean="0"/>
              <a:t>interpolacione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funkcije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nultog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reda</a:t>
            </a:r>
            <a:r>
              <a:rPr lang="en-US" sz="2000" dirty="0" smtClean="0"/>
              <a:t> </a:t>
            </a:r>
            <a:r>
              <a:rPr lang="en-US" sz="2000" dirty="0" err="1" smtClean="0"/>
              <a:t>koja</a:t>
            </a:r>
            <a:r>
              <a:rPr lang="en-US" sz="2000" dirty="0" smtClean="0"/>
              <a:t> se </a:t>
            </a:r>
            <a:r>
              <a:rPr lang="en-US" sz="2000" dirty="0" err="1" smtClean="0"/>
              <a:t>još</a:t>
            </a:r>
            <a:r>
              <a:rPr lang="en-US" sz="2000" dirty="0" smtClean="0"/>
              <a:t> </a:t>
            </a:r>
            <a:r>
              <a:rPr lang="en-US" sz="2000" dirty="0" err="1" smtClean="0"/>
              <a:t>naziva</a:t>
            </a:r>
            <a:r>
              <a:rPr lang="en-US" sz="2000" dirty="0" smtClean="0"/>
              <a:t> </a:t>
            </a:r>
            <a:r>
              <a:rPr lang="en-US" sz="2000" i="1" dirty="0" err="1" smtClean="0"/>
              <a:t>funkcija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zadrške</a:t>
            </a:r>
            <a:r>
              <a:rPr lang="en-US" sz="2000" dirty="0" smtClean="0"/>
              <a:t> </a:t>
            </a:r>
            <a:r>
              <a:rPr lang="sr-Latn-RS" sz="2000" dirty="0" smtClean="0"/>
              <a:t> i opisuje se izrazom</a:t>
            </a:r>
            <a:endParaRPr lang="en-US" sz="2000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pPr algn="just"/>
            <a:r>
              <a:rPr lang="en-US" sz="2000" dirty="0" err="1" smtClean="0"/>
              <a:t>Izlazni</a:t>
            </a:r>
            <a:r>
              <a:rPr lang="en-US" sz="2000" dirty="0" smtClean="0"/>
              <a:t> </a:t>
            </a:r>
            <a:r>
              <a:rPr lang="en-US" sz="2000" dirty="0"/>
              <a:t>signal je </a:t>
            </a:r>
            <a:r>
              <a:rPr lang="en-US" sz="2000" dirty="0" err="1"/>
              <a:t>stepenasta</a:t>
            </a:r>
            <a:r>
              <a:rPr lang="en-US" sz="2000" dirty="0"/>
              <a:t> </a:t>
            </a:r>
            <a:r>
              <a:rPr lang="en-US" sz="2000" dirty="0" err="1"/>
              <a:t>kriva</a:t>
            </a:r>
            <a:r>
              <a:rPr lang="en-US" sz="2000" dirty="0"/>
              <a:t> </a:t>
            </a:r>
            <a:r>
              <a:rPr lang="en-US" sz="2000" dirty="0" err="1"/>
              <a:t>pri</a:t>
            </a:r>
            <a:r>
              <a:rPr lang="en-US" sz="2000" dirty="0"/>
              <a:t> </a:t>
            </a:r>
            <a:r>
              <a:rPr lang="en-US" sz="2000" dirty="0" err="1"/>
              <a:t>čemu</a:t>
            </a:r>
            <a:r>
              <a:rPr lang="en-US" sz="2000" dirty="0"/>
              <a:t> se </a:t>
            </a:r>
            <a:r>
              <a:rPr lang="en-US" sz="2000" dirty="0" err="1"/>
              <a:t>vrednost</a:t>
            </a:r>
            <a:r>
              <a:rPr lang="en-US" sz="2000" dirty="0"/>
              <a:t> </a:t>
            </a:r>
            <a:r>
              <a:rPr lang="en-US" sz="2000" dirty="0" err="1"/>
              <a:t>kvantiziranog</a:t>
            </a:r>
            <a:r>
              <a:rPr lang="en-US" sz="2000" dirty="0"/>
              <a:t> </a:t>
            </a:r>
            <a:r>
              <a:rPr lang="en-US" sz="2000" dirty="0" err="1"/>
              <a:t>odbirka</a:t>
            </a:r>
            <a:r>
              <a:rPr lang="en-US" sz="2000" dirty="0"/>
              <a:t> </a:t>
            </a:r>
            <a:r>
              <a:rPr lang="en-US" sz="2000" dirty="0" err="1"/>
              <a:t>zadržava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konstantnom</a:t>
            </a:r>
            <a:r>
              <a:rPr lang="en-US" sz="2000" dirty="0"/>
              <a:t> </a:t>
            </a:r>
            <a:r>
              <a:rPr lang="en-US" sz="2000" dirty="0" err="1"/>
              <a:t>nivou</a:t>
            </a:r>
            <a:r>
              <a:rPr lang="en-US" sz="2000" dirty="0"/>
              <a:t> u </a:t>
            </a:r>
            <a:r>
              <a:rPr lang="en-US" sz="2000" dirty="0" err="1"/>
              <a:t>toku</a:t>
            </a:r>
            <a:r>
              <a:rPr lang="en-US" sz="2000" dirty="0"/>
              <a:t> </a:t>
            </a:r>
            <a:r>
              <a:rPr lang="en-US" sz="2000" dirty="0" err="1"/>
              <a:t>trajanja</a:t>
            </a:r>
            <a:r>
              <a:rPr lang="en-US" sz="2000" dirty="0"/>
              <a:t> </a:t>
            </a:r>
            <a:r>
              <a:rPr lang="en-US" sz="2000" dirty="0" err="1"/>
              <a:t>jedne</a:t>
            </a:r>
            <a:r>
              <a:rPr lang="en-US" sz="2000" dirty="0"/>
              <a:t> </a:t>
            </a:r>
            <a:r>
              <a:rPr lang="en-US" sz="2000" dirty="0" err="1"/>
              <a:t>periode</a:t>
            </a:r>
            <a:r>
              <a:rPr lang="en-US" sz="2000" dirty="0"/>
              <a:t> </a:t>
            </a:r>
            <a:r>
              <a:rPr lang="en-US" sz="2000" dirty="0" smtClean="0"/>
              <a:t>od</a:t>
            </a:r>
            <a:r>
              <a:rPr lang="sr-Latn-CS" sz="2000" dirty="0" smtClean="0"/>
              <a:t>merav</a:t>
            </a:r>
            <a:r>
              <a:rPr lang="en-US" sz="2000" dirty="0" err="1" smtClean="0"/>
              <a:t>anja</a:t>
            </a:r>
            <a:r>
              <a:rPr lang="sr-Latn-RS" sz="2000" dirty="0" smtClean="0"/>
              <a:t> što je ilustrovano na </a:t>
            </a:r>
            <a:r>
              <a:rPr lang="en-US" sz="2000" dirty="0" err="1" smtClean="0"/>
              <a:t>sli</a:t>
            </a:r>
            <a:r>
              <a:rPr lang="sr-Latn-RS" sz="2000" dirty="0" smtClean="0"/>
              <a:t>ci</a:t>
            </a:r>
            <a:r>
              <a:rPr lang="en-US" sz="2000" dirty="0" smtClean="0"/>
              <a:t> 12.</a:t>
            </a:r>
            <a:endParaRPr lang="sr-Latn-RS" sz="2000" dirty="0" smtClean="0"/>
          </a:p>
          <a:p>
            <a:pPr hangingPunct="0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527" y="3668933"/>
            <a:ext cx="3951849" cy="9401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788" y="1578072"/>
            <a:ext cx="3211882" cy="86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22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26592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err="1" smtClean="0"/>
              <a:t>Digitalno-analogna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konverzija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99616"/>
            <a:ext cx="7656578" cy="4742688"/>
          </a:xfrm>
        </p:spPr>
        <p:txBody>
          <a:bodyPr>
            <a:normAutofit/>
          </a:bodyPr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US" b="1" dirty="0" err="1" smtClean="0"/>
              <a:t>Slika</a:t>
            </a:r>
            <a:r>
              <a:rPr lang="en-US" b="1" dirty="0" smtClean="0"/>
              <a:t> 12  </a:t>
            </a:r>
            <a:r>
              <a:rPr lang="en-US" dirty="0" err="1" smtClean="0"/>
              <a:t>Konverzija</a:t>
            </a:r>
            <a:r>
              <a:rPr lang="en-US" dirty="0" smtClean="0"/>
              <a:t> </a:t>
            </a:r>
            <a:r>
              <a:rPr lang="en-US" dirty="0" err="1" smtClean="0"/>
              <a:t>diskretnog</a:t>
            </a:r>
            <a:r>
              <a:rPr lang="en-US" dirty="0" smtClean="0"/>
              <a:t> </a:t>
            </a:r>
            <a:r>
              <a:rPr lang="en-US" dirty="0" err="1" smtClean="0"/>
              <a:t>signala</a:t>
            </a:r>
            <a:r>
              <a:rPr lang="en-US" dirty="0" smtClean="0"/>
              <a:t> u </a:t>
            </a:r>
            <a:r>
              <a:rPr lang="en-US" dirty="0" err="1" smtClean="0"/>
              <a:t>analogni</a:t>
            </a:r>
            <a:r>
              <a:rPr lang="en-US" dirty="0" smtClean="0"/>
              <a:t> signal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                   </a:t>
            </a:r>
            <a:r>
              <a:rPr lang="en-US" dirty="0" err="1" smtClean="0"/>
              <a:t>korišćenjem</a:t>
            </a:r>
            <a:r>
              <a:rPr lang="en-US" dirty="0" smtClean="0"/>
              <a:t> kola </a:t>
            </a:r>
            <a:r>
              <a:rPr lang="en-US" dirty="0" err="1" smtClean="0"/>
              <a:t>zadrške</a:t>
            </a:r>
            <a:r>
              <a:rPr lang="en-US" dirty="0" smtClean="0"/>
              <a:t>.</a:t>
            </a:r>
          </a:p>
          <a:p>
            <a:endParaRPr lang="sr-Latn-RS" dirty="0" smtClean="0"/>
          </a:p>
          <a:p>
            <a:pPr hangingPunct="0"/>
            <a:r>
              <a:rPr lang="en-US" sz="2000" dirty="0" smtClean="0"/>
              <a:t> </a:t>
            </a:r>
            <a:r>
              <a:rPr lang="pl-PL" sz="2000" dirty="0" smtClean="0"/>
              <a:t>Proces rekonstrukcije kontinualnog signala u frekvencijskom domenu prikazan je na  narednoj slici pri čemu je </a:t>
            </a:r>
          </a:p>
          <a:p>
            <a:pPr hangingPunct="0">
              <a:buNone/>
            </a:pPr>
            <a:r>
              <a:rPr lang="sr-Latn-RS" sz="2000" dirty="0" smtClean="0">
                <a:sym typeface="Symbol"/>
              </a:rPr>
              <a:t>      </a:t>
            </a:r>
            <a:r>
              <a:rPr lang="en-US" sz="2000" dirty="0" smtClean="0">
                <a:sym typeface="Symbol"/>
              </a:rPr>
              <a:t></a:t>
            </a:r>
            <a:r>
              <a:rPr lang="en-US" sz="2000" i="1" baseline="-25000" dirty="0" smtClean="0"/>
              <a:t>s</a:t>
            </a:r>
            <a:r>
              <a:rPr lang="en-US" sz="2000" dirty="0" smtClean="0"/>
              <a:t>=2</a:t>
            </a:r>
            <a:r>
              <a:rPr lang="en-US" sz="2000" i="1" dirty="0" smtClean="0">
                <a:sym typeface="Symbol"/>
              </a:rPr>
              <a:t></a:t>
            </a:r>
            <a:r>
              <a:rPr lang="en-US" sz="2000" dirty="0" smtClean="0"/>
              <a:t>/</a:t>
            </a:r>
            <a:r>
              <a:rPr lang="en-US" sz="2000" i="1" dirty="0" smtClean="0"/>
              <a:t>T</a:t>
            </a:r>
            <a:r>
              <a:rPr lang="en-US" sz="2000" dirty="0" smtClean="0"/>
              <a:t>.</a:t>
            </a:r>
            <a:endParaRPr lang="sr-Latn-RS" sz="2000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998" y="1731264"/>
            <a:ext cx="6773850" cy="185833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3965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200" b="1" dirty="0" err="1"/>
              <a:t>Digitalno-analogna</a:t>
            </a:r>
            <a:r>
              <a:rPr lang="en-US" sz="2200" b="1" dirty="0"/>
              <a:t> </a:t>
            </a:r>
            <a:r>
              <a:rPr lang="en-US" sz="2200" b="1" dirty="0" err="1"/>
              <a:t>konverzija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249251"/>
            <a:ext cx="7336666" cy="5344732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lvl="8"/>
            <a:endParaRPr lang="en-US" sz="6400" dirty="0" smtClean="0"/>
          </a:p>
          <a:p>
            <a:pPr lvl="8"/>
            <a:endParaRPr lang="en-US" sz="6400" dirty="0" smtClean="0"/>
          </a:p>
          <a:p>
            <a:pPr lvl="8"/>
            <a:r>
              <a:rPr lang="en-US" sz="6400" dirty="0" err="1" smtClean="0"/>
              <a:t>Spektar</a:t>
            </a:r>
            <a:r>
              <a:rPr lang="en-US" sz="6400" dirty="0" smtClean="0"/>
              <a:t> </a:t>
            </a:r>
            <a:r>
              <a:rPr lang="en-US" sz="6400" dirty="0" err="1"/>
              <a:t>povorke</a:t>
            </a:r>
            <a:r>
              <a:rPr lang="en-US" sz="6400" dirty="0"/>
              <a:t> </a:t>
            </a:r>
            <a:r>
              <a:rPr lang="en-US" sz="6400" dirty="0" err="1" smtClean="0"/>
              <a:t>odbiraka</a:t>
            </a:r>
            <a:endParaRPr lang="en-US" sz="6400" dirty="0" smtClean="0"/>
          </a:p>
          <a:p>
            <a:pPr lvl="8"/>
            <a:endParaRPr lang="en-US" sz="4900" dirty="0"/>
          </a:p>
          <a:p>
            <a:pPr lvl="8"/>
            <a:endParaRPr lang="en-US" sz="4900" dirty="0" smtClean="0"/>
          </a:p>
          <a:p>
            <a:pPr lvl="8"/>
            <a:endParaRPr lang="en-US" sz="4900" dirty="0"/>
          </a:p>
          <a:p>
            <a:pPr lvl="8"/>
            <a:r>
              <a:rPr lang="en-US" sz="6400" dirty="0" err="1"/>
              <a:t>frekvencijski</a:t>
            </a:r>
            <a:r>
              <a:rPr lang="en-US" sz="6400" dirty="0"/>
              <a:t> </a:t>
            </a:r>
            <a:r>
              <a:rPr lang="en-US" sz="6400" dirty="0" err="1"/>
              <a:t>odziv</a:t>
            </a:r>
            <a:r>
              <a:rPr lang="en-US" sz="6400" dirty="0"/>
              <a:t> kola </a:t>
            </a:r>
            <a:r>
              <a:rPr lang="en-US" sz="6400" dirty="0" err="1"/>
              <a:t>zadrške</a:t>
            </a:r>
            <a:r>
              <a:rPr lang="en-US" sz="6400" dirty="0"/>
              <a:t> </a:t>
            </a:r>
            <a:r>
              <a:rPr lang="en-US" sz="6400" dirty="0" err="1"/>
              <a:t>nultog</a:t>
            </a:r>
            <a:r>
              <a:rPr lang="en-US" sz="6400" dirty="0"/>
              <a:t> </a:t>
            </a:r>
            <a:r>
              <a:rPr lang="en-US" sz="6400" dirty="0" err="1" smtClean="0"/>
              <a:t>reda</a:t>
            </a:r>
            <a:endParaRPr lang="en-US" sz="6400" dirty="0" smtClean="0"/>
          </a:p>
          <a:p>
            <a:pPr marL="3657600" lvl="8" indent="0">
              <a:buNone/>
            </a:pPr>
            <a:endParaRPr lang="en-US" sz="4900" dirty="0"/>
          </a:p>
          <a:p>
            <a:pPr lvl="8"/>
            <a:endParaRPr lang="en-US" sz="6400" dirty="0" smtClean="0"/>
          </a:p>
          <a:p>
            <a:pPr lvl="8"/>
            <a:r>
              <a:rPr lang="en-US" sz="6400" dirty="0" err="1"/>
              <a:t>spektar</a:t>
            </a:r>
            <a:r>
              <a:rPr lang="en-US" sz="6400" dirty="0"/>
              <a:t> </a:t>
            </a:r>
            <a:r>
              <a:rPr lang="en-US" sz="6400" dirty="0" err="1"/>
              <a:t>signala</a:t>
            </a:r>
            <a:r>
              <a:rPr lang="en-US" sz="6400" dirty="0"/>
              <a:t> </a:t>
            </a:r>
            <a:r>
              <a:rPr lang="en-US" sz="6400" dirty="0" err="1"/>
              <a:t>na</a:t>
            </a:r>
            <a:r>
              <a:rPr lang="en-US" sz="6400" dirty="0"/>
              <a:t> </a:t>
            </a:r>
            <a:r>
              <a:rPr lang="en-US" sz="6400" dirty="0" err="1"/>
              <a:t>izlazu</a:t>
            </a:r>
            <a:r>
              <a:rPr lang="en-US" sz="6400" dirty="0"/>
              <a:t> kola </a:t>
            </a:r>
            <a:r>
              <a:rPr lang="en-US" sz="6400" dirty="0" err="1" smtClean="0"/>
              <a:t>zadrške</a:t>
            </a:r>
            <a:endParaRPr lang="en-US" sz="6400" dirty="0" smtClean="0"/>
          </a:p>
          <a:p>
            <a:pPr lvl="8"/>
            <a:endParaRPr lang="en-US" sz="6400" dirty="0" smtClean="0"/>
          </a:p>
          <a:p>
            <a:pPr lvl="8"/>
            <a:endParaRPr lang="en-US" sz="3400" dirty="0" smtClean="0"/>
          </a:p>
          <a:p>
            <a:pPr lvl="8"/>
            <a:endParaRPr lang="en-US" sz="3400" dirty="0"/>
          </a:p>
          <a:p>
            <a:pPr lvl="8"/>
            <a:r>
              <a:rPr lang="en-US" sz="6400" dirty="0" err="1"/>
              <a:t>spektar</a:t>
            </a:r>
            <a:r>
              <a:rPr lang="en-US" sz="6400" dirty="0"/>
              <a:t> </a:t>
            </a:r>
            <a:r>
              <a:rPr lang="en-US" sz="6400" dirty="0" err="1"/>
              <a:t>signala</a:t>
            </a:r>
            <a:r>
              <a:rPr lang="en-US" sz="6400" dirty="0"/>
              <a:t> </a:t>
            </a:r>
            <a:r>
              <a:rPr lang="en-US" sz="6400" dirty="0" err="1"/>
              <a:t>na</a:t>
            </a:r>
            <a:r>
              <a:rPr lang="en-US" sz="6400" dirty="0"/>
              <a:t> </a:t>
            </a:r>
            <a:r>
              <a:rPr lang="en-US" sz="6400" dirty="0" err="1"/>
              <a:t>izlazu</a:t>
            </a:r>
            <a:r>
              <a:rPr lang="en-US" sz="6400" dirty="0"/>
              <a:t> </a:t>
            </a:r>
            <a:r>
              <a:rPr lang="en-US" sz="6400" dirty="0" err="1" smtClean="0"/>
              <a:t>postfiltra</a:t>
            </a:r>
            <a:endParaRPr lang="en-US" sz="6400" dirty="0" smtClean="0"/>
          </a:p>
          <a:p>
            <a:pPr lvl="8"/>
            <a:endParaRPr lang="en-US" sz="6400" dirty="0"/>
          </a:p>
          <a:p>
            <a:pPr marL="3657600" lvl="8" indent="0">
              <a:buNone/>
            </a:pPr>
            <a:endParaRPr lang="en-US" sz="6400" dirty="0" smtClean="0"/>
          </a:p>
          <a:p>
            <a:pPr lvl="8"/>
            <a:endParaRPr lang="en-US" sz="2100" dirty="0" smtClean="0"/>
          </a:p>
          <a:p>
            <a:pPr lvl="8"/>
            <a:endParaRPr lang="en-US" sz="2100" dirty="0"/>
          </a:p>
          <a:p>
            <a:pPr lvl="8"/>
            <a:endParaRPr lang="en-US" sz="2100" dirty="0" smtClean="0"/>
          </a:p>
          <a:p>
            <a:pPr lvl="8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/>
              <a:t>Slika</a:t>
            </a:r>
            <a:r>
              <a:rPr lang="en-US" dirty="0"/>
              <a:t> 13 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rekonstrukcije</a:t>
            </a:r>
            <a:r>
              <a:rPr lang="en-US" dirty="0"/>
              <a:t> </a:t>
            </a:r>
            <a:r>
              <a:rPr lang="en-US" dirty="0" err="1"/>
              <a:t>analognog</a:t>
            </a:r>
            <a:r>
              <a:rPr lang="en-US" dirty="0"/>
              <a:t> </a:t>
            </a:r>
            <a:r>
              <a:rPr lang="en-US" dirty="0" err="1"/>
              <a:t>signala</a:t>
            </a:r>
            <a:r>
              <a:rPr lang="en-US" dirty="0"/>
              <a:t> u </a:t>
            </a:r>
            <a:r>
              <a:rPr lang="en-US" dirty="0" err="1"/>
              <a:t>frekvencijskom</a:t>
            </a:r>
            <a:r>
              <a:rPr lang="en-US" dirty="0"/>
              <a:t> </a:t>
            </a:r>
            <a:r>
              <a:rPr lang="en-US" dirty="0" err="1"/>
              <a:t>domenu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i="1" baseline="-25000" dirty="0"/>
              <a:t>s</a:t>
            </a:r>
            <a:r>
              <a:rPr lang="en-US" dirty="0"/>
              <a:t>=2</a:t>
            </a:r>
            <a:r>
              <a:rPr lang="en-US" i="1" dirty="0">
                <a:sym typeface="Symbol" panose="05050102010706020507" pitchFamily="18" charset="2"/>
              </a:rPr>
              <a:t></a:t>
            </a:r>
            <a:r>
              <a:rPr lang="en-US" dirty="0"/>
              <a:t>/</a:t>
            </a:r>
            <a:r>
              <a:rPr lang="en-US" i="1" dirty="0"/>
              <a:t>T</a:t>
            </a:r>
            <a:r>
              <a:rPr lang="en-US" dirty="0"/>
              <a:t>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217" y="1835902"/>
            <a:ext cx="3735283" cy="4608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65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Diskretna Furijeova transformacija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6803137" cy="3880773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     </a:t>
            </a:r>
            <a:r>
              <a:rPr lang="pl-PL" sz="2000" dirty="0" smtClean="0"/>
              <a:t>Diskretna Furijeova transformacija (DFT) definiše se kao niz konačne dužine dobijen odmeravanjem jedne periode Furijeove transformacije. Uzima se da je </a:t>
            </a:r>
            <a:r>
              <a:rPr lang="pl-PL" sz="2000" dirty="0" smtClean="0"/>
              <a:t>odmeravanje </a:t>
            </a:r>
            <a:r>
              <a:rPr lang="pl-PL" sz="2000" dirty="0" smtClean="0"/>
              <a:t>izvršeno po frekvencijskoj osi u </a:t>
            </a:r>
            <a:r>
              <a:rPr lang="pl-PL" sz="2000" i="1" dirty="0" smtClean="0"/>
              <a:t>N</a:t>
            </a:r>
            <a:r>
              <a:rPr lang="pl-PL" sz="2000" dirty="0" smtClean="0"/>
              <a:t> ekvidistantnih tačaka u intervalu 0</a:t>
            </a:r>
            <a:r>
              <a:rPr lang="en-US" sz="2000" dirty="0" smtClean="0">
                <a:sym typeface="Symbol"/>
              </a:rPr>
              <a:t></a:t>
            </a:r>
            <a:r>
              <a:rPr lang="en-US" sz="2000" i="1" dirty="0" smtClean="0">
                <a:sym typeface="Symbol"/>
              </a:rPr>
              <a:t></a:t>
            </a:r>
            <a:r>
              <a:rPr lang="pl-PL" sz="2000" dirty="0" smtClean="0"/>
              <a:t>&lt;2</a:t>
            </a:r>
            <a:r>
              <a:rPr lang="en-US" sz="2000" i="1" dirty="0" smtClean="0">
                <a:sym typeface="Symbol"/>
              </a:rPr>
              <a:t></a:t>
            </a:r>
            <a:r>
              <a:rPr lang="pl-PL" sz="2000" dirty="0" smtClean="0"/>
              <a:t>. Odbirci se nalaze na diskretnim kružnim frekvencijama </a:t>
            </a:r>
            <a:r>
              <a:rPr lang="en-US" sz="2000" i="1" dirty="0" smtClean="0">
                <a:sym typeface="Symbol"/>
              </a:rPr>
              <a:t></a:t>
            </a:r>
            <a:r>
              <a:rPr lang="pl-PL" sz="2000" i="1" baseline="-25000" dirty="0" smtClean="0"/>
              <a:t>k</a:t>
            </a:r>
            <a:r>
              <a:rPr lang="pl-PL" sz="2000" dirty="0" smtClean="0"/>
              <a:t>,  čije su vrednosti</a:t>
            </a:r>
            <a:endParaRPr lang="en-US" sz="2000" dirty="0" smtClean="0"/>
          </a:p>
          <a:p>
            <a:endParaRPr lang="sr-Latn-RS" dirty="0" smtClean="0"/>
          </a:p>
          <a:p>
            <a:pPr>
              <a:buNone/>
            </a:pPr>
            <a:r>
              <a:rPr lang="pl-PL" dirty="0" smtClean="0"/>
              <a:t> </a:t>
            </a:r>
          </a:p>
          <a:p>
            <a:pPr algn="just">
              <a:buNone/>
            </a:pPr>
            <a:r>
              <a:rPr lang="sr-Latn-RS" dirty="0" smtClean="0"/>
              <a:t>	</a:t>
            </a:r>
            <a:r>
              <a:rPr lang="pt-BR" sz="2000" dirty="0" smtClean="0"/>
              <a:t>Ako niz 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dirty="0" smtClean="0"/>
              <a:t>(</a:t>
            </a:r>
            <a:r>
              <a:rPr lang="pt-BR" sz="2000" i="1" dirty="0" smtClean="0"/>
              <a:t>n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pt-BR" sz="2000" dirty="0" smtClean="0"/>
              <a:t> ima Furijeovu transformaciju </a:t>
            </a:r>
            <a:r>
              <a:rPr lang="pt-BR" sz="2000" i="1" dirty="0" smtClean="0"/>
              <a:t>X</a:t>
            </a:r>
            <a:r>
              <a:rPr lang="pt-BR" sz="2000" dirty="0" smtClean="0"/>
              <a:t>(</a:t>
            </a:r>
            <a:r>
              <a:rPr lang="pt-BR" sz="2000" i="1" dirty="0" smtClean="0"/>
              <a:t>e</a:t>
            </a:r>
            <a:r>
              <a:rPr lang="pt-BR" sz="2000" i="1" baseline="30000" dirty="0" smtClean="0"/>
              <a:t>j</a:t>
            </a:r>
            <a:r>
              <a:rPr lang="en-US" sz="2000" i="1" baseline="30000" dirty="0" smtClean="0">
                <a:sym typeface="Symbol"/>
              </a:rPr>
              <a:t></a:t>
            </a:r>
            <a:r>
              <a:rPr lang="pt-BR" sz="2000" dirty="0" smtClean="0"/>
              <a:t>) tada</a:t>
            </a:r>
            <a:r>
              <a:rPr lang="sr-Latn-RS" sz="2000" dirty="0" smtClean="0"/>
              <a:t> se </a:t>
            </a:r>
            <a:r>
              <a:rPr lang="pt-BR" sz="2000" dirty="0" smtClean="0"/>
              <a:t>od</a:t>
            </a:r>
            <a:r>
              <a:rPr lang="sr-Latn-CS" sz="2000" dirty="0" smtClean="0"/>
              <a:t>merava</a:t>
            </a:r>
            <a:r>
              <a:rPr lang="pt-BR" sz="2000" dirty="0" smtClean="0"/>
              <a:t>njem </a:t>
            </a:r>
            <a:r>
              <a:rPr lang="pt-BR" sz="2000" i="1" dirty="0" smtClean="0"/>
              <a:t>X</a:t>
            </a:r>
            <a:r>
              <a:rPr lang="pt-BR" sz="2000" dirty="0" smtClean="0"/>
              <a:t>(</a:t>
            </a:r>
            <a:r>
              <a:rPr lang="pt-BR" sz="2000" i="1" dirty="0" smtClean="0"/>
              <a:t>e</a:t>
            </a:r>
            <a:r>
              <a:rPr lang="pt-BR" sz="2000" i="1" baseline="30000" dirty="0" smtClean="0"/>
              <a:t>j</a:t>
            </a:r>
            <a:r>
              <a:rPr lang="en-US" sz="2000" i="1" baseline="30000" dirty="0" smtClean="0">
                <a:sym typeface="Symbol"/>
              </a:rPr>
              <a:t></a:t>
            </a:r>
            <a:r>
              <a:rPr lang="pt-BR" sz="2000" dirty="0" smtClean="0"/>
              <a:t>) dobija niz 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dirty="0" smtClean="0"/>
              <a:t>(</a:t>
            </a:r>
            <a:r>
              <a:rPr lang="pt-BR" sz="2000" i="1" dirty="0" smtClean="0"/>
              <a:t>k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sr-Latn-RS" sz="2000" dirty="0" smtClean="0">
                <a:sym typeface="Symbol"/>
              </a:rPr>
              <a:t>:</a:t>
            </a: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1389887" y="4488052"/>
          <a:ext cx="2633677" cy="620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Equation" r:id="rId3" imgW="1587240" imgH="393480" progId="Equation.3">
                  <p:embed/>
                </p:oleObj>
              </mc:Choice>
              <mc:Fallback>
                <p:oleObj name="Equation" r:id="rId3" imgW="15872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9887" y="4488052"/>
                        <a:ext cx="2633677" cy="6203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77824"/>
          </a:xfrm>
        </p:spPr>
        <p:txBody>
          <a:bodyPr>
            <a:normAutofit/>
          </a:bodyPr>
          <a:lstStyle/>
          <a:p>
            <a:pPr algn="ctr"/>
            <a:r>
              <a:rPr lang="pl-PL" sz="2000" dirty="0" smtClean="0"/>
              <a:t>Diskretna Furijeova transformacija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58112"/>
            <a:ext cx="6347714" cy="4383251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pPr algn="just" hangingPunct="0"/>
            <a:r>
              <a:rPr lang="pt-BR" sz="2000" dirty="0" smtClean="0"/>
              <a:t>Početna tačka DFT niza je </a:t>
            </a:r>
            <a:r>
              <a:rPr lang="pt-BR" sz="2000" i="1" dirty="0" smtClean="0"/>
              <a:t>k</a:t>
            </a:r>
            <a:r>
              <a:rPr lang="pt-BR" sz="2000" dirty="0" smtClean="0"/>
              <a:t>=0 što odgovara frekvenciji </a:t>
            </a:r>
            <a:r>
              <a:rPr lang="en-US" sz="2000" i="1" dirty="0" smtClean="0">
                <a:sym typeface="Symbol"/>
              </a:rPr>
              <a:t></a:t>
            </a:r>
            <a:r>
              <a:rPr lang="pt-BR" sz="2000" dirty="0" smtClean="0"/>
              <a:t>=0, a završna je </a:t>
            </a:r>
            <a:r>
              <a:rPr lang="pt-BR" sz="2000" i="1" dirty="0" smtClean="0"/>
              <a:t>k</a:t>
            </a:r>
            <a:r>
              <a:rPr lang="pt-BR" sz="2000" dirty="0" smtClean="0"/>
              <a:t>=</a:t>
            </a:r>
            <a:r>
              <a:rPr lang="pt-BR" sz="2000" i="1" dirty="0" smtClean="0"/>
              <a:t>N‑</a:t>
            </a:r>
            <a:r>
              <a:rPr lang="pt-BR" sz="2000" dirty="0" smtClean="0"/>
              <a:t>1. Sam DFT niz ne uključuje tačku </a:t>
            </a:r>
            <a:r>
              <a:rPr lang="pt-BR" sz="2000" i="1" dirty="0" smtClean="0"/>
              <a:t>k</a:t>
            </a:r>
            <a:r>
              <a:rPr lang="pt-BR" sz="2000" dirty="0" smtClean="0"/>
              <a:t>=</a:t>
            </a:r>
            <a:r>
              <a:rPr lang="pt-BR" sz="2000" i="1" dirty="0" smtClean="0"/>
              <a:t>N</a:t>
            </a:r>
            <a:r>
              <a:rPr lang="pt-BR" sz="2000" dirty="0" smtClean="0"/>
              <a:t> koja odgovara frekvenciji </a:t>
            </a:r>
            <a:r>
              <a:rPr lang="en-US" sz="2000" i="1" dirty="0" smtClean="0">
                <a:sym typeface="Symbol"/>
              </a:rPr>
              <a:t></a:t>
            </a:r>
            <a:r>
              <a:rPr lang="pt-BR" sz="2000" dirty="0" smtClean="0"/>
              <a:t>=2</a:t>
            </a:r>
            <a:r>
              <a:rPr lang="en-US" sz="2000" i="1" dirty="0" smtClean="0">
                <a:sym typeface="Symbol"/>
              </a:rPr>
              <a:t></a:t>
            </a:r>
            <a:r>
              <a:rPr lang="pt-BR" sz="2000" dirty="0" smtClean="0"/>
              <a:t>.</a:t>
            </a:r>
            <a:endParaRPr lang="en-US" sz="2000" dirty="0" smtClean="0"/>
          </a:p>
          <a:p>
            <a:pPr algn="just"/>
            <a:r>
              <a:rPr lang="pt-BR" sz="2000" dirty="0" smtClean="0"/>
              <a:t>Ovaj proces predstavlja </a:t>
            </a:r>
            <a:r>
              <a:rPr lang="pt-BR" sz="2000" i="1" dirty="0" smtClean="0"/>
              <a:t>frekvencijsko od</a:t>
            </a:r>
            <a:r>
              <a:rPr lang="sr-Latn-CS" sz="2000" i="1" dirty="0" smtClean="0"/>
              <a:t>me</a:t>
            </a:r>
            <a:r>
              <a:rPr lang="pt-BR" sz="2000" i="1" dirty="0" smtClean="0"/>
              <a:t>ra</a:t>
            </a:r>
            <a:r>
              <a:rPr lang="sr-Latn-CS" sz="2000" i="1" dirty="0" smtClean="0"/>
              <a:t>va</a:t>
            </a:r>
            <a:r>
              <a:rPr lang="pt-BR" sz="2000" i="1" dirty="0" smtClean="0"/>
              <a:t>nje</a:t>
            </a:r>
            <a:r>
              <a:rPr lang="pt-BR" sz="2000" dirty="0" smtClean="0"/>
              <a:t>.</a:t>
            </a:r>
            <a:r>
              <a:rPr lang="sr-Latn-RS" sz="2000" dirty="0" smtClean="0"/>
              <a:t> </a:t>
            </a:r>
          </a:p>
          <a:p>
            <a:pPr algn="just"/>
            <a:r>
              <a:rPr lang="pt-BR" sz="2000" dirty="0" smtClean="0"/>
              <a:t>Na slici 1</a:t>
            </a:r>
            <a:r>
              <a:rPr lang="sr-Latn-RS" sz="2000" dirty="0" smtClean="0"/>
              <a:t>4</a:t>
            </a:r>
            <a:r>
              <a:rPr lang="pt-BR" sz="2000" dirty="0" smtClean="0"/>
              <a:t> prikazane su posledice od</a:t>
            </a:r>
            <a:r>
              <a:rPr lang="sr-Latn-CS" sz="2000" dirty="0" smtClean="0"/>
              <a:t>me</a:t>
            </a:r>
            <a:r>
              <a:rPr lang="pt-BR" sz="2000" dirty="0" smtClean="0"/>
              <a:t>ra</a:t>
            </a:r>
            <a:r>
              <a:rPr lang="sr-Latn-CS" sz="2000" dirty="0" smtClean="0"/>
              <a:t>va</a:t>
            </a:r>
            <a:r>
              <a:rPr lang="pt-BR" sz="2000" dirty="0" smtClean="0"/>
              <a:t>nja Furijeove transformacije. Dat je niz 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dirty="0" smtClean="0"/>
              <a:t>(</a:t>
            </a:r>
            <a:r>
              <a:rPr lang="pt-BR" sz="2000" i="1" dirty="0" smtClean="0"/>
              <a:t>n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pt-BR" sz="2000" dirty="0" smtClean="0"/>
              <a:t> koji je konačne dužine. Njegova Furijeova transformacija </a:t>
            </a:r>
            <a:r>
              <a:rPr lang="pt-BR" sz="2000" i="1" dirty="0" smtClean="0"/>
              <a:t>X</a:t>
            </a:r>
            <a:r>
              <a:rPr lang="pt-BR" sz="2000" dirty="0" smtClean="0"/>
              <a:t>(</a:t>
            </a:r>
            <a:r>
              <a:rPr lang="pt-BR" sz="2000" i="1" dirty="0" smtClean="0"/>
              <a:t>e</a:t>
            </a:r>
            <a:r>
              <a:rPr lang="pt-BR" sz="2000" i="1" baseline="30000" dirty="0" smtClean="0"/>
              <a:t>j</a:t>
            </a:r>
            <a:r>
              <a:rPr lang="en-US" sz="2000" i="1" baseline="30000" dirty="0" smtClean="0">
                <a:sym typeface="Symbol"/>
              </a:rPr>
              <a:t></a:t>
            </a:r>
            <a:r>
              <a:rPr lang="pt-BR" sz="2000" dirty="0" smtClean="0"/>
              <a:t>) je kontinualna periodična funkcija </a:t>
            </a:r>
            <a:r>
              <a:rPr lang="sr-Latn-RS" sz="2000" dirty="0" smtClean="0"/>
              <a:t> frekvencije </a:t>
            </a:r>
            <a:r>
              <a:rPr lang="en-US" sz="2000" i="1" dirty="0" smtClean="0">
                <a:sym typeface="Symbol"/>
              </a:rPr>
              <a:t></a:t>
            </a:r>
            <a:r>
              <a:rPr lang="pt-BR" sz="2000" dirty="0" smtClean="0"/>
              <a:t>. </a:t>
            </a:r>
            <a:endParaRPr lang="en-US" sz="2000" dirty="0"/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924242" y="1997138"/>
          <a:ext cx="3648561" cy="685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3" name="Equation" r:id="rId3" imgW="2908080" imgH="545760" progId="Equation.3">
                  <p:embed/>
                </p:oleObj>
              </mc:Choice>
              <mc:Fallback>
                <p:oleObj name="Equation" r:id="rId3" imgW="2908080" imgH="5457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4242" y="1997138"/>
                        <a:ext cx="3648561" cy="6851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60832"/>
          </a:xfrm>
        </p:spPr>
        <p:txBody>
          <a:bodyPr>
            <a:normAutofit/>
          </a:bodyPr>
          <a:lstStyle/>
          <a:p>
            <a:pPr algn="ctr"/>
            <a:r>
              <a:rPr lang="pl-PL" sz="2000" dirty="0" smtClean="0"/>
              <a:t>Diskretna Furijeova transformacija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87424"/>
            <a:ext cx="7339586" cy="4553939"/>
          </a:xfrm>
        </p:spPr>
        <p:txBody>
          <a:bodyPr>
            <a:normAutofit fontScale="92500" lnSpcReduction="10000"/>
          </a:bodyPr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pPr algn="ctr">
              <a:buNone/>
            </a:pPr>
            <a:r>
              <a:rPr lang="sr-Latn-RS" dirty="0" smtClean="0"/>
              <a:t>Slika 14</a:t>
            </a:r>
          </a:p>
          <a:p>
            <a:r>
              <a:rPr lang="en-US" b="1" dirty="0" smtClean="0"/>
              <a:t>(a)</a:t>
            </a:r>
            <a:r>
              <a:rPr lang="en-US" dirty="0" smtClean="0"/>
              <a:t> </a:t>
            </a:r>
            <a:r>
              <a:rPr lang="en-US" dirty="0" err="1" smtClean="0"/>
              <a:t>Diskretni</a:t>
            </a:r>
            <a:r>
              <a:rPr lang="en-US" dirty="0" smtClean="0"/>
              <a:t> </a:t>
            </a:r>
            <a:r>
              <a:rPr lang="en-US" dirty="0" err="1" smtClean="0"/>
              <a:t>niz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  <a:r>
              <a:rPr lang="sr-Latn-RS" dirty="0" smtClean="0"/>
              <a:t>;</a:t>
            </a:r>
            <a:r>
              <a:rPr lang="en-US" dirty="0" smtClean="0"/>
              <a:t> </a:t>
            </a:r>
            <a:r>
              <a:rPr lang="en-US" b="1" dirty="0" smtClean="0"/>
              <a:t>(b)</a:t>
            </a:r>
            <a:r>
              <a:rPr lang="en-US" dirty="0" smtClean="0"/>
              <a:t> </a:t>
            </a:r>
            <a:r>
              <a:rPr lang="en-US" dirty="0" err="1" smtClean="0"/>
              <a:t>apsolutna</a:t>
            </a:r>
            <a:r>
              <a:rPr lang="en-US" dirty="0" smtClean="0"/>
              <a:t> </a:t>
            </a:r>
            <a:r>
              <a:rPr lang="en-US" dirty="0" err="1" smtClean="0"/>
              <a:t>vrednost</a:t>
            </a:r>
            <a:r>
              <a:rPr lang="en-US" dirty="0" smtClean="0"/>
              <a:t> </a:t>
            </a:r>
            <a:r>
              <a:rPr lang="en-US" dirty="0" err="1" smtClean="0"/>
              <a:t>Furijeove</a:t>
            </a:r>
            <a:r>
              <a:rPr lang="en-US" dirty="0" smtClean="0"/>
              <a:t> </a:t>
            </a:r>
            <a:r>
              <a:rPr lang="en-US" dirty="0" err="1" smtClean="0"/>
              <a:t>transformacije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</a:t>
            </a:r>
            <a:r>
              <a:rPr lang="en-US" i="1" dirty="0" smtClean="0"/>
              <a:t>X</a:t>
            </a:r>
            <a:r>
              <a:rPr lang="en-US" dirty="0" smtClean="0"/>
              <a:t>(</a:t>
            </a:r>
            <a:r>
              <a:rPr lang="en-US" i="1" dirty="0" err="1" smtClean="0"/>
              <a:t>e</a:t>
            </a:r>
            <a:r>
              <a:rPr lang="en-US" i="1" baseline="30000" dirty="0" err="1" smtClean="0"/>
              <a:t>j</a:t>
            </a:r>
            <a:r>
              <a:rPr lang="en-US" i="1" baseline="30000" dirty="0" smtClean="0">
                <a:sym typeface="Symbol"/>
              </a:rPr>
              <a:t>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</a:t>
            </a:r>
            <a:r>
              <a:rPr lang="en-US" dirty="0" smtClean="0"/>
              <a:t>;</a:t>
            </a:r>
            <a:r>
              <a:rPr lang="sr-Latn-RS" dirty="0" smtClean="0"/>
              <a:t> </a:t>
            </a:r>
            <a:r>
              <a:rPr lang="en-US" b="1" dirty="0" smtClean="0"/>
              <a:t>(c)</a:t>
            </a:r>
            <a:r>
              <a:rPr lang="en-US" dirty="0" smtClean="0"/>
              <a:t> </a:t>
            </a:r>
            <a:r>
              <a:rPr lang="en-US" dirty="0" err="1" smtClean="0"/>
              <a:t>periodično</a:t>
            </a:r>
            <a:r>
              <a:rPr lang="en-US" dirty="0" smtClean="0"/>
              <a:t> </a:t>
            </a:r>
            <a:r>
              <a:rPr lang="en-US" dirty="0" err="1" smtClean="0"/>
              <a:t>produženi</a:t>
            </a:r>
            <a:r>
              <a:rPr lang="en-US" dirty="0" smtClean="0"/>
              <a:t> </a:t>
            </a:r>
            <a:r>
              <a:rPr lang="en-US" dirty="0" err="1" smtClean="0"/>
              <a:t>niz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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</a:t>
            </a:r>
            <a:r>
              <a:rPr lang="en-US" dirty="0" smtClean="0"/>
              <a:t>; </a:t>
            </a:r>
            <a:br>
              <a:rPr lang="en-US" dirty="0" smtClean="0"/>
            </a:br>
            <a:r>
              <a:rPr lang="en-US" b="1" dirty="0" smtClean="0"/>
              <a:t>(d)</a:t>
            </a:r>
            <a:r>
              <a:rPr lang="en-US" dirty="0" err="1" smtClean="0"/>
              <a:t>apsolutna</a:t>
            </a:r>
            <a:r>
              <a:rPr lang="en-US" dirty="0" smtClean="0"/>
              <a:t> </a:t>
            </a:r>
            <a:r>
              <a:rPr lang="en-US" dirty="0" err="1" smtClean="0"/>
              <a:t>vrednost</a:t>
            </a:r>
            <a:r>
              <a:rPr lang="en-US" dirty="0" smtClean="0"/>
              <a:t> </a:t>
            </a:r>
            <a:r>
              <a:rPr lang="en-US" dirty="0" err="1" smtClean="0"/>
              <a:t>diskretne</a:t>
            </a:r>
            <a:r>
              <a:rPr lang="en-US" dirty="0" smtClean="0"/>
              <a:t> </a:t>
            </a:r>
            <a:r>
              <a:rPr lang="en-US" dirty="0" err="1" smtClean="0"/>
              <a:t>Furijeove</a:t>
            </a:r>
            <a:r>
              <a:rPr lang="en-US" dirty="0" smtClean="0"/>
              <a:t> </a:t>
            </a:r>
            <a:r>
              <a:rPr lang="en-US" dirty="0" err="1" smtClean="0"/>
              <a:t>transformacije</a:t>
            </a:r>
            <a:r>
              <a:rPr lang="en-US" dirty="0" smtClean="0"/>
              <a:t>, </a:t>
            </a:r>
            <a:r>
              <a:rPr lang="en-US" sz="1500" dirty="0" smtClean="0">
                <a:sym typeface="Symbol"/>
              </a:rPr>
              <a:t></a:t>
            </a:r>
            <a:r>
              <a:rPr lang="en-US" sz="1500" i="1" dirty="0" smtClean="0"/>
              <a:t>X</a:t>
            </a:r>
            <a:r>
              <a:rPr lang="en-US" sz="1500" dirty="0" smtClean="0"/>
              <a:t>(</a:t>
            </a:r>
            <a:r>
              <a:rPr lang="en-US" sz="1500" i="1" dirty="0" smtClean="0"/>
              <a:t>k</a:t>
            </a:r>
            <a:r>
              <a:rPr lang="en-US" sz="1500" dirty="0" smtClean="0"/>
              <a:t>)</a:t>
            </a:r>
            <a:r>
              <a:rPr lang="en-US" sz="1500" dirty="0" smtClean="0">
                <a:sym typeface="Symbol"/>
              </a:rPr>
              <a:t></a:t>
            </a:r>
            <a:endParaRPr lang="sr-Latn-RS" sz="1500" dirty="0" smtClean="0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8609" name="Object 1"/>
          <p:cNvGraphicFramePr>
            <a:graphicFrameLocks noChangeAspect="1"/>
          </p:cNvGraphicFramePr>
          <p:nvPr/>
        </p:nvGraphicFramePr>
        <p:xfrm>
          <a:off x="1011935" y="1402080"/>
          <a:ext cx="6096223" cy="3291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4" r:id="rId3" imgW="5529834" imgH="2560638" progId="">
                  <p:embed/>
                </p:oleObj>
              </mc:Choice>
              <mc:Fallback>
                <p:oleObj r:id="rId3" imgW="5529834" imgH="2560638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935" y="1402080"/>
                        <a:ext cx="6096223" cy="32918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65632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err="1" smtClean="0"/>
              <a:t>Analogno-digitalna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konverzija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31264"/>
            <a:ext cx="7351777" cy="4310099"/>
          </a:xfrm>
        </p:spPr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algn="ctr"/>
            <a:r>
              <a:rPr lang="pl-PL" dirty="0" smtClean="0"/>
              <a:t>Slika 8 Diskretizacija i rekonstrukcija signala; (a) idealizovani i </a:t>
            </a:r>
          </a:p>
          <a:p>
            <a:pPr>
              <a:buNone/>
            </a:pPr>
            <a:r>
              <a:rPr lang="pl-PL" dirty="0" smtClean="0"/>
              <a:t>                  (b) realni model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56" y="2048256"/>
            <a:ext cx="7416219" cy="284073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41248"/>
          </a:xfrm>
        </p:spPr>
        <p:txBody>
          <a:bodyPr>
            <a:normAutofit/>
          </a:bodyPr>
          <a:lstStyle/>
          <a:p>
            <a:pPr algn="ctr"/>
            <a:r>
              <a:rPr lang="pl-PL" sz="2000" dirty="0" smtClean="0"/>
              <a:t>Diskretna Furijeova transformacija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560576"/>
            <a:ext cx="6961633" cy="4480787"/>
          </a:xfrm>
        </p:spPr>
        <p:txBody>
          <a:bodyPr>
            <a:normAutofit/>
          </a:bodyPr>
          <a:lstStyle/>
          <a:p>
            <a:endParaRPr lang="sr-Latn-RS" dirty="0" smtClean="0"/>
          </a:p>
          <a:p>
            <a:pPr algn="just"/>
            <a:r>
              <a:rPr lang="pt-BR" sz="2000" dirty="0" smtClean="0"/>
              <a:t>Od</a:t>
            </a:r>
            <a:r>
              <a:rPr lang="sr-Latn-CS" sz="2000" dirty="0" smtClean="0"/>
              <a:t>me</a:t>
            </a:r>
            <a:r>
              <a:rPr lang="pt-BR" sz="2000" dirty="0" smtClean="0"/>
              <a:t>ra</a:t>
            </a:r>
            <a:r>
              <a:rPr lang="sr-Latn-CS" sz="2000" dirty="0" smtClean="0"/>
              <a:t>va</a:t>
            </a:r>
            <a:r>
              <a:rPr lang="pt-BR" sz="2000" dirty="0" smtClean="0"/>
              <a:t>njem </a:t>
            </a:r>
            <a:r>
              <a:rPr lang="pt-BR" sz="2000" i="1" dirty="0" smtClean="0"/>
              <a:t>X</a:t>
            </a:r>
            <a:r>
              <a:rPr lang="pt-BR" sz="2000" dirty="0" smtClean="0"/>
              <a:t>(</a:t>
            </a:r>
            <a:r>
              <a:rPr lang="pt-BR" sz="2000" i="1" dirty="0" smtClean="0"/>
              <a:t>e</a:t>
            </a:r>
            <a:r>
              <a:rPr lang="pt-BR" sz="2000" i="1" baseline="30000" dirty="0" smtClean="0"/>
              <a:t>j</a:t>
            </a:r>
            <a:r>
              <a:rPr lang="en-US" sz="2000" i="1" baseline="30000" dirty="0" smtClean="0">
                <a:sym typeface="Symbol"/>
              </a:rPr>
              <a:t></a:t>
            </a:r>
            <a:r>
              <a:rPr lang="pt-BR" sz="2000" dirty="0" smtClean="0"/>
              <a:t>)</a:t>
            </a:r>
            <a:r>
              <a:rPr lang="sr-Latn-RS" sz="2000" dirty="0" smtClean="0"/>
              <a:t> u</a:t>
            </a:r>
            <a:r>
              <a:rPr lang="pt-BR" sz="2000" dirty="0" smtClean="0"/>
              <a:t> </a:t>
            </a:r>
            <a:r>
              <a:rPr lang="pt-BR" sz="2000" i="1" dirty="0" smtClean="0"/>
              <a:t>N</a:t>
            </a:r>
            <a:r>
              <a:rPr lang="pt-BR" sz="2000" dirty="0" smtClean="0"/>
              <a:t> ekvidistantnih tačaka u okviru jedne periode dobija se DFT niz </a:t>
            </a:r>
            <a:r>
              <a:rPr lang="en-US" sz="1600" dirty="0" smtClean="0">
                <a:sym typeface="Symbol"/>
              </a:rPr>
              <a:t></a:t>
            </a:r>
            <a:r>
              <a:rPr lang="pt-BR" sz="1600" i="1" dirty="0" smtClean="0"/>
              <a:t>X</a:t>
            </a:r>
            <a:r>
              <a:rPr lang="pt-BR" sz="1600" dirty="0" smtClean="0"/>
              <a:t>(</a:t>
            </a:r>
            <a:r>
              <a:rPr lang="pt-BR" sz="1600" i="1" dirty="0" smtClean="0"/>
              <a:t>k</a:t>
            </a:r>
            <a:r>
              <a:rPr lang="pt-BR" sz="1600" dirty="0" smtClean="0"/>
              <a:t>)</a:t>
            </a:r>
            <a:r>
              <a:rPr lang="en-US" sz="1600" dirty="0" smtClean="0">
                <a:sym typeface="Symbol"/>
              </a:rPr>
              <a:t></a:t>
            </a:r>
            <a:r>
              <a:rPr lang="pt-BR" sz="1600" dirty="0" smtClean="0"/>
              <a:t> </a:t>
            </a:r>
            <a:r>
              <a:rPr lang="pt-BR" sz="2000" dirty="0" smtClean="0"/>
              <a:t>kao što je pokazano na slici </a:t>
            </a:r>
            <a:r>
              <a:rPr lang="pt-BR" dirty="0" smtClean="0"/>
              <a:t>1</a:t>
            </a:r>
            <a:r>
              <a:rPr lang="sr-Latn-RS" dirty="0" smtClean="0"/>
              <a:t>4</a:t>
            </a:r>
            <a:r>
              <a:rPr lang="pt-BR" dirty="0" smtClean="0"/>
              <a:t>(d).</a:t>
            </a:r>
            <a:r>
              <a:rPr lang="sr-Latn-RS" dirty="0" smtClean="0"/>
              <a:t> </a:t>
            </a:r>
            <a:r>
              <a:rPr lang="en-US" sz="2000" dirty="0" err="1" smtClean="0"/>
              <a:t>Perioda</a:t>
            </a:r>
            <a:r>
              <a:rPr lang="en-US" sz="2000" dirty="0" smtClean="0"/>
              <a:t> od</a:t>
            </a:r>
            <a:r>
              <a:rPr lang="sr-Latn-CS" sz="2000" dirty="0" smtClean="0"/>
              <a:t>me</a:t>
            </a:r>
            <a:r>
              <a:rPr lang="en-US" sz="2000" dirty="0" err="1" smtClean="0"/>
              <a:t>ra</a:t>
            </a:r>
            <a:r>
              <a:rPr lang="sr-Latn-CS" sz="2000" dirty="0" smtClean="0"/>
              <a:t>va</a:t>
            </a:r>
            <a:r>
              <a:rPr lang="en-US" sz="2000" dirty="0" err="1" smtClean="0"/>
              <a:t>nja</a:t>
            </a:r>
            <a:r>
              <a:rPr lang="en-US" sz="2000" dirty="0" smtClean="0"/>
              <a:t> je</a:t>
            </a:r>
            <a:endParaRPr lang="sr-Latn-RS" sz="2000" dirty="0" smtClean="0"/>
          </a:p>
          <a:p>
            <a:endParaRPr lang="sr-Latn-RS" sz="2000" dirty="0" smtClean="0"/>
          </a:p>
          <a:p>
            <a:endParaRPr lang="sr-Latn-RS" dirty="0" smtClean="0"/>
          </a:p>
          <a:p>
            <a:pPr algn="just"/>
            <a:r>
              <a:rPr lang="pt-BR" sz="2000" dirty="0" smtClean="0"/>
              <a:t>Izbor broja </a:t>
            </a:r>
            <a:r>
              <a:rPr lang="pt-BR" sz="2000" i="1" dirty="0" smtClean="0"/>
              <a:t>N</a:t>
            </a:r>
            <a:r>
              <a:rPr lang="pt-BR" sz="2000" dirty="0" smtClean="0"/>
              <a:t> je </a:t>
            </a:r>
            <a:r>
              <a:rPr lang="sr-Latn-RS" sz="2000" dirty="0" smtClean="0"/>
              <a:t>jako</a:t>
            </a:r>
            <a:r>
              <a:rPr lang="pt-BR" sz="2000" dirty="0" smtClean="0"/>
              <a:t> važan. To je broj odbiraka Furijeove transformacije u okviru jedne periode 0 </a:t>
            </a:r>
            <a:r>
              <a:rPr lang="en-US" sz="2000" dirty="0" smtClean="0">
                <a:sym typeface="Symbol"/>
              </a:rPr>
              <a:t></a:t>
            </a:r>
            <a:r>
              <a:rPr lang="pt-BR" sz="2000" dirty="0" smtClean="0"/>
              <a:t> </a:t>
            </a:r>
            <a:r>
              <a:rPr lang="en-US" sz="2000" i="1" dirty="0" smtClean="0">
                <a:sym typeface="Symbol"/>
              </a:rPr>
              <a:t></a:t>
            </a:r>
            <a:r>
              <a:rPr lang="pt-BR" sz="2000" dirty="0" smtClean="0"/>
              <a:t> &lt; 2</a:t>
            </a:r>
            <a:r>
              <a:rPr lang="en-US" sz="2000" i="1" dirty="0" smtClean="0">
                <a:sym typeface="Symbol"/>
              </a:rPr>
              <a:t></a:t>
            </a:r>
            <a:r>
              <a:rPr lang="pt-BR" sz="2000" dirty="0" smtClean="0"/>
              <a:t>, a istovremeno je i perioda niza 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i="1" baseline="-25000" dirty="0" smtClean="0"/>
              <a:t>p</a:t>
            </a:r>
            <a:r>
              <a:rPr lang="pt-BR" sz="2000" dirty="0" smtClean="0"/>
              <a:t>(</a:t>
            </a:r>
            <a:r>
              <a:rPr lang="pt-BR" sz="2000" i="1" dirty="0" smtClean="0"/>
              <a:t>n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pt-BR" sz="2000" dirty="0" smtClean="0"/>
              <a:t>. Da bismo obezbedili da jedna perioda 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i="1" baseline="-25000" dirty="0" smtClean="0"/>
              <a:t>p</a:t>
            </a:r>
            <a:r>
              <a:rPr lang="pt-BR" sz="2000" dirty="0" smtClean="0"/>
              <a:t>(</a:t>
            </a:r>
            <a:r>
              <a:rPr lang="pt-BR" sz="2000" i="1" dirty="0" smtClean="0"/>
              <a:t>n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pt-BR" sz="2000" dirty="0" smtClean="0"/>
              <a:t> sadrži sve odbirke niza 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dirty="0" smtClean="0"/>
              <a:t>(</a:t>
            </a:r>
            <a:r>
              <a:rPr lang="pt-BR" sz="2000" i="1" dirty="0" smtClean="0"/>
              <a:t>n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pt-BR" sz="2000" dirty="0" smtClean="0"/>
              <a:t> koji ima </a:t>
            </a:r>
            <a:r>
              <a:rPr lang="pt-BR" sz="2000" i="1" dirty="0" smtClean="0"/>
              <a:t>M</a:t>
            </a:r>
            <a:r>
              <a:rPr lang="pt-BR" sz="2000" dirty="0" smtClean="0"/>
              <a:t> elemenata, </a:t>
            </a:r>
            <a:r>
              <a:rPr lang="pt-BR" sz="2000" i="1" dirty="0" smtClean="0"/>
              <a:t>N</a:t>
            </a:r>
            <a:r>
              <a:rPr lang="pt-BR" sz="2000" dirty="0" smtClean="0"/>
              <a:t> se mora birati da bude veće ili jednako </a:t>
            </a:r>
            <a:r>
              <a:rPr lang="pt-BR" sz="2000" i="1" dirty="0" smtClean="0"/>
              <a:t>M</a:t>
            </a:r>
            <a:r>
              <a:rPr lang="pt-BR" sz="2000" dirty="0" smtClean="0"/>
              <a:t>. </a:t>
            </a:r>
            <a:endParaRPr lang="en-US" sz="2000" dirty="0"/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1793112" y="2950715"/>
          <a:ext cx="1120776" cy="755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0" name="Equation" r:id="rId3" imgW="583920" imgH="393480" progId="Equation.3">
                  <p:embed/>
                </p:oleObj>
              </mc:Choice>
              <mc:Fallback>
                <p:oleObj name="Equation" r:id="rId3" imgW="5839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112" y="2950715"/>
                        <a:ext cx="1120776" cy="755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Kontrolna pitanja:</a:t>
            </a:r>
          </a:p>
          <a:p>
            <a:r>
              <a:rPr lang="sr-Latn-CS" dirty="0" smtClean="0"/>
              <a:t>1. Nacrtati t</a:t>
            </a:r>
            <a:r>
              <a:rPr lang="en-US" dirty="0" err="1" smtClean="0"/>
              <a:t>ipičn</a:t>
            </a:r>
            <a:r>
              <a:rPr lang="sr-Latn-CS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kvanizacije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kodom</a:t>
            </a:r>
            <a:r>
              <a:rPr lang="en-US" dirty="0"/>
              <a:t> </a:t>
            </a:r>
            <a:r>
              <a:rPr lang="sr-Latn-RS" dirty="0"/>
              <a:t> </a:t>
            </a:r>
            <a:endParaRPr lang="sr-Latn-RS" dirty="0" smtClean="0"/>
          </a:p>
          <a:p>
            <a:r>
              <a:rPr lang="sr-Latn-RS" dirty="0"/>
              <a:t>"komplement dvojke".</a:t>
            </a:r>
          </a:p>
          <a:p>
            <a:r>
              <a:rPr lang="sr-Latn-RS" dirty="0" smtClean="0"/>
              <a:t>2.  Kako se računa </a:t>
            </a:r>
            <a:r>
              <a:rPr lang="pl-PL" i="1" dirty="0" smtClean="0"/>
              <a:t>korak kvantizacije </a:t>
            </a:r>
            <a:r>
              <a:rPr lang="pl-PL" dirty="0" smtClean="0"/>
              <a:t>(</a:t>
            </a:r>
            <a:r>
              <a:rPr lang="en-US" dirty="0" smtClean="0">
                <a:sym typeface="Symbol" panose="05050102010706020507" pitchFamily="18" charset="2"/>
              </a:rPr>
              <a:t></a:t>
            </a:r>
            <a:r>
              <a:rPr lang="sr-Latn-CS" dirty="0" smtClean="0">
                <a:sym typeface="Symbol" panose="05050102010706020507" pitchFamily="18" charset="2"/>
              </a:rPr>
              <a:t>)?</a:t>
            </a:r>
          </a:p>
          <a:p>
            <a:r>
              <a:rPr lang="sr-Latn-CS" dirty="0" smtClean="0">
                <a:sym typeface="Symbol" panose="05050102010706020507" pitchFamily="18" charset="2"/>
              </a:rPr>
              <a:t>3. </a:t>
            </a:r>
            <a:r>
              <a:rPr lang="en-US" dirty="0" smtClean="0"/>
              <a:t> </a:t>
            </a:r>
            <a:r>
              <a:rPr lang="sr-Latn-CS" dirty="0" smtClean="0"/>
              <a:t>Kako se računa </a:t>
            </a:r>
            <a:r>
              <a:rPr lang="sr-Latn-CS" i="1" dirty="0" smtClean="0"/>
              <a:t>g</a:t>
            </a:r>
            <a:r>
              <a:rPr lang="en-US" i="1" dirty="0" err="1" smtClean="0"/>
              <a:t>reška</a:t>
            </a:r>
            <a:r>
              <a:rPr lang="en-US" i="1" dirty="0" smtClean="0"/>
              <a:t> </a:t>
            </a:r>
            <a:r>
              <a:rPr lang="en-US" i="1" dirty="0" err="1"/>
              <a:t>kvantizacije</a:t>
            </a:r>
            <a:r>
              <a:rPr lang="en-US" i="1" dirty="0"/>
              <a:t> </a:t>
            </a:r>
            <a:r>
              <a:rPr lang="sr-Latn-CS" i="1" dirty="0" smtClean="0"/>
              <a:t>? </a:t>
            </a:r>
          </a:p>
          <a:p>
            <a:r>
              <a:rPr lang="sr-Latn-CS" i="1" dirty="0" smtClean="0"/>
              <a:t>4. </a:t>
            </a:r>
            <a:r>
              <a:rPr lang="sr-Latn-CS" dirty="0" smtClean="0"/>
              <a:t>Šta predstavlja </a:t>
            </a:r>
            <a:r>
              <a:rPr lang="sr-Latn-CS" i="1" dirty="0" smtClean="0"/>
              <a:t>A/D </a:t>
            </a:r>
            <a:r>
              <a:rPr lang="sr-Latn-CS" dirty="0" smtClean="0"/>
              <a:t>konverzija a šta </a:t>
            </a:r>
            <a:r>
              <a:rPr lang="sr-Latn-CS" i="1" dirty="0" smtClean="0"/>
              <a:t>D/A </a:t>
            </a:r>
            <a:r>
              <a:rPr lang="sr-Latn-CS" dirty="0" smtClean="0"/>
              <a:t>konverzija</a:t>
            </a:r>
            <a:r>
              <a:rPr lang="sr-Latn-CS" i="1" dirty="0" smtClean="0"/>
              <a:t>?</a:t>
            </a:r>
          </a:p>
          <a:p>
            <a:r>
              <a:rPr lang="sr-Latn-CS" i="1" dirty="0" smtClean="0"/>
              <a:t>5. </a:t>
            </a:r>
            <a:r>
              <a:rPr lang="sr-Latn-CS" dirty="0" smtClean="0"/>
              <a:t>Šta predstavlja </a:t>
            </a:r>
            <a:r>
              <a:rPr lang="sr-Latn-CS" i="1" dirty="0"/>
              <a:t>diskretna Furijeova </a:t>
            </a:r>
            <a:r>
              <a:rPr lang="sr-Latn-CS" i="1" dirty="0" smtClean="0"/>
              <a:t>transformacija?</a:t>
            </a:r>
            <a:endParaRPr lang="sr-Latn-CS" i="1" dirty="0"/>
          </a:p>
          <a:p>
            <a:endParaRPr lang="sr-Latn-RS" i="1" dirty="0"/>
          </a:p>
          <a:p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311705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53440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err="1"/>
              <a:t>Analogno-digitalna</a:t>
            </a:r>
            <a:r>
              <a:rPr lang="en-US" sz="2000" b="1" dirty="0"/>
              <a:t> </a:t>
            </a:r>
            <a:r>
              <a:rPr lang="en-US" sz="2000" b="1" dirty="0" err="1"/>
              <a:t>konverzija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80032"/>
            <a:ext cx="6778753" cy="4261331"/>
          </a:xfrm>
        </p:spPr>
        <p:txBody>
          <a:bodyPr/>
          <a:lstStyle/>
          <a:p>
            <a:pPr algn="just"/>
            <a:r>
              <a:rPr lang="pl-PL" sz="2200" dirty="0"/>
              <a:t>U praksi se idealizovani model ne može ostvariti iz više razloga. </a:t>
            </a:r>
            <a:r>
              <a:rPr lang="pl-PL" sz="2200" dirty="0" smtClean="0"/>
              <a:t>Najpre kontinualni </a:t>
            </a:r>
            <a:r>
              <a:rPr lang="pl-PL" sz="2200" dirty="0"/>
              <a:t>signali nikada nisu </a:t>
            </a:r>
            <a:r>
              <a:rPr lang="pl-PL" sz="2200" dirty="0" smtClean="0"/>
              <a:t>potpuno </a:t>
            </a:r>
            <a:r>
              <a:rPr lang="pl-PL" sz="2200" dirty="0"/>
              <a:t>frekvencijski ograničeni, idealni filtri se ne mogu realizovati, a idealni C/D i D/C konvertori se mogu samo aproksimirati. Na slici 8(b) prikazan je model sistema koji je mnogo bliži stvarnim mogućnostima realizacije. Na osnovu ovog realnog modela projektuje se sistem za diskretizaciju i rekonstrukciju signala koji treba da aproksimira idealizovani sistem sa slike 8(a).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94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31520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err="1"/>
              <a:t>Analogno-digitalna</a:t>
            </a:r>
            <a:r>
              <a:rPr lang="en-US" sz="2000" b="1" dirty="0"/>
              <a:t> </a:t>
            </a:r>
            <a:r>
              <a:rPr lang="en-US" sz="2000" b="1" dirty="0" err="1"/>
              <a:t>konverzija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316736"/>
            <a:ext cx="6864097" cy="4724627"/>
          </a:xfrm>
        </p:spPr>
        <p:txBody>
          <a:bodyPr/>
          <a:lstStyle/>
          <a:p>
            <a:pPr lvl="1">
              <a:buNone/>
            </a:pPr>
            <a:r>
              <a:rPr lang="pl-PL" sz="2000" b="1" dirty="0" smtClean="0"/>
              <a:t>Pamti-prati proces </a:t>
            </a:r>
          </a:p>
          <a:p>
            <a:pPr>
              <a:buNone/>
            </a:pPr>
            <a:endParaRPr lang="en-US" sz="2200" b="1" dirty="0" smtClean="0"/>
          </a:p>
          <a:p>
            <a:pPr algn="just"/>
            <a:r>
              <a:rPr lang="pl-PL" sz="2000" dirty="0" smtClean="0"/>
              <a:t>Na </a:t>
            </a:r>
            <a:r>
              <a:rPr lang="pl-PL" sz="2000" dirty="0"/>
              <a:t>slici 9 prikazan je idealizovani pamti-prati proces. Signal </a:t>
            </a:r>
            <a:r>
              <a:rPr lang="pl-PL" sz="2000" i="1" dirty="0"/>
              <a:t>x</a:t>
            </a:r>
            <a:r>
              <a:rPr lang="pl-PL" sz="2000" i="1" baseline="-25000" dirty="0"/>
              <a:t>a</a:t>
            </a:r>
            <a:r>
              <a:rPr lang="pl-PL" sz="2000" dirty="0"/>
              <a:t>(</a:t>
            </a:r>
            <a:r>
              <a:rPr lang="pl-PL" sz="2000" i="1" dirty="0"/>
              <a:t>t</a:t>
            </a:r>
            <a:r>
              <a:rPr lang="pl-PL" sz="2000" dirty="0"/>
              <a:t>) se množi sa povorkom Dirakovih impulsa </a:t>
            </a:r>
            <a:r>
              <a:rPr lang="pl-PL" sz="2000" i="1" dirty="0"/>
              <a:t>s</a:t>
            </a:r>
            <a:r>
              <a:rPr lang="pl-PL" sz="2000" dirty="0"/>
              <a:t>(</a:t>
            </a:r>
            <a:r>
              <a:rPr lang="pl-PL" sz="2000" i="1" dirty="0"/>
              <a:t>t</a:t>
            </a:r>
            <a:r>
              <a:rPr lang="pl-PL" sz="2000" dirty="0"/>
              <a:t>), a kolo zadrške obezbeđuje konstantan nivo signala na izlazu do dolaska sledećeg impulsa. </a:t>
            </a:r>
            <a:r>
              <a:rPr lang="pl-PL" sz="2000" dirty="0" smtClean="0"/>
              <a:t>Dirakove </a:t>
            </a:r>
            <a:r>
              <a:rPr lang="pl-PL" sz="2000" dirty="0"/>
              <a:t>impulse nije moguće </a:t>
            </a:r>
            <a:r>
              <a:rPr lang="pl-PL" sz="2000" dirty="0" smtClean="0"/>
              <a:t>realizovati pa se </a:t>
            </a:r>
            <a:r>
              <a:rPr lang="pl-PL" sz="2000" dirty="0"/>
              <a:t>oni </a:t>
            </a:r>
            <a:r>
              <a:rPr lang="pl-PL" sz="2000" dirty="0" smtClean="0"/>
              <a:t> </a:t>
            </a:r>
            <a:r>
              <a:rPr lang="pl-PL" sz="2000" dirty="0"/>
              <a:t>zamenjuju pravougaonim impulsima trajanja </a:t>
            </a:r>
            <a:r>
              <a:rPr lang="en-US" sz="2000" i="1" dirty="0">
                <a:sym typeface="Symbol" panose="05050102010706020507" pitchFamily="18" charset="2"/>
              </a:rPr>
              <a:t></a:t>
            </a:r>
            <a:r>
              <a:rPr lang="pl-PL" sz="2000" dirty="0"/>
              <a:t>&lt;&lt;</a:t>
            </a:r>
            <a:r>
              <a:rPr lang="pl-PL" sz="2000" i="1" dirty="0"/>
              <a:t>T</a:t>
            </a:r>
            <a:r>
              <a:rPr lang="pl-PL" sz="2000" dirty="0"/>
              <a:t> i amplitude 1/</a:t>
            </a:r>
            <a:r>
              <a:rPr lang="en-US" sz="2000" i="1" dirty="0">
                <a:sym typeface="Symbol" panose="05050102010706020507" pitchFamily="18" charset="2"/>
              </a:rPr>
              <a:t></a:t>
            </a:r>
            <a:r>
              <a:rPr lang="pl-PL" sz="2000" dirty="0"/>
              <a:t>. Kada se u procesu odabiranja umesto Dirakovih impulsa primene </a:t>
            </a:r>
            <a:r>
              <a:rPr lang="pl-PL" sz="2000" dirty="0" smtClean="0"/>
              <a:t>pravougaoni impulsi </a:t>
            </a:r>
            <a:r>
              <a:rPr lang="pl-PL" sz="2000" dirty="0"/>
              <a:t>konačne širine menja se spektar povorke </a:t>
            </a:r>
            <a:r>
              <a:rPr lang="pl-PL" sz="2000" dirty="0" smtClean="0"/>
              <a:t>odbiraka</a:t>
            </a:r>
            <a:r>
              <a:rPr lang="pl-PL" sz="2000" dirty="0"/>
              <a:t>. Međutim, </a:t>
            </a:r>
            <a:r>
              <a:rPr lang="pl-PL" sz="2000" dirty="0" smtClean="0"/>
              <a:t>kako </a:t>
            </a:r>
            <a:r>
              <a:rPr lang="pl-PL" sz="2000" dirty="0"/>
              <a:t>je </a:t>
            </a:r>
            <a:r>
              <a:rPr lang="en-US" sz="2000" i="1" dirty="0">
                <a:sym typeface="Symbol" panose="05050102010706020507" pitchFamily="18" charset="2"/>
              </a:rPr>
              <a:t></a:t>
            </a:r>
            <a:r>
              <a:rPr lang="pl-PL" sz="2000" dirty="0"/>
              <a:t> veoma malo u poređenju se </a:t>
            </a:r>
            <a:r>
              <a:rPr lang="pl-PL" sz="2000" i="1" dirty="0"/>
              <a:t>T</a:t>
            </a:r>
            <a:r>
              <a:rPr lang="pl-PL" sz="2000" dirty="0"/>
              <a:t>, ovaj efekat </a:t>
            </a:r>
            <a:r>
              <a:rPr lang="pl-PL" sz="2000" dirty="0" smtClean="0"/>
              <a:t>se može zanemariti.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74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16924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err="1" smtClean="0"/>
              <a:t>Analogno-digitalna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konverzija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55314"/>
            <a:ext cx="6347714" cy="512579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endParaRPr lang="sr-Latn-RS" dirty="0" smtClean="0"/>
          </a:p>
          <a:p>
            <a:pPr algn="ctr"/>
            <a:r>
              <a:rPr lang="en-US" dirty="0" err="1" smtClean="0"/>
              <a:t>Slika</a:t>
            </a:r>
            <a:r>
              <a:rPr lang="en-US" dirty="0" smtClean="0"/>
              <a:t> </a:t>
            </a:r>
            <a:r>
              <a:rPr lang="sr-Latn-RS" dirty="0" smtClean="0"/>
              <a:t>9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3550" y="1485178"/>
            <a:ext cx="4785752" cy="400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80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33984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err="1" smtClean="0"/>
              <a:t>Analogno-digitalna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konverzija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609344"/>
            <a:ext cx="7083553" cy="4432019"/>
          </a:xfrm>
        </p:spPr>
        <p:txBody>
          <a:bodyPr/>
          <a:lstStyle/>
          <a:p>
            <a:endParaRPr lang="sr-Latn-RS" sz="2000" dirty="0" smtClean="0"/>
          </a:p>
          <a:p>
            <a:pPr>
              <a:buNone/>
            </a:pPr>
            <a:r>
              <a:rPr lang="sr-Latn-RS" sz="2000" dirty="0" smtClean="0"/>
              <a:t>	</a:t>
            </a:r>
            <a:r>
              <a:rPr lang="en-US" sz="2000" dirty="0" err="1" smtClean="0"/>
              <a:t>Zadatak</a:t>
            </a:r>
            <a:r>
              <a:rPr lang="en-US" sz="2000" dirty="0" smtClean="0"/>
              <a:t> </a:t>
            </a:r>
            <a:r>
              <a:rPr lang="en-US" sz="2000" dirty="0" err="1" smtClean="0"/>
              <a:t>pamti-prati</a:t>
            </a:r>
            <a:r>
              <a:rPr lang="en-US" sz="2000" dirty="0" smtClean="0"/>
              <a:t> kola je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obezbedi</a:t>
            </a:r>
            <a:r>
              <a:rPr lang="en-US" sz="2000" dirty="0" smtClean="0"/>
              <a:t> </a:t>
            </a:r>
            <a:r>
              <a:rPr lang="en-US" sz="2000" dirty="0" err="1" smtClean="0"/>
              <a:t>ulazni</a:t>
            </a:r>
            <a:r>
              <a:rPr lang="en-US" sz="2000" dirty="0" smtClean="0"/>
              <a:t> signal </a:t>
            </a:r>
            <a:r>
              <a:rPr lang="en-US" sz="2000" dirty="0" err="1" smtClean="0"/>
              <a:t>za</a:t>
            </a:r>
            <a:r>
              <a:rPr lang="en-US" sz="2000" dirty="0" smtClean="0"/>
              <a:t> A/D </a:t>
            </a:r>
            <a:r>
              <a:rPr lang="en-US" sz="2000" dirty="0" err="1" smtClean="0"/>
              <a:t>konvertor</a:t>
            </a:r>
            <a:r>
              <a:rPr lang="en-US" sz="2000" dirty="0" smtClean="0"/>
              <a:t>, pa </a:t>
            </a:r>
            <a:r>
              <a:rPr lang="en-US" sz="2000" dirty="0" err="1" smtClean="0"/>
              <a:t>njegov</a:t>
            </a:r>
            <a:r>
              <a:rPr lang="en-US" sz="2000" dirty="0" smtClean="0"/>
              <a:t> </a:t>
            </a:r>
            <a:r>
              <a:rPr lang="en-US" sz="2000" dirty="0" err="1" smtClean="0"/>
              <a:t>izlazni</a:t>
            </a:r>
            <a:r>
              <a:rPr lang="en-US" sz="2000" dirty="0" smtClean="0"/>
              <a:t> signal </a:t>
            </a:r>
            <a:r>
              <a:rPr lang="en-US" sz="2000" dirty="0" err="1" smtClean="0"/>
              <a:t>ima</a:t>
            </a:r>
            <a:r>
              <a:rPr lang="en-US" sz="2000" dirty="0" smtClean="0"/>
              <a:t> </a:t>
            </a:r>
            <a:r>
              <a:rPr lang="en-US" sz="2000" dirty="0" err="1" smtClean="0"/>
              <a:t>stepenasti</a:t>
            </a:r>
            <a:r>
              <a:rPr lang="en-US" sz="2000" dirty="0" smtClean="0"/>
              <a:t> </a:t>
            </a:r>
            <a:r>
              <a:rPr lang="en-US" sz="2000" dirty="0" err="1" smtClean="0"/>
              <a:t>talasni</a:t>
            </a:r>
            <a:r>
              <a:rPr lang="en-US" sz="2000" dirty="0" smtClean="0"/>
              <a:t> </a:t>
            </a:r>
            <a:r>
              <a:rPr lang="en-US" sz="2000" dirty="0" err="1" smtClean="0"/>
              <a:t>oblik</a:t>
            </a:r>
            <a:r>
              <a:rPr lang="sr-Latn-RS" sz="2000" dirty="0" smtClean="0"/>
              <a:t> i prikazan je na </a:t>
            </a:r>
            <a:r>
              <a:rPr lang="en-US" sz="2000" dirty="0" err="1" smtClean="0"/>
              <a:t>sli</a:t>
            </a:r>
            <a:r>
              <a:rPr lang="sr-Latn-RS" sz="2000" dirty="0" smtClean="0"/>
              <a:t>ci </a:t>
            </a:r>
            <a:r>
              <a:rPr lang="en-US" sz="2000" dirty="0" smtClean="0"/>
              <a:t>9(b).</a:t>
            </a:r>
            <a:endParaRPr lang="sr-Latn-RS" sz="2000" dirty="0" smtClean="0"/>
          </a:p>
          <a:p>
            <a:endParaRPr lang="sr-Latn-RS" sz="2000" dirty="0" smtClean="0"/>
          </a:p>
          <a:p>
            <a:r>
              <a:rPr lang="pt-BR" sz="2400" b="1" dirty="0" smtClean="0"/>
              <a:t>A/D konverzija. </a:t>
            </a:r>
          </a:p>
          <a:p>
            <a:pPr algn="just">
              <a:buNone/>
            </a:pPr>
            <a:r>
              <a:rPr lang="sr-Latn-RS" sz="2000" dirty="0" smtClean="0"/>
              <a:t>   </a:t>
            </a:r>
            <a:r>
              <a:rPr lang="pt-BR" sz="2000" dirty="0" smtClean="0"/>
              <a:t> Operacije kvantizacije i kodiranja obavljaju se u A/D konvertoru. Kvantizator je nelinearni sistem koji transformiše vrednost amplitude </a:t>
            </a:r>
            <a:r>
              <a:rPr lang="pt-BR" sz="2000" i="1" dirty="0" smtClean="0"/>
              <a:t>x</a:t>
            </a:r>
            <a:r>
              <a:rPr lang="pt-BR" sz="2000" dirty="0" smtClean="0"/>
              <a:t>(</a:t>
            </a:r>
            <a:r>
              <a:rPr lang="pt-BR" sz="2000" i="1" dirty="0" smtClean="0"/>
              <a:t>n</a:t>
            </a:r>
            <a:r>
              <a:rPr lang="pt-BR" sz="2000" dirty="0" smtClean="0"/>
              <a:t>) u jednu od vrednosti koja pripada konačnom unapred određenom skupu brojeva.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16924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err="1"/>
              <a:t>Analogno-digitalna</a:t>
            </a:r>
            <a:r>
              <a:rPr lang="en-US" sz="2000" b="1" dirty="0"/>
              <a:t> </a:t>
            </a:r>
            <a:r>
              <a:rPr lang="en-US" sz="2000" b="1" dirty="0" err="1"/>
              <a:t>konverzija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84102"/>
            <a:ext cx="6988936" cy="4353402"/>
          </a:xfrm>
        </p:spPr>
        <p:txBody>
          <a:bodyPr/>
          <a:lstStyle/>
          <a:p>
            <a:r>
              <a:rPr lang="en-US" sz="2000" dirty="0" err="1" smtClean="0"/>
              <a:t>Operacija</a:t>
            </a:r>
            <a:r>
              <a:rPr lang="en-US" sz="2000" dirty="0" smtClean="0"/>
              <a:t> </a:t>
            </a:r>
            <a:r>
              <a:rPr lang="en-US" sz="2000" dirty="0" err="1"/>
              <a:t>kvantizacije</a:t>
            </a:r>
            <a:r>
              <a:rPr lang="en-US" sz="2000" dirty="0"/>
              <a:t> se </a:t>
            </a:r>
            <a:r>
              <a:rPr lang="en-US" sz="2000" dirty="0" err="1"/>
              <a:t>predstavlja</a:t>
            </a:r>
            <a:r>
              <a:rPr lang="en-US" sz="2000" dirty="0"/>
              <a:t> </a:t>
            </a:r>
            <a:r>
              <a:rPr lang="sr-Latn-RS" sz="2000" dirty="0" smtClean="0"/>
              <a:t>relacijom</a:t>
            </a:r>
            <a:endParaRPr lang="en-US" sz="2000" dirty="0"/>
          </a:p>
          <a:p>
            <a:endParaRPr lang="en-US" dirty="0" smtClean="0"/>
          </a:p>
          <a:p>
            <a:r>
              <a:rPr lang="sr-Latn-RS" sz="2000" dirty="0" err="1" smtClean="0"/>
              <a:t>g</a:t>
            </a:r>
            <a:r>
              <a:rPr lang="en-US" sz="2000" dirty="0" smtClean="0"/>
              <a:t>de</a:t>
            </a:r>
            <a:r>
              <a:rPr lang="sr-Latn-RS" sz="2000" dirty="0" smtClean="0"/>
              <a:t> je</a:t>
            </a:r>
            <a:r>
              <a:rPr lang="en-US" sz="2000" dirty="0" smtClean="0"/>
              <a:t> </a:t>
            </a:r>
            <a:r>
              <a:rPr lang="en-US" sz="2000" dirty="0" err="1"/>
              <a:t>xq</a:t>
            </a:r>
            <a:r>
              <a:rPr lang="en-US" sz="2000" dirty="0"/>
              <a:t>(n) </a:t>
            </a:r>
            <a:r>
              <a:rPr lang="en-US" sz="2000" dirty="0" err="1" smtClean="0"/>
              <a:t>kvantovani</a:t>
            </a:r>
            <a:r>
              <a:rPr lang="en-US" sz="2000" dirty="0" smtClean="0"/>
              <a:t> </a:t>
            </a:r>
            <a:r>
              <a:rPr lang="en-US" sz="2000" dirty="0" err="1"/>
              <a:t>odbirak</a:t>
            </a:r>
            <a:r>
              <a:rPr lang="en-US" sz="2000" dirty="0" smtClean="0"/>
              <a:t>.</a:t>
            </a:r>
            <a:endParaRPr lang="sr-Latn-RS" sz="2000" dirty="0" smtClean="0"/>
          </a:p>
          <a:p>
            <a:endParaRPr lang="en-US" sz="2000" dirty="0"/>
          </a:p>
          <a:p>
            <a:pPr algn="just"/>
            <a:r>
              <a:rPr lang="en-US" sz="2000" dirty="0"/>
              <a:t>Na </a:t>
            </a:r>
            <a:r>
              <a:rPr lang="en-US" sz="2000" dirty="0" err="1"/>
              <a:t>slici</a:t>
            </a:r>
            <a:r>
              <a:rPr lang="en-US" sz="2000" dirty="0"/>
              <a:t> 10 </a:t>
            </a:r>
            <a:r>
              <a:rPr lang="en-US" sz="2000" dirty="0" err="1"/>
              <a:t>prikazana</a:t>
            </a:r>
            <a:r>
              <a:rPr lang="en-US" sz="2000" dirty="0"/>
              <a:t> je </a:t>
            </a:r>
            <a:r>
              <a:rPr lang="en-US" sz="2000" dirty="0" err="1"/>
              <a:t>tipična</a:t>
            </a:r>
            <a:r>
              <a:rPr lang="en-US" sz="2000" dirty="0"/>
              <a:t> </a:t>
            </a:r>
            <a:r>
              <a:rPr lang="en-US" sz="2000" dirty="0" err="1"/>
              <a:t>karakteristika</a:t>
            </a:r>
            <a:r>
              <a:rPr lang="en-US" sz="2000" dirty="0"/>
              <a:t> </a:t>
            </a:r>
            <a:r>
              <a:rPr lang="en-US" sz="2000" dirty="0" err="1"/>
              <a:t>kvantizacije</a:t>
            </a:r>
            <a:r>
              <a:rPr lang="en-US" sz="2000" dirty="0"/>
              <a:t> </a:t>
            </a:r>
            <a:r>
              <a:rPr lang="en-US" sz="2000" dirty="0" err="1"/>
              <a:t>gde</a:t>
            </a:r>
            <a:r>
              <a:rPr lang="en-US" sz="2000" dirty="0"/>
              <a:t> se </a:t>
            </a:r>
            <a:r>
              <a:rPr lang="en-US" sz="2000" dirty="0" err="1"/>
              <a:t>vrednosti</a:t>
            </a:r>
            <a:r>
              <a:rPr lang="en-US" sz="2000" dirty="0"/>
              <a:t> </a:t>
            </a:r>
            <a:r>
              <a:rPr lang="en-US" sz="2000" dirty="0" err="1"/>
              <a:t>odbiraka</a:t>
            </a:r>
            <a:r>
              <a:rPr lang="en-US" sz="2000" dirty="0"/>
              <a:t> </a:t>
            </a:r>
            <a:r>
              <a:rPr lang="en-US" sz="2000" dirty="0" err="1"/>
              <a:t>zaokružavaju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najbliži</a:t>
            </a:r>
            <a:r>
              <a:rPr lang="en-US" sz="2000" dirty="0"/>
              <a:t> </a:t>
            </a:r>
            <a:r>
              <a:rPr lang="en-US" sz="2000" dirty="0" err="1"/>
              <a:t>nivo</a:t>
            </a:r>
            <a:r>
              <a:rPr lang="en-US" sz="2000" dirty="0"/>
              <a:t> </a:t>
            </a:r>
            <a:r>
              <a:rPr lang="en-US" sz="2000" dirty="0" err="1"/>
              <a:t>kvantizacije</a:t>
            </a:r>
            <a:r>
              <a:rPr lang="en-US" sz="2000" dirty="0"/>
              <a:t>. </a:t>
            </a:r>
            <a:r>
              <a:rPr lang="en-US" sz="2000" dirty="0" err="1"/>
              <a:t>Ukupan</a:t>
            </a:r>
            <a:r>
              <a:rPr lang="en-US" sz="2000" dirty="0"/>
              <a:t> </a:t>
            </a:r>
            <a:r>
              <a:rPr lang="en-US" sz="2000" dirty="0" err="1"/>
              <a:t>broj</a:t>
            </a:r>
            <a:r>
              <a:rPr lang="en-US" sz="2000" dirty="0"/>
              <a:t> </a:t>
            </a:r>
            <a:r>
              <a:rPr lang="en-US" sz="2000" dirty="0" err="1"/>
              <a:t>nivoa</a:t>
            </a:r>
            <a:r>
              <a:rPr lang="en-US" sz="2000" dirty="0"/>
              <a:t> se </a:t>
            </a:r>
            <a:r>
              <a:rPr lang="en-US" sz="2000" dirty="0" err="1"/>
              <a:t>uzima</a:t>
            </a:r>
            <a:r>
              <a:rPr lang="en-US" sz="2000" dirty="0"/>
              <a:t> da </a:t>
            </a:r>
            <a:r>
              <a:rPr lang="en-US" sz="2000" dirty="0" err="1"/>
              <a:t>bude</a:t>
            </a:r>
            <a:r>
              <a:rPr lang="en-US" sz="2000" dirty="0"/>
              <a:t> </a:t>
            </a:r>
            <a:r>
              <a:rPr lang="en-US" sz="2000" dirty="0" err="1"/>
              <a:t>oblika</a:t>
            </a:r>
            <a:r>
              <a:rPr lang="en-US" sz="2000" dirty="0"/>
              <a:t> 2N+1, </a:t>
            </a:r>
            <a:r>
              <a:rPr lang="sr-Latn-RS" sz="2000" dirty="0" smtClean="0"/>
              <a:t>pri čemu j</a:t>
            </a:r>
            <a:r>
              <a:rPr lang="en-US" sz="2000" dirty="0" smtClean="0"/>
              <a:t>e </a:t>
            </a:r>
            <a:r>
              <a:rPr lang="en-US" sz="2000" dirty="0"/>
              <a:t>N </a:t>
            </a:r>
            <a:r>
              <a:rPr lang="en-US" sz="2000" dirty="0" err="1"/>
              <a:t>ceo</a:t>
            </a:r>
            <a:r>
              <a:rPr lang="en-US" sz="2000" dirty="0"/>
              <a:t> </a:t>
            </a:r>
            <a:r>
              <a:rPr lang="en-US" sz="2000" dirty="0" err="1"/>
              <a:t>broj</a:t>
            </a:r>
            <a:r>
              <a:rPr lang="en-US" sz="2000" dirty="0"/>
              <a:t>. </a:t>
            </a:r>
            <a:endParaRPr lang="sr-Latn-RS" sz="2000" dirty="0" smtClean="0"/>
          </a:p>
          <a:p>
            <a:pPr algn="just"/>
            <a:r>
              <a:rPr lang="en-US" sz="2000" dirty="0" err="1" smtClean="0"/>
              <a:t>Karakteristika</a:t>
            </a:r>
            <a:r>
              <a:rPr lang="en-US" sz="2000" dirty="0" smtClean="0"/>
              <a:t> </a:t>
            </a:r>
            <a:r>
              <a:rPr lang="en-US" sz="2000" dirty="0" err="1"/>
              <a:t>kvantizacije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slike</a:t>
            </a:r>
            <a:r>
              <a:rPr lang="en-US" sz="2000" dirty="0"/>
              <a:t> 10 </a:t>
            </a:r>
            <a:r>
              <a:rPr lang="en-US" sz="2000" dirty="0" err="1"/>
              <a:t>odgovara</a:t>
            </a:r>
            <a:r>
              <a:rPr lang="en-US" sz="2000" dirty="0"/>
              <a:t> </a:t>
            </a:r>
            <a:r>
              <a:rPr lang="en-US" sz="2000" dirty="0" err="1"/>
              <a:t>odbircima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pozitivni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negativni</a:t>
            </a:r>
            <a:r>
              <a:rPr lang="en-US" sz="2000" dirty="0"/>
              <a:t> (</a:t>
            </a:r>
            <a:r>
              <a:rPr lang="en-US" sz="2000" dirty="0" err="1"/>
              <a:t>bipolarni</a:t>
            </a:r>
            <a:r>
              <a:rPr lang="en-US" sz="2000" dirty="0"/>
              <a:t>). </a:t>
            </a:r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3808" y="2089009"/>
            <a:ext cx="1627105" cy="42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0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2530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err="1"/>
              <a:t>Analogno-digitalna</a:t>
            </a:r>
            <a:r>
              <a:rPr lang="en-US" sz="2000" b="1" dirty="0"/>
              <a:t> </a:t>
            </a:r>
            <a:r>
              <a:rPr lang="en-US" sz="2000" b="1" dirty="0" err="1"/>
              <a:t>konverzija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06828"/>
            <a:ext cx="6347714" cy="535117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err="1"/>
              <a:t>Slika</a:t>
            </a:r>
            <a:r>
              <a:rPr lang="en-US" b="1" dirty="0"/>
              <a:t> 10 </a:t>
            </a:r>
            <a:r>
              <a:rPr lang="en-US" dirty="0" err="1"/>
              <a:t>Tipična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kvanizacije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kodom</a:t>
            </a:r>
            <a:r>
              <a:rPr lang="en-US" dirty="0"/>
              <a:t> </a:t>
            </a:r>
            <a:r>
              <a:rPr lang="sr-Latn-RS" dirty="0" smtClean="0"/>
              <a:t>  </a:t>
            </a:r>
          </a:p>
          <a:p>
            <a:pPr>
              <a:buNone/>
            </a:pPr>
            <a:r>
              <a:rPr lang="sr-Latn-RS" dirty="0" smtClean="0"/>
              <a:t>                  </a:t>
            </a:r>
            <a:r>
              <a:rPr lang="en-US" dirty="0" smtClean="0"/>
              <a:t>"</a:t>
            </a:r>
            <a:r>
              <a:rPr lang="en-US" dirty="0" err="1"/>
              <a:t>komplement</a:t>
            </a:r>
            <a:r>
              <a:rPr lang="en-US" dirty="0"/>
              <a:t> </a:t>
            </a:r>
            <a:r>
              <a:rPr lang="en-US" dirty="0" err="1"/>
              <a:t>dvojke</a:t>
            </a:r>
            <a:r>
              <a:rPr lang="en-US" dirty="0"/>
              <a:t>".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382" y="1560762"/>
            <a:ext cx="4802153" cy="417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49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04045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err="1" smtClean="0"/>
              <a:t>Analogno-digitalna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konverzija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558344"/>
            <a:ext cx="7259393" cy="5203064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/>
              <a:t>Kvantovana</a:t>
            </a:r>
            <a:r>
              <a:rPr lang="en-US" sz="2000" dirty="0"/>
              <a:t> </a:t>
            </a:r>
            <a:r>
              <a:rPr lang="en-US" sz="2000" dirty="0" err="1"/>
              <a:t>vrednost</a:t>
            </a:r>
            <a:r>
              <a:rPr lang="en-US" sz="2000" dirty="0"/>
              <a:t> </a:t>
            </a:r>
            <a:r>
              <a:rPr lang="en-US" sz="2000" dirty="0" err="1"/>
              <a:t>signala</a:t>
            </a:r>
            <a:r>
              <a:rPr lang="en-US" sz="2000" dirty="0"/>
              <a:t> </a:t>
            </a:r>
            <a:r>
              <a:rPr lang="en-US" sz="2000" dirty="0" err="1"/>
              <a:t>koja</a:t>
            </a:r>
            <a:r>
              <a:rPr lang="en-US" sz="2000" dirty="0"/>
              <a:t>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biti</a:t>
            </a:r>
            <a:r>
              <a:rPr lang="en-US" sz="2000" dirty="0"/>
              <a:t> </a:t>
            </a:r>
            <a:r>
              <a:rPr lang="en-US" sz="2000" dirty="0" err="1"/>
              <a:t>pozitivna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negativna</a:t>
            </a:r>
            <a:r>
              <a:rPr lang="en-US" sz="2000" dirty="0"/>
              <a:t> </a:t>
            </a:r>
            <a:r>
              <a:rPr lang="en-US" sz="2000" dirty="0" err="1"/>
              <a:t>predstavlja</a:t>
            </a:r>
            <a:r>
              <a:rPr lang="en-US" sz="2000" dirty="0"/>
              <a:t> se </a:t>
            </a:r>
            <a:r>
              <a:rPr lang="en-US" sz="2000" dirty="0" err="1"/>
              <a:t>preko</a:t>
            </a:r>
            <a:r>
              <a:rPr lang="en-US" sz="2000" dirty="0"/>
              <a:t> </a:t>
            </a:r>
            <a:r>
              <a:rPr lang="en-US" sz="2000" dirty="0" err="1"/>
              <a:t>binarnih</a:t>
            </a:r>
            <a:r>
              <a:rPr lang="en-US" sz="2000" dirty="0"/>
              <a:t> </a:t>
            </a:r>
            <a:r>
              <a:rPr lang="en-US" sz="2000" dirty="0" err="1"/>
              <a:t>kodova</a:t>
            </a:r>
            <a:r>
              <a:rPr lang="en-US" sz="2000" dirty="0"/>
              <a:t>. To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kodovi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predstavljanje</a:t>
            </a:r>
            <a:r>
              <a:rPr lang="en-US" sz="2000" dirty="0"/>
              <a:t> </a:t>
            </a:r>
            <a:r>
              <a:rPr lang="en-US" sz="2000" dirty="0" err="1"/>
              <a:t>brojeva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znakom</a:t>
            </a:r>
            <a:r>
              <a:rPr lang="en-US" sz="2000" dirty="0"/>
              <a:t>. </a:t>
            </a:r>
            <a:endParaRPr lang="sr-Latn-RS" sz="2000" dirty="0" smtClean="0"/>
          </a:p>
          <a:p>
            <a:pPr algn="just">
              <a:buNone/>
            </a:pPr>
            <a:endParaRPr lang="en-US" sz="2000" dirty="0"/>
          </a:p>
          <a:p>
            <a:pPr algn="just"/>
            <a:r>
              <a:rPr lang="pl-PL" sz="2000" dirty="0"/>
              <a:t>Relacija između kodnih reči i kvantizacionih nivoa zavisi od amplitudskog opsega A/D konvertora koji je </a:t>
            </a:r>
            <a:r>
              <a:rPr lang="pl-PL" sz="2000" dirty="0" smtClean="0"/>
              <a:t>na slici 10 označen </a:t>
            </a:r>
            <a:r>
              <a:rPr lang="pl-PL" sz="2000" dirty="0"/>
              <a:t>sa </a:t>
            </a:r>
            <a:r>
              <a:rPr lang="pl-PL" sz="2000" dirty="0" smtClean="0"/>
              <a:t>2</a:t>
            </a:r>
            <a:r>
              <a:rPr lang="pl-PL" sz="2000" i="1" dirty="0" smtClean="0"/>
              <a:t>X</a:t>
            </a:r>
            <a:r>
              <a:rPr lang="pl-PL" sz="2000" i="1" baseline="-25000" dirty="0" smtClean="0"/>
              <a:t>m</a:t>
            </a:r>
            <a:r>
              <a:rPr lang="pl-PL" sz="2000" dirty="0" smtClean="0"/>
              <a:t>. </a:t>
            </a:r>
            <a:r>
              <a:rPr lang="pl-PL" sz="2000" dirty="0"/>
              <a:t>Korak kvantizacije </a:t>
            </a:r>
            <a:r>
              <a:rPr lang="pl-PL" sz="2000" dirty="0" smtClean="0"/>
              <a:t> označava se sa </a:t>
            </a:r>
            <a:r>
              <a:rPr lang="en-US" sz="2000" dirty="0" smtClean="0">
                <a:sym typeface="Symbol" panose="05050102010706020507" pitchFamily="18" charset="2"/>
              </a:rPr>
              <a:t></a:t>
            </a:r>
            <a:r>
              <a:rPr lang="en-US" sz="2000" dirty="0" smtClean="0"/>
              <a:t> </a:t>
            </a:r>
            <a:r>
              <a:rPr lang="sr-Latn-RS" sz="2000" dirty="0" smtClean="0"/>
              <a:t> i </a:t>
            </a:r>
            <a:r>
              <a:rPr lang="pl-PL" sz="2000" dirty="0" smtClean="0"/>
              <a:t>iznosi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algn="just" hangingPunct="0"/>
            <a:r>
              <a:rPr lang="pl-PL" sz="2000" dirty="0"/>
              <a:t>Najmanji kvantizacioni nivo (</a:t>
            </a:r>
            <a:r>
              <a:rPr lang="en-US" sz="2000" dirty="0">
                <a:sym typeface="Symbol" panose="05050102010706020507" pitchFamily="18" charset="2"/>
              </a:rPr>
              <a:t></a:t>
            </a:r>
            <a:r>
              <a:rPr lang="pl-PL" sz="2000" dirty="0"/>
              <a:t>) odgovara najmanje značajnom bitu binarne kodne reči.</a:t>
            </a:r>
            <a:endParaRPr lang="en-US" sz="2000" dirty="0"/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619" y="4491162"/>
            <a:ext cx="1642865" cy="598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86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663</TotalTime>
  <Words>1004</Words>
  <Application>Microsoft Office PowerPoint</Application>
  <PresentationFormat>On-screen Show (4:3)</PresentationFormat>
  <Paragraphs>223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Symbol</vt:lpstr>
      <vt:lpstr>Trebuchet MS</vt:lpstr>
      <vt:lpstr>Wingdings 3</vt:lpstr>
      <vt:lpstr>Facet</vt:lpstr>
      <vt:lpstr>Equation</vt:lpstr>
      <vt:lpstr>Analogno-digitalna konverzija</vt:lpstr>
      <vt:lpstr>Analogno-digitalna konverzija</vt:lpstr>
      <vt:lpstr>Analogno-digitalna konverzija</vt:lpstr>
      <vt:lpstr>Analogno-digitalna konverzija</vt:lpstr>
      <vt:lpstr>Analogno-digitalna konverzija</vt:lpstr>
      <vt:lpstr>Analogno-digitalna konverzija</vt:lpstr>
      <vt:lpstr>Analogno-digitalna konverzija</vt:lpstr>
      <vt:lpstr>Analogno-digitalna konverzija</vt:lpstr>
      <vt:lpstr>Analogno-digitalna konverzija</vt:lpstr>
      <vt:lpstr>Analogno-digitalna konverzija</vt:lpstr>
      <vt:lpstr>Analogno-digitalna konverzija</vt:lpstr>
      <vt:lpstr>Analogno-digitalna konverzija</vt:lpstr>
      <vt:lpstr>Digitalno-analogna konverzija </vt:lpstr>
      <vt:lpstr>Digitalno-analogna konverzija </vt:lpstr>
      <vt:lpstr>Digitalno-analogna konverzija</vt:lpstr>
      <vt:lpstr>Digitalno-analogna konverzija </vt:lpstr>
      <vt:lpstr>Diskretna Furijeova transformacija</vt:lpstr>
      <vt:lpstr>Diskretna Furijeova transformacija</vt:lpstr>
      <vt:lpstr>Diskretna Furijeova transformacija</vt:lpstr>
      <vt:lpstr>Diskretna Furijeova transformacija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Digitalna obrada kontinualnih signala</dc:title>
  <dc:creator>Jelena</dc:creator>
  <cp:lastModifiedBy>Zoran</cp:lastModifiedBy>
  <cp:revision>65</cp:revision>
  <dcterms:created xsi:type="dcterms:W3CDTF">2020-01-29T21:29:57Z</dcterms:created>
  <dcterms:modified xsi:type="dcterms:W3CDTF">2021-02-23T14:30:12Z</dcterms:modified>
</cp:coreProperties>
</file>