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8" r:id="rId2"/>
    <p:sldId id="279" r:id="rId3"/>
    <p:sldId id="300" r:id="rId4"/>
    <p:sldId id="280" r:id="rId5"/>
    <p:sldId id="281" r:id="rId6"/>
    <p:sldId id="301" r:id="rId7"/>
    <p:sldId id="282" r:id="rId8"/>
    <p:sldId id="283" r:id="rId9"/>
    <p:sldId id="296" r:id="rId10"/>
    <p:sldId id="297" r:id="rId11"/>
    <p:sldId id="302" r:id="rId12"/>
    <p:sldId id="298" r:id="rId13"/>
    <p:sldId id="288" r:id="rId14"/>
    <p:sldId id="291" r:id="rId15"/>
    <p:sldId id="292" r:id="rId16"/>
    <p:sldId id="303" r:id="rId17"/>
    <p:sldId id="293" r:id="rId18"/>
    <p:sldId id="28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8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9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6891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1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0687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24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64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1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4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8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2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8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3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98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t>2/21/2021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7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57F99-4997-45AB-B088-472DE53CE1B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9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9190"/>
          </a:xfrm>
        </p:spPr>
        <p:txBody>
          <a:bodyPr/>
          <a:lstStyle/>
          <a:p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8791"/>
            <a:ext cx="8596668" cy="4592572"/>
          </a:xfrm>
        </p:spPr>
        <p:txBody>
          <a:bodyPr>
            <a:normAutofit lnSpcReduction="10000"/>
          </a:bodyPr>
          <a:lstStyle/>
          <a:p>
            <a:endParaRPr lang="sr-Latn-CS" dirty="0" smtClean="0"/>
          </a:p>
          <a:p>
            <a:endParaRPr lang="sr-Latn-CS" dirty="0"/>
          </a:p>
          <a:p>
            <a:endParaRPr lang="sr-Latn-CS" dirty="0" smtClean="0"/>
          </a:p>
          <a:p>
            <a:endParaRPr lang="sr-Latn-CS" dirty="0"/>
          </a:p>
          <a:p>
            <a:endParaRPr lang="sr-Latn-CS" dirty="0" smtClean="0"/>
          </a:p>
          <a:p>
            <a:endParaRPr lang="sr-Latn-CS" dirty="0" smtClean="0"/>
          </a:p>
          <a:p>
            <a:pPr algn="ctr"/>
            <a:r>
              <a:rPr lang="sr-Latn-CS" dirty="0" smtClean="0"/>
              <a:t>Slika 1z</a:t>
            </a:r>
          </a:p>
          <a:p>
            <a:pPr algn="just">
              <a:lnSpc>
                <a:spcPct val="150000"/>
              </a:lnSpc>
            </a:pPr>
            <a:r>
              <a:rPr lang="sr-Latn-CS" sz="2200" dirty="0" smtClean="0"/>
              <a:t>Vrednost </a:t>
            </a:r>
            <a:r>
              <a:rPr lang="sr-Latn-CS" sz="2200" dirty="0"/>
              <a:t>funkcije X(z) je definisana samo za one vrednosti nezavisno promenljive z za koje red iz izraza </a:t>
            </a:r>
            <a:r>
              <a:rPr lang="sr-Latn-CS" sz="2200" dirty="0" smtClean="0"/>
              <a:t>(z1</a:t>
            </a:r>
            <a:r>
              <a:rPr lang="sr-Latn-CS" sz="2200" dirty="0"/>
              <a:t>) konvergira. Oblast u z ravni </a:t>
            </a:r>
            <a:r>
              <a:rPr lang="sr-Latn-CS" sz="2200" dirty="0" smtClean="0"/>
              <a:t>(slika 1z) u </a:t>
            </a:r>
            <a:r>
              <a:rPr lang="sr-Latn-CS" sz="2200" dirty="0"/>
              <a:t>kojoj red konvergira naziva se </a:t>
            </a:r>
            <a:r>
              <a:rPr lang="sr-Latn-CS" sz="2200" i="1" dirty="0"/>
              <a:t>oblast konvergencije</a:t>
            </a:r>
            <a:r>
              <a:rPr lang="sr-Latn-CS" sz="2200" dirty="0"/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2334" y="1629833"/>
            <a:ext cx="2841691" cy="211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84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sr-Latn-CS" dirty="0" smtClean="0"/>
          </a:p>
          <a:p>
            <a:endParaRPr lang="sr-Latn-CS" dirty="0"/>
          </a:p>
          <a:p>
            <a:endParaRPr lang="sr-Latn-CS" dirty="0" smtClean="0"/>
          </a:p>
          <a:p>
            <a:endParaRPr lang="sr-Latn-CS" dirty="0"/>
          </a:p>
          <a:p>
            <a:pPr algn="just">
              <a:lnSpc>
                <a:spcPct val="150000"/>
              </a:lnSpc>
            </a:pPr>
            <a:r>
              <a:rPr lang="pl-PL" sz="2200" dirty="0"/>
              <a:t>gde je </a:t>
            </a:r>
            <a:r>
              <a:rPr lang="pl-PL" sz="2200" i="1" dirty="0"/>
              <a:t>C</a:t>
            </a:r>
            <a:r>
              <a:rPr lang="pl-PL" sz="2200" dirty="0"/>
              <a:t> kontura integraljenja koja se nalazi u oblasti konvergencije funkcije </a:t>
            </a:r>
            <a:r>
              <a:rPr lang="pl-PL" sz="2200" i="1" dirty="0"/>
              <a:t>X</a:t>
            </a:r>
            <a:r>
              <a:rPr lang="pl-PL" sz="2200" dirty="0"/>
              <a:t>(</a:t>
            </a:r>
            <a:r>
              <a:rPr lang="pl-PL" sz="2200" i="1" dirty="0"/>
              <a:t>z</a:t>
            </a:r>
            <a:r>
              <a:rPr lang="pl-PL" sz="2200" dirty="0"/>
              <a:t>) i obuhvata koordinatni početak</a:t>
            </a:r>
            <a:r>
              <a:rPr lang="pl-PL" sz="22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pl-PL" sz="2200" dirty="0" smtClean="0"/>
          </a:p>
          <a:p>
            <a:pPr algn="just">
              <a:lnSpc>
                <a:spcPct val="150000"/>
              </a:lnSpc>
            </a:pPr>
            <a:r>
              <a:rPr lang="pl-PL" sz="2200" dirty="0" smtClean="0"/>
              <a:t> U </a:t>
            </a:r>
            <a:r>
              <a:rPr lang="pl-PL" sz="2200" dirty="0"/>
              <a:t>slučaju da oblast konvergencije z transformacije obuhvata     </a:t>
            </a:r>
            <a:endParaRPr lang="sr-Latn-C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183" y="2478086"/>
            <a:ext cx="3251533" cy="10041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245847" y="2731763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dirty="0"/>
              <a:t> ( z2)</a:t>
            </a:r>
          </a:p>
        </p:txBody>
      </p:sp>
    </p:spTree>
    <p:extLst>
      <p:ext uri="{BB962C8B-B14F-4D97-AF65-F5344CB8AC3E}">
        <p14:creationId xmlns:p14="http://schemas.microsoft.com/office/powerpoint/2010/main" val="660362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sz="2200" dirty="0" smtClean="0"/>
              <a:t>	jedinični </a:t>
            </a:r>
            <a:r>
              <a:rPr lang="pl-PL" sz="2200" dirty="0"/>
              <a:t>krug, tada za </a:t>
            </a:r>
            <a:r>
              <a:rPr lang="pl-PL" sz="2200" i="1" dirty="0"/>
              <a:t>z</a:t>
            </a:r>
            <a:r>
              <a:rPr lang="pl-PL" sz="2200" dirty="0"/>
              <a:t> = </a:t>
            </a:r>
            <a:r>
              <a:rPr lang="pl-PL" sz="2200" i="1" dirty="0"/>
              <a:t>e</a:t>
            </a:r>
            <a:r>
              <a:rPr lang="pl-PL" sz="2200" i="1" baseline="30000" dirty="0"/>
              <a:t>j</a:t>
            </a:r>
            <a:r>
              <a:rPr lang="en-US" sz="2200" i="1" baseline="30000" dirty="0">
                <a:sym typeface="Symbol" panose="05050102010706020507" pitchFamily="18" charset="2"/>
              </a:rPr>
              <a:t></a:t>
            </a:r>
            <a:r>
              <a:rPr lang="pl-PL" sz="2200" i="1" baseline="-25000" dirty="0"/>
              <a:t>,  </a:t>
            </a:r>
            <a:r>
              <a:rPr lang="pl-PL" sz="2200" i="1" dirty="0"/>
              <a:t>z</a:t>
            </a:r>
            <a:r>
              <a:rPr lang="pl-PL" sz="2200" dirty="0"/>
              <a:t> transformacija postaje </a:t>
            </a:r>
            <a:r>
              <a:rPr lang="pl-PL" sz="2200" dirty="0" smtClean="0"/>
              <a:t>	Furijeova </a:t>
            </a:r>
            <a:r>
              <a:rPr lang="pl-PL" sz="2200" dirty="0"/>
              <a:t>transformacija, izraz (z2) postaje inverzna </a:t>
            </a:r>
            <a:r>
              <a:rPr lang="pl-PL" sz="2200" dirty="0" smtClean="0"/>
              <a:t>	Furijeova </a:t>
            </a:r>
            <a:r>
              <a:rPr lang="pl-PL" sz="2200" dirty="0"/>
              <a:t>transformacija. </a:t>
            </a:r>
            <a:endParaRPr lang="pl-PL" sz="22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pl-PL" sz="2200" dirty="0"/>
              <a:t>	</a:t>
            </a:r>
            <a:r>
              <a:rPr lang="pl-PL" sz="2200" dirty="0" smtClean="0"/>
              <a:t>Ako </a:t>
            </a:r>
            <a:r>
              <a:rPr lang="pl-PL" sz="2200" dirty="0"/>
              <a:t>se u izrazu (z2) izvrši </a:t>
            </a:r>
            <a:r>
              <a:rPr lang="pl-PL" sz="2200" dirty="0" smtClean="0"/>
              <a:t>zamena </a:t>
            </a:r>
            <a:r>
              <a:rPr lang="pl-PL" sz="2200" dirty="0"/>
              <a:t>z = </a:t>
            </a:r>
            <a:r>
              <a:rPr lang="pl-PL" sz="2200" i="1" dirty="0"/>
              <a:t>e</a:t>
            </a:r>
            <a:r>
              <a:rPr lang="pl-PL" sz="2200" i="1" baseline="30000" dirty="0"/>
              <a:t>j</a:t>
            </a:r>
            <a:r>
              <a:rPr lang="en-US" sz="2200" i="1" baseline="30000" dirty="0">
                <a:sym typeface="Symbol" panose="05050102010706020507" pitchFamily="18" charset="2"/>
              </a:rPr>
              <a:t></a:t>
            </a:r>
            <a:r>
              <a:rPr lang="sr-Latn-CS" sz="2200" i="1" baseline="30000" dirty="0">
                <a:sym typeface="Symbol" panose="05050102010706020507" pitchFamily="18" charset="2"/>
              </a:rPr>
              <a:t>  </a:t>
            </a:r>
            <a:r>
              <a:rPr lang="pl-PL" sz="2200" dirty="0"/>
              <a:t>dobija se:</a:t>
            </a:r>
          </a:p>
          <a:p>
            <a:pPr marL="0" indent="0">
              <a:lnSpc>
                <a:spcPct val="150000"/>
              </a:lnSpc>
              <a:buNone/>
            </a:pPr>
            <a:endParaRPr lang="sr-Latn-CS" sz="2200" dirty="0"/>
          </a:p>
          <a:p>
            <a:endParaRPr lang="sr-Latn-CS" dirty="0"/>
          </a:p>
          <a:p>
            <a:endParaRPr lang="sr-Latn-C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854" y="4578805"/>
            <a:ext cx="3255546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553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sr-Latn-CS" sz="2200" dirty="0" smtClean="0"/>
              <a:t>Za </a:t>
            </a:r>
            <a:r>
              <a:rPr lang="sr-Latn-CS" sz="2200" dirty="0"/>
              <a:t>izračunavanje vrednosti integrala (z2) može se koristiti </a:t>
            </a:r>
            <a:r>
              <a:rPr lang="sr-Latn-CS" sz="2200" b="1" dirty="0"/>
              <a:t>Košijeva teorema o ostacima:</a:t>
            </a:r>
          </a:p>
          <a:p>
            <a:pPr algn="just">
              <a:lnSpc>
                <a:spcPct val="150000"/>
              </a:lnSpc>
            </a:pPr>
            <a:endParaRPr lang="pl-PL" sz="2000" dirty="0" smtClean="0"/>
          </a:p>
          <a:p>
            <a:pPr algn="just">
              <a:lnSpc>
                <a:spcPct val="150000"/>
              </a:lnSpc>
            </a:pPr>
            <a:endParaRPr lang="pl-PL" sz="2000" dirty="0" smtClean="0"/>
          </a:p>
          <a:p>
            <a:pPr algn="just">
              <a:lnSpc>
                <a:spcPct val="150000"/>
              </a:lnSpc>
            </a:pPr>
            <a:r>
              <a:rPr lang="pl-PL" sz="2000" dirty="0" smtClean="0"/>
              <a:t>                                                                                          </a:t>
            </a:r>
            <a:r>
              <a:rPr lang="pl-PL" sz="2000" dirty="0"/>
              <a:t>(z3)</a:t>
            </a:r>
          </a:p>
          <a:p>
            <a:pPr algn="just">
              <a:lnSpc>
                <a:spcPct val="150000"/>
              </a:lnSpc>
            </a:pPr>
            <a:endParaRPr lang="pl-PL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543" y="3443983"/>
            <a:ext cx="6250897" cy="1190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161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126" y="2210573"/>
            <a:ext cx="8596668" cy="3880773"/>
          </a:xfrm>
        </p:spPr>
        <p:txBody>
          <a:bodyPr>
            <a:normAutofit/>
          </a:bodyPr>
          <a:lstStyle/>
          <a:p>
            <a:r>
              <a:rPr lang="sr-Latn-CS" sz="2400" b="1" dirty="0" smtClean="0"/>
              <a:t>Primer </a:t>
            </a:r>
            <a:endParaRPr lang="sr-Latn-CS" sz="2400" b="1" dirty="0"/>
          </a:p>
          <a:p>
            <a:pPr>
              <a:lnSpc>
                <a:spcPct val="150000"/>
              </a:lnSpc>
            </a:pPr>
            <a:r>
              <a:rPr lang="sr-Latn-CS" sz="2200" dirty="0"/>
              <a:t>Data je z transformacija    </a:t>
            </a:r>
            <a:r>
              <a:rPr lang="sr-Latn-CS" sz="2200" dirty="0" smtClean="0"/>
              <a:t>                  , </a:t>
            </a:r>
            <a:r>
              <a:rPr lang="sr-Latn-CS" sz="2200" dirty="0"/>
              <a:t>čija je oblast konvergencije </a:t>
            </a:r>
            <a:r>
              <a:rPr lang="en-US" sz="2200" dirty="0">
                <a:sym typeface="Symbol" panose="05050102010706020507" pitchFamily="18" charset="2"/>
              </a:rPr>
              <a:t></a:t>
            </a:r>
            <a:r>
              <a:rPr lang="pl-PL" sz="2200" i="1" dirty="0"/>
              <a:t>z</a:t>
            </a:r>
            <a:r>
              <a:rPr lang="en-US" sz="2200" dirty="0">
                <a:sym typeface="Symbol" panose="05050102010706020507" pitchFamily="18" charset="2"/>
              </a:rPr>
              <a:t></a:t>
            </a:r>
            <a:r>
              <a:rPr lang="pl-PL" sz="2200" dirty="0"/>
              <a:t>&gt;</a:t>
            </a:r>
            <a:r>
              <a:rPr lang="en-US" sz="2200" dirty="0">
                <a:sym typeface="Symbol" panose="05050102010706020507" pitchFamily="18" charset="2"/>
              </a:rPr>
              <a:t></a:t>
            </a:r>
            <a:r>
              <a:rPr lang="pl-PL" sz="2200" i="1" dirty="0"/>
              <a:t>a</a:t>
            </a:r>
            <a:r>
              <a:rPr lang="en-US" sz="2200" dirty="0">
                <a:sym typeface="Symbol" panose="05050102010706020507" pitchFamily="18" charset="2"/>
              </a:rPr>
              <a:t></a:t>
            </a:r>
            <a:r>
              <a:rPr lang="pl-PL" sz="2200" dirty="0" smtClean="0"/>
              <a:t>. </a:t>
            </a:r>
            <a:r>
              <a:rPr lang="en-US" sz="2200" dirty="0" err="1"/>
              <a:t>Odrediti</a:t>
            </a:r>
            <a:r>
              <a:rPr lang="en-US" sz="2200" dirty="0"/>
              <a:t> </a:t>
            </a:r>
            <a:r>
              <a:rPr lang="en-US" sz="2200" dirty="0" err="1"/>
              <a:t>odgovarajući</a:t>
            </a:r>
            <a:r>
              <a:rPr lang="en-US" sz="2200" dirty="0"/>
              <a:t> </a:t>
            </a:r>
            <a:r>
              <a:rPr lang="en-US" sz="2200" dirty="0" err="1"/>
              <a:t>diskretni</a:t>
            </a:r>
            <a:r>
              <a:rPr lang="en-US" sz="2200" dirty="0"/>
              <a:t> </a:t>
            </a:r>
            <a:r>
              <a:rPr lang="en-US" sz="2200" dirty="0" err="1"/>
              <a:t>niz</a:t>
            </a:r>
            <a:r>
              <a:rPr lang="en-US" sz="2200" dirty="0"/>
              <a:t> </a:t>
            </a:r>
            <a:r>
              <a:rPr lang="en-US" sz="2200" dirty="0">
                <a:sym typeface="Symbol" panose="05050102010706020507" pitchFamily="18" charset="2"/>
              </a:rPr>
              <a:t></a:t>
            </a:r>
            <a:r>
              <a:rPr lang="pl-PL" sz="2200" i="1" dirty="0"/>
              <a:t>x</a:t>
            </a:r>
            <a:r>
              <a:rPr lang="pl-PL" sz="2200" dirty="0"/>
              <a:t>(</a:t>
            </a:r>
            <a:r>
              <a:rPr lang="pl-PL" sz="2200" i="1" dirty="0"/>
              <a:t>n</a:t>
            </a:r>
            <a:r>
              <a:rPr lang="pl-PL" sz="2200" dirty="0"/>
              <a:t>)</a:t>
            </a:r>
            <a:r>
              <a:rPr lang="en-US" sz="2200" dirty="0">
                <a:sym typeface="Symbol" panose="05050102010706020507" pitchFamily="18" charset="2"/>
              </a:rPr>
              <a:t></a:t>
            </a:r>
            <a:r>
              <a:rPr lang="pl-PL" sz="2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pl-PL" sz="2400" dirty="0" smtClean="0"/>
              <a:t>Rešenje:</a:t>
            </a:r>
          </a:p>
          <a:p>
            <a:pPr>
              <a:lnSpc>
                <a:spcPct val="150000"/>
              </a:lnSpc>
            </a:pPr>
            <a:r>
              <a:rPr lang="sr-Latn-CS" sz="2200" dirty="0"/>
              <a:t>Najpre određujemo:</a:t>
            </a:r>
          </a:p>
          <a:p>
            <a:pPr>
              <a:lnSpc>
                <a:spcPct val="150000"/>
              </a:lnSpc>
            </a:pPr>
            <a:endParaRPr lang="sr-Latn-CS" sz="2200" dirty="0"/>
          </a:p>
          <a:p>
            <a:endParaRPr lang="sr-Latn-CS" sz="2000" dirty="0"/>
          </a:p>
          <a:p>
            <a:endParaRPr lang="sr-Latn-CS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6365" y="2782170"/>
            <a:ext cx="1338606" cy="56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912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087" y="2243716"/>
            <a:ext cx="8596668" cy="3880773"/>
          </a:xfrm>
        </p:spPr>
        <p:txBody>
          <a:bodyPr/>
          <a:lstStyle/>
          <a:p>
            <a:r>
              <a:rPr lang="sr-Latn-CS" sz="2000" dirty="0" smtClean="0"/>
              <a:t> </a:t>
            </a:r>
          </a:p>
          <a:p>
            <a:endParaRPr lang="sr-Latn-CS" sz="2000" dirty="0"/>
          </a:p>
          <a:p>
            <a:pPr>
              <a:lnSpc>
                <a:spcPct val="150000"/>
              </a:lnSpc>
            </a:pP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pl-PL" sz="2200" i="1" dirty="0"/>
              <a:t>n</a:t>
            </a:r>
            <a:r>
              <a:rPr lang="pl-PL" sz="2200" dirty="0"/>
              <a:t> </a:t>
            </a:r>
            <a:r>
              <a:rPr lang="en-US" sz="2200" dirty="0">
                <a:sym typeface="Symbol" panose="05050102010706020507" pitchFamily="18" charset="2"/>
              </a:rPr>
              <a:t></a:t>
            </a:r>
            <a:r>
              <a:rPr lang="pl-PL" sz="2200" dirty="0"/>
              <a:t> 0</a:t>
            </a:r>
            <a:r>
              <a:rPr lang="en-US" sz="2200" dirty="0"/>
              <a:t>, </a:t>
            </a:r>
            <a:r>
              <a:rPr lang="en-US" sz="2200" dirty="0" err="1"/>
              <a:t>kontura</a:t>
            </a:r>
            <a:r>
              <a:rPr lang="en-US" sz="2200" dirty="0"/>
              <a:t> </a:t>
            </a:r>
            <a:r>
              <a:rPr lang="en-US" sz="2200" dirty="0" err="1"/>
              <a:t>integraljenja</a:t>
            </a:r>
            <a:r>
              <a:rPr lang="en-US" sz="2200" dirty="0"/>
              <a:t> C </a:t>
            </a:r>
            <a:r>
              <a:rPr lang="en-US" sz="2200" dirty="0" err="1"/>
              <a:t>obuhvata</a:t>
            </a:r>
            <a:r>
              <a:rPr lang="en-US" sz="2200" dirty="0"/>
              <a:t> </a:t>
            </a:r>
            <a:r>
              <a:rPr lang="en-US" sz="2200" dirty="0" err="1"/>
              <a:t>samo</a:t>
            </a:r>
            <a:r>
              <a:rPr lang="en-US" sz="2200" dirty="0"/>
              <a:t> </a:t>
            </a:r>
            <a:r>
              <a:rPr lang="en-US" sz="2200" dirty="0" err="1"/>
              <a:t>jedan</a:t>
            </a:r>
            <a:r>
              <a:rPr lang="en-US" sz="2200" dirty="0"/>
              <a:t> pol </a:t>
            </a:r>
            <a:r>
              <a:rPr lang="en-US" sz="2200" dirty="0" err="1"/>
              <a:t>i</a:t>
            </a:r>
            <a:r>
              <a:rPr lang="en-US" sz="2200" dirty="0"/>
              <a:t> to u </a:t>
            </a:r>
            <a:r>
              <a:rPr lang="en-US" sz="2200" dirty="0" err="1"/>
              <a:t>tački</a:t>
            </a:r>
            <a:r>
              <a:rPr lang="en-US" sz="2200" dirty="0"/>
              <a:t> z = a. </a:t>
            </a:r>
            <a:endParaRPr lang="sr-Latn-CS" sz="2200" dirty="0"/>
          </a:p>
          <a:p>
            <a:pPr>
              <a:lnSpc>
                <a:spcPct val="150000"/>
              </a:lnSpc>
            </a:pPr>
            <a:r>
              <a:rPr lang="pl-PL" sz="2200" dirty="0" smtClean="0"/>
              <a:t> </a:t>
            </a:r>
            <a:r>
              <a:rPr lang="sr-Latn-CS" sz="2200" dirty="0" smtClean="0"/>
              <a:t>Stoga </a:t>
            </a:r>
            <a:r>
              <a:rPr lang="sr-Latn-CS" sz="2200" dirty="0"/>
              <a:t>imamo:</a:t>
            </a:r>
          </a:p>
          <a:p>
            <a:endParaRPr lang="sr-Latn-C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95" y="2243716"/>
            <a:ext cx="1749947" cy="7074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7008" y="4928260"/>
            <a:ext cx="2757817" cy="62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776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/>
              <a:t>Prema</a:t>
            </a:r>
            <a:r>
              <a:rPr lang="en-US" sz="2200" dirty="0"/>
              <a:t> </a:t>
            </a:r>
            <a:r>
              <a:rPr lang="en-US" sz="2200" dirty="0" err="1"/>
              <a:t>izrazu</a:t>
            </a:r>
            <a:r>
              <a:rPr lang="en-US" sz="2200" dirty="0"/>
              <a:t> </a:t>
            </a:r>
            <a:r>
              <a:rPr lang="en-US" sz="2200" dirty="0" smtClean="0"/>
              <a:t>(</a:t>
            </a:r>
            <a:r>
              <a:rPr lang="sr-Latn-CS" sz="2200" dirty="0" smtClean="0"/>
              <a:t>z</a:t>
            </a:r>
            <a:r>
              <a:rPr lang="en-US" sz="2200" dirty="0" smtClean="0"/>
              <a:t>3</a:t>
            </a:r>
            <a:r>
              <a:rPr lang="en-US" sz="2200" dirty="0"/>
              <a:t>), </a:t>
            </a:r>
            <a:r>
              <a:rPr lang="en-US" sz="2200" dirty="0" err="1"/>
              <a:t>dobijamo</a:t>
            </a:r>
            <a:endParaRPr lang="sr-Latn-CS" sz="2200" dirty="0"/>
          </a:p>
          <a:p>
            <a:pPr hangingPunct="0">
              <a:lnSpc>
                <a:spcPct val="150000"/>
              </a:lnSpc>
            </a:pPr>
            <a:r>
              <a:rPr lang="pl-PL" sz="2200" i="1" dirty="0"/>
              <a:t>x</a:t>
            </a:r>
            <a:r>
              <a:rPr lang="pl-PL" sz="2200" dirty="0"/>
              <a:t>(</a:t>
            </a:r>
            <a:r>
              <a:rPr lang="pl-PL" sz="2200" i="1" dirty="0"/>
              <a:t>n</a:t>
            </a:r>
            <a:r>
              <a:rPr lang="pl-PL" sz="2200" dirty="0"/>
              <a:t>)=</a:t>
            </a:r>
            <a:r>
              <a:rPr lang="pl-PL" sz="2200" i="1" dirty="0"/>
              <a:t>a</a:t>
            </a:r>
            <a:r>
              <a:rPr lang="pl-PL" sz="2200" i="1" baseline="30000" dirty="0"/>
              <a:t>n</a:t>
            </a:r>
            <a:r>
              <a:rPr lang="pl-PL" sz="2200" dirty="0"/>
              <a:t>,  za </a:t>
            </a:r>
            <a:r>
              <a:rPr lang="pl-PL" sz="2200" i="1" dirty="0"/>
              <a:t>n</a:t>
            </a:r>
            <a:r>
              <a:rPr lang="pl-PL" sz="2200" dirty="0"/>
              <a:t> </a:t>
            </a:r>
            <a:r>
              <a:rPr lang="en-US" sz="2200" dirty="0">
                <a:sym typeface="Symbol" panose="05050102010706020507" pitchFamily="18" charset="2"/>
              </a:rPr>
              <a:t></a:t>
            </a:r>
            <a:r>
              <a:rPr lang="pl-PL" sz="2200" dirty="0"/>
              <a:t> 0.</a:t>
            </a:r>
            <a:endParaRPr lang="sr-Latn-CS" sz="2200" dirty="0"/>
          </a:p>
          <a:p>
            <a:pPr>
              <a:lnSpc>
                <a:spcPct val="150000"/>
              </a:lnSpc>
            </a:pPr>
            <a:r>
              <a:rPr lang="en-US" sz="2200" dirty="0" err="1"/>
              <a:t>Za</a:t>
            </a:r>
            <a:r>
              <a:rPr lang="en-US" sz="2200" dirty="0"/>
              <a:t> n&lt;0 </a:t>
            </a:r>
            <a:r>
              <a:rPr lang="en-US" sz="2200" dirty="0" err="1"/>
              <a:t>kontura</a:t>
            </a:r>
            <a:r>
              <a:rPr lang="en-US" sz="2200" dirty="0"/>
              <a:t> C </a:t>
            </a:r>
            <a:r>
              <a:rPr lang="en-US" sz="2200" dirty="0" err="1"/>
              <a:t>obuhvata</a:t>
            </a:r>
            <a:r>
              <a:rPr lang="en-US" sz="2200" dirty="0"/>
              <a:t> </a:t>
            </a:r>
            <a:r>
              <a:rPr lang="en-US" sz="2200" dirty="0" err="1"/>
              <a:t>polove</a:t>
            </a:r>
            <a:r>
              <a:rPr lang="en-US" sz="2200" dirty="0"/>
              <a:t> u z = 0 </a:t>
            </a:r>
            <a:r>
              <a:rPr lang="en-US" sz="2200" dirty="0" err="1"/>
              <a:t>i</a:t>
            </a:r>
            <a:r>
              <a:rPr lang="en-US" sz="2200" dirty="0"/>
              <a:t> z = a. </a:t>
            </a:r>
            <a:r>
              <a:rPr lang="en-US" sz="2200" dirty="0" err="1"/>
              <a:t>Tako</a:t>
            </a:r>
            <a:r>
              <a:rPr lang="en-US" sz="2200" dirty="0"/>
              <a:t> </a:t>
            </a:r>
            <a:r>
              <a:rPr lang="en-US" sz="2200" dirty="0" err="1"/>
              <a:t>za</a:t>
            </a:r>
            <a:r>
              <a:rPr lang="en-US" sz="2200" dirty="0"/>
              <a:t> n =-1 </a:t>
            </a:r>
            <a:r>
              <a:rPr lang="en-US" sz="2200" dirty="0" err="1"/>
              <a:t>imamo</a:t>
            </a:r>
            <a:r>
              <a:rPr lang="en-US" sz="2200" dirty="0" smtClean="0"/>
              <a:t>:</a:t>
            </a:r>
            <a:endParaRPr lang="sr-Latn-CS" sz="2200" dirty="0" smtClean="0"/>
          </a:p>
          <a:p>
            <a:endParaRPr lang="sr-Latn-CS" sz="2000" dirty="0"/>
          </a:p>
          <a:p>
            <a:endParaRPr lang="sr-Latn-CS" sz="2000" dirty="0" smtClean="0"/>
          </a:p>
          <a:p>
            <a:pPr marL="0" indent="0">
              <a:buNone/>
            </a:pPr>
            <a:endParaRPr lang="pl-PL" sz="2000" dirty="0"/>
          </a:p>
          <a:p>
            <a:endParaRPr lang="sr-Latn-CS" sz="2000" dirty="0"/>
          </a:p>
          <a:p>
            <a:endParaRPr lang="sr-Latn-C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1463" y="4594063"/>
            <a:ext cx="1945228" cy="827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903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200" dirty="0"/>
              <a:t>odakle, prema izrazu (z3) sledi</a:t>
            </a:r>
            <a:r>
              <a:rPr lang="pl-PL" sz="2200" dirty="0" smtClean="0"/>
              <a:t>:</a:t>
            </a:r>
          </a:p>
          <a:p>
            <a:endParaRPr lang="pl-PL" sz="2200" dirty="0"/>
          </a:p>
          <a:p>
            <a:endParaRPr lang="pl-PL" sz="2200" dirty="0" smtClean="0"/>
          </a:p>
          <a:p>
            <a:r>
              <a:rPr lang="en-US" sz="2200" dirty="0"/>
              <a:t>Na </a:t>
            </a:r>
            <a:r>
              <a:rPr lang="en-US" sz="2200" dirty="0" err="1"/>
              <a:t>isti</a:t>
            </a:r>
            <a:r>
              <a:rPr lang="en-US" sz="2200" dirty="0"/>
              <a:t> </a:t>
            </a:r>
            <a:r>
              <a:rPr lang="en-US" sz="2200" dirty="0" err="1"/>
              <a:t>način</a:t>
            </a:r>
            <a:r>
              <a:rPr lang="en-US" sz="2200" dirty="0"/>
              <a:t> se </a:t>
            </a:r>
            <a:r>
              <a:rPr lang="en-US" sz="2200" dirty="0" err="1"/>
              <a:t>pokazuje</a:t>
            </a:r>
            <a:r>
              <a:rPr lang="en-US" sz="2200" dirty="0"/>
              <a:t> da je x(n) = 0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dirty="0" err="1"/>
              <a:t>svako</a:t>
            </a:r>
            <a:r>
              <a:rPr lang="en-US" sz="2200" dirty="0"/>
              <a:t> n &lt; 0. </a:t>
            </a:r>
            <a:r>
              <a:rPr lang="en-US" sz="2200" dirty="0" err="1"/>
              <a:t>Znači</a:t>
            </a:r>
            <a:r>
              <a:rPr lang="en-US" sz="2200" dirty="0"/>
              <a:t> </a:t>
            </a:r>
            <a:r>
              <a:rPr lang="en-US" sz="2200" dirty="0" err="1"/>
              <a:t>traženi</a:t>
            </a:r>
            <a:r>
              <a:rPr lang="en-US" sz="2200" dirty="0"/>
              <a:t> </a:t>
            </a:r>
            <a:r>
              <a:rPr lang="en-US" sz="2200" dirty="0" err="1"/>
              <a:t>niz</a:t>
            </a:r>
            <a:r>
              <a:rPr lang="en-US" sz="2200" dirty="0"/>
              <a:t> je:</a:t>
            </a:r>
            <a:endParaRPr lang="sr-Latn-CS" sz="2200" dirty="0"/>
          </a:p>
          <a:p>
            <a:r>
              <a:rPr lang="en-US" sz="2200" dirty="0">
                <a:sym typeface="Symbol" panose="05050102010706020507" pitchFamily="18" charset="2"/>
              </a:rPr>
              <a:t></a:t>
            </a:r>
            <a:r>
              <a:rPr lang="pl-PL" sz="2200" i="1" dirty="0"/>
              <a:t>x</a:t>
            </a:r>
            <a:r>
              <a:rPr lang="pl-PL" sz="2200" dirty="0"/>
              <a:t>(</a:t>
            </a:r>
            <a:r>
              <a:rPr lang="pl-PL" sz="2200" i="1" dirty="0"/>
              <a:t>n</a:t>
            </a:r>
            <a:r>
              <a:rPr lang="pl-PL" sz="2200" dirty="0"/>
              <a:t>)</a:t>
            </a:r>
            <a:r>
              <a:rPr lang="en-US" sz="2200" dirty="0">
                <a:sym typeface="Symbol" panose="05050102010706020507" pitchFamily="18" charset="2"/>
              </a:rPr>
              <a:t></a:t>
            </a:r>
            <a:r>
              <a:rPr lang="pl-PL" sz="2200" dirty="0"/>
              <a:t>=</a:t>
            </a:r>
            <a:r>
              <a:rPr lang="pl-PL" sz="2200" i="1" dirty="0"/>
              <a:t>a</a:t>
            </a:r>
            <a:r>
              <a:rPr lang="pl-PL" sz="2200" i="1" baseline="30000" dirty="0"/>
              <a:t>n</a:t>
            </a:r>
            <a:r>
              <a:rPr lang="en-US" sz="2200" dirty="0">
                <a:sym typeface="Symbol" panose="05050102010706020507" pitchFamily="18" charset="2"/>
              </a:rPr>
              <a:t></a:t>
            </a:r>
            <a:r>
              <a:rPr lang="pl-PL" sz="2200" i="1" dirty="0"/>
              <a:t>u</a:t>
            </a:r>
            <a:r>
              <a:rPr lang="pl-PL" sz="2200" dirty="0"/>
              <a:t>(</a:t>
            </a:r>
            <a:r>
              <a:rPr lang="pl-PL" sz="2200" i="1" dirty="0"/>
              <a:t>n</a:t>
            </a:r>
            <a:r>
              <a:rPr lang="pl-PL" sz="2200" dirty="0"/>
              <a:t>)</a:t>
            </a:r>
            <a:r>
              <a:rPr lang="en-US" sz="2200" dirty="0">
                <a:sym typeface="Symbol" panose="05050102010706020507" pitchFamily="18" charset="2"/>
              </a:rPr>
              <a:t></a:t>
            </a:r>
            <a:r>
              <a:rPr lang="pl-PL" sz="2200" dirty="0"/>
              <a:t>.  </a:t>
            </a:r>
            <a:endParaRPr lang="pl-PL" sz="2200" dirty="0" smtClean="0"/>
          </a:p>
          <a:p>
            <a:endParaRPr lang="pl-PL" sz="2200" dirty="0" smtClean="0"/>
          </a:p>
          <a:p>
            <a:r>
              <a:rPr lang="pl-PL" sz="2200" dirty="0" smtClean="0"/>
              <a:t>Određivanje </a:t>
            </a:r>
            <a:r>
              <a:rPr lang="pl-PL" sz="2200" dirty="0"/>
              <a:t>inverzne </a:t>
            </a:r>
            <a:r>
              <a:rPr lang="pl-PL" sz="2200" i="1" dirty="0"/>
              <a:t>z</a:t>
            </a:r>
            <a:r>
              <a:rPr lang="pl-PL" sz="2200" dirty="0"/>
              <a:t> transformacije preko računa ostataka se</a:t>
            </a:r>
            <a:endParaRPr lang="sr-Latn-CS" sz="2200" dirty="0"/>
          </a:p>
          <a:p>
            <a:endParaRPr lang="pl-PL" sz="2200" dirty="0"/>
          </a:p>
          <a:p>
            <a:endParaRPr lang="sr-Latn-C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856" y="2852033"/>
            <a:ext cx="2475191" cy="4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891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dirty="0" smtClean="0"/>
              <a:t>	retko primenjuje iz </a:t>
            </a:r>
            <a:r>
              <a:rPr lang="pl-PL" sz="2200" dirty="0"/>
              <a:t>praktičnih razloga</a:t>
            </a:r>
            <a:r>
              <a:rPr lang="pl-PL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pl-PL" sz="2200" dirty="0" smtClean="0"/>
              <a:t>Naime</a:t>
            </a:r>
            <a:r>
              <a:rPr lang="pl-PL" sz="2200" dirty="0"/>
              <a:t>, mada je izraz </a:t>
            </a:r>
            <a:r>
              <a:rPr lang="pl-PL" sz="2200" dirty="0" smtClean="0"/>
              <a:t>(z3</a:t>
            </a:r>
            <a:r>
              <a:rPr lang="pl-PL" sz="2200" dirty="0"/>
              <a:t>) definisan za svako </a:t>
            </a:r>
            <a:r>
              <a:rPr lang="pl-PL" sz="2200" i="1" dirty="0"/>
              <a:t>n</a:t>
            </a:r>
            <a:r>
              <a:rPr lang="pl-PL" sz="2200" dirty="0"/>
              <a:t>, račun ostataka može biti prilično komplikovan za </a:t>
            </a:r>
            <a:r>
              <a:rPr lang="pl-PL" sz="2200" i="1" dirty="0"/>
              <a:t>n</a:t>
            </a:r>
            <a:r>
              <a:rPr lang="pl-PL" sz="2200" dirty="0"/>
              <a:t> &lt; 0 zbog višestrukih polova u </a:t>
            </a:r>
            <a:r>
              <a:rPr lang="pl-PL" sz="2200" i="1" dirty="0"/>
              <a:t>z</a:t>
            </a:r>
            <a:r>
              <a:rPr lang="pl-PL" sz="2200" dirty="0"/>
              <a:t> = 0. Stoga se u praksi primenjuju drugi postupci za određivanje inverzne </a:t>
            </a:r>
            <a:r>
              <a:rPr lang="pl-PL" sz="2200" i="1" dirty="0"/>
              <a:t>z</a:t>
            </a:r>
            <a:r>
              <a:rPr lang="pl-PL" sz="2200" dirty="0"/>
              <a:t> transformacije, kao što su </a:t>
            </a:r>
            <a:r>
              <a:rPr lang="pl-PL" sz="2200" i="1" dirty="0"/>
              <a:t>rastavljanje funkcije X(z) na parcijalne razlomke</a:t>
            </a:r>
            <a:r>
              <a:rPr lang="pl-PL" sz="2200" dirty="0"/>
              <a:t>, </a:t>
            </a:r>
            <a:r>
              <a:rPr lang="pl-PL" sz="2200" i="1" dirty="0"/>
              <a:t>razvijanje funkcije X(z) u Tejlorov (Taylor) red i produženo deljenje.</a:t>
            </a:r>
            <a:endParaRPr lang="sr-Latn-CS" sz="2200" dirty="0"/>
          </a:p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827761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600" dirty="0" smtClean="0"/>
              <a:t>Kontrolna pitanja:</a:t>
            </a:r>
          </a:p>
          <a:p>
            <a:r>
              <a:rPr lang="pl-PL" sz="2000" dirty="0" smtClean="0"/>
              <a:t>1. </a:t>
            </a:r>
            <a:r>
              <a:rPr lang="pl-PL" sz="2000" dirty="0"/>
              <a:t>Za niz </a:t>
            </a:r>
            <a:r>
              <a:rPr lang="en-US" sz="2000" dirty="0">
                <a:sym typeface="Symbol" panose="05050102010706020507" pitchFamily="18" charset="2"/>
              </a:rPr>
              <a:t></a:t>
            </a:r>
            <a:r>
              <a:rPr lang="pl-PL" sz="2000" i="1" dirty="0"/>
              <a:t>x</a:t>
            </a:r>
            <a:r>
              <a:rPr lang="pl-PL" sz="2000" dirty="0"/>
              <a:t>(</a:t>
            </a:r>
            <a:r>
              <a:rPr lang="pl-PL" sz="2000" i="1" dirty="0"/>
              <a:t>n</a:t>
            </a:r>
            <a:r>
              <a:rPr lang="pl-PL" sz="2000" dirty="0"/>
              <a:t>)</a:t>
            </a:r>
            <a:r>
              <a:rPr lang="en-US" sz="2000" dirty="0">
                <a:sym typeface="Symbol" panose="05050102010706020507" pitchFamily="18" charset="2"/>
              </a:rPr>
              <a:t></a:t>
            </a:r>
            <a:r>
              <a:rPr lang="pl-PL" sz="2000" dirty="0"/>
              <a:t> = </a:t>
            </a:r>
            <a:r>
              <a:rPr lang="en-US" sz="2000" dirty="0" smtClean="0">
                <a:sym typeface="Symbol" panose="05050102010706020507" pitchFamily="18" charset="2"/>
              </a:rPr>
              <a:t></a:t>
            </a:r>
            <a:r>
              <a:rPr lang="sr-Latn-CS" sz="2000" dirty="0" smtClean="0">
                <a:sym typeface="Symbol" panose="05050102010706020507" pitchFamily="18" charset="2"/>
              </a:rPr>
              <a:t>(1/2)</a:t>
            </a:r>
            <a:r>
              <a:rPr lang="pl-PL" sz="2000" i="1" baseline="30000" dirty="0" smtClean="0"/>
              <a:t>n</a:t>
            </a:r>
            <a:r>
              <a:rPr lang="pl-PL" sz="2000" i="1" dirty="0" smtClean="0"/>
              <a:t>u</a:t>
            </a:r>
            <a:r>
              <a:rPr lang="pl-PL" sz="2000" dirty="0" smtClean="0"/>
              <a:t>(</a:t>
            </a:r>
            <a:r>
              <a:rPr lang="pl-PL" sz="2000" i="1" dirty="0" smtClean="0"/>
              <a:t>n</a:t>
            </a:r>
            <a:r>
              <a:rPr lang="pl-PL" sz="2000" dirty="0"/>
              <a:t>)</a:t>
            </a:r>
            <a:r>
              <a:rPr lang="en-US" sz="2000" dirty="0">
                <a:sym typeface="Symbol" panose="05050102010706020507" pitchFamily="18" charset="2"/>
              </a:rPr>
              <a:t></a:t>
            </a:r>
            <a:r>
              <a:rPr lang="pl-PL" sz="2000" dirty="0"/>
              <a:t> odrediti </a:t>
            </a:r>
            <a:r>
              <a:rPr lang="pl-PL" sz="2000" i="1" dirty="0"/>
              <a:t>z</a:t>
            </a:r>
            <a:r>
              <a:rPr lang="pl-PL" sz="2000" dirty="0"/>
              <a:t> transformaciju i oblast u </a:t>
            </a:r>
            <a:r>
              <a:rPr lang="pl-PL" sz="2000" i="1" dirty="0"/>
              <a:t>z</a:t>
            </a:r>
            <a:r>
              <a:rPr lang="pl-PL" sz="2000" dirty="0"/>
              <a:t> ravni u kojoj </a:t>
            </a:r>
            <a:r>
              <a:rPr lang="pl-PL" sz="2000" i="1" dirty="0"/>
              <a:t>z</a:t>
            </a:r>
            <a:r>
              <a:rPr lang="pl-PL" sz="2000" dirty="0"/>
              <a:t> transformacija konvergira</a:t>
            </a:r>
            <a:r>
              <a:rPr lang="pl-PL" sz="2000" dirty="0" smtClean="0"/>
              <a:t>.</a:t>
            </a:r>
          </a:p>
          <a:p>
            <a:r>
              <a:rPr lang="pl-PL" sz="2000" dirty="0" smtClean="0"/>
              <a:t>2.Šta predstavlja </a:t>
            </a:r>
            <a:r>
              <a:rPr lang="en-US" sz="2000" dirty="0" err="1"/>
              <a:t>inverzna</a:t>
            </a:r>
            <a:r>
              <a:rPr lang="en-US" sz="2000" dirty="0"/>
              <a:t> z </a:t>
            </a:r>
            <a:r>
              <a:rPr lang="en-US" sz="2000" dirty="0" err="1" smtClean="0"/>
              <a:t>transformacija</a:t>
            </a:r>
            <a:r>
              <a:rPr lang="sr-Latn-CS" sz="2000" dirty="0" smtClean="0"/>
              <a:t>?</a:t>
            </a:r>
          </a:p>
          <a:p>
            <a:r>
              <a:rPr lang="sr-Latn-CS" sz="2000" dirty="0" smtClean="0"/>
              <a:t>3. Napisati izraz za izračunavanje </a:t>
            </a:r>
            <a:r>
              <a:rPr lang="en-US" sz="2000" dirty="0" err="1" smtClean="0"/>
              <a:t>inverzn</a:t>
            </a:r>
            <a:r>
              <a:rPr lang="sr-Latn-CS" sz="2000" dirty="0" smtClean="0"/>
              <a:t>e</a:t>
            </a:r>
            <a:r>
              <a:rPr lang="en-US" sz="2000" dirty="0" smtClean="0"/>
              <a:t> </a:t>
            </a:r>
            <a:r>
              <a:rPr lang="en-US" sz="2000" dirty="0"/>
              <a:t>z </a:t>
            </a:r>
            <a:r>
              <a:rPr lang="en-US" sz="2000" dirty="0" err="1" smtClean="0"/>
              <a:t>transformacij</a:t>
            </a:r>
            <a:r>
              <a:rPr lang="sr-Latn-CS" sz="2000" smtClean="0"/>
              <a:t>e</a:t>
            </a:r>
            <a:endParaRPr lang="sr-Latn-CS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786784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pl-PL" sz="2400" b="1" dirty="0"/>
              <a:t>Primer</a:t>
            </a:r>
            <a:endParaRPr lang="sr-Latn-CS" sz="2400" b="1" dirty="0"/>
          </a:p>
          <a:p>
            <a:pPr hangingPunct="0">
              <a:lnSpc>
                <a:spcPct val="150000"/>
              </a:lnSpc>
            </a:pPr>
            <a:r>
              <a:rPr lang="pl-PL" sz="2200" dirty="0"/>
              <a:t>Za niz </a:t>
            </a:r>
            <a:r>
              <a:rPr lang="en-US" sz="2200" dirty="0">
                <a:sym typeface="Symbol" panose="05050102010706020507" pitchFamily="18" charset="2"/>
              </a:rPr>
              <a:t></a:t>
            </a:r>
            <a:r>
              <a:rPr lang="pl-PL" sz="2200" i="1" dirty="0"/>
              <a:t>x</a:t>
            </a:r>
            <a:r>
              <a:rPr lang="pl-PL" sz="2200" dirty="0"/>
              <a:t>(</a:t>
            </a:r>
            <a:r>
              <a:rPr lang="pl-PL" sz="2200" i="1" dirty="0"/>
              <a:t>n</a:t>
            </a:r>
            <a:r>
              <a:rPr lang="pl-PL" sz="2200" dirty="0"/>
              <a:t>)</a:t>
            </a:r>
            <a:r>
              <a:rPr lang="en-US" sz="2200" dirty="0">
                <a:sym typeface="Symbol" panose="05050102010706020507" pitchFamily="18" charset="2"/>
              </a:rPr>
              <a:t></a:t>
            </a:r>
            <a:r>
              <a:rPr lang="pl-PL" sz="2200" dirty="0"/>
              <a:t> = </a:t>
            </a:r>
            <a:r>
              <a:rPr lang="en-US" sz="2200" dirty="0">
                <a:sym typeface="Symbol" panose="05050102010706020507" pitchFamily="18" charset="2"/>
              </a:rPr>
              <a:t></a:t>
            </a:r>
            <a:r>
              <a:rPr lang="pl-PL" sz="2200" i="1" dirty="0"/>
              <a:t>a</a:t>
            </a:r>
            <a:r>
              <a:rPr lang="pl-PL" sz="2200" i="1" baseline="30000" dirty="0"/>
              <a:t>n</a:t>
            </a:r>
            <a:r>
              <a:rPr lang="pl-PL" sz="2200" i="1" dirty="0"/>
              <a:t>u</a:t>
            </a:r>
            <a:r>
              <a:rPr lang="pl-PL" sz="2200" dirty="0"/>
              <a:t>(</a:t>
            </a:r>
            <a:r>
              <a:rPr lang="pl-PL" sz="2200" i="1" dirty="0"/>
              <a:t>n</a:t>
            </a:r>
            <a:r>
              <a:rPr lang="pl-PL" sz="2200" dirty="0"/>
              <a:t>)</a:t>
            </a:r>
            <a:r>
              <a:rPr lang="en-US" sz="2200" dirty="0">
                <a:sym typeface="Symbol" panose="05050102010706020507" pitchFamily="18" charset="2"/>
              </a:rPr>
              <a:t></a:t>
            </a:r>
            <a:r>
              <a:rPr lang="pl-PL" sz="2200" dirty="0"/>
              <a:t> odrediti </a:t>
            </a:r>
            <a:r>
              <a:rPr lang="pl-PL" sz="2200" i="1" dirty="0"/>
              <a:t>z</a:t>
            </a:r>
            <a:r>
              <a:rPr lang="pl-PL" sz="2200" dirty="0"/>
              <a:t> transformaciju i oblast u </a:t>
            </a:r>
            <a:r>
              <a:rPr lang="pl-PL" sz="2200" i="1" dirty="0"/>
              <a:t>z</a:t>
            </a:r>
            <a:r>
              <a:rPr lang="pl-PL" sz="2200" dirty="0"/>
              <a:t> ravni u kojoj </a:t>
            </a:r>
            <a:r>
              <a:rPr lang="pl-PL" sz="2200" i="1" dirty="0"/>
              <a:t>z</a:t>
            </a:r>
            <a:r>
              <a:rPr lang="pl-PL" sz="2200" dirty="0"/>
              <a:t> transformacija konvergira.</a:t>
            </a:r>
            <a:endParaRPr lang="sr-Latn-CS" sz="2200" dirty="0"/>
          </a:p>
          <a:p>
            <a:pPr hangingPunct="0">
              <a:lnSpc>
                <a:spcPct val="150000"/>
              </a:lnSpc>
            </a:pPr>
            <a:r>
              <a:rPr lang="pl-PL" sz="2200" b="1" dirty="0"/>
              <a:t> </a:t>
            </a:r>
            <a:r>
              <a:rPr lang="pl-PL" sz="2200" dirty="0" smtClean="0"/>
              <a:t>Na </a:t>
            </a:r>
            <a:r>
              <a:rPr lang="pl-PL" sz="2200" dirty="0"/>
              <a:t>osnovu definicije </a:t>
            </a:r>
            <a:r>
              <a:rPr lang="pl-PL" sz="2200" i="1" dirty="0"/>
              <a:t>z</a:t>
            </a:r>
            <a:r>
              <a:rPr lang="pl-PL" sz="2200" dirty="0"/>
              <a:t> transformacije </a:t>
            </a:r>
            <a:r>
              <a:rPr lang="pl-PL" sz="2200" dirty="0" smtClean="0"/>
              <a:t>(z1</a:t>
            </a:r>
            <a:r>
              <a:rPr lang="pl-PL" sz="2200" dirty="0"/>
              <a:t>) </a:t>
            </a:r>
            <a:r>
              <a:rPr lang="pl-PL" sz="2200" dirty="0" smtClean="0"/>
              <a:t>sledi:</a:t>
            </a:r>
          </a:p>
          <a:p>
            <a:pPr hangingPunct="0">
              <a:lnSpc>
                <a:spcPct val="150000"/>
              </a:lnSpc>
            </a:pPr>
            <a:endParaRPr lang="sr-Latn-CS" sz="2200" dirty="0" smtClean="0"/>
          </a:p>
          <a:p>
            <a:pPr hangingPunct="0"/>
            <a:endParaRPr lang="sr-Latn-C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6494" y="4521656"/>
            <a:ext cx="3534261" cy="78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773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200" dirty="0"/>
              <a:t>Ovaj beskonačni zbir će </a:t>
            </a:r>
            <a:r>
              <a:rPr lang="sv-SE" sz="2200" dirty="0" smtClean="0"/>
              <a:t>biti</a:t>
            </a:r>
            <a:r>
              <a:rPr lang="sr-Latn-CS" sz="2200" dirty="0" smtClean="0"/>
              <a:t>                       </a:t>
            </a:r>
          </a:p>
          <a:p>
            <a:endParaRPr lang="sr-Latn-CS" dirty="0" smtClean="0"/>
          </a:p>
          <a:p>
            <a:endParaRPr lang="sr-Latn-CS" dirty="0"/>
          </a:p>
          <a:p>
            <a:endParaRPr lang="sr-Latn-CS" dirty="0" smtClean="0"/>
          </a:p>
          <a:p>
            <a:r>
              <a:rPr lang="pl-PL" sz="2200" dirty="0"/>
              <a:t>što se može pisati i kao :</a:t>
            </a:r>
          </a:p>
          <a:p>
            <a:endParaRPr lang="sr-Latn-CS" dirty="0"/>
          </a:p>
        </p:txBody>
      </p:sp>
      <p:sp>
        <p:nvSpPr>
          <p:cNvPr id="5" name="Rectangle 4"/>
          <p:cNvSpPr/>
          <p:nvPr/>
        </p:nvSpPr>
        <p:spPr>
          <a:xfrm>
            <a:off x="4737674" y="2160589"/>
            <a:ext cx="162554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pl-PL" sz="2200" dirty="0"/>
              <a:t>za   </a:t>
            </a:r>
            <a:r>
              <a:rPr lang="pl-PL" sz="2200" i="1" dirty="0"/>
              <a:t>z </a:t>
            </a:r>
            <a:r>
              <a:rPr lang="pl-PL" sz="2200" dirty="0"/>
              <a:t>&gt; </a:t>
            </a:r>
            <a:r>
              <a:rPr lang="en-US" sz="2200" dirty="0">
                <a:sym typeface="Symbol" panose="05050102010706020507" pitchFamily="18" charset="2"/>
              </a:rPr>
              <a:t></a:t>
            </a:r>
            <a:r>
              <a:rPr lang="pl-PL" sz="2200" i="1" dirty="0"/>
              <a:t>a</a:t>
            </a:r>
            <a:r>
              <a:rPr lang="en-US" sz="2200" dirty="0">
                <a:sym typeface="Symbol" panose="05050102010706020507" pitchFamily="18" charset="2"/>
              </a:rPr>
              <a:t></a:t>
            </a:r>
            <a:r>
              <a:rPr lang="pl-PL" sz="2200" dirty="0"/>
              <a:t>,</a:t>
            </a:r>
            <a:endParaRPr lang="sr-Latn-CS" sz="2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131" y="2738796"/>
            <a:ext cx="1562258" cy="6539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1131" y="4563694"/>
            <a:ext cx="1508246" cy="73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402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331" y="2124963"/>
            <a:ext cx="8035576" cy="3880773"/>
          </a:xfrm>
        </p:spPr>
        <p:txBody>
          <a:bodyPr/>
          <a:lstStyle/>
          <a:p>
            <a:endParaRPr lang="pl-PL" dirty="0" smtClean="0"/>
          </a:p>
          <a:p>
            <a:pPr algn="just">
              <a:lnSpc>
                <a:spcPct val="150000"/>
              </a:lnSpc>
            </a:pPr>
            <a:r>
              <a:rPr lang="pl-PL" sz="2200" dirty="0" smtClean="0"/>
              <a:t>Na </a:t>
            </a:r>
            <a:r>
              <a:rPr lang="pl-PL" sz="2200" dirty="0"/>
              <a:t>slici </a:t>
            </a:r>
            <a:r>
              <a:rPr lang="pl-PL" sz="2200" dirty="0" smtClean="0"/>
              <a:t>z2 </a:t>
            </a:r>
            <a:r>
              <a:rPr lang="pl-PL" sz="2200" dirty="0"/>
              <a:t>predstavljeni su nula i pol funkcije </a:t>
            </a:r>
            <a:r>
              <a:rPr lang="pl-PL" sz="2200" i="1" dirty="0"/>
              <a:t>X</a:t>
            </a:r>
            <a:r>
              <a:rPr lang="pl-PL" sz="2200" dirty="0"/>
              <a:t>(</a:t>
            </a:r>
            <a:r>
              <a:rPr lang="pl-PL" sz="2200" i="1" dirty="0"/>
              <a:t>z</a:t>
            </a:r>
            <a:r>
              <a:rPr lang="pl-PL" sz="2200" dirty="0"/>
              <a:t>). Nula se nalazi u tački </a:t>
            </a:r>
            <a:r>
              <a:rPr lang="pl-PL" sz="2200" i="1" dirty="0"/>
              <a:t>z</a:t>
            </a:r>
            <a:r>
              <a:rPr lang="pl-PL" sz="2200" dirty="0"/>
              <a:t> = 0, a pol u tački </a:t>
            </a:r>
            <a:r>
              <a:rPr lang="pl-PL" sz="2200" i="1" dirty="0"/>
              <a:t>z</a:t>
            </a:r>
            <a:r>
              <a:rPr lang="pl-PL" sz="2200" dirty="0"/>
              <a:t> = </a:t>
            </a:r>
            <a:r>
              <a:rPr lang="pl-PL" sz="2200" i="1" dirty="0"/>
              <a:t>a.</a:t>
            </a:r>
            <a:r>
              <a:rPr lang="pl-PL" sz="2200" dirty="0"/>
              <a:t> Oblast konvergencije je ograničena krugom </a:t>
            </a:r>
            <a:r>
              <a:rPr lang="pl-PL" sz="2200" i="1" dirty="0"/>
              <a:t>z</a:t>
            </a:r>
            <a:r>
              <a:rPr lang="pl-PL" sz="2200" dirty="0"/>
              <a:t> &gt;</a:t>
            </a:r>
            <a:r>
              <a:rPr lang="en-US" sz="2200" dirty="0">
                <a:sym typeface="Symbol" panose="05050102010706020507" pitchFamily="18" charset="2"/>
              </a:rPr>
              <a:t></a:t>
            </a:r>
            <a:r>
              <a:rPr lang="pl-PL" sz="2200" i="1" dirty="0"/>
              <a:t>a</a:t>
            </a:r>
            <a:r>
              <a:rPr lang="en-US" sz="2200" dirty="0">
                <a:sym typeface="Symbol" panose="05050102010706020507" pitchFamily="18" charset="2"/>
              </a:rPr>
              <a:t></a:t>
            </a:r>
            <a:r>
              <a:rPr lang="pl-PL" sz="2200" dirty="0"/>
              <a:t> i nalazi se izvan ovoga kruga. Furijeova transformacija postoji jer oblast konvergencije obuhvata i jedinični krug.   </a:t>
            </a:r>
            <a:endParaRPr lang="sr-Latn-CS" sz="2200" dirty="0"/>
          </a:p>
          <a:p>
            <a:pPr algn="just">
              <a:lnSpc>
                <a:spcPct val="150000"/>
              </a:lnSpc>
            </a:pPr>
            <a:endParaRPr lang="pl-PL" sz="2200" dirty="0" smtClean="0"/>
          </a:p>
          <a:p>
            <a:endParaRPr lang="sr-Latn-CS" sz="2000" dirty="0"/>
          </a:p>
        </p:txBody>
      </p:sp>
    </p:spTree>
    <p:extLst>
      <p:ext uri="{BB962C8B-B14F-4D97-AF65-F5344CB8AC3E}">
        <p14:creationId xmlns:p14="http://schemas.microsoft.com/office/powerpoint/2010/main" val="300537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3564"/>
          </a:xfrm>
        </p:spPr>
        <p:txBody>
          <a:bodyPr/>
          <a:lstStyle/>
          <a:p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6291"/>
            <a:ext cx="8596668" cy="4545071"/>
          </a:xfrm>
        </p:spPr>
        <p:txBody>
          <a:bodyPr/>
          <a:lstStyle/>
          <a:p>
            <a:endParaRPr lang="sr-Latn-CS" dirty="0" smtClean="0"/>
          </a:p>
          <a:p>
            <a:endParaRPr lang="sr-Latn-CS" dirty="0"/>
          </a:p>
          <a:p>
            <a:endParaRPr lang="sr-Latn-CS" dirty="0" smtClean="0"/>
          </a:p>
          <a:p>
            <a:endParaRPr lang="sr-Latn-CS" dirty="0" smtClean="0"/>
          </a:p>
          <a:p>
            <a:pPr algn="ctr"/>
            <a:endParaRPr lang="sr-Latn-CS" dirty="0" smtClean="0"/>
          </a:p>
          <a:p>
            <a:pPr algn="ctr"/>
            <a:endParaRPr lang="sr-Latn-CS" dirty="0"/>
          </a:p>
          <a:p>
            <a:pPr algn="ctr"/>
            <a:endParaRPr lang="sr-Latn-CS" sz="2200" dirty="0" smtClean="0"/>
          </a:p>
          <a:p>
            <a:pPr algn="ctr"/>
            <a:endParaRPr lang="sr-Latn-CS" sz="2200" dirty="0"/>
          </a:p>
          <a:p>
            <a:pPr algn="ctr"/>
            <a:r>
              <a:rPr lang="sr-Latn-CS" sz="2200" dirty="0" smtClean="0"/>
              <a:t>Slika z2   </a:t>
            </a:r>
            <a:r>
              <a:rPr lang="en-US" sz="2200" i="1" dirty="0" smtClean="0"/>
              <a:t>Nula</a:t>
            </a:r>
            <a:r>
              <a:rPr lang="en-US" sz="2200" i="1" dirty="0"/>
              <a:t>, pol </a:t>
            </a:r>
            <a:r>
              <a:rPr lang="en-US" sz="2200" i="1" dirty="0" err="1"/>
              <a:t>i</a:t>
            </a:r>
            <a:r>
              <a:rPr lang="en-US" sz="2200" i="1" dirty="0"/>
              <a:t> oblast </a:t>
            </a:r>
            <a:r>
              <a:rPr lang="en-US" sz="2200" i="1" dirty="0" err="1"/>
              <a:t>konvergencije</a:t>
            </a:r>
            <a:r>
              <a:rPr lang="en-US" sz="2200" i="1" dirty="0"/>
              <a:t> </a:t>
            </a:r>
            <a:endParaRPr lang="sr-Latn-CS" sz="2200" i="1" dirty="0" smtClean="0"/>
          </a:p>
          <a:p>
            <a:pPr algn="just"/>
            <a:endParaRPr lang="sr-Latn-CS" sz="2200" b="1" dirty="0" smtClean="0"/>
          </a:p>
          <a:p>
            <a:pPr algn="just"/>
            <a:endParaRPr lang="sr-Latn-C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964" y="1813997"/>
            <a:ext cx="3101523" cy="280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754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CS" sz="2200" b="1" dirty="0"/>
              <a:t>Primer </a:t>
            </a:r>
            <a:r>
              <a:rPr lang="sr-Latn-CS" sz="2200" b="1" dirty="0" smtClean="0"/>
              <a:t>2</a:t>
            </a:r>
          </a:p>
          <a:p>
            <a:pPr algn="just"/>
            <a:r>
              <a:rPr lang="sr-Latn-CS" sz="2200" dirty="0" smtClean="0"/>
              <a:t>Odrediti </a:t>
            </a:r>
            <a:r>
              <a:rPr lang="sr-Latn-CS" sz="2200" dirty="0"/>
              <a:t>z transformaciju i njenu oblast konvergencije za antikauzalan niz</a:t>
            </a:r>
          </a:p>
          <a:p>
            <a:pPr algn="just"/>
            <a:r>
              <a:rPr lang="en-US" sz="2200" dirty="0">
                <a:sym typeface="Symbol" panose="05050102010706020507" pitchFamily="18" charset="2"/>
              </a:rPr>
              <a:t></a:t>
            </a:r>
            <a:r>
              <a:rPr lang="pl-PL" sz="2200" i="1" dirty="0"/>
              <a:t>x</a:t>
            </a:r>
            <a:r>
              <a:rPr lang="pl-PL" sz="2200" dirty="0"/>
              <a:t>(</a:t>
            </a:r>
            <a:r>
              <a:rPr lang="pl-PL" sz="2200" i="1" dirty="0"/>
              <a:t>n</a:t>
            </a:r>
            <a:r>
              <a:rPr lang="pl-PL" sz="2200" dirty="0"/>
              <a:t>)</a:t>
            </a:r>
            <a:r>
              <a:rPr lang="en-US" sz="2200" dirty="0">
                <a:sym typeface="Symbol" panose="05050102010706020507" pitchFamily="18" charset="2"/>
              </a:rPr>
              <a:t></a:t>
            </a:r>
            <a:r>
              <a:rPr lang="pl-PL" sz="2200" dirty="0"/>
              <a:t> = </a:t>
            </a:r>
            <a:r>
              <a:rPr lang="en-US" sz="2200" dirty="0">
                <a:sym typeface="Symbol" panose="05050102010706020507" pitchFamily="18" charset="2"/>
              </a:rPr>
              <a:t></a:t>
            </a:r>
            <a:r>
              <a:rPr lang="pl-PL" sz="2200" dirty="0"/>
              <a:t>-</a:t>
            </a:r>
            <a:r>
              <a:rPr lang="pl-PL" sz="2200" i="1" dirty="0"/>
              <a:t>a</a:t>
            </a:r>
            <a:r>
              <a:rPr lang="pl-PL" sz="2200" i="1" baseline="30000" dirty="0"/>
              <a:t>n</a:t>
            </a:r>
            <a:r>
              <a:rPr lang="pl-PL" sz="2200" i="1" dirty="0"/>
              <a:t>u</a:t>
            </a:r>
            <a:r>
              <a:rPr lang="pl-PL" sz="2200" dirty="0"/>
              <a:t>(-</a:t>
            </a:r>
            <a:r>
              <a:rPr lang="pl-PL" sz="2200" i="1" dirty="0"/>
              <a:t>n</a:t>
            </a:r>
            <a:r>
              <a:rPr lang="pl-PL" sz="2200" dirty="0"/>
              <a:t>-1)</a:t>
            </a:r>
            <a:r>
              <a:rPr lang="en-US" sz="2200" dirty="0">
                <a:sym typeface="Symbol" panose="05050102010706020507" pitchFamily="18" charset="2"/>
              </a:rPr>
              <a:t></a:t>
            </a:r>
            <a:r>
              <a:rPr lang="pl-PL" sz="2200" dirty="0" smtClean="0"/>
              <a:t>.</a:t>
            </a:r>
          </a:p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Rešenje:</a:t>
            </a:r>
          </a:p>
          <a:p>
            <a:pPr algn="just"/>
            <a:r>
              <a:rPr lang="pl-PL" sz="2200" dirty="0" smtClean="0"/>
              <a:t>Polazeći </a:t>
            </a:r>
            <a:r>
              <a:rPr lang="pl-PL" sz="2200" dirty="0"/>
              <a:t>od izraza (z1) ima se</a:t>
            </a:r>
          </a:p>
          <a:p>
            <a:pPr algn="just"/>
            <a:endParaRPr lang="sr-Latn-CS" sz="2200" dirty="0"/>
          </a:p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851869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76601"/>
            <a:ext cx="8596668" cy="863892"/>
          </a:xfrm>
        </p:spPr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5859"/>
            <a:ext cx="8596668" cy="4425504"/>
          </a:xfrm>
        </p:spPr>
        <p:txBody>
          <a:bodyPr/>
          <a:lstStyle/>
          <a:p>
            <a:r>
              <a:rPr lang="pl-PL" dirty="0" smtClean="0"/>
              <a:t> </a:t>
            </a:r>
            <a:endParaRPr lang="sr-Latn-CS" dirty="0" smtClean="0"/>
          </a:p>
          <a:p>
            <a:endParaRPr lang="sr-Latn-CS" dirty="0"/>
          </a:p>
          <a:p>
            <a:endParaRPr lang="sr-Latn-CS" dirty="0" smtClean="0"/>
          </a:p>
          <a:p>
            <a:pPr>
              <a:lnSpc>
                <a:spcPct val="150000"/>
              </a:lnSpc>
            </a:pPr>
            <a:endParaRPr lang="pl-PL" sz="2200" dirty="0" smtClean="0"/>
          </a:p>
          <a:p>
            <a:pPr>
              <a:lnSpc>
                <a:spcPct val="150000"/>
              </a:lnSpc>
            </a:pPr>
            <a:r>
              <a:rPr lang="pl-PL" sz="2200" dirty="0" smtClean="0"/>
              <a:t>Za </a:t>
            </a:r>
            <a:r>
              <a:rPr lang="en-US" sz="2200" dirty="0">
                <a:sym typeface="Symbol" panose="05050102010706020507" pitchFamily="18" charset="2"/>
              </a:rPr>
              <a:t></a:t>
            </a:r>
            <a:r>
              <a:rPr lang="pl-PL" sz="2200" i="1" dirty="0"/>
              <a:t>a</a:t>
            </a:r>
            <a:r>
              <a:rPr lang="pl-PL" sz="2200" baseline="30000" dirty="0"/>
              <a:t>-1</a:t>
            </a:r>
            <a:r>
              <a:rPr lang="pl-PL" sz="2200" i="1" dirty="0"/>
              <a:t>z</a:t>
            </a:r>
            <a:r>
              <a:rPr lang="en-US" sz="2200" dirty="0">
                <a:sym typeface="Symbol" panose="05050102010706020507" pitchFamily="18" charset="2"/>
              </a:rPr>
              <a:t></a:t>
            </a:r>
            <a:r>
              <a:rPr lang="pl-PL" sz="2200" dirty="0"/>
              <a:t>&lt; 1, odnosno </a:t>
            </a:r>
            <a:r>
              <a:rPr lang="en-US" sz="2200" dirty="0">
                <a:sym typeface="Symbol" panose="05050102010706020507" pitchFamily="18" charset="2"/>
              </a:rPr>
              <a:t></a:t>
            </a:r>
            <a:r>
              <a:rPr lang="pl-PL" sz="2200" i="1" dirty="0"/>
              <a:t>z</a:t>
            </a:r>
            <a:r>
              <a:rPr lang="en-US" sz="2200" dirty="0">
                <a:sym typeface="Symbol" panose="05050102010706020507" pitchFamily="18" charset="2"/>
              </a:rPr>
              <a:t></a:t>
            </a:r>
            <a:r>
              <a:rPr lang="pl-PL" sz="2200" dirty="0"/>
              <a:t>&lt;</a:t>
            </a:r>
            <a:r>
              <a:rPr lang="en-US" sz="2200" dirty="0">
                <a:sym typeface="Symbol" panose="05050102010706020507" pitchFamily="18" charset="2"/>
              </a:rPr>
              <a:t></a:t>
            </a:r>
            <a:r>
              <a:rPr lang="pl-PL" sz="2200" i="1" dirty="0"/>
              <a:t>a</a:t>
            </a:r>
            <a:r>
              <a:rPr lang="en-US" sz="2200" dirty="0">
                <a:sym typeface="Symbol" panose="05050102010706020507" pitchFamily="18" charset="2"/>
              </a:rPr>
              <a:t></a:t>
            </a:r>
            <a:r>
              <a:rPr lang="pl-PL" sz="2200" dirty="0"/>
              <a:t>, niz u prethodnom izrazu je opadajuća geometrijska progresija, pa može pisati</a:t>
            </a:r>
            <a:endParaRPr lang="sr-Latn-CS" sz="2200" dirty="0"/>
          </a:p>
          <a:p>
            <a:pPr>
              <a:lnSpc>
                <a:spcPct val="150000"/>
              </a:lnSpc>
            </a:pPr>
            <a:endParaRPr lang="sr-Latn-CS" sz="2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707" y="1615859"/>
            <a:ext cx="4308740" cy="15972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9963" y="4722313"/>
            <a:ext cx="4449484" cy="704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773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1205"/>
          </a:xfrm>
        </p:spPr>
        <p:txBody>
          <a:bodyPr/>
          <a:lstStyle/>
          <a:p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0806"/>
            <a:ext cx="8596668" cy="5022936"/>
          </a:xfrm>
        </p:spPr>
        <p:txBody>
          <a:bodyPr>
            <a:normAutofit/>
          </a:bodyPr>
          <a:lstStyle/>
          <a:p>
            <a:endParaRPr lang="sr-Latn-CS" dirty="0" smtClean="0"/>
          </a:p>
          <a:p>
            <a:endParaRPr lang="sr-Latn-CS" dirty="0"/>
          </a:p>
          <a:p>
            <a:endParaRPr lang="sr-Latn-CS" dirty="0" smtClean="0"/>
          </a:p>
          <a:p>
            <a:endParaRPr lang="sr-Latn-CS" dirty="0"/>
          </a:p>
          <a:p>
            <a:endParaRPr lang="sr-Latn-CS" dirty="0" smtClean="0"/>
          </a:p>
          <a:p>
            <a:endParaRPr lang="sr-Latn-CS" dirty="0"/>
          </a:p>
          <a:p>
            <a:pPr algn="ctr"/>
            <a:endParaRPr lang="sr-Latn-CS" dirty="0" smtClean="0"/>
          </a:p>
          <a:p>
            <a:pPr algn="ctr"/>
            <a:r>
              <a:rPr lang="sr-Latn-CS" dirty="0" smtClean="0"/>
              <a:t>Slika z3</a:t>
            </a:r>
            <a:endParaRPr lang="sr-Latn-CS" dirty="0"/>
          </a:p>
          <a:p>
            <a:pPr algn="just">
              <a:lnSpc>
                <a:spcPct val="150000"/>
              </a:lnSpc>
            </a:pPr>
            <a:r>
              <a:rPr lang="sr-Latn-CS" sz="2200" dirty="0" smtClean="0"/>
              <a:t>U </a:t>
            </a:r>
            <a:r>
              <a:rPr lang="sr-Latn-CS" sz="2200" dirty="0"/>
              <a:t>ovom primeru oblast konvergencije ne obuhvata jedinični krug, tako da Furijeova transformacija ovog niza ne postoji.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8503" y="1803748"/>
            <a:ext cx="2714330" cy="2499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03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b="1" dirty="0"/>
              <a:t>Inverzna </a:t>
            </a:r>
            <a:r>
              <a:rPr lang="pl-PL" sz="2800" b="1" i="1" dirty="0"/>
              <a:t>z</a:t>
            </a:r>
            <a:r>
              <a:rPr lang="pl-PL" sz="2800" b="1" dirty="0"/>
              <a:t> transformacija</a:t>
            </a:r>
            <a:endParaRPr lang="sr-Latn-CS" sz="2800" b="1" dirty="0"/>
          </a:p>
          <a:p>
            <a:r>
              <a:rPr lang="pl-PL" b="1" dirty="0"/>
              <a:t> </a:t>
            </a:r>
            <a:endParaRPr lang="sr-Latn-CS" dirty="0"/>
          </a:p>
          <a:p>
            <a:pPr algn="just">
              <a:lnSpc>
                <a:spcPct val="160000"/>
              </a:lnSpc>
            </a:pPr>
            <a:r>
              <a:rPr lang="en-US" sz="2200" dirty="0" err="1"/>
              <a:t>Kada</a:t>
            </a:r>
            <a:r>
              <a:rPr lang="en-US" sz="2200" dirty="0"/>
              <a:t> je </a:t>
            </a:r>
            <a:r>
              <a:rPr lang="en-US" sz="2200" dirty="0" err="1"/>
              <a:t>poznata</a:t>
            </a:r>
            <a:r>
              <a:rPr lang="en-US" sz="2200" dirty="0"/>
              <a:t> z </a:t>
            </a:r>
            <a:r>
              <a:rPr lang="en-US" sz="2200" dirty="0" err="1"/>
              <a:t>transformacija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njena</a:t>
            </a:r>
            <a:r>
              <a:rPr lang="en-US" sz="2200" dirty="0"/>
              <a:t> oblast </a:t>
            </a:r>
            <a:r>
              <a:rPr lang="en-US" sz="2200" dirty="0" err="1"/>
              <a:t>konvergencije</a:t>
            </a:r>
            <a:r>
              <a:rPr lang="en-US" sz="2200" dirty="0"/>
              <a:t>, </a:t>
            </a:r>
            <a:r>
              <a:rPr lang="en-US" sz="2200" dirty="0" err="1"/>
              <a:t>iz</a:t>
            </a:r>
            <a:r>
              <a:rPr lang="en-US" sz="2200" dirty="0"/>
              <a:t> </a:t>
            </a:r>
            <a:r>
              <a:rPr lang="en-US" sz="2200" dirty="0" err="1"/>
              <a:t>nje</a:t>
            </a:r>
            <a:r>
              <a:rPr lang="en-US" sz="2200" dirty="0"/>
              <a:t> se </a:t>
            </a:r>
            <a:r>
              <a:rPr lang="en-US" sz="2200" dirty="0" err="1"/>
              <a:t>može</a:t>
            </a:r>
            <a:r>
              <a:rPr lang="en-US" sz="2200" dirty="0"/>
              <a:t> </a:t>
            </a:r>
            <a:r>
              <a:rPr lang="en-US" sz="2200" dirty="0" err="1"/>
              <a:t>odrediti</a:t>
            </a:r>
            <a:r>
              <a:rPr lang="en-US" sz="2200" dirty="0"/>
              <a:t> </a:t>
            </a:r>
            <a:r>
              <a:rPr lang="en-US" sz="2200" dirty="0" err="1"/>
              <a:t>odgovarajući</a:t>
            </a:r>
            <a:r>
              <a:rPr lang="en-US" sz="2200" dirty="0"/>
              <a:t> </a:t>
            </a:r>
            <a:r>
              <a:rPr lang="en-US" sz="2200" dirty="0" err="1"/>
              <a:t>diskretni</a:t>
            </a:r>
            <a:r>
              <a:rPr lang="en-US" sz="2200" dirty="0"/>
              <a:t> </a:t>
            </a:r>
            <a:r>
              <a:rPr lang="en-US" sz="2200" dirty="0" err="1"/>
              <a:t>niz</a:t>
            </a:r>
            <a:r>
              <a:rPr lang="en-US" sz="2200" dirty="0"/>
              <a:t>. </a:t>
            </a:r>
            <a:r>
              <a:rPr lang="en-US" sz="2200" dirty="0" err="1"/>
              <a:t>Ovaj</a:t>
            </a:r>
            <a:r>
              <a:rPr lang="en-US" sz="2200" dirty="0"/>
              <a:t> </a:t>
            </a:r>
            <a:r>
              <a:rPr lang="en-US" sz="2200" dirty="0" err="1"/>
              <a:t>postupak</a:t>
            </a:r>
            <a:r>
              <a:rPr lang="en-US" sz="2200" dirty="0"/>
              <a:t> se </a:t>
            </a:r>
            <a:r>
              <a:rPr lang="en-US" sz="2200" dirty="0" err="1"/>
              <a:t>naziva</a:t>
            </a:r>
            <a:r>
              <a:rPr lang="en-US" sz="2200" dirty="0"/>
              <a:t> </a:t>
            </a:r>
            <a:r>
              <a:rPr lang="en-US" sz="2200" dirty="0" err="1"/>
              <a:t>inverzna</a:t>
            </a:r>
            <a:r>
              <a:rPr lang="en-US" sz="2200" dirty="0"/>
              <a:t> z </a:t>
            </a:r>
            <a:r>
              <a:rPr lang="en-US" sz="2200" dirty="0" err="1"/>
              <a:t>transformacija</a:t>
            </a:r>
            <a:r>
              <a:rPr lang="en-US" sz="2200" dirty="0" smtClean="0"/>
              <a:t>.</a:t>
            </a:r>
            <a:endParaRPr lang="sr-Latn-CS" sz="2200" dirty="0" smtClean="0"/>
          </a:p>
          <a:p>
            <a:pPr algn="just" hangingPunct="0">
              <a:lnSpc>
                <a:spcPct val="150000"/>
              </a:lnSpc>
            </a:pPr>
            <a:r>
              <a:rPr lang="pl-PL" sz="2200" dirty="0" smtClean="0"/>
              <a:t>Inverzna </a:t>
            </a:r>
            <a:r>
              <a:rPr lang="pl-PL" sz="2200" i="1" dirty="0"/>
              <a:t>z</a:t>
            </a:r>
            <a:r>
              <a:rPr lang="pl-PL" sz="2200" dirty="0"/>
              <a:t> transformacija je definisana kao integral po zatvorenoj konturi</a:t>
            </a:r>
            <a:r>
              <a:rPr lang="pl-PL" sz="2200" dirty="0" smtClean="0"/>
              <a:t>,</a:t>
            </a:r>
          </a:p>
          <a:p>
            <a:pPr hangingPunct="0"/>
            <a:endParaRPr lang="pl-PL" sz="2000" dirty="0"/>
          </a:p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8635361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625</TotalTime>
  <Words>299</Words>
  <Application>Microsoft Office PowerPoint</Application>
  <PresentationFormat>Widescreen</PresentationFormat>
  <Paragraphs>95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Symbol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diskretnih signala u vremenskom domenu</dc:title>
  <dc:creator>Jelena</dc:creator>
  <cp:lastModifiedBy>Zoran</cp:lastModifiedBy>
  <cp:revision>47</cp:revision>
  <dcterms:created xsi:type="dcterms:W3CDTF">2020-01-21T18:17:04Z</dcterms:created>
  <dcterms:modified xsi:type="dcterms:W3CDTF">2021-02-21T12:45:42Z</dcterms:modified>
</cp:coreProperties>
</file>