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97" r:id="rId2"/>
    <p:sldId id="298" r:id="rId3"/>
    <p:sldId id="307" r:id="rId4"/>
    <p:sldId id="308" r:id="rId5"/>
    <p:sldId id="299" r:id="rId6"/>
    <p:sldId id="300" r:id="rId7"/>
    <p:sldId id="303" r:id="rId8"/>
    <p:sldId id="301" r:id="rId9"/>
    <p:sldId id="302" r:id="rId10"/>
    <p:sldId id="304" r:id="rId11"/>
    <p:sldId id="305" r:id="rId12"/>
    <p:sldId id="306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60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3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3869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86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6988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476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20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47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52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115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67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64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9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05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95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F0CE2-2896-46E1-9F6B-8321802F565A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6D4FE5-DE7D-47E6-98AF-D86F37554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55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dirty="0" smtClean="0"/>
              <a:t>KONTROLNA PITANJA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CS" dirty="0" smtClean="0"/>
          </a:p>
          <a:p>
            <a:pPr>
              <a:lnSpc>
                <a:spcPct val="150000"/>
              </a:lnSpc>
            </a:pPr>
            <a:r>
              <a:rPr lang="sr-Latn-CS" sz="2000" dirty="0" smtClean="0"/>
              <a:t>1. Šta predstavlja izvor informacija?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2. Šta je Entropija?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3. Šta predstavlja Funkcija oštećenja informacija?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4. Koje vrste diskretnih izvora informacija postoje i  čime se odlikuju</a:t>
            </a:r>
            <a:r>
              <a:rPr lang="sr-Latn-CS" sz="20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5. </a:t>
            </a:r>
            <a:r>
              <a:rPr lang="sr-Latn-RS" sz="2000" dirty="0" smtClean="0"/>
              <a:t>Šta predstavlja Kraftova nejednakpost?</a:t>
            </a:r>
          </a:p>
          <a:p>
            <a:endParaRPr lang="sr-Latn-CS" sz="2000" dirty="0" smtClean="0"/>
          </a:p>
          <a:p>
            <a:pPr marL="0" indent="0">
              <a:buNone/>
            </a:pPr>
            <a:endParaRPr lang="sr-Latn-R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31795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sr-Latn-CS" sz="2000" b="1" i="1" dirty="0" smtClean="0"/>
          </a:p>
          <a:p>
            <a:pPr>
              <a:lnSpc>
                <a:spcPct val="150000"/>
              </a:lnSpc>
            </a:pPr>
            <a:r>
              <a:rPr lang="sr-Latn-CS" sz="2000" b="1" i="1" dirty="0" smtClean="0"/>
              <a:t>38. </a:t>
            </a:r>
            <a:r>
              <a:rPr lang="sr-Latn-CS" sz="2000" dirty="0" smtClean="0"/>
              <a:t>Definisati</a:t>
            </a:r>
            <a:r>
              <a:rPr lang="sr-Latn-CS" sz="2000" b="1" i="1" dirty="0" smtClean="0"/>
              <a:t> </a:t>
            </a:r>
            <a:r>
              <a:rPr lang="sr-Latn-CS" sz="2000" i="1" dirty="0" smtClean="0"/>
              <a:t>Kodni količnik  </a:t>
            </a:r>
            <a:r>
              <a:rPr lang="sr-Latn-CS" sz="2000" dirty="0" smtClean="0"/>
              <a:t>i objasniti značenje prisutnih parametara.</a:t>
            </a:r>
          </a:p>
          <a:p>
            <a:pPr>
              <a:lnSpc>
                <a:spcPct val="150000"/>
              </a:lnSpc>
            </a:pPr>
            <a:r>
              <a:rPr lang="sr-Latn-CS" sz="2000" b="1" dirty="0" smtClean="0"/>
              <a:t>39</a:t>
            </a:r>
            <a:r>
              <a:rPr lang="sr-Latn-CS" sz="2000" dirty="0" smtClean="0"/>
              <a:t>. </a:t>
            </a:r>
            <a:r>
              <a:rPr lang="sr-Latn-CS" sz="2000" dirty="0" smtClean="0"/>
              <a:t>Kako glasi II Šenonoa teorema?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40.</a:t>
            </a:r>
            <a:r>
              <a:rPr lang="sr-Latn-CS" sz="2000" i="1" dirty="0" smtClean="0"/>
              <a:t>  </a:t>
            </a:r>
            <a:r>
              <a:rPr lang="sr-Latn-CS" sz="2000" dirty="0" smtClean="0"/>
              <a:t>Kako se računa </a:t>
            </a:r>
            <a:r>
              <a:rPr lang="sr-Latn-CS" sz="2000" i="1" dirty="0" smtClean="0"/>
              <a:t>protok informacija</a:t>
            </a:r>
            <a:r>
              <a:rPr lang="sr-Latn-CS" sz="2000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41. </a:t>
            </a:r>
            <a:r>
              <a:rPr lang="sr-Latn-CS" sz="2000" dirty="0" smtClean="0"/>
              <a:t>Šta je </a:t>
            </a:r>
            <a:r>
              <a:rPr lang="sr-Latn-CS" sz="2000" i="1" dirty="0" smtClean="0"/>
              <a:t>Hemingovo rastojanje</a:t>
            </a:r>
            <a:r>
              <a:rPr lang="sr-Latn-CS" sz="2000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000" dirty="0" smtClean="0"/>
              <a:t>42. </a:t>
            </a:r>
            <a:r>
              <a:rPr lang="sr-Latn-RS" sz="2000" dirty="0" smtClean="0"/>
              <a:t>Dati definiciju kon</a:t>
            </a:r>
            <a:r>
              <a:rPr lang="sr-Latn-CS" sz="2000" i="1" dirty="0" smtClean="0"/>
              <a:t>v</a:t>
            </a:r>
            <a:r>
              <a:rPr lang="sr-Latn-RS" sz="2000" dirty="0" smtClean="0"/>
              <a:t>olucionih kodo</a:t>
            </a:r>
            <a:r>
              <a:rPr lang="sr-Latn-CS" sz="2000" i="1" dirty="0" smtClean="0"/>
              <a:t>v</a:t>
            </a:r>
            <a:r>
              <a:rPr lang="sr-Latn-RS" sz="2000" dirty="0" smtClean="0"/>
              <a:t>a.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43. </a:t>
            </a:r>
            <a:r>
              <a:rPr lang="sr-Latn-RS" sz="2000" dirty="0" smtClean="0"/>
              <a:t>Šta predata</a:t>
            </a:r>
            <a:r>
              <a:rPr lang="sr-Latn-CS" sz="2000" i="1" dirty="0" smtClean="0"/>
              <a:t>v</a:t>
            </a:r>
            <a:r>
              <a:rPr lang="sr-Latn-RS" sz="2000" dirty="0" smtClean="0"/>
              <a:t>lja </a:t>
            </a:r>
            <a:r>
              <a:rPr lang="sr-Latn-RS" sz="2000" i="1" dirty="0" smtClean="0"/>
              <a:t>domašaj </a:t>
            </a:r>
            <a:r>
              <a:rPr lang="sr-Latn-RS" sz="2000" dirty="0" smtClean="0"/>
              <a:t>kod kon</a:t>
            </a:r>
            <a:r>
              <a:rPr lang="sr-Latn-CS" sz="2000" i="1" dirty="0" smtClean="0"/>
              <a:t>v</a:t>
            </a:r>
            <a:r>
              <a:rPr lang="sr-Latn-RS" sz="2000" dirty="0" smtClean="0"/>
              <a:t>olucionih kodo</a:t>
            </a:r>
            <a:r>
              <a:rPr lang="sr-Latn-CS" sz="2000" i="1" dirty="0" smtClean="0"/>
              <a:t>v</a:t>
            </a:r>
            <a:r>
              <a:rPr lang="sr-Latn-RS" sz="2000" dirty="0" smtClean="0"/>
              <a:t>a?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r-Latn-CS" sz="2000" dirty="0" smtClean="0"/>
              <a:t>44. Šta </a:t>
            </a:r>
            <a:r>
              <a:rPr lang="sr-Latn-CS" sz="2000" dirty="0" smtClean="0"/>
              <a:t>predstavlja </a:t>
            </a:r>
            <a:r>
              <a:rPr lang="sr-Latn-CS" sz="2000" i="1" dirty="0" smtClean="0"/>
              <a:t>Viterbijev algoritam </a:t>
            </a:r>
            <a:r>
              <a:rPr lang="sr-Latn-CS" sz="2000" dirty="0" smtClean="0"/>
              <a:t>i u kom slučaju je pogodan za korišćenje?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KONTROLNI ZADACI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r-Latn-CS" sz="2000" i="1" dirty="0" smtClean="0"/>
              <a:t>1</a:t>
            </a:r>
            <a:r>
              <a:rPr lang="sr-Latn-CS" sz="2200" i="1" dirty="0" smtClean="0"/>
              <a:t>.</a:t>
            </a:r>
            <a:r>
              <a:rPr lang="en-US" sz="2200" dirty="0" smtClean="0"/>
              <a:t> </a:t>
            </a:r>
            <a:r>
              <a:rPr lang="sr-Latn-CS" sz="2200" dirty="0" smtClean="0"/>
              <a:t>D</a:t>
            </a:r>
            <a:r>
              <a:rPr lang="en-US" sz="2200" dirty="0" smtClean="0"/>
              <a:t>at</a:t>
            </a:r>
            <a:r>
              <a:rPr lang="sr-Latn-CS" sz="2200" dirty="0" smtClean="0"/>
              <a:t> je</a:t>
            </a:r>
            <a:r>
              <a:rPr lang="en-US" sz="2200" dirty="0" smtClean="0"/>
              <a:t> </a:t>
            </a:r>
            <a:r>
              <a:rPr lang="en-US" sz="2200" dirty="0" err="1" smtClean="0"/>
              <a:t>diskretan</a:t>
            </a:r>
            <a:r>
              <a:rPr lang="en-US" sz="2200" dirty="0" smtClean="0"/>
              <a:t> </a:t>
            </a:r>
            <a:r>
              <a:rPr lang="en-US" sz="2200" dirty="0" err="1" smtClean="0"/>
              <a:t>izvor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q=</a:t>
            </a:r>
            <a:r>
              <a:rPr lang="sr-Latn-CS" sz="2200" dirty="0" smtClean="0"/>
              <a:t>8</a:t>
            </a:r>
            <a:r>
              <a:rPr lang="en-US" sz="2200" dirty="0" smtClean="0"/>
              <a:t> </a:t>
            </a:r>
            <a:r>
              <a:rPr lang="en-US" sz="2200" dirty="0" err="1" smtClean="0"/>
              <a:t>simbola</a:t>
            </a:r>
            <a:r>
              <a:rPr lang="sr-Latn-CS" sz="2200" dirty="0" smtClean="0"/>
              <a:t> pri čemu je</a:t>
            </a:r>
            <a:r>
              <a:rPr lang="en-US" sz="2200" dirty="0" smtClean="0"/>
              <a:t> P(s</a:t>
            </a:r>
            <a:r>
              <a:rPr lang="sr-Latn-CS" sz="2200" dirty="0" smtClean="0"/>
              <a:t>i</a:t>
            </a:r>
            <a:r>
              <a:rPr lang="en-US" sz="2200" dirty="0" smtClean="0"/>
              <a:t>)=1/</a:t>
            </a:r>
            <a:r>
              <a:rPr lang="sr-Latn-CS" sz="2200" dirty="0" smtClean="0"/>
              <a:t>8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=1,2,3,4</a:t>
            </a:r>
            <a:r>
              <a:rPr lang="sr-Latn-CS" sz="2200" dirty="0" smtClean="0"/>
              <a:t>,5,6,7,8</a:t>
            </a:r>
            <a:r>
              <a:rPr lang="en-US" sz="2200" dirty="0" smtClean="0"/>
              <a:t>. </a:t>
            </a:r>
            <a:r>
              <a:rPr lang="en-US" sz="2200" dirty="0" err="1" smtClean="0"/>
              <a:t>Naći</a:t>
            </a:r>
            <a:r>
              <a:rPr lang="en-US" sz="2200" dirty="0" smtClean="0"/>
              <a:t> </a:t>
            </a:r>
            <a:r>
              <a:rPr lang="en-US" sz="2200" dirty="0" err="1" smtClean="0"/>
              <a:t>entropiju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pPr>
              <a:lnSpc>
                <a:spcPct val="150000"/>
              </a:lnSpc>
            </a:pPr>
            <a:r>
              <a:rPr lang="sr-Latn-RS" sz="2200" dirty="0" smtClean="0"/>
              <a:t>2. Da </a:t>
            </a:r>
            <a:r>
              <a:rPr lang="sr-Latn-RS" sz="2200" dirty="0" smtClean="0"/>
              <a:t>li je </a:t>
            </a:r>
            <a:r>
              <a:rPr lang="en-US" sz="2200" dirty="0" smtClean="0"/>
              <a:t> </a:t>
            </a:r>
            <a:r>
              <a:rPr lang="en-US" sz="2200" dirty="0" err="1" smtClean="0"/>
              <a:t>binarni</a:t>
            </a:r>
            <a:r>
              <a:rPr lang="en-US" sz="2200" dirty="0" smtClean="0"/>
              <a:t>(D=2) </a:t>
            </a:r>
            <a:r>
              <a:rPr lang="sr-Latn-RS" sz="2200" dirty="0" smtClean="0"/>
              <a:t>  </a:t>
            </a:r>
            <a:r>
              <a:rPr lang="en-US" sz="2200" i="1" dirty="0" err="1" smtClean="0"/>
              <a:t>prefiksni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kod</a:t>
            </a:r>
            <a:r>
              <a:rPr lang="sr-Latn-RS" sz="2200" i="1" dirty="0" smtClean="0"/>
              <a:t>  </a:t>
            </a:r>
            <a:r>
              <a:rPr lang="en-US" sz="2200" dirty="0" smtClean="0"/>
              <a:t> 0,10,11</a:t>
            </a:r>
            <a:r>
              <a:rPr lang="sr-Latn-RS" sz="2200" dirty="0" smtClean="0"/>
              <a:t> kompletan</a:t>
            </a:r>
            <a:r>
              <a:rPr lang="sr-Latn-RS" sz="2200" dirty="0" smtClean="0"/>
              <a:t>?</a:t>
            </a:r>
          </a:p>
          <a:p>
            <a:r>
              <a:rPr lang="sr-Latn-RS" sz="2200" dirty="0" smtClean="0"/>
              <a:t>3. </a:t>
            </a:r>
            <a:r>
              <a:rPr lang="en-US" sz="2200" dirty="0" err="1" smtClean="0"/>
              <a:t>Kakav</a:t>
            </a:r>
            <a:r>
              <a:rPr lang="en-US" sz="2200" dirty="0" smtClean="0"/>
              <a:t> </a:t>
            </a:r>
            <a:r>
              <a:rPr lang="en-US" sz="2200" dirty="0" err="1" smtClean="0"/>
              <a:t>kod</a:t>
            </a:r>
            <a:r>
              <a:rPr lang="en-US" sz="2200" dirty="0" smtClean="0"/>
              <a:t> se </a:t>
            </a:r>
            <a:r>
              <a:rPr lang="en-US" sz="2200" dirty="0" err="1" smtClean="0"/>
              <a:t>dobija</a:t>
            </a:r>
            <a:r>
              <a:rPr lang="en-US" sz="2200" dirty="0" smtClean="0"/>
              <a:t> </a:t>
            </a:r>
            <a:r>
              <a:rPr lang="en-US" sz="2200" dirty="0" err="1" smtClean="0"/>
              <a:t>ako</a:t>
            </a:r>
            <a:r>
              <a:rPr lang="en-US" sz="2200" dirty="0" smtClean="0"/>
              <a:t> </a:t>
            </a:r>
            <a:r>
              <a:rPr lang="en-US" sz="2200" dirty="0" err="1" smtClean="0"/>
              <a:t>izvor</a:t>
            </a:r>
            <a:r>
              <a:rPr lang="en-US" sz="2200" dirty="0" smtClean="0"/>
              <a:t> </a:t>
            </a:r>
            <a:r>
              <a:rPr lang="en-US" sz="2200" dirty="0" err="1" smtClean="0"/>
              <a:t>ima</a:t>
            </a:r>
            <a:r>
              <a:rPr lang="en-US" sz="2200" dirty="0" smtClean="0"/>
              <a:t> tri </a:t>
            </a:r>
            <a:r>
              <a:rPr lang="en-US" sz="2200" dirty="0" err="1" smtClean="0"/>
              <a:t>simbola</a:t>
            </a:r>
            <a:r>
              <a:rPr lang="en-US" sz="2200" dirty="0" smtClean="0"/>
              <a:t> </a:t>
            </a:r>
            <a:r>
              <a:rPr lang="en-US" sz="2200" i="1" dirty="0" smtClean="0"/>
              <a:t>a, b, c  </a:t>
            </a:r>
            <a:r>
              <a:rPr lang="en-US" sz="2200" dirty="0" err="1" smtClean="0"/>
              <a:t>pri</a:t>
            </a:r>
            <a:r>
              <a:rPr lang="en-US" sz="2200" dirty="0" smtClean="0"/>
              <a:t> </a:t>
            </a:r>
            <a:r>
              <a:rPr lang="en-US" sz="2200" dirty="0" err="1" smtClean="0"/>
              <a:t>čemu</a:t>
            </a:r>
            <a:r>
              <a:rPr lang="en-US" sz="2200" dirty="0" smtClean="0"/>
              <a:t> je </a:t>
            </a:r>
            <a:r>
              <a:rPr lang="en-US" sz="2200" dirty="0" err="1" smtClean="0"/>
              <a:t>kodovanje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definisano</a:t>
            </a:r>
            <a:r>
              <a:rPr lang="en-US" sz="2200" dirty="0" smtClean="0"/>
              <a:t>  </a:t>
            </a:r>
            <a:r>
              <a:rPr lang="en-US" sz="2200" dirty="0" err="1" smtClean="0"/>
              <a:t>na</a:t>
            </a:r>
            <a:r>
              <a:rPr lang="en-US" sz="2200" dirty="0" smtClean="0"/>
              <a:t> </a:t>
            </a:r>
            <a:r>
              <a:rPr lang="en-US" sz="2200" dirty="0" err="1" smtClean="0"/>
              <a:t>sledeći</a:t>
            </a:r>
            <a:r>
              <a:rPr lang="en-US" sz="2200" dirty="0" smtClean="0"/>
              <a:t> </a:t>
            </a:r>
            <a:r>
              <a:rPr lang="en-US" sz="2200" dirty="0" err="1" smtClean="0"/>
              <a:t>način</a:t>
            </a:r>
            <a:r>
              <a:rPr lang="en-US" sz="2200" dirty="0" smtClean="0"/>
              <a:t>:</a:t>
            </a:r>
          </a:p>
          <a:p>
            <a:r>
              <a:rPr lang="en-US" sz="2000" dirty="0" smtClean="0"/>
              <a:t>   </a:t>
            </a:r>
            <a:r>
              <a:rPr lang="sr-Latn-RS" sz="2000" dirty="0" smtClean="0"/>
              <a:t>a</a:t>
            </a:r>
            <a:r>
              <a:rPr lang="en-US" sz="2000" dirty="0" smtClean="0"/>
              <a:t>           </a:t>
            </a:r>
            <a:r>
              <a:rPr lang="sr-Latn-RS" sz="2000" dirty="0" smtClean="0"/>
              <a:t>0</a:t>
            </a:r>
            <a:r>
              <a:rPr lang="en-US" sz="2000" dirty="0" smtClean="0"/>
              <a:t>        </a:t>
            </a:r>
            <a:endParaRPr lang="sr-Latn-RS" sz="2000" dirty="0" smtClean="0"/>
          </a:p>
          <a:p>
            <a:r>
              <a:rPr lang="sr-Latn-RS" sz="2000" dirty="0" smtClean="0"/>
              <a:t>   b            10</a:t>
            </a:r>
          </a:p>
          <a:p>
            <a:r>
              <a:rPr lang="sr-Latn-RS" sz="2000" dirty="0" smtClean="0"/>
              <a:t>   c            01</a:t>
            </a:r>
          </a:p>
          <a:p>
            <a:pPr>
              <a:lnSpc>
                <a:spcPct val="150000"/>
              </a:lnSpc>
            </a:pPr>
            <a:endParaRPr lang="sr-Latn-RS" sz="2000" dirty="0" smtClean="0"/>
          </a:p>
          <a:p>
            <a:endParaRPr lang="en-US" dirty="0" smtClean="0"/>
          </a:p>
          <a:p>
            <a:endParaRPr lang="sr-Latn-CS" i="1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36192" y="4986528"/>
            <a:ext cx="6096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530096" y="5346192"/>
            <a:ext cx="6096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24000" y="5730240"/>
            <a:ext cx="609600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sr-Latn-RS" sz="2900" dirty="0" smtClean="0"/>
              <a:t>4. </a:t>
            </a:r>
            <a:r>
              <a:rPr lang="en-US" sz="2900" dirty="0" err="1" smtClean="0"/>
              <a:t>Da</a:t>
            </a:r>
            <a:r>
              <a:rPr lang="en-US" sz="2900" dirty="0" smtClean="0"/>
              <a:t> </a:t>
            </a:r>
            <a:r>
              <a:rPr lang="en-US" sz="2900" dirty="0" err="1" smtClean="0"/>
              <a:t>li</a:t>
            </a:r>
            <a:r>
              <a:rPr lang="en-US" sz="2900" dirty="0" smtClean="0"/>
              <a:t> </a:t>
            </a:r>
            <a:r>
              <a:rPr lang="en-US" sz="2900" dirty="0" err="1" smtClean="0"/>
              <a:t>postoji</a:t>
            </a:r>
            <a:r>
              <a:rPr lang="en-US" sz="2900" dirty="0" smtClean="0"/>
              <a:t> </a:t>
            </a:r>
            <a:r>
              <a:rPr lang="en-US" sz="2900" dirty="0" err="1" smtClean="0"/>
              <a:t>binarni</a:t>
            </a:r>
            <a:r>
              <a:rPr lang="en-US" sz="2900" dirty="0" smtClean="0"/>
              <a:t> </a:t>
            </a:r>
            <a:r>
              <a:rPr lang="en-US" sz="2900" dirty="0" err="1" smtClean="0"/>
              <a:t>prefiksni</a:t>
            </a:r>
            <a:r>
              <a:rPr lang="en-US" sz="2900" dirty="0" smtClean="0"/>
              <a:t> </a:t>
            </a:r>
            <a:r>
              <a:rPr lang="en-US" sz="2900" dirty="0" err="1" smtClean="0"/>
              <a:t>kod</a:t>
            </a:r>
            <a:r>
              <a:rPr lang="en-US" sz="2900" dirty="0" smtClean="0"/>
              <a:t> </a:t>
            </a:r>
            <a:r>
              <a:rPr lang="en-US" sz="2900" dirty="0" err="1" smtClean="0"/>
              <a:t>sa</a:t>
            </a:r>
            <a:r>
              <a:rPr lang="en-US" sz="2900" dirty="0" smtClean="0"/>
              <a:t> </a:t>
            </a:r>
            <a:r>
              <a:rPr lang="en-US" sz="2900" dirty="0" err="1" smtClean="0"/>
              <a:t>dužinama</a:t>
            </a:r>
            <a:r>
              <a:rPr lang="en-US" sz="2900" dirty="0" smtClean="0"/>
              <a:t> </a:t>
            </a:r>
            <a:r>
              <a:rPr lang="en-US" sz="2900" dirty="0" err="1" smtClean="0"/>
              <a:t>kodnih</a:t>
            </a:r>
            <a:r>
              <a:rPr lang="en-US" sz="2900" dirty="0" smtClean="0"/>
              <a:t> </a:t>
            </a:r>
            <a:r>
              <a:rPr lang="en-US" sz="2900" dirty="0" err="1" smtClean="0"/>
              <a:t>reči</a:t>
            </a:r>
            <a:r>
              <a:rPr lang="en-US" sz="2900" dirty="0" smtClean="0"/>
              <a:t> 𝑙</a:t>
            </a:r>
            <a:r>
              <a:rPr lang="en-US" sz="2900" baseline="-25000" dirty="0" smtClean="0"/>
              <a:t>1</a:t>
            </a:r>
            <a:r>
              <a:rPr lang="en-US" sz="2900" dirty="0" smtClean="0"/>
              <a:t>=</a:t>
            </a:r>
            <a:r>
              <a:rPr lang="sr-Latn-RS" sz="2900" dirty="0" smtClean="0"/>
              <a:t>5</a:t>
            </a:r>
            <a:r>
              <a:rPr lang="en-US" sz="2900" dirty="0" smtClean="0"/>
              <a:t>,</a:t>
            </a:r>
            <a:r>
              <a:rPr lang="sr-Latn-RS" sz="2900" dirty="0" smtClean="0"/>
              <a:t> l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=2, 𝑙</a:t>
            </a:r>
            <a:r>
              <a:rPr lang="en-US" sz="2900" baseline="-25000" dirty="0" smtClean="0"/>
              <a:t>3</a:t>
            </a:r>
            <a:r>
              <a:rPr lang="en-US" sz="2900" dirty="0" smtClean="0"/>
              <a:t>=</a:t>
            </a:r>
            <a:r>
              <a:rPr lang="sr-Latn-RS" sz="2900" dirty="0" smtClean="0"/>
              <a:t>3</a:t>
            </a:r>
            <a:r>
              <a:rPr lang="en-US" sz="2900" dirty="0" smtClean="0"/>
              <a:t>, </a:t>
            </a:r>
            <a:r>
              <a:rPr lang="en-US" sz="2900" dirty="0" smtClean="0"/>
              <a:t>𝑙</a:t>
            </a:r>
            <a:r>
              <a:rPr lang="en-US" sz="2900" baseline="-25000" dirty="0" smtClean="0"/>
              <a:t>4</a:t>
            </a:r>
            <a:r>
              <a:rPr lang="en-US" sz="2900" dirty="0" smtClean="0"/>
              <a:t>=3</a:t>
            </a:r>
            <a:r>
              <a:rPr lang="sr-Latn-RS" sz="2900" dirty="0" smtClean="0"/>
              <a:t>  </a:t>
            </a:r>
            <a:r>
              <a:rPr lang="en-US" sz="2900" dirty="0" smtClean="0"/>
              <a:t>𝑖</a:t>
            </a:r>
            <a:r>
              <a:rPr lang="sr-Latn-RS" sz="2900" dirty="0" smtClean="0"/>
              <a:t>   </a:t>
            </a:r>
            <a:r>
              <a:rPr lang="en-US" sz="2900" dirty="0" smtClean="0"/>
              <a:t>𝑙</a:t>
            </a:r>
            <a:r>
              <a:rPr lang="en-US" sz="2900" baseline="-25000" dirty="0" smtClean="0"/>
              <a:t>5</a:t>
            </a:r>
            <a:r>
              <a:rPr lang="en-US" sz="2900" dirty="0" smtClean="0"/>
              <a:t>=4</a:t>
            </a:r>
            <a:r>
              <a:rPr lang="en-US" sz="2900" dirty="0" smtClean="0"/>
              <a:t>?</a:t>
            </a:r>
            <a:endParaRPr lang="sr-Latn-RS" sz="2900" dirty="0" smtClean="0"/>
          </a:p>
          <a:p>
            <a:r>
              <a:rPr lang="sr-Latn-RS" sz="2600" dirty="0" smtClean="0"/>
              <a:t>5</a:t>
            </a:r>
            <a:r>
              <a:rPr lang="sr-Latn-RS" dirty="0" smtClean="0"/>
              <a:t>. </a:t>
            </a:r>
            <a:r>
              <a:rPr lang="sr-Latn-RS" sz="2600" dirty="0" smtClean="0"/>
              <a:t>Za </a:t>
            </a:r>
            <a:r>
              <a:rPr lang="sr-Latn-RS" sz="2600" i="1" dirty="0" smtClean="0"/>
              <a:t>k</a:t>
            </a:r>
            <a:r>
              <a:rPr lang="en-US" sz="2600" i="1" dirty="0" smtClean="0"/>
              <a:t>o</a:t>
            </a:r>
            <a:r>
              <a:rPr lang="sr-Latn-RS" sz="2600" i="1" dirty="0" smtClean="0"/>
              <a:t>d</a:t>
            </a:r>
            <a:r>
              <a:rPr lang="sr-Latn-RS" sz="2600" dirty="0" smtClean="0"/>
              <a:t> definisan tabelom</a:t>
            </a:r>
            <a:r>
              <a:rPr lang="sr-Latn-RS" sz="2600" dirty="0" smtClean="0"/>
              <a:t>:</a:t>
            </a:r>
          </a:p>
          <a:p>
            <a:pPr marL="0" indent="0">
              <a:buNone/>
            </a:pPr>
            <a:r>
              <a:rPr lang="sr-Latn-RS" sz="2600" dirty="0" smtClean="0"/>
              <a:t>         U      u</a:t>
            </a:r>
            <a:r>
              <a:rPr lang="sr-Latn-RS" sz="1500" dirty="0" smtClean="0"/>
              <a:t>1</a:t>
            </a:r>
            <a:r>
              <a:rPr lang="sr-Latn-RS" sz="2600" dirty="0" smtClean="0"/>
              <a:t>      u</a:t>
            </a:r>
            <a:r>
              <a:rPr lang="sr-Latn-RS" sz="1500" dirty="0" smtClean="0"/>
              <a:t>2</a:t>
            </a:r>
            <a:r>
              <a:rPr lang="sr-Latn-RS" sz="2600" dirty="0" smtClean="0"/>
              <a:t>      u</a:t>
            </a:r>
            <a:r>
              <a:rPr lang="sr-Latn-RS" sz="1500" dirty="0" smtClean="0"/>
              <a:t>3</a:t>
            </a:r>
            <a:r>
              <a:rPr lang="sr-Latn-RS" sz="2600" dirty="0" smtClean="0"/>
              <a:t>       u</a:t>
            </a:r>
            <a:r>
              <a:rPr lang="sr-Latn-RS" sz="1500" dirty="0" smtClean="0"/>
              <a:t>4</a:t>
            </a:r>
            <a:r>
              <a:rPr lang="sr-Latn-RS" sz="2600" dirty="0" smtClean="0"/>
              <a:t>        u</a:t>
            </a:r>
            <a:r>
              <a:rPr lang="sr-Latn-RS" sz="1500" dirty="0" smtClean="0"/>
              <a:t>5</a:t>
            </a:r>
            <a:endParaRPr lang="sr-Latn-RS" sz="2600" dirty="0" smtClean="0"/>
          </a:p>
          <a:p>
            <a:pPr marL="0" indent="0">
              <a:buNone/>
            </a:pPr>
            <a:r>
              <a:rPr lang="sr-Latn-RS" sz="2600" dirty="0" smtClean="0"/>
              <a:t>         Z       00      01    10      110    1111</a:t>
            </a:r>
          </a:p>
          <a:p>
            <a:pPr marL="0" indent="0">
              <a:buNone/>
            </a:pPr>
            <a:endParaRPr lang="sr-Latn-RS" sz="2600" dirty="0" smtClean="0"/>
          </a:p>
          <a:p>
            <a:pPr marL="0" indent="0">
              <a:buNone/>
            </a:pPr>
            <a:r>
              <a:rPr lang="sr-Latn-RS" sz="2600" dirty="0" smtClean="0"/>
              <a:t>         nacrtati verovatnostno stablo.</a:t>
            </a:r>
          </a:p>
          <a:p>
            <a:pPr marL="0" indent="0">
              <a:buNone/>
            </a:pPr>
            <a:r>
              <a:rPr lang="sr-Latn-RS" sz="2600" dirty="0" smtClean="0"/>
              <a:t>	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16736" y="4303776"/>
            <a:ext cx="42793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50848" y="4291584"/>
            <a:ext cx="548640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255520" y="4315968"/>
            <a:ext cx="5120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919984" y="4309872"/>
            <a:ext cx="5486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688080" y="4297680"/>
            <a:ext cx="4998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4358640" y="4297680"/>
            <a:ext cx="512064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Latn-RS" sz="2000" dirty="0" smtClean="0"/>
              <a:t>	Ako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verovatnoće</a:t>
            </a:r>
            <a:r>
              <a:rPr lang="en-US" sz="2000" dirty="0" smtClean="0"/>
              <a:t>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</a:t>
            </a:r>
            <a:r>
              <a:rPr lang="sr-Latn-RS" sz="2000" dirty="0" smtClean="0"/>
              <a:t>međusobno </a:t>
            </a:r>
            <a:r>
              <a:rPr lang="sr-Latn-RS" sz="2000" dirty="0" smtClean="0"/>
              <a:t>	jednake</a:t>
            </a:r>
            <a:r>
              <a:rPr lang="sr-Latn-RS" sz="2000" dirty="0" smtClean="0"/>
              <a:t>:    </a:t>
            </a:r>
            <a:r>
              <a:rPr lang="sr-Latn-RS" sz="2000" dirty="0" smtClean="0"/>
              <a:t>P1=P2=P3=P4=P5=P</a:t>
            </a:r>
            <a:endParaRPr lang="sr-Latn-R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r-Latn-RS" sz="2000" dirty="0" smtClean="0"/>
              <a:t>	naći </a:t>
            </a:r>
            <a:r>
              <a:rPr lang="sr-Latn-RS" sz="2000" dirty="0" smtClean="0"/>
              <a:t>rednost P , veroatnoće unutrešnjih čvorova i </a:t>
            </a:r>
            <a:r>
              <a:rPr lang="sr-Latn-RS" sz="2000" dirty="0" smtClean="0"/>
              <a:t>	očekivanu </a:t>
            </a:r>
            <a:r>
              <a:rPr lang="sr-Latn-RS" sz="2000" dirty="0" smtClean="0"/>
              <a:t>dubinu listova</a:t>
            </a:r>
            <a:r>
              <a:rPr lang="sr-Latn-RS" sz="2000" dirty="0" smtClean="0"/>
              <a:t>.</a:t>
            </a:r>
          </a:p>
          <a:p>
            <a:r>
              <a:rPr lang="sr-Latn-RS" sz="2000" dirty="0" smtClean="0"/>
              <a:t>6. Dat </a:t>
            </a:r>
            <a:r>
              <a:rPr lang="sr-Latn-RS" sz="2000" dirty="0" smtClean="0"/>
              <a:t>je izor sa 5 simbola </a:t>
            </a:r>
            <a:r>
              <a:rPr lang="sr-Latn-RS" sz="2000" b="1" dirty="0" smtClean="0"/>
              <a:t>(s</a:t>
            </a:r>
            <a:r>
              <a:rPr lang="sr-Latn-RS" sz="1200" b="1" dirty="0" smtClean="0"/>
              <a:t>1</a:t>
            </a:r>
            <a:r>
              <a:rPr lang="sr-Latn-RS" sz="2000" b="1" dirty="0" smtClean="0"/>
              <a:t>,s</a:t>
            </a:r>
            <a:r>
              <a:rPr lang="sr-Latn-RS" sz="1200" b="1" dirty="0" smtClean="0"/>
              <a:t>2</a:t>
            </a:r>
            <a:r>
              <a:rPr lang="sr-Latn-RS" sz="2000" b="1" dirty="0" smtClean="0"/>
              <a:t>,s</a:t>
            </a:r>
            <a:r>
              <a:rPr lang="sr-Latn-RS" sz="1200" b="1" dirty="0" smtClean="0"/>
              <a:t>3</a:t>
            </a:r>
            <a:r>
              <a:rPr lang="sr-Latn-RS" sz="2000" b="1" dirty="0" smtClean="0"/>
              <a:t>,s</a:t>
            </a:r>
            <a:r>
              <a:rPr lang="sr-Latn-RS" sz="1200" b="1" dirty="0" smtClean="0"/>
              <a:t>4</a:t>
            </a:r>
            <a:r>
              <a:rPr lang="sr-Latn-RS" sz="2000" b="1" dirty="0" smtClean="0"/>
              <a:t>,s</a:t>
            </a:r>
            <a:r>
              <a:rPr lang="sr-Latn-RS" sz="1200" b="1" dirty="0" smtClean="0"/>
              <a:t>5</a:t>
            </a:r>
            <a:r>
              <a:rPr lang="sr-Latn-RS" sz="2000" b="1" dirty="0" smtClean="0"/>
              <a:t>) sa </a:t>
            </a:r>
            <a:r>
              <a:rPr lang="en-US" sz="2000" dirty="0" err="1" smtClean="0"/>
              <a:t>verovatno</a:t>
            </a:r>
            <a:r>
              <a:rPr lang="sr-Latn-RS" sz="2000" dirty="0" smtClean="0"/>
              <a:t>ćama P</a:t>
            </a:r>
            <a:r>
              <a:rPr lang="sr-Latn-RS" sz="1400" dirty="0" smtClean="0"/>
              <a:t>1</a:t>
            </a:r>
            <a:r>
              <a:rPr lang="sr-Latn-RS" sz="2000" dirty="0" smtClean="0"/>
              <a:t>=0.25, P</a:t>
            </a:r>
            <a:r>
              <a:rPr lang="sr-Latn-RS" sz="1400" dirty="0" smtClean="0"/>
              <a:t>2</a:t>
            </a:r>
            <a:r>
              <a:rPr lang="sr-Latn-RS" sz="2000" dirty="0" smtClean="0"/>
              <a:t>=0.25, P</a:t>
            </a:r>
            <a:r>
              <a:rPr lang="sr-Latn-RS" sz="1400" dirty="0" smtClean="0"/>
              <a:t>3</a:t>
            </a:r>
            <a:r>
              <a:rPr lang="sr-Latn-RS" sz="2000" dirty="0" smtClean="0"/>
              <a:t>=0.2, P</a:t>
            </a:r>
            <a:r>
              <a:rPr lang="sr-Latn-RS" sz="1400" dirty="0" smtClean="0"/>
              <a:t>4</a:t>
            </a:r>
            <a:r>
              <a:rPr lang="sr-Latn-RS" sz="2000" dirty="0" smtClean="0"/>
              <a:t>=0.15 i P</a:t>
            </a:r>
            <a:r>
              <a:rPr lang="sr-Latn-RS" sz="1400" dirty="0" smtClean="0"/>
              <a:t>5</a:t>
            </a:r>
            <a:r>
              <a:rPr lang="sr-Latn-RS" sz="2000" dirty="0" smtClean="0"/>
              <a:t>=0.15. </a:t>
            </a:r>
          </a:p>
          <a:p>
            <a:r>
              <a:rPr lang="sr-Latn-RS" sz="2000" dirty="0" smtClean="0"/>
              <a:t>Primeniti </a:t>
            </a:r>
            <a:r>
              <a:rPr lang="sr-Latn-CS" sz="2000" b="1" dirty="0" smtClean="0"/>
              <a:t>Šenon-Fanoov </a:t>
            </a:r>
            <a:r>
              <a:rPr lang="sr-Latn-CS" sz="2000" dirty="0" smtClean="0"/>
              <a:t>postupak za konstrukciju kompaktnog koda. </a:t>
            </a:r>
            <a:endParaRPr lang="sr-Latn-R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sr-Latn-R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Latn-CS" sz="2000" dirty="0" smtClean="0"/>
              <a:t>Na slici prikazati kodno stablo za dobijeni kod. Uzeti da kretanje ulevo odgovara bitu 0 a udesno – bitu 1. Uz završne čvorove dati samo kodni simbol</a:t>
            </a:r>
            <a:r>
              <a:rPr lang="sr-Latn-C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7. </a:t>
            </a:r>
            <a:r>
              <a:rPr lang="sr-Latn-RS" sz="2000" dirty="0" smtClean="0"/>
              <a:t>D</a:t>
            </a:r>
            <a:r>
              <a:rPr lang="sr-Latn-CS" sz="2000" dirty="0" smtClean="0"/>
              <a:t>at je izvor sa 6 simbola i neka se za kodovanje koriste 2 različita koda koja su prikazana u tabeli u kolonama označenim sa a) i b). Prikazati kodna stabla za oba koda i naći njihove očekiane dužine.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         </a:t>
            </a:r>
            <a:r>
              <a:rPr lang="sr-Latn-CS" dirty="0" smtClean="0"/>
              <a:t>S		</a:t>
            </a:r>
            <a:r>
              <a:rPr lang="sr-Latn-CS" i="1" dirty="0" smtClean="0"/>
              <a:t>P</a:t>
            </a:r>
            <a:r>
              <a:rPr lang="sr-Latn-CS" i="1" baseline="-25000" dirty="0" smtClean="0"/>
              <a:t>i</a:t>
            </a:r>
            <a:r>
              <a:rPr lang="sr-Latn-CS" dirty="0" smtClean="0"/>
              <a:t>		    a)		       b)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1</a:t>
            </a:r>
            <a:r>
              <a:rPr lang="sr-Latn-CS" dirty="0" smtClean="0"/>
              <a:t>		0,65	            0		     0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2</a:t>
            </a:r>
            <a:r>
              <a:rPr lang="sr-Latn-CS" dirty="0" smtClean="0"/>
              <a:t>		0,15	           10		     10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3</a:t>
            </a:r>
            <a:r>
              <a:rPr lang="sr-Latn-CS" dirty="0" smtClean="0"/>
              <a:t>		0,08	           110		     1100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4</a:t>
            </a:r>
            <a:r>
              <a:rPr lang="sr-Latn-CS" dirty="0" smtClean="0"/>
              <a:t>		0,05	           1110	            1101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5</a:t>
            </a:r>
            <a:r>
              <a:rPr lang="sr-Latn-CS" dirty="0" smtClean="0"/>
              <a:t>		0,04	           11110	            1110</a:t>
            </a:r>
            <a:endParaRPr lang="en-US" dirty="0" smtClean="0"/>
          </a:p>
          <a:p>
            <a:r>
              <a:rPr lang="sr-Latn-CS" dirty="0" smtClean="0"/>
              <a:t>		</a:t>
            </a:r>
            <a:r>
              <a:rPr lang="sr-Latn-CS" i="1" dirty="0" smtClean="0"/>
              <a:t>s</a:t>
            </a:r>
            <a:r>
              <a:rPr lang="sr-Latn-CS" baseline="-25000" dirty="0" smtClean="0"/>
              <a:t>6</a:t>
            </a:r>
            <a:r>
              <a:rPr lang="sr-Latn-CS" dirty="0" smtClean="0"/>
              <a:t>		0,03           11111	            1111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sr-Latn-RS" dirty="0" smtClean="0"/>
          </a:p>
          <a:p>
            <a:pPr>
              <a:lnSpc>
                <a:spcPct val="150000"/>
              </a:lnSpc>
            </a:pPr>
            <a:r>
              <a:rPr lang="sr-Latn-RS" dirty="0" smtClean="0"/>
              <a:t>8.  </a:t>
            </a:r>
            <a:r>
              <a:rPr lang="sr-Latn-RS" sz="2000" dirty="0" smtClean="0"/>
              <a:t>Naći ekvivalentnu kanalnu matricu kaskadne veze dva identična </a:t>
            </a:r>
            <a:r>
              <a:rPr lang="sr-Latn-CS" sz="2000" dirty="0" smtClean="0"/>
              <a:t>binarna simetrična kanala.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9. </a:t>
            </a:r>
            <a:r>
              <a:rPr lang="sr-Latn-CS" sz="2000" dirty="0" smtClean="0"/>
              <a:t>Nacrtati graf </a:t>
            </a:r>
            <a:r>
              <a:rPr lang="sr-Latn-CS" sz="2000" b="1" i="1" dirty="0" smtClean="0"/>
              <a:t>Binarnog kanala s brisanjem</a:t>
            </a:r>
            <a:r>
              <a:rPr lang="sr-Latn-CS" sz="2000" b="1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r-Latn-CS" sz="2000" b="1" i="1" dirty="0" smtClean="0"/>
              <a:t>10. </a:t>
            </a:r>
            <a:r>
              <a:rPr lang="sr-Latn-RS" sz="2000" dirty="0" smtClean="0">
                <a:solidFill>
                  <a:schemeClr val="tx1"/>
                </a:solidFill>
              </a:rPr>
              <a:t>Na slici je dato </a:t>
            </a:r>
            <a:r>
              <a:rPr lang="sr-Latn-RS" sz="2000" i="1" dirty="0" smtClean="0">
                <a:solidFill>
                  <a:schemeClr val="tx1"/>
                </a:solidFill>
              </a:rPr>
              <a:t>ekvivalentno predstavljanje binarnog kanala.</a:t>
            </a:r>
          </a:p>
          <a:p>
            <a:endParaRPr lang="sr-Latn-C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1586451" y="2431880"/>
          <a:ext cx="1534701" cy="314336"/>
        </p:xfrm>
        <a:graphic>
          <a:graphicData uri="http://schemas.openxmlformats.org/presentationml/2006/ole">
            <p:oleObj spid="_x0000_s1026" name="Equation" r:id="rId3" imgW="1053643" imgH="215806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010978" y="2476437"/>
          <a:ext cx="1658937" cy="287337"/>
        </p:xfrm>
        <a:graphic>
          <a:graphicData uri="http://schemas.openxmlformats.org/presentationml/2006/ole">
            <p:oleObj spid="_x0000_s1027" name="Equation" r:id="rId4" imgW="1028254" imgH="215806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678686" y="3170428"/>
          <a:ext cx="1357122" cy="299449"/>
        </p:xfrm>
        <a:graphic>
          <a:graphicData uri="http://schemas.openxmlformats.org/presentationml/2006/ole">
            <p:oleObj spid="_x0000_s1028" name="Equation" r:id="rId5" imgW="799753" imgH="177723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059936" y="3150172"/>
          <a:ext cx="1605344" cy="336491"/>
        </p:xfrm>
        <a:graphic>
          <a:graphicData uri="http://schemas.openxmlformats.org/presentationml/2006/ole">
            <p:oleObj spid="_x0000_s1029" name="Equation" r:id="rId6" imgW="812447" imgH="177723" progId="Equation.3">
              <p:embed/>
            </p:oleObj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13761" y="2779776"/>
            <a:ext cx="316991" cy="3291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42073" y="2933918"/>
            <a:ext cx="27301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401568" y="2755392"/>
            <a:ext cx="329184" cy="36576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253089" y="3491702"/>
            <a:ext cx="69233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07602" y="2932176"/>
            <a:ext cx="1711235" cy="2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704527" y="3629406"/>
          <a:ext cx="219075" cy="276225"/>
        </p:xfrm>
        <a:graphic>
          <a:graphicData uri="http://schemas.openxmlformats.org/presentationml/2006/ole">
            <p:oleObj spid="_x0000_s1030" name="Equation" r:id="rId7" imgW="114201" imgH="139579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04544" y="4559808"/>
            <a:ext cx="648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Naći signal greške </a:t>
            </a:r>
            <a:r>
              <a:rPr lang="sr-Latn-RS" i="1" dirty="0" smtClean="0"/>
              <a:t>e.</a:t>
            </a:r>
            <a:endParaRPr lang="sr-Latn-RS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Latn-RS" dirty="0" smtClean="0"/>
              <a:t>11.</a:t>
            </a:r>
            <a:r>
              <a:rPr lang="sr-Latn-CS" dirty="0" smtClean="0"/>
              <a:t> </a:t>
            </a:r>
            <a:r>
              <a:rPr lang="sr-Latn-CS" sz="2000" dirty="0" smtClean="0"/>
              <a:t>Neka je dat binarni simetrični kanal sa </a:t>
            </a:r>
            <a:r>
              <a:rPr lang="sr-Latn-CS" sz="2000" i="1" dirty="0" smtClean="0"/>
              <a:t>p </a:t>
            </a:r>
            <a:r>
              <a:rPr lang="sr-Latn-CS" sz="2000" dirty="0" smtClean="0"/>
              <a:t>=0.6 i </a:t>
            </a:r>
            <a:r>
              <a:rPr lang="sr-Latn-CS" sz="2000" i="1" dirty="0" smtClean="0"/>
              <a:t>v </a:t>
            </a:r>
            <a:r>
              <a:rPr lang="sr-Latn-CS" sz="2000" dirty="0" smtClean="0"/>
              <a:t>= 0.4. Ako je </a:t>
            </a:r>
            <a:r>
              <a:rPr lang="sr-Latn-CS" sz="2000" i="1" dirty="0" smtClean="0"/>
              <a:t>P</a:t>
            </a:r>
            <a:r>
              <a:rPr lang="sr-Latn-CS" sz="2000" dirty="0" smtClean="0"/>
              <a:t>(</a:t>
            </a:r>
            <a:r>
              <a:rPr lang="sr-Latn-CS" sz="2000" i="1" dirty="0" smtClean="0"/>
              <a:t>x</a:t>
            </a:r>
            <a:r>
              <a:rPr lang="sr-Latn-CS" sz="2000" baseline="-25000" dirty="0" smtClean="0"/>
              <a:t>1</a:t>
            </a:r>
            <a:r>
              <a:rPr lang="sr-Latn-CS" sz="2000" dirty="0" smtClean="0"/>
              <a:t>)</a:t>
            </a:r>
            <a:r>
              <a:rPr lang="sr-Latn-CS" sz="2000" i="1" dirty="0" smtClean="0"/>
              <a:t> </a:t>
            </a:r>
            <a:r>
              <a:rPr lang="sr-Latn-CS" sz="2000" dirty="0" smtClean="0"/>
              <a:t>= </a:t>
            </a:r>
            <a:r>
              <a:rPr lang="sr-Latn-CS" sz="2000" i="1" dirty="0" smtClean="0"/>
              <a:t>0.2</a:t>
            </a:r>
            <a:r>
              <a:rPr lang="sr-Latn-CS" sz="2000" dirty="0" smtClean="0"/>
              <a:t> i </a:t>
            </a:r>
            <a:r>
              <a:rPr lang="sr-Latn-CS" sz="2000" i="1" dirty="0" smtClean="0"/>
              <a:t>P</a:t>
            </a:r>
            <a:r>
              <a:rPr lang="sr-Latn-CS" sz="2000" dirty="0" smtClean="0"/>
              <a:t>(</a:t>
            </a:r>
            <a:r>
              <a:rPr lang="sr-Latn-CS" sz="2000" i="1" dirty="0" smtClean="0"/>
              <a:t>x</a:t>
            </a:r>
            <a:r>
              <a:rPr lang="sr-Latn-CS" sz="2000" baseline="-25000" dirty="0" smtClean="0"/>
              <a:t>2</a:t>
            </a:r>
            <a:r>
              <a:rPr lang="sr-Latn-CS" sz="2000" dirty="0" smtClean="0"/>
              <a:t>)</a:t>
            </a:r>
            <a:r>
              <a:rPr lang="sr-Latn-CS" sz="2000" i="1" dirty="0" smtClean="0"/>
              <a:t> </a:t>
            </a:r>
            <a:r>
              <a:rPr lang="sr-Latn-CS" sz="2000" dirty="0" smtClean="0"/>
              <a:t>= </a:t>
            </a:r>
            <a:r>
              <a:rPr lang="sr-Latn-CS" sz="2000" i="1" dirty="0" smtClean="0"/>
              <a:t>b</a:t>
            </a:r>
            <a:r>
              <a:rPr lang="sr-Latn-CS" sz="2000" dirty="0" smtClean="0"/>
              <a:t> naći veroatnoće </a:t>
            </a:r>
            <a:r>
              <a:rPr lang="sr-Latn-CS" sz="2000" i="1" dirty="0" smtClean="0"/>
              <a:t>P</a:t>
            </a:r>
            <a:r>
              <a:rPr lang="sr-Latn-CS" sz="2000" dirty="0" smtClean="0"/>
              <a:t>(</a:t>
            </a:r>
            <a:r>
              <a:rPr lang="sr-Latn-CS" sz="2000" i="1" dirty="0" smtClean="0"/>
              <a:t>y</a:t>
            </a:r>
            <a:r>
              <a:rPr lang="sr-Latn-CS" sz="2000" baseline="-25000" dirty="0" smtClean="0"/>
              <a:t>1</a:t>
            </a:r>
            <a:r>
              <a:rPr lang="sr-Latn-CS" sz="2000" dirty="0" smtClean="0"/>
              <a:t>)  i </a:t>
            </a:r>
            <a:r>
              <a:rPr lang="sr-Latn-CS" sz="2000" i="1" dirty="0" smtClean="0"/>
              <a:t>P</a:t>
            </a:r>
            <a:r>
              <a:rPr lang="sr-Latn-CS" sz="2000" dirty="0" smtClean="0"/>
              <a:t>(</a:t>
            </a:r>
            <a:r>
              <a:rPr lang="sr-Latn-CS" sz="2000" i="1" dirty="0" smtClean="0"/>
              <a:t>y</a:t>
            </a:r>
            <a:r>
              <a:rPr lang="sr-Latn-CS" sz="2000" baseline="-25000" dirty="0" smtClean="0"/>
              <a:t>2</a:t>
            </a:r>
            <a:r>
              <a:rPr lang="sr-Latn-CS" sz="2000" dirty="0" smtClean="0"/>
              <a:t>) . </a:t>
            </a:r>
            <a:endParaRPr lang="sr-Latn-CS" sz="2000" dirty="0" smtClean="0"/>
          </a:p>
          <a:p>
            <a:pPr>
              <a:lnSpc>
                <a:spcPct val="150000"/>
              </a:lnSpc>
            </a:pPr>
            <a:r>
              <a:rPr lang="sr-Latn-CS" sz="2000" dirty="0" smtClean="0"/>
              <a:t>12. </a:t>
            </a:r>
            <a:r>
              <a:rPr lang="en-US" sz="2000" dirty="0" smtClean="0"/>
              <a:t>U </a:t>
            </a:r>
            <a:r>
              <a:rPr lang="en-US" sz="2000" dirty="0" err="1" smtClean="0"/>
              <a:t>uslovima</a:t>
            </a:r>
            <a:r>
              <a:rPr lang="en-US" sz="2000" dirty="0" smtClean="0"/>
              <a:t> </a:t>
            </a:r>
            <a:r>
              <a:rPr lang="en-US" sz="2000" dirty="0" err="1" smtClean="0"/>
              <a:t>prenosa</a:t>
            </a:r>
            <a:r>
              <a:rPr lang="en-US" sz="2000" dirty="0" smtClean="0"/>
              <a:t> </a:t>
            </a:r>
            <a:r>
              <a:rPr lang="en-US" sz="2000" dirty="0" err="1" smtClean="0"/>
              <a:t>veličine</a:t>
            </a:r>
            <a:r>
              <a:rPr lang="en-US" sz="2000" dirty="0" smtClean="0"/>
              <a:t> X </a:t>
            </a:r>
            <a:r>
              <a:rPr lang="en-US" sz="2000" dirty="0" err="1" smtClean="0"/>
              <a:t>preko</a:t>
            </a:r>
            <a:r>
              <a:rPr lang="en-US" sz="2000" dirty="0" smtClean="0"/>
              <a:t> </a:t>
            </a:r>
            <a:r>
              <a:rPr lang="en-US" sz="2000" dirty="0" err="1" smtClean="0"/>
              <a:t>kanala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dobijanja</a:t>
            </a:r>
            <a:r>
              <a:rPr lang="en-US" sz="2000" dirty="0" smtClean="0"/>
              <a:t> </a:t>
            </a:r>
            <a:r>
              <a:rPr lang="en-US" sz="2000" dirty="0" err="1" smtClean="0"/>
              <a:t>veličine</a:t>
            </a:r>
            <a:r>
              <a:rPr lang="en-US" sz="2000" dirty="0" smtClean="0"/>
              <a:t> Y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prijemu</a:t>
            </a:r>
            <a:r>
              <a:rPr lang="en-US" sz="2000" dirty="0" smtClean="0"/>
              <a:t>, </a:t>
            </a:r>
            <a:r>
              <a:rPr lang="en-US" sz="2000" dirty="0" err="1" smtClean="0"/>
              <a:t>napisati</a:t>
            </a:r>
            <a:r>
              <a:rPr lang="en-US" sz="2000" dirty="0" smtClean="0"/>
              <a:t> </a:t>
            </a:r>
            <a:r>
              <a:rPr lang="en-US" sz="2000" dirty="0" err="1" smtClean="0"/>
              <a:t>relaciju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 err="1" smtClean="0"/>
              <a:t>povezuje</a:t>
            </a:r>
            <a:r>
              <a:rPr lang="en-US" sz="2000" dirty="0" smtClean="0"/>
              <a:t> H(X,Y), H(X) </a:t>
            </a:r>
            <a:r>
              <a:rPr lang="en-US" sz="2000" dirty="0" err="1" smtClean="0"/>
              <a:t>i</a:t>
            </a:r>
            <a:r>
              <a:rPr lang="en-US" sz="2000" dirty="0" smtClean="0"/>
              <a:t> H(Y/X). </a:t>
            </a:r>
            <a:r>
              <a:rPr lang="en-US" sz="2000" dirty="0" err="1" smtClean="0"/>
              <a:t>Napisanu</a:t>
            </a:r>
            <a:r>
              <a:rPr lang="en-US" sz="2000" dirty="0" smtClean="0"/>
              <a:t> </a:t>
            </a:r>
            <a:r>
              <a:rPr lang="en-US" sz="2000" dirty="0" err="1" smtClean="0"/>
              <a:t>jednakost</a:t>
            </a:r>
            <a:r>
              <a:rPr lang="en-US" sz="2000" dirty="0" smtClean="0"/>
              <a:t> </a:t>
            </a:r>
            <a:r>
              <a:rPr lang="en-US" sz="2000" dirty="0" err="1" smtClean="0"/>
              <a:t>prokomentarisati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stanovišta</a:t>
            </a:r>
            <a:r>
              <a:rPr lang="en-US" sz="2000" dirty="0" smtClean="0"/>
              <a:t> </a:t>
            </a:r>
            <a:r>
              <a:rPr lang="en-US" sz="2000" dirty="0" err="1" smtClean="0"/>
              <a:t>prenosa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grafički</a:t>
            </a:r>
            <a:r>
              <a:rPr lang="en-US" sz="2000" dirty="0" smtClean="0"/>
              <a:t> je </a:t>
            </a:r>
            <a:r>
              <a:rPr lang="en-US" sz="2000" dirty="0" err="1" smtClean="0"/>
              <a:t>ilustrovati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000" dirty="0" smtClean="0"/>
              <a:t>6.</a:t>
            </a:r>
            <a:r>
              <a:rPr lang="en-US" sz="2000" dirty="0" smtClean="0"/>
              <a:t> </a:t>
            </a:r>
            <a:r>
              <a:rPr lang="sr-Latn-RS" sz="2000" dirty="0" smtClean="0"/>
              <a:t>Da li je </a:t>
            </a:r>
            <a:r>
              <a:rPr lang="en-US" sz="2000" dirty="0" smtClean="0"/>
              <a:t> </a:t>
            </a:r>
            <a:r>
              <a:rPr lang="en-US" sz="2000" dirty="0" err="1" smtClean="0"/>
              <a:t>binarni</a:t>
            </a:r>
            <a:r>
              <a:rPr lang="en-US" sz="2000" dirty="0" smtClean="0"/>
              <a:t> (D=2)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0,10,11</a:t>
            </a:r>
            <a:r>
              <a:rPr lang="sr-Latn-RS" sz="20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    kompletan?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RS" sz="2000" dirty="0" smtClean="0"/>
              <a:t>     </a:t>
            </a:r>
            <a:r>
              <a:rPr lang="sr-Latn-RS" sz="2000" dirty="0" smtClean="0"/>
              <a:t>7.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li</a:t>
            </a:r>
            <a:r>
              <a:rPr lang="en-US" sz="2000" dirty="0" smtClean="0"/>
              <a:t> </a:t>
            </a:r>
            <a:r>
              <a:rPr lang="en-US" sz="2000" dirty="0" err="1" smtClean="0"/>
              <a:t>postoji</a:t>
            </a:r>
            <a:r>
              <a:rPr lang="en-US" sz="2000" dirty="0" smtClean="0"/>
              <a:t> </a:t>
            </a:r>
            <a:r>
              <a:rPr lang="en-US" sz="2000" dirty="0" err="1" smtClean="0"/>
              <a:t>binarni</a:t>
            </a:r>
            <a:r>
              <a:rPr lang="en-US" sz="2000" dirty="0" smtClean="0"/>
              <a:t> </a:t>
            </a:r>
            <a:r>
              <a:rPr lang="en-US" sz="2000" dirty="0" err="1" smtClean="0"/>
              <a:t>prefiksni</a:t>
            </a:r>
            <a:r>
              <a:rPr lang="en-US" sz="2000" dirty="0" smtClean="0"/>
              <a:t> </a:t>
            </a:r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dužinama</a:t>
            </a:r>
            <a:r>
              <a:rPr lang="en-US" sz="2000" dirty="0" smtClean="0"/>
              <a:t> </a:t>
            </a:r>
            <a:r>
              <a:rPr lang="sr-Latn-RS" sz="2000" dirty="0" smtClean="0"/>
              <a:t>	    </a:t>
            </a:r>
            <a:r>
              <a:rPr lang="en-US" sz="2000" dirty="0" err="1" smtClean="0"/>
              <a:t>kodnih</a:t>
            </a:r>
            <a:r>
              <a:rPr lang="en-US" sz="2000" dirty="0" smtClean="0"/>
              <a:t> </a:t>
            </a:r>
            <a:r>
              <a:rPr lang="sr-Latn-RS" sz="2000" dirty="0" smtClean="0"/>
              <a:t> </a:t>
            </a:r>
            <a:r>
              <a:rPr lang="en-US" sz="2000" dirty="0" err="1" smtClean="0"/>
              <a:t>reči</a:t>
            </a:r>
            <a:r>
              <a:rPr lang="en-US" sz="2000" dirty="0" smtClean="0"/>
              <a:t> 𝑙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sr-Latn-RS" sz="2000" dirty="0" smtClean="0"/>
              <a:t>5</a:t>
            </a:r>
            <a:r>
              <a:rPr lang="en-US" sz="2000" dirty="0" smtClean="0"/>
              <a:t>,</a:t>
            </a:r>
            <a:r>
              <a:rPr lang="sr-Latn-RS" sz="2000" dirty="0" smtClean="0"/>
              <a:t>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=2, 𝑙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=</a:t>
            </a:r>
            <a:r>
              <a:rPr lang="sr-Latn-RS" sz="2000" dirty="0" smtClean="0"/>
              <a:t>3</a:t>
            </a:r>
            <a:r>
              <a:rPr lang="en-US" sz="2000" dirty="0" smtClean="0"/>
              <a:t>, 𝑙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=3</a:t>
            </a:r>
            <a:r>
              <a:rPr lang="sr-Latn-RS" sz="2000" dirty="0" smtClean="0"/>
              <a:t>  </a:t>
            </a:r>
            <a:r>
              <a:rPr lang="en-US" sz="2000" dirty="0" smtClean="0"/>
              <a:t>𝑖</a:t>
            </a:r>
            <a:r>
              <a:rPr lang="sr-Latn-RS" sz="2000" dirty="0" smtClean="0"/>
              <a:t> </a:t>
            </a:r>
            <a:r>
              <a:rPr lang="en-US" sz="2000" dirty="0" smtClean="0"/>
              <a:t>𝑙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=4?</a:t>
            </a:r>
            <a:endParaRPr lang="sr-Latn-R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sr-Latn-RS" sz="2000" dirty="0" smtClean="0"/>
              <a:t>     </a:t>
            </a:r>
            <a:r>
              <a:rPr lang="sr-Latn-RS" sz="2000" dirty="0" smtClean="0"/>
              <a:t>8. </a:t>
            </a:r>
            <a:r>
              <a:rPr lang="sr-Latn-RS" sz="2000" dirty="0" smtClean="0"/>
              <a:t>Šta je očekivana dužina koda i kako se računa</a:t>
            </a:r>
            <a:r>
              <a:rPr lang="sr-Latn-RS" sz="2000" dirty="0" smtClean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r-Latn-CS" sz="2000" dirty="0" smtClean="0"/>
              <a:t> </a:t>
            </a:r>
            <a:r>
              <a:rPr lang="sr-Latn-CS" sz="2000" dirty="0" smtClean="0"/>
              <a:t>    9. </a:t>
            </a:r>
            <a:r>
              <a:rPr lang="sr-Latn-CS" sz="2000" dirty="0" smtClean="0"/>
              <a:t>Definicija izvora sa memorijom m-tog reda.</a:t>
            </a:r>
          </a:p>
          <a:p>
            <a:pPr marL="0" indent="0">
              <a:lnSpc>
                <a:spcPct val="150000"/>
              </a:lnSpc>
              <a:buNone/>
            </a:pPr>
            <a:endParaRPr lang="sr-Latn-RS" sz="20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sr-Latn-RS" dirty="0" smtClean="0"/>
              <a:t>13. </a:t>
            </a:r>
            <a:r>
              <a:rPr lang="sr-Latn-CS" dirty="0" smtClean="0"/>
              <a:t>Neka su ulazne verovatnoće</a:t>
            </a:r>
          </a:p>
          <a:p>
            <a:pPr>
              <a:lnSpc>
                <a:spcPct val="150000"/>
              </a:lnSpc>
            </a:pPr>
            <a:r>
              <a:rPr lang="sr-Latn-CS" dirty="0" smtClean="0"/>
              <a:t> </a:t>
            </a:r>
            <a:r>
              <a:rPr lang="sr-Latn-CS" i="1" dirty="0" smtClean="0"/>
              <a:t>P</a:t>
            </a:r>
            <a:r>
              <a:rPr lang="sr-Latn-CS" dirty="0" smtClean="0"/>
              <a:t>(</a:t>
            </a:r>
            <a:r>
              <a:rPr lang="sr-Latn-CS" i="1" dirty="0" smtClean="0"/>
              <a:t>x</a:t>
            </a:r>
            <a:r>
              <a:rPr lang="sr-Latn-CS" baseline="-25000" dirty="0" smtClean="0"/>
              <a:t>1</a:t>
            </a:r>
            <a:r>
              <a:rPr lang="sr-Latn-CS" dirty="0" smtClean="0"/>
              <a:t>)</a:t>
            </a:r>
            <a:r>
              <a:rPr lang="sr-Latn-CS" i="1" dirty="0" smtClean="0"/>
              <a:t> </a:t>
            </a:r>
            <a:r>
              <a:rPr lang="sr-Latn-CS" dirty="0" smtClean="0"/>
              <a:t>= 1/3 i  </a:t>
            </a:r>
            <a:r>
              <a:rPr lang="sr-Latn-CS" i="1" dirty="0" smtClean="0"/>
              <a:t>P</a:t>
            </a:r>
            <a:r>
              <a:rPr lang="sr-Latn-CS" dirty="0" smtClean="0"/>
              <a:t>(</a:t>
            </a:r>
            <a:r>
              <a:rPr lang="sr-Latn-CS" i="1" dirty="0" smtClean="0"/>
              <a:t>x</a:t>
            </a:r>
            <a:r>
              <a:rPr lang="sr-Latn-CS" baseline="-25000" dirty="0" smtClean="0"/>
              <a:t>2</a:t>
            </a:r>
            <a:r>
              <a:rPr lang="sr-Latn-CS" dirty="0" smtClean="0"/>
              <a:t>)</a:t>
            </a:r>
            <a:r>
              <a:rPr lang="sr-Latn-CS" i="1" dirty="0" smtClean="0"/>
              <a:t> </a:t>
            </a:r>
            <a:r>
              <a:rPr lang="sr-Latn-CS" dirty="0" smtClean="0"/>
              <a:t>= 2/3 .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 Naći: P(y1), P(y2), P(x1/y1), P(x2/y2) , P(x1,y1), 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H(X), H(X/Y) i I(X,Y)</a:t>
            </a:r>
          </a:p>
          <a:p>
            <a:pPr>
              <a:lnSpc>
                <a:spcPct val="150000"/>
              </a:lnSpc>
            </a:pPr>
            <a:r>
              <a:rPr lang="sr-Latn-RS" dirty="0" smtClean="0"/>
              <a:t>ako je </a:t>
            </a:r>
            <a:r>
              <a:rPr lang="sr-Latn-CS" dirty="0" smtClean="0"/>
              <a:t>binarni kanal  definisan matricom: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4389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200" dirty="0" smtClean="0">
                <a:solidFill>
                  <a:schemeClr val="tx1"/>
                </a:solidFill>
              </a:rPr>
              <a:t>14.</a:t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>
                <a:solidFill>
                  <a:schemeClr val="tx1"/>
                </a:solidFill>
              </a:rPr>
              <a:t/>
            </a:r>
            <a:br>
              <a:rPr lang="sr-Latn-RS" sz="2200" dirty="0" smtClean="0">
                <a:solidFill>
                  <a:schemeClr val="tx1"/>
                </a:solidFill>
              </a:rPr>
            </a:br>
            <a:r>
              <a:rPr lang="sr-Latn-RS" sz="2200" dirty="0" smtClean="0"/>
              <a:t> </a:t>
            </a:r>
            <a:endParaRPr lang="en-US" sz="2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1052036" y="1268190"/>
          <a:ext cx="1483900" cy="1305832"/>
        </p:xfrm>
        <a:graphic>
          <a:graphicData uri="http://schemas.openxmlformats.org/presentationml/2006/ole">
            <p:oleObj spid="_x0000_s2050" name="Equation" r:id="rId3" imgW="952200" imgH="8380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267968" y="3044875"/>
            <a:ext cx="6339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Latn-RS" dirty="0" smtClean="0"/>
              <a:t>Za prenos 4 kodne reči  pomoću koda prikazanom u tabeli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335024" y="3617898"/>
            <a:ext cx="5529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odne reči      00          01          10         11</a:t>
            </a:r>
          </a:p>
        </p:txBody>
      </p:sp>
      <p:sp>
        <p:nvSpPr>
          <p:cNvPr id="9" name="Rectangle 8"/>
          <p:cNvSpPr/>
          <p:nvPr/>
        </p:nvSpPr>
        <p:spPr>
          <a:xfrm>
            <a:off x="1347216" y="4154347"/>
            <a:ext cx="596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 Kod         </a:t>
            </a:r>
            <a:r>
              <a:rPr lang="sr-Latn-CS" dirty="0" smtClean="0"/>
              <a:t>     </a:t>
            </a:r>
            <a:r>
              <a:rPr lang="sr-Latn-CS" dirty="0" smtClean="0"/>
              <a:t>0000    </a:t>
            </a:r>
            <a:r>
              <a:rPr lang="sr-Latn-CS" dirty="0" smtClean="0"/>
              <a:t>  0011      </a:t>
            </a:r>
            <a:r>
              <a:rPr lang="sr-Latn-CS" dirty="0" smtClean="0"/>
              <a:t>1100   </a:t>
            </a:r>
            <a:r>
              <a:rPr lang="sr-Latn-CS" dirty="0" smtClean="0"/>
              <a:t>   </a:t>
            </a:r>
            <a:r>
              <a:rPr lang="sr-Latn-CS" dirty="0" smtClean="0"/>
              <a:t>1111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00158" y="4853678"/>
            <a:ext cx="2291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naći brzinu prenosa.</a:t>
            </a:r>
            <a:endParaRPr lang="sr-Latn-RS" dirty="0" smtClean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237232" y="4090416"/>
            <a:ext cx="8168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054096" y="4114800"/>
            <a:ext cx="780288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02608" y="4090416"/>
            <a:ext cx="780288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88992" y="4084320"/>
            <a:ext cx="7559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14272" y="4072128"/>
            <a:ext cx="4730496" cy="48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669025" cy="4106098"/>
          </a:xfrm>
        </p:spPr>
        <p:txBody>
          <a:bodyPr>
            <a:normAutofit/>
          </a:bodyPr>
          <a:lstStyle/>
          <a:p>
            <a:r>
              <a:rPr lang="sr-Latn-RS" dirty="0" smtClean="0"/>
              <a:t>15</a:t>
            </a:r>
            <a:r>
              <a:rPr lang="sr-Latn-RS" sz="2000" dirty="0" smtClean="0"/>
              <a:t>. </a:t>
            </a:r>
            <a:r>
              <a:rPr lang="sr-Latn-RS" sz="2000" dirty="0" smtClean="0"/>
              <a:t>Ako je kanalna matrica determinističkog kanala :</a:t>
            </a:r>
          </a:p>
          <a:p>
            <a:r>
              <a:rPr lang="sr-Latn-RS" sz="2000" dirty="0" smtClean="0"/>
              <a:t>     1     0</a:t>
            </a:r>
          </a:p>
          <a:p>
            <a:r>
              <a:rPr lang="sr-Latn-RS" sz="2000" dirty="0" smtClean="0"/>
              <a:t>     0     1</a:t>
            </a:r>
          </a:p>
          <a:p>
            <a:r>
              <a:rPr lang="sr-Latn-RS" sz="2000" dirty="0" smtClean="0"/>
              <a:t>     </a:t>
            </a:r>
            <a:r>
              <a:rPr lang="sr-Latn-RS" sz="2000" dirty="0" smtClean="0"/>
              <a:t>1     0</a:t>
            </a:r>
          </a:p>
          <a:p>
            <a:r>
              <a:rPr lang="sr-Latn-RS" sz="2000" dirty="0" smtClean="0"/>
              <a:t>nacrtati odgoarajući graf.</a:t>
            </a:r>
          </a:p>
          <a:p>
            <a:r>
              <a:rPr lang="sr-Latn-RS" dirty="0" smtClean="0"/>
              <a:t>16.</a:t>
            </a:r>
            <a:r>
              <a:rPr lang="sr-Latn-RS" dirty="0" smtClean="0"/>
              <a:t> </a:t>
            </a:r>
            <a:r>
              <a:rPr lang="sr-Latn-RS" dirty="0" smtClean="0"/>
              <a:t>Naći </a:t>
            </a:r>
            <a:r>
              <a:rPr lang="sr-Latn-RS" dirty="0" smtClean="0"/>
              <a:t>Hemingo</a:t>
            </a:r>
            <a:r>
              <a:rPr lang="sr-Latn-CS" i="1" dirty="0" smtClean="0"/>
              <a:t>v</a:t>
            </a:r>
            <a:r>
              <a:rPr lang="sr-Latn-RS" dirty="0" smtClean="0"/>
              <a:t>o rastojanje za </a:t>
            </a:r>
            <a:r>
              <a:rPr lang="sr-Latn-RS" dirty="0" smtClean="0"/>
              <a:t>sek</a:t>
            </a:r>
            <a:r>
              <a:rPr lang="sr-Latn-CS" i="1" dirty="0" smtClean="0"/>
              <a:t>v</a:t>
            </a:r>
            <a:r>
              <a:rPr lang="sr-Latn-RS" dirty="0" smtClean="0"/>
              <a:t>ence:</a:t>
            </a:r>
          </a:p>
          <a:p>
            <a:r>
              <a:rPr lang="sr-Latn-CS" sz="2000" b="1" dirty="0" smtClean="0"/>
              <a:t>      10011001 </a:t>
            </a:r>
            <a:r>
              <a:rPr lang="sr-Latn-CS" dirty="0" smtClean="0"/>
              <a:t>i  </a:t>
            </a:r>
            <a:r>
              <a:rPr lang="sr-Latn-CS" sz="2000" b="1" dirty="0" smtClean="0"/>
              <a:t>10010111</a:t>
            </a:r>
            <a:endParaRPr lang="sr-Latn-CS" sz="2000" b="1" dirty="0" smtClean="0"/>
          </a:p>
          <a:p>
            <a:r>
              <a:rPr lang="sr-Latn-CS" dirty="0" smtClean="0"/>
              <a:t>17</a:t>
            </a:r>
            <a:r>
              <a:rPr lang="sr-Latn-CS" sz="2000" dirty="0" smtClean="0"/>
              <a:t>. Kod </a:t>
            </a:r>
            <a:r>
              <a:rPr lang="sr-Latn-CS" sz="2000" i="1" dirty="0" smtClean="0"/>
              <a:t>kodova sa proverom parnosti </a:t>
            </a:r>
            <a:r>
              <a:rPr lang="sr-Latn-CS" sz="2000" dirty="0" smtClean="0"/>
              <a:t>koliko se može otkriti grešaka nastalih pri prenosu?</a:t>
            </a:r>
            <a:endParaRPr lang="en-US" sz="2000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792480" y="3218688"/>
            <a:ext cx="10485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676400" y="3249168"/>
            <a:ext cx="10485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CS" sz="2000" dirty="0" smtClean="0"/>
              <a:t>10. </a:t>
            </a:r>
            <a:r>
              <a:rPr lang="sr-Latn-CS" sz="2000" dirty="0" smtClean="0"/>
              <a:t>Šta je stanje izvora?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11. </a:t>
            </a:r>
            <a:r>
              <a:rPr lang="sr-Latn-CS" sz="2000" dirty="0" smtClean="0"/>
              <a:t>Od </a:t>
            </a:r>
            <a:r>
              <a:rPr lang="sr-Latn-CS" sz="2000" i="1" dirty="0" smtClean="0"/>
              <a:t>q </a:t>
            </a:r>
            <a:r>
              <a:rPr lang="sr-Latn-CS" sz="2000" dirty="0" smtClean="0"/>
              <a:t>simbola na </a:t>
            </a:r>
            <a:r>
              <a:rPr lang="sr-Latn-CS" sz="2000" i="1" dirty="0" smtClean="0"/>
              <a:t>m</a:t>
            </a:r>
            <a:r>
              <a:rPr lang="sr-Latn-CS" sz="2000" dirty="0" smtClean="0"/>
              <a:t> mesta koliko može biti stanja izvora?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12. </a:t>
            </a:r>
            <a:r>
              <a:rPr lang="sr-Latn-CS" sz="2000" dirty="0" smtClean="0"/>
              <a:t>Definicija izvora pridruženog Markovljevom izvoru.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13. </a:t>
            </a:r>
            <a:r>
              <a:rPr lang="sr-Latn-CS" sz="2000" dirty="0" smtClean="0"/>
              <a:t>Definicija Markovljevog izvora.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sz="2000" dirty="0" smtClean="0"/>
              <a:t>14. </a:t>
            </a:r>
            <a:r>
              <a:rPr lang="sr-Latn-CS" sz="2000" dirty="0" smtClean="0"/>
              <a:t>Šta je: </a:t>
            </a:r>
          </a:p>
          <a:p>
            <a:r>
              <a:rPr lang="sr-Latn-CS" sz="2000" dirty="0" smtClean="0"/>
              <a:t>-tranzijentno, </a:t>
            </a:r>
          </a:p>
          <a:p>
            <a:r>
              <a:rPr lang="sr-Latn-CS" sz="2000" dirty="0" smtClean="0"/>
              <a:t>-rekurzivno,</a:t>
            </a:r>
          </a:p>
          <a:p>
            <a:r>
              <a:rPr lang="sr-Latn-CS" sz="2000" dirty="0" smtClean="0"/>
              <a:t>- periodično i </a:t>
            </a:r>
          </a:p>
          <a:p>
            <a:r>
              <a:rPr lang="sr-Latn-CS" sz="2000" dirty="0" smtClean="0"/>
              <a:t>-absorbujuće stanje</a:t>
            </a:r>
            <a:r>
              <a:rPr lang="sr-Latn-CS" sz="2000" dirty="0" smtClean="0"/>
              <a:t>?</a:t>
            </a:r>
          </a:p>
          <a:p>
            <a:r>
              <a:rPr lang="sr-Latn-RS" sz="2000" dirty="0" smtClean="0"/>
              <a:t>15. </a:t>
            </a:r>
            <a:r>
              <a:rPr lang="sr-Latn-RS" sz="2000" dirty="0" smtClean="0"/>
              <a:t>Šta predstavlja Kraftova nejednakpost?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16. </a:t>
            </a:r>
            <a:r>
              <a:rPr lang="sr-Latn-RS" sz="2000" dirty="0" smtClean="0"/>
              <a:t>Šta je očekivana dužina koda i kako se računa?</a:t>
            </a:r>
          </a:p>
          <a:p>
            <a:pPr marL="0" indent="0">
              <a:buNone/>
            </a:pPr>
            <a:r>
              <a:rPr lang="sr-Latn-RS" sz="2000" dirty="0" smtClean="0"/>
              <a:t>   </a:t>
            </a:r>
            <a:r>
              <a:rPr lang="sr-Latn-RS" sz="2000" dirty="0" smtClean="0"/>
              <a:t>  17. </a:t>
            </a:r>
            <a:r>
              <a:rPr lang="sr-Latn-RS" sz="2000" dirty="0" smtClean="0"/>
              <a:t>Kako glasi prva Šenonoa teorema?</a:t>
            </a:r>
          </a:p>
          <a:p>
            <a:pPr marL="0" indent="0">
              <a:buNone/>
            </a:pPr>
            <a:r>
              <a:rPr lang="sr-Latn-RS" sz="2000" dirty="0" smtClean="0"/>
              <a:t>    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000" dirty="0" smtClean="0"/>
              <a:t>18</a:t>
            </a:r>
            <a:r>
              <a:rPr lang="sr-Latn-RS" sz="2000" dirty="0" smtClean="0"/>
              <a:t>.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Definicija</a:t>
            </a:r>
            <a:r>
              <a:rPr lang="en-US" sz="2000" b="1" dirty="0" smtClean="0"/>
              <a:t> </a:t>
            </a:r>
            <a:r>
              <a:rPr lang="en-US" sz="2000" i="1" dirty="0" err="1" smtClean="0"/>
              <a:t>Verovatnosno</a:t>
            </a:r>
            <a:r>
              <a:rPr lang="sr-Latn-RS" sz="2000" i="1" dirty="0" smtClean="0"/>
              <a:t>g</a:t>
            </a:r>
            <a:r>
              <a:rPr lang="en-US" sz="2000" i="1" dirty="0" smtClean="0"/>
              <a:t> </a:t>
            </a:r>
            <a:r>
              <a:rPr lang="en-US" sz="2000" i="1" dirty="0" smtClean="0"/>
              <a:t>n-</a:t>
            </a:r>
            <a:r>
              <a:rPr lang="en-US" sz="2000" i="1" dirty="0" err="1" smtClean="0"/>
              <a:t>arno</a:t>
            </a:r>
            <a:r>
              <a:rPr lang="sr-Latn-RS" sz="2000" i="1" dirty="0" smtClean="0"/>
              <a:t>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stabl</a:t>
            </a:r>
            <a:r>
              <a:rPr lang="sr-Latn-RS" sz="2000" i="1" dirty="0" smtClean="0"/>
              <a:t>a.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sr-Latn-RS" sz="2000" dirty="0" smtClean="0"/>
              <a:t>19.</a:t>
            </a:r>
            <a:r>
              <a:rPr lang="en-US" sz="2000" b="1" dirty="0" smtClean="0"/>
              <a:t> </a:t>
            </a:r>
            <a:r>
              <a:rPr lang="en-US" sz="2000" dirty="0" err="1" smtClean="0"/>
              <a:t>Entropija</a:t>
            </a:r>
            <a:r>
              <a:rPr lang="en-US" sz="2000" dirty="0" smtClean="0"/>
              <a:t> </a:t>
            </a:r>
            <a:r>
              <a:rPr lang="en-US" sz="2000" dirty="0" err="1" smtClean="0"/>
              <a:t>listova</a:t>
            </a:r>
            <a:r>
              <a:rPr lang="en-US" sz="2000" dirty="0" smtClean="0"/>
              <a:t> n-</a:t>
            </a:r>
            <a:r>
              <a:rPr lang="en-US" sz="2000" dirty="0" err="1" smtClean="0"/>
              <a:t>arnog</a:t>
            </a:r>
            <a:r>
              <a:rPr lang="en-US" sz="2000" dirty="0" smtClean="0"/>
              <a:t> </a:t>
            </a:r>
            <a:r>
              <a:rPr lang="en-US" sz="2000" dirty="0" err="1" smtClean="0"/>
              <a:t>verovatnosnog</a:t>
            </a:r>
            <a:r>
              <a:rPr lang="en-US" sz="2000" dirty="0" smtClean="0"/>
              <a:t> </a:t>
            </a:r>
            <a:r>
              <a:rPr lang="en-US" sz="2000" dirty="0" err="1" smtClean="0"/>
              <a:t>stabl</a:t>
            </a:r>
            <a:r>
              <a:rPr lang="sr-Latn-RS" sz="2000" dirty="0" smtClean="0"/>
              <a:t>a.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20. </a:t>
            </a:r>
            <a:r>
              <a:rPr lang="sr-Latn-RS" sz="2000" dirty="0" smtClean="0"/>
              <a:t>Napisati izraz za e</a:t>
            </a:r>
            <a:r>
              <a:rPr lang="en-US" sz="2000" b="1" i="1" dirty="0" err="1" smtClean="0"/>
              <a:t>ntropij</a:t>
            </a:r>
            <a:r>
              <a:rPr lang="sr-Latn-RS" sz="2000" b="1" i="1" dirty="0" smtClean="0"/>
              <a:t>u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grananja</a:t>
            </a:r>
            <a:endParaRPr lang="sr-Latn-RS" sz="2000" b="1" dirty="0" smtClean="0"/>
          </a:p>
          <a:p>
            <a:pPr>
              <a:lnSpc>
                <a:spcPct val="150000"/>
              </a:lnSpc>
            </a:pPr>
            <a:r>
              <a:rPr lang="sr-Latn-RS" sz="2000" dirty="0" smtClean="0"/>
              <a:t>21. </a:t>
            </a:r>
            <a:r>
              <a:rPr lang="sr-Latn-RS" sz="2000" dirty="0" smtClean="0"/>
              <a:t>Definicija </a:t>
            </a:r>
            <a:r>
              <a:rPr lang="sr-Latn-CS" sz="2000" i="1" dirty="0" smtClean="0"/>
              <a:t>efikasnosti i suvišnosti</a:t>
            </a:r>
            <a:r>
              <a:rPr lang="sr-Latn-C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22. </a:t>
            </a:r>
            <a:r>
              <a:rPr lang="sr-Latn-RS" sz="2000" dirty="0" smtClean="0"/>
              <a:t>Koja je glavna prednost </a:t>
            </a:r>
            <a:r>
              <a:rPr lang="sr-Latn-CS" sz="2000" b="1" i="1" dirty="0" smtClean="0"/>
              <a:t>Hafmenov-og algoritma?</a:t>
            </a:r>
          </a:p>
          <a:p>
            <a:pPr>
              <a:lnSpc>
                <a:spcPct val="150000"/>
              </a:lnSpc>
            </a:pPr>
            <a:endParaRPr lang="sr-Latn-C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sr-Latn-CS" sz="2000" b="1" i="1" dirty="0" smtClean="0"/>
              <a:t>23.</a:t>
            </a:r>
            <a:r>
              <a:rPr lang="sr-Latn-CS" sz="2000" dirty="0" smtClean="0"/>
              <a:t> </a:t>
            </a:r>
            <a:r>
              <a:rPr lang="sr-Latn-CS" sz="2000" dirty="0" smtClean="0"/>
              <a:t>Koji je razlog u</a:t>
            </a:r>
            <a:r>
              <a:rPr lang="sr-Latn-CS" sz="2000" b="1" i="1" dirty="0" smtClean="0"/>
              <a:t>v</a:t>
            </a:r>
            <a:r>
              <a:rPr lang="sr-Latn-CS" sz="2000" dirty="0" smtClean="0"/>
              <a:t>ođenja </a:t>
            </a:r>
            <a:r>
              <a:rPr lang="sr-Latn-CS" sz="2000" b="1" i="1" dirty="0" smtClean="0"/>
              <a:t>adaptivnog Hafmenovog postupaka?</a:t>
            </a:r>
          </a:p>
          <a:p>
            <a:pPr>
              <a:lnSpc>
                <a:spcPct val="150000"/>
              </a:lnSpc>
            </a:pPr>
            <a:r>
              <a:rPr lang="sr-Latn-CS" sz="2200" b="1" i="1" dirty="0" smtClean="0"/>
              <a:t>24. </a:t>
            </a:r>
            <a:r>
              <a:rPr lang="sr-Latn-CS" sz="2200" dirty="0" smtClean="0"/>
              <a:t>Koje vrste </a:t>
            </a:r>
            <a:r>
              <a:rPr lang="sr-Latn-CS" sz="2200" b="1" i="1" dirty="0" smtClean="0"/>
              <a:t>kanala</a:t>
            </a:r>
            <a:r>
              <a:rPr lang="sr-Latn-CS" sz="2200" dirty="0" smtClean="0"/>
              <a:t> postoje</a:t>
            </a:r>
            <a:r>
              <a:rPr lang="sr-Latn-CS" sz="2200" b="1" i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r-Latn-CS" sz="2200" dirty="0" smtClean="0"/>
              <a:t>25.Šta </a:t>
            </a:r>
            <a:r>
              <a:rPr lang="sr-Latn-CS" sz="2200" dirty="0" smtClean="0"/>
              <a:t>predstalja </a:t>
            </a:r>
            <a:r>
              <a:rPr lang="sr-Latn-CS" sz="2200" i="1" dirty="0" smtClean="0"/>
              <a:t>poruka</a:t>
            </a:r>
            <a:r>
              <a:rPr lang="sr-Latn-CS" sz="2200" dirty="0" smtClean="0"/>
              <a:t> a šta </a:t>
            </a:r>
            <a:r>
              <a:rPr lang="sr-Latn-CS" sz="2200" i="1" dirty="0" smtClean="0"/>
              <a:t>simbol</a:t>
            </a:r>
            <a:r>
              <a:rPr lang="sr-Latn-CS" sz="2200" b="1" i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sr-Latn-CS" sz="2200" b="1" i="1" dirty="0" smtClean="0"/>
              <a:t>26. </a:t>
            </a:r>
            <a:r>
              <a:rPr lang="sr-Latn-CS" sz="2200" dirty="0" smtClean="0"/>
              <a:t>Definicija </a:t>
            </a:r>
            <a:r>
              <a:rPr lang="sr-Latn-CS" sz="2200" b="1" i="1" dirty="0" smtClean="0"/>
              <a:t>diskretnog izvora bez memorije.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27.</a:t>
            </a:r>
            <a:r>
              <a:rPr lang="sr-Latn-RS" sz="2000" i="1" dirty="0" smtClean="0"/>
              <a:t> </a:t>
            </a:r>
            <a:r>
              <a:rPr lang="sr-Latn-RS" sz="2200" dirty="0" smtClean="0"/>
              <a:t>Nacrtati blok šemu </a:t>
            </a:r>
            <a:r>
              <a:rPr lang="sr-Latn-RS" sz="2200" i="1" dirty="0" smtClean="0"/>
              <a:t>diskretnog  binarnog kanala bez memorije i </a:t>
            </a:r>
            <a:r>
              <a:rPr lang="sr-Latn-RS" sz="2200" dirty="0" smtClean="0"/>
              <a:t>napisati šta predsta</a:t>
            </a:r>
            <a:r>
              <a:rPr lang="sr-Latn-CS" sz="2200" dirty="0" smtClean="0"/>
              <a:t>v</a:t>
            </a:r>
            <a:r>
              <a:rPr lang="sr-Latn-RS" sz="2200" dirty="0" smtClean="0"/>
              <a:t>ljaju pojedine </a:t>
            </a:r>
            <a:r>
              <a:rPr lang="sr-Latn-CS" sz="2200" dirty="0" smtClean="0"/>
              <a:t>v</a:t>
            </a:r>
            <a:r>
              <a:rPr lang="sr-Latn-RS" sz="2200" dirty="0" smtClean="0"/>
              <a:t>eličina koje opisuju pojedine bloko</a:t>
            </a:r>
            <a:r>
              <a:rPr lang="sr-Latn-CS" sz="2200" dirty="0" smtClean="0"/>
              <a:t>v</a:t>
            </a:r>
            <a:r>
              <a:rPr lang="sr-Latn-RS" sz="2200" dirty="0" smtClean="0"/>
              <a:t>e</a:t>
            </a:r>
            <a:r>
              <a:rPr lang="sr-Latn-RS" sz="2200" i="1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sr-Latn-RS" sz="2000" i="1" dirty="0" smtClean="0"/>
          </a:p>
          <a:p>
            <a:pPr>
              <a:lnSpc>
                <a:spcPct val="150000"/>
              </a:lnSpc>
            </a:pPr>
            <a:r>
              <a:rPr lang="sr-Latn-RS" sz="2000" i="1" dirty="0" smtClean="0"/>
              <a:t>28. </a:t>
            </a:r>
            <a:r>
              <a:rPr lang="sr-Latn-RS" sz="2000" i="1" dirty="0" smtClean="0"/>
              <a:t>Binarni simetrični kanal </a:t>
            </a:r>
            <a:r>
              <a:rPr lang="sr-Latn-CS" sz="2000" dirty="0" smtClean="0"/>
              <a:t>predstaviti  </a:t>
            </a:r>
            <a:r>
              <a:rPr lang="sr-Latn-CS" sz="2000" i="1" dirty="0" smtClean="0"/>
              <a:t>grafom</a:t>
            </a:r>
            <a:r>
              <a:rPr lang="sr-Latn-CS" sz="2000" dirty="0" smtClean="0"/>
              <a:t>  i napisati značenje veličina koje na slici figurišu.</a:t>
            </a:r>
          </a:p>
          <a:p>
            <a:pPr>
              <a:lnSpc>
                <a:spcPct val="150000"/>
              </a:lnSpc>
            </a:pPr>
            <a:r>
              <a:rPr lang="sr-Latn-CS" sz="2000" dirty="0" smtClean="0"/>
              <a:t>29.Šta </a:t>
            </a:r>
            <a:r>
              <a:rPr lang="sr-Latn-CS" sz="2000" dirty="0" smtClean="0"/>
              <a:t>predstavlja  </a:t>
            </a:r>
            <a:r>
              <a:rPr lang="sr-Latn-CS" sz="2000" b="1" i="1" dirty="0" smtClean="0"/>
              <a:t>binarni kanal s brisanjem</a:t>
            </a:r>
            <a:r>
              <a:rPr lang="sr-Latn-CS" sz="2000" dirty="0" smtClean="0"/>
              <a:t>  i kako izgleda njegova kanalna matrica?</a:t>
            </a:r>
          </a:p>
          <a:p>
            <a:pPr>
              <a:lnSpc>
                <a:spcPct val="150000"/>
              </a:lnSpc>
            </a:pPr>
            <a:r>
              <a:rPr lang="sr-Latn-RS" sz="2000" dirty="0" smtClean="0"/>
              <a:t>30. </a:t>
            </a:r>
            <a:r>
              <a:rPr lang="sr-Latn-RS" sz="2000" dirty="0" smtClean="0"/>
              <a:t>Napisati izraz za izračuna</a:t>
            </a:r>
            <a:r>
              <a:rPr lang="sr-Latn-CS" sz="2000" dirty="0" smtClean="0"/>
              <a:t>v</a:t>
            </a:r>
            <a:r>
              <a:rPr lang="sr-Latn-RS" sz="2000" dirty="0" smtClean="0"/>
              <a:t>anje parcijalne </a:t>
            </a:r>
            <a:r>
              <a:rPr lang="sr-Latn-CS" sz="2000" b="1" i="1" dirty="0" smtClean="0"/>
              <a:t>apriorne i aposteriorne entropije</a:t>
            </a:r>
            <a:r>
              <a:rPr lang="sr-Latn-CS" sz="2000" b="1" dirty="0" smtClean="0"/>
              <a:t>.</a:t>
            </a:r>
          </a:p>
          <a:p>
            <a:pPr>
              <a:lnSpc>
                <a:spcPct val="150000"/>
              </a:lnSpc>
            </a:pPr>
            <a:endParaRPr lang="sr-Latn-CS" sz="2000" dirty="0" smtClean="0"/>
          </a:p>
          <a:p>
            <a:pPr>
              <a:lnSpc>
                <a:spcPct val="150000"/>
              </a:lnSpc>
            </a:pPr>
            <a:endParaRPr lang="sr-Latn-C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CS" sz="2000" b="1" dirty="0" smtClean="0"/>
              <a:t>31. </a:t>
            </a:r>
            <a:r>
              <a:rPr lang="sr-Latn-RS" sz="2000" dirty="0" smtClean="0"/>
              <a:t>Napisati izraz za izračuna</a:t>
            </a:r>
            <a:r>
              <a:rPr lang="sr-Latn-CS" sz="2000" dirty="0" smtClean="0"/>
              <a:t>v</a:t>
            </a:r>
            <a:r>
              <a:rPr lang="sr-Latn-RS" sz="2000" dirty="0" smtClean="0"/>
              <a:t>anje </a:t>
            </a:r>
            <a:r>
              <a:rPr lang="sr-Latn-CS" sz="2000" b="1" i="1" dirty="0" smtClean="0"/>
              <a:t>aposteriorne entropije.</a:t>
            </a:r>
          </a:p>
          <a:p>
            <a:pPr>
              <a:lnSpc>
                <a:spcPct val="150000"/>
              </a:lnSpc>
            </a:pPr>
            <a:r>
              <a:rPr lang="sr-Latn-CS" sz="2000" b="1" i="1" dirty="0" smtClean="0"/>
              <a:t>32. </a:t>
            </a:r>
            <a:r>
              <a:rPr lang="sr-Latn-CS" sz="2000" dirty="0" smtClean="0"/>
              <a:t>Definicija</a:t>
            </a:r>
            <a:r>
              <a:rPr lang="sr-Latn-CS" sz="2000" b="1" i="1" dirty="0" smtClean="0"/>
              <a:t> </a:t>
            </a:r>
            <a:r>
              <a:rPr lang="sr-Latn-CS" sz="2000" i="1" dirty="0" smtClean="0"/>
              <a:t>prenesene (uzajamne, međusobne) informacije</a:t>
            </a:r>
            <a:r>
              <a:rPr lang="sr-Latn-CS" sz="20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sr-Latn-CS" sz="2000" b="1" dirty="0" smtClean="0"/>
              <a:t>33. </a:t>
            </a:r>
            <a:r>
              <a:rPr lang="sr-Latn-CS" sz="2000" dirty="0" smtClean="0"/>
              <a:t>Grafički predstaiti odnos </a:t>
            </a:r>
            <a:r>
              <a:rPr lang="sr-Latn-CS" sz="2000" b="1" i="1" dirty="0" smtClean="0"/>
              <a:t>prenesene informacije </a:t>
            </a:r>
            <a:r>
              <a:rPr lang="sr-Latn-CS" sz="2000" dirty="0" smtClean="0"/>
              <a:t>i različitih entropija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sr-Latn-CS" sz="2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Latn-RS" sz="2000" dirty="0" smtClean="0"/>
              <a:t>34. </a:t>
            </a:r>
            <a:r>
              <a:rPr lang="sr-Latn-RS" sz="2000" dirty="0" smtClean="0"/>
              <a:t>Šta predstavlja </a:t>
            </a:r>
            <a:r>
              <a:rPr lang="sr-Latn-CS" sz="2000" b="1" i="1" dirty="0" smtClean="0"/>
              <a:t>kapacitet</a:t>
            </a:r>
            <a:r>
              <a:rPr lang="sr-Latn-CS" sz="2000" dirty="0" smtClean="0"/>
              <a:t> ili </a:t>
            </a:r>
            <a:r>
              <a:rPr lang="sr-Latn-CS" sz="2000" b="1" i="1" dirty="0" smtClean="0"/>
              <a:t>propusna moć </a:t>
            </a:r>
            <a:r>
              <a:rPr lang="sr-Latn-CS" sz="2000" dirty="0" smtClean="0"/>
              <a:t>kanala i kako se računa?</a:t>
            </a:r>
          </a:p>
          <a:p>
            <a:pPr>
              <a:lnSpc>
                <a:spcPct val="150000"/>
              </a:lnSpc>
              <a:buNone/>
            </a:pPr>
            <a:r>
              <a:rPr lang="sr-Latn-CS" sz="2000" dirty="0" smtClean="0"/>
              <a:t>	</a:t>
            </a:r>
            <a:r>
              <a:rPr lang="sr-Latn-CS" sz="2000" dirty="0" smtClean="0"/>
              <a:t>35. </a:t>
            </a:r>
            <a:r>
              <a:rPr lang="sr-Latn-CS" sz="2000" dirty="0" smtClean="0"/>
              <a:t>Kako se računa  </a:t>
            </a:r>
            <a:r>
              <a:rPr lang="sr-Latn-CS" sz="2000" b="1" i="1" dirty="0" smtClean="0"/>
              <a:t>protok informacija  i koeficijent iskorišćenja kanala?</a:t>
            </a:r>
          </a:p>
          <a:p>
            <a:pPr>
              <a:lnSpc>
                <a:spcPct val="150000"/>
              </a:lnSpc>
              <a:buNone/>
            </a:pPr>
            <a:r>
              <a:rPr lang="sr-Latn-CS" sz="2000" b="1" i="1" dirty="0" smtClean="0"/>
              <a:t>	</a:t>
            </a:r>
            <a:r>
              <a:rPr lang="sr-Latn-CS" sz="2000" b="1" i="1" dirty="0" smtClean="0"/>
              <a:t>36. </a:t>
            </a:r>
            <a:r>
              <a:rPr lang="sr-Latn-CS" sz="2000" dirty="0" smtClean="0"/>
              <a:t>Šta predstalja </a:t>
            </a:r>
            <a:r>
              <a:rPr lang="sr-Latn-CS" sz="2000" b="1" i="1" dirty="0" smtClean="0"/>
              <a:t>idealni kanal? </a:t>
            </a:r>
            <a:r>
              <a:rPr lang="sr-Latn-CS" sz="2000" dirty="0" smtClean="0"/>
              <a:t>Napisati kanalnu matricu za </a:t>
            </a:r>
            <a:r>
              <a:rPr lang="sr-Latn-CS" sz="2000" dirty="0" smtClean="0"/>
              <a:t>r=s=4 </a:t>
            </a:r>
            <a:r>
              <a:rPr lang="sr-Latn-CS" sz="2000" dirty="0" smtClean="0"/>
              <a:t>i nacrtati odgo</a:t>
            </a:r>
            <a:r>
              <a:rPr lang="sr-Latn-RS" sz="2000" dirty="0" smtClean="0"/>
              <a:t>v</a:t>
            </a:r>
            <a:r>
              <a:rPr lang="sr-Latn-CS" sz="2000" dirty="0" smtClean="0"/>
              <a:t>arajući graf.</a:t>
            </a:r>
          </a:p>
          <a:p>
            <a:pPr>
              <a:lnSpc>
                <a:spcPct val="150000"/>
              </a:lnSpc>
              <a:buNone/>
            </a:pPr>
            <a:r>
              <a:rPr lang="sr-Latn-RS" sz="2000" dirty="0" smtClean="0"/>
              <a:t>     37</a:t>
            </a:r>
            <a:r>
              <a:rPr lang="sr-Latn-RS" sz="2000" dirty="0" smtClean="0"/>
              <a:t>. </a:t>
            </a:r>
            <a:r>
              <a:rPr lang="sr-Latn-CS" sz="2000" dirty="0" smtClean="0"/>
              <a:t>Šta je to </a:t>
            </a:r>
            <a:r>
              <a:rPr lang="sr-Latn-CS" sz="2000" b="1" i="1" dirty="0" smtClean="0"/>
              <a:t>pouzdan prenos?</a:t>
            </a:r>
          </a:p>
          <a:p>
            <a:pPr>
              <a:lnSpc>
                <a:spcPct val="150000"/>
              </a:lnSpc>
              <a:buNone/>
            </a:pPr>
            <a:endParaRPr lang="sr-Latn-CS" sz="2000" dirty="0" smtClean="0"/>
          </a:p>
          <a:p>
            <a:pPr>
              <a:lnSpc>
                <a:spcPct val="150000"/>
              </a:lnSpc>
              <a:buNone/>
            </a:pPr>
            <a:endParaRPr lang="sr-Latn-CS" sz="2000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485</TotalTime>
  <Words>853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Facet</vt:lpstr>
      <vt:lpstr>Equation</vt:lpstr>
      <vt:lpstr>KONTROLNA PITANJA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KONTROLNI ZADACI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     14.   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Teorija informacija i zaštitno kodovanje</dc:title>
  <dc:creator>Jelena</dc:creator>
  <cp:lastModifiedBy>zorica</cp:lastModifiedBy>
  <cp:revision>44</cp:revision>
  <dcterms:created xsi:type="dcterms:W3CDTF">2020-01-17T08:51:49Z</dcterms:created>
  <dcterms:modified xsi:type="dcterms:W3CDTF">2021-03-07T17:27:41Z</dcterms:modified>
</cp:coreProperties>
</file>