
<file path=[Content_Types].xml><?xml version="1.0" encoding="utf-8"?>
<Types xmlns="http://schemas.openxmlformats.org/package/2006/content-types">
  <Default Extension="bin" ContentType="application/vnd.openxmlformats-officedocument.oleObject"/>
  <Default Extension="vsd" ContentType="application/vnd.visio"/>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368" r:id="rId2"/>
    <p:sldId id="369" r:id="rId3"/>
    <p:sldId id="370" r:id="rId4"/>
    <p:sldId id="371" r:id="rId5"/>
    <p:sldId id="372" r:id="rId6"/>
    <p:sldId id="373" r:id="rId7"/>
    <p:sldId id="374" r:id="rId8"/>
    <p:sldId id="375" r:id="rId9"/>
    <p:sldId id="376" r:id="rId10"/>
    <p:sldId id="377" r:id="rId11"/>
    <p:sldId id="378" r:id="rId12"/>
    <p:sldId id="380" r:id="rId13"/>
    <p:sldId id="381" r:id="rId14"/>
    <p:sldId id="382" r:id="rId15"/>
    <p:sldId id="383" r:id="rId16"/>
    <p:sldId id="384" r:id="rId17"/>
    <p:sldId id="386" r:id="rId18"/>
    <p:sldId id="387" r:id="rId19"/>
    <p:sldId id="388" r:id="rId20"/>
    <p:sldId id="390" r:id="rId21"/>
    <p:sldId id="391"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08" d="100"/>
          <a:sy n="108" d="100"/>
        </p:scale>
        <p:origin x="108" y="1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image" Target="../media/image12.emf"/><Relationship Id="rId4" Type="http://schemas.openxmlformats.org/officeDocument/2006/relationships/image" Target="../media/image15.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0.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C141E4B-04EA-43A7-8983-543DFD40F16A}" type="datetimeFigureOut">
              <a:rPr lang="en-US" smtClean="0"/>
              <a:pPr/>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123A14-76C7-4B6D-BCB8-2173E93B01C7}" type="slidenum">
              <a:rPr lang="en-US" smtClean="0"/>
              <a:pPr/>
              <a:t>‹#›</a:t>
            </a:fld>
            <a:endParaRPr lang="en-US"/>
          </a:p>
        </p:txBody>
      </p:sp>
    </p:spTree>
    <p:extLst>
      <p:ext uri="{BB962C8B-B14F-4D97-AF65-F5344CB8AC3E}">
        <p14:creationId xmlns:p14="http://schemas.microsoft.com/office/powerpoint/2010/main" val="3031291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C141E4B-04EA-43A7-8983-543DFD40F16A}" type="datetimeFigureOut">
              <a:rPr lang="en-US" smtClean="0"/>
              <a:pPr/>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123A14-76C7-4B6D-BCB8-2173E93B01C7}" type="slidenum">
              <a:rPr lang="en-US" smtClean="0"/>
              <a:pPr/>
              <a:t>‹#›</a:t>
            </a:fld>
            <a:endParaRPr lang="en-US"/>
          </a:p>
        </p:txBody>
      </p:sp>
    </p:spTree>
    <p:extLst>
      <p:ext uri="{BB962C8B-B14F-4D97-AF65-F5344CB8AC3E}">
        <p14:creationId xmlns:p14="http://schemas.microsoft.com/office/powerpoint/2010/main" val="467266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C141E4B-04EA-43A7-8983-543DFD40F16A}" type="datetimeFigureOut">
              <a:rPr lang="en-US" smtClean="0"/>
              <a:pPr/>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123A14-76C7-4B6D-BCB8-2173E93B01C7}"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32274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C141E4B-04EA-43A7-8983-543DFD40F16A}" type="datetimeFigureOut">
              <a:rPr lang="en-US" smtClean="0"/>
              <a:pPr/>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123A14-76C7-4B6D-BCB8-2173E93B01C7}" type="slidenum">
              <a:rPr lang="en-US" smtClean="0"/>
              <a:pPr/>
              <a:t>‹#›</a:t>
            </a:fld>
            <a:endParaRPr lang="en-US"/>
          </a:p>
        </p:txBody>
      </p:sp>
    </p:spTree>
    <p:extLst>
      <p:ext uri="{BB962C8B-B14F-4D97-AF65-F5344CB8AC3E}">
        <p14:creationId xmlns:p14="http://schemas.microsoft.com/office/powerpoint/2010/main" val="13022954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C141E4B-04EA-43A7-8983-543DFD40F16A}" type="datetimeFigureOut">
              <a:rPr lang="en-US" smtClean="0"/>
              <a:pPr/>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123A14-76C7-4B6D-BCB8-2173E93B01C7}"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786320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C141E4B-04EA-43A7-8983-543DFD40F16A}" type="datetimeFigureOut">
              <a:rPr lang="en-US" smtClean="0"/>
              <a:pPr/>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123A14-76C7-4B6D-BCB8-2173E93B01C7}" type="slidenum">
              <a:rPr lang="en-US" smtClean="0"/>
              <a:pPr/>
              <a:t>‹#›</a:t>
            </a:fld>
            <a:endParaRPr lang="en-US"/>
          </a:p>
        </p:txBody>
      </p:sp>
    </p:spTree>
    <p:extLst>
      <p:ext uri="{BB962C8B-B14F-4D97-AF65-F5344CB8AC3E}">
        <p14:creationId xmlns:p14="http://schemas.microsoft.com/office/powerpoint/2010/main" val="28028999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C141E4B-04EA-43A7-8983-543DFD40F16A}" type="datetimeFigureOut">
              <a:rPr lang="en-US" smtClean="0"/>
              <a:pPr/>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123A14-76C7-4B6D-BCB8-2173E93B01C7}" type="slidenum">
              <a:rPr lang="en-US" smtClean="0"/>
              <a:pPr/>
              <a:t>‹#›</a:t>
            </a:fld>
            <a:endParaRPr lang="en-US"/>
          </a:p>
        </p:txBody>
      </p:sp>
    </p:spTree>
    <p:extLst>
      <p:ext uri="{BB962C8B-B14F-4D97-AF65-F5344CB8AC3E}">
        <p14:creationId xmlns:p14="http://schemas.microsoft.com/office/powerpoint/2010/main" val="14102158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C141E4B-04EA-43A7-8983-543DFD40F16A}" type="datetimeFigureOut">
              <a:rPr lang="en-US" smtClean="0"/>
              <a:pPr/>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123A14-76C7-4B6D-BCB8-2173E93B01C7}" type="slidenum">
              <a:rPr lang="en-US" smtClean="0"/>
              <a:pPr/>
              <a:t>‹#›</a:t>
            </a:fld>
            <a:endParaRPr lang="en-US"/>
          </a:p>
        </p:txBody>
      </p:sp>
    </p:spTree>
    <p:extLst>
      <p:ext uri="{BB962C8B-B14F-4D97-AF65-F5344CB8AC3E}">
        <p14:creationId xmlns:p14="http://schemas.microsoft.com/office/powerpoint/2010/main" val="2374073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C141E4B-04EA-43A7-8983-543DFD40F16A}" type="datetimeFigureOut">
              <a:rPr lang="en-US" smtClean="0"/>
              <a:pPr/>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123A14-76C7-4B6D-BCB8-2173E93B01C7}" type="slidenum">
              <a:rPr lang="en-US" smtClean="0"/>
              <a:pPr/>
              <a:t>‹#›</a:t>
            </a:fld>
            <a:endParaRPr lang="en-US"/>
          </a:p>
        </p:txBody>
      </p:sp>
    </p:spTree>
    <p:extLst>
      <p:ext uri="{BB962C8B-B14F-4D97-AF65-F5344CB8AC3E}">
        <p14:creationId xmlns:p14="http://schemas.microsoft.com/office/powerpoint/2010/main" val="30072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C141E4B-04EA-43A7-8983-543DFD40F16A}" type="datetimeFigureOut">
              <a:rPr lang="en-US" smtClean="0"/>
              <a:pPr/>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123A14-76C7-4B6D-BCB8-2173E93B01C7}" type="slidenum">
              <a:rPr lang="en-US" smtClean="0"/>
              <a:pPr/>
              <a:t>‹#›</a:t>
            </a:fld>
            <a:endParaRPr lang="en-US"/>
          </a:p>
        </p:txBody>
      </p:sp>
    </p:spTree>
    <p:extLst>
      <p:ext uri="{BB962C8B-B14F-4D97-AF65-F5344CB8AC3E}">
        <p14:creationId xmlns:p14="http://schemas.microsoft.com/office/powerpoint/2010/main" val="3320504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C141E4B-04EA-43A7-8983-543DFD40F16A}" type="datetimeFigureOut">
              <a:rPr lang="en-US" smtClean="0"/>
              <a:pPr/>
              <a:t>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123A14-76C7-4B6D-BCB8-2173E93B01C7}" type="slidenum">
              <a:rPr lang="en-US" smtClean="0"/>
              <a:pPr/>
              <a:t>‹#›</a:t>
            </a:fld>
            <a:endParaRPr lang="en-US"/>
          </a:p>
        </p:txBody>
      </p:sp>
    </p:spTree>
    <p:extLst>
      <p:ext uri="{BB962C8B-B14F-4D97-AF65-F5344CB8AC3E}">
        <p14:creationId xmlns:p14="http://schemas.microsoft.com/office/powerpoint/2010/main" val="2794097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C141E4B-04EA-43A7-8983-543DFD40F16A}" type="datetimeFigureOut">
              <a:rPr lang="en-US" smtClean="0"/>
              <a:pPr/>
              <a:t>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123A14-76C7-4B6D-BCB8-2173E93B01C7}" type="slidenum">
              <a:rPr lang="en-US" smtClean="0"/>
              <a:pPr/>
              <a:t>‹#›</a:t>
            </a:fld>
            <a:endParaRPr lang="en-US"/>
          </a:p>
        </p:txBody>
      </p:sp>
    </p:spTree>
    <p:extLst>
      <p:ext uri="{BB962C8B-B14F-4D97-AF65-F5344CB8AC3E}">
        <p14:creationId xmlns:p14="http://schemas.microsoft.com/office/powerpoint/2010/main" val="2310013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C141E4B-04EA-43A7-8983-543DFD40F16A}" type="datetimeFigureOut">
              <a:rPr lang="en-US" smtClean="0"/>
              <a:pPr/>
              <a:t>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123A14-76C7-4B6D-BCB8-2173E93B01C7}" type="slidenum">
              <a:rPr lang="en-US" smtClean="0"/>
              <a:pPr/>
              <a:t>‹#›</a:t>
            </a:fld>
            <a:endParaRPr lang="en-US"/>
          </a:p>
        </p:txBody>
      </p:sp>
    </p:spTree>
    <p:extLst>
      <p:ext uri="{BB962C8B-B14F-4D97-AF65-F5344CB8AC3E}">
        <p14:creationId xmlns:p14="http://schemas.microsoft.com/office/powerpoint/2010/main" val="288013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141E4B-04EA-43A7-8983-543DFD40F16A}" type="datetimeFigureOut">
              <a:rPr lang="en-US" smtClean="0"/>
              <a:pPr/>
              <a:t>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123A14-76C7-4B6D-BCB8-2173E93B01C7}" type="slidenum">
              <a:rPr lang="en-US" smtClean="0"/>
              <a:pPr/>
              <a:t>‹#›</a:t>
            </a:fld>
            <a:endParaRPr lang="en-US"/>
          </a:p>
        </p:txBody>
      </p:sp>
    </p:spTree>
    <p:extLst>
      <p:ext uri="{BB962C8B-B14F-4D97-AF65-F5344CB8AC3E}">
        <p14:creationId xmlns:p14="http://schemas.microsoft.com/office/powerpoint/2010/main" val="847809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0C141E4B-04EA-43A7-8983-543DFD40F16A}" type="datetimeFigureOut">
              <a:rPr lang="en-US" smtClean="0"/>
              <a:pPr/>
              <a:t>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123A14-76C7-4B6D-BCB8-2173E93B01C7}" type="slidenum">
              <a:rPr lang="en-US" smtClean="0"/>
              <a:pPr/>
              <a:t>‹#›</a:t>
            </a:fld>
            <a:endParaRPr lang="en-US"/>
          </a:p>
        </p:txBody>
      </p:sp>
    </p:spTree>
    <p:extLst>
      <p:ext uri="{BB962C8B-B14F-4D97-AF65-F5344CB8AC3E}">
        <p14:creationId xmlns:p14="http://schemas.microsoft.com/office/powerpoint/2010/main" val="950889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C141E4B-04EA-43A7-8983-543DFD40F16A}" type="datetimeFigureOut">
              <a:rPr lang="en-US" smtClean="0"/>
              <a:pPr/>
              <a:t>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123A14-76C7-4B6D-BCB8-2173E93B01C7}" type="slidenum">
              <a:rPr lang="en-US" smtClean="0"/>
              <a:pPr/>
              <a:t>‹#›</a:t>
            </a:fld>
            <a:endParaRPr lang="en-US"/>
          </a:p>
        </p:txBody>
      </p:sp>
    </p:spTree>
    <p:extLst>
      <p:ext uri="{BB962C8B-B14F-4D97-AF65-F5344CB8AC3E}">
        <p14:creationId xmlns:p14="http://schemas.microsoft.com/office/powerpoint/2010/main" val="46402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C141E4B-04EA-43A7-8983-543DFD40F16A}" type="datetimeFigureOut">
              <a:rPr lang="en-US" smtClean="0"/>
              <a:pPr/>
              <a:t>2/23/2021</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0C123A14-76C7-4B6D-BCB8-2173E93B01C7}" type="slidenum">
              <a:rPr lang="en-US" smtClean="0"/>
              <a:pPr/>
              <a:t>‹#›</a:t>
            </a:fld>
            <a:endParaRPr lang="en-US"/>
          </a:p>
        </p:txBody>
      </p:sp>
    </p:spTree>
    <p:extLst>
      <p:ext uri="{BB962C8B-B14F-4D97-AF65-F5344CB8AC3E}">
        <p14:creationId xmlns:p14="http://schemas.microsoft.com/office/powerpoint/2010/main" val="208628662"/>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9.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10.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Microsoft_Visio_2003-2010_Drawing232414141414151533.vsd"/><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11.emf"/></Relationships>
</file>

<file path=ppt/slides/_rels/slide13.xml.rels><?xml version="1.0" encoding="UTF-8" standalone="yes"?>
<Relationships xmlns="http://schemas.openxmlformats.org/package/2006/relationships"><Relationship Id="rId8" Type="http://schemas.openxmlformats.org/officeDocument/2006/relationships/image" Target="../media/image14.emf"/><Relationship Id="rId3" Type="http://schemas.openxmlformats.org/officeDocument/2006/relationships/oleObject" Target="../embeddings/Microsoft_Visio_2003-2010_Drawing242515151515161644.vsd"/><Relationship Id="rId7" Type="http://schemas.openxmlformats.org/officeDocument/2006/relationships/oleObject" Target="../embeddings/Microsoft_Visio_2003-2010_Drawing262717171717181866.vsd"/><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image" Target="../media/image13.emf"/><Relationship Id="rId5" Type="http://schemas.openxmlformats.org/officeDocument/2006/relationships/oleObject" Target="../embeddings/Microsoft_Visio_2003-2010_Drawing252616161616171755.vsd"/><Relationship Id="rId10" Type="http://schemas.openxmlformats.org/officeDocument/2006/relationships/image" Target="../media/image15.emf"/><Relationship Id="rId4" Type="http://schemas.openxmlformats.org/officeDocument/2006/relationships/image" Target="../media/image12.emf"/><Relationship Id="rId9" Type="http://schemas.openxmlformats.org/officeDocument/2006/relationships/oleObject" Target="../embeddings/Microsoft_Visio_2003-2010_Drawing272818181818191977.vsd"/></Relationships>
</file>

<file path=ppt/slides/_rels/slide14.xml.rels><?xml version="1.0" encoding="UTF-8" standalone="yes"?>
<Relationships xmlns="http://schemas.openxmlformats.org/package/2006/relationships"><Relationship Id="rId3" Type="http://schemas.openxmlformats.org/officeDocument/2006/relationships/oleObject" Target="../embeddings/Microsoft_Visio_2003-2010_Drawing282919191919202088.vsd"/><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image" Target="../media/image16.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image" Target="../media/image18.wmf"/><Relationship Id="rId5" Type="http://schemas.openxmlformats.org/officeDocument/2006/relationships/oleObject" Target="../embeddings/oleObject10.bin"/><Relationship Id="rId4" Type="http://schemas.openxmlformats.org/officeDocument/2006/relationships/image" Target="../media/image17.wmf"/></Relationships>
</file>

<file path=ppt/slides/_rels/slide17.xml.rels><?xml version="1.0" encoding="UTF-8" standalone="yes"?>
<Relationships xmlns="http://schemas.openxmlformats.org/package/2006/relationships"><Relationship Id="rId3" Type="http://schemas.openxmlformats.org/officeDocument/2006/relationships/oleObject" Target="../embeddings/Microsoft_Visio_2003-2010_Drawing2930202020212199.vsd"/><Relationship Id="rId2" Type="http://schemas.openxmlformats.org/officeDocument/2006/relationships/slideLayout" Target="../slideLayouts/slideLayout2.xml"/><Relationship Id="rId1" Type="http://schemas.openxmlformats.org/officeDocument/2006/relationships/vmlDrawing" Target="../drawings/vmlDrawing14.vml"/><Relationship Id="rId4" Type="http://schemas.openxmlformats.org/officeDocument/2006/relationships/image" Target="../media/image19.emf"/></Relationships>
</file>

<file path=ppt/slides/_rels/slide18.xml.rels><?xml version="1.0" encoding="UTF-8" standalone="yes"?>
<Relationships xmlns="http://schemas.openxmlformats.org/package/2006/relationships"><Relationship Id="rId3" Type="http://schemas.openxmlformats.org/officeDocument/2006/relationships/oleObject" Target="../embeddings/Microsoft_Visio_2003-2010_Drawing303121212122221010.vsd"/><Relationship Id="rId2" Type="http://schemas.openxmlformats.org/officeDocument/2006/relationships/slideLayout" Target="../slideLayouts/slideLayout2.xml"/><Relationship Id="rId1" Type="http://schemas.openxmlformats.org/officeDocument/2006/relationships/vmlDrawing" Target="../drawings/vmlDrawing15.vml"/><Relationship Id="rId4" Type="http://schemas.openxmlformats.org/officeDocument/2006/relationships/image" Target="../media/image20.e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16.vml"/><Relationship Id="rId4" Type="http://schemas.openxmlformats.org/officeDocument/2006/relationships/image" Target="../media/image21.wmf"/></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1.wmf"/></Relationships>
</file>

<file path=ppt/slides/_rels/slide20.xml.rels><?xml version="1.0" encoding="UTF-8" standalone="yes"?>
<Relationships xmlns="http://schemas.openxmlformats.org/package/2006/relationships"><Relationship Id="rId3" Type="http://schemas.openxmlformats.org/officeDocument/2006/relationships/oleObject" Target="../embeddings/Microsoft_Visio_2003-2010_Drawing4142222223231111.vsd"/><Relationship Id="rId2" Type="http://schemas.openxmlformats.org/officeDocument/2006/relationships/slideLayout" Target="../slideLayouts/slideLayout2.xml"/><Relationship Id="rId1" Type="http://schemas.openxmlformats.org/officeDocument/2006/relationships/vmlDrawing" Target="../drawings/vmlDrawing17.vml"/><Relationship Id="rId4" Type="http://schemas.openxmlformats.org/officeDocument/2006/relationships/image" Target="../media/image22.e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5.wmf"/></Relationships>
</file>

<file path=ppt/slides/_rels/slide6.xml.rels><?xml version="1.0" encoding="UTF-8" standalone="yes"?>
<Relationships xmlns="http://schemas.openxmlformats.org/package/2006/relationships"><Relationship Id="rId3" Type="http://schemas.openxmlformats.org/officeDocument/2006/relationships/oleObject" Target="../embeddings/Microsoft_Visio_2003-2010_Drawing21221212121212131311.vsd"/><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6.e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7.wmf"/></Relationships>
</file>

<file path=ppt/slides/_rels/slide8.xml.rels><?xml version="1.0" encoding="UTF-8" standalone="yes"?>
<Relationships xmlns="http://schemas.openxmlformats.org/package/2006/relationships"><Relationship Id="rId3" Type="http://schemas.openxmlformats.org/officeDocument/2006/relationships/oleObject" Target="../embeddings/Microsoft_Visio_2003-2010_Drawing22231313131313141422.vsd"/><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8.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755904"/>
          </a:xfrm>
        </p:spPr>
        <p:txBody>
          <a:bodyPr>
            <a:normAutofit/>
          </a:bodyPr>
          <a:lstStyle/>
          <a:p>
            <a:pPr algn="ctr"/>
            <a:r>
              <a:rPr lang="sr-Latn-RS" sz="2200" b="1" dirty="0" smtClean="0"/>
              <a:t>Nerekurzivni di</a:t>
            </a:r>
            <a:r>
              <a:rPr lang="en-US" sz="2200" b="1" dirty="0" err="1" smtClean="0"/>
              <a:t>gitalni</a:t>
            </a:r>
            <a:r>
              <a:rPr lang="en-US" sz="2200" b="1" dirty="0" smtClean="0"/>
              <a:t> </a:t>
            </a:r>
            <a:r>
              <a:rPr lang="en-US" sz="2200" b="1" dirty="0" err="1" smtClean="0"/>
              <a:t>filtri</a:t>
            </a:r>
            <a:endParaRPr lang="en-US" sz="2200" dirty="0"/>
          </a:p>
        </p:txBody>
      </p:sp>
      <p:sp>
        <p:nvSpPr>
          <p:cNvPr id="3" name="Content Placeholder 2"/>
          <p:cNvSpPr>
            <a:spLocks noGrp="1"/>
          </p:cNvSpPr>
          <p:nvPr>
            <p:ph idx="1"/>
          </p:nvPr>
        </p:nvSpPr>
        <p:spPr>
          <a:xfrm>
            <a:off x="609599" y="1645920"/>
            <a:ext cx="6315458" cy="4395443"/>
          </a:xfrm>
        </p:spPr>
        <p:txBody>
          <a:bodyPr>
            <a:normAutofit/>
          </a:bodyPr>
          <a:lstStyle/>
          <a:p>
            <a:r>
              <a:rPr lang="pl-PL" sz="2400" b="1" dirty="0" smtClean="0"/>
              <a:t>Projektovanje FIR filtara </a:t>
            </a:r>
          </a:p>
          <a:p>
            <a:pPr>
              <a:buNone/>
            </a:pPr>
            <a:r>
              <a:rPr lang="pl-PL" sz="2400" b="1" dirty="0" smtClean="0"/>
              <a:t>	primenom prozora</a:t>
            </a:r>
          </a:p>
          <a:p>
            <a:pPr>
              <a:buNone/>
            </a:pPr>
            <a:endParaRPr lang="pl-PL" sz="2400" b="1" dirty="0" smtClean="0"/>
          </a:p>
          <a:p>
            <a:pPr algn="just"/>
            <a:r>
              <a:rPr lang="pl-PL" sz="2200" dirty="0" smtClean="0"/>
              <a:t>Primena prozorskih funkcija obezbeđuje najjednostavnije projektovanje FIR filtara. Pod pojmom prozorska funkcija ili prozor (</a:t>
            </a:r>
            <a:r>
              <a:rPr lang="pl-PL" sz="2200" i="1" dirty="0" smtClean="0"/>
              <a:t>window)</a:t>
            </a:r>
            <a:r>
              <a:rPr lang="pl-PL" sz="2200" dirty="0" smtClean="0"/>
              <a:t> podrazumeva se niz konačne dužine sa vrednostima koeficijenta odabranim na neki pogodan način.</a:t>
            </a:r>
            <a:endParaRPr lang="en-US" sz="2200" dirty="0" smtClean="0"/>
          </a:p>
          <a:p>
            <a:endParaRPr lang="en-US" sz="26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597408"/>
          </a:xfrm>
        </p:spPr>
        <p:txBody>
          <a:bodyPr>
            <a:normAutofit/>
          </a:bodyPr>
          <a:lstStyle/>
          <a:p>
            <a:pPr algn="ctr"/>
            <a:r>
              <a:rPr lang="sr-Latn-RS" sz="2200" b="1" dirty="0" smtClean="0"/>
              <a:t>Nerekurzivni di</a:t>
            </a:r>
            <a:r>
              <a:rPr lang="en-US" sz="2200" b="1" dirty="0" err="1" smtClean="0"/>
              <a:t>gitalni</a:t>
            </a:r>
            <a:r>
              <a:rPr lang="en-US" sz="2200" b="1" dirty="0" smtClean="0"/>
              <a:t> </a:t>
            </a:r>
            <a:r>
              <a:rPr lang="en-US" sz="2200" b="1" dirty="0" err="1" smtClean="0"/>
              <a:t>filtri</a:t>
            </a:r>
            <a:endParaRPr lang="en-US" sz="2200" dirty="0"/>
          </a:p>
        </p:txBody>
      </p:sp>
      <p:sp>
        <p:nvSpPr>
          <p:cNvPr id="3" name="Content Placeholder 2"/>
          <p:cNvSpPr>
            <a:spLocks noGrp="1"/>
          </p:cNvSpPr>
          <p:nvPr>
            <p:ph idx="1"/>
          </p:nvPr>
        </p:nvSpPr>
        <p:spPr>
          <a:xfrm>
            <a:off x="609598" y="1402080"/>
            <a:ext cx="6705602" cy="4639283"/>
          </a:xfrm>
        </p:spPr>
        <p:txBody>
          <a:bodyPr>
            <a:normAutofit lnSpcReduction="10000"/>
          </a:bodyPr>
          <a:lstStyle/>
          <a:p>
            <a:pPr algn="just"/>
            <a:r>
              <a:rPr lang="pl-PL" sz="2200" dirty="0" smtClean="0"/>
              <a:t>širine svih listova se smanjuju. Medjutim, amplituda oscilacija u funkciji prenosa ostaje ista. Ovaj efekat je poznat kao Gibsov fenomen.   U želji da se smanje bočni listovi spektra prozora, nastale su različite klase prozora.</a:t>
            </a:r>
          </a:p>
          <a:p>
            <a:pPr algn="just"/>
            <a:r>
              <a:rPr lang="pl-PL" sz="2200" dirty="0" smtClean="0"/>
              <a:t>Pravougaoni, Hanov, Hamingov i Blekmanov prozor nazivaju se generalizovani kosinusni prozori. Postoji jedinstven izraz za ove prozore:</a:t>
            </a:r>
          </a:p>
          <a:p>
            <a:pPr algn="just"/>
            <a:endParaRPr lang="pl-PL" sz="2200" dirty="0" smtClean="0"/>
          </a:p>
          <a:p>
            <a:pPr algn="just"/>
            <a:endParaRPr lang="pl-PL" sz="2200" dirty="0" smtClean="0"/>
          </a:p>
          <a:p>
            <a:pPr algn="just"/>
            <a:endParaRPr lang="pl-PL" sz="2200" dirty="0" smtClean="0"/>
          </a:p>
          <a:p>
            <a:pPr algn="just"/>
            <a:r>
              <a:rPr lang="pl-PL" sz="2200" dirty="0" smtClean="0"/>
              <a:t>a za svaki od pomenutih prozora dati su</a:t>
            </a:r>
            <a:endParaRPr lang="en-US" sz="2200" dirty="0" smtClean="0"/>
          </a:p>
          <a:p>
            <a:pPr algn="just"/>
            <a:endParaRPr lang="en-US" sz="2200" dirty="0" smtClean="0"/>
          </a:p>
          <a:p>
            <a:endParaRPr lang="en-US" sz="2200" dirty="0"/>
          </a:p>
        </p:txBody>
      </p:sp>
      <p:graphicFrame>
        <p:nvGraphicFramePr>
          <p:cNvPr id="180226" name="Object 2"/>
          <p:cNvGraphicFramePr>
            <a:graphicFrameLocks noChangeAspect="1"/>
          </p:cNvGraphicFramePr>
          <p:nvPr/>
        </p:nvGraphicFramePr>
        <p:xfrm>
          <a:off x="1065783" y="4161786"/>
          <a:ext cx="6054345" cy="1129542"/>
        </p:xfrm>
        <a:graphic>
          <a:graphicData uri="http://schemas.openxmlformats.org/presentationml/2006/ole">
            <mc:AlternateContent xmlns:mc="http://schemas.openxmlformats.org/markup-compatibility/2006">
              <mc:Choice xmlns:v="urn:schemas-microsoft-com:vml" Requires="v">
                <p:oleObj spid="_x0000_s180229" name="Equation" r:id="rId3" imgW="3403440" imgH="634680" progId="Equation.3">
                  <p:embed/>
                </p:oleObj>
              </mc:Choice>
              <mc:Fallback>
                <p:oleObj name="Equation" r:id="rId3" imgW="3403440" imgH="6346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5783" y="4161786"/>
                        <a:ext cx="6054345" cy="1129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621792"/>
          </a:xfrm>
        </p:spPr>
        <p:txBody>
          <a:bodyPr>
            <a:normAutofit fontScale="90000"/>
          </a:bodyPr>
          <a:lstStyle/>
          <a:p>
            <a:endParaRPr lang="en-US" dirty="0"/>
          </a:p>
        </p:txBody>
      </p:sp>
      <p:sp>
        <p:nvSpPr>
          <p:cNvPr id="3" name="Content Placeholder 2"/>
          <p:cNvSpPr>
            <a:spLocks noGrp="1"/>
          </p:cNvSpPr>
          <p:nvPr>
            <p:ph idx="1"/>
          </p:nvPr>
        </p:nvSpPr>
        <p:spPr>
          <a:xfrm>
            <a:off x="609599" y="1463040"/>
            <a:ext cx="6347714" cy="4578323"/>
          </a:xfrm>
        </p:spPr>
        <p:txBody>
          <a:bodyPr>
            <a:normAutofit/>
          </a:bodyPr>
          <a:lstStyle/>
          <a:p>
            <a:r>
              <a:rPr lang="pl-PL" sz="2200" dirty="0" smtClean="0"/>
              <a:t>koeficijenti </a:t>
            </a:r>
            <a:r>
              <a:rPr lang="pl-PL" sz="2200" i="1" dirty="0" smtClean="0"/>
              <a:t>a</a:t>
            </a:r>
            <a:r>
              <a:rPr lang="pl-PL" sz="2200" dirty="0" smtClean="0"/>
              <a:t>, </a:t>
            </a:r>
            <a:r>
              <a:rPr lang="pl-PL" sz="2200" i="1" dirty="0" smtClean="0"/>
              <a:t>b</a:t>
            </a:r>
            <a:r>
              <a:rPr lang="pl-PL" sz="2200" dirty="0" smtClean="0"/>
              <a:t> i </a:t>
            </a:r>
            <a:r>
              <a:rPr lang="pl-PL" sz="2200" i="1" dirty="0" smtClean="0"/>
              <a:t>c</a:t>
            </a:r>
            <a:r>
              <a:rPr lang="pl-PL" sz="2200" dirty="0" smtClean="0"/>
              <a:t> u Tabeli 1.</a:t>
            </a:r>
          </a:p>
          <a:p>
            <a:endParaRPr lang="pl-PL" sz="2200" dirty="0" smtClean="0"/>
          </a:p>
          <a:p>
            <a:endParaRPr lang="pl-PL" sz="2200" dirty="0" smtClean="0"/>
          </a:p>
          <a:p>
            <a:endParaRPr lang="pl-PL" sz="2200" dirty="0" smtClean="0"/>
          </a:p>
          <a:p>
            <a:endParaRPr lang="pl-PL" sz="2200" dirty="0" smtClean="0"/>
          </a:p>
          <a:p>
            <a:endParaRPr lang="pl-PL" sz="2200" dirty="0" smtClean="0"/>
          </a:p>
          <a:p>
            <a:r>
              <a:rPr lang="pl-PL" sz="2200" dirty="0" smtClean="0"/>
              <a:t>dok Bartletov (trougaoni) prozor glasi:</a:t>
            </a:r>
          </a:p>
          <a:p>
            <a:endParaRPr lang="pl-PL" sz="2400" dirty="0" smtClean="0"/>
          </a:p>
          <a:p>
            <a:endParaRPr lang="en-US" sz="2200" dirty="0"/>
          </a:p>
        </p:txBody>
      </p:sp>
      <p:graphicFrame>
        <p:nvGraphicFramePr>
          <p:cNvPr id="4" name="Table 3"/>
          <p:cNvGraphicFramePr>
            <a:graphicFrameLocks noGrp="1"/>
          </p:cNvGraphicFramePr>
          <p:nvPr/>
        </p:nvGraphicFramePr>
        <p:xfrm>
          <a:off x="1048512" y="2128520"/>
          <a:ext cx="6096000" cy="185420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r>
                        <a:rPr lang="sr-Latn-RS" dirty="0" smtClean="0"/>
                        <a:t>Tip prozora</a:t>
                      </a:r>
                      <a:endParaRPr lang="en-US" dirty="0"/>
                    </a:p>
                  </a:txBody>
                  <a:tcPr/>
                </a:tc>
                <a:tc>
                  <a:txBody>
                    <a:bodyPr/>
                    <a:lstStyle/>
                    <a:p>
                      <a:r>
                        <a:rPr lang="sr-Latn-RS" dirty="0" smtClean="0"/>
                        <a:t>        a</a:t>
                      </a:r>
                      <a:endParaRPr lang="en-US" dirty="0"/>
                    </a:p>
                  </a:txBody>
                  <a:tcPr/>
                </a:tc>
                <a:tc>
                  <a:txBody>
                    <a:bodyPr/>
                    <a:lstStyle/>
                    <a:p>
                      <a:r>
                        <a:rPr lang="sr-Latn-RS" dirty="0" smtClean="0"/>
                        <a:t>        b</a:t>
                      </a:r>
                      <a:endParaRPr lang="en-US" dirty="0"/>
                    </a:p>
                  </a:txBody>
                  <a:tcPr/>
                </a:tc>
                <a:tc>
                  <a:txBody>
                    <a:bodyPr/>
                    <a:lstStyle/>
                    <a:p>
                      <a:r>
                        <a:rPr lang="sr-Latn-RS" dirty="0" smtClean="0"/>
                        <a:t>        c</a:t>
                      </a:r>
                      <a:endParaRPr lang="en-US" dirty="0"/>
                    </a:p>
                  </a:txBody>
                  <a:tcPr/>
                </a:tc>
              </a:tr>
              <a:tr h="370840">
                <a:tc>
                  <a:txBody>
                    <a:bodyPr/>
                    <a:lstStyle/>
                    <a:p>
                      <a:r>
                        <a:rPr lang="en-US" sz="1800" kern="1200" dirty="0" err="1" smtClean="0">
                          <a:solidFill>
                            <a:schemeClr val="dk1"/>
                          </a:solidFill>
                          <a:latin typeface="+mn-lt"/>
                          <a:ea typeface="+mn-ea"/>
                          <a:cs typeface="+mn-cs"/>
                        </a:rPr>
                        <a:t>pravougaoni</a:t>
                      </a:r>
                      <a:endParaRPr lang="en-US" dirty="0"/>
                    </a:p>
                  </a:txBody>
                  <a:tcPr/>
                </a:tc>
                <a:tc>
                  <a:txBody>
                    <a:bodyPr/>
                    <a:lstStyle/>
                    <a:p>
                      <a:pPr algn="ctr"/>
                      <a:r>
                        <a:rPr lang="sr-Latn-RS" dirty="0" smtClean="0"/>
                        <a:t>1</a:t>
                      </a:r>
                      <a:endParaRPr lang="en-US" dirty="0"/>
                    </a:p>
                  </a:txBody>
                  <a:tcPr/>
                </a:tc>
                <a:tc>
                  <a:txBody>
                    <a:bodyPr/>
                    <a:lstStyle/>
                    <a:p>
                      <a:pPr algn="ctr"/>
                      <a:r>
                        <a:rPr lang="sr-Latn-RS" dirty="0" smtClean="0"/>
                        <a:t>0</a:t>
                      </a:r>
                      <a:endParaRPr lang="en-US" dirty="0"/>
                    </a:p>
                  </a:txBody>
                  <a:tcPr/>
                </a:tc>
                <a:tc>
                  <a:txBody>
                    <a:bodyPr/>
                    <a:lstStyle/>
                    <a:p>
                      <a:pPr algn="ctr"/>
                      <a:r>
                        <a:rPr lang="sr-Latn-RS" dirty="0" smtClean="0"/>
                        <a:t>0</a:t>
                      </a:r>
                      <a:endParaRPr lang="en-US" dirty="0"/>
                    </a:p>
                  </a:txBody>
                  <a:tcPr/>
                </a:tc>
              </a:tr>
              <a:tr h="370840">
                <a:tc>
                  <a:txBody>
                    <a:bodyPr/>
                    <a:lstStyle/>
                    <a:p>
                      <a:r>
                        <a:rPr lang="en-US" sz="1800" kern="1200" dirty="0" err="1" smtClean="0">
                          <a:solidFill>
                            <a:schemeClr val="dk1"/>
                          </a:solidFill>
                          <a:latin typeface="+mn-lt"/>
                          <a:ea typeface="+mn-ea"/>
                          <a:cs typeface="+mn-cs"/>
                        </a:rPr>
                        <a:t>Hanov</a:t>
                      </a:r>
                      <a:endParaRPr lang="en-US" dirty="0"/>
                    </a:p>
                  </a:txBody>
                  <a:tcPr/>
                </a:tc>
                <a:tc>
                  <a:txBody>
                    <a:bodyPr/>
                    <a:lstStyle/>
                    <a:p>
                      <a:pPr algn="ctr"/>
                      <a:r>
                        <a:rPr lang="sr-Latn-RS" dirty="0" smtClean="0"/>
                        <a:t>0,5</a:t>
                      </a:r>
                      <a:endParaRPr lang="en-US" dirty="0"/>
                    </a:p>
                  </a:txBody>
                  <a:tcPr/>
                </a:tc>
                <a:tc>
                  <a:txBody>
                    <a:bodyPr/>
                    <a:lstStyle/>
                    <a:p>
                      <a:pPr algn="ctr"/>
                      <a:r>
                        <a:rPr lang="sr-Latn-RS" dirty="0" smtClean="0"/>
                        <a:t>0,5</a:t>
                      </a:r>
                      <a:endParaRPr lang="en-US" dirty="0"/>
                    </a:p>
                  </a:txBody>
                  <a:tcPr/>
                </a:tc>
                <a:tc>
                  <a:txBody>
                    <a:bodyPr/>
                    <a:lstStyle/>
                    <a:p>
                      <a:pPr algn="ctr"/>
                      <a:r>
                        <a:rPr lang="sr-Latn-RS" dirty="0" smtClean="0"/>
                        <a:t>0</a:t>
                      </a:r>
                      <a:endParaRPr lang="en-US" dirty="0"/>
                    </a:p>
                  </a:txBody>
                  <a:tcPr/>
                </a:tc>
              </a:tr>
              <a:tr h="370840">
                <a:tc>
                  <a:txBody>
                    <a:bodyPr/>
                    <a:lstStyle/>
                    <a:p>
                      <a:r>
                        <a:rPr lang="en-US" sz="1800" kern="1200" dirty="0" err="1" smtClean="0">
                          <a:solidFill>
                            <a:schemeClr val="dk1"/>
                          </a:solidFill>
                          <a:latin typeface="+mn-lt"/>
                          <a:ea typeface="+mn-ea"/>
                          <a:cs typeface="+mn-cs"/>
                        </a:rPr>
                        <a:t>Hamingov</a:t>
                      </a:r>
                      <a:endParaRPr lang="en-US" dirty="0"/>
                    </a:p>
                  </a:txBody>
                  <a:tcPr/>
                </a:tc>
                <a:tc>
                  <a:txBody>
                    <a:bodyPr/>
                    <a:lstStyle/>
                    <a:p>
                      <a:pPr algn="ctr"/>
                      <a:r>
                        <a:rPr lang="sr-Latn-RS" dirty="0" smtClean="0"/>
                        <a:t>0,54</a:t>
                      </a:r>
                      <a:endParaRPr lang="en-US" dirty="0"/>
                    </a:p>
                  </a:txBody>
                  <a:tcPr/>
                </a:tc>
                <a:tc>
                  <a:txBody>
                    <a:bodyPr/>
                    <a:lstStyle/>
                    <a:p>
                      <a:pPr algn="ctr"/>
                      <a:r>
                        <a:rPr lang="sr-Latn-RS" dirty="0" smtClean="0"/>
                        <a:t>0,46</a:t>
                      </a:r>
                      <a:endParaRPr lang="en-US" dirty="0"/>
                    </a:p>
                  </a:txBody>
                  <a:tcPr/>
                </a:tc>
                <a:tc>
                  <a:txBody>
                    <a:bodyPr/>
                    <a:lstStyle/>
                    <a:p>
                      <a:pPr algn="ctr"/>
                      <a:r>
                        <a:rPr lang="sr-Latn-RS" dirty="0" smtClean="0"/>
                        <a:t>0</a:t>
                      </a:r>
                      <a:endParaRPr lang="en-US" dirty="0"/>
                    </a:p>
                  </a:txBody>
                  <a:tcPr/>
                </a:tc>
              </a:tr>
              <a:tr h="370840">
                <a:tc>
                  <a:txBody>
                    <a:bodyPr/>
                    <a:lstStyle/>
                    <a:p>
                      <a:r>
                        <a:rPr lang="en-US" sz="1800" kern="1200" dirty="0" err="1" smtClean="0">
                          <a:solidFill>
                            <a:schemeClr val="dk1"/>
                          </a:solidFill>
                          <a:latin typeface="+mn-lt"/>
                          <a:ea typeface="+mn-ea"/>
                          <a:cs typeface="+mn-cs"/>
                        </a:rPr>
                        <a:t>Blekmanov</a:t>
                      </a:r>
                      <a:endParaRPr lang="en-US" dirty="0"/>
                    </a:p>
                  </a:txBody>
                  <a:tcPr/>
                </a:tc>
                <a:tc>
                  <a:txBody>
                    <a:bodyPr/>
                    <a:lstStyle/>
                    <a:p>
                      <a:pPr algn="ctr"/>
                      <a:r>
                        <a:rPr lang="sr-Latn-RS" dirty="0" smtClean="0"/>
                        <a:t>0,42</a:t>
                      </a:r>
                      <a:endParaRPr lang="en-US" dirty="0"/>
                    </a:p>
                  </a:txBody>
                  <a:tcPr/>
                </a:tc>
                <a:tc>
                  <a:txBody>
                    <a:bodyPr/>
                    <a:lstStyle/>
                    <a:p>
                      <a:pPr algn="ctr"/>
                      <a:r>
                        <a:rPr lang="sr-Latn-RS" dirty="0" smtClean="0"/>
                        <a:t>0,5</a:t>
                      </a:r>
                      <a:endParaRPr lang="en-US" dirty="0"/>
                    </a:p>
                  </a:txBody>
                  <a:tcPr/>
                </a:tc>
                <a:tc>
                  <a:txBody>
                    <a:bodyPr/>
                    <a:lstStyle/>
                    <a:p>
                      <a:pPr algn="ctr"/>
                      <a:r>
                        <a:rPr lang="sr-Latn-RS" dirty="0" smtClean="0"/>
                        <a:t>0,08</a:t>
                      </a:r>
                      <a:endParaRPr lang="en-US" dirty="0"/>
                    </a:p>
                  </a:txBody>
                  <a:tcPr/>
                </a:tc>
              </a:tr>
            </a:tbl>
          </a:graphicData>
        </a:graphic>
      </p:graphicFrame>
      <p:graphicFrame>
        <p:nvGraphicFramePr>
          <p:cNvPr id="182275" name="Object 3"/>
          <p:cNvGraphicFramePr>
            <a:graphicFrameLocks noChangeAspect="1"/>
          </p:cNvGraphicFramePr>
          <p:nvPr/>
        </p:nvGraphicFramePr>
        <p:xfrm>
          <a:off x="1148080" y="4854623"/>
          <a:ext cx="5294376" cy="1277953"/>
        </p:xfrm>
        <a:graphic>
          <a:graphicData uri="http://schemas.openxmlformats.org/presentationml/2006/ole">
            <mc:AlternateContent xmlns:mc="http://schemas.openxmlformats.org/markup-compatibility/2006">
              <mc:Choice xmlns:v="urn:schemas-microsoft-com:vml" Requires="v">
                <p:oleObj spid="_x0000_s182278" name="Equation" r:id="rId3" imgW="2946240" imgH="711000" progId="Equation.3">
                  <p:embed/>
                </p:oleObj>
              </mc:Choice>
              <mc:Fallback>
                <p:oleObj name="Equation" r:id="rId3" imgW="2946240" imgH="71100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8080" y="4854623"/>
                        <a:ext cx="5294376" cy="12779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33984"/>
            <a:ext cx="7095745" cy="768096"/>
          </a:xfrm>
        </p:spPr>
        <p:txBody>
          <a:bodyPr>
            <a:normAutofit fontScale="90000"/>
          </a:bodyPr>
          <a:lstStyle/>
          <a:p>
            <a:r>
              <a:rPr lang="sr-Latn-RS" sz="2400" dirty="0" smtClean="0"/>
              <a:t>                       Nerekurzivni digitalni filtri</a:t>
            </a:r>
            <a:r>
              <a:rPr lang="sr-Latn-RS" dirty="0" smtClean="0"/>
              <a:t/>
            </a:r>
            <a:br>
              <a:rPr lang="sr-Latn-RS" dirty="0" smtClean="0"/>
            </a:br>
            <a:r>
              <a:rPr lang="sr-Latn-RS" dirty="0" smtClean="0"/>
              <a:t/>
            </a:r>
            <a:br>
              <a:rPr lang="sr-Latn-RS" dirty="0" smtClean="0"/>
            </a:br>
            <a:r>
              <a:rPr lang="pl-PL" sz="2400" dirty="0" smtClean="0">
                <a:solidFill>
                  <a:schemeClr val="tx1"/>
                </a:solidFill>
              </a:rPr>
              <a:t>Na slici 9 dat je uporedni prikaz ovih pet prozora.</a:t>
            </a:r>
            <a:r>
              <a:rPr lang="pl-PL" dirty="0" smtClean="0"/>
              <a:t/>
            </a:r>
            <a:br>
              <a:rPr lang="pl-PL" dirty="0" smtClean="0"/>
            </a:br>
            <a:r>
              <a:rPr lang="sr-Latn-RS" dirty="0" smtClean="0"/>
              <a:t/>
            </a:r>
            <a:br>
              <a:rPr lang="sr-Latn-RS" dirty="0" smtClean="0"/>
            </a:br>
            <a:r>
              <a:rPr lang="sr-Latn-RS" dirty="0" smtClean="0"/>
              <a:t/>
            </a:r>
            <a:br>
              <a:rPr lang="sr-Latn-RS" dirty="0" smtClean="0"/>
            </a:br>
            <a:r>
              <a:rPr lang="sr-Latn-RS" dirty="0" smtClean="0"/>
              <a:t/>
            </a:r>
            <a:br>
              <a:rPr lang="sr-Latn-RS" dirty="0" smtClean="0"/>
            </a:br>
            <a:r>
              <a:rPr lang="sr-Latn-RS" dirty="0" smtClean="0"/>
              <a:t/>
            </a:r>
            <a:br>
              <a:rPr lang="sr-Latn-RS" dirty="0" smtClean="0"/>
            </a:br>
            <a:r>
              <a:rPr lang="sr-Latn-RS" dirty="0" smtClean="0"/>
              <a:t/>
            </a:r>
            <a:br>
              <a:rPr lang="sr-Latn-RS" dirty="0" smtClean="0"/>
            </a:br>
            <a:r>
              <a:rPr lang="sr-Latn-RS" dirty="0" smtClean="0"/>
              <a:t>                    </a:t>
            </a:r>
            <a:br>
              <a:rPr lang="sr-Latn-RS" dirty="0" smtClean="0"/>
            </a:br>
            <a:r>
              <a:rPr lang="sr-Latn-RS" dirty="0" smtClean="0"/>
              <a:t>                     </a:t>
            </a:r>
            <a:r>
              <a:rPr lang="sr-Latn-RS" sz="2200" dirty="0" smtClean="0">
                <a:solidFill>
                  <a:schemeClr val="tx1"/>
                </a:solidFill>
              </a:rPr>
              <a:t>Slika 9</a:t>
            </a:r>
            <a:br>
              <a:rPr lang="sr-Latn-RS" sz="2200" dirty="0" smtClean="0">
                <a:solidFill>
                  <a:schemeClr val="tx1"/>
                </a:solidFill>
              </a:rPr>
            </a:br>
            <a:r>
              <a:rPr lang="sr-Latn-RS" sz="2400" dirty="0" smtClean="0">
                <a:solidFill>
                  <a:schemeClr val="tx1"/>
                </a:solidFill>
              </a:rPr>
              <a:t>Kako su </a:t>
            </a:r>
            <a:r>
              <a:rPr lang="pl-PL" sz="2400" dirty="0" smtClean="0">
                <a:solidFill>
                  <a:schemeClr val="tx1"/>
                </a:solidFill>
              </a:rPr>
              <a:t> svi prozori  simetrični oko centralnog odbirka to znači da imaju linearnu faznu karakteristiku. </a:t>
            </a: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dirty="0" smtClean="0"/>
              <a:t> 	</a:t>
            </a:r>
            <a:endParaRPr lang="en-US" dirty="0"/>
          </a:p>
        </p:txBody>
      </p:sp>
      <p:graphicFrame>
        <p:nvGraphicFramePr>
          <p:cNvPr id="183298" name="Object 2"/>
          <p:cNvGraphicFramePr>
            <a:graphicFrameLocks noGrp="1" noChangeAspect="1"/>
          </p:cNvGraphicFramePr>
          <p:nvPr>
            <p:ph idx="1"/>
          </p:nvPr>
        </p:nvGraphicFramePr>
        <p:xfrm>
          <a:off x="1001199" y="2206752"/>
          <a:ext cx="5875090" cy="2885562"/>
        </p:xfrm>
        <a:graphic>
          <a:graphicData uri="http://schemas.openxmlformats.org/presentationml/2006/ole">
            <mc:AlternateContent xmlns:mc="http://schemas.openxmlformats.org/markup-compatibility/2006">
              <mc:Choice xmlns:v="urn:schemas-microsoft-com:vml" Requires="v">
                <p:oleObj spid="_x0000_s183301" name="Visio" r:id="rId3" imgW="4395597" imgH="2159318" progId="">
                  <p:embed/>
                </p:oleObj>
              </mc:Choice>
              <mc:Fallback>
                <p:oleObj name="Visio" r:id="rId3" imgW="4395597" imgH="2159318"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1199" y="2206752"/>
                        <a:ext cx="5875090" cy="28855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658368"/>
          </a:xfrm>
        </p:spPr>
        <p:txBody>
          <a:bodyPr>
            <a:normAutofit fontScale="90000"/>
          </a:bodyPr>
          <a:lstStyle/>
          <a:p>
            <a:r>
              <a:rPr lang="sr-Latn-RS" sz="2000" b="1" dirty="0" smtClean="0"/>
              <a:t>                       Nerekurzivni di</a:t>
            </a:r>
            <a:r>
              <a:rPr lang="en-US" sz="2000" b="1" dirty="0" err="1" smtClean="0"/>
              <a:t>gitalni</a:t>
            </a:r>
            <a:r>
              <a:rPr lang="en-US" sz="2000" b="1" dirty="0" smtClean="0"/>
              <a:t> </a:t>
            </a:r>
            <a:r>
              <a:rPr lang="en-US" sz="2000" b="1" dirty="0" err="1" smtClean="0"/>
              <a:t>filtri</a:t>
            </a:r>
            <a:r>
              <a:rPr lang="en-US" sz="2000" b="1" dirty="0" smtClean="0"/>
              <a:t> </a:t>
            </a: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
            </a:r>
            <a:br>
              <a:rPr lang="sr-Latn-RS" sz="2200" dirty="0" smtClean="0">
                <a:solidFill>
                  <a:schemeClr val="tx1"/>
                </a:solidFill>
              </a:rPr>
            </a:br>
            <a:r>
              <a:rPr lang="sr-Latn-RS" sz="2200" dirty="0" smtClean="0">
                <a:solidFill>
                  <a:schemeClr val="tx1"/>
                </a:solidFill>
              </a:rPr>
              <a:t>Na slici 10 dati su odgovarajući spektri </a:t>
            </a:r>
            <a:r>
              <a:rPr lang="pl-PL" sz="2200" dirty="0" smtClean="0">
                <a:solidFill>
                  <a:schemeClr val="tx1"/>
                </a:solidFill>
              </a:rPr>
              <a:t>prozora .</a:t>
            </a:r>
            <a:br>
              <a:rPr lang="pl-PL" sz="2200" dirty="0" smtClean="0">
                <a:solidFill>
                  <a:schemeClr val="tx1"/>
                </a:solidFill>
              </a:rPr>
            </a:br>
            <a:r>
              <a:rPr lang="pl-PL" sz="2200" dirty="0" smtClean="0">
                <a:solidFill>
                  <a:schemeClr val="tx1"/>
                </a:solidFill>
              </a:rPr>
              <a:t/>
            </a:r>
            <a:br>
              <a:rPr lang="pl-PL" sz="2200" dirty="0" smtClean="0">
                <a:solidFill>
                  <a:schemeClr val="tx1"/>
                </a:solidFill>
              </a:rPr>
            </a:br>
            <a:r>
              <a:rPr lang="pl-PL" sz="2200" dirty="0" smtClean="0">
                <a:solidFill>
                  <a:schemeClr val="tx1"/>
                </a:solidFill>
              </a:rPr>
              <a:t/>
            </a:r>
            <a:br>
              <a:rPr lang="pl-PL" sz="2200" dirty="0" smtClean="0">
                <a:solidFill>
                  <a:schemeClr val="tx1"/>
                </a:solidFill>
              </a:rPr>
            </a:br>
            <a:r>
              <a:rPr lang="pl-PL" sz="2200" dirty="0" smtClean="0">
                <a:solidFill>
                  <a:schemeClr val="tx1"/>
                </a:solidFill>
              </a:rPr>
              <a:t/>
            </a:r>
            <a:br>
              <a:rPr lang="pl-PL" sz="2200" dirty="0" smtClean="0">
                <a:solidFill>
                  <a:schemeClr val="tx1"/>
                </a:solidFill>
              </a:rPr>
            </a:br>
            <a:r>
              <a:rPr lang="pl-PL" sz="2200" dirty="0" smtClean="0">
                <a:solidFill>
                  <a:schemeClr val="tx1"/>
                </a:solidFill>
              </a:rPr>
              <a:t/>
            </a:r>
            <a:br>
              <a:rPr lang="pl-PL" sz="2200" dirty="0" smtClean="0">
                <a:solidFill>
                  <a:schemeClr val="tx1"/>
                </a:solidFill>
              </a:rPr>
            </a:br>
            <a:r>
              <a:rPr lang="pl-PL" sz="2200" dirty="0" smtClean="0">
                <a:solidFill>
                  <a:schemeClr val="tx1"/>
                </a:solidFill>
              </a:rPr>
              <a:t/>
            </a:r>
            <a:br>
              <a:rPr lang="pl-PL" sz="2200" dirty="0" smtClean="0">
                <a:solidFill>
                  <a:schemeClr val="tx1"/>
                </a:solidFill>
              </a:rPr>
            </a:br>
            <a:r>
              <a:rPr lang="pl-PL" sz="2200" dirty="0" smtClean="0">
                <a:solidFill>
                  <a:schemeClr val="tx1"/>
                </a:solidFill>
              </a:rPr>
              <a:t/>
            </a:r>
            <a:br>
              <a:rPr lang="pl-PL" sz="2200" dirty="0" smtClean="0">
                <a:solidFill>
                  <a:schemeClr val="tx1"/>
                </a:solidFill>
              </a:rPr>
            </a:br>
            <a:r>
              <a:rPr lang="pl-PL" sz="2200" dirty="0" smtClean="0">
                <a:solidFill>
                  <a:schemeClr val="tx1"/>
                </a:solidFill>
              </a:rPr>
              <a:t>              </a:t>
            </a:r>
            <a:r>
              <a:rPr lang="en-US" sz="2000" dirty="0" smtClean="0">
                <a:solidFill>
                  <a:schemeClr val="tx1"/>
                </a:solidFill>
              </a:rPr>
              <a:t> </a:t>
            </a:r>
            <a:r>
              <a:rPr lang="en-US" sz="2000" dirty="0" err="1" smtClean="0">
                <a:solidFill>
                  <a:schemeClr val="tx1"/>
                </a:solidFill>
              </a:rPr>
              <a:t>Pravougaon</a:t>
            </a:r>
            <a:r>
              <a:rPr lang="sr-Latn-RS" sz="2000" dirty="0" smtClean="0">
                <a:solidFill>
                  <a:schemeClr val="tx1"/>
                </a:solidFill>
              </a:rPr>
              <a:t>i  prozor                  </a:t>
            </a:r>
            <a:r>
              <a:rPr lang="en-US" sz="2000" dirty="0" err="1" smtClean="0">
                <a:solidFill>
                  <a:schemeClr val="tx1"/>
                </a:solidFill>
              </a:rPr>
              <a:t>Bartletov</a:t>
            </a:r>
            <a:r>
              <a:rPr lang="sr-Latn-RS" sz="2000" dirty="0" smtClean="0">
                <a:solidFill>
                  <a:schemeClr val="tx1"/>
                </a:solidFill>
              </a:rPr>
              <a:t>  prozor</a:t>
            </a:r>
            <a:br>
              <a:rPr lang="sr-Latn-RS" sz="2000" dirty="0" smtClean="0">
                <a:solidFill>
                  <a:schemeClr val="tx1"/>
                </a:solidFill>
              </a:rPr>
            </a:br>
            <a:r>
              <a:rPr lang="sr-Latn-RS" sz="2000" dirty="0" smtClean="0">
                <a:solidFill>
                  <a:schemeClr val="tx1"/>
                </a:solidFill>
              </a:rPr>
              <a:t/>
            </a:r>
            <a:br>
              <a:rPr lang="sr-Latn-RS" sz="2000" dirty="0" smtClean="0">
                <a:solidFill>
                  <a:schemeClr val="tx1"/>
                </a:solidFill>
              </a:rPr>
            </a:br>
            <a:r>
              <a:rPr lang="sr-Latn-RS" sz="2000" dirty="0" smtClean="0">
                <a:solidFill>
                  <a:schemeClr val="tx1"/>
                </a:solidFill>
              </a:rPr>
              <a:t/>
            </a:r>
            <a:br>
              <a:rPr lang="sr-Latn-RS" sz="2000" dirty="0" smtClean="0">
                <a:solidFill>
                  <a:schemeClr val="tx1"/>
                </a:solidFill>
              </a:rPr>
            </a:br>
            <a:r>
              <a:rPr lang="sr-Latn-RS" sz="2000" dirty="0" smtClean="0">
                <a:solidFill>
                  <a:schemeClr val="tx1"/>
                </a:solidFill>
              </a:rPr>
              <a:t/>
            </a:r>
            <a:br>
              <a:rPr lang="sr-Latn-RS" sz="2000" dirty="0" smtClean="0">
                <a:solidFill>
                  <a:schemeClr val="tx1"/>
                </a:solidFill>
              </a:rPr>
            </a:br>
            <a:r>
              <a:rPr lang="sr-Latn-RS" sz="2000" dirty="0" smtClean="0">
                <a:solidFill>
                  <a:schemeClr val="tx1"/>
                </a:solidFill>
              </a:rPr>
              <a:t/>
            </a:r>
            <a:br>
              <a:rPr lang="sr-Latn-RS" sz="2000" dirty="0" smtClean="0">
                <a:solidFill>
                  <a:schemeClr val="tx1"/>
                </a:solidFill>
              </a:rPr>
            </a:br>
            <a:r>
              <a:rPr lang="sr-Latn-RS" sz="2000" dirty="0" smtClean="0">
                <a:solidFill>
                  <a:schemeClr val="tx1"/>
                </a:solidFill>
              </a:rPr>
              <a:t/>
            </a:r>
            <a:br>
              <a:rPr lang="sr-Latn-RS" sz="2000" dirty="0" smtClean="0">
                <a:solidFill>
                  <a:schemeClr val="tx1"/>
                </a:solidFill>
              </a:rPr>
            </a:br>
            <a:r>
              <a:rPr lang="sr-Latn-RS" sz="2000" dirty="0" smtClean="0">
                <a:solidFill>
                  <a:schemeClr val="tx1"/>
                </a:solidFill>
              </a:rPr>
              <a:t/>
            </a:r>
            <a:br>
              <a:rPr lang="sr-Latn-RS" sz="2000" dirty="0" smtClean="0">
                <a:solidFill>
                  <a:schemeClr val="tx1"/>
                </a:solidFill>
              </a:rPr>
            </a:br>
            <a:r>
              <a:rPr lang="sr-Latn-RS" sz="2000" dirty="0" smtClean="0">
                <a:solidFill>
                  <a:schemeClr val="tx1"/>
                </a:solidFill>
              </a:rPr>
              <a:t/>
            </a:r>
            <a:br>
              <a:rPr lang="sr-Latn-RS" sz="2000" dirty="0" smtClean="0">
                <a:solidFill>
                  <a:schemeClr val="tx1"/>
                </a:solidFill>
              </a:rPr>
            </a:br>
            <a:r>
              <a:rPr lang="sr-Latn-RS" sz="2000" dirty="0" smtClean="0">
                <a:solidFill>
                  <a:schemeClr val="tx1"/>
                </a:solidFill>
              </a:rPr>
              <a:t>                                    </a:t>
            </a:r>
            <a:br>
              <a:rPr lang="sr-Latn-RS" sz="2000" dirty="0" smtClean="0">
                <a:solidFill>
                  <a:schemeClr val="tx1"/>
                </a:solidFill>
              </a:rPr>
            </a:br>
            <a:r>
              <a:rPr lang="sr-Latn-RS" sz="2000" dirty="0" smtClean="0">
                <a:solidFill>
                  <a:schemeClr val="tx1"/>
                </a:solidFill>
              </a:rPr>
              <a:t>                                              </a:t>
            </a:r>
            <a:br>
              <a:rPr lang="sr-Latn-RS" sz="2000" dirty="0" smtClean="0">
                <a:solidFill>
                  <a:schemeClr val="tx1"/>
                </a:solidFill>
              </a:rPr>
            </a:br>
            <a:r>
              <a:rPr lang="sr-Latn-RS" sz="2000" dirty="0" smtClean="0">
                <a:solidFill>
                  <a:schemeClr val="tx1"/>
                </a:solidFill>
              </a:rPr>
              <a:t/>
            </a:r>
            <a:br>
              <a:rPr lang="sr-Latn-RS" sz="2000" dirty="0" smtClean="0">
                <a:solidFill>
                  <a:schemeClr val="tx1"/>
                </a:solidFill>
              </a:rPr>
            </a:br>
            <a:r>
              <a:rPr lang="sr-Latn-RS" sz="2000" dirty="0" smtClean="0">
                <a:solidFill>
                  <a:schemeClr val="tx1"/>
                </a:solidFill>
              </a:rPr>
              <a:t/>
            </a:r>
            <a:br>
              <a:rPr lang="sr-Latn-RS" sz="2000" dirty="0" smtClean="0">
                <a:solidFill>
                  <a:schemeClr val="tx1"/>
                </a:solidFill>
              </a:rPr>
            </a:br>
            <a:r>
              <a:rPr lang="sr-Latn-RS" sz="2000" dirty="0" smtClean="0">
                <a:solidFill>
                  <a:schemeClr val="tx1"/>
                </a:solidFill>
              </a:rPr>
              <a:t/>
            </a:r>
            <a:br>
              <a:rPr lang="sr-Latn-RS" sz="2000" dirty="0" smtClean="0">
                <a:solidFill>
                  <a:schemeClr val="tx1"/>
                </a:solidFill>
              </a:rPr>
            </a:br>
            <a:r>
              <a:rPr lang="sr-Latn-RS" sz="2000" dirty="0" smtClean="0">
                <a:solidFill>
                  <a:schemeClr val="tx1"/>
                </a:solidFill>
              </a:rPr>
              <a:t/>
            </a:r>
            <a:br>
              <a:rPr lang="sr-Latn-RS" sz="2000" dirty="0" smtClean="0">
                <a:solidFill>
                  <a:schemeClr val="tx1"/>
                </a:solidFill>
              </a:rPr>
            </a:br>
            <a:r>
              <a:rPr lang="sr-Latn-RS" sz="2000" dirty="0" smtClean="0">
                <a:solidFill>
                  <a:schemeClr val="tx1"/>
                </a:solidFill>
              </a:rPr>
              <a:t/>
            </a:r>
            <a:br>
              <a:rPr lang="sr-Latn-RS" sz="2000" dirty="0" smtClean="0">
                <a:solidFill>
                  <a:schemeClr val="tx1"/>
                </a:solidFill>
              </a:rPr>
            </a:br>
            <a:r>
              <a:rPr lang="sr-Latn-RS" sz="2000" dirty="0" smtClean="0">
                <a:solidFill>
                  <a:schemeClr val="tx1"/>
                </a:solidFill>
              </a:rPr>
              <a:t/>
            </a:r>
            <a:br>
              <a:rPr lang="sr-Latn-RS" sz="2000" dirty="0" smtClean="0">
                <a:solidFill>
                  <a:schemeClr val="tx1"/>
                </a:solidFill>
              </a:rPr>
            </a:br>
            <a:r>
              <a:rPr lang="sr-Latn-RS" sz="2000" dirty="0" smtClean="0">
                <a:solidFill>
                  <a:schemeClr val="tx1"/>
                </a:solidFill>
              </a:rPr>
              <a:t>                 </a:t>
            </a:r>
            <a:endParaRPr lang="en-US" sz="2200" dirty="0">
              <a:solidFill>
                <a:schemeClr val="tx1"/>
              </a:solidFill>
            </a:endParaRPr>
          </a:p>
        </p:txBody>
      </p:sp>
      <p:graphicFrame>
        <p:nvGraphicFramePr>
          <p:cNvPr id="184322" name="Object 2"/>
          <p:cNvGraphicFramePr>
            <a:graphicFrameLocks noGrp="1" noChangeAspect="1"/>
          </p:cNvGraphicFramePr>
          <p:nvPr>
            <p:ph idx="1"/>
          </p:nvPr>
        </p:nvGraphicFramePr>
        <p:xfrm>
          <a:off x="1072007" y="2070957"/>
          <a:ext cx="3158617" cy="1681163"/>
        </p:xfrm>
        <a:graphic>
          <a:graphicData uri="http://schemas.openxmlformats.org/presentationml/2006/ole">
            <mc:AlternateContent xmlns:mc="http://schemas.openxmlformats.org/markup-compatibility/2006">
              <mc:Choice xmlns:v="urn:schemas-microsoft-com:vml" Requires="v">
                <p:oleObj spid="_x0000_s184334" name="Visio" r:id="rId3" imgW="3497961" imgH="1681798" progId="">
                  <p:embed/>
                </p:oleObj>
              </mc:Choice>
              <mc:Fallback>
                <p:oleObj name="Visio" r:id="rId3" imgW="3497961" imgH="1681798"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2007" y="2070957"/>
                        <a:ext cx="3158617" cy="16811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4323" name="Object 3"/>
          <p:cNvGraphicFramePr>
            <a:graphicFrameLocks noChangeAspect="1"/>
          </p:cNvGraphicFramePr>
          <p:nvPr/>
        </p:nvGraphicFramePr>
        <p:xfrm>
          <a:off x="4427728" y="2157984"/>
          <a:ext cx="3187700" cy="1524000"/>
        </p:xfrm>
        <a:graphic>
          <a:graphicData uri="http://schemas.openxmlformats.org/presentationml/2006/ole">
            <mc:AlternateContent xmlns:mc="http://schemas.openxmlformats.org/markup-compatibility/2006">
              <mc:Choice xmlns:v="urn:schemas-microsoft-com:vml" Requires="v">
                <p:oleObj spid="_x0000_s184335" name="Visio" r:id="rId5" imgW="3497961" imgH="1681798" progId="">
                  <p:embed/>
                </p:oleObj>
              </mc:Choice>
              <mc:Fallback>
                <p:oleObj name="Visio" r:id="rId5" imgW="3497961" imgH="1681798" progId="">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27728" y="2157984"/>
                        <a:ext cx="3187700" cy="1524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4324" name="Object 4"/>
          <p:cNvGraphicFramePr>
            <a:graphicFrameLocks noChangeAspect="1"/>
          </p:cNvGraphicFramePr>
          <p:nvPr/>
        </p:nvGraphicFramePr>
        <p:xfrm>
          <a:off x="1026160" y="4243324"/>
          <a:ext cx="3238500" cy="1524000"/>
        </p:xfrm>
        <a:graphic>
          <a:graphicData uri="http://schemas.openxmlformats.org/presentationml/2006/ole">
            <mc:AlternateContent xmlns:mc="http://schemas.openxmlformats.org/markup-compatibility/2006">
              <mc:Choice xmlns:v="urn:schemas-microsoft-com:vml" Requires="v">
                <p:oleObj spid="_x0000_s184336" name="Visio" r:id="rId7" imgW="3555492" imgH="1681798" progId="">
                  <p:embed/>
                </p:oleObj>
              </mc:Choice>
              <mc:Fallback>
                <p:oleObj name="Visio" r:id="rId7" imgW="3555492" imgH="1681798" progId="">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26160" y="4243324"/>
                        <a:ext cx="3238500" cy="1524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4325" name="Object 5"/>
          <p:cNvGraphicFramePr>
            <a:graphicFrameLocks noChangeAspect="1"/>
          </p:cNvGraphicFramePr>
          <p:nvPr/>
        </p:nvGraphicFramePr>
        <p:xfrm>
          <a:off x="4417060" y="4231640"/>
          <a:ext cx="3187700" cy="1524000"/>
        </p:xfrm>
        <a:graphic>
          <a:graphicData uri="http://schemas.openxmlformats.org/presentationml/2006/ole">
            <mc:AlternateContent xmlns:mc="http://schemas.openxmlformats.org/markup-compatibility/2006">
              <mc:Choice xmlns:v="urn:schemas-microsoft-com:vml" Requires="v">
                <p:oleObj spid="_x0000_s184337" name="Visio" r:id="rId9" imgW="3497961" imgH="1681798" progId="">
                  <p:embed/>
                </p:oleObj>
              </mc:Choice>
              <mc:Fallback>
                <p:oleObj name="Visio" r:id="rId9" imgW="3497961" imgH="1681798" progId="">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417060" y="4231640"/>
                        <a:ext cx="3187700" cy="1524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Rectangle 7"/>
          <p:cNvSpPr/>
          <p:nvPr/>
        </p:nvSpPr>
        <p:spPr>
          <a:xfrm>
            <a:off x="1810911" y="5768078"/>
            <a:ext cx="1553630" cy="369332"/>
          </a:xfrm>
          <a:prstGeom prst="rect">
            <a:avLst/>
          </a:prstGeom>
        </p:spPr>
        <p:txBody>
          <a:bodyPr wrap="none">
            <a:spAutoFit/>
          </a:bodyPr>
          <a:lstStyle/>
          <a:p>
            <a:r>
              <a:rPr lang="en-US" dirty="0" err="1" smtClean="0"/>
              <a:t>Hanov</a:t>
            </a:r>
            <a:r>
              <a:rPr lang="sr-Latn-RS" dirty="0" smtClean="0"/>
              <a:t> prozor</a:t>
            </a:r>
            <a:endParaRPr lang="en-US" dirty="0"/>
          </a:p>
        </p:txBody>
      </p:sp>
      <p:sp>
        <p:nvSpPr>
          <p:cNvPr id="9" name="Rectangle 8"/>
          <p:cNvSpPr/>
          <p:nvPr/>
        </p:nvSpPr>
        <p:spPr>
          <a:xfrm>
            <a:off x="5047617" y="5829038"/>
            <a:ext cx="1927131" cy="369332"/>
          </a:xfrm>
          <a:prstGeom prst="rect">
            <a:avLst/>
          </a:prstGeom>
        </p:spPr>
        <p:txBody>
          <a:bodyPr wrap="none">
            <a:spAutoFit/>
          </a:bodyPr>
          <a:lstStyle/>
          <a:p>
            <a:r>
              <a:rPr lang="en-US" dirty="0" err="1" smtClean="0"/>
              <a:t>Hamingov</a:t>
            </a:r>
            <a:r>
              <a:rPr lang="sr-Latn-RS" dirty="0" smtClean="0"/>
              <a:t> prozor</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7193281" cy="585216"/>
          </a:xfrm>
        </p:spPr>
        <p:txBody>
          <a:bodyPr>
            <a:normAutofit fontScale="90000"/>
          </a:bodyPr>
          <a:lstStyle/>
          <a:p>
            <a:r>
              <a:rPr lang="sr-Latn-RS" sz="2400" b="1" dirty="0" smtClean="0"/>
              <a:t>                    Nerekurzivni di</a:t>
            </a:r>
            <a:r>
              <a:rPr lang="en-US" sz="2400" b="1" dirty="0" err="1" smtClean="0"/>
              <a:t>gitalni</a:t>
            </a:r>
            <a:r>
              <a:rPr lang="en-US" sz="2400" b="1" dirty="0" smtClean="0"/>
              <a:t> </a:t>
            </a:r>
            <a:r>
              <a:rPr lang="en-US" sz="2400" b="1" dirty="0" err="1" smtClean="0"/>
              <a:t>filtri</a:t>
            </a:r>
            <a:r>
              <a:rPr lang="en-US" sz="2400" b="1" dirty="0" smtClean="0"/>
              <a:t> </a:t>
            </a:r>
            <a:r>
              <a:rPr lang="sr-Latn-RS" dirty="0" smtClean="0"/>
              <a:t/>
            </a:r>
            <a:br>
              <a:rPr lang="sr-Latn-RS" dirty="0" smtClean="0"/>
            </a:br>
            <a:r>
              <a:rPr lang="sr-Latn-RS" dirty="0" smtClean="0"/>
              <a:t/>
            </a:r>
            <a:br>
              <a:rPr lang="sr-Latn-RS" dirty="0" smtClean="0"/>
            </a:br>
            <a:r>
              <a:rPr lang="sr-Latn-RS" dirty="0" smtClean="0"/>
              <a:t/>
            </a:r>
            <a:br>
              <a:rPr lang="sr-Latn-RS" dirty="0" smtClean="0"/>
            </a:br>
            <a:r>
              <a:rPr lang="sr-Latn-RS" dirty="0" smtClean="0"/>
              <a:t>                              </a:t>
            </a:r>
            <a:r>
              <a:rPr lang="pt-BR" sz="1800" dirty="0" smtClean="0">
                <a:solidFill>
                  <a:schemeClr val="tx1"/>
                </a:solidFill>
              </a:rPr>
              <a:t>Blekmanov</a:t>
            </a:r>
            <a:r>
              <a:rPr lang="sr-Latn-RS" sz="1800" dirty="0" smtClean="0">
                <a:solidFill>
                  <a:schemeClr val="tx1"/>
                </a:solidFill>
              </a:rPr>
              <a:t/>
            </a:r>
            <a:br>
              <a:rPr lang="sr-Latn-RS" sz="1800" dirty="0" smtClean="0">
                <a:solidFill>
                  <a:schemeClr val="tx1"/>
                </a:solidFill>
              </a:rPr>
            </a:br>
            <a:r>
              <a:rPr lang="sr-Latn-RS" sz="1800" dirty="0" smtClean="0">
                <a:solidFill>
                  <a:schemeClr val="tx1"/>
                </a:solidFill>
              </a:rPr>
              <a:t>							        prozor</a:t>
            </a:r>
            <a:r>
              <a:rPr lang="pt-BR" sz="1800" dirty="0" smtClean="0"/>
              <a:t> </a:t>
            </a:r>
            <a:r>
              <a:rPr lang="sr-Latn-RS" dirty="0" smtClean="0"/>
              <a:t/>
            </a:r>
            <a:br>
              <a:rPr lang="sr-Latn-RS" dirty="0" smtClean="0"/>
            </a:br>
            <a:r>
              <a:rPr lang="sr-Latn-RS" dirty="0" smtClean="0"/>
              <a:t>           </a:t>
            </a:r>
            <a:br>
              <a:rPr lang="sr-Latn-RS" dirty="0" smtClean="0"/>
            </a:br>
            <a:r>
              <a:rPr lang="sr-Latn-RS" dirty="0" smtClean="0"/>
              <a:t>                        </a:t>
            </a:r>
            <a:r>
              <a:rPr lang="sr-Latn-RS" sz="2000" dirty="0" smtClean="0">
                <a:solidFill>
                  <a:schemeClr val="tx1"/>
                </a:solidFill>
              </a:rPr>
              <a:t>Slika 10</a:t>
            </a:r>
            <a:br>
              <a:rPr lang="sr-Latn-RS" sz="2000" dirty="0" smtClean="0">
                <a:solidFill>
                  <a:schemeClr val="tx1"/>
                </a:solidFill>
              </a:rPr>
            </a:br>
            <a:r>
              <a:rPr lang="pl-PL" sz="2400" dirty="0" smtClean="0">
                <a:solidFill>
                  <a:schemeClr val="tx1"/>
                </a:solidFill>
              </a:rPr>
              <a:t> Poređenjem spektara pojedinih prozora može se videti da su zahtevi za što uži glavni list i što manju amplitudu bočnih listova međusobno suprotstavljeni, i da različiti prozori predstavljaju različit kompromis između njih.  </a:t>
            </a:r>
            <a:br>
              <a:rPr lang="pl-PL" sz="2400" dirty="0" smtClean="0">
                <a:solidFill>
                  <a:schemeClr val="tx1"/>
                </a:solidFill>
              </a:rPr>
            </a:br>
            <a:r>
              <a:rPr lang="pt-BR" sz="2400" dirty="0" smtClean="0">
                <a:solidFill>
                  <a:schemeClr val="tx1"/>
                </a:solidFill>
              </a:rPr>
              <a:t> </a:t>
            </a:r>
            <a:r>
              <a:rPr lang="sr-Latn-RS" sz="2400" dirty="0" smtClean="0">
                <a:solidFill>
                  <a:schemeClr val="tx1"/>
                </a:solidFill>
              </a:rPr>
              <a:t>Glavne </a:t>
            </a:r>
            <a:r>
              <a:rPr lang="pt-BR" sz="2400" dirty="0" smtClean="0">
                <a:solidFill>
                  <a:schemeClr val="tx1"/>
                </a:solidFill>
              </a:rPr>
              <a:t>karakteristike razmatranih prozora date su </a:t>
            </a:r>
            <a:r>
              <a:rPr lang="sr-Latn-RS" sz="2400" dirty="0" smtClean="0">
                <a:solidFill>
                  <a:schemeClr val="tx1"/>
                </a:solidFill>
              </a:rPr>
              <a:t> u </a:t>
            </a:r>
            <a:r>
              <a:rPr lang="pt-BR" sz="2400" dirty="0" smtClean="0">
                <a:solidFill>
                  <a:schemeClr val="tx1"/>
                </a:solidFill>
              </a:rPr>
              <a:t>Tabeli 3 </a:t>
            </a:r>
            <a:r>
              <a:rPr lang="sr-Latn-RS" sz="2400" dirty="0" smtClean="0">
                <a:solidFill>
                  <a:schemeClr val="tx1"/>
                </a:solidFill>
              </a:rPr>
              <a:t>.</a:t>
            </a:r>
            <a:r>
              <a:rPr lang="pl-PL" sz="2400" dirty="0" smtClean="0">
                <a:solidFill>
                  <a:schemeClr val="tx1"/>
                </a:solidFill>
              </a:rPr>
              <a:t/>
            </a:r>
            <a:br>
              <a:rPr lang="pl-PL" sz="2400" dirty="0" smtClean="0">
                <a:solidFill>
                  <a:schemeClr val="tx1"/>
                </a:solidFill>
              </a:rPr>
            </a:br>
            <a:r>
              <a:rPr lang="sr-Latn-RS" sz="2000" dirty="0" smtClean="0">
                <a:solidFill>
                  <a:schemeClr val="tx1"/>
                </a:solidFill>
              </a:rPr>
              <a:t/>
            </a:r>
            <a:br>
              <a:rPr lang="sr-Latn-RS" sz="2000" dirty="0" smtClean="0">
                <a:solidFill>
                  <a:schemeClr val="tx1"/>
                </a:solidFill>
              </a:rPr>
            </a:br>
            <a:endParaRPr lang="en-US" sz="2000" dirty="0">
              <a:solidFill>
                <a:schemeClr val="tx1"/>
              </a:solidFill>
            </a:endParaRPr>
          </a:p>
        </p:txBody>
      </p:sp>
      <p:graphicFrame>
        <p:nvGraphicFramePr>
          <p:cNvPr id="185346" name="Object 2"/>
          <p:cNvGraphicFramePr>
            <a:graphicFrameLocks noGrp="1" noChangeAspect="1"/>
          </p:cNvGraphicFramePr>
          <p:nvPr>
            <p:ph idx="1"/>
          </p:nvPr>
        </p:nvGraphicFramePr>
        <p:xfrm>
          <a:off x="798798" y="1442434"/>
          <a:ext cx="3556000" cy="1681163"/>
        </p:xfrm>
        <a:graphic>
          <a:graphicData uri="http://schemas.openxmlformats.org/presentationml/2006/ole">
            <mc:AlternateContent xmlns:mc="http://schemas.openxmlformats.org/markup-compatibility/2006">
              <mc:Choice xmlns:v="urn:schemas-microsoft-com:vml" Requires="v">
                <p:oleObj spid="_x0000_s185349" name="Visio" r:id="rId3" imgW="3555492" imgH="1681798" progId="">
                  <p:embed/>
                </p:oleObj>
              </mc:Choice>
              <mc:Fallback>
                <p:oleObj name="Visio" r:id="rId3" imgW="3555492" imgH="1681798"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8798" y="1442434"/>
                        <a:ext cx="3556000" cy="16811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998209" cy="780288"/>
          </a:xfrm>
        </p:spPr>
        <p:txBody>
          <a:bodyPr>
            <a:normAutofit fontScale="90000"/>
          </a:bodyPr>
          <a:lstStyle/>
          <a:p>
            <a:r>
              <a:rPr lang="sr-Latn-RS" sz="2400" dirty="0" smtClean="0"/>
              <a:t>                     Nerekurzivni digitalni filtri</a:t>
            </a:r>
            <a:r>
              <a:rPr lang="sr-Latn-RS" dirty="0" smtClean="0"/>
              <a:t/>
            </a:r>
            <a:br>
              <a:rPr lang="sr-Latn-RS" dirty="0" smtClean="0"/>
            </a:br>
            <a:r>
              <a:rPr lang="sr-Latn-RS" sz="2400" i="1" dirty="0" smtClean="0">
                <a:solidFill>
                  <a:schemeClr val="tx1"/>
                </a:solidFill>
              </a:rPr>
              <a:t>Tabela 3</a:t>
            </a:r>
            <a:r>
              <a:rPr lang="sr-Latn-RS" dirty="0" smtClean="0"/>
              <a:t/>
            </a:r>
            <a:br>
              <a:rPr lang="sr-Latn-RS" dirty="0" smtClean="0"/>
            </a:br>
            <a:r>
              <a:rPr lang="sr-Latn-RS" dirty="0" smtClean="0"/>
              <a:t/>
            </a:r>
            <a:br>
              <a:rPr lang="sr-Latn-RS" dirty="0" smtClean="0"/>
            </a:br>
            <a:r>
              <a:rPr lang="sr-Latn-RS" dirty="0" smtClean="0"/>
              <a:t/>
            </a:r>
            <a:br>
              <a:rPr lang="sr-Latn-RS" dirty="0" smtClean="0"/>
            </a:br>
            <a:r>
              <a:rPr lang="sr-Latn-RS" dirty="0" smtClean="0"/>
              <a:t/>
            </a:r>
            <a:br>
              <a:rPr lang="sr-Latn-RS" dirty="0" smtClean="0"/>
            </a:br>
            <a:r>
              <a:rPr lang="sr-Latn-RS" dirty="0" smtClean="0"/>
              <a:t/>
            </a:r>
            <a:br>
              <a:rPr lang="sr-Latn-RS" dirty="0" smtClean="0"/>
            </a:br>
            <a:r>
              <a:rPr lang="sr-Latn-RS" dirty="0" smtClean="0"/>
              <a:t/>
            </a:r>
            <a:br>
              <a:rPr lang="sr-Latn-RS" dirty="0" smtClean="0"/>
            </a:br>
            <a:r>
              <a:rPr lang="sr-Latn-RS" dirty="0" smtClean="0"/>
              <a:t/>
            </a:r>
            <a:br>
              <a:rPr lang="sr-Latn-RS" dirty="0" smtClean="0"/>
            </a:br>
            <a:r>
              <a:rPr lang="sr-Latn-RS" dirty="0" smtClean="0"/>
              <a:t/>
            </a:r>
            <a:br>
              <a:rPr lang="sr-Latn-RS" dirty="0" smtClean="0"/>
            </a:br>
            <a:r>
              <a:rPr lang="sr-Latn-RS" dirty="0" smtClean="0"/>
              <a:t/>
            </a:r>
            <a:br>
              <a:rPr lang="sr-Latn-RS" dirty="0" smtClean="0"/>
            </a:br>
            <a:r>
              <a:rPr lang="pl-PL" sz="2400" dirty="0" smtClean="0">
                <a:solidFill>
                  <a:schemeClr val="tx1"/>
                </a:solidFill>
              </a:rPr>
              <a:t> Ako zahtevi pri projektovanju nisu jasno definisani tada je </a:t>
            </a:r>
            <a:r>
              <a:rPr lang="pt-BR" sz="2400" dirty="0" smtClean="0">
                <a:solidFill>
                  <a:schemeClr val="tx1"/>
                </a:solidFill>
              </a:rPr>
              <a:t>Hamingov prozor kompromisno rešenj</a:t>
            </a:r>
            <a:r>
              <a:rPr lang="sr-Latn-RS" sz="2400" dirty="0" smtClean="0">
                <a:solidFill>
                  <a:schemeClr val="tx1"/>
                </a:solidFill>
              </a:rPr>
              <a:t>e.</a:t>
            </a:r>
            <a:r>
              <a:rPr lang="pt-BR" sz="2400" dirty="0" smtClean="0">
                <a:solidFill>
                  <a:schemeClr val="tx1"/>
                </a:solidFill>
              </a:rPr>
              <a:t> </a:t>
            </a:r>
            <a:endParaRPr lang="en-US" sz="2400" dirty="0"/>
          </a:p>
        </p:txBody>
      </p:sp>
      <p:graphicFrame>
        <p:nvGraphicFramePr>
          <p:cNvPr id="4" name="Content Placeholder 3"/>
          <p:cNvGraphicFramePr>
            <a:graphicFrameLocks noGrp="1"/>
          </p:cNvGraphicFramePr>
          <p:nvPr>
            <p:ph idx="1"/>
          </p:nvPr>
        </p:nvGraphicFramePr>
        <p:xfrm>
          <a:off x="694943" y="1499617"/>
          <a:ext cx="6717794" cy="3479020"/>
        </p:xfrm>
        <a:graphic>
          <a:graphicData uri="http://schemas.openxmlformats.org/drawingml/2006/table">
            <a:tbl>
              <a:tblPr firstRow="1" bandRow="1">
                <a:tableStyleId>{5C22544A-7EE6-4342-B048-85BDC9FD1C3A}</a:tableStyleId>
              </a:tblPr>
              <a:tblGrid>
                <a:gridCol w="1914145"/>
                <a:gridCol w="1377696"/>
                <a:gridCol w="1755648"/>
                <a:gridCol w="1670305"/>
              </a:tblGrid>
              <a:tr h="983251">
                <a:tc>
                  <a:txBody>
                    <a:bodyPr/>
                    <a:lstStyle/>
                    <a:p>
                      <a:pPr indent="252095" algn="ctr" hangingPunct="0">
                        <a:spcAft>
                          <a:spcPts val="0"/>
                        </a:spcAft>
                      </a:pPr>
                      <a:r>
                        <a:rPr lang="en-US" sz="2000" dirty="0" err="1">
                          <a:latin typeface="Times New Roman"/>
                          <a:ea typeface="Times New Roman"/>
                          <a:cs typeface="Times New Roman"/>
                        </a:rPr>
                        <a:t>Prozor</a:t>
                      </a:r>
                      <a:endParaRPr lang="en-US" sz="2000" dirty="0">
                        <a:latin typeface="Dutch"/>
                        <a:ea typeface="Times New Roman"/>
                        <a:cs typeface="Times New Roman"/>
                      </a:endParaRPr>
                    </a:p>
                  </a:txBody>
                  <a:tcPr marL="68580" marR="68580" marT="0" marB="0"/>
                </a:tc>
                <a:tc>
                  <a:txBody>
                    <a:bodyPr/>
                    <a:lstStyle/>
                    <a:p>
                      <a:pPr indent="252095" algn="ctr" hangingPunct="0">
                        <a:spcAft>
                          <a:spcPts val="0"/>
                        </a:spcAft>
                      </a:pPr>
                      <a:r>
                        <a:rPr lang="pt-BR" sz="2000" b="0" dirty="0">
                          <a:latin typeface="Times New Roman"/>
                          <a:ea typeface="Times New Roman"/>
                          <a:cs typeface="Times New Roman"/>
                        </a:rPr>
                        <a:t>Slbljenje prvog</a:t>
                      </a:r>
                      <a:endParaRPr lang="en-US" sz="2000" b="0" dirty="0">
                        <a:latin typeface="Dutch"/>
                        <a:ea typeface="Times New Roman"/>
                        <a:cs typeface="Times New Roman"/>
                      </a:endParaRPr>
                    </a:p>
                    <a:p>
                      <a:pPr indent="252095" algn="ctr" hangingPunct="0">
                        <a:spcAft>
                          <a:spcPts val="0"/>
                        </a:spcAft>
                      </a:pPr>
                      <a:r>
                        <a:rPr lang="pt-BR" sz="2000" b="0" dirty="0">
                          <a:latin typeface="Times New Roman"/>
                          <a:ea typeface="Times New Roman"/>
                          <a:cs typeface="Times New Roman"/>
                        </a:rPr>
                        <a:t>bočnog lista (dB</a:t>
                      </a:r>
                      <a:r>
                        <a:rPr lang="pt-BR" sz="1800" b="0" dirty="0">
                          <a:latin typeface="Times New Roman"/>
                          <a:ea typeface="Times New Roman"/>
                          <a:cs typeface="Times New Roman"/>
                        </a:rPr>
                        <a:t>)</a:t>
                      </a:r>
                      <a:endParaRPr lang="en-US" sz="1800" b="0" dirty="0">
                        <a:latin typeface="Dutch"/>
                        <a:ea typeface="Times New Roman"/>
                        <a:cs typeface="Times New Roman"/>
                      </a:endParaRPr>
                    </a:p>
                  </a:txBody>
                  <a:tcPr marL="68580" marR="68580" marT="0" marB="0"/>
                </a:tc>
                <a:tc>
                  <a:txBody>
                    <a:bodyPr/>
                    <a:lstStyle/>
                    <a:p>
                      <a:pPr indent="252095" algn="ctr" hangingPunct="0">
                        <a:spcAft>
                          <a:spcPts val="0"/>
                        </a:spcAft>
                      </a:pPr>
                      <a:r>
                        <a:rPr lang="en-US" sz="2000" b="0" dirty="0" err="1">
                          <a:latin typeface="Times New Roman"/>
                          <a:ea typeface="Times New Roman"/>
                          <a:cs typeface="Times New Roman"/>
                        </a:rPr>
                        <a:t>Prelazna</a:t>
                      </a:r>
                      <a:r>
                        <a:rPr lang="en-US" sz="2000" b="0" dirty="0">
                          <a:latin typeface="Times New Roman"/>
                          <a:ea typeface="Times New Roman"/>
                          <a:cs typeface="Times New Roman"/>
                        </a:rPr>
                        <a:t> </a:t>
                      </a:r>
                      <a:r>
                        <a:rPr lang="en-US" sz="2000" b="0" dirty="0" err="1">
                          <a:latin typeface="Times New Roman"/>
                          <a:ea typeface="Times New Roman"/>
                          <a:cs typeface="Times New Roman"/>
                        </a:rPr>
                        <a:t>zona</a:t>
                      </a:r>
                      <a:r>
                        <a:rPr lang="en-US" sz="2000" b="0" dirty="0">
                          <a:latin typeface="Times New Roman"/>
                          <a:ea typeface="Times New Roman"/>
                          <a:cs typeface="Times New Roman"/>
                        </a:rPr>
                        <a:t> </a:t>
                      </a:r>
                      <a:endParaRPr lang="en-US" sz="2000" b="0" dirty="0">
                        <a:latin typeface="Dutch"/>
                        <a:ea typeface="Times New Roman"/>
                        <a:cs typeface="Times New Roman"/>
                      </a:endParaRPr>
                    </a:p>
                    <a:p>
                      <a:pPr indent="252095" algn="ctr" hangingPunct="0">
                        <a:spcAft>
                          <a:spcPts val="0"/>
                        </a:spcAft>
                      </a:pPr>
                      <a:r>
                        <a:rPr lang="en-US" sz="2000" b="0" dirty="0" err="1">
                          <a:latin typeface="Times New Roman"/>
                          <a:ea typeface="Times New Roman"/>
                          <a:cs typeface="Times New Roman"/>
                        </a:rPr>
                        <a:t>glavnog</a:t>
                      </a:r>
                      <a:r>
                        <a:rPr lang="en-US" sz="2000" b="0" dirty="0">
                          <a:latin typeface="Times New Roman"/>
                          <a:ea typeface="Times New Roman"/>
                          <a:cs typeface="Times New Roman"/>
                        </a:rPr>
                        <a:t> </a:t>
                      </a:r>
                      <a:r>
                        <a:rPr lang="en-US" sz="2000" b="0" dirty="0" err="1">
                          <a:latin typeface="Times New Roman"/>
                          <a:ea typeface="Times New Roman"/>
                          <a:cs typeface="Times New Roman"/>
                        </a:rPr>
                        <a:t>lista</a:t>
                      </a:r>
                      <a:endParaRPr lang="en-US" sz="2000" b="0" dirty="0">
                        <a:latin typeface="Dutch"/>
                        <a:ea typeface="Times New Roman"/>
                        <a:cs typeface="Times New Roman"/>
                      </a:endParaRPr>
                    </a:p>
                  </a:txBody>
                  <a:tcPr marL="68580" marR="68580" marT="0" marB="0"/>
                </a:tc>
                <a:tc>
                  <a:txBody>
                    <a:bodyPr/>
                    <a:lstStyle/>
                    <a:p>
                      <a:r>
                        <a:rPr lang="nb-NO" sz="1800" b="0" kern="1200" dirty="0" smtClean="0">
                          <a:solidFill>
                            <a:schemeClr val="lt1"/>
                          </a:solidFill>
                          <a:latin typeface="+mn-lt"/>
                          <a:ea typeface="+mn-ea"/>
                          <a:cs typeface="+mn-cs"/>
                        </a:rPr>
                        <a:t>Min. Slabljenje</a:t>
                      </a:r>
                      <a:r>
                        <a:rPr lang="sr-Latn-RS" sz="1800" b="0" kern="1200" dirty="0" smtClean="0">
                          <a:solidFill>
                            <a:schemeClr val="lt1"/>
                          </a:solidFill>
                          <a:latin typeface="+mn-lt"/>
                          <a:ea typeface="+mn-ea"/>
                          <a:cs typeface="+mn-cs"/>
                        </a:rPr>
                        <a:t>, </a:t>
                      </a:r>
                      <a:r>
                        <a:rPr lang="nb-NO" sz="1800" b="0" kern="1200" dirty="0" smtClean="0">
                          <a:solidFill>
                            <a:schemeClr val="lt1"/>
                          </a:solidFill>
                          <a:latin typeface="+mn-lt"/>
                          <a:ea typeface="+mn-ea"/>
                          <a:cs typeface="+mn-cs"/>
                        </a:rPr>
                        <a:t>nepropusni opseg (dB)</a:t>
                      </a:r>
                      <a:endParaRPr lang="en-US" b="0" dirty="0"/>
                    </a:p>
                  </a:txBody>
                  <a:tcPr/>
                </a:tc>
              </a:tr>
              <a:tr h="451964">
                <a:tc>
                  <a:txBody>
                    <a:bodyPr/>
                    <a:lstStyle/>
                    <a:p>
                      <a:pPr indent="252095" algn="ctr" hangingPunct="0">
                        <a:spcAft>
                          <a:spcPts val="600"/>
                        </a:spcAft>
                      </a:pPr>
                      <a:r>
                        <a:rPr lang="en-US" sz="2000" dirty="0" err="1">
                          <a:latin typeface="Times New Roman"/>
                          <a:ea typeface="Times New Roman"/>
                          <a:cs typeface="Times New Roman"/>
                        </a:rPr>
                        <a:t>Pravougaoni</a:t>
                      </a:r>
                      <a:endParaRPr lang="en-US" sz="2000" dirty="0">
                        <a:latin typeface="Dutch"/>
                        <a:ea typeface="Times New Roman"/>
                        <a:cs typeface="Times New Roman"/>
                      </a:endParaRPr>
                    </a:p>
                  </a:txBody>
                  <a:tcPr marL="68580" marR="68580" marT="0" marB="0"/>
                </a:tc>
                <a:tc>
                  <a:txBody>
                    <a:bodyPr/>
                    <a:lstStyle/>
                    <a:p>
                      <a:pPr indent="252095" algn="ctr" hangingPunct="0">
                        <a:spcAft>
                          <a:spcPts val="600"/>
                        </a:spcAft>
                      </a:pPr>
                      <a:r>
                        <a:rPr lang="en-US" sz="1800" dirty="0">
                          <a:latin typeface="Times New Roman"/>
                          <a:ea typeface="Times New Roman"/>
                          <a:cs typeface="Times New Roman"/>
                        </a:rPr>
                        <a:t>13</a:t>
                      </a:r>
                      <a:endParaRPr lang="en-US" sz="1800" dirty="0">
                        <a:latin typeface="Dutch"/>
                        <a:ea typeface="Times New Roman"/>
                        <a:cs typeface="Times New Roman"/>
                      </a:endParaRPr>
                    </a:p>
                  </a:txBody>
                  <a:tcPr marL="68580" marR="68580" marT="0" marB="0"/>
                </a:tc>
                <a:tc>
                  <a:txBody>
                    <a:bodyPr/>
                    <a:lstStyle/>
                    <a:p>
                      <a:pPr indent="252095" algn="ctr" hangingPunct="0">
                        <a:spcAft>
                          <a:spcPts val="600"/>
                        </a:spcAft>
                      </a:pPr>
                      <a:r>
                        <a:rPr lang="en-US" sz="2000" dirty="0">
                          <a:latin typeface="Times New Roman"/>
                          <a:ea typeface="Times New Roman"/>
                          <a:cs typeface="Times New Roman"/>
                        </a:rPr>
                        <a:t>4</a:t>
                      </a:r>
                      <a:r>
                        <a:rPr lang="en-US" sz="2000" i="1" dirty="0">
                          <a:latin typeface="Times New Roman"/>
                          <a:ea typeface="Times New Roman"/>
                          <a:cs typeface="Times New Roman"/>
                          <a:sym typeface="Symbol"/>
                        </a:rPr>
                        <a:t></a:t>
                      </a:r>
                      <a:r>
                        <a:rPr lang="en-US" sz="2000" i="1" dirty="0">
                          <a:latin typeface="Times New Roman"/>
                          <a:ea typeface="Times New Roman"/>
                          <a:cs typeface="Times New Roman"/>
                        </a:rPr>
                        <a:t>/N</a:t>
                      </a:r>
                      <a:endParaRPr lang="en-US" sz="2000" dirty="0">
                        <a:latin typeface="Dutch"/>
                        <a:ea typeface="Times New Roman"/>
                        <a:cs typeface="Times New Roman"/>
                      </a:endParaRPr>
                    </a:p>
                  </a:txBody>
                  <a:tcPr marL="68580" marR="68580" marT="0" marB="0"/>
                </a:tc>
                <a:tc>
                  <a:txBody>
                    <a:bodyPr/>
                    <a:lstStyle/>
                    <a:p>
                      <a:pPr indent="252095" algn="ctr" hangingPunct="0">
                        <a:spcAft>
                          <a:spcPts val="600"/>
                        </a:spcAft>
                      </a:pPr>
                      <a:r>
                        <a:rPr lang="en-US" sz="1800" dirty="0">
                          <a:latin typeface="Times New Roman"/>
                          <a:ea typeface="Times New Roman"/>
                          <a:cs typeface="Times New Roman"/>
                        </a:rPr>
                        <a:t>21</a:t>
                      </a:r>
                      <a:endParaRPr lang="en-US" sz="1800" dirty="0">
                        <a:latin typeface="Dutch"/>
                        <a:ea typeface="Times New Roman"/>
                        <a:cs typeface="Times New Roman"/>
                      </a:endParaRPr>
                    </a:p>
                  </a:txBody>
                  <a:tcPr marL="68580" marR="68580" marT="0" marB="0"/>
                </a:tc>
              </a:tr>
              <a:tr h="451964">
                <a:tc>
                  <a:txBody>
                    <a:bodyPr/>
                    <a:lstStyle/>
                    <a:p>
                      <a:pPr indent="252095" algn="ctr" hangingPunct="0">
                        <a:spcAft>
                          <a:spcPts val="600"/>
                        </a:spcAft>
                      </a:pPr>
                      <a:r>
                        <a:rPr lang="en-US" sz="2000" dirty="0" err="1">
                          <a:latin typeface="Times New Roman"/>
                          <a:ea typeface="Times New Roman"/>
                          <a:cs typeface="Times New Roman"/>
                        </a:rPr>
                        <a:t>Bartlet</a:t>
                      </a:r>
                      <a:endParaRPr lang="en-US" sz="2000" dirty="0">
                        <a:latin typeface="Dutch"/>
                        <a:ea typeface="Times New Roman"/>
                        <a:cs typeface="Times New Roman"/>
                      </a:endParaRPr>
                    </a:p>
                  </a:txBody>
                  <a:tcPr marL="68580" marR="68580" marT="0" marB="0"/>
                </a:tc>
                <a:tc>
                  <a:txBody>
                    <a:bodyPr/>
                    <a:lstStyle/>
                    <a:p>
                      <a:pPr indent="252095" algn="ctr" hangingPunct="0">
                        <a:spcAft>
                          <a:spcPts val="600"/>
                        </a:spcAft>
                      </a:pPr>
                      <a:r>
                        <a:rPr lang="en-US" sz="1800" dirty="0">
                          <a:latin typeface="Times New Roman"/>
                          <a:ea typeface="Times New Roman"/>
                          <a:cs typeface="Times New Roman"/>
                        </a:rPr>
                        <a:t>26</a:t>
                      </a:r>
                      <a:endParaRPr lang="en-US" sz="1800" dirty="0">
                        <a:latin typeface="Dutch"/>
                        <a:ea typeface="Times New Roman"/>
                        <a:cs typeface="Times New Roman"/>
                      </a:endParaRPr>
                    </a:p>
                  </a:txBody>
                  <a:tcPr marL="68580" marR="68580" marT="0" marB="0"/>
                </a:tc>
                <a:tc>
                  <a:txBody>
                    <a:bodyPr/>
                    <a:lstStyle/>
                    <a:p>
                      <a:pPr indent="252095" algn="ctr" hangingPunct="0">
                        <a:spcAft>
                          <a:spcPts val="600"/>
                        </a:spcAft>
                      </a:pPr>
                      <a:r>
                        <a:rPr lang="en-US" sz="2000" dirty="0">
                          <a:latin typeface="Times New Roman"/>
                          <a:ea typeface="Times New Roman"/>
                          <a:cs typeface="Times New Roman"/>
                        </a:rPr>
                        <a:t>8</a:t>
                      </a:r>
                      <a:r>
                        <a:rPr lang="en-US" sz="2000" i="1" dirty="0">
                          <a:latin typeface="Times New Roman"/>
                          <a:ea typeface="Times New Roman"/>
                          <a:cs typeface="Times New Roman"/>
                          <a:sym typeface="Symbol"/>
                        </a:rPr>
                        <a:t></a:t>
                      </a:r>
                      <a:r>
                        <a:rPr lang="en-US" sz="2000" i="1" dirty="0">
                          <a:latin typeface="Times New Roman"/>
                          <a:ea typeface="Times New Roman"/>
                          <a:cs typeface="Times New Roman"/>
                        </a:rPr>
                        <a:t>/N</a:t>
                      </a:r>
                      <a:endParaRPr lang="en-US" sz="2000" dirty="0">
                        <a:latin typeface="Dutch"/>
                        <a:ea typeface="Times New Roman"/>
                        <a:cs typeface="Times New Roman"/>
                      </a:endParaRPr>
                    </a:p>
                  </a:txBody>
                  <a:tcPr marL="68580" marR="68580" marT="0" marB="0"/>
                </a:tc>
                <a:tc>
                  <a:txBody>
                    <a:bodyPr/>
                    <a:lstStyle/>
                    <a:p>
                      <a:pPr indent="252095" algn="ctr" hangingPunct="0">
                        <a:spcAft>
                          <a:spcPts val="600"/>
                        </a:spcAft>
                      </a:pPr>
                      <a:r>
                        <a:rPr lang="en-US" sz="1800" dirty="0">
                          <a:latin typeface="Times New Roman"/>
                          <a:ea typeface="Times New Roman"/>
                          <a:cs typeface="Times New Roman"/>
                        </a:rPr>
                        <a:t>26</a:t>
                      </a:r>
                      <a:endParaRPr lang="en-US" sz="1800" dirty="0">
                        <a:latin typeface="Dutch"/>
                        <a:ea typeface="Times New Roman"/>
                        <a:cs typeface="Times New Roman"/>
                      </a:endParaRPr>
                    </a:p>
                  </a:txBody>
                  <a:tcPr marL="68580" marR="68580" marT="0" marB="0"/>
                </a:tc>
              </a:tr>
              <a:tr h="451964">
                <a:tc>
                  <a:txBody>
                    <a:bodyPr/>
                    <a:lstStyle/>
                    <a:p>
                      <a:pPr indent="252095" algn="ctr" hangingPunct="0">
                        <a:spcAft>
                          <a:spcPts val="600"/>
                        </a:spcAft>
                      </a:pPr>
                      <a:r>
                        <a:rPr lang="en-US" sz="2000" dirty="0">
                          <a:latin typeface="Times New Roman"/>
                          <a:ea typeface="Times New Roman"/>
                          <a:cs typeface="Times New Roman"/>
                        </a:rPr>
                        <a:t>Han</a:t>
                      </a:r>
                      <a:endParaRPr lang="en-US" sz="2000" dirty="0">
                        <a:latin typeface="Dutch"/>
                        <a:ea typeface="Times New Roman"/>
                        <a:cs typeface="Times New Roman"/>
                      </a:endParaRPr>
                    </a:p>
                  </a:txBody>
                  <a:tcPr marL="68580" marR="68580" marT="0" marB="0"/>
                </a:tc>
                <a:tc>
                  <a:txBody>
                    <a:bodyPr/>
                    <a:lstStyle/>
                    <a:p>
                      <a:pPr indent="252095" algn="ctr" hangingPunct="0">
                        <a:spcAft>
                          <a:spcPts val="600"/>
                        </a:spcAft>
                      </a:pPr>
                      <a:r>
                        <a:rPr lang="en-US" sz="1800" dirty="0">
                          <a:latin typeface="Times New Roman"/>
                          <a:ea typeface="Times New Roman"/>
                          <a:cs typeface="Times New Roman"/>
                        </a:rPr>
                        <a:t>31</a:t>
                      </a:r>
                      <a:endParaRPr lang="en-US" sz="1800" dirty="0">
                        <a:latin typeface="Dutch"/>
                        <a:ea typeface="Times New Roman"/>
                        <a:cs typeface="Times New Roman"/>
                      </a:endParaRPr>
                    </a:p>
                  </a:txBody>
                  <a:tcPr marL="68580" marR="68580" marT="0" marB="0"/>
                </a:tc>
                <a:tc>
                  <a:txBody>
                    <a:bodyPr/>
                    <a:lstStyle/>
                    <a:p>
                      <a:pPr indent="252095" algn="ctr" hangingPunct="0">
                        <a:spcAft>
                          <a:spcPts val="600"/>
                        </a:spcAft>
                      </a:pPr>
                      <a:r>
                        <a:rPr lang="en-US" sz="2000" dirty="0">
                          <a:latin typeface="Times New Roman"/>
                          <a:ea typeface="Times New Roman"/>
                          <a:cs typeface="Times New Roman"/>
                        </a:rPr>
                        <a:t>8</a:t>
                      </a:r>
                      <a:r>
                        <a:rPr lang="en-US" sz="2000" i="1" dirty="0">
                          <a:latin typeface="Times New Roman"/>
                          <a:ea typeface="Times New Roman"/>
                          <a:cs typeface="Times New Roman"/>
                          <a:sym typeface="Symbol"/>
                        </a:rPr>
                        <a:t></a:t>
                      </a:r>
                      <a:r>
                        <a:rPr lang="en-US" sz="2000" i="1" dirty="0">
                          <a:latin typeface="Times New Roman"/>
                          <a:ea typeface="Times New Roman"/>
                          <a:cs typeface="Times New Roman"/>
                        </a:rPr>
                        <a:t>/N</a:t>
                      </a:r>
                      <a:endParaRPr lang="en-US" sz="2000" dirty="0">
                        <a:latin typeface="Dutch"/>
                        <a:ea typeface="Times New Roman"/>
                        <a:cs typeface="Times New Roman"/>
                      </a:endParaRPr>
                    </a:p>
                  </a:txBody>
                  <a:tcPr marL="68580" marR="68580" marT="0" marB="0"/>
                </a:tc>
                <a:tc>
                  <a:txBody>
                    <a:bodyPr/>
                    <a:lstStyle/>
                    <a:p>
                      <a:pPr indent="252095" algn="ctr" hangingPunct="0">
                        <a:spcAft>
                          <a:spcPts val="600"/>
                        </a:spcAft>
                      </a:pPr>
                      <a:r>
                        <a:rPr lang="en-US" sz="1800" dirty="0">
                          <a:latin typeface="Times New Roman"/>
                          <a:ea typeface="Times New Roman"/>
                          <a:cs typeface="Times New Roman"/>
                        </a:rPr>
                        <a:t>44</a:t>
                      </a:r>
                      <a:endParaRPr lang="en-US" sz="1800" dirty="0">
                        <a:latin typeface="Dutch"/>
                        <a:ea typeface="Times New Roman"/>
                        <a:cs typeface="Times New Roman"/>
                      </a:endParaRPr>
                    </a:p>
                  </a:txBody>
                  <a:tcPr marL="68580" marR="68580" marT="0" marB="0"/>
                </a:tc>
              </a:tr>
              <a:tr h="451964">
                <a:tc>
                  <a:txBody>
                    <a:bodyPr/>
                    <a:lstStyle/>
                    <a:p>
                      <a:pPr indent="252095" algn="ctr" hangingPunct="0">
                        <a:spcAft>
                          <a:spcPts val="600"/>
                        </a:spcAft>
                      </a:pPr>
                      <a:r>
                        <a:rPr lang="en-US" sz="2000" dirty="0" err="1">
                          <a:latin typeface="Times New Roman"/>
                          <a:ea typeface="Times New Roman"/>
                          <a:cs typeface="Times New Roman"/>
                        </a:rPr>
                        <a:t>Haming</a:t>
                      </a:r>
                      <a:endParaRPr lang="en-US" sz="2000" dirty="0">
                        <a:latin typeface="Dutch"/>
                        <a:ea typeface="Times New Roman"/>
                        <a:cs typeface="Times New Roman"/>
                      </a:endParaRPr>
                    </a:p>
                  </a:txBody>
                  <a:tcPr marL="68580" marR="68580" marT="0" marB="0"/>
                </a:tc>
                <a:tc>
                  <a:txBody>
                    <a:bodyPr/>
                    <a:lstStyle/>
                    <a:p>
                      <a:pPr indent="252095" algn="ctr" hangingPunct="0">
                        <a:spcAft>
                          <a:spcPts val="600"/>
                        </a:spcAft>
                      </a:pPr>
                      <a:r>
                        <a:rPr lang="en-US" sz="1800" dirty="0">
                          <a:latin typeface="Times New Roman"/>
                          <a:ea typeface="Times New Roman"/>
                          <a:cs typeface="Times New Roman"/>
                        </a:rPr>
                        <a:t>41</a:t>
                      </a:r>
                      <a:endParaRPr lang="en-US" sz="1800" dirty="0">
                        <a:latin typeface="Dutch"/>
                        <a:ea typeface="Times New Roman"/>
                        <a:cs typeface="Times New Roman"/>
                      </a:endParaRPr>
                    </a:p>
                  </a:txBody>
                  <a:tcPr marL="68580" marR="68580" marT="0" marB="0"/>
                </a:tc>
                <a:tc>
                  <a:txBody>
                    <a:bodyPr/>
                    <a:lstStyle/>
                    <a:p>
                      <a:pPr indent="252095" algn="ctr" hangingPunct="0">
                        <a:spcAft>
                          <a:spcPts val="600"/>
                        </a:spcAft>
                      </a:pPr>
                      <a:r>
                        <a:rPr lang="en-US" sz="2000" dirty="0">
                          <a:latin typeface="Times New Roman"/>
                          <a:ea typeface="Times New Roman"/>
                          <a:cs typeface="Times New Roman"/>
                        </a:rPr>
                        <a:t>8</a:t>
                      </a:r>
                      <a:r>
                        <a:rPr lang="en-US" sz="2000" i="1" dirty="0">
                          <a:latin typeface="Times New Roman"/>
                          <a:ea typeface="Times New Roman"/>
                          <a:cs typeface="Times New Roman"/>
                          <a:sym typeface="Symbol"/>
                        </a:rPr>
                        <a:t></a:t>
                      </a:r>
                      <a:r>
                        <a:rPr lang="en-US" sz="2000" i="1" dirty="0">
                          <a:latin typeface="Times New Roman"/>
                          <a:ea typeface="Times New Roman"/>
                          <a:cs typeface="Times New Roman"/>
                        </a:rPr>
                        <a:t>/N</a:t>
                      </a:r>
                      <a:endParaRPr lang="en-US" sz="2000" dirty="0">
                        <a:latin typeface="Dutch"/>
                        <a:ea typeface="Times New Roman"/>
                        <a:cs typeface="Times New Roman"/>
                      </a:endParaRPr>
                    </a:p>
                  </a:txBody>
                  <a:tcPr marL="68580" marR="68580" marT="0" marB="0"/>
                </a:tc>
                <a:tc>
                  <a:txBody>
                    <a:bodyPr/>
                    <a:lstStyle/>
                    <a:p>
                      <a:pPr indent="252095" algn="ctr" hangingPunct="0">
                        <a:spcAft>
                          <a:spcPts val="600"/>
                        </a:spcAft>
                      </a:pPr>
                      <a:r>
                        <a:rPr lang="en-US" sz="1800" dirty="0">
                          <a:latin typeface="Times New Roman"/>
                          <a:ea typeface="Times New Roman"/>
                          <a:cs typeface="Times New Roman"/>
                        </a:rPr>
                        <a:t>53</a:t>
                      </a:r>
                      <a:endParaRPr lang="en-US" sz="1800" dirty="0">
                        <a:latin typeface="Dutch"/>
                        <a:ea typeface="Times New Roman"/>
                        <a:cs typeface="Times New Roman"/>
                      </a:endParaRPr>
                    </a:p>
                  </a:txBody>
                  <a:tcPr marL="68580" marR="68580" marT="0" marB="0"/>
                </a:tc>
              </a:tr>
              <a:tr h="451964">
                <a:tc>
                  <a:txBody>
                    <a:bodyPr/>
                    <a:lstStyle/>
                    <a:p>
                      <a:pPr indent="252095" algn="ctr" hangingPunct="0">
                        <a:spcAft>
                          <a:spcPts val="600"/>
                        </a:spcAft>
                      </a:pPr>
                      <a:r>
                        <a:rPr lang="en-US" sz="2000" dirty="0" err="1">
                          <a:latin typeface="Times New Roman"/>
                          <a:ea typeface="Times New Roman"/>
                          <a:cs typeface="Times New Roman"/>
                        </a:rPr>
                        <a:t>Blekman</a:t>
                      </a:r>
                      <a:endParaRPr lang="en-US" sz="2000" dirty="0">
                        <a:latin typeface="Dutch"/>
                        <a:ea typeface="Times New Roman"/>
                        <a:cs typeface="Times New Roman"/>
                      </a:endParaRPr>
                    </a:p>
                  </a:txBody>
                  <a:tcPr marL="68580" marR="68580" marT="0" marB="0"/>
                </a:tc>
                <a:tc>
                  <a:txBody>
                    <a:bodyPr/>
                    <a:lstStyle/>
                    <a:p>
                      <a:pPr indent="252095" algn="ctr" hangingPunct="0">
                        <a:spcAft>
                          <a:spcPts val="600"/>
                        </a:spcAft>
                      </a:pPr>
                      <a:r>
                        <a:rPr lang="en-US" sz="1800" dirty="0">
                          <a:latin typeface="Times New Roman"/>
                          <a:ea typeface="Times New Roman"/>
                          <a:cs typeface="Times New Roman"/>
                        </a:rPr>
                        <a:t>51</a:t>
                      </a:r>
                      <a:endParaRPr lang="en-US" sz="1800" dirty="0">
                        <a:latin typeface="Dutch"/>
                        <a:ea typeface="Times New Roman"/>
                        <a:cs typeface="Times New Roman"/>
                      </a:endParaRPr>
                    </a:p>
                  </a:txBody>
                  <a:tcPr marL="68580" marR="68580" marT="0" marB="0"/>
                </a:tc>
                <a:tc>
                  <a:txBody>
                    <a:bodyPr/>
                    <a:lstStyle/>
                    <a:p>
                      <a:pPr indent="252095" algn="ctr" hangingPunct="0">
                        <a:spcAft>
                          <a:spcPts val="600"/>
                        </a:spcAft>
                      </a:pPr>
                      <a:r>
                        <a:rPr lang="en-US" sz="2000" dirty="0">
                          <a:latin typeface="Times New Roman"/>
                          <a:ea typeface="Times New Roman"/>
                          <a:cs typeface="Times New Roman"/>
                        </a:rPr>
                        <a:t>12</a:t>
                      </a:r>
                      <a:r>
                        <a:rPr lang="en-US" sz="2000" i="1" dirty="0">
                          <a:latin typeface="Times New Roman"/>
                          <a:ea typeface="Times New Roman"/>
                          <a:cs typeface="Times New Roman"/>
                          <a:sym typeface="Symbol"/>
                        </a:rPr>
                        <a:t></a:t>
                      </a:r>
                      <a:r>
                        <a:rPr lang="en-US" sz="2000" i="1" dirty="0">
                          <a:latin typeface="Times New Roman"/>
                          <a:ea typeface="Times New Roman"/>
                          <a:cs typeface="Times New Roman"/>
                        </a:rPr>
                        <a:t>/N</a:t>
                      </a:r>
                      <a:endParaRPr lang="en-US" sz="2000" dirty="0">
                        <a:latin typeface="Dutch"/>
                        <a:ea typeface="Times New Roman"/>
                        <a:cs typeface="Times New Roman"/>
                      </a:endParaRPr>
                    </a:p>
                  </a:txBody>
                  <a:tcPr marL="68580" marR="68580" marT="0" marB="0"/>
                </a:tc>
                <a:tc>
                  <a:txBody>
                    <a:bodyPr/>
                    <a:lstStyle/>
                    <a:p>
                      <a:pPr indent="252095" algn="ctr" hangingPunct="0">
                        <a:spcAft>
                          <a:spcPts val="600"/>
                        </a:spcAft>
                      </a:pPr>
                      <a:r>
                        <a:rPr lang="en-US" sz="1800" dirty="0">
                          <a:latin typeface="Times New Roman"/>
                          <a:ea typeface="Times New Roman"/>
                          <a:cs typeface="Times New Roman"/>
                        </a:rPr>
                        <a:t>74</a:t>
                      </a:r>
                      <a:endParaRPr lang="en-US" sz="1800" dirty="0">
                        <a:latin typeface="Dutch"/>
                        <a:ea typeface="Times New Roman"/>
                        <a:cs typeface="Times New Roman"/>
                      </a:endParaRPr>
                    </a:p>
                  </a:txBody>
                  <a:tcPr marL="68580" marR="68580" marT="0" marB="0"/>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658368"/>
          </a:xfrm>
        </p:spPr>
        <p:txBody>
          <a:bodyPr>
            <a:normAutofit fontScale="90000"/>
          </a:bodyPr>
          <a:lstStyle/>
          <a:p>
            <a:pPr algn="ctr"/>
            <a:r>
              <a:rPr lang="sr-Latn-RS" sz="2400" b="1" dirty="0" smtClean="0"/>
              <a:t>Nerekurzivni di</a:t>
            </a:r>
            <a:r>
              <a:rPr lang="en-US" sz="2400" b="1" dirty="0" err="1" smtClean="0"/>
              <a:t>gitalni</a:t>
            </a:r>
            <a:r>
              <a:rPr lang="en-US" sz="2400" b="1" dirty="0" smtClean="0"/>
              <a:t> </a:t>
            </a:r>
            <a:r>
              <a:rPr lang="en-US" sz="2400" b="1" dirty="0" err="1" smtClean="0"/>
              <a:t>filtri</a:t>
            </a:r>
            <a:r>
              <a:rPr lang="en-US" sz="2400" b="1" dirty="0" smtClean="0"/>
              <a:t> </a:t>
            </a:r>
            <a:r>
              <a:rPr lang="sr-Latn-RS" dirty="0" smtClean="0"/>
              <a:t/>
            </a:r>
            <a:br>
              <a:rPr lang="sr-Latn-RS" dirty="0" smtClean="0"/>
            </a:br>
            <a:endParaRPr lang="en-US" dirty="0"/>
          </a:p>
        </p:txBody>
      </p:sp>
      <p:sp>
        <p:nvSpPr>
          <p:cNvPr id="3" name="Content Placeholder 2"/>
          <p:cNvSpPr>
            <a:spLocks noGrp="1"/>
          </p:cNvSpPr>
          <p:nvPr>
            <p:ph idx="1"/>
          </p:nvPr>
        </p:nvSpPr>
        <p:spPr>
          <a:xfrm>
            <a:off x="609598" y="1389888"/>
            <a:ext cx="6949441" cy="4651475"/>
          </a:xfrm>
        </p:spPr>
        <p:txBody>
          <a:bodyPr>
            <a:normAutofit/>
          </a:bodyPr>
          <a:lstStyle/>
          <a:p>
            <a:r>
              <a:rPr lang="en-US" sz="2200" b="1" dirty="0" err="1" smtClean="0"/>
              <a:t>Projektovanje</a:t>
            </a:r>
            <a:r>
              <a:rPr lang="en-US" sz="2200" b="1" dirty="0" smtClean="0"/>
              <a:t> FIR </a:t>
            </a:r>
            <a:r>
              <a:rPr lang="en-US" sz="2200" b="1" dirty="0" err="1" smtClean="0"/>
              <a:t>filtra</a:t>
            </a:r>
            <a:r>
              <a:rPr lang="en-US" sz="2200" b="1" dirty="0" smtClean="0"/>
              <a:t> </a:t>
            </a:r>
            <a:r>
              <a:rPr lang="en-US" sz="2200" b="1" dirty="0" err="1" smtClean="0"/>
              <a:t>propusnika</a:t>
            </a:r>
            <a:endParaRPr lang="sr-Latn-RS" sz="2200" b="1" dirty="0" smtClean="0"/>
          </a:p>
          <a:p>
            <a:pPr>
              <a:buNone/>
            </a:pPr>
            <a:r>
              <a:rPr lang="sr-Latn-RS" sz="2200" b="1" dirty="0" smtClean="0"/>
              <a:t>	</a:t>
            </a:r>
            <a:r>
              <a:rPr lang="en-US" sz="2200" b="1" dirty="0" err="1" smtClean="0"/>
              <a:t>niskih</a:t>
            </a:r>
            <a:r>
              <a:rPr lang="en-US" sz="2200" b="1" dirty="0" smtClean="0"/>
              <a:t> </a:t>
            </a:r>
            <a:r>
              <a:rPr lang="en-US" sz="2200" b="1" dirty="0" err="1" smtClean="0"/>
              <a:t>frekvencija</a:t>
            </a:r>
            <a:r>
              <a:rPr lang="sr-Latn-RS" sz="2200" b="1" dirty="0" smtClean="0"/>
              <a:t> (NF)</a:t>
            </a:r>
          </a:p>
          <a:p>
            <a:pPr algn="just"/>
            <a:r>
              <a:rPr lang="pl-PL" sz="2400" dirty="0" smtClean="0"/>
              <a:t>Postupak projektovanja počinje definicijom idealnog filtra. Njegova f</a:t>
            </a:r>
            <a:r>
              <a:rPr lang="en-US" sz="2400" dirty="0" err="1" smtClean="0"/>
              <a:t>unkcija</a:t>
            </a:r>
            <a:r>
              <a:rPr lang="en-US" sz="2400" dirty="0" smtClean="0"/>
              <a:t> </a:t>
            </a:r>
            <a:r>
              <a:rPr lang="en-US" sz="2400" dirty="0" err="1" smtClean="0"/>
              <a:t>prenosa</a:t>
            </a:r>
            <a:r>
              <a:rPr lang="en-US" sz="2400" dirty="0" smtClean="0"/>
              <a:t> </a:t>
            </a:r>
            <a:r>
              <a:rPr lang="sr-Latn-RS" sz="2400" dirty="0" smtClean="0"/>
              <a:t>je :</a:t>
            </a:r>
          </a:p>
          <a:p>
            <a:endParaRPr lang="sr-Latn-RS" sz="2400" dirty="0" smtClean="0"/>
          </a:p>
          <a:p>
            <a:endParaRPr lang="sr-Latn-RS" sz="2200" dirty="0" smtClean="0"/>
          </a:p>
          <a:p>
            <a:endParaRPr lang="sr-Latn-RS" sz="2200" dirty="0" smtClean="0"/>
          </a:p>
          <a:p>
            <a:r>
              <a:rPr lang="en-US" sz="2200" dirty="0" err="1" smtClean="0"/>
              <a:t>Impulsni</a:t>
            </a:r>
            <a:r>
              <a:rPr lang="en-US" sz="2200" dirty="0" smtClean="0"/>
              <a:t> </a:t>
            </a:r>
            <a:r>
              <a:rPr lang="en-US" sz="2200" dirty="0" err="1" smtClean="0"/>
              <a:t>odziv</a:t>
            </a:r>
            <a:r>
              <a:rPr lang="en-US" sz="2200" dirty="0" smtClean="0"/>
              <a:t> </a:t>
            </a:r>
            <a:r>
              <a:rPr lang="sr-Latn-RS" sz="2200" dirty="0" smtClean="0"/>
              <a:t>ovog filtra je:</a:t>
            </a:r>
          </a:p>
          <a:p>
            <a:endParaRPr lang="en-US" sz="2200" dirty="0"/>
          </a:p>
        </p:txBody>
      </p:sp>
      <p:graphicFrame>
        <p:nvGraphicFramePr>
          <p:cNvPr id="186370" name="Object 2"/>
          <p:cNvGraphicFramePr>
            <a:graphicFrameLocks noChangeAspect="1"/>
          </p:cNvGraphicFramePr>
          <p:nvPr/>
        </p:nvGraphicFramePr>
        <p:xfrm>
          <a:off x="1069847" y="3384922"/>
          <a:ext cx="4014217" cy="1029286"/>
        </p:xfrm>
        <a:graphic>
          <a:graphicData uri="http://schemas.openxmlformats.org/presentationml/2006/ole">
            <mc:AlternateContent xmlns:mc="http://schemas.openxmlformats.org/markup-compatibility/2006">
              <mc:Choice xmlns:v="urn:schemas-microsoft-com:vml" Requires="v">
                <p:oleObj spid="_x0000_s186376" name="Equation" r:id="rId3" imgW="1981080" imgH="507960" progId="Equation.3">
                  <p:embed/>
                </p:oleObj>
              </mc:Choice>
              <mc:Fallback>
                <p:oleObj name="Equation" r:id="rId3" imgW="1981080" imgH="50796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9847" y="3384922"/>
                        <a:ext cx="4014217" cy="1029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86371" name="Object 3"/>
          <p:cNvGraphicFramePr>
            <a:graphicFrameLocks noChangeAspect="1"/>
          </p:cNvGraphicFramePr>
          <p:nvPr/>
        </p:nvGraphicFramePr>
        <p:xfrm>
          <a:off x="1121917" y="5023104"/>
          <a:ext cx="2974595" cy="974867"/>
        </p:xfrm>
        <a:graphic>
          <a:graphicData uri="http://schemas.openxmlformats.org/presentationml/2006/ole">
            <mc:AlternateContent xmlns:mc="http://schemas.openxmlformats.org/markup-compatibility/2006">
              <mc:Choice xmlns:v="urn:schemas-microsoft-com:vml" Requires="v">
                <p:oleObj spid="_x0000_s186377" name="Equation" r:id="rId5" imgW="1511280" imgH="495000" progId="Equation.3">
                  <p:embed/>
                </p:oleObj>
              </mc:Choice>
              <mc:Fallback>
                <p:oleObj name="Equation" r:id="rId5" imgW="1511280" imgH="4950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21917" y="5023104"/>
                        <a:ext cx="2974595" cy="9748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103" y="621792"/>
            <a:ext cx="7059169" cy="768096"/>
          </a:xfrm>
        </p:spPr>
        <p:txBody>
          <a:bodyPr>
            <a:normAutofit fontScale="90000"/>
          </a:bodyPr>
          <a:lstStyle/>
          <a:p>
            <a:r>
              <a:rPr lang="sr-Latn-RS" dirty="0" smtClean="0"/>
              <a:t/>
            </a:r>
            <a:br>
              <a:rPr lang="sr-Latn-RS" dirty="0" smtClean="0"/>
            </a:br>
            <a:r>
              <a:rPr lang="sr-Latn-RS" dirty="0" smtClean="0"/>
              <a:t/>
            </a:r>
            <a:br>
              <a:rPr lang="sr-Latn-RS" dirty="0" smtClean="0"/>
            </a:br>
            <a:r>
              <a:rPr lang="pl-PL" sz="2300" dirty="0" smtClean="0">
                <a:solidFill>
                  <a:schemeClr val="tx1"/>
                </a:solidFill>
              </a:rPr>
              <a:t>Slika 11 ilustruje amplitudsku kakteristiku </a:t>
            </a:r>
            <a:r>
              <a:rPr lang="en-US" sz="2300" dirty="0" smtClean="0">
                <a:solidFill>
                  <a:schemeClr val="tx1"/>
                </a:solidFill>
                <a:sym typeface="Symbol"/>
              </a:rPr>
              <a:t></a:t>
            </a:r>
            <a:r>
              <a:rPr lang="pl-PL" sz="2300" i="1" dirty="0" smtClean="0">
                <a:solidFill>
                  <a:schemeClr val="tx1"/>
                </a:solidFill>
              </a:rPr>
              <a:t>H</a:t>
            </a:r>
            <a:r>
              <a:rPr lang="pl-PL" sz="2300" i="1" baseline="-25000" dirty="0" smtClean="0">
                <a:solidFill>
                  <a:schemeClr val="tx1"/>
                </a:solidFill>
              </a:rPr>
              <a:t>d</a:t>
            </a:r>
            <a:r>
              <a:rPr lang="pl-PL" sz="2300" dirty="0" smtClean="0">
                <a:solidFill>
                  <a:schemeClr val="tx1"/>
                </a:solidFill>
              </a:rPr>
              <a:t>(</a:t>
            </a:r>
            <a:r>
              <a:rPr lang="pl-PL" sz="2300" i="1" dirty="0" smtClean="0">
                <a:solidFill>
                  <a:schemeClr val="tx1"/>
                </a:solidFill>
              </a:rPr>
              <a:t>e</a:t>
            </a:r>
            <a:r>
              <a:rPr lang="pl-PL" sz="2300" i="1" baseline="30000" dirty="0" smtClean="0">
                <a:solidFill>
                  <a:schemeClr val="tx1"/>
                </a:solidFill>
              </a:rPr>
              <a:t>j</a:t>
            </a:r>
            <a:r>
              <a:rPr lang="en-US" sz="2300" i="1" baseline="30000" dirty="0" smtClean="0">
                <a:solidFill>
                  <a:schemeClr val="tx1"/>
                </a:solidFill>
                <a:sym typeface="Symbol"/>
              </a:rPr>
              <a:t></a:t>
            </a:r>
            <a:r>
              <a:rPr lang="pl-PL" sz="2300" dirty="0" smtClean="0">
                <a:solidFill>
                  <a:schemeClr val="tx1"/>
                </a:solidFill>
              </a:rPr>
              <a:t>)</a:t>
            </a:r>
            <a:r>
              <a:rPr lang="en-US" sz="2300" dirty="0" smtClean="0">
                <a:solidFill>
                  <a:schemeClr val="tx1"/>
                </a:solidFill>
                <a:sym typeface="Symbol"/>
              </a:rPr>
              <a:t></a:t>
            </a:r>
            <a:r>
              <a:rPr lang="pl-PL" sz="2300" dirty="0" smtClean="0">
                <a:solidFill>
                  <a:schemeClr val="tx1"/>
                </a:solidFill>
              </a:rPr>
              <a:t>. Fazna karakteristika idealnog filtra je linearna:</a:t>
            </a:r>
            <a:r>
              <a:rPr lang="en-US" sz="2200" i="1" dirty="0" smtClean="0">
                <a:solidFill>
                  <a:schemeClr val="tx1"/>
                </a:solidFill>
                <a:sym typeface="Symbol"/>
              </a:rPr>
              <a:t></a:t>
            </a:r>
            <a:r>
              <a:rPr lang="pl-PL" sz="2200" dirty="0" smtClean="0">
                <a:solidFill>
                  <a:schemeClr val="tx1"/>
                </a:solidFill>
              </a:rPr>
              <a:t>(</a:t>
            </a:r>
            <a:r>
              <a:rPr lang="en-US" sz="2200" i="1" dirty="0" smtClean="0">
                <a:solidFill>
                  <a:schemeClr val="tx1"/>
                </a:solidFill>
                <a:sym typeface="Symbol"/>
              </a:rPr>
              <a:t></a:t>
            </a:r>
            <a:r>
              <a:rPr lang="pl-PL" sz="2200" dirty="0" smtClean="0">
                <a:solidFill>
                  <a:schemeClr val="tx1"/>
                </a:solidFill>
              </a:rPr>
              <a:t>)=-</a:t>
            </a:r>
            <a:r>
              <a:rPr lang="pl-PL" sz="2200" i="1" dirty="0" smtClean="0">
                <a:solidFill>
                  <a:schemeClr val="tx1"/>
                </a:solidFill>
              </a:rPr>
              <a:t>M</a:t>
            </a:r>
            <a:r>
              <a:rPr lang="en-US" sz="2200" i="1" dirty="0" smtClean="0">
                <a:solidFill>
                  <a:schemeClr val="tx1"/>
                </a:solidFill>
                <a:sym typeface="Symbol"/>
              </a:rPr>
              <a:t></a:t>
            </a:r>
            <a:r>
              <a:rPr lang="pl-PL" sz="2200" dirty="0" smtClean="0">
                <a:solidFill>
                  <a:schemeClr val="tx1"/>
                </a:solidFill>
              </a:rPr>
              <a:t>.</a:t>
            </a:r>
            <a:r>
              <a:rPr lang="pl-PL" sz="2200" dirty="0" smtClean="0"/>
              <a:t/>
            </a:r>
            <a:br>
              <a:rPr lang="pl-PL" sz="2200" dirty="0" smtClean="0"/>
            </a:br>
            <a:r>
              <a:rPr lang="sr-Latn-RS" dirty="0" smtClean="0"/>
              <a:t/>
            </a:r>
            <a:br>
              <a:rPr lang="sr-Latn-RS" dirty="0" smtClean="0"/>
            </a:br>
            <a:r>
              <a:rPr lang="sr-Latn-RS" dirty="0" smtClean="0"/>
              <a:t/>
            </a:r>
            <a:br>
              <a:rPr lang="sr-Latn-RS" dirty="0" smtClean="0"/>
            </a:br>
            <a:r>
              <a:rPr lang="sr-Latn-RS" dirty="0" smtClean="0"/>
              <a:t/>
            </a:r>
            <a:br>
              <a:rPr lang="sr-Latn-RS" dirty="0" smtClean="0"/>
            </a:br>
            <a:r>
              <a:rPr lang="sr-Latn-RS" dirty="0" smtClean="0"/>
              <a:t/>
            </a:r>
            <a:br>
              <a:rPr lang="sr-Latn-RS" dirty="0" smtClean="0"/>
            </a:br>
            <a:r>
              <a:rPr lang="sr-Latn-RS" sz="2300" dirty="0" smtClean="0"/>
              <a:t>    </a:t>
            </a:r>
            <a:br>
              <a:rPr lang="sr-Latn-RS" sz="2300" dirty="0" smtClean="0"/>
            </a:br>
            <a:r>
              <a:rPr lang="sr-Latn-RS" sz="2300" dirty="0" smtClean="0"/>
              <a:t>                           </a:t>
            </a:r>
            <a:r>
              <a:rPr lang="sr-Latn-RS" sz="2300" dirty="0" smtClean="0">
                <a:solidFill>
                  <a:schemeClr val="tx1"/>
                </a:solidFill>
              </a:rPr>
              <a:t>Slika 11</a:t>
            </a:r>
            <a:br>
              <a:rPr lang="sr-Latn-RS" sz="2300" dirty="0" smtClean="0">
                <a:solidFill>
                  <a:schemeClr val="tx1"/>
                </a:solidFill>
              </a:rPr>
            </a:br>
            <a:r>
              <a:rPr lang="sr-Latn-RS" sz="2300" dirty="0" smtClean="0">
                <a:solidFill>
                  <a:schemeClr val="tx1"/>
                </a:solidFill>
              </a:rPr>
              <a:t/>
            </a:r>
            <a:br>
              <a:rPr lang="sr-Latn-RS" sz="2300" dirty="0" smtClean="0">
                <a:solidFill>
                  <a:schemeClr val="tx1"/>
                </a:solidFill>
              </a:rPr>
            </a:br>
            <a:r>
              <a:rPr lang="sr-Latn-RS" sz="2400" dirty="0" smtClean="0">
                <a:solidFill>
                  <a:schemeClr val="tx1"/>
                </a:solidFill>
              </a:rPr>
              <a:t>I</a:t>
            </a:r>
            <a:r>
              <a:rPr lang="en-US" sz="2400" dirty="0" err="1" smtClean="0">
                <a:solidFill>
                  <a:schemeClr val="tx1"/>
                </a:solidFill>
              </a:rPr>
              <a:t>mpulsni</a:t>
            </a:r>
            <a:r>
              <a:rPr lang="en-US" sz="2400" dirty="0" smtClean="0">
                <a:solidFill>
                  <a:schemeClr val="tx1"/>
                </a:solidFill>
              </a:rPr>
              <a:t> </a:t>
            </a:r>
            <a:r>
              <a:rPr lang="en-US" sz="2400" dirty="0" err="1" smtClean="0">
                <a:solidFill>
                  <a:schemeClr val="tx1"/>
                </a:solidFill>
              </a:rPr>
              <a:t>odziv</a:t>
            </a:r>
            <a:r>
              <a:rPr lang="en-US" sz="2400" dirty="0" smtClean="0">
                <a:solidFill>
                  <a:schemeClr val="tx1"/>
                </a:solidFill>
              </a:rPr>
              <a:t> </a:t>
            </a:r>
            <a:r>
              <a:rPr lang="en-US" sz="2400" dirty="0" err="1" smtClean="0">
                <a:solidFill>
                  <a:schemeClr val="tx1"/>
                </a:solidFill>
              </a:rPr>
              <a:t>idealnog</a:t>
            </a:r>
            <a:r>
              <a:rPr lang="en-US" sz="2400" dirty="0" smtClean="0">
                <a:solidFill>
                  <a:schemeClr val="tx1"/>
                </a:solidFill>
              </a:rPr>
              <a:t> </a:t>
            </a:r>
            <a:r>
              <a:rPr lang="en-US" sz="2400" dirty="0" err="1" smtClean="0">
                <a:solidFill>
                  <a:schemeClr val="tx1"/>
                </a:solidFill>
              </a:rPr>
              <a:t>filtra</a:t>
            </a:r>
            <a:r>
              <a:rPr lang="en-US" sz="2400" dirty="0" smtClean="0">
                <a:solidFill>
                  <a:schemeClr val="tx1"/>
                </a:solidFill>
              </a:rPr>
              <a:t> </a:t>
            </a:r>
            <a:r>
              <a:rPr lang="en-US" sz="2400" dirty="0" err="1" smtClean="0">
                <a:solidFill>
                  <a:schemeClr val="tx1"/>
                </a:solidFill>
              </a:rPr>
              <a:t>propusnika</a:t>
            </a:r>
            <a:r>
              <a:rPr lang="en-US" sz="2400" dirty="0" smtClean="0">
                <a:solidFill>
                  <a:schemeClr val="tx1"/>
                </a:solidFill>
              </a:rPr>
              <a:t> </a:t>
            </a:r>
            <a:r>
              <a:rPr lang="en-US" sz="2400" dirty="0" err="1" smtClean="0">
                <a:solidFill>
                  <a:schemeClr val="tx1"/>
                </a:solidFill>
              </a:rPr>
              <a:t>niskih</a:t>
            </a:r>
            <a:r>
              <a:rPr lang="en-US" sz="2400" dirty="0" smtClean="0">
                <a:solidFill>
                  <a:schemeClr val="tx1"/>
                </a:solidFill>
              </a:rPr>
              <a:t> </a:t>
            </a:r>
            <a:r>
              <a:rPr lang="en-US" sz="2400" dirty="0" err="1" smtClean="0">
                <a:solidFill>
                  <a:schemeClr val="tx1"/>
                </a:solidFill>
              </a:rPr>
              <a:t>frekvencija</a:t>
            </a:r>
            <a:r>
              <a:rPr lang="en-US" sz="2400" dirty="0" smtClean="0">
                <a:solidFill>
                  <a:schemeClr val="tx1"/>
                </a:solidFill>
              </a:rPr>
              <a:t> </a:t>
            </a:r>
            <a:r>
              <a:rPr lang="sr-Latn-RS" sz="2400" dirty="0" smtClean="0">
                <a:solidFill>
                  <a:schemeClr val="tx1"/>
                </a:solidFill>
              </a:rPr>
              <a:t>prikazan je na slici 12 (</a:t>
            </a:r>
            <a:r>
              <a:rPr lang="en-US" sz="2400" dirty="0" smtClean="0">
                <a:solidFill>
                  <a:schemeClr val="tx1"/>
                </a:solidFill>
              </a:rPr>
              <a:t> </a:t>
            </a:r>
            <a:r>
              <a:rPr lang="en-US" sz="2400" i="1" dirty="0" smtClean="0">
                <a:solidFill>
                  <a:schemeClr val="tx1"/>
                </a:solidFill>
              </a:rPr>
              <a:t>M</a:t>
            </a:r>
            <a:r>
              <a:rPr lang="en-US" sz="2400" dirty="0" smtClean="0">
                <a:solidFill>
                  <a:schemeClr val="tx1"/>
                </a:solidFill>
              </a:rPr>
              <a:t>=25 I </a:t>
            </a:r>
            <a:r>
              <a:rPr lang="en-US" sz="2400" i="1" dirty="0" smtClean="0">
                <a:solidFill>
                  <a:schemeClr val="tx1"/>
                </a:solidFill>
                <a:sym typeface="Symbol"/>
              </a:rPr>
              <a:t></a:t>
            </a:r>
            <a:r>
              <a:rPr lang="en-US" sz="2400" i="1" baseline="-25000" dirty="0" smtClean="0">
                <a:solidFill>
                  <a:schemeClr val="tx1"/>
                </a:solidFill>
              </a:rPr>
              <a:t>c</a:t>
            </a:r>
            <a:r>
              <a:rPr lang="en-US" sz="2400" dirty="0" smtClean="0">
                <a:solidFill>
                  <a:schemeClr val="tx1"/>
                </a:solidFill>
              </a:rPr>
              <a:t>=</a:t>
            </a:r>
            <a:r>
              <a:rPr lang="en-US" sz="2400" i="1" dirty="0" smtClean="0">
                <a:solidFill>
                  <a:schemeClr val="tx1"/>
                </a:solidFill>
                <a:sym typeface="Symbol"/>
              </a:rPr>
              <a:t></a:t>
            </a:r>
            <a:r>
              <a:rPr lang="en-US" sz="2400" i="1" dirty="0" smtClean="0">
                <a:solidFill>
                  <a:schemeClr val="tx1"/>
                </a:solidFill>
              </a:rPr>
              <a:t>/2</a:t>
            </a:r>
            <a:r>
              <a:rPr lang="sr-Latn-RS" sz="2400" i="1" dirty="0" smtClean="0">
                <a:solidFill>
                  <a:schemeClr val="tx1"/>
                </a:solidFill>
              </a:rPr>
              <a:t> )</a:t>
            </a:r>
            <a:r>
              <a:rPr lang="sr-Latn-RS" sz="2400" dirty="0" smtClean="0">
                <a:solidFill>
                  <a:schemeClr val="tx1"/>
                </a:solidFill>
              </a:rPr>
              <a:t>.</a:t>
            </a:r>
            <a:r>
              <a:rPr lang="en-US" sz="2400" dirty="0" smtClean="0"/>
              <a:t/>
            </a:r>
            <a:br>
              <a:rPr lang="en-US" sz="2400" dirty="0" smtClean="0"/>
            </a:br>
            <a:r>
              <a:rPr lang="sr-Latn-RS" sz="2400" dirty="0" smtClean="0">
                <a:solidFill>
                  <a:schemeClr val="tx1"/>
                </a:solidFill>
              </a:rPr>
              <a:t/>
            </a:r>
            <a:br>
              <a:rPr lang="sr-Latn-RS" sz="2400" dirty="0" smtClean="0">
                <a:solidFill>
                  <a:schemeClr val="tx1"/>
                </a:solidFill>
              </a:rPr>
            </a:br>
            <a:endParaRPr lang="en-US" sz="2400" dirty="0">
              <a:solidFill>
                <a:schemeClr val="tx1"/>
              </a:solidFill>
            </a:endParaRPr>
          </a:p>
        </p:txBody>
      </p:sp>
      <p:graphicFrame>
        <p:nvGraphicFramePr>
          <p:cNvPr id="187394" name="Object 2"/>
          <p:cNvGraphicFramePr>
            <a:graphicFrameLocks noGrp="1" noChangeAspect="1"/>
          </p:cNvGraphicFramePr>
          <p:nvPr>
            <p:ph idx="1"/>
          </p:nvPr>
        </p:nvGraphicFramePr>
        <p:xfrm>
          <a:off x="1843721" y="2450592"/>
          <a:ext cx="3433533" cy="2199577"/>
        </p:xfrm>
        <a:graphic>
          <a:graphicData uri="http://schemas.openxmlformats.org/presentationml/2006/ole">
            <mc:AlternateContent xmlns:mc="http://schemas.openxmlformats.org/markup-compatibility/2006">
              <mc:Choice xmlns:v="urn:schemas-microsoft-com:vml" Requires="v">
                <p:oleObj spid="_x0000_s187397" name="Visio" r:id="rId3" imgW="2782443" imgH="1782445" progId="">
                  <p:embed/>
                </p:oleObj>
              </mc:Choice>
              <mc:Fallback>
                <p:oleObj name="Visio" r:id="rId3" imgW="2782443" imgH="1782445"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43721" y="2450592"/>
                        <a:ext cx="3433533" cy="219957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Rectangle 3"/>
          <p:cNvSpPr/>
          <p:nvPr/>
        </p:nvSpPr>
        <p:spPr>
          <a:xfrm>
            <a:off x="1420368" y="691819"/>
            <a:ext cx="4572000" cy="769441"/>
          </a:xfrm>
          <a:prstGeom prst="rect">
            <a:avLst/>
          </a:prstGeom>
        </p:spPr>
        <p:txBody>
          <a:bodyPr>
            <a:spAutoFit/>
          </a:bodyPr>
          <a:lstStyle/>
          <a:p>
            <a:pPr algn="ctr"/>
            <a:r>
              <a:rPr lang="sr-Latn-RS" sz="2200" dirty="0" smtClean="0">
                <a:solidFill>
                  <a:schemeClr val="accent1"/>
                </a:solidFill>
              </a:rPr>
              <a:t>Nerekurzivni di</a:t>
            </a:r>
            <a:r>
              <a:rPr lang="en-US" sz="2200" dirty="0" err="1" smtClean="0">
                <a:solidFill>
                  <a:schemeClr val="accent1"/>
                </a:solidFill>
              </a:rPr>
              <a:t>gitalni</a:t>
            </a:r>
            <a:r>
              <a:rPr lang="en-US" sz="2200" dirty="0" smtClean="0">
                <a:solidFill>
                  <a:schemeClr val="accent1"/>
                </a:solidFill>
              </a:rPr>
              <a:t> </a:t>
            </a:r>
            <a:r>
              <a:rPr lang="en-US" sz="2200" dirty="0" err="1" smtClean="0">
                <a:solidFill>
                  <a:schemeClr val="accent1"/>
                </a:solidFill>
              </a:rPr>
              <a:t>filtri</a:t>
            </a:r>
            <a:r>
              <a:rPr lang="en-US" sz="2200" dirty="0" smtClean="0">
                <a:solidFill>
                  <a:schemeClr val="accent1"/>
                </a:solidFill>
              </a:rPr>
              <a:t> </a:t>
            </a:r>
            <a:r>
              <a:rPr lang="sr-Latn-RS" sz="2200" dirty="0" smtClean="0">
                <a:solidFill>
                  <a:schemeClr val="accent1"/>
                </a:solidFill>
              </a:rPr>
              <a:t/>
            </a:r>
            <a:br>
              <a:rPr lang="sr-Latn-RS" sz="2200" dirty="0" smtClean="0">
                <a:solidFill>
                  <a:schemeClr val="accent1"/>
                </a:solidFill>
              </a:rPr>
            </a:br>
            <a:endParaRPr lang="en-US" sz="2200" dirty="0">
              <a:solidFill>
                <a:schemeClr val="accent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0015" y="646176"/>
            <a:ext cx="7022593" cy="524256"/>
          </a:xfrm>
        </p:spPr>
        <p:txBody>
          <a:bodyPr>
            <a:normAutofit fontScale="90000"/>
          </a:bodyPr>
          <a:lstStyle/>
          <a:p>
            <a:pPr hangingPunct="0"/>
            <a:r>
              <a:rPr lang="sr-Latn-RS" dirty="0" smtClean="0"/>
              <a:t/>
            </a:r>
            <a:br>
              <a:rPr lang="sr-Latn-RS" dirty="0" smtClean="0"/>
            </a:br>
            <a:r>
              <a:rPr lang="sr-Latn-RS" dirty="0" smtClean="0"/>
              <a:t/>
            </a:r>
            <a:br>
              <a:rPr lang="sr-Latn-RS" dirty="0" smtClean="0"/>
            </a:br>
            <a:r>
              <a:rPr lang="sr-Latn-RS" dirty="0" smtClean="0"/>
              <a:t/>
            </a:r>
            <a:br>
              <a:rPr lang="sr-Latn-RS" dirty="0" smtClean="0"/>
            </a:br>
            <a:r>
              <a:rPr lang="sr-Latn-RS" dirty="0" smtClean="0"/>
              <a:t/>
            </a:r>
            <a:br>
              <a:rPr lang="sr-Latn-RS" dirty="0" smtClean="0"/>
            </a:br>
            <a:r>
              <a:rPr lang="sr-Latn-RS" dirty="0" smtClean="0"/>
              <a:t/>
            </a:r>
            <a:br>
              <a:rPr lang="sr-Latn-RS" dirty="0" smtClean="0"/>
            </a:br>
            <a:r>
              <a:rPr lang="sr-Latn-RS" dirty="0" smtClean="0"/>
              <a:t/>
            </a:r>
            <a:br>
              <a:rPr lang="sr-Latn-RS" dirty="0" smtClean="0"/>
            </a:br>
            <a:r>
              <a:rPr lang="sr-Latn-RS" dirty="0" smtClean="0"/>
              <a:t>							</a:t>
            </a:r>
            <a:r>
              <a:rPr lang="sr-Latn-RS" sz="2300" i="1" dirty="0" smtClean="0">
                <a:solidFill>
                  <a:schemeClr val="tx1"/>
                </a:solidFill>
              </a:rPr>
              <a:t>Slika 12</a:t>
            </a:r>
            <a:br>
              <a:rPr lang="sr-Latn-RS" sz="2300" i="1" dirty="0" smtClean="0">
                <a:solidFill>
                  <a:schemeClr val="tx1"/>
                </a:solidFill>
              </a:rPr>
            </a:br>
            <a:r>
              <a:rPr lang="sr-Latn-RS" sz="2300" i="1" dirty="0" smtClean="0">
                <a:solidFill>
                  <a:schemeClr val="tx1"/>
                </a:solidFill>
              </a:rPr>
              <a:t/>
            </a:r>
            <a:br>
              <a:rPr lang="sr-Latn-RS" sz="2300" i="1" dirty="0" smtClean="0">
                <a:solidFill>
                  <a:schemeClr val="tx1"/>
                </a:solidFill>
              </a:rPr>
            </a:br>
            <a:r>
              <a:rPr lang="pl-PL" sz="2400" dirty="0" smtClean="0">
                <a:solidFill>
                  <a:schemeClr val="tx1"/>
                </a:solidFill>
              </a:rPr>
              <a:t>Impulsni odziv idealnog NF filtra ima beskonačnu dužinu te se  u cilju dobijanja impulsnog odziva ostvarivog FIR filtra impulsni odziv ideanog filtra treba pomnožiti sa prozorom </a:t>
            </a:r>
            <a:r>
              <a:rPr lang="en-US" sz="2400" dirty="0" smtClean="0">
                <a:solidFill>
                  <a:schemeClr val="tx1"/>
                </a:solidFill>
                <a:sym typeface="Symbol"/>
              </a:rPr>
              <a:t></a:t>
            </a:r>
            <a:r>
              <a:rPr lang="pl-PL" sz="2400" i="1" dirty="0" smtClean="0">
                <a:solidFill>
                  <a:schemeClr val="tx1"/>
                </a:solidFill>
              </a:rPr>
              <a:t>w</a:t>
            </a:r>
            <a:r>
              <a:rPr lang="pl-PL" sz="2400" dirty="0" smtClean="0">
                <a:solidFill>
                  <a:schemeClr val="tx1"/>
                </a:solidFill>
              </a:rPr>
              <a:t>(</a:t>
            </a:r>
            <a:r>
              <a:rPr lang="pl-PL" sz="2400" i="1" dirty="0" smtClean="0">
                <a:solidFill>
                  <a:schemeClr val="tx1"/>
                </a:solidFill>
              </a:rPr>
              <a:t>n</a:t>
            </a:r>
            <a:r>
              <a:rPr lang="pl-PL" sz="2400" dirty="0" smtClean="0">
                <a:solidFill>
                  <a:schemeClr val="tx1"/>
                </a:solidFill>
              </a:rPr>
              <a:t>)</a:t>
            </a:r>
            <a:r>
              <a:rPr lang="en-US" sz="2400" dirty="0" smtClean="0">
                <a:solidFill>
                  <a:schemeClr val="tx1"/>
                </a:solidFill>
                <a:sym typeface="Symbol"/>
              </a:rPr>
              <a:t></a:t>
            </a:r>
            <a:r>
              <a:rPr lang="sr-Latn-RS" sz="2400" dirty="0" smtClean="0">
                <a:solidFill>
                  <a:schemeClr val="tx1"/>
                </a:solidFill>
                <a:sym typeface="Symbol"/>
              </a:rPr>
              <a:t>:</a:t>
            </a:r>
            <a:r>
              <a:rPr lang="en-US" sz="2000" dirty="0" smtClean="0"/>
              <a:t/>
            </a:r>
            <a:br>
              <a:rPr lang="en-US" sz="2000" dirty="0" smtClean="0"/>
            </a:br>
            <a:r>
              <a:rPr lang="pl-PL" sz="2000" dirty="0" smtClean="0"/>
              <a:t>	</a:t>
            </a:r>
            <a:r>
              <a:rPr lang="en-US" sz="2000" dirty="0" smtClean="0"/>
              <a:t> </a:t>
            </a:r>
            <a:r>
              <a:rPr lang="pl-PL" sz="2000" dirty="0" smtClean="0"/>
              <a:t>.</a:t>
            </a:r>
            <a:r>
              <a:rPr lang="sr-Latn-RS" sz="2300" dirty="0" smtClean="0"/>
              <a:t/>
            </a:r>
            <a:br>
              <a:rPr lang="sr-Latn-RS" sz="2300" dirty="0" smtClean="0"/>
            </a:br>
            <a:endParaRPr lang="en-US" sz="2300" dirty="0"/>
          </a:p>
        </p:txBody>
      </p:sp>
      <p:graphicFrame>
        <p:nvGraphicFramePr>
          <p:cNvPr id="188418" name="Object 2"/>
          <p:cNvGraphicFramePr>
            <a:graphicFrameLocks noGrp="1" noChangeAspect="1"/>
          </p:cNvGraphicFramePr>
          <p:nvPr>
            <p:ph idx="1"/>
          </p:nvPr>
        </p:nvGraphicFramePr>
        <p:xfrm>
          <a:off x="876635" y="1447926"/>
          <a:ext cx="6358646" cy="2160906"/>
        </p:xfrm>
        <a:graphic>
          <a:graphicData uri="http://schemas.openxmlformats.org/presentationml/2006/ole">
            <mc:AlternateContent xmlns:mc="http://schemas.openxmlformats.org/markup-compatibility/2006">
              <mc:Choice xmlns:v="urn:schemas-microsoft-com:vml" Requires="v">
                <p:oleObj spid="_x0000_s188421" name="Visio" r:id="rId3" imgW="4882134" imgH="1659572" progId="">
                  <p:embed/>
                </p:oleObj>
              </mc:Choice>
              <mc:Fallback>
                <p:oleObj name="Visio" r:id="rId3" imgW="4882134" imgH="1659572"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6635" y="1447926"/>
                        <a:ext cx="6358646" cy="216090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Rectangle 3"/>
          <p:cNvSpPr/>
          <p:nvPr/>
        </p:nvSpPr>
        <p:spPr>
          <a:xfrm>
            <a:off x="1810512" y="557707"/>
            <a:ext cx="4572000" cy="646331"/>
          </a:xfrm>
          <a:prstGeom prst="rect">
            <a:avLst/>
          </a:prstGeom>
        </p:spPr>
        <p:txBody>
          <a:bodyPr>
            <a:spAutoFit/>
          </a:bodyPr>
          <a:lstStyle/>
          <a:p>
            <a:pPr algn="ctr"/>
            <a:r>
              <a:rPr lang="sr-Latn-RS" b="1" dirty="0" smtClean="0">
                <a:solidFill>
                  <a:schemeClr val="accent1"/>
                </a:solidFill>
              </a:rPr>
              <a:t>Nerekurzivni di</a:t>
            </a:r>
            <a:r>
              <a:rPr lang="en-US" b="1" dirty="0" err="1" smtClean="0">
                <a:solidFill>
                  <a:schemeClr val="accent1"/>
                </a:solidFill>
              </a:rPr>
              <a:t>gitalni</a:t>
            </a:r>
            <a:r>
              <a:rPr lang="en-US" b="1" dirty="0" smtClean="0">
                <a:solidFill>
                  <a:schemeClr val="accent1"/>
                </a:solidFill>
              </a:rPr>
              <a:t> </a:t>
            </a:r>
            <a:r>
              <a:rPr lang="en-US" b="1" dirty="0" err="1" smtClean="0">
                <a:solidFill>
                  <a:schemeClr val="accent1"/>
                </a:solidFill>
              </a:rPr>
              <a:t>filtri</a:t>
            </a:r>
            <a:r>
              <a:rPr lang="en-US" b="1" dirty="0" smtClean="0">
                <a:solidFill>
                  <a:schemeClr val="accent1"/>
                </a:solidFill>
              </a:rPr>
              <a:t> </a:t>
            </a:r>
            <a:r>
              <a:rPr lang="sr-Latn-RS" dirty="0" smtClean="0"/>
              <a:t/>
            </a:r>
            <a:br>
              <a:rPr lang="sr-Latn-RS" dirty="0" smtClean="0"/>
            </a:b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816864"/>
          </a:xfrm>
        </p:spPr>
        <p:txBody>
          <a:bodyPr>
            <a:normAutofit fontScale="90000"/>
          </a:bodyPr>
          <a:lstStyle/>
          <a:p>
            <a:pPr algn="ctr"/>
            <a:r>
              <a:rPr lang="sr-Latn-RS" sz="2400" dirty="0" smtClean="0"/>
              <a:t>Nerekurzivni di</a:t>
            </a:r>
            <a:r>
              <a:rPr lang="en-US" sz="2400" dirty="0" err="1" smtClean="0"/>
              <a:t>gitalni</a:t>
            </a:r>
            <a:r>
              <a:rPr lang="en-US" sz="2400" dirty="0" smtClean="0"/>
              <a:t> </a:t>
            </a:r>
            <a:r>
              <a:rPr lang="en-US" sz="2400" dirty="0" err="1" smtClean="0"/>
              <a:t>filtri</a:t>
            </a:r>
            <a:r>
              <a:rPr lang="en-US" sz="2400" dirty="0" smtClean="0"/>
              <a:t> </a:t>
            </a:r>
            <a:r>
              <a:rPr lang="sr-Latn-RS" dirty="0" smtClean="0"/>
              <a:t/>
            </a:r>
            <a:br>
              <a:rPr lang="sr-Latn-RS" dirty="0" smtClean="0"/>
            </a:br>
            <a:endParaRPr lang="en-US" dirty="0"/>
          </a:p>
        </p:txBody>
      </p:sp>
      <p:sp>
        <p:nvSpPr>
          <p:cNvPr id="3" name="Content Placeholder 2"/>
          <p:cNvSpPr>
            <a:spLocks noGrp="1"/>
          </p:cNvSpPr>
          <p:nvPr>
            <p:ph idx="1"/>
          </p:nvPr>
        </p:nvSpPr>
        <p:spPr>
          <a:xfrm>
            <a:off x="609598" y="1597152"/>
            <a:ext cx="6681218" cy="4444211"/>
          </a:xfrm>
        </p:spPr>
        <p:txBody>
          <a:bodyPr>
            <a:normAutofit/>
          </a:bodyPr>
          <a:lstStyle/>
          <a:p>
            <a:pPr algn="just"/>
            <a:endParaRPr lang="pl-PL" dirty="0" smtClean="0"/>
          </a:p>
          <a:p>
            <a:pPr algn="just"/>
            <a:endParaRPr lang="pl-PL" dirty="0" smtClean="0"/>
          </a:p>
          <a:p>
            <a:pPr algn="just"/>
            <a:r>
              <a:rPr lang="pl-PL" sz="2200" dirty="0" smtClean="0"/>
              <a:t>Sa slike 12 se vidi da je impulsni odziv </a:t>
            </a:r>
            <a:r>
              <a:rPr lang="en-US" sz="2200" dirty="0" smtClean="0">
                <a:sym typeface="Symbol"/>
              </a:rPr>
              <a:t></a:t>
            </a:r>
            <a:r>
              <a:rPr lang="pl-PL" sz="2200" i="1" dirty="0" smtClean="0"/>
              <a:t>h</a:t>
            </a:r>
            <a:r>
              <a:rPr lang="pl-PL" sz="2200" i="1" baseline="-25000" dirty="0" smtClean="0"/>
              <a:t>d</a:t>
            </a:r>
            <a:r>
              <a:rPr lang="pl-PL" sz="2200" dirty="0" smtClean="0"/>
              <a:t>(</a:t>
            </a:r>
            <a:r>
              <a:rPr lang="pl-PL" sz="2200" i="1" dirty="0" smtClean="0"/>
              <a:t>n</a:t>
            </a:r>
            <a:r>
              <a:rPr lang="pl-PL" sz="2200" dirty="0" smtClean="0"/>
              <a:t>)</a:t>
            </a:r>
            <a:r>
              <a:rPr lang="en-US" sz="2200" dirty="0" smtClean="0">
                <a:sym typeface="Symbol"/>
              </a:rPr>
              <a:t></a:t>
            </a:r>
            <a:r>
              <a:rPr lang="sr-Latn-RS" sz="2200" dirty="0" smtClean="0">
                <a:sym typeface="Symbol"/>
              </a:rPr>
              <a:t> </a:t>
            </a:r>
            <a:r>
              <a:rPr lang="pl-PL" sz="2200" dirty="0" smtClean="0"/>
              <a:t>simetričan oko </a:t>
            </a:r>
            <a:r>
              <a:rPr lang="pl-PL" sz="2200" i="1" dirty="0" smtClean="0"/>
              <a:t>M</a:t>
            </a:r>
            <a:r>
              <a:rPr lang="pl-PL" sz="2200" dirty="0" smtClean="0"/>
              <a:t>‑tog člana </a:t>
            </a:r>
            <a:r>
              <a:rPr lang="pl-PL" sz="2400" dirty="0" smtClean="0"/>
              <a:t>to i prozor </a:t>
            </a:r>
            <a:r>
              <a:rPr lang="en-US" sz="2400" dirty="0" smtClean="0">
                <a:sym typeface="Symbol"/>
              </a:rPr>
              <a:t></a:t>
            </a:r>
            <a:r>
              <a:rPr lang="pl-PL" sz="2400" i="1" dirty="0" smtClean="0"/>
              <a:t>w</a:t>
            </a:r>
            <a:r>
              <a:rPr lang="pl-PL" sz="2400" dirty="0" smtClean="0"/>
              <a:t>(</a:t>
            </a:r>
            <a:r>
              <a:rPr lang="pl-PL" sz="2400" i="1" dirty="0" smtClean="0"/>
              <a:t>n</a:t>
            </a:r>
            <a:r>
              <a:rPr lang="pl-PL" sz="2400" dirty="0" smtClean="0"/>
              <a:t>)</a:t>
            </a:r>
            <a:r>
              <a:rPr lang="en-US" sz="2400" dirty="0" smtClean="0">
                <a:sym typeface="Symbol"/>
              </a:rPr>
              <a:t></a:t>
            </a:r>
            <a:r>
              <a:rPr lang="pl-PL" sz="2400" dirty="0" smtClean="0"/>
              <a:t> mora biti simetričan oko svog </a:t>
            </a:r>
            <a:r>
              <a:rPr lang="pl-PL" sz="2400" i="1" dirty="0" smtClean="0"/>
              <a:t>M</a:t>
            </a:r>
            <a:r>
              <a:rPr lang="pl-PL" sz="2400" dirty="0" smtClean="0"/>
              <a:t>‑tog člana.</a:t>
            </a:r>
          </a:p>
          <a:p>
            <a:pPr algn="just"/>
            <a:r>
              <a:rPr lang="pl-PL" sz="2200" dirty="0" smtClean="0"/>
              <a:t>Kako projektovani filtar treba da bude kauzalan, </a:t>
            </a:r>
            <a:r>
              <a:rPr lang="en-US" sz="2200" dirty="0" smtClean="0">
                <a:sym typeface="Symbol"/>
              </a:rPr>
              <a:t></a:t>
            </a:r>
            <a:r>
              <a:rPr lang="pl-PL" sz="2200" i="1" dirty="0" smtClean="0"/>
              <a:t>h</a:t>
            </a:r>
            <a:r>
              <a:rPr lang="pl-PL" sz="2200" dirty="0" smtClean="0"/>
              <a:t>(</a:t>
            </a:r>
            <a:r>
              <a:rPr lang="pl-PL" sz="2200" i="1" dirty="0" smtClean="0"/>
              <a:t>n</a:t>
            </a:r>
            <a:r>
              <a:rPr lang="pl-PL" sz="2200" dirty="0" smtClean="0"/>
              <a:t>)</a:t>
            </a:r>
            <a:r>
              <a:rPr lang="en-US" sz="2200" dirty="0" smtClean="0">
                <a:sym typeface="Symbol"/>
              </a:rPr>
              <a:t></a:t>
            </a:r>
            <a:r>
              <a:rPr lang="pl-PL" sz="2200" dirty="0" smtClean="0"/>
              <a:t> mora počinjati u tački </a:t>
            </a:r>
            <a:r>
              <a:rPr lang="pl-PL" sz="2200" i="1" dirty="0" smtClean="0"/>
              <a:t>n</a:t>
            </a:r>
            <a:r>
              <a:rPr lang="pl-PL" sz="2200" dirty="0" smtClean="0"/>
              <a:t>=0, a zbog simetrije mora se završavati u tački </a:t>
            </a:r>
            <a:r>
              <a:rPr lang="pl-PL" sz="2200" i="1" dirty="0" smtClean="0"/>
              <a:t>n</a:t>
            </a:r>
            <a:r>
              <a:rPr lang="pl-PL" sz="2200" dirty="0" smtClean="0"/>
              <a:t>=2</a:t>
            </a:r>
            <a:r>
              <a:rPr lang="pl-PL" sz="2200" i="1" dirty="0" smtClean="0"/>
              <a:t>M</a:t>
            </a:r>
            <a:r>
              <a:rPr lang="pl-PL" sz="2200" dirty="0" smtClean="0"/>
              <a:t>. Na osnovu toga prozor </a:t>
            </a:r>
            <a:r>
              <a:rPr lang="en-US" sz="2200" dirty="0" smtClean="0">
                <a:sym typeface="Symbol"/>
              </a:rPr>
              <a:t></a:t>
            </a:r>
            <a:r>
              <a:rPr lang="pl-PL" sz="2200" i="1" dirty="0" smtClean="0"/>
              <a:t>w</a:t>
            </a:r>
            <a:r>
              <a:rPr lang="pl-PL" sz="2200" dirty="0" smtClean="0"/>
              <a:t>(</a:t>
            </a:r>
            <a:r>
              <a:rPr lang="pl-PL" sz="2200" i="1" dirty="0" smtClean="0"/>
              <a:t>n</a:t>
            </a:r>
            <a:r>
              <a:rPr lang="pl-PL" sz="2200" dirty="0" smtClean="0"/>
              <a:t>)</a:t>
            </a:r>
            <a:r>
              <a:rPr lang="en-US" sz="2200" dirty="0" smtClean="0">
                <a:sym typeface="Symbol"/>
              </a:rPr>
              <a:t></a:t>
            </a:r>
            <a:r>
              <a:rPr lang="pl-PL" sz="2200" dirty="0" smtClean="0"/>
              <a:t> mora biti dužine </a:t>
            </a:r>
            <a:r>
              <a:rPr lang="pl-PL" sz="2200" i="1" dirty="0" smtClean="0"/>
              <a:t>N=</a:t>
            </a:r>
            <a:r>
              <a:rPr lang="pl-PL" sz="2200" dirty="0" smtClean="0"/>
              <a:t>2</a:t>
            </a:r>
            <a:r>
              <a:rPr lang="pl-PL" sz="2200" i="1" dirty="0" smtClean="0"/>
              <a:t>M</a:t>
            </a:r>
            <a:r>
              <a:rPr lang="pl-PL" sz="2200" dirty="0" smtClean="0"/>
              <a:t>+1. Kako je </a:t>
            </a:r>
            <a:r>
              <a:rPr lang="pl-PL" sz="2200" i="1" dirty="0" smtClean="0"/>
              <a:t>M</a:t>
            </a:r>
            <a:r>
              <a:rPr lang="pl-PL" sz="2200" dirty="0" smtClean="0"/>
              <a:t>=25 impulsni odziv </a:t>
            </a:r>
            <a:r>
              <a:rPr lang="en-US" sz="2200" dirty="0" smtClean="0">
                <a:sym typeface="Symbol"/>
              </a:rPr>
              <a:t></a:t>
            </a:r>
            <a:r>
              <a:rPr lang="pl-PL" sz="2200" i="1" dirty="0" smtClean="0"/>
              <a:t>h</a:t>
            </a:r>
            <a:r>
              <a:rPr lang="pl-PL" sz="2200" i="1" baseline="-25000" dirty="0" smtClean="0"/>
              <a:t>d</a:t>
            </a:r>
            <a:r>
              <a:rPr lang="pl-PL" sz="2200" dirty="0" smtClean="0"/>
              <a:t>(</a:t>
            </a:r>
            <a:r>
              <a:rPr lang="pl-PL" sz="2200" i="1" dirty="0" smtClean="0"/>
              <a:t>n</a:t>
            </a:r>
            <a:r>
              <a:rPr lang="pl-PL" sz="2200" dirty="0" smtClean="0"/>
              <a:t>)</a:t>
            </a:r>
            <a:r>
              <a:rPr lang="en-US" sz="2200" dirty="0" smtClean="0">
                <a:sym typeface="Symbol"/>
              </a:rPr>
              <a:t></a:t>
            </a:r>
            <a:r>
              <a:rPr lang="pl-PL" sz="2200" dirty="0" smtClean="0"/>
              <a:t> možemo skratiti na konačnu dužinu ako usvojimo </a:t>
            </a:r>
            <a:r>
              <a:rPr lang="pl-PL" sz="2200" i="1" dirty="0" smtClean="0"/>
              <a:t>N</a:t>
            </a:r>
            <a:r>
              <a:rPr lang="pl-PL" sz="2200" dirty="0" smtClean="0"/>
              <a:t>=51. </a:t>
            </a:r>
            <a:endParaRPr lang="en-US" sz="2200" dirty="0" smtClean="0"/>
          </a:p>
          <a:p>
            <a:pPr algn="just"/>
            <a:endParaRPr lang="en-US" sz="2200" dirty="0"/>
          </a:p>
        </p:txBody>
      </p:sp>
      <p:graphicFrame>
        <p:nvGraphicFramePr>
          <p:cNvPr id="190466" name="Object 2"/>
          <p:cNvGraphicFramePr>
            <a:graphicFrameLocks noChangeAspect="1"/>
          </p:cNvGraphicFramePr>
          <p:nvPr/>
        </p:nvGraphicFramePr>
        <p:xfrm>
          <a:off x="928624" y="1840992"/>
          <a:ext cx="2119376" cy="433509"/>
        </p:xfrm>
        <a:graphic>
          <a:graphicData uri="http://schemas.openxmlformats.org/presentationml/2006/ole">
            <mc:AlternateContent xmlns:mc="http://schemas.openxmlformats.org/markup-compatibility/2006">
              <mc:Choice xmlns:v="urn:schemas-microsoft-com:vml" Requires="v">
                <p:oleObj spid="_x0000_s190469" name="Equation" r:id="rId3" imgW="1117440" imgH="228600" progId="Equation.3">
                  <p:embed/>
                </p:oleObj>
              </mc:Choice>
              <mc:Fallback>
                <p:oleObj name="Equation" r:id="rId3" imgW="1117440" imgH="2286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8624" y="1840992"/>
                        <a:ext cx="2119376" cy="4335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621792"/>
          </a:xfrm>
        </p:spPr>
        <p:txBody>
          <a:bodyPr>
            <a:normAutofit/>
          </a:bodyPr>
          <a:lstStyle/>
          <a:p>
            <a:pPr algn="ctr"/>
            <a:r>
              <a:rPr lang="sr-Latn-RS" sz="2200" b="1" dirty="0" smtClean="0"/>
              <a:t>Nerekurzivni di</a:t>
            </a:r>
            <a:r>
              <a:rPr lang="en-US" sz="2200" b="1" dirty="0" err="1" smtClean="0"/>
              <a:t>gitalni</a:t>
            </a:r>
            <a:r>
              <a:rPr lang="en-US" sz="2200" b="1" dirty="0" smtClean="0"/>
              <a:t> </a:t>
            </a:r>
            <a:r>
              <a:rPr lang="en-US" sz="2200" b="1" dirty="0" err="1" smtClean="0"/>
              <a:t>filtri</a:t>
            </a:r>
            <a:endParaRPr lang="en-US" sz="2200" dirty="0"/>
          </a:p>
        </p:txBody>
      </p:sp>
      <p:sp>
        <p:nvSpPr>
          <p:cNvPr id="3" name="Content Placeholder 2"/>
          <p:cNvSpPr>
            <a:spLocks noGrp="1"/>
          </p:cNvSpPr>
          <p:nvPr>
            <p:ph idx="1"/>
          </p:nvPr>
        </p:nvSpPr>
        <p:spPr>
          <a:xfrm>
            <a:off x="609598" y="1499616"/>
            <a:ext cx="6742178" cy="4779264"/>
          </a:xfrm>
        </p:spPr>
        <p:txBody>
          <a:bodyPr>
            <a:noAutofit/>
          </a:bodyPr>
          <a:lstStyle/>
          <a:p>
            <a:pPr algn="just"/>
            <a:r>
              <a:rPr lang="pl-PL" sz="2200" dirty="0" smtClean="0"/>
              <a:t>Polazi se od frekvencijskog odziva željenog idealnog filtra</a:t>
            </a:r>
            <a:r>
              <a:rPr lang="sr-Latn-RS" sz="2200" dirty="0" smtClean="0"/>
              <a:t> čiji je </a:t>
            </a:r>
            <a:r>
              <a:rPr lang="pl-PL" sz="2200" dirty="0" smtClean="0"/>
              <a:t>frekvencijski odziv </a:t>
            </a:r>
            <a:r>
              <a:rPr lang="pl-PL" sz="2200" i="1" dirty="0" smtClean="0"/>
              <a:t>H</a:t>
            </a:r>
            <a:r>
              <a:rPr lang="pl-PL" sz="2200" i="1" baseline="-25000" dirty="0" smtClean="0"/>
              <a:t>d</a:t>
            </a:r>
            <a:r>
              <a:rPr lang="pl-PL" sz="2200" dirty="0" smtClean="0"/>
              <a:t>(</a:t>
            </a:r>
            <a:r>
              <a:rPr lang="pl-PL" sz="2200" i="1" dirty="0" smtClean="0"/>
              <a:t>e</a:t>
            </a:r>
            <a:r>
              <a:rPr lang="pl-PL" sz="2200" i="1" baseline="30000" dirty="0" smtClean="0"/>
              <a:t>j</a:t>
            </a:r>
            <a:r>
              <a:rPr lang="en-US" sz="2200" i="1" baseline="30000" dirty="0" smtClean="0">
                <a:sym typeface="Symbol"/>
              </a:rPr>
              <a:t></a:t>
            </a:r>
            <a:r>
              <a:rPr lang="pl-PL" sz="2200" dirty="0" smtClean="0"/>
              <a:t>) periodična funkcija </a:t>
            </a:r>
            <a:r>
              <a:rPr lang="en-US" sz="2200" i="1" dirty="0" smtClean="0">
                <a:sym typeface="Symbol"/>
              </a:rPr>
              <a:t></a:t>
            </a:r>
            <a:r>
              <a:rPr lang="pl-PL" sz="2200" dirty="0" smtClean="0"/>
              <a:t> sa periodom 2</a:t>
            </a:r>
            <a:r>
              <a:rPr lang="en-US" sz="2200" i="1" dirty="0" smtClean="0">
                <a:sym typeface="Symbol"/>
              </a:rPr>
              <a:t></a:t>
            </a:r>
            <a:r>
              <a:rPr lang="sr-Latn-RS" sz="2200" dirty="0" smtClean="0"/>
              <a:t> i </a:t>
            </a:r>
            <a:r>
              <a:rPr lang="pl-PL" sz="2200" dirty="0" smtClean="0"/>
              <a:t>može se predstaviti preko Furijeovog reda:</a:t>
            </a:r>
          </a:p>
          <a:p>
            <a:pPr algn="just"/>
            <a:endParaRPr lang="pl-PL" sz="2200" dirty="0" smtClean="0"/>
          </a:p>
          <a:p>
            <a:pPr algn="just"/>
            <a:r>
              <a:rPr lang="pl-PL" sz="2200" dirty="0" smtClean="0"/>
              <a:t>gde je  </a:t>
            </a:r>
          </a:p>
          <a:p>
            <a:endParaRPr lang="en-US" sz="2200" dirty="0" smtClean="0"/>
          </a:p>
          <a:p>
            <a:endParaRPr lang="sr-Latn-RS" sz="2200" dirty="0" smtClean="0"/>
          </a:p>
          <a:p>
            <a:r>
              <a:rPr lang="pl-PL" sz="2200" dirty="0" smtClean="0"/>
              <a:t>Realizacija ovako definisanog idealnog FIR filtra nije moguća jer je on nekauzalan, beskonačnog impulsnog odziva koji započinje u tački </a:t>
            </a:r>
            <a:r>
              <a:rPr lang="pl-PL" sz="2200" i="1" dirty="0" smtClean="0"/>
              <a:t>n</a:t>
            </a:r>
            <a:r>
              <a:rPr lang="pl-PL" sz="2200" dirty="0" smtClean="0"/>
              <a:t>= </a:t>
            </a:r>
            <a:r>
              <a:rPr lang="pl-PL" sz="2200" dirty="0" smtClean="0">
                <a:sym typeface="Symbol"/>
              </a:rPr>
              <a:t></a:t>
            </a:r>
            <a:r>
              <a:rPr lang="en-US" sz="2200" dirty="0" smtClean="0">
                <a:sym typeface="Symbol"/>
              </a:rPr>
              <a:t></a:t>
            </a:r>
            <a:r>
              <a:rPr lang="sr-Latn-RS" sz="2200" dirty="0" smtClean="0">
                <a:sym typeface="Symbol"/>
              </a:rPr>
              <a:t>.</a:t>
            </a:r>
            <a:r>
              <a:rPr lang="pl-PL" sz="2200" dirty="0" smtClean="0"/>
              <a:t> </a:t>
            </a:r>
            <a:endParaRPr lang="en-US" sz="2200" dirty="0"/>
          </a:p>
        </p:txBody>
      </p:sp>
      <p:graphicFrame>
        <p:nvGraphicFramePr>
          <p:cNvPr id="172034" name="Object 2"/>
          <p:cNvGraphicFramePr>
            <a:graphicFrameLocks noChangeAspect="1"/>
          </p:cNvGraphicFramePr>
          <p:nvPr/>
        </p:nvGraphicFramePr>
        <p:xfrm>
          <a:off x="1286763" y="2847340"/>
          <a:ext cx="2642827" cy="761492"/>
        </p:xfrm>
        <a:graphic>
          <a:graphicData uri="http://schemas.openxmlformats.org/presentationml/2006/ole">
            <mc:AlternateContent xmlns:mc="http://schemas.openxmlformats.org/markup-compatibility/2006">
              <mc:Choice xmlns:v="urn:schemas-microsoft-com:vml" Requires="v">
                <p:oleObj spid="_x0000_s172040" name="Equation" r:id="rId3" imgW="1498320" imgH="431640" progId="Equation.3">
                  <p:embed/>
                </p:oleObj>
              </mc:Choice>
              <mc:Fallback>
                <p:oleObj name="Equation" r:id="rId3" imgW="1498320" imgH="4316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86763" y="2847340"/>
                        <a:ext cx="2642827" cy="7614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2035" name="Object 3"/>
          <p:cNvGraphicFramePr>
            <a:graphicFrameLocks noChangeAspect="1"/>
          </p:cNvGraphicFramePr>
          <p:nvPr/>
        </p:nvGraphicFramePr>
        <p:xfrm>
          <a:off x="1159764" y="3980180"/>
          <a:ext cx="2766060" cy="761668"/>
        </p:xfrm>
        <a:graphic>
          <a:graphicData uri="http://schemas.openxmlformats.org/presentationml/2006/ole">
            <mc:AlternateContent xmlns:mc="http://schemas.openxmlformats.org/markup-compatibility/2006">
              <mc:Choice xmlns:v="urn:schemas-microsoft-com:vml" Requires="v">
                <p:oleObj spid="_x0000_s172041" name="Equation" r:id="rId5" imgW="1752480" imgH="482400" progId="Equation.3">
                  <p:embed/>
                </p:oleObj>
              </mc:Choice>
              <mc:Fallback>
                <p:oleObj name="Equation" r:id="rId5" imgW="1752480" imgH="4824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59764" y="3980180"/>
                        <a:ext cx="2766060" cy="7616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632449" cy="585216"/>
          </a:xfrm>
        </p:spPr>
        <p:txBody>
          <a:bodyPr>
            <a:normAutofit fontScale="90000"/>
          </a:bodyPr>
          <a:lstStyle/>
          <a:p>
            <a:r>
              <a:rPr lang="sr-Latn-RS" sz="2000" b="1" dirty="0" smtClean="0"/>
              <a:t>                            Nerekurzivni di</a:t>
            </a:r>
            <a:r>
              <a:rPr lang="en-US" sz="2000" b="1" dirty="0" err="1" smtClean="0"/>
              <a:t>gitalni</a:t>
            </a:r>
            <a:r>
              <a:rPr lang="en-US" sz="2000" b="1" dirty="0" smtClean="0"/>
              <a:t> </a:t>
            </a:r>
            <a:r>
              <a:rPr lang="en-US" sz="2000" b="1" dirty="0" err="1" smtClean="0"/>
              <a:t>filtri</a:t>
            </a:r>
            <a:r>
              <a:rPr lang="en-US" sz="2000" b="1" dirty="0" smtClean="0"/>
              <a:t> </a:t>
            </a:r>
            <a:r>
              <a:rPr lang="sr-Latn-RS" sz="2000" dirty="0" smtClean="0"/>
              <a:t/>
            </a:r>
            <a:br>
              <a:rPr lang="sr-Latn-RS" sz="2000" dirty="0" smtClean="0"/>
            </a:br>
            <a:r>
              <a:rPr lang="sr-Latn-RS" sz="2200" dirty="0" smtClean="0"/>
              <a:t/>
            </a:r>
            <a:br>
              <a:rPr lang="sr-Latn-RS" sz="2200" dirty="0" smtClean="0"/>
            </a:br>
            <a:r>
              <a:rPr lang="sr-Latn-RS" sz="2200" dirty="0" smtClean="0"/>
              <a:t/>
            </a:r>
            <a:br>
              <a:rPr lang="sr-Latn-RS" sz="2200" dirty="0" smtClean="0"/>
            </a:br>
            <a:r>
              <a:rPr lang="sr-Latn-RS" sz="2300" dirty="0" smtClean="0">
                <a:solidFill>
                  <a:schemeClr val="tx1"/>
                </a:solidFill>
              </a:rPr>
              <a:t>Primenom pravougaonog prozora </a:t>
            </a:r>
            <a:r>
              <a:rPr lang="pl-PL" sz="2300" dirty="0" smtClean="0">
                <a:solidFill>
                  <a:schemeClr val="tx1"/>
                </a:solidFill>
              </a:rPr>
              <a:t>impulsni odziv je samo odsečen na konačno trajanje. Na slici 13 je prikazana karakteristika slabljenja ostvarenog filtra. </a:t>
            </a:r>
            <a:r>
              <a:rPr lang="sr-Latn-RS" sz="2300" dirty="0" smtClean="0">
                <a:solidFill>
                  <a:schemeClr val="tx1"/>
                </a:solidFill>
              </a:rPr>
              <a:t>S</a:t>
            </a:r>
            <a:r>
              <a:rPr lang="pt-BR" sz="2300" dirty="0" smtClean="0">
                <a:solidFill>
                  <a:schemeClr val="tx1"/>
                </a:solidFill>
              </a:rPr>
              <a:t>labljenje </a:t>
            </a:r>
            <a:r>
              <a:rPr lang="en-US" sz="2300" dirty="0" err="1" smtClean="0">
                <a:solidFill>
                  <a:schemeClr val="tx1"/>
                </a:solidFill>
              </a:rPr>
              <a:t>projektovanog</a:t>
            </a:r>
            <a:r>
              <a:rPr lang="en-US" sz="2300" dirty="0" smtClean="0">
                <a:solidFill>
                  <a:schemeClr val="tx1"/>
                </a:solidFill>
              </a:rPr>
              <a:t> NF </a:t>
            </a:r>
            <a:r>
              <a:rPr lang="en-US" sz="2300" dirty="0" err="1" smtClean="0">
                <a:solidFill>
                  <a:schemeClr val="tx1"/>
                </a:solidFill>
              </a:rPr>
              <a:t>filtra</a:t>
            </a:r>
            <a:r>
              <a:rPr lang="sr-Latn-RS" sz="2300" dirty="0" smtClean="0">
                <a:solidFill>
                  <a:schemeClr val="tx1"/>
                </a:solidFill>
              </a:rPr>
              <a:t>,</a:t>
            </a:r>
            <a:r>
              <a:rPr lang="en-US" sz="2300" dirty="0" smtClean="0">
                <a:solidFill>
                  <a:schemeClr val="tx1"/>
                </a:solidFill>
              </a:rPr>
              <a:t> </a:t>
            </a:r>
            <a:r>
              <a:rPr lang="en-US" sz="2300" dirty="0" err="1" smtClean="0">
                <a:solidFill>
                  <a:schemeClr val="tx1"/>
                </a:solidFill>
              </a:rPr>
              <a:t>primenom</a:t>
            </a:r>
            <a:r>
              <a:rPr lang="en-US" sz="2300" dirty="0" smtClean="0">
                <a:solidFill>
                  <a:schemeClr val="tx1"/>
                </a:solidFill>
              </a:rPr>
              <a:t> </a:t>
            </a:r>
            <a:r>
              <a:rPr lang="en-US" sz="2300" dirty="0" err="1" smtClean="0">
                <a:solidFill>
                  <a:schemeClr val="tx1"/>
                </a:solidFill>
              </a:rPr>
              <a:t>pravougaonog</a:t>
            </a:r>
            <a:r>
              <a:rPr lang="en-US" sz="2300" dirty="0" smtClean="0">
                <a:solidFill>
                  <a:schemeClr val="tx1"/>
                </a:solidFill>
              </a:rPr>
              <a:t> </a:t>
            </a:r>
            <a:r>
              <a:rPr lang="en-US" sz="2300" dirty="0" err="1" smtClean="0">
                <a:solidFill>
                  <a:schemeClr val="tx1"/>
                </a:solidFill>
              </a:rPr>
              <a:t>prozora</a:t>
            </a:r>
            <a:r>
              <a:rPr lang="sr-Latn-RS" sz="2300" dirty="0" smtClean="0">
                <a:solidFill>
                  <a:schemeClr val="tx1"/>
                </a:solidFill>
              </a:rPr>
              <a:t>,</a:t>
            </a:r>
            <a:r>
              <a:rPr lang="en-US" sz="2300" dirty="0" smtClean="0">
                <a:solidFill>
                  <a:schemeClr val="tx1"/>
                </a:solidFill>
              </a:rPr>
              <a:t> u </a:t>
            </a:r>
            <a:r>
              <a:rPr lang="en-US" sz="2300" dirty="0" err="1" smtClean="0">
                <a:solidFill>
                  <a:schemeClr val="tx1"/>
                </a:solidFill>
              </a:rPr>
              <a:t>nepropusnom</a:t>
            </a:r>
            <a:r>
              <a:rPr lang="en-US" sz="2300" dirty="0" smtClean="0">
                <a:solidFill>
                  <a:schemeClr val="tx1"/>
                </a:solidFill>
              </a:rPr>
              <a:t> </a:t>
            </a:r>
            <a:r>
              <a:rPr lang="en-US" sz="2300" dirty="0" err="1" smtClean="0">
                <a:solidFill>
                  <a:schemeClr val="tx1"/>
                </a:solidFill>
              </a:rPr>
              <a:t>opsegu</a:t>
            </a:r>
            <a:r>
              <a:rPr lang="sr-Latn-RS" sz="2300" dirty="0" smtClean="0">
                <a:solidFill>
                  <a:schemeClr val="tx1"/>
                </a:solidFill>
              </a:rPr>
              <a:t> se </a:t>
            </a:r>
            <a:r>
              <a:rPr lang="pt-BR" sz="2300" dirty="0" smtClean="0">
                <a:solidFill>
                  <a:schemeClr val="tx1"/>
                </a:solidFill>
              </a:rPr>
              <a:t>može povećati ako se primeni neki drugi prozor</a:t>
            </a:r>
            <a:r>
              <a:rPr lang="sr-Latn-RS" sz="2300" dirty="0" smtClean="0">
                <a:solidFill>
                  <a:schemeClr val="tx1"/>
                </a:solidFill>
              </a:rPr>
              <a:t>.</a:t>
            </a:r>
            <a:br>
              <a:rPr lang="sr-Latn-RS" sz="2300" dirty="0" smtClean="0">
                <a:solidFill>
                  <a:schemeClr val="tx1"/>
                </a:solidFill>
              </a:rPr>
            </a:br>
            <a:r>
              <a:rPr lang="sr-Latn-RS" sz="2300" dirty="0" smtClean="0">
                <a:solidFill>
                  <a:schemeClr val="tx1"/>
                </a:solidFill>
              </a:rPr>
              <a:t/>
            </a:r>
            <a:br>
              <a:rPr lang="sr-Latn-RS" sz="2300" dirty="0" smtClean="0">
                <a:solidFill>
                  <a:schemeClr val="tx1"/>
                </a:solidFill>
              </a:rPr>
            </a:br>
            <a:r>
              <a:rPr lang="sr-Latn-RS" sz="2300" dirty="0" smtClean="0">
                <a:solidFill>
                  <a:schemeClr val="tx1"/>
                </a:solidFill>
              </a:rPr>
              <a:t/>
            </a:r>
            <a:br>
              <a:rPr lang="sr-Latn-RS" sz="2300" dirty="0" smtClean="0">
                <a:solidFill>
                  <a:schemeClr val="tx1"/>
                </a:solidFill>
              </a:rPr>
            </a:br>
            <a:r>
              <a:rPr lang="sr-Latn-RS" sz="2300" dirty="0" smtClean="0">
                <a:solidFill>
                  <a:schemeClr val="tx1"/>
                </a:solidFill>
              </a:rPr>
              <a:t/>
            </a:r>
            <a:br>
              <a:rPr lang="sr-Latn-RS" sz="2300" dirty="0" smtClean="0">
                <a:solidFill>
                  <a:schemeClr val="tx1"/>
                </a:solidFill>
              </a:rPr>
            </a:br>
            <a:r>
              <a:rPr lang="sr-Latn-RS" sz="2300" dirty="0" smtClean="0">
                <a:solidFill>
                  <a:schemeClr val="tx1"/>
                </a:solidFill>
              </a:rPr>
              <a:t/>
            </a:r>
            <a:br>
              <a:rPr lang="sr-Latn-RS" sz="2300" dirty="0" smtClean="0">
                <a:solidFill>
                  <a:schemeClr val="tx1"/>
                </a:solidFill>
              </a:rPr>
            </a:br>
            <a:r>
              <a:rPr lang="sr-Latn-RS" sz="2300" dirty="0" smtClean="0">
                <a:solidFill>
                  <a:schemeClr val="tx1"/>
                </a:solidFill>
              </a:rPr>
              <a:t/>
            </a:r>
            <a:br>
              <a:rPr lang="sr-Latn-RS" sz="2300" dirty="0" smtClean="0">
                <a:solidFill>
                  <a:schemeClr val="tx1"/>
                </a:solidFill>
              </a:rPr>
            </a:br>
            <a:r>
              <a:rPr lang="sr-Latn-RS" sz="2300" dirty="0" smtClean="0">
                <a:solidFill>
                  <a:schemeClr val="tx1"/>
                </a:solidFill>
              </a:rPr>
              <a:t/>
            </a:r>
            <a:br>
              <a:rPr lang="sr-Latn-RS" sz="2300" dirty="0" smtClean="0">
                <a:solidFill>
                  <a:schemeClr val="tx1"/>
                </a:solidFill>
              </a:rPr>
            </a:br>
            <a:r>
              <a:rPr lang="sr-Latn-RS" sz="2300" dirty="0" smtClean="0">
                <a:solidFill>
                  <a:schemeClr val="tx1"/>
                </a:solidFill>
              </a:rPr>
              <a:t/>
            </a:r>
            <a:br>
              <a:rPr lang="sr-Latn-RS" sz="2300" dirty="0" smtClean="0">
                <a:solidFill>
                  <a:schemeClr val="tx1"/>
                </a:solidFill>
              </a:rPr>
            </a:br>
            <a:r>
              <a:rPr lang="sr-Latn-RS" sz="2300" dirty="0" smtClean="0">
                <a:solidFill>
                  <a:schemeClr val="tx1"/>
                </a:solidFill>
              </a:rPr>
              <a:t/>
            </a:r>
            <a:br>
              <a:rPr lang="sr-Latn-RS" sz="2300" dirty="0" smtClean="0">
                <a:solidFill>
                  <a:schemeClr val="tx1"/>
                </a:solidFill>
              </a:rPr>
            </a:br>
            <a:r>
              <a:rPr lang="sr-Latn-RS" sz="2300" dirty="0" smtClean="0">
                <a:solidFill>
                  <a:schemeClr val="tx1"/>
                </a:solidFill>
              </a:rPr>
              <a:t>                              Slika 13</a:t>
            </a:r>
            <a:r>
              <a:rPr lang="en-US" sz="2300" dirty="0" smtClean="0">
                <a:solidFill>
                  <a:schemeClr val="tx1"/>
                </a:solidFill>
              </a:rPr>
              <a:t/>
            </a:r>
            <a:br>
              <a:rPr lang="en-US" sz="2300" dirty="0" smtClean="0">
                <a:solidFill>
                  <a:schemeClr val="tx1"/>
                </a:solidFill>
              </a:rPr>
            </a:br>
            <a:endParaRPr lang="en-US" sz="2300" dirty="0">
              <a:solidFill>
                <a:schemeClr val="tx1"/>
              </a:solidFill>
            </a:endParaRPr>
          </a:p>
        </p:txBody>
      </p:sp>
      <p:graphicFrame>
        <p:nvGraphicFramePr>
          <p:cNvPr id="191490" name="Object 2"/>
          <p:cNvGraphicFramePr>
            <a:graphicFrameLocks noGrp="1" noChangeAspect="1"/>
          </p:cNvGraphicFramePr>
          <p:nvPr>
            <p:ph idx="1"/>
          </p:nvPr>
        </p:nvGraphicFramePr>
        <p:xfrm>
          <a:off x="1762442" y="3560064"/>
          <a:ext cx="4117206" cy="2365248"/>
        </p:xfrm>
        <a:graphic>
          <a:graphicData uri="http://schemas.openxmlformats.org/presentationml/2006/ole">
            <mc:AlternateContent xmlns:mc="http://schemas.openxmlformats.org/markup-compatibility/2006">
              <mc:Choice xmlns:v="urn:schemas-microsoft-com:vml" Requires="v">
                <p:oleObj spid="_x0000_s191493" name="Visio" r:id="rId3" imgW="3196590" imgH="1837055" progId="">
                  <p:embed/>
                </p:oleObj>
              </mc:Choice>
              <mc:Fallback>
                <p:oleObj name="Visio" r:id="rId3" imgW="3196590" imgH="1837055"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62442" y="3560064"/>
                        <a:ext cx="4117206" cy="236524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4"/>
          <p:cNvSpPr/>
          <p:nvPr/>
        </p:nvSpPr>
        <p:spPr>
          <a:xfrm>
            <a:off x="5425440" y="4315968"/>
            <a:ext cx="597408" cy="3291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r-Latn-CS"/>
          </a:p>
        </p:txBody>
      </p:sp>
      <p:sp>
        <p:nvSpPr>
          <p:cNvPr id="3" name="Content Placeholder 2"/>
          <p:cNvSpPr>
            <a:spLocks noGrp="1"/>
          </p:cNvSpPr>
          <p:nvPr>
            <p:ph idx="1"/>
          </p:nvPr>
        </p:nvSpPr>
        <p:spPr/>
        <p:txBody>
          <a:bodyPr/>
          <a:lstStyle/>
          <a:p>
            <a:r>
              <a:rPr lang="sr-Latn-CS" b="1" dirty="0" smtClean="0"/>
              <a:t>Kontrolna pitanja</a:t>
            </a:r>
          </a:p>
          <a:p>
            <a:r>
              <a:rPr lang="sr-Latn-CS" dirty="0" smtClean="0"/>
              <a:t>1. Koji je cilj uvođenja </a:t>
            </a:r>
            <a:r>
              <a:rPr lang="sr-Latn-CS" smtClean="0"/>
              <a:t>prozorske funkcije </a:t>
            </a:r>
            <a:r>
              <a:rPr lang="sr-Latn-CS" dirty="0" smtClean="0"/>
              <a:t>pri projektovanju FIR filtara?</a:t>
            </a:r>
          </a:p>
          <a:p>
            <a:r>
              <a:rPr lang="sr-Latn-CS" dirty="0" smtClean="0"/>
              <a:t>2. Šta predstavlja </a:t>
            </a:r>
            <a:r>
              <a:rPr lang="pl-PL" i="1" dirty="0" smtClean="0"/>
              <a:t>prozorska </a:t>
            </a:r>
            <a:r>
              <a:rPr lang="pl-PL" i="1" dirty="0"/>
              <a:t>funkcija </a:t>
            </a:r>
            <a:r>
              <a:rPr lang="pl-PL" dirty="0"/>
              <a:t>ili prozor (</a:t>
            </a:r>
            <a:r>
              <a:rPr lang="pl-PL" i="1" dirty="0"/>
              <a:t>window</a:t>
            </a:r>
            <a:r>
              <a:rPr lang="pl-PL" i="1" dirty="0" smtClean="0"/>
              <a:t>)?</a:t>
            </a:r>
          </a:p>
          <a:p>
            <a:r>
              <a:rPr lang="pl-PL" i="1" dirty="0" smtClean="0"/>
              <a:t>3. </a:t>
            </a:r>
            <a:r>
              <a:rPr lang="pl-PL" dirty="0" smtClean="0"/>
              <a:t>Nabrojati najčešće prozorske funkcije koje se koriste.</a:t>
            </a:r>
            <a:endParaRPr lang="sr-Latn-CS" dirty="0"/>
          </a:p>
        </p:txBody>
      </p:sp>
    </p:spTree>
    <p:extLst>
      <p:ext uri="{BB962C8B-B14F-4D97-AF65-F5344CB8AC3E}">
        <p14:creationId xmlns:p14="http://schemas.microsoft.com/office/powerpoint/2010/main" val="2858775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731520"/>
          </a:xfrm>
        </p:spPr>
        <p:txBody>
          <a:bodyPr>
            <a:normAutofit/>
          </a:bodyPr>
          <a:lstStyle/>
          <a:p>
            <a:pPr algn="ctr"/>
            <a:r>
              <a:rPr lang="sr-Latn-RS" sz="2200" b="1" dirty="0" smtClean="0"/>
              <a:t>Nerekurzivni di</a:t>
            </a:r>
            <a:r>
              <a:rPr lang="en-US" sz="2200" b="1" dirty="0" err="1" smtClean="0"/>
              <a:t>gitalni</a:t>
            </a:r>
            <a:r>
              <a:rPr lang="en-US" sz="2200" b="1" dirty="0" smtClean="0"/>
              <a:t> </a:t>
            </a:r>
            <a:r>
              <a:rPr lang="en-US" sz="2200" b="1" dirty="0" err="1" smtClean="0"/>
              <a:t>filtri</a:t>
            </a:r>
            <a:endParaRPr lang="en-US" sz="2200" dirty="0"/>
          </a:p>
        </p:txBody>
      </p:sp>
      <p:sp>
        <p:nvSpPr>
          <p:cNvPr id="3" name="Content Placeholder 2"/>
          <p:cNvSpPr>
            <a:spLocks noGrp="1"/>
          </p:cNvSpPr>
          <p:nvPr>
            <p:ph idx="1"/>
          </p:nvPr>
        </p:nvSpPr>
        <p:spPr>
          <a:xfrm>
            <a:off x="609598" y="1524000"/>
            <a:ext cx="7303010" cy="4517363"/>
          </a:xfrm>
        </p:spPr>
        <p:txBody>
          <a:bodyPr>
            <a:normAutofit/>
          </a:bodyPr>
          <a:lstStyle/>
          <a:p>
            <a:r>
              <a:rPr lang="pl-PL" sz="2200" dirty="0" smtClean="0"/>
              <a:t>Ovakav filtar je nemoguće učiniti kauzalnim tako što bi se impulsni odziv zakasnio za neku konačnu vrednost.</a:t>
            </a:r>
          </a:p>
          <a:p>
            <a:pPr algn="just"/>
            <a:r>
              <a:rPr lang="pl-PL" sz="2200" dirty="0" smtClean="0"/>
              <a:t>Beskonačni impulsni odziv se skraćuje na konačnu dužinu množenjem odgovarajućih odbiraka idealnog impulsnog odziva koji je eventualno  zakašnjen za </a:t>
            </a:r>
            <a:r>
              <a:rPr lang="pl-PL" sz="2200" i="1" dirty="0" smtClean="0"/>
              <a:t>M </a:t>
            </a:r>
            <a:r>
              <a:rPr lang="pl-PL" sz="2200" dirty="0" smtClean="0"/>
              <a:t>odbiraka</a:t>
            </a:r>
            <a:r>
              <a:rPr lang="pl-PL" sz="2200" i="1" dirty="0" smtClean="0"/>
              <a:t>, </a:t>
            </a:r>
            <a:r>
              <a:rPr lang="en-US" sz="2200" dirty="0" smtClean="0">
                <a:sym typeface="Symbol"/>
              </a:rPr>
              <a:t></a:t>
            </a:r>
            <a:r>
              <a:rPr lang="pl-PL" sz="2200" i="1" dirty="0" smtClean="0"/>
              <a:t>h</a:t>
            </a:r>
            <a:r>
              <a:rPr lang="pl-PL" sz="2200" i="1" baseline="-25000" dirty="0" smtClean="0"/>
              <a:t>d</a:t>
            </a:r>
            <a:r>
              <a:rPr lang="pl-PL" sz="2200" dirty="0" smtClean="0"/>
              <a:t>(</a:t>
            </a:r>
            <a:r>
              <a:rPr lang="pl-PL" sz="2200" i="1" dirty="0" smtClean="0"/>
              <a:t>n</a:t>
            </a:r>
            <a:r>
              <a:rPr lang="pl-PL" sz="2200" dirty="0" smtClean="0"/>
              <a:t>‑</a:t>
            </a:r>
            <a:r>
              <a:rPr lang="pl-PL" sz="2200" i="1" dirty="0" smtClean="0"/>
              <a:t>M</a:t>
            </a:r>
            <a:r>
              <a:rPr lang="pl-PL" sz="2200" dirty="0" smtClean="0"/>
              <a:t>)</a:t>
            </a:r>
            <a:r>
              <a:rPr lang="en-US" sz="2200" dirty="0" smtClean="0">
                <a:sym typeface="Symbol"/>
              </a:rPr>
              <a:t></a:t>
            </a:r>
            <a:r>
              <a:rPr lang="sr-Latn-RS" sz="2200" dirty="0" smtClean="0">
                <a:sym typeface="Symbol"/>
              </a:rPr>
              <a:t>,</a:t>
            </a:r>
            <a:r>
              <a:rPr lang="pl-PL" sz="2200" dirty="0" smtClean="0"/>
              <a:t> i prozora </a:t>
            </a:r>
            <a:r>
              <a:rPr lang="en-US" sz="2200" dirty="0" smtClean="0">
                <a:sym typeface="Symbol"/>
              </a:rPr>
              <a:t></a:t>
            </a:r>
            <a:r>
              <a:rPr lang="pl-PL" sz="2200" i="1" dirty="0" smtClean="0"/>
              <a:t>w</a:t>
            </a:r>
            <a:r>
              <a:rPr lang="pl-PL" sz="2200" dirty="0" smtClean="0"/>
              <a:t>(</a:t>
            </a:r>
            <a:r>
              <a:rPr lang="pl-PL" sz="2200" i="1" dirty="0" smtClean="0"/>
              <a:t>n</a:t>
            </a:r>
            <a:r>
              <a:rPr lang="pl-PL" sz="2200" dirty="0" smtClean="0"/>
              <a:t>)</a:t>
            </a:r>
            <a:r>
              <a:rPr lang="en-US" sz="2200" dirty="0" smtClean="0">
                <a:sym typeface="Symbol"/>
              </a:rPr>
              <a:t></a:t>
            </a:r>
            <a:r>
              <a:rPr lang="pl-PL" sz="2200" i="1" dirty="0" smtClean="0"/>
              <a:t>, </a:t>
            </a:r>
            <a:r>
              <a:rPr lang="pl-PL" sz="2200" dirty="0" smtClean="0"/>
              <a:t>što daje odbirke fizički ostvarivog, kauzalnog FIR filtra </a:t>
            </a:r>
            <a:r>
              <a:rPr lang="en-US" sz="2200" dirty="0" smtClean="0">
                <a:sym typeface="Symbol"/>
              </a:rPr>
              <a:t></a:t>
            </a:r>
            <a:r>
              <a:rPr lang="pl-PL" sz="2200" i="1" dirty="0" smtClean="0"/>
              <a:t>h</a:t>
            </a:r>
            <a:r>
              <a:rPr lang="pl-PL" sz="2200" dirty="0" smtClean="0"/>
              <a:t>(</a:t>
            </a:r>
            <a:r>
              <a:rPr lang="pl-PL" sz="2200" i="1" dirty="0" smtClean="0"/>
              <a:t>n</a:t>
            </a:r>
            <a:r>
              <a:rPr lang="pl-PL" sz="2200" dirty="0" smtClean="0"/>
              <a:t>)</a:t>
            </a:r>
            <a:r>
              <a:rPr lang="en-US" sz="2200" dirty="0" smtClean="0">
                <a:sym typeface="Symbol"/>
              </a:rPr>
              <a:t></a:t>
            </a:r>
            <a:r>
              <a:rPr lang="sr-Latn-RS" sz="2200" dirty="0" smtClean="0">
                <a:sym typeface="Symbol"/>
              </a:rPr>
              <a:t>:</a:t>
            </a:r>
          </a:p>
          <a:p>
            <a:pPr algn="just"/>
            <a:r>
              <a:rPr lang="sr-Latn-RS" sz="2200" dirty="0" smtClean="0">
                <a:sym typeface="Symbol"/>
              </a:rPr>
              <a:t>                                   (4)                                   </a:t>
            </a:r>
          </a:p>
          <a:p>
            <a:pPr algn="just"/>
            <a:r>
              <a:rPr lang="pl-PL" sz="2200" dirty="0" smtClean="0"/>
              <a:t>Prozor je uveden sa ciljem da beskonačni impulsni odziv učinimo konačnim. Najjednostavnije  je uzeti</a:t>
            </a:r>
            <a:endParaRPr lang="en-US" sz="2200" dirty="0" smtClean="0"/>
          </a:p>
          <a:p>
            <a:endParaRPr lang="en-US" sz="2200" dirty="0"/>
          </a:p>
        </p:txBody>
      </p:sp>
      <p:graphicFrame>
        <p:nvGraphicFramePr>
          <p:cNvPr id="173058" name="Object 2"/>
          <p:cNvGraphicFramePr>
            <a:graphicFrameLocks noChangeAspect="1"/>
          </p:cNvGraphicFramePr>
          <p:nvPr/>
        </p:nvGraphicFramePr>
        <p:xfrm>
          <a:off x="1174242" y="4462272"/>
          <a:ext cx="2391410" cy="409956"/>
        </p:xfrm>
        <a:graphic>
          <a:graphicData uri="http://schemas.openxmlformats.org/presentationml/2006/ole">
            <mc:AlternateContent xmlns:mc="http://schemas.openxmlformats.org/markup-compatibility/2006">
              <mc:Choice xmlns:v="urn:schemas-microsoft-com:vml" Requires="v">
                <p:oleObj spid="_x0000_s173061" name="Equation" r:id="rId3" imgW="1333440" imgH="228600" progId="Equation.3">
                  <p:embed/>
                </p:oleObj>
              </mc:Choice>
              <mc:Fallback>
                <p:oleObj name="Equation" r:id="rId3" imgW="1333440" imgH="2286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74242" y="4462272"/>
                        <a:ext cx="2391410" cy="4099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548640"/>
          </a:xfrm>
        </p:spPr>
        <p:txBody>
          <a:bodyPr>
            <a:normAutofit/>
          </a:bodyPr>
          <a:lstStyle/>
          <a:p>
            <a:pPr algn="ctr"/>
            <a:r>
              <a:rPr lang="sr-Latn-RS" sz="2200" b="1" dirty="0" smtClean="0"/>
              <a:t>Nerekurzivni di</a:t>
            </a:r>
            <a:r>
              <a:rPr lang="en-US" sz="2200" b="1" dirty="0" err="1" smtClean="0"/>
              <a:t>gitalni</a:t>
            </a:r>
            <a:r>
              <a:rPr lang="en-US" sz="2200" b="1" dirty="0" smtClean="0"/>
              <a:t> </a:t>
            </a:r>
            <a:r>
              <a:rPr lang="en-US" sz="2200" b="1" dirty="0" err="1" smtClean="0"/>
              <a:t>filtri</a:t>
            </a:r>
            <a:endParaRPr lang="en-US" sz="2200" dirty="0"/>
          </a:p>
        </p:txBody>
      </p:sp>
      <p:sp>
        <p:nvSpPr>
          <p:cNvPr id="3" name="Content Placeholder 2"/>
          <p:cNvSpPr>
            <a:spLocks noGrp="1"/>
          </p:cNvSpPr>
          <p:nvPr>
            <p:ph idx="1"/>
          </p:nvPr>
        </p:nvSpPr>
        <p:spPr>
          <a:xfrm>
            <a:off x="609598" y="1402080"/>
            <a:ext cx="7156706" cy="4639283"/>
          </a:xfrm>
        </p:spPr>
        <p:txBody>
          <a:bodyPr>
            <a:normAutofit/>
          </a:bodyPr>
          <a:lstStyle/>
          <a:p>
            <a:r>
              <a:rPr lang="pl-PL" sz="2200" dirty="0" smtClean="0"/>
              <a:t>prozor koji će anulirati odbirke beskonačnog odziva koje želimo da odbacimo, a pri tome neće izmeniti odbirke koje želimo da zadržimo. Ovo se naziva </a:t>
            </a:r>
            <a:r>
              <a:rPr lang="pl-PL" sz="2200" i="1" dirty="0" smtClean="0"/>
              <a:t>odsecanje</a:t>
            </a:r>
            <a:r>
              <a:rPr lang="pl-PL" sz="2200" dirty="0" smtClean="0"/>
              <a:t>, a ostvaruje se pravougaonim prozorom:</a:t>
            </a:r>
          </a:p>
          <a:p>
            <a:endParaRPr lang="pl-PL" sz="2200" dirty="0" smtClean="0"/>
          </a:p>
          <a:p>
            <a:endParaRPr lang="pl-PL" sz="2200" dirty="0" smtClean="0"/>
          </a:p>
          <a:p>
            <a:r>
              <a:rPr lang="pl-PL" sz="2200" dirty="0" smtClean="0"/>
              <a:t>Kako se proizvod diskretnih nizova u vremenskom domenu u predstavlja konvolucijom njihovih Furijeovih transformacija u frekvencijskom domenu, to relacija (4), uzimajući u obzir kašnjenje </a:t>
            </a:r>
            <a:r>
              <a:rPr lang="pl-PL" sz="2200" i="1" dirty="0" smtClean="0"/>
              <a:t>M, postaje:</a:t>
            </a:r>
            <a:endParaRPr lang="en-US" sz="2200" dirty="0" smtClean="0"/>
          </a:p>
          <a:p>
            <a:endParaRPr lang="pl-PL" sz="2400" dirty="0" smtClean="0"/>
          </a:p>
          <a:p>
            <a:endParaRPr lang="en-US" sz="2200" dirty="0"/>
          </a:p>
        </p:txBody>
      </p:sp>
      <p:graphicFrame>
        <p:nvGraphicFramePr>
          <p:cNvPr id="174082" name="Object 2"/>
          <p:cNvGraphicFramePr>
            <a:graphicFrameLocks noChangeAspect="1"/>
          </p:cNvGraphicFramePr>
          <p:nvPr/>
        </p:nvGraphicFramePr>
        <p:xfrm>
          <a:off x="1269745" y="2865120"/>
          <a:ext cx="4252976" cy="950976"/>
        </p:xfrm>
        <a:graphic>
          <a:graphicData uri="http://schemas.openxmlformats.org/presentationml/2006/ole">
            <mc:AlternateContent xmlns:mc="http://schemas.openxmlformats.org/markup-compatibility/2006">
              <mc:Choice xmlns:v="urn:schemas-microsoft-com:vml" Requires="v">
                <p:oleObj spid="_x0000_s174085" name="Equation" r:id="rId3" imgW="2044440" imgH="457200" progId="Equation.3">
                  <p:embed/>
                </p:oleObj>
              </mc:Choice>
              <mc:Fallback>
                <p:oleObj name="Equation" r:id="rId3" imgW="2044440" imgH="4572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69745" y="2865120"/>
                        <a:ext cx="4252976" cy="9509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633984"/>
          </a:xfrm>
        </p:spPr>
        <p:txBody>
          <a:bodyPr>
            <a:normAutofit/>
          </a:bodyPr>
          <a:lstStyle/>
          <a:p>
            <a:pPr algn="ctr"/>
            <a:r>
              <a:rPr lang="sr-Latn-RS" sz="2200" b="1" dirty="0" smtClean="0"/>
              <a:t>Nerekurzivni di</a:t>
            </a:r>
            <a:r>
              <a:rPr lang="en-US" sz="2200" b="1" dirty="0" err="1" smtClean="0"/>
              <a:t>gitalni</a:t>
            </a:r>
            <a:r>
              <a:rPr lang="en-US" sz="2200" b="1" dirty="0" smtClean="0"/>
              <a:t> </a:t>
            </a:r>
            <a:r>
              <a:rPr lang="en-US" sz="2200" b="1" dirty="0" err="1" smtClean="0"/>
              <a:t>filtri</a:t>
            </a:r>
            <a:endParaRPr lang="en-US" sz="2200" dirty="0"/>
          </a:p>
        </p:txBody>
      </p:sp>
      <p:sp>
        <p:nvSpPr>
          <p:cNvPr id="3" name="Content Placeholder 2"/>
          <p:cNvSpPr>
            <a:spLocks noGrp="1"/>
          </p:cNvSpPr>
          <p:nvPr>
            <p:ph idx="1"/>
          </p:nvPr>
        </p:nvSpPr>
        <p:spPr>
          <a:xfrm>
            <a:off x="609598" y="1572768"/>
            <a:ext cx="6681217" cy="4468595"/>
          </a:xfrm>
        </p:spPr>
        <p:txBody>
          <a:bodyPr>
            <a:normAutofit lnSpcReduction="10000"/>
          </a:bodyPr>
          <a:lstStyle/>
          <a:p>
            <a:endParaRPr lang="sr-Latn-RS" dirty="0" smtClean="0"/>
          </a:p>
          <a:p>
            <a:endParaRPr lang="sr-Latn-RS" dirty="0" smtClean="0"/>
          </a:p>
          <a:p>
            <a:pPr algn="just" hangingPunct="0"/>
            <a:r>
              <a:rPr lang="pl-PL" sz="2400" dirty="0" smtClean="0"/>
              <a:t>Na slici 7 prikazane su funkcije </a:t>
            </a:r>
            <a:r>
              <a:rPr lang="pl-PL" sz="2400" i="1" dirty="0" smtClean="0"/>
              <a:t>H</a:t>
            </a:r>
            <a:r>
              <a:rPr lang="pl-PL" sz="2400" i="1" baseline="-25000" dirty="0" smtClean="0"/>
              <a:t>d</a:t>
            </a:r>
            <a:r>
              <a:rPr lang="pl-PL" sz="2400" dirty="0" smtClean="0"/>
              <a:t>(</a:t>
            </a:r>
            <a:r>
              <a:rPr lang="pl-PL" sz="2400" i="1" dirty="0" smtClean="0"/>
              <a:t>e</a:t>
            </a:r>
            <a:r>
              <a:rPr lang="pl-PL" sz="2400" i="1" baseline="30000" dirty="0" smtClean="0"/>
              <a:t>j</a:t>
            </a:r>
            <a:r>
              <a:rPr lang="en-US" sz="2400" i="1" baseline="30000" dirty="0" smtClean="0">
                <a:sym typeface="Symbol"/>
              </a:rPr>
              <a:t></a:t>
            </a:r>
            <a:r>
              <a:rPr lang="pl-PL" sz="2400" dirty="0" smtClean="0"/>
              <a:t>) i </a:t>
            </a:r>
            <a:r>
              <a:rPr lang="pl-PL" sz="2400" i="1" dirty="0" smtClean="0"/>
              <a:t>W</a:t>
            </a:r>
            <a:r>
              <a:rPr lang="pl-PL" sz="2400" dirty="0" smtClean="0"/>
              <a:t>(</a:t>
            </a:r>
            <a:r>
              <a:rPr lang="pl-PL" sz="2400" i="1" dirty="0" smtClean="0"/>
              <a:t>e</a:t>
            </a:r>
            <a:r>
              <a:rPr lang="pl-PL" sz="2400" i="1" baseline="30000" dirty="0" smtClean="0"/>
              <a:t>j</a:t>
            </a:r>
            <a:r>
              <a:rPr lang="en-US" sz="2400" i="1" baseline="30000" dirty="0" smtClean="0">
                <a:sym typeface="Symbol"/>
              </a:rPr>
              <a:t></a:t>
            </a:r>
            <a:r>
              <a:rPr lang="pl-PL" sz="2400" dirty="0" smtClean="0"/>
              <a:t>) kao i odgovarajuća </a:t>
            </a:r>
            <a:r>
              <a:rPr lang="pl-PL" sz="2400" i="1" dirty="0" smtClean="0"/>
              <a:t>H</a:t>
            </a:r>
            <a:r>
              <a:rPr lang="pl-PL" sz="2400" dirty="0" smtClean="0"/>
              <a:t>(</a:t>
            </a:r>
            <a:r>
              <a:rPr lang="pl-PL" sz="2400" i="1" dirty="0" smtClean="0"/>
              <a:t>e</a:t>
            </a:r>
            <a:r>
              <a:rPr lang="pl-PL" sz="2400" i="1" baseline="30000" dirty="0" smtClean="0"/>
              <a:t>j</a:t>
            </a:r>
            <a:r>
              <a:rPr lang="en-US" sz="2400" i="1" baseline="30000" dirty="0" smtClean="0">
                <a:sym typeface="Symbol"/>
              </a:rPr>
              <a:t></a:t>
            </a:r>
            <a:r>
              <a:rPr lang="pl-PL" sz="2400" dirty="0" smtClean="0"/>
              <a:t>). Radi jednostavnijeg prikaza, sve funkcije su uzete kao realne, a kašnjenje </a:t>
            </a:r>
            <a:r>
              <a:rPr lang="pl-PL" sz="2400" i="1" dirty="0" smtClean="0"/>
              <a:t>M=0</a:t>
            </a:r>
            <a:r>
              <a:rPr lang="pl-PL" sz="2400" dirty="0" smtClean="0"/>
              <a:t>.</a:t>
            </a:r>
          </a:p>
          <a:p>
            <a:pPr hangingPunct="0"/>
            <a:r>
              <a:rPr lang="pl-PL" sz="2400" dirty="0" smtClean="0"/>
              <a:t>Sa slike se vidi da ukoliko je </a:t>
            </a:r>
            <a:r>
              <a:rPr lang="pl-PL" sz="2400" i="1" dirty="0" smtClean="0"/>
              <a:t>W</a:t>
            </a:r>
            <a:r>
              <a:rPr lang="pl-PL" sz="2400" dirty="0" smtClean="0"/>
              <a:t>(</a:t>
            </a:r>
            <a:r>
              <a:rPr lang="pl-PL" sz="2400" i="1" dirty="0" smtClean="0"/>
              <a:t>e</a:t>
            </a:r>
            <a:r>
              <a:rPr lang="pl-PL" sz="2400" i="1" baseline="30000" dirty="0" smtClean="0"/>
              <a:t>j</a:t>
            </a:r>
            <a:r>
              <a:rPr lang="en-US" sz="2400" i="1" baseline="30000" dirty="0" smtClean="0">
                <a:sym typeface="Symbol"/>
              </a:rPr>
              <a:t></a:t>
            </a:r>
            <a:r>
              <a:rPr lang="pl-PL" sz="2400" dirty="0" smtClean="0"/>
              <a:t>) mnogo uže od </a:t>
            </a:r>
            <a:r>
              <a:rPr lang="pl-PL" sz="2400" i="1" dirty="0" smtClean="0"/>
              <a:t>H</a:t>
            </a:r>
            <a:r>
              <a:rPr lang="pl-PL" sz="2400" i="1" baseline="-25000" dirty="0" smtClean="0"/>
              <a:t>d</a:t>
            </a:r>
            <a:r>
              <a:rPr lang="pl-PL" sz="2400" dirty="0" smtClean="0"/>
              <a:t>(</a:t>
            </a:r>
            <a:r>
              <a:rPr lang="pl-PL" sz="2400" i="1" dirty="0" smtClean="0"/>
              <a:t>e</a:t>
            </a:r>
            <a:r>
              <a:rPr lang="pl-PL" sz="2400" i="1" baseline="30000" dirty="0" smtClean="0"/>
              <a:t>j</a:t>
            </a:r>
            <a:r>
              <a:rPr lang="en-US" sz="2400" i="1" baseline="30000" dirty="0" smtClean="0">
                <a:sym typeface="Symbol"/>
              </a:rPr>
              <a:t></a:t>
            </a:r>
            <a:r>
              <a:rPr lang="pl-PL" sz="2400" dirty="0" smtClean="0"/>
              <a:t>), dobijena funkcija </a:t>
            </a:r>
            <a:r>
              <a:rPr lang="pl-PL" sz="2400" i="1" dirty="0" smtClean="0"/>
              <a:t>H</a:t>
            </a:r>
            <a:r>
              <a:rPr lang="pl-PL" sz="2400" dirty="0" smtClean="0"/>
              <a:t>(</a:t>
            </a:r>
            <a:r>
              <a:rPr lang="pl-PL" sz="2400" i="1" dirty="0" smtClean="0"/>
              <a:t>e</a:t>
            </a:r>
            <a:r>
              <a:rPr lang="pl-PL" sz="2400" i="1" baseline="30000" dirty="0" smtClean="0"/>
              <a:t>j</a:t>
            </a:r>
            <a:r>
              <a:rPr lang="en-US" sz="2400" i="1" baseline="30000" dirty="0" smtClean="0">
                <a:sym typeface="Symbol"/>
              </a:rPr>
              <a:t></a:t>
            </a:r>
            <a:r>
              <a:rPr lang="pl-PL" sz="2400" dirty="0" smtClean="0"/>
              <a:t>) će biti veoma slična željenoj funkciji </a:t>
            </a:r>
            <a:r>
              <a:rPr lang="pl-PL" sz="2400" i="1" dirty="0" smtClean="0"/>
              <a:t>H</a:t>
            </a:r>
            <a:r>
              <a:rPr lang="pl-PL" sz="2400" i="1" baseline="-25000" dirty="0" smtClean="0"/>
              <a:t>d</a:t>
            </a:r>
            <a:r>
              <a:rPr lang="pl-PL" sz="2400" dirty="0" smtClean="0"/>
              <a:t>(</a:t>
            </a:r>
            <a:r>
              <a:rPr lang="pl-PL" sz="2400" i="1" dirty="0" smtClean="0"/>
              <a:t>e</a:t>
            </a:r>
            <a:r>
              <a:rPr lang="pl-PL" sz="2400" i="1" baseline="30000" dirty="0" smtClean="0"/>
              <a:t>j</a:t>
            </a:r>
            <a:r>
              <a:rPr lang="en-US" sz="2400" i="1" baseline="30000" dirty="0" smtClean="0">
                <a:sym typeface="Symbol"/>
              </a:rPr>
              <a:t></a:t>
            </a:r>
            <a:r>
              <a:rPr lang="pl-PL" sz="2400" dirty="0" smtClean="0"/>
              <a:t>). Sa slike 7(b) vidimo da postoje dve osnovne razlike između željene i ostvarene funkcije prenosa:</a:t>
            </a:r>
            <a:endParaRPr lang="en-US" sz="2400" dirty="0" smtClean="0"/>
          </a:p>
          <a:p>
            <a:pPr algn="just" hangingPunct="0"/>
            <a:endParaRPr lang="en-US" sz="2200" dirty="0" smtClean="0"/>
          </a:p>
          <a:p>
            <a:endParaRPr lang="en-US" dirty="0"/>
          </a:p>
        </p:txBody>
      </p:sp>
      <p:graphicFrame>
        <p:nvGraphicFramePr>
          <p:cNvPr id="175106" name="Object 2"/>
          <p:cNvGraphicFramePr>
            <a:graphicFrameLocks noChangeAspect="1"/>
          </p:cNvGraphicFramePr>
          <p:nvPr/>
        </p:nvGraphicFramePr>
        <p:xfrm>
          <a:off x="868933" y="1468628"/>
          <a:ext cx="4464183" cy="835660"/>
        </p:xfrm>
        <a:graphic>
          <a:graphicData uri="http://schemas.openxmlformats.org/presentationml/2006/ole">
            <mc:AlternateContent xmlns:mc="http://schemas.openxmlformats.org/markup-compatibility/2006">
              <mc:Choice xmlns:v="urn:schemas-microsoft-com:vml" Requires="v">
                <p:oleObj spid="_x0000_s175109" name="Equation" r:id="rId3" imgW="2577960" imgH="482400" progId="Equation.3">
                  <p:embed/>
                </p:oleObj>
              </mc:Choice>
              <mc:Fallback>
                <p:oleObj name="Equation" r:id="rId3" imgW="2577960" imgH="4824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8933" y="1468628"/>
                        <a:ext cx="4464183" cy="835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7985761" cy="633984"/>
          </a:xfrm>
        </p:spPr>
        <p:txBody>
          <a:bodyPr>
            <a:normAutofit fontScale="90000"/>
          </a:bodyPr>
          <a:lstStyle/>
          <a:p>
            <a:pPr lvl="0"/>
            <a:r>
              <a:rPr lang="sr-Latn-RS" dirty="0" smtClean="0"/>
              <a:t>            </a:t>
            </a:r>
            <a:r>
              <a:rPr lang="sr-Latn-RS" sz="2400" dirty="0" smtClean="0"/>
              <a:t>Nerekurzivni digitalni filtri</a:t>
            </a:r>
            <a:br>
              <a:rPr lang="sr-Latn-RS" sz="2400" dirty="0" smtClean="0"/>
            </a:br>
            <a:r>
              <a:rPr lang="sr-Latn-RS" dirty="0" smtClean="0"/>
              <a:t/>
            </a:r>
            <a:br>
              <a:rPr lang="sr-Latn-RS" dirty="0" smtClean="0"/>
            </a:br>
            <a:r>
              <a:rPr lang="sr-Latn-RS" dirty="0" smtClean="0"/>
              <a:t/>
            </a:r>
            <a:br>
              <a:rPr lang="sr-Latn-RS" dirty="0" smtClean="0"/>
            </a:br>
            <a:r>
              <a:rPr lang="sr-Latn-RS" dirty="0" smtClean="0"/>
              <a:t/>
            </a:r>
            <a:br>
              <a:rPr lang="sr-Latn-RS" dirty="0" smtClean="0"/>
            </a:br>
            <a:r>
              <a:rPr lang="sr-Latn-RS" dirty="0" smtClean="0"/>
              <a:t/>
            </a:r>
            <a:br>
              <a:rPr lang="sr-Latn-RS" dirty="0" smtClean="0"/>
            </a:br>
            <a:r>
              <a:rPr lang="sr-Latn-RS" dirty="0" smtClean="0"/>
              <a:t/>
            </a:r>
            <a:br>
              <a:rPr lang="sr-Latn-RS" dirty="0" smtClean="0"/>
            </a:br>
            <a:r>
              <a:rPr lang="sr-Latn-RS" dirty="0" smtClean="0"/>
              <a:t/>
            </a:r>
            <a:br>
              <a:rPr lang="sr-Latn-RS" dirty="0" smtClean="0"/>
            </a:br>
            <a:r>
              <a:rPr lang="sr-Latn-RS" dirty="0" smtClean="0"/>
              <a:t/>
            </a:r>
            <a:br>
              <a:rPr lang="sr-Latn-RS" dirty="0" smtClean="0"/>
            </a:br>
            <a:r>
              <a:rPr lang="sr-Latn-RS" dirty="0" smtClean="0"/>
              <a:t>                     </a:t>
            </a:r>
            <a:r>
              <a:rPr lang="sr-Latn-RS" sz="2400" dirty="0" smtClean="0">
                <a:solidFill>
                  <a:schemeClr val="tx1"/>
                </a:solidFill>
              </a:rPr>
              <a:t>Slika 7</a:t>
            </a:r>
            <a:br>
              <a:rPr lang="sr-Latn-RS" sz="2400" dirty="0" smtClean="0">
                <a:solidFill>
                  <a:schemeClr val="tx1"/>
                </a:solidFill>
              </a:rPr>
            </a:br>
            <a:r>
              <a:rPr lang="sr-Latn-RS" sz="2400" dirty="0" smtClean="0">
                <a:solidFill>
                  <a:schemeClr val="tx1"/>
                </a:solidFill>
              </a:rPr>
              <a:t/>
            </a:r>
            <a:br>
              <a:rPr lang="sr-Latn-RS" sz="2400" dirty="0" smtClean="0">
                <a:solidFill>
                  <a:schemeClr val="tx1"/>
                </a:solidFill>
              </a:rPr>
            </a:br>
            <a:r>
              <a:rPr lang="sr-Latn-RS" sz="2400" dirty="0" smtClean="0">
                <a:solidFill>
                  <a:schemeClr val="tx1"/>
                </a:solidFill>
              </a:rPr>
              <a:t>	1. Javlja se </a:t>
            </a:r>
            <a:r>
              <a:rPr lang="pl-PL" sz="2400" dirty="0" smtClean="0">
                <a:solidFill>
                  <a:schemeClr val="tx1"/>
                </a:solidFill>
              </a:rPr>
              <a:t>konačno širok (umesto beskonačno 	strm)    	prelazni 	opseg ,  što  smanjuje selektivnost filtra, i</a:t>
            </a:r>
            <a:r>
              <a:rPr lang="en-US" sz="2000" dirty="0" smtClean="0"/>
              <a:t/>
            </a:r>
            <a:br>
              <a:rPr lang="en-US" sz="2000" dirty="0" smtClean="0"/>
            </a:br>
            <a:r>
              <a:rPr lang="sr-Latn-RS" sz="2400" dirty="0" smtClean="0">
                <a:solidFill>
                  <a:schemeClr val="tx1"/>
                </a:solidFill>
              </a:rPr>
              <a:t/>
            </a:r>
            <a:br>
              <a:rPr lang="sr-Latn-RS" sz="2400" dirty="0" smtClean="0">
                <a:solidFill>
                  <a:schemeClr val="tx1"/>
                </a:solidFill>
              </a:rPr>
            </a:br>
            <a:endParaRPr lang="en-US" sz="2400" dirty="0">
              <a:solidFill>
                <a:schemeClr val="tx1"/>
              </a:solidFill>
            </a:endParaRPr>
          </a:p>
        </p:txBody>
      </p:sp>
      <p:graphicFrame>
        <p:nvGraphicFramePr>
          <p:cNvPr id="176130" name="Object 2"/>
          <p:cNvGraphicFramePr>
            <a:graphicFrameLocks noGrp="1" noChangeAspect="1"/>
          </p:cNvGraphicFramePr>
          <p:nvPr>
            <p:ph idx="1"/>
          </p:nvPr>
        </p:nvGraphicFramePr>
        <p:xfrm>
          <a:off x="971517" y="1389888"/>
          <a:ext cx="6048817" cy="3174397"/>
        </p:xfrm>
        <a:graphic>
          <a:graphicData uri="http://schemas.openxmlformats.org/presentationml/2006/ole">
            <mc:AlternateContent xmlns:mc="http://schemas.openxmlformats.org/markup-compatibility/2006">
              <mc:Choice xmlns:v="urn:schemas-microsoft-com:vml" Requires="v">
                <p:oleObj spid="_x0000_s176133" name="Visio" r:id="rId3" imgW="4672965" imgH="2453322" progId="">
                  <p:embed/>
                </p:oleObj>
              </mc:Choice>
              <mc:Fallback>
                <p:oleObj name="Visio" r:id="rId3" imgW="4672965" imgH="2453322"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517" y="1389888"/>
                        <a:ext cx="6048817" cy="317439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682752"/>
          </a:xfrm>
        </p:spPr>
        <p:txBody>
          <a:bodyPr>
            <a:normAutofit/>
          </a:bodyPr>
          <a:lstStyle/>
          <a:p>
            <a:pPr algn="ctr"/>
            <a:r>
              <a:rPr lang="sr-Latn-RS" sz="2200" b="1" dirty="0" smtClean="0"/>
              <a:t>Nerekurzivni di</a:t>
            </a:r>
            <a:r>
              <a:rPr lang="en-US" sz="2200" b="1" dirty="0" err="1" smtClean="0"/>
              <a:t>gitalni</a:t>
            </a:r>
            <a:r>
              <a:rPr lang="en-US" sz="2200" b="1" dirty="0" smtClean="0"/>
              <a:t> </a:t>
            </a:r>
            <a:r>
              <a:rPr lang="en-US" sz="2200" b="1" dirty="0" err="1" smtClean="0"/>
              <a:t>filtri</a:t>
            </a:r>
            <a:endParaRPr lang="en-US" sz="2200" dirty="0"/>
          </a:p>
        </p:txBody>
      </p:sp>
      <p:sp>
        <p:nvSpPr>
          <p:cNvPr id="3" name="Content Placeholder 2"/>
          <p:cNvSpPr>
            <a:spLocks noGrp="1"/>
          </p:cNvSpPr>
          <p:nvPr>
            <p:ph idx="1"/>
          </p:nvPr>
        </p:nvSpPr>
        <p:spPr>
          <a:xfrm>
            <a:off x="609598" y="1463040"/>
            <a:ext cx="6949442" cy="4578323"/>
          </a:xfrm>
        </p:spPr>
        <p:txBody>
          <a:bodyPr/>
          <a:lstStyle/>
          <a:p>
            <a:pPr lvl="0" hangingPunct="0">
              <a:buNone/>
            </a:pPr>
            <a:r>
              <a:rPr lang="pl-PL" dirty="0" smtClean="0"/>
              <a:t>	2. </a:t>
            </a:r>
            <a:r>
              <a:rPr lang="pl-PL" sz="2200" dirty="0" smtClean="0"/>
              <a:t>Postoje oscilacije funkcije prenosa u propusnom i posebno u nepropusnom opsegu, umesto konstantnog slabljenja</a:t>
            </a:r>
            <a:r>
              <a:rPr lang="pl-PL" dirty="0" smtClean="0"/>
              <a:t>.</a:t>
            </a:r>
          </a:p>
          <a:p>
            <a:pPr lvl="0" hangingPunct="0"/>
            <a:r>
              <a:rPr lang="pl-PL" sz="2200" dirty="0" smtClean="0"/>
              <a:t>Stepen u kome ostvarena funkcija prenosa filtra odstupa od idealne zavisi od spektra prozora. </a:t>
            </a:r>
          </a:p>
          <a:p>
            <a:pPr lvl="0" hangingPunct="0"/>
            <a:r>
              <a:rPr lang="pl-PL" sz="2200" dirty="0" smtClean="0"/>
              <a:t>Spektar pravougaonog prozora je:</a:t>
            </a:r>
          </a:p>
          <a:p>
            <a:pPr lvl="0" hangingPunct="0"/>
            <a:endParaRPr lang="pl-PL" sz="2200" dirty="0" smtClean="0"/>
          </a:p>
          <a:p>
            <a:pPr lvl="0" hangingPunct="0"/>
            <a:endParaRPr lang="pl-PL" sz="2200" dirty="0" smtClean="0"/>
          </a:p>
          <a:p>
            <a:pPr lvl="0" hangingPunct="0"/>
            <a:r>
              <a:rPr lang="pl-PL" sz="2200" dirty="0" smtClean="0"/>
              <a:t>Na slici 8. je prikazana amplitudska karakteristika za N=8.</a:t>
            </a:r>
          </a:p>
          <a:p>
            <a:pPr lvl="0" hangingPunct="0"/>
            <a:endParaRPr lang="en-US" sz="2200" dirty="0" smtClean="0"/>
          </a:p>
          <a:p>
            <a:endParaRPr lang="en-US" dirty="0"/>
          </a:p>
        </p:txBody>
      </p:sp>
      <p:graphicFrame>
        <p:nvGraphicFramePr>
          <p:cNvPr id="177154" name="Object 2"/>
          <p:cNvGraphicFramePr>
            <a:graphicFrameLocks noChangeAspect="1"/>
          </p:cNvGraphicFramePr>
          <p:nvPr/>
        </p:nvGraphicFramePr>
        <p:xfrm>
          <a:off x="1109725" y="3919728"/>
          <a:ext cx="4769274" cy="798576"/>
        </p:xfrm>
        <a:graphic>
          <a:graphicData uri="http://schemas.openxmlformats.org/presentationml/2006/ole">
            <mc:AlternateContent xmlns:mc="http://schemas.openxmlformats.org/markup-compatibility/2006">
              <mc:Choice xmlns:v="urn:schemas-microsoft-com:vml" Requires="v">
                <p:oleObj spid="_x0000_s177157" name="Equation" r:id="rId3" imgW="2730240" imgH="457200" progId="Equation.3">
                  <p:embed/>
                </p:oleObj>
              </mc:Choice>
              <mc:Fallback>
                <p:oleObj name="Equation" r:id="rId3" imgW="2730240" imgH="4572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09725" y="3919728"/>
                        <a:ext cx="4769274" cy="798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7156705" cy="646176"/>
          </a:xfrm>
        </p:spPr>
        <p:txBody>
          <a:bodyPr>
            <a:normAutofit fontScale="90000"/>
          </a:bodyPr>
          <a:lstStyle/>
          <a:p>
            <a:r>
              <a:rPr lang="sr-Latn-RS" sz="2400" b="1" dirty="0" smtClean="0">
                <a:solidFill>
                  <a:schemeClr val="tx1"/>
                </a:solidFill>
              </a:rPr>
              <a:t>               </a:t>
            </a:r>
            <a:r>
              <a:rPr lang="sr-Latn-RS" sz="2400" b="1" dirty="0" smtClean="0"/>
              <a:t>Nerekurzivni di</a:t>
            </a:r>
            <a:r>
              <a:rPr lang="en-US" sz="2400" b="1" dirty="0" err="1" smtClean="0"/>
              <a:t>gitalni</a:t>
            </a:r>
            <a:r>
              <a:rPr lang="en-US" sz="2400" b="1" dirty="0" smtClean="0"/>
              <a:t> </a:t>
            </a:r>
            <a:r>
              <a:rPr lang="en-US" sz="2400" b="1" dirty="0" err="1" smtClean="0"/>
              <a:t>filtri</a:t>
            </a:r>
            <a:r>
              <a:rPr lang="sr-Latn-RS" dirty="0" smtClean="0"/>
              <a:t/>
            </a:r>
            <a:br>
              <a:rPr lang="sr-Latn-RS" dirty="0" smtClean="0"/>
            </a:br>
            <a:r>
              <a:rPr lang="sr-Latn-RS" dirty="0" smtClean="0"/>
              <a:t/>
            </a:r>
            <a:br>
              <a:rPr lang="sr-Latn-RS" dirty="0" smtClean="0"/>
            </a:br>
            <a:r>
              <a:rPr lang="sr-Latn-RS" dirty="0" smtClean="0"/>
              <a:t/>
            </a:r>
            <a:br>
              <a:rPr lang="sr-Latn-RS" dirty="0" smtClean="0"/>
            </a:br>
            <a:r>
              <a:rPr lang="sr-Latn-RS" dirty="0" smtClean="0"/>
              <a:t/>
            </a:r>
            <a:br>
              <a:rPr lang="sr-Latn-RS" dirty="0" smtClean="0"/>
            </a:br>
            <a:r>
              <a:rPr lang="sr-Latn-RS" dirty="0" smtClean="0"/>
              <a:t/>
            </a:r>
            <a:br>
              <a:rPr lang="sr-Latn-RS" dirty="0" smtClean="0"/>
            </a:br>
            <a:r>
              <a:rPr lang="sr-Latn-RS" dirty="0" smtClean="0"/>
              <a:t/>
            </a:r>
            <a:br>
              <a:rPr lang="sr-Latn-RS" dirty="0" smtClean="0"/>
            </a:br>
            <a:r>
              <a:rPr lang="sr-Latn-RS" dirty="0" smtClean="0"/>
              <a:t/>
            </a:r>
            <a:br>
              <a:rPr lang="sr-Latn-RS" dirty="0" smtClean="0"/>
            </a:br>
            <a:r>
              <a:rPr lang="sr-Latn-RS" dirty="0" smtClean="0"/>
              <a:t/>
            </a:r>
            <a:br>
              <a:rPr lang="sr-Latn-RS" dirty="0" smtClean="0"/>
            </a:br>
            <a:r>
              <a:rPr lang="sr-Latn-RS" dirty="0" smtClean="0"/>
              <a:t>						</a:t>
            </a:r>
            <a:r>
              <a:rPr lang="sr-Latn-RS" sz="2200" dirty="0" smtClean="0">
                <a:solidFill>
                  <a:schemeClr val="tx1"/>
                </a:solidFill>
              </a:rPr>
              <a:t>Slika 8</a:t>
            </a:r>
            <a:r>
              <a:rPr lang="sr-Latn-RS" sz="2400" dirty="0" smtClean="0">
                <a:solidFill>
                  <a:schemeClr val="tx1"/>
                </a:solidFill>
              </a:rPr>
              <a:t/>
            </a:r>
            <a:br>
              <a:rPr lang="sr-Latn-RS" sz="2400" dirty="0" smtClean="0">
                <a:solidFill>
                  <a:schemeClr val="tx1"/>
                </a:solidFill>
              </a:rPr>
            </a:br>
            <a:r>
              <a:rPr lang="sr-Latn-RS" sz="2400" dirty="0" smtClean="0">
                <a:solidFill>
                  <a:schemeClr val="tx1"/>
                </a:solidFill>
              </a:rPr>
              <a:t>A</a:t>
            </a:r>
            <a:r>
              <a:rPr lang="en-US" sz="2400" dirty="0" err="1" smtClean="0">
                <a:solidFill>
                  <a:schemeClr val="tx1"/>
                </a:solidFill>
              </a:rPr>
              <a:t>mplitudska</a:t>
            </a:r>
            <a:r>
              <a:rPr lang="en-US" sz="2400" dirty="0" smtClean="0">
                <a:solidFill>
                  <a:schemeClr val="tx1"/>
                </a:solidFill>
              </a:rPr>
              <a:t> </a:t>
            </a:r>
            <a:r>
              <a:rPr lang="en-US" sz="2400" dirty="0" err="1" smtClean="0">
                <a:solidFill>
                  <a:schemeClr val="tx1"/>
                </a:solidFill>
              </a:rPr>
              <a:t>karakteristika</a:t>
            </a:r>
            <a:r>
              <a:rPr lang="sr-Latn-RS" sz="2400" dirty="0" smtClean="0">
                <a:solidFill>
                  <a:schemeClr val="tx1"/>
                </a:solidFill>
              </a:rPr>
              <a:t> se</a:t>
            </a:r>
            <a:r>
              <a:rPr lang="en-US" sz="2400" dirty="0" smtClean="0">
                <a:solidFill>
                  <a:schemeClr val="tx1"/>
                </a:solidFill>
              </a:rPr>
              <a:t> </a:t>
            </a:r>
            <a:r>
              <a:rPr lang="en-US" sz="2400" dirty="0" err="1" smtClean="0">
                <a:solidFill>
                  <a:schemeClr val="tx1"/>
                </a:solidFill>
              </a:rPr>
              <a:t>sastoji</a:t>
            </a:r>
            <a:r>
              <a:rPr lang="en-US" sz="2400" dirty="0" smtClean="0">
                <a:solidFill>
                  <a:schemeClr val="tx1"/>
                </a:solidFill>
              </a:rPr>
              <a:t> </a:t>
            </a:r>
            <a:r>
              <a:rPr lang="en-US" sz="2400" dirty="0" err="1" smtClean="0">
                <a:solidFill>
                  <a:schemeClr val="tx1"/>
                </a:solidFill>
              </a:rPr>
              <a:t>od</a:t>
            </a:r>
            <a:r>
              <a:rPr lang="en-US" sz="2400" dirty="0" smtClean="0">
                <a:solidFill>
                  <a:schemeClr val="tx1"/>
                </a:solidFill>
              </a:rPr>
              <a:t> </a:t>
            </a:r>
            <a:r>
              <a:rPr lang="en-US" sz="2400" dirty="0" err="1" smtClean="0">
                <a:solidFill>
                  <a:schemeClr val="tx1"/>
                </a:solidFill>
              </a:rPr>
              <a:t>više</a:t>
            </a:r>
            <a:r>
              <a:rPr lang="en-US" sz="2400" dirty="0" smtClean="0">
                <a:solidFill>
                  <a:schemeClr val="tx1"/>
                </a:solidFill>
              </a:rPr>
              <a:t> </a:t>
            </a:r>
            <a:r>
              <a:rPr lang="en-US" sz="2400" dirty="0" err="1" smtClean="0">
                <a:solidFill>
                  <a:schemeClr val="tx1"/>
                </a:solidFill>
              </a:rPr>
              <a:t>lukova</a:t>
            </a:r>
            <a:r>
              <a:rPr lang="sr-Latn-RS" sz="2400" dirty="0" smtClean="0">
                <a:solidFill>
                  <a:schemeClr val="tx1"/>
                </a:solidFill>
              </a:rPr>
              <a:t> takozvanih </a:t>
            </a:r>
            <a:r>
              <a:rPr lang="en-US" sz="2400" dirty="0" err="1" smtClean="0">
                <a:solidFill>
                  <a:schemeClr val="tx1"/>
                </a:solidFill>
              </a:rPr>
              <a:t>listova</a:t>
            </a:r>
            <a:r>
              <a:rPr lang="en-US" sz="2400" dirty="0" smtClean="0">
                <a:solidFill>
                  <a:schemeClr val="tx1"/>
                </a:solidFill>
              </a:rPr>
              <a:t>. </a:t>
            </a:r>
            <a:r>
              <a:rPr lang="pt-BR" sz="2400" i="1" dirty="0" smtClean="0">
                <a:solidFill>
                  <a:schemeClr val="tx1"/>
                </a:solidFill>
              </a:rPr>
              <a:t>Glavnim listom </a:t>
            </a:r>
            <a:r>
              <a:rPr lang="sr-Latn-RS" sz="2400" dirty="0" smtClean="0">
                <a:solidFill>
                  <a:schemeClr val="tx1"/>
                </a:solidFill>
              </a:rPr>
              <a:t>se na</a:t>
            </a:r>
            <a:r>
              <a:rPr lang="pt-BR" sz="2400" dirty="0" smtClean="0">
                <a:solidFill>
                  <a:schemeClr val="tx1"/>
                </a:solidFill>
              </a:rPr>
              <a:t>ziva </a:t>
            </a:r>
            <a:r>
              <a:rPr lang="sr-Latn-RS" sz="2400" dirty="0" smtClean="0">
                <a:solidFill>
                  <a:schemeClr val="tx1"/>
                </a:solidFill>
              </a:rPr>
              <a:t>opseg</a:t>
            </a:r>
            <a:r>
              <a:rPr lang="pt-BR" sz="2400" dirty="0" smtClean="0">
                <a:solidFill>
                  <a:schemeClr val="tx1"/>
                </a:solidFill>
              </a:rPr>
              <a:t> između </a:t>
            </a:r>
            <a:r>
              <a:rPr lang="en-US" sz="2400" i="1" dirty="0" smtClean="0">
                <a:solidFill>
                  <a:schemeClr val="tx1"/>
                </a:solidFill>
                <a:sym typeface="Symbol"/>
              </a:rPr>
              <a:t></a:t>
            </a:r>
            <a:r>
              <a:rPr lang="pt-BR" sz="2400" dirty="0" smtClean="0">
                <a:solidFill>
                  <a:schemeClr val="tx1"/>
                </a:solidFill>
              </a:rPr>
              <a:t>=-2</a:t>
            </a:r>
            <a:r>
              <a:rPr lang="en-US" sz="2400" i="1" dirty="0" smtClean="0">
                <a:solidFill>
                  <a:schemeClr val="tx1"/>
                </a:solidFill>
                <a:sym typeface="Symbol"/>
              </a:rPr>
              <a:t></a:t>
            </a:r>
            <a:r>
              <a:rPr lang="pt-BR" sz="2400" i="1" dirty="0" smtClean="0">
                <a:solidFill>
                  <a:schemeClr val="tx1"/>
                </a:solidFill>
              </a:rPr>
              <a:t>/N</a:t>
            </a:r>
            <a:r>
              <a:rPr lang="pt-BR" sz="2400" dirty="0" smtClean="0">
                <a:solidFill>
                  <a:schemeClr val="tx1"/>
                </a:solidFill>
              </a:rPr>
              <a:t> i </a:t>
            </a:r>
            <a:r>
              <a:rPr lang="en-US" sz="2400" i="1" dirty="0" smtClean="0">
                <a:solidFill>
                  <a:schemeClr val="tx1"/>
                </a:solidFill>
                <a:sym typeface="Symbol"/>
              </a:rPr>
              <a:t></a:t>
            </a:r>
            <a:r>
              <a:rPr lang="pt-BR" sz="2400" dirty="0" smtClean="0">
                <a:solidFill>
                  <a:schemeClr val="tx1"/>
                </a:solidFill>
              </a:rPr>
              <a:t>=2</a:t>
            </a:r>
            <a:r>
              <a:rPr lang="en-US" sz="2400" i="1" dirty="0" smtClean="0">
                <a:solidFill>
                  <a:schemeClr val="tx1"/>
                </a:solidFill>
                <a:sym typeface="Symbol"/>
              </a:rPr>
              <a:t></a:t>
            </a:r>
            <a:r>
              <a:rPr lang="pt-BR" sz="2400" i="1" dirty="0" smtClean="0">
                <a:solidFill>
                  <a:schemeClr val="tx1"/>
                </a:solidFill>
              </a:rPr>
              <a:t>/N</a:t>
            </a:r>
            <a:r>
              <a:rPr lang="pt-BR" sz="2400" dirty="0" smtClean="0">
                <a:solidFill>
                  <a:schemeClr val="tx1"/>
                </a:solidFill>
              </a:rPr>
              <a:t>. Ostali listovi se nazivaju</a:t>
            </a:r>
            <a:r>
              <a:rPr lang="sr-Latn-RS" sz="2400" dirty="0" smtClean="0">
                <a:solidFill>
                  <a:schemeClr val="tx1"/>
                </a:solidFill>
              </a:rPr>
              <a:t/>
            </a:r>
            <a:br>
              <a:rPr lang="sr-Latn-RS" sz="2400" dirty="0" smtClean="0">
                <a:solidFill>
                  <a:schemeClr val="tx1"/>
                </a:solidFill>
              </a:rPr>
            </a:br>
            <a:r>
              <a:rPr lang="pt-BR" sz="2400" dirty="0" smtClean="0">
                <a:solidFill>
                  <a:schemeClr val="tx1"/>
                </a:solidFill>
              </a:rPr>
              <a:t> </a:t>
            </a:r>
            <a:r>
              <a:rPr lang="pt-BR" sz="2400" i="1" dirty="0" smtClean="0">
                <a:solidFill>
                  <a:schemeClr val="tx1"/>
                </a:solidFill>
              </a:rPr>
              <a:t>bočni</a:t>
            </a:r>
            <a:r>
              <a:rPr lang="sr-Latn-RS" sz="2400" i="1" dirty="0" smtClean="0">
                <a:solidFill>
                  <a:schemeClr val="tx1"/>
                </a:solidFill>
              </a:rPr>
              <a:t> </a:t>
            </a:r>
            <a:r>
              <a:rPr lang="pt-BR" sz="2400" i="1" dirty="0" smtClean="0">
                <a:solidFill>
                  <a:schemeClr val="tx1"/>
                </a:solidFill>
              </a:rPr>
              <a:t>listovi</a:t>
            </a:r>
            <a:r>
              <a:rPr lang="pt-BR" sz="2400" dirty="0" smtClean="0">
                <a:solidFill>
                  <a:schemeClr val="tx1"/>
                </a:solidFill>
              </a:rPr>
              <a:t>.</a:t>
            </a:r>
            <a:r>
              <a:rPr lang="en-US" sz="2000" dirty="0" smtClean="0"/>
              <a:t/>
            </a:r>
            <a:br>
              <a:rPr lang="en-US" sz="2000" dirty="0" smtClean="0"/>
            </a:br>
            <a:r>
              <a:rPr lang="sr-Latn-RS" sz="2400" dirty="0" smtClean="0">
                <a:solidFill>
                  <a:schemeClr val="tx1"/>
                </a:solidFill>
              </a:rPr>
              <a:t/>
            </a:r>
            <a:br>
              <a:rPr lang="sr-Latn-RS" sz="2400" dirty="0" smtClean="0">
                <a:solidFill>
                  <a:schemeClr val="tx1"/>
                </a:solidFill>
              </a:rPr>
            </a:br>
            <a:endParaRPr lang="en-US" sz="2400" dirty="0">
              <a:solidFill>
                <a:schemeClr val="tx1"/>
              </a:solidFill>
            </a:endParaRPr>
          </a:p>
        </p:txBody>
      </p:sp>
      <p:graphicFrame>
        <p:nvGraphicFramePr>
          <p:cNvPr id="178178" name="Object 2"/>
          <p:cNvGraphicFramePr>
            <a:graphicFrameLocks noGrp="1" noChangeAspect="1"/>
          </p:cNvGraphicFramePr>
          <p:nvPr>
            <p:ph idx="1"/>
          </p:nvPr>
        </p:nvGraphicFramePr>
        <p:xfrm>
          <a:off x="713994" y="1621536"/>
          <a:ext cx="6644971" cy="2637282"/>
        </p:xfrm>
        <a:graphic>
          <a:graphicData uri="http://schemas.openxmlformats.org/presentationml/2006/ole">
            <mc:AlternateContent xmlns:mc="http://schemas.openxmlformats.org/markup-compatibility/2006">
              <mc:Choice xmlns:v="urn:schemas-microsoft-com:vml" Requires="v">
                <p:oleObj spid="_x0000_s178181" name="Visio" r:id="rId3" imgW="3872103" imgH="1536065" progId="">
                  <p:embed/>
                </p:oleObj>
              </mc:Choice>
              <mc:Fallback>
                <p:oleObj name="Visio" r:id="rId3" imgW="3872103" imgH="1536065"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3994" y="1621536"/>
                        <a:ext cx="6644971" cy="263728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755904"/>
          </a:xfrm>
        </p:spPr>
        <p:txBody>
          <a:bodyPr/>
          <a:lstStyle/>
          <a:p>
            <a:pPr algn="ctr"/>
            <a:r>
              <a:rPr lang="sr-Latn-RS" b="1" dirty="0" smtClean="0">
                <a:solidFill>
                  <a:schemeClr val="tx1"/>
                </a:solidFill>
              </a:rPr>
              <a:t> </a:t>
            </a:r>
            <a:r>
              <a:rPr lang="sr-Latn-RS" sz="2200" b="1" dirty="0" smtClean="0"/>
              <a:t>Nerekurzivni di</a:t>
            </a:r>
            <a:r>
              <a:rPr lang="en-US" sz="2200" b="1" dirty="0" err="1" smtClean="0"/>
              <a:t>gitalni</a:t>
            </a:r>
            <a:r>
              <a:rPr lang="en-US" sz="2200" b="1" dirty="0" smtClean="0"/>
              <a:t> </a:t>
            </a:r>
            <a:r>
              <a:rPr lang="en-US" sz="2200" b="1" dirty="0" err="1" smtClean="0"/>
              <a:t>filtri</a:t>
            </a:r>
            <a:endParaRPr lang="en-US" sz="2200" dirty="0"/>
          </a:p>
        </p:txBody>
      </p:sp>
      <p:sp>
        <p:nvSpPr>
          <p:cNvPr id="3" name="Content Placeholder 2"/>
          <p:cNvSpPr>
            <a:spLocks noGrp="1"/>
          </p:cNvSpPr>
          <p:nvPr>
            <p:ph idx="1"/>
          </p:nvPr>
        </p:nvSpPr>
        <p:spPr>
          <a:xfrm>
            <a:off x="609598" y="1548384"/>
            <a:ext cx="6912866" cy="4492979"/>
          </a:xfrm>
        </p:spPr>
        <p:txBody>
          <a:bodyPr>
            <a:normAutofit/>
          </a:bodyPr>
          <a:lstStyle/>
          <a:p>
            <a:pPr algn="just"/>
            <a:r>
              <a:rPr lang="pt-BR" sz="2200" dirty="0" smtClean="0"/>
              <a:t>Spektar prozora utiče na funkciju prenosa ostvarenog filtra na </a:t>
            </a:r>
            <a:r>
              <a:rPr lang="sr-Latn-RS" sz="2200" dirty="0" smtClean="0"/>
              <a:t>taj</a:t>
            </a:r>
            <a:r>
              <a:rPr lang="pt-BR" sz="2200" dirty="0" smtClean="0"/>
              <a:t> način</a:t>
            </a:r>
            <a:r>
              <a:rPr lang="sr-Latn-RS" sz="2200" dirty="0" smtClean="0"/>
              <a:t> š</a:t>
            </a:r>
            <a:r>
              <a:rPr lang="pl-PL" sz="2200" dirty="0" smtClean="0"/>
              <a:t>to užem glavnom listu spektra prozora odgovara uži prelazni opseg. Manjoj amplitudi bočnih listova odgovara manja amplituda oscilacija funkcije prenosa. Na osnovu ovih osobina zaključujemo da ako želimo da realizujemo dobar filtar, spektar korišćenog prozora treba da ima što uži glavni list i što manju amplitudu bočnih listova. U slučaju pravougaonog prozora, ovi zahtevi se mogu samo delimično zadovoljiti, i to jedino povećavanjem dužine prozora </a:t>
            </a:r>
            <a:r>
              <a:rPr lang="pl-PL" sz="2200" i="1" dirty="0" smtClean="0"/>
              <a:t>N.</a:t>
            </a:r>
            <a:r>
              <a:rPr lang="pl-PL" sz="2200" dirty="0" smtClean="0"/>
              <a:t> Time, amplitude</a:t>
            </a:r>
            <a:r>
              <a:rPr lang="pl-PL" sz="2200" i="1" dirty="0" smtClean="0"/>
              <a:t> </a:t>
            </a:r>
            <a:r>
              <a:rPr lang="pl-PL" sz="2200" dirty="0" smtClean="0"/>
              <a:t>glavnog lista i bočnih listova u</a:t>
            </a:r>
            <a:r>
              <a:rPr lang="pl-PL" sz="2400" dirty="0" smtClean="0"/>
              <a:t> </a:t>
            </a:r>
            <a:r>
              <a:rPr lang="pl-PL" sz="2200" dirty="0" smtClean="0"/>
              <a:t>spektru pravougaonog prozora rastu  a</a:t>
            </a:r>
            <a:endParaRPr lang="en-US" sz="2200" dirty="0"/>
          </a:p>
        </p:txBody>
      </p:sp>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2060</TotalTime>
  <Words>773</Words>
  <Application>Microsoft Office PowerPoint</Application>
  <PresentationFormat>On-screen Show (4:3)</PresentationFormat>
  <Paragraphs>126</Paragraphs>
  <Slides>21</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21</vt:i4>
      </vt:variant>
    </vt:vector>
  </HeadingPairs>
  <TitlesOfParts>
    <vt:vector size="30" baseType="lpstr">
      <vt:lpstr>Arial</vt:lpstr>
      <vt:lpstr>Dutch</vt:lpstr>
      <vt:lpstr>Symbol</vt:lpstr>
      <vt:lpstr>Times New Roman</vt:lpstr>
      <vt:lpstr>Trebuchet MS</vt:lpstr>
      <vt:lpstr>Wingdings 3</vt:lpstr>
      <vt:lpstr>Facet</vt:lpstr>
      <vt:lpstr>Visio</vt:lpstr>
      <vt:lpstr>Equation</vt:lpstr>
      <vt:lpstr>Nerekurzivni digitalni filtri</vt:lpstr>
      <vt:lpstr>Nerekurzivni digitalni filtri</vt:lpstr>
      <vt:lpstr>Nerekurzivni digitalni filtri</vt:lpstr>
      <vt:lpstr>Nerekurzivni digitalni filtri</vt:lpstr>
      <vt:lpstr>Nerekurzivni digitalni filtri</vt:lpstr>
      <vt:lpstr>            Nerekurzivni digitalni filtri                             Slika 7   1. Javlja se konačno širok (umesto beskonačno  strm)     prelazni  opseg ,  što  smanjuje selektivnost filtra, i  </vt:lpstr>
      <vt:lpstr>Nerekurzivni digitalni filtri</vt:lpstr>
      <vt:lpstr>               Nerekurzivni digitalni filtri              Slika 8 Amplitudska karakteristika se sastoji od više lukova takozvanih listova. Glavnim listom se naziva opseg između =-2/N i =2/N. Ostali listovi se nazivaju  bočni listovi.  </vt:lpstr>
      <vt:lpstr> Nerekurzivni digitalni filtri</vt:lpstr>
      <vt:lpstr>Nerekurzivni digitalni filtri</vt:lpstr>
      <vt:lpstr>PowerPoint Presentation</vt:lpstr>
      <vt:lpstr>                       Nerekurzivni digitalni filtri  Na slici 9 dat je uporedni prikaz ovih pet prozora.                                                Slika 9 Kako su  svi prozori  simetrični oko centralnog odbirka to znači da imaju linearnu faznu karakteristiku.      </vt:lpstr>
      <vt:lpstr>                       Nerekurzivni digitalni filtri    Na slici 10 dati su odgovarajući spektri prozora .                      Pravougaoni  prozor                  Bartletov  prozor                                                                                                                   </vt:lpstr>
      <vt:lpstr>                    Nerekurzivni digitalni filtri                                  Blekmanov                prozor                                      Slika 10  Poređenjem spektara pojedinih prozora može se videti da su zahtevi za što uži glavni list i što manju amplitudu bočnih listova međusobno suprotstavljeni, i da različiti prozori predstavljaju različit kompromis između njih.    Glavne karakteristike razmatranih prozora date su  u Tabeli 3 .  </vt:lpstr>
      <vt:lpstr>                     Nerekurzivni digitalni filtri Tabela 3          Ako zahtevi pri projektovanju nisu jasno definisani tada je Hamingov prozor kompromisno rešenje. </vt:lpstr>
      <vt:lpstr>Nerekurzivni digitalni filtri  </vt:lpstr>
      <vt:lpstr>  Slika 11 ilustruje amplitudsku kakteristiku Hd(ej). Fazna karakteristika idealnog filtra je linearna:()=-M.                                     Slika 11  Impulsni odziv idealnog filtra propusnika niskih frekvencija prikazan je na slici 12 ( M=25 I c=/2 ).  </vt:lpstr>
      <vt:lpstr>             Slika 12  Impulsni odziv idealnog NF filtra ima beskonačnu dužinu te se  u cilju dobijanja impulsnog odziva ostvarivog FIR filtra impulsni odziv ideanog filtra treba pomnožiti sa prozorom w(n):   . </vt:lpstr>
      <vt:lpstr>Nerekurzivni digitalni filtri  </vt:lpstr>
      <vt:lpstr>                            Nerekurzivni digitalni filtri    Primenom pravougaonog prozora impulsni odziv je samo odsečen na konačno trajanje. Na slici 13 je prikazana karakteristika slabljenja ostvarenog filtra. Slabljenje projektovanog NF filtra, primenom pravougaonog prozora, u nepropusnom opsegu se može povećati ako se primeni neki drugi prozor.                                       Slika 13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Linearni vremenski invarijantni sistemi</dc:title>
  <dc:creator>Jelena</dc:creator>
  <cp:lastModifiedBy>Zoran</cp:lastModifiedBy>
  <cp:revision>197</cp:revision>
  <dcterms:created xsi:type="dcterms:W3CDTF">2020-01-30T15:44:59Z</dcterms:created>
  <dcterms:modified xsi:type="dcterms:W3CDTF">2021-02-23T17:17:16Z</dcterms:modified>
</cp:coreProperties>
</file>