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77" r:id="rId2"/>
    <p:sldId id="278" r:id="rId3"/>
    <p:sldId id="279" r:id="rId4"/>
    <p:sldId id="280" r:id="rId5"/>
    <p:sldId id="281" r:id="rId6"/>
    <p:sldId id="313" r:id="rId7"/>
    <p:sldId id="314" r:id="rId8"/>
    <p:sldId id="315" r:id="rId9"/>
    <p:sldId id="316" r:id="rId10"/>
    <p:sldId id="317" r:id="rId11"/>
    <p:sldId id="318" r:id="rId12"/>
    <p:sldId id="282" r:id="rId13"/>
    <p:sldId id="283" r:id="rId14"/>
    <p:sldId id="284" r:id="rId15"/>
    <p:sldId id="285" r:id="rId16"/>
    <p:sldId id="286" r:id="rId17"/>
    <p:sldId id="287" r:id="rId18"/>
    <p:sldId id="288" r:id="rId19"/>
    <p:sldId id="289" r:id="rId20"/>
    <p:sldId id="290" r:id="rId21"/>
    <p:sldId id="31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8" d="100"/>
          <a:sy n="78" d="100"/>
        </p:scale>
        <p:origin x="-94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05176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77010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45049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81569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2603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9127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66669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426349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44935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59691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297053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3/7/2021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66298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129147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3/7/2021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87644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76481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309716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3/7/2021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p14="http://schemas.microsoft.com/office/powerpoint/2010/main" xmlns="" val="22175943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572768"/>
            <a:ext cx="6510529" cy="4468595"/>
          </a:xfrm>
        </p:spPr>
        <p:txBody>
          <a:bodyPr>
            <a:normAutofit/>
          </a:bodyPr>
          <a:lstStyle/>
          <a:p>
            <a:pPr algn="just"/>
            <a:r>
              <a:rPr lang="sr-Latn-CS" sz="2200" dirty="0" smtClean="0"/>
              <a:t>Pošto je Heming pošao od ideje da binarno pročitana vrednost sindroma treba da pokazuje poziciju pogrešnog bita, očigledno da ova adresa – jedna jedinica i sve ostale nule – treba da pokazuje baš poziciju posmatranog kontrolnog bita.</a:t>
            </a:r>
            <a:r>
              <a:rPr lang="sr-Latn-CS" sz="2400" dirty="0" smtClean="0"/>
              <a:t> </a:t>
            </a:r>
            <a:r>
              <a:rPr lang="sr-Latn-CS" sz="2200" dirty="0" smtClean="0"/>
              <a:t>Prvi kontrolni bit treba staviti na poziciju čija je adresa 00…01, drugi na poziciju čija je adresa 00…010 itd. sve do 10…0 (sindrom ima </a:t>
            </a:r>
            <a:r>
              <a:rPr lang="sr-Latn-CS" sz="2200" i="1" dirty="0" smtClean="0"/>
              <a:t>n</a:t>
            </a:r>
            <a:r>
              <a:rPr lang="sr-Latn-CS" sz="2200" dirty="0" smtClean="0"/>
              <a:t>–</a:t>
            </a:r>
            <a:r>
              <a:rPr lang="sr-Latn-CS" sz="2200" i="1" dirty="0" smtClean="0"/>
              <a:t>k</a:t>
            </a:r>
            <a:r>
              <a:rPr lang="sr-Latn-CS" sz="2200" dirty="0" smtClean="0"/>
              <a:t> bita). To su u stvari pozicije 1(2</a:t>
            </a:r>
            <a:r>
              <a:rPr lang="sr-Latn-CS" sz="2200" baseline="30000" dirty="0" smtClean="0"/>
              <a:t>0</a:t>
            </a:r>
            <a:r>
              <a:rPr lang="sr-Latn-CS" sz="2200" dirty="0" smtClean="0"/>
              <a:t>),2(2</a:t>
            </a:r>
            <a:r>
              <a:rPr lang="sr-Latn-CS" sz="2200" baseline="30000" dirty="0" smtClean="0"/>
              <a:t>1</a:t>
            </a:r>
            <a:r>
              <a:rPr lang="sr-Latn-CS" sz="2200" dirty="0" smtClean="0"/>
              <a:t>),…,2</a:t>
            </a:r>
            <a:r>
              <a:rPr lang="sr-Latn-CS" sz="2200" i="1" baseline="30000" dirty="0" smtClean="0"/>
              <a:t>n-k-</a:t>
            </a:r>
            <a:r>
              <a:rPr lang="sr-Latn-CS" sz="2200" baseline="30000" dirty="0" smtClean="0"/>
              <a:t>1</a:t>
            </a:r>
            <a:r>
              <a:rPr lang="sr-Latn-CS" sz="2200" dirty="0" smtClean="0"/>
              <a:t>. Ovih pozicija ima </a:t>
            </a:r>
            <a:r>
              <a:rPr lang="sr-Latn-CS" sz="2200" i="1" dirty="0" smtClean="0"/>
              <a:t>n</a:t>
            </a:r>
            <a:r>
              <a:rPr lang="sr-Latn-CS" sz="2200" dirty="0" smtClean="0"/>
              <a:t>–</a:t>
            </a:r>
            <a:r>
              <a:rPr lang="sr-Latn-CS" sz="2200" i="1" dirty="0" smtClean="0"/>
              <a:t>k</a:t>
            </a:r>
            <a:r>
              <a:rPr lang="sr-Latn-CS" sz="2200" dirty="0" smtClean="0"/>
              <a:t>, pa informacione bite treba smestiti na preostalih </a:t>
            </a:r>
            <a:r>
              <a:rPr lang="sr-Latn-CS" sz="2200" i="1" dirty="0" smtClean="0"/>
              <a:t>k</a:t>
            </a:r>
            <a:r>
              <a:rPr lang="sr-Latn-CS" sz="2200" dirty="0" smtClean="0"/>
              <a:t> pozicija u kodnoj reči dužine </a:t>
            </a:r>
            <a:r>
              <a:rPr lang="sr-Latn-CS" sz="2200" i="1" dirty="0" smtClean="0"/>
              <a:t>n</a:t>
            </a:r>
            <a:r>
              <a:rPr lang="sr-Latn-CS" sz="2200" dirty="0" smtClean="0"/>
              <a:t>.</a:t>
            </a:r>
            <a:endParaRPr lang="en-US" sz="2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487424"/>
            <a:ext cx="6644641" cy="4553939"/>
          </a:xfrm>
        </p:spPr>
        <p:txBody>
          <a:bodyPr>
            <a:normAutofit/>
          </a:bodyPr>
          <a:lstStyle/>
          <a:p>
            <a:pPr algn="just">
              <a:buNone/>
            </a:pPr>
            <a:r>
              <a:rPr lang="sr-Latn-CS" sz="2200" dirty="0" smtClean="0"/>
              <a:t>	Elementi sindroma su </a:t>
            </a:r>
          </a:p>
          <a:p>
            <a:pPr algn="just">
              <a:buNone/>
            </a:pPr>
            <a:r>
              <a:rPr lang="sr-Latn-CS" sz="2200" b="1" i="1" dirty="0" smtClean="0"/>
              <a:t>	S</a:t>
            </a:r>
            <a:r>
              <a:rPr lang="sr-Latn-CS" sz="2200" dirty="0" smtClean="0"/>
              <a:t>(</a:t>
            </a:r>
            <a:r>
              <a:rPr lang="sr-Latn-CS" sz="2200" i="1" dirty="0" smtClean="0"/>
              <a:t>s</a:t>
            </a:r>
            <a:r>
              <a:rPr lang="sr-Latn-CS" sz="2200" baseline="-25000" dirty="0" smtClean="0"/>
              <a:t>3</a:t>
            </a:r>
            <a:r>
              <a:rPr lang="sr-Latn-CS" sz="2200" dirty="0" smtClean="0"/>
              <a:t>,</a:t>
            </a:r>
            <a:r>
              <a:rPr lang="sr-Latn-CS" sz="2200" i="1" dirty="0" smtClean="0"/>
              <a:t>s</a:t>
            </a:r>
            <a:r>
              <a:rPr lang="sr-Latn-CS" sz="2200" baseline="-25000" dirty="0" smtClean="0"/>
              <a:t>2</a:t>
            </a:r>
            <a:r>
              <a:rPr lang="sr-Latn-CS" sz="2200" dirty="0" smtClean="0"/>
              <a:t>,</a:t>
            </a:r>
            <a:r>
              <a:rPr lang="sr-Latn-CS" sz="2200" i="1" dirty="0" smtClean="0"/>
              <a:t>s</a:t>
            </a:r>
            <a:r>
              <a:rPr lang="sr-Latn-CS" sz="2200" baseline="-25000" dirty="0" smtClean="0"/>
              <a:t>1</a:t>
            </a:r>
            <a:r>
              <a:rPr lang="sr-Latn-CS" sz="2200" dirty="0" smtClean="0"/>
              <a:t>) = </a:t>
            </a:r>
            <a:r>
              <a:rPr lang="sr-Latn-CS" sz="2200" b="1" i="1" dirty="0" smtClean="0"/>
              <a:t>S</a:t>
            </a:r>
            <a:r>
              <a:rPr lang="sr-Latn-CS" sz="2200" dirty="0" smtClean="0"/>
              <a:t>(110),</a:t>
            </a:r>
          </a:p>
          <a:p>
            <a:pPr algn="just">
              <a:buNone/>
            </a:pPr>
            <a:r>
              <a:rPr lang="sr-Latn-CS" sz="2200" dirty="0" smtClean="0"/>
              <a:t>	što u binarnoj notaciji predstavlja broj 6.  Sindrom govori da se je  greška dogodila na šestoj poziciji i ispravlja se komplementiranjem pristiglog bita (</a:t>
            </a:r>
            <a:r>
              <a:rPr lang="sr-Latn-CS" sz="2200" i="1" dirty="0" smtClean="0"/>
              <a:t>y</a:t>
            </a:r>
            <a:r>
              <a:rPr lang="sr-Latn-CS" sz="2200" baseline="-25000" dirty="0" smtClean="0"/>
              <a:t>6</a:t>
            </a:r>
            <a:r>
              <a:rPr lang="sr-Latn-CS" sz="2200" dirty="0" smtClean="0"/>
              <a:t>) (sabiranjem sa jedinicom) tako da se sada dobija:</a:t>
            </a:r>
          </a:p>
          <a:p>
            <a:pPr>
              <a:buNone/>
            </a:pPr>
            <a:r>
              <a:rPr lang="sr-Latn-CS" sz="2200" dirty="0" smtClean="0"/>
              <a:t>		 </a:t>
            </a:r>
            <a:r>
              <a:rPr lang="sr-Latn-CS" sz="2200" i="1" dirty="0" smtClean="0"/>
              <a:t>y</a:t>
            </a:r>
            <a:r>
              <a:rPr lang="sr-Latn-CS" sz="2200" baseline="-25000" dirty="0" smtClean="0"/>
              <a:t>6</a:t>
            </a:r>
            <a:r>
              <a:rPr lang="sr-Latn-CS" sz="2200" dirty="0" smtClean="0">
                <a:sym typeface="Symbol"/>
              </a:rPr>
              <a:t></a:t>
            </a:r>
            <a:r>
              <a:rPr lang="sr-Latn-CS" sz="2200" dirty="0" smtClean="0"/>
              <a:t>1=1</a:t>
            </a:r>
            <a:r>
              <a:rPr lang="sr-Latn-CS" sz="2200" dirty="0" smtClean="0">
                <a:sym typeface="Symbol"/>
              </a:rPr>
              <a:t></a:t>
            </a:r>
            <a:r>
              <a:rPr lang="sr-Latn-CS" sz="2200" dirty="0" smtClean="0"/>
              <a:t>1=0</a:t>
            </a:r>
          </a:p>
          <a:p>
            <a:endParaRPr lang="sr-Latn-CS" sz="2200" dirty="0" smtClean="0"/>
          </a:p>
          <a:p>
            <a:r>
              <a:rPr lang="sr-Latn-RS" sz="2200" dirty="0" smtClean="0"/>
              <a:t>b)</a:t>
            </a:r>
            <a:r>
              <a:rPr lang="sr-Latn-CS" sz="2200" dirty="0" smtClean="0"/>
              <a:t> U ovom slučaju je primljen vektor:</a:t>
            </a:r>
            <a:endParaRPr lang="en-US" sz="2200" dirty="0" smtClean="0"/>
          </a:p>
          <a:p>
            <a:pPr>
              <a:buNone/>
            </a:pPr>
            <a:r>
              <a:rPr lang="sr-Latn-CS" sz="2200" dirty="0" smtClean="0"/>
              <a:t>			1   0   1   0   </a:t>
            </a:r>
            <a:r>
              <a:rPr lang="sr-Latn-CS" sz="2200" b="1" dirty="0" smtClean="0">
                <a:solidFill>
                  <a:srgbClr val="FF0000"/>
                </a:solidFill>
              </a:rPr>
              <a:t>0</a:t>
            </a:r>
            <a:r>
              <a:rPr lang="sr-Latn-CS" sz="2200" dirty="0" smtClean="0">
                <a:solidFill>
                  <a:srgbClr val="FF0000"/>
                </a:solidFill>
              </a:rPr>
              <a:t>   </a:t>
            </a:r>
            <a:r>
              <a:rPr lang="sr-Latn-CS" sz="2200" b="1" dirty="0" smtClean="0">
                <a:solidFill>
                  <a:srgbClr val="FF0000"/>
                </a:solidFill>
              </a:rPr>
              <a:t>1</a:t>
            </a:r>
            <a:r>
              <a:rPr lang="sr-Latn-CS" sz="2200" dirty="0" smtClean="0">
                <a:solidFill>
                  <a:srgbClr val="FF0000"/>
                </a:solidFill>
              </a:rPr>
              <a:t>   </a:t>
            </a:r>
            <a:r>
              <a:rPr lang="sr-Latn-CS" sz="2200" dirty="0" smtClean="0"/>
              <a:t>1.</a:t>
            </a:r>
          </a:p>
          <a:p>
            <a:pPr algn="just">
              <a:buNone/>
            </a:pPr>
            <a:endParaRPr lang="sr-Latn-CS" sz="2200" dirty="0" smtClean="0"/>
          </a:p>
          <a:p>
            <a:pPr algn="just">
              <a:buNone/>
            </a:pPr>
            <a:endParaRPr lang="en-US" sz="2200"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8521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499616"/>
            <a:ext cx="6571490" cy="4541747"/>
          </a:xfrm>
        </p:spPr>
        <p:txBody>
          <a:bodyPr>
            <a:normAutofit fontScale="92500" lnSpcReduction="20000"/>
          </a:bodyPr>
          <a:lstStyle/>
          <a:p>
            <a:pPr algn="just">
              <a:buNone/>
            </a:pPr>
            <a:r>
              <a:rPr lang="sr-Latn-CS" sz="2400" dirty="0" smtClean="0"/>
              <a:t>	Sada elementi sindroma imaju vrednosti</a:t>
            </a:r>
            <a:endParaRPr lang="en-US" sz="2400" dirty="0" smtClean="0"/>
          </a:p>
          <a:p>
            <a:pPr algn="just">
              <a:buNone/>
            </a:pPr>
            <a:r>
              <a:rPr lang="sr-Latn-CS" sz="2400" dirty="0" smtClean="0"/>
              <a:t>		</a:t>
            </a:r>
            <a:r>
              <a:rPr lang="sr-Latn-CS" sz="2400" i="1" dirty="0" smtClean="0"/>
              <a:t>s</a:t>
            </a:r>
            <a:r>
              <a:rPr lang="sr-Latn-CS" sz="2400" baseline="-25000" dirty="0" smtClean="0"/>
              <a:t>1</a:t>
            </a:r>
            <a:r>
              <a:rPr lang="sr-Latn-CS" sz="2400" dirty="0" smtClean="0"/>
              <a:t>=</a:t>
            </a:r>
            <a:r>
              <a:rPr lang="sr-Latn-CS" sz="2400" i="1" dirty="0" smtClean="0"/>
              <a:t> y</a:t>
            </a:r>
            <a:r>
              <a:rPr lang="sr-Latn-CS" sz="2400" baseline="-25000" dirty="0" smtClean="0"/>
              <a:t>1</a:t>
            </a:r>
            <a:r>
              <a:rPr lang="sr-Latn-CS" sz="2400" dirty="0" smtClean="0">
                <a:sym typeface="Symbol"/>
              </a:rPr>
              <a:t></a:t>
            </a:r>
            <a:r>
              <a:rPr lang="sr-Latn-CS" sz="2400" i="1" dirty="0" smtClean="0"/>
              <a:t>y</a:t>
            </a:r>
            <a:r>
              <a:rPr lang="sr-Latn-CS" sz="2400" baseline="-25000" dirty="0" smtClean="0"/>
              <a:t>3</a:t>
            </a:r>
            <a:r>
              <a:rPr lang="sr-Latn-CS" sz="2400" dirty="0" smtClean="0">
                <a:sym typeface="Symbol"/>
              </a:rPr>
              <a:t></a:t>
            </a:r>
            <a:r>
              <a:rPr lang="sr-Latn-CS" sz="2400" i="1" dirty="0" smtClean="0"/>
              <a:t> y</a:t>
            </a:r>
            <a:r>
              <a:rPr lang="sr-Latn-CS" sz="2400" baseline="-25000" dirty="0" smtClean="0"/>
              <a:t>5</a:t>
            </a:r>
            <a:r>
              <a:rPr lang="sr-Latn-CS" sz="2400" dirty="0" smtClean="0">
                <a:sym typeface="Symbol"/>
              </a:rPr>
              <a:t></a:t>
            </a:r>
            <a:r>
              <a:rPr lang="sr-Latn-CS" sz="2400" i="1" dirty="0" smtClean="0"/>
              <a:t>y</a:t>
            </a:r>
            <a:r>
              <a:rPr lang="sr-Latn-CS" sz="2400" baseline="-25000" dirty="0" smtClean="0"/>
              <a:t>7</a:t>
            </a:r>
            <a:r>
              <a:rPr lang="sr-Latn-CS" sz="2400" dirty="0" smtClean="0"/>
              <a:t>=1</a:t>
            </a:r>
            <a:r>
              <a:rPr lang="sr-Latn-CS" sz="2400" dirty="0" smtClean="0">
                <a:sym typeface="Symbol"/>
              </a:rPr>
              <a:t></a:t>
            </a:r>
            <a:r>
              <a:rPr lang="sr-Latn-CS" sz="2400" dirty="0" smtClean="0"/>
              <a:t>1</a:t>
            </a:r>
            <a:r>
              <a:rPr lang="sr-Latn-CS" sz="2400" dirty="0" smtClean="0">
                <a:sym typeface="Symbol"/>
              </a:rPr>
              <a:t></a:t>
            </a:r>
            <a:r>
              <a:rPr lang="sr-Latn-CS" sz="2400" b="1" dirty="0" smtClean="0"/>
              <a:t>0</a:t>
            </a:r>
            <a:r>
              <a:rPr lang="sr-Latn-CS" sz="2400" dirty="0" smtClean="0">
                <a:sym typeface="Symbol"/>
              </a:rPr>
              <a:t></a:t>
            </a:r>
            <a:r>
              <a:rPr lang="sr-Latn-CS" sz="2400" dirty="0" smtClean="0"/>
              <a:t>1=1</a:t>
            </a:r>
            <a:endParaRPr lang="en-US" sz="2400" dirty="0" smtClean="0"/>
          </a:p>
          <a:p>
            <a:pPr algn="just">
              <a:buNone/>
            </a:pPr>
            <a:r>
              <a:rPr lang="sr-Latn-CS" sz="2400" dirty="0" smtClean="0"/>
              <a:t>		</a:t>
            </a:r>
            <a:r>
              <a:rPr lang="sr-Latn-CS" sz="2400" i="1" dirty="0" smtClean="0"/>
              <a:t>s</a:t>
            </a:r>
            <a:r>
              <a:rPr lang="sr-Latn-CS" sz="2400" baseline="-25000" dirty="0" smtClean="0"/>
              <a:t>2</a:t>
            </a:r>
            <a:r>
              <a:rPr lang="sr-Latn-CS" sz="2400" dirty="0" smtClean="0"/>
              <a:t>=</a:t>
            </a:r>
            <a:r>
              <a:rPr lang="sr-Latn-CS" sz="2400" i="1" dirty="0" smtClean="0"/>
              <a:t> y</a:t>
            </a:r>
            <a:r>
              <a:rPr lang="sr-Latn-CS" sz="2400" baseline="-25000" dirty="0" smtClean="0"/>
              <a:t>2</a:t>
            </a:r>
            <a:r>
              <a:rPr lang="sr-Latn-CS" sz="2400" dirty="0" smtClean="0">
                <a:sym typeface="Symbol"/>
              </a:rPr>
              <a:t></a:t>
            </a:r>
            <a:r>
              <a:rPr lang="sr-Latn-CS" sz="2400" i="1" dirty="0" smtClean="0"/>
              <a:t> y</a:t>
            </a:r>
            <a:r>
              <a:rPr lang="sr-Latn-CS" sz="2400" baseline="-25000" dirty="0" smtClean="0"/>
              <a:t>3</a:t>
            </a:r>
            <a:r>
              <a:rPr lang="sr-Latn-CS" sz="2400" dirty="0" smtClean="0">
                <a:sym typeface="Symbol"/>
              </a:rPr>
              <a:t></a:t>
            </a:r>
            <a:r>
              <a:rPr lang="sr-Latn-CS" sz="2400" i="1" dirty="0" smtClean="0"/>
              <a:t> y</a:t>
            </a:r>
            <a:r>
              <a:rPr lang="sr-Latn-CS" sz="2400" baseline="-25000" dirty="0" smtClean="0"/>
              <a:t>6</a:t>
            </a:r>
            <a:r>
              <a:rPr lang="sr-Latn-CS" sz="2400" dirty="0" smtClean="0">
                <a:sym typeface="Symbol"/>
              </a:rPr>
              <a:t></a:t>
            </a:r>
            <a:r>
              <a:rPr lang="sr-Latn-CS" sz="2400" i="1" dirty="0" smtClean="0"/>
              <a:t>y</a:t>
            </a:r>
            <a:r>
              <a:rPr lang="sr-Latn-CS" sz="2400" baseline="-25000" dirty="0" smtClean="0"/>
              <a:t>7</a:t>
            </a:r>
            <a:r>
              <a:rPr lang="sr-Latn-CS" sz="2400" dirty="0" smtClean="0"/>
              <a:t>=0</a:t>
            </a:r>
            <a:r>
              <a:rPr lang="sr-Latn-CS" sz="2400" dirty="0" smtClean="0">
                <a:sym typeface="Symbol"/>
              </a:rPr>
              <a:t></a:t>
            </a:r>
            <a:r>
              <a:rPr lang="sr-Latn-CS" sz="2400" dirty="0" smtClean="0"/>
              <a:t>1</a:t>
            </a:r>
            <a:r>
              <a:rPr lang="sr-Latn-CS" sz="2400" dirty="0" smtClean="0">
                <a:sym typeface="Symbol"/>
              </a:rPr>
              <a:t></a:t>
            </a:r>
            <a:r>
              <a:rPr lang="sr-Latn-CS" sz="2400" b="1" dirty="0" smtClean="0"/>
              <a:t>1</a:t>
            </a:r>
            <a:r>
              <a:rPr lang="sr-Latn-CS" sz="2400" dirty="0" smtClean="0">
                <a:sym typeface="Symbol"/>
              </a:rPr>
              <a:t></a:t>
            </a:r>
            <a:r>
              <a:rPr lang="sr-Latn-CS" sz="2400" dirty="0" smtClean="0"/>
              <a:t>1=1</a:t>
            </a:r>
            <a:endParaRPr lang="en-US" sz="2400" dirty="0" smtClean="0"/>
          </a:p>
          <a:p>
            <a:pPr algn="just">
              <a:buNone/>
            </a:pPr>
            <a:r>
              <a:rPr lang="sr-Latn-CS" sz="2400" i="1" dirty="0" smtClean="0"/>
              <a:t>	  s</a:t>
            </a:r>
            <a:r>
              <a:rPr lang="sr-Latn-CS" sz="2400" baseline="-25000" dirty="0" smtClean="0"/>
              <a:t>3</a:t>
            </a:r>
            <a:r>
              <a:rPr lang="sr-Latn-CS" sz="2400" dirty="0" smtClean="0"/>
              <a:t>=</a:t>
            </a:r>
            <a:r>
              <a:rPr lang="sr-Latn-CS" sz="2400" i="1" dirty="0" smtClean="0"/>
              <a:t> y</a:t>
            </a:r>
            <a:r>
              <a:rPr lang="sr-Latn-CS" sz="2400" baseline="-25000" dirty="0" smtClean="0"/>
              <a:t>4</a:t>
            </a:r>
            <a:r>
              <a:rPr lang="sr-Latn-CS" sz="2400" dirty="0" smtClean="0">
                <a:sym typeface="Symbol"/>
              </a:rPr>
              <a:t></a:t>
            </a:r>
            <a:r>
              <a:rPr lang="sr-Latn-CS" sz="2400" i="1" dirty="0" smtClean="0"/>
              <a:t> y</a:t>
            </a:r>
            <a:r>
              <a:rPr lang="sr-Latn-CS" sz="2400" baseline="-25000" dirty="0" smtClean="0"/>
              <a:t>5</a:t>
            </a:r>
            <a:r>
              <a:rPr lang="sr-Latn-CS" sz="2400" dirty="0" smtClean="0">
                <a:sym typeface="Symbol"/>
              </a:rPr>
              <a:t></a:t>
            </a:r>
            <a:r>
              <a:rPr lang="sr-Latn-CS" sz="2400" i="1" dirty="0" smtClean="0"/>
              <a:t> y</a:t>
            </a:r>
            <a:r>
              <a:rPr lang="sr-Latn-CS" sz="2400" baseline="-25000" dirty="0" smtClean="0"/>
              <a:t>6</a:t>
            </a:r>
            <a:r>
              <a:rPr lang="sr-Latn-CS" sz="2400" dirty="0" smtClean="0">
                <a:sym typeface="Symbol"/>
              </a:rPr>
              <a:t></a:t>
            </a:r>
            <a:r>
              <a:rPr lang="sr-Latn-CS" sz="2400" i="1" dirty="0" smtClean="0"/>
              <a:t>y</a:t>
            </a:r>
            <a:r>
              <a:rPr lang="sr-Latn-CS" sz="2400" baseline="-25000" dirty="0" smtClean="0"/>
              <a:t>7</a:t>
            </a:r>
            <a:r>
              <a:rPr lang="sr-Latn-CS" sz="2400" dirty="0" smtClean="0"/>
              <a:t>=0</a:t>
            </a:r>
            <a:r>
              <a:rPr lang="sr-Latn-CS" sz="2400" dirty="0" smtClean="0">
                <a:sym typeface="Symbol"/>
              </a:rPr>
              <a:t></a:t>
            </a:r>
            <a:r>
              <a:rPr lang="sr-Latn-CS" sz="2400" b="1" dirty="0" smtClean="0"/>
              <a:t>0</a:t>
            </a:r>
            <a:r>
              <a:rPr lang="sr-Latn-CS" sz="2400" dirty="0" smtClean="0">
                <a:sym typeface="Symbol"/>
              </a:rPr>
              <a:t></a:t>
            </a:r>
            <a:r>
              <a:rPr lang="sr-Latn-CS" sz="2400" b="1" dirty="0" smtClean="0"/>
              <a:t>1</a:t>
            </a:r>
            <a:r>
              <a:rPr lang="sr-Latn-CS" sz="2400" dirty="0" smtClean="0">
                <a:sym typeface="Symbol"/>
              </a:rPr>
              <a:t></a:t>
            </a:r>
            <a:r>
              <a:rPr lang="sr-Latn-CS" sz="2400" dirty="0" smtClean="0"/>
              <a:t>1=0.</a:t>
            </a:r>
          </a:p>
          <a:p>
            <a:pPr algn="just"/>
            <a:r>
              <a:rPr lang="sr-Latn-CS" sz="2400" dirty="0" smtClean="0"/>
              <a:t>Na osnovu dobijenog sindroma </a:t>
            </a:r>
            <a:r>
              <a:rPr lang="sr-Latn-CS" sz="2400" b="1" i="1" dirty="0" smtClean="0"/>
              <a:t>S</a:t>
            </a:r>
            <a:r>
              <a:rPr lang="sr-Latn-CS" sz="2400" dirty="0" smtClean="0"/>
              <a:t>(011) može se izvesti zaključak da se greška dogodila na trećoj poziciji, što je pograšno. </a:t>
            </a:r>
          </a:p>
          <a:p>
            <a:pPr algn="just"/>
            <a:r>
              <a:rPr lang="sr-Latn-CS" sz="2400" dirty="0" smtClean="0"/>
              <a:t>Ako se potraži minimalno Hemingovo rastojanje  koda dobija se </a:t>
            </a:r>
            <a:r>
              <a:rPr lang="sr-Latn-CS" sz="2400" i="1" dirty="0" smtClean="0"/>
              <a:t>d</a:t>
            </a:r>
            <a:r>
              <a:rPr lang="sr-Latn-CS" sz="2400" baseline="-25000" dirty="0" smtClean="0"/>
              <a:t>min</a:t>
            </a:r>
            <a:r>
              <a:rPr lang="sr-Latn-CS" sz="2400" dirty="0" smtClean="0"/>
              <a:t>=3 što znači da ovaj kod može da ispravlja sve jednostruke greške. Uz ovo isto minimalno Hemingovo rastojanje kod bi mogao da otkrije sve jednostruke i dvostruke greške, ali bez ispravljanja jednostrukih. </a:t>
            </a:r>
            <a:endParaRPr lang="en-US" sz="2400" dirty="0" smtClean="0"/>
          </a:p>
          <a:p>
            <a:endParaRPr lang="en-US" sz="24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94944"/>
          </a:xfrm>
        </p:spPr>
        <p:txBody>
          <a:bodyPr/>
          <a:lstStyle/>
          <a:p>
            <a:pPr algn="ctr"/>
            <a:r>
              <a:rPr lang="sr-Latn-RS" dirty="0" smtClean="0"/>
              <a:t>Konvolucioni kodovi</a:t>
            </a:r>
            <a:endParaRPr lang="en-US" dirty="0"/>
          </a:p>
        </p:txBody>
      </p:sp>
      <p:sp>
        <p:nvSpPr>
          <p:cNvPr id="3" name="Content Placeholder 2"/>
          <p:cNvSpPr>
            <a:spLocks noGrp="1"/>
          </p:cNvSpPr>
          <p:nvPr>
            <p:ph idx="1"/>
          </p:nvPr>
        </p:nvSpPr>
        <p:spPr>
          <a:xfrm>
            <a:off x="609598" y="1584960"/>
            <a:ext cx="6864097" cy="4669536"/>
          </a:xfrm>
        </p:spPr>
        <p:txBody>
          <a:bodyPr>
            <a:normAutofit lnSpcReduction="10000"/>
          </a:bodyPr>
          <a:lstStyle/>
          <a:p>
            <a:pPr algn="just"/>
            <a:r>
              <a:rPr lang="sr-Latn-CS" sz="2200" dirty="0" smtClean="0"/>
              <a:t>Kod konvolucionih kodova, provere na parnost koje se dodaju na </a:t>
            </a:r>
            <a:r>
              <a:rPr lang="sr-Latn-CS" sz="2200" i="1" dirty="0" smtClean="0"/>
              <a:t>k</a:t>
            </a:r>
            <a:r>
              <a:rPr lang="sr-Latn-CS" sz="2200" dirty="0" smtClean="0"/>
              <a:t> posmatranih informacionih bita da bi se dobilo </a:t>
            </a:r>
            <a:r>
              <a:rPr lang="sr-Latn-CS" sz="2200" i="1" dirty="0" smtClean="0"/>
              <a:t>n</a:t>
            </a:r>
            <a:r>
              <a:rPr lang="sr-Latn-CS" sz="2200" dirty="0" smtClean="0"/>
              <a:t> kanalnih bita, ne zavise samo od tih bita, već i od</a:t>
            </a:r>
            <a:r>
              <a:rPr lang="sr-Latn-CS" sz="2200" i="1" dirty="0" smtClean="0"/>
              <a:t> m </a:t>
            </a:r>
            <a:r>
              <a:rPr lang="sr-Latn-CS" sz="2200" dirty="0" smtClean="0"/>
              <a:t>prethodnih </a:t>
            </a:r>
            <a:r>
              <a:rPr lang="sr-Latn-CS" sz="2200" i="1" dirty="0" smtClean="0"/>
              <a:t>k</a:t>
            </a:r>
            <a:r>
              <a:rPr lang="sr-Latn-CS" sz="2200" dirty="0" smtClean="0"/>
              <a:t>-torki informacionih bita. Na taj način se unosi statistička zavisnost ne samo na dužini od </a:t>
            </a:r>
            <a:r>
              <a:rPr lang="sr-Latn-CS" sz="2200" i="1" dirty="0" smtClean="0"/>
              <a:t>n</a:t>
            </a:r>
            <a:r>
              <a:rPr lang="sr-Latn-CS" sz="2200" dirty="0" smtClean="0"/>
              <a:t> bita, već na dužini od (</a:t>
            </a:r>
            <a:r>
              <a:rPr lang="sr-Latn-CS" sz="2200" i="1" dirty="0" smtClean="0"/>
              <a:t>m</a:t>
            </a:r>
            <a:r>
              <a:rPr lang="sr-Latn-CS" sz="2200" dirty="0" smtClean="0"/>
              <a:t>+1)</a:t>
            </a:r>
            <a:r>
              <a:rPr lang="sr-Latn-CS" sz="2200" i="1" dirty="0" smtClean="0"/>
              <a:t>n</a:t>
            </a:r>
            <a:r>
              <a:rPr lang="sr-Latn-CS" sz="2200" dirty="0" smtClean="0"/>
              <a:t> bita u kanalu.</a:t>
            </a:r>
          </a:p>
          <a:p>
            <a:pPr algn="just"/>
            <a:r>
              <a:rPr lang="sr-Latn-CS" sz="2200" dirty="0" smtClean="0"/>
              <a:t>Ceo postupak se može predstaviti tako da signal sastavljen od blokova simbola (veličine </a:t>
            </a:r>
            <a:r>
              <a:rPr lang="sr-Latn-CS" sz="2200" i="1" dirty="0" smtClean="0"/>
              <a:t>k </a:t>
            </a:r>
            <a:r>
              <a:rPr lang="sr-Latn-CS" sz="2200" dirty="0" smtClean="0"/>
              <a:t>bita) dolazi na linearni prenosni sistem čiji impulsni odziv ima dužinu </a:t>
            </a:r>
            <a:r>
              <a:rPr lang="sr-Latn-CS" sz="2200" i="1" dirty="0" smtClean="0"/>
              <a:t>m</a:t>
            </a:r>
            <a:r>
              <a:rPr lang="sr-Latn-CS" sz="2200" dirty="0" smtClean="0"/>
              <a:t>+1 (blok). Na njegovom izlazu se pojavljuju blokovi od po </a:t>
            </a:r>
            <a:r>
              <a:rPr lang="sr-Latn-CS" sz="2200" i="1" dirty="0" smtClean="0"/>
              <a:t>n</a:t>
            </a:r>
            <a:r>
              <a:rPr lang="sr-Latn-CS" sz="2200" dirty="0" smtClean="0"/>
              <a:t> simbola, a izlazni “signal” je konvolucija ulaznog signala i impulsnog odziva sistema</a:t>
            </a:r>
            <a:r>
              <a:rPr lang="sr-Latn-CS" sz="2400" dirty="0" smtClean="0"/>
              <a:t>. </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524000"/>
            <a:ext cx="6925058" cy="4754880"/>
          </a:xfrm>
        </p:spPr>
        <p:txBody>
          <a:bodyPr>
            <a:normAutofit fontScale="92500" lnSpcReduction="10000"/>
          </a:bodyPr>
          <a:lstStyle/>
          <a:p>
            <a:pPr algn="just">
              <a:buNone/>
            </a:pPr>
            <a:r>
              <a:rPr lang="sr-Latn-CS" sz="2200" dirty="0" smtClean="0"/>
              <a:t>	</a:t>
            </a:r>
            <a:r>
              <a:rPr lang="sr-Latn-CS" sz="2400" dirty="0" smtClean="0"/>
              <a:t>Ovi kodovi su po tome dobili naziv </a:t>
            </a:r>
            <a:r>
              <a:rPr lang="sr-Latn-CS" sz="2400" b="1" i="1" dirty="0" smtClean="0"/>
              <a:t>konvolucioni</a:t>
            </a:r>
            <a:r>
              <a:rPr lang="sr-Latn-CS" sz="2400" dirty="0" smtClean="0"/>
              <a:t>. Na taj način se, i uz manje vrednosti </a:t>
            </a:r>
            <a:r>
              <a:rPr lang="sr-Latn-CS" sz="2400" i="1" dirty="0" smtClean="0"/>
              <a:t>k</a:t>
            </a:r>
            <a:r>
              <a:rPr lang="sr-Latn-CS" sz="2400" dirty="0" smtClean="0"/>
              <a:t> i </a:t>
            </a:r>
            <a:r>
              <a:rPr lang="sr-Latn-CS" sz="2400" i="1" dirty="0" smtClean="0"/>
              <a:t>n</a:t>
            </a:r>
            <a:r>
              <a:rPr lang="sr-Latn-CS" sz="2400" dirty="0" smtClean="0"/>
              <a:t>, mogu ostvariti duže “kodne reči”</a:t>
            </a:r>
            <a:r>
              <a:rPr lang="sr-Latn-CS" sz="2400" b="1" dirty="0" smtClean="0"/>
              <a:t>. </a:t>
            </a:r>
          </a:p>
          <a:p>
            <a:pPr algn="just"/>
            <a:r>
              <a:rPr lang="sr-Latn-CS" sz="2400" dirty="0" smtClean="0"/>
              <a:t>Ako se koder posmatra kao konačni automat, njegov izlaz zavisi od veličine memorije, tj. od </a:t>
            </a:r>
            <a:r>
              <a:rPr lang="sr-Latn-CS" sz="2400" i="1" dirty="0" smtClean="0"/>
              <a:t>m</a:t>
            </a:r>
            <a:r>
              <a:rPr lang="sr-Latn-CS" sz="2400" i="1" dirty="0" smtClean="0">
                <a:sym typeface="Symbol"/>
              </a:rPr>
              <a:t></a:t>
            </a:r>
            <a:r>
              <a:rPr lang="sr-Latn-CS" sz="2400" i="1" dirty="0" smtClean="0"/>
              <a:t>k</a:t>
            </a:r>
            <a:r>
              <a:rPr lang="sr-Latn-CS" sz="2400" dirty="0" smtClean="0"/>
              <a:t> prethodnih informacionih bita, koji definišu stanje kodera kao i od tekućih </a:t>
            </a:r>
            <a:r>
              <a:rPr lang="sr-Latn-CS" sz="2400" i="1" dirty="0" smtClean="0"/>
              <a:t>k</a:t>
            </a:r>
            <a:r>
              <a:rPr lang="sr-Latn-CS" sz="2400" dirty="0" smtClean="0"/>
              <a:t> informacionih bita. Tada se dobijeni kod zove </a:t>
            </a:r>
            <a:r>
              <a:rPr lang="sr-Latn-CS" sz="2400" i="1" dirty="0" smtClean="0"/>
              <a:t>trelis kod</a:t>
            </a:r>
            <a:r>
              <a:rPr lang="sr-Latn-CS" sz="2400" dirty="0" smtClean="0"/>
              <a:t>, jer se izlaz ovakvog kodera može predstaviti trelisom. Ako je koder vremenski nepromenljiv i linearan, tada se dobija </a:t>
            </a:r>
            <a:r>
              <a:rPr lang="sr-Latn-CS" sz="2400" i="1" dirty="0" smtClean="0"/>
              <a:t>konvolucioni kod</a:t>
            </a:r>
            <a:r>
              <a:rPr lang="sr-Latn-CS" sz="2400" dirty="0" smtClean="0"/>
              <a:t>. Konvolucioni kodovi se označavaju sa: (</a:t>
            </a:r>
            <a:r>
              <a:rPr lang="sr-Latn-CS" sz="2400" i="1" dirty="0" smtClean="0"/>
              <a:t>n</a:t>
            </a:r>
            <a:r>
              <a:rPr lang="sr-Latn-CS" sz="2400" dirty="0" smtClean="0"/>
              <a:t>,</a:t>
            </a:r>
            <a:r>
              <a:rPr lang="sr-Latn-CS" sz="2400" i="1" dirty="0" smtClean="0"/>
              <a:t>k</a:t>
            </a:r>
            <a:r>
              <a:rPr lang="sr-Latn-CS" sz="2400" dirty="0" smtClean="0"/>
              <a:t>,</a:t>
            </a:r>
            <a:r>
              <a:rPr lang="sr-Latn-CS" sz="2400" i="1" dirty="0" smtClean="0"/>
              <a:t>m</a:t>
            </a:r>
            <a:r>
              <a:rPr lang="sr-Latn-CS" sz="2400" dirty="0" smtClean="0"/>
              <a:t>). Za konvolucione kodove je od interesa veličina “</a:t>
            </a:r>
            <a:r>
              <a:rPr lang="sr-Latn-CS" sz="2400" i="1" dirty="0" smtClean="0"/>
              <a:t>constraint length</a:t>
            </a:r>
            <a:r>
              <a:rPr lang="sr-Latn-CS" sz="2400" dirty="0" smtClean="0"/>
              <a:t>” koja se računa: </a:t>
            </a:r>
            <a:r>
              <a:rPr lang="sr-Latn-CS" sz="2400" i="1" dirty="0" smtClean="0">
                <a:sym typeface="Symbol"/>
              </a:rPr>
              <a:t></a:t>
            </a:r>
            <a:r>
              <a:rPr lang="sr-Latn-CS" sz="2400" i="1" dirty="0" smtClean="0"/>
              <a:t> = n(m+</a:t>
            </a:r>
            <a:r>
              <a:rPr lang="sr-Latn-CS" sz="2400" dirty="0" smtClean="0"/>
              <a:t>1) </a:t>
            </a:r>
            <a:endParaRPr lang="en-US" sz="2400" dirty="0" smtClean="0"/>
          </a:p>
          <a:p>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511808"/>
            <a:ext cx="6547105" cy="4529555"/>
          </a:xfrm>
        </p:spPr>
        <p:txBody>
          <a:bodyPr>
            <a:normAutofit/>
          </a:bodyPr>
          <a:lstStyle/>
          <a:p>
            <a:pPr algn="just"/>
            <a:r>
              <a:rPr lang="sr-Latn-CS" sz="2200" dirty="0" smtClean="0"/>
              <a:t>Pošto jedan informacioni bit može da utiče na najviše </a:t>
            </a:r>
            <a:r>
              <a:rPr lang="sr-Latn-CS" sz="2200" i="1" dirty="0" smtClean="0">
                <a:sym typeface="Symbol"/>
              </a:rPr>
              <a:t></a:t>
            </a:r>
            <a:r>
              <a:rPr lang="sr-Latn-CS" sz="2200" dirty="0" smtClean="0"/>
              <a:t> izlaznih bita, ova veličina se može nazvati </a:t>
            </a:r>
            <a:r>
              <a:rPr lang="sr-Latn-CS" sz="2200" b="1" i="1" dirty="0" smtClean="0"/>
              <a:t>domašaj</a:t>
            </a:r>
            <a:r>
              <a:rPr lang="sr-Latn-CS" sz="2200" i="1" dirty="0" smtClean="0"/>
              <a:t>.</a:t>
            </a:r>
            <a:r>
              <a:rPr lang="sr-Latn-CS" sz="2200" dirty="0" smtClean="0"/>
              <a:t> Kada je </a:t>
            </a:r>
            <a:r>
              <a:rPr lang="sr-Latn-CS" sz="2200" i="1" dirty="0" smtClean="0"/>
              <a:t>k</a:t>
            </a:r>
            <a:r>
              <a:rPr lang="sr-Latn-CS" sz="2200" b="1" dirty="0" smtClean="0"/>
              <a:t> =</a:t>
            </a:r>
            <a:r>
              <a:rPr lang="sr-Latn-CS" sz="2200" b="1" baseline="-25000" dirty="0" smtClean="0"/>
              <a:t> </a:t>
            </a:r>
            <a:r>
              <a:rPr lang="sr-Latn-CS" sz="2200" dirty="0" smtClean="0"/>
              <a:t>1, tada je domašaj jednostavno ravan broju ćelija u pomeračkom registru (</a:t>
            </a:r>
            <a:r>
              <a:rPr lang="sr-Latn-CS" sz="2200" i="1" dirty="0" smtClean="0"/>
              <a:t>m</a:t>
            </a:r>
            <a:r>
              <a:rPr lang="sr-Latn-CS" sz="2200" dirty="0" smtClean="0"/>
              <a:t>) uvećanom za jedinicu (ulazni bit) i pomnoženom sa </a:t>
            </a:r>
            <a:r>
              <a:rPr lang="sr-Latn-CS" sz="2200" i="1" dirty="0" smtClean="0"/>
              <a:t>n</a:t>
            </a:r>
            <a:r>
              <a:rPr lang="sr-Latn-CS" sz="2200" dirty="0" smtClean="0"/>
              <a:t>.</a:t>
            </a:r>
          </a:p>
          <a:p>
            <a:pPr algn="just"/>
            <a:r>
              <a:rPr lang="sr-Latn-CS" sz="2200" dirty="0" smtClean="0"/>
              <a:t>Konvolucioni koderi se predstavljaju pomoću ćelija pomeračkih registara i sabirača po modulu dva. Na slici 2 prikazan je konvolucioni koder sa kodnim količnikom </a:t>
            </a:r>
            <a:r>
              <a:rPr lang="sr-Latn-CS" sz="2200" i="1" dirty="0" smtClean="0"/>
              <a:t>R</a:t>
            </a:r>
            <a:r>
              <a:rPr lang="sr-Latn-CS" sz="2200" dirty="0" smtClean="0"/>
              <a:t> =</a:t>
            </a:r>
            <a:r>
              <a:rPr lang="sr-Latn-CS" sz="2200" baseline="-25000" dirty="0" smtClean="0"/>
              <a:t> </a:t>
            </a:r>
            <a:r>
              <a:rPr lang="sr-Latn-CS" sz="2200" dirty="0" smtClean="0"/>
              <a:t>1/2 i domašaj  </a:t>
            </a:r>
            <a:r>
              <a:rPr lang="sr-Latn-CS" sz="2200" i="1" dirty="0" smtClean="0">
                <a:sym typeface="Symbol"/>
              </a:rPr>
              <a:t></a:t>
            </a:r>
            <a:r>
              <a:rPr lang="sr-Latn-CS" sz="2200" dirty="0" smtClean="0"/>
              <a:t> =</a:t>
            </a:r>
            <a:r>
              <a:rPr lang="sr-Latn-CS" sz="2200" baseline="-25000" dirty="0" smtClean="0"/>
              <a:t> </a:t>
            </a:r>
            <a:r>
              <a:rPr lang="sr-Latn-CS" sz="2200" dirty="0" smtClean="0"/>
              <a:t>6</a:t>
            </a:r>
            <a:r>
              <a:rPr lang="sr-Latn-CS" sz="2400" dirty="0" smtClean="0"/>
              <a:t>.</a:t>
            </a:r>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437632"/>
          </a:xfrm>
        </p:spPr>
        <p:txBody>
          <a:bodyPr>
            <a:normAutofit/>
          </a:bodyPr>
          <a:lstStyle/>
          <a:p>
            <a:pPr algn="ctr"/>
            <a:r>
              <a:rPr lang="sr-Latn-RS" sz="2400" dirty="0" smtClean="0"/>
              <a:t>Konvolucioni kodovi</a:t>
            </a:r>
            <a:endParaRPr lang="en-US" sz="2200" dirty="0"/>
          </a:p>
        </p:txBody>
      </p:sp>
      <p:sp>
        <p:nvSpPr>
          <p:cNvPr id="4" name="Rectangle 3"/>
          <p:cNvSpPr/>
          <p:nvPr/>
        </p:nvSpPr>
        <p:spPr>
          <a:xfrm>
            <a:off x="2487168" y="2877312"/>
            <a:ext cx="914400" cy="56083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4273296" y="2883408"/>
            <a:ext cx="914400" cy="56083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Oval 8"/>
          <p:cNvSpPr/>
          <p:nvPr/>
        </p:nvSpPr>
        <p:spPr>
          <a:xfrm>
            <a:off x="3779520" y="2157984"/>
            <a:ext cx="280416" cy="2560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dirty="0">
              <a:noFill/>
            </a:endParaRPr>
          </a:p>
        </p:txBody>
      </p:sp>
      <p:sp>
        <p:nvSpPr>
          <p:cNvPr id="14" name="Oval 13"/>
          <p:cNvSpPr/>
          <p:nvPr/>
        </p:nvSpPr>
        <p:spPr>
          <a:xfrm>
            <a:off x="3755136" y="4047744"/>
            <a:ext cx="329184" cy="304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dirty="0">
              <a:noFill/>
            </a:endParaRPr>
          </a:p>
        </p:txBody>
      </p:sp>
      <p:cxnSp>
        <p:nvCxnSpPr>
          <p:cNvPr id="16" name="Straight Connector 15"/>
          <p:cNvCxnSpPr/>
          <p:nvPr/>
        </p:nvCxnSpPr>
        <p:spPr>
          <a:xfrm flipV="1">
            <a:off x="914400" y="3121152"/>
            <a:ext cx="1584960" cy="12192"/>
          </a:xfrm>
          <a:prstGeom prst="line">
            <a:avLst/>
          </a:prstGeom>
        </p:spPr>
        <p:style>
          <a:lnRef idx="2">
            <a:schemeClr val="accent6"/>
          </a:lnRef>
          <a:fillRef idx="0">
            <a:schemeClr val="accent6"/>
          </a:fillRef>
          <a:effectRef idx="1">
            <a:schemeClr val="accent6"/>
          </a:effectRef>
          <a:fontRef idx="minor">
            <a:schemeClr val="tx1"/>
          </a:fontRef>
        </p:style>
      </p:cxnSp>
      <p:cxnSp>
        <p:nvCxnSpPr>
          <p:cNvPr id="21" name="Straight Connector 20"/>
          <p:cNvCxnSpPr>
            <a:endCxn id="8" idx="1"/>
          </p:cNvCxnSpPr>
          <p:nvPr/>
        </p:nvCxnSpPr>
        <p:spPr>
          <a:xfrm flipV="1">
            <a:off x="3425952" y="3163824"/>
            <a:ext cx="847344" cy="6096"/>
          </a:xfrm>
          <a:prstGeom prst="line">
            <a:avLst/>
          </a:prstGeom>
        </p:spPr>
        <p:style>
          <a:lnRef idx="2">
            <a:schemeClr val="accent6"/>
          </a:lnRef>
          <a:fillRef idx="0">
            <a:schemeClr val="accent6"/>
          </a:fillRef>
          <a:effectRef idx="1">
            <a:schemeClr val="accent6"/>
          </a:effectRef>
          <a:fontRef idx="minor">
            <a:schemeClr val="tx1"/>
          </a:fontRef>
        </p:style>
      </p:cxnSp>
      <p:cxnSp>
        <p:nvCxnSpPr>
          <p:cNvPr id="23" name="Straight Connector 22"/>
          <p:cNvCxnSpPr>
            <a:stCxn id="8" idx="3"/>
          </p:cNvCxnSpPr>
          <p:nvPr/>
        </p:nvCxnSpPr>
        <p:spPr>
          <a:xfrm>
            <a:off x="5187696" y="3163824"/>
            <a:ext cx="640080" cy="6096"/>
          </a:xfrm>
          <a:prstGeom prst="line">
            <a:avLst/>
          </a:prstGeom>
        </p:spPr>
        <p:style>
          <a:lnRef idx="2">
            <a:schemeClr val="accent6"/>
          </a:lnRef>
          <a:fillRef idx="0">
            <a:schemeClr val="accent6"/>
          </a:fillRef>
          <a:effectRef idx="1">
            <a:schemeClr val="accent6"/>
          </a:effectRef>
          <a:fontRef idx="minor">
            <a:schemeClr val="tx1"/>
          </a:fontRef>
        </p:style>
      </p:cxnSp>
      <p:cxnSp>
        <p:nvCxnSpPr>
          <p:cNvPr id="26" name="Straight Arrow Connector 25"/>
          <p:cNvCxnSpPr/>
          <p:nvPr/>
        </p:nvCxnSpPr>
        <p:spPr>
          <a:xfrm rot="10800000" flipV="1">
            <a:off x="4047744" y="2255520"/>
            <a:ext cx="1780032" cy="609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8" name="Straight Arrow Connector 27"/>
          <p:cNvCxnSpPr/>
          <p:nvPr/>
        </p:nvCxnSpPr>
        <p:spPr>
          <a:xfrm flipV="1">
            <a:off x="1889760" y="2292096"/>
            <a:ext cx="1926336" cy="1219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0" name="Straight Connector 29"/>
          <p:cNvCxnSpPr/>
          <p:nvPr/>
        </p:nvCxnSpPr>
        <p:spPr>
          <a:xfrm rot="16200000" flipH="1">
            <a:off x="993648" y="3236976"/>
            <a:ext cx="1865376" cy="24384"/>
          </a:xfrm>
          <a:prstGeom prst="line">
            <a:avLst/>
          </a:prstGeom>
        </p:spPr>
        <p:style>
          <a:lnRef idx="2">
            <a:schemeClr val="accent6"/>
          </a:lnRef>
          <a:fillRef idx="0">
            <a:schemeClr val="accent6"/>
          </a:fillRef>
          <a:effectRef idx="1">
            <a:schemeClr val="accent6"/>
          </a:effectRef>
          <a:fontRef idx="minor">
            <a:schemeClr val="tx1"/>
          </a:fontRef>
        </p:style>
      </p:cxnSp>
      <p:cxnSp>
        <p:nvCxnSpPr>
          <p:cNvPr id="33" name="Straight Arrow Connector 32"/>
          <p:cNvCxnSpPr>
            <a:endCxn id="14" idx="2"/>
          </p:cNvCxnSpPr>
          <p:nvPr/>
        </p:nvCxnSpPr>
        <p:spPr>
          <a:xfrm flipV="1">
            <a:off x="1950720" y="4200144"/>
            <a:ext cx="1804416" cy="182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5" name="Straight Arrow Connector 34"/>
          <p:cNvCxnSpPr>
            <a:endCxn id="14" idx="6"/>
          </p:cNvCxnSpPr>
          <p:nvPr/>
        </p:nvCxnSpPr>
        <p:spPr>
          <a:xfrm rot="10800000">
            <a:off x="4084320" y="4200144"/>
            <a:ext cx="1755648" cy="609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8" name="Straight Connector 37"/>
          <p:cNvCxnSpPr/>
          <p:nvPr/>
        </p:nvCxnSpPr>
        <p:spPr>
          <a:xfrm rot="5400000">
            <a:off x="4901184" y="3255264"/>
            <a:ext cx="1877568"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42" name="Straight Arrow Connector 41"/>
          <p:cNvCxnSpPr/>
          <p:nvPr/>
        </p:nvCxnSpPr>
        <p:spPr>
          <a:xfrm rot="5400000" flipH="1" flipV="1">
            <a:off x="3526536" y="2776728"/>
            <a:ext cx="768096" cy="182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50" name="Straight Connector 49"/>
          <p:cNvCxnSpPr>
            <a:stCxn id="9" idx="0"/>
          </p:cNvCxnSpPr>
          <p:nvPr/>
        </p:nvCxnSpPr>
        <p:spPr>
          <a:xfrm rot="16200000" flipV="1">
            <a:off x="3739896" y="1978152"/>
            <a:ext cx="353568" cy="6096"/>
          </a:xfrm>
          <a:prstGeom prst="line">
            <a:avLst/>
          </a:prstGeom>
        </p:spPr>
        <p:style>
          <a:lnRef idx="2">
            <a:schemeClr val="accent6"/>
          </a:lnRef>
          <a:fillRef idx="0">
            <a:schemeClr val="accent6"/>
          </a:fillRef>
          <a:effectRef idx="1">
            <a:schemeClr val="accent6"/>
          </a:effectRef>
          <a:fontRef idx="minor">
            <a:schemeClr val="tx1"/>
          </a:fontRef>
        </p:style>
      </p:cxnSp>
      <p:cxnSp>
        <p:nvCxnSpPr>
          <p:cNvPr id="52" name="Straight Connector 51"/>
          <p:cNvCxnSpPr/>
          <p:nvPr/>
        </p:nvCxnSpPr>
        <p:spPr>
          <a:xfrm>
            <a:off x="3938016" y="1792224"/>
            <a:ext cx="2279904" cy="12192"/>
          </a:xfrm>
          <a:prstGeom prst="line">
            <a:avLst/>
          </a:prstGeom>
        </p:spPr>
        <p:style>
          <a:lnRef idx="2">
            <a:schemeClr val="accent6"/>
          </a:lnRef>
          <a:fillRef idx="0">
            <a:schemeClr val="accent6"/>
          </a:fillRef>
          <a:effectRef idx="1">
            <a:schemeClr val="accent6"/>
          </a:effectRef>
          <a:fontRef idx="minor">
            <a:schemeClr val="tx1"/>
          </a:fontRef>
        </p:style>
      </p:cxnSp>
      <p:cxnSp>
        <p:nvCxnSpPr>
          <p:cNvPr id="54" name="Straight Arrow Connector 53"/>
          <p:cNvCxnSpPr/>
          <p:nvPr/>
        </p:nvCxnSpPr>
        <p:spPr>
          <a:xfrm rot="5400000">
            <a:off x="5766816" y="2218944"/>
            <a:ext cx="890016" cy="1219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60" name="TextBox 59"/>
          <p:cNvSpPr txBox="1"/>
          <p:nvPr/>
        </p:nvSpPr>
        <p:spPr>
          <a:xfrm>
            <a:off x="5242560" y="3316224"/>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b="1" i="1" dirty="0" smtClean="0"/>
              <a:t>s</a:t>
            </a:r>
            <a:r>
              <a:rPr lang="sr-Latn-CS" b="1" i="1" baseline="-25000" dirty="0" smtClean="0"/>
              <a:t>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1" name="TextBox 60"/>
          <p:cNvSpPr txBox="1"/>
          <p:nvPr/>
        </p:nvSpPr>
        <p:spPr>
          <a:xfrm>
            <a:off x="3700272" y="3273552"/>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b="1" i="1" dirty="0" smtClean="0"/>
              <a:t>s</a:t>
            </a:r>
            <a:r>
              <a:rPr lang="sr-Latn-CS" b="1" i="1" baseline="-25000" dirty="0" smtClean="0"/>
              <a:t>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2" name="TextBox 61"/>
          <p:cNvSpPr txBox="1"/>
          <p:nvPr/>
        </p:nvSpPr>
        <p:spPr>
          <a:xfrm>
            <a:off x="4901184" y="4669536"/>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3" name="TextBox 62"/>
          <p:cNvSpPr txBox="1"/>
          <p:nvPr/>
        </p:nvSpPr>
        <p:spPr>
          <a:xfrm>
            <a:off x="5254752" y="3291840"/>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b="1" i="1" dirty="0" smtClean="0"/>
              <a:t>s</a:t>
            </a:r>
            <a:r>
              <a:rPr lang="sr-Latn-CS" b="1" i="1" baseline="-25000" dirty="0" smtClean="0"/>
              <a:t>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4" name="TextBox 63"/>
          <p:cNvSpPr txBox="1"/>
          <p:nvPr/>
        </p:nvSpPr>
        <p:spPr>
          <a:xfrm>
            <a:off x="1237488" y="3236976"/>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b="1" i="1" dirty="0" smtClean="0"/>
              <a:t>x</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68" name="Straight Connector 67"/>
          <p:cNvCxnSpPr>
            <a:stCxn id="14" idx="4"/>
          </p:cNvCxnSpPr>
          <p:nvPr/>
        </p:nvCxnSpPr>
        <p:spPr>
          <a:xfrm rot="16200000" flipH="1">
            <a:off x="3739896" y="4532376"/>
            <a:ext cx="377952" cy="18288"/>
          </a:xfrm>
          <a:prstGeom prst="line">
            <a:avLst/>
          </a:prstGeom>
        </p:spPr>
        <p:style>
          <a:lnRef idx="2">
            <a:schemeClr val="accent6"/>
          </a:lnRef>
          <a:fillRef idx="0">
            <a:schemeClr val="accent6"/>
          </a:fillRef>
          <a:effectRef idx="1">
            <a:schemeClr val="accent6"/>
          </a:effectRef>
          <a:fontRef idx="minor">
            <a:schemeClr val="tx1"/>
          </a:fontRef>
        </p:style>
      </p:cxnSp>
      <p:cxnSp>
        <p:nvCxnSpPr>
          <p:cNvPr id="72" name="Straight Connector 71"/>
          <p:cNvCxnSpPr/>
          <p:nvPr/>
        </p:nvCxnSpPr>
        <p:spPr>
          <a:xfrm flipV="1">
            <a:off x="3913632" y="4693920"/>
            <a:ext cx="2340864" cy="12192"/>
          </a:xfrm>
          <a:prstGeom prst="line">
            <a:avLst/>
          </a:prstGeom>
        </p:spPr>
        <p:style>
          <a:lnRef idx="2">
            <a:schemeClr val="accent6"/>
          </a:lnRef>
          <a:fillRef idx="0">
            <a:schemeClr val="accent6"/>
          </a:fillRef>
          <a:effectRef idx="1">
            <a:schemeClr val="accent6"/>
          </a:effectRef>
          <a:fontRef idx="minor">
            <a:schemeClr val="tx1"/>
          </a:fontRef>
        </p:style>
      </p:cxnSp>
      <p:cxnSp>
        <p:nvCxnSpPr>
          <p:cNvPr id="76" name="Straight Arrow Connector 75"/>
          <p:cNvCxnSpPr/>
          <p:nvPr/>
        </p:nvCxnSpPr>
        <p:spPr>
          <a:xfrm rot="16200000" flipV="1">
            <a:off x="5700554" y="4152170"/>
            <a:ext cx="1047718" cy="1139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80" name="TextBox 79"/>
          <p:cNvSpPr txBox="1"/>
          <p:nvPr/>
        </p:nvSpPr>
        <p:spPr>
          <a:xfrm>
            <a:off x="6345936" y="2334768"/>
            <a:ext cx="615696"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i="1" dirty="0" smtClean="0"/>
              <a:t>y</a:t>
            </a:r>
            <a:r>
              <a:rPr lang="sr-Latn-CS" i="1" baseline="-25000" dirty="0" smtClean="0"/>
              <a:t>1</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 name="TextBox 80"/>
          <p:cNvSpPr txBox="1"/>
          <p:nvPr/>
        </p:nvSpPr>
        <p:spPr>
          <a:xfrm>
            <a:off x="6321552" y="3712464"/>
            <a:ext cx="512064"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r-Latn-CS" i="1" dirty="0" smtClean="0"/>
              <a:t>y</a:t>
            </a:r>
            <a:r>
              <a:rPr lang="sr-Latn-CS" i="1" baseline="-25000" dirty="0" smtClean="0"/>
              <a:t>2</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2" name="Content Placeholder 81"/>
          <p:cNvSpPr>
            <a:spLocks noGrp="1"/>
          </p:cNvSpPr>
          <p:nvPr>
            <p:ph idx="1"/>
          </p:nvPr>
        </p:nvSpPr>
        <p:spPr>
          <a:xfrm>
            <a:off x="609599" y="1316736"/>
            <a:ext cx="6347714" cy="4724627"/>
          </a:xfrm>
        </p:spPr>
        <p:txBody>
          <a:bodyPr/>
          <a:lstStyle/>
          <a:p>
            <a:endParaRPr lang="sr-Latn-RS" dirty="0" smtClean="0"/>
          </a:p>
          <a:p>
            <a:r>
              <a:rPr lang="sr-Latn-RS" dirty="0" smtClean="0"/>
              <a:t>                                             </a:t>
            </a:r>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endParaRPr lang="sr-Latn-RS" dirty="0" smtClean="0"/>
          </a:p>
          <a:p>
            <a:pPr>
              <a:buNone/>
            </a:pPr>
            <a:r>
              <a:rPr lang="sr-Latn-RS" dirty="0" smtClean="0"/>
              <a:t>		               </a:t>
            </a:r>
            <a:r>
              <a:rPr lang="sr-Latn-RS" sz="2200" dirty="0" smtClean="0"/>
              <a:t>Slika 2 </a:t>
            </a:r>
            <a:r>
              <a:rPr lang="sr-Latn-CS" sz="2200" dirty="0" smtClean="0"/>
              <a:t>Konvolucioni koder </a:t>
            </a:r>
          </a:p>
          <a:p>
            <a:pPr>
              <a:buNone/>
            </a:pPr>
            <a:r>
              <a:rPr lang="sr-Latn-CS" dirty="0" smtClean="0"/>
              <a:t>                            </a:t>
            </a:r>
            <a:r>
              <a:rPr lang="sr-Latn-CS" b="1" i="1" dirty="0" smtClean="0"/>
              <a:t>k</a:t>
            </a:r>
            <a:r>
              <a:rPr lang="sr-Latn-CS" dirty="0" smtClean="0"/>
              <a:t> =</a:t>
            </a:r>
            <a:r>
              <a:rPr lang="sr-Latn-CS" baseline="-25000" dirty="0" smtClean="0"/>
              <a:t> </a:t>
            </a:r>
            <a:r>
              <a:rPr lang="sr-Latn-CS" b="1" dirty="0" smtClean="0"/>
              <a:t>1, </a:t>
            </a:r>
            <a:r>
              <a:rPr lang="sr-Latn-CS" b="1" i="1" dirty="0" smtClean="0"/>
              <a:t>n</a:t>
            </a:r>
            <a:r>
              <a:rPr lang="sr-Latn-CS" dirty="0" smtClean="0"/>
              <a:t> =</a:t>
            </a:r>
            <a:r>
              <a:rPr lang="sr-Latn-CS" baseline="-25000" dirty="0" smtClean="0"/>
              <a:t> </a:t>
            </a:r>
            <a:r>
              <a:rPr lang="sr-Latn-CS" b="1" dirty="0" smtClean="0"/>
              <a:t>2, </a:t>
            </a:r>
            <a:r>
              <a:rPr lang="sr-Latn-CS" b="1" i="1" dirty="0" smtClean="0"/>
              <a:t>m</a:t>
            </a:r>
            <a:r>
              <a:rPr lang="sr-Latn-CS" dirty="0" smtClean="0"/>
              <a:t> =</a:t>
            </a:r>
            <a:r>
              <a:rPr lang="sr-Latn-CS" baseline="-25000" dirty="0" smtClean="0"/>
              <a:t> </a:t>
            </a:r>
            <a:r>
              <a:rPr lang="sr-Latn-CS" b="1" dirty="0" smtClean="0"/>
              <a:t>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46176"/>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475232"/>
            <a:ext cx="6888482" cy="4566131"/>
          </a:xfrm>
        </p:spPr>
        <p:txBody>
          <a:bodyPr>
            <a:normAutofit fontScale="92500" lnSpcReduction="10000"/>
          </a:bodyPr>
          <a:lstStyle/>
          <a:p>
            <a:pPr algn="just"/>
            <a:r>
              <a:rPr lang="sr-Latn-CS" sz="2400" b="1" dirty="0" smtClean="0"/>
              <a:t> </a:t>
            </a:r>
            <a:r>
              <a:rPr lang="sr-Latn-CS" sz="2400" dirty="0" smtClean="0"/>
              <a:t>Izlazi se formiraju sabiranjem bita koji se u datom trenutku nalaze na ulazu kodera i na izlazu odgovarajućih ćelija pomeračkog registra. Izlazi ćelija registra označeni su sa </a:t>
            </a:r>
            <a:r>
              <a:rPr lang="sr-Latn-CS" sz="2400" b="1" i="1" dirty="0" smtClean="0"/>
              <a:t>s</a:t>
            </a:r>
            <a:r>
              <a:rPr lang="sr-Latn-CS" sz="2400" b="1" i="1" baseline="-25000" dirty="0" smtClean="0"/>
              <a:t>1 i </a:t>
            </a:r>
            <a:r>
              <a:rPr lang="sr-Latn-CS" sz="2400" i="1" dirty="0" smtClean="0"/>
              <a:t>s</a:t>
            </a:r>
            <a:r>
              <a:rPr lang="sr-Latn-CS" sz="2400" i="1" baseline="-25000" dirty="0" smtClean="0"/>
              <a:t>2</a:t>
            </a:r>
            <a:r>
              <a:rPr lang="sr-Latn-CS" sz="2400" dirty="0" smtClean="0"/>
              <a:t>, i predstavljaju komponente vektora stanja</a:t>
            </a:r>
          </a:p>
          <a:p>
            <a:pPr algn="just"/>
            <a:r>
              <a:rPr lang="sr-Latn-CS" sz="2400" dirty="0" smtClean="0"/>
              <a:t>U posmatranom primeru koder ima četiri stanja. Ta stanja se mogu predstaviti binarno ili pomoću decimalnog ekvivalenta (00=0, 01=1, 10=2, 11=3).</a:t>
            </a:r>
            <a:endParaRPr lang="en-US" sz="2400" b="1" dirty="0" smtClean="0"/>
          </a:p>
          <a:p>
            <a:r>
              <a:rPr lang="sr-Latn-CS" sz="2400" dirty="0" smtClean="0"/>
              <a:t> Ako se komponente vektora stanja u narednom trenutku označe sa </a:t>
            </a:r>
            <a:r>
              <a:rPr lang="sr-Latn-CS" sz="2400" i="1" dirty="0" smtClean="0"/>
              <a:t>s</a:t>
            </a:r>
            <a:r>
              <a:rPr lang="sr-Latn-CS" sz="2400" baseline="-25000" dirty="0" smtClean="0"/>
              <a:t>1</a:t>
            </a:r>
            <a:r>
              <a:rPr lang="sr-Latn-CS" sz="2400" dirty="0" smtClean="0"/>
              <a:t>' i </a:t>
            </a:r>
            <a:r>
              <a:rPr lang="sr-Latn-CS" sz="2400" i="1" dirty="0" smtClean="0"/>
              <a:t>s</a:t>
            </a:r>
            <a:r>
              <a:rPr lang="sr-Latn-CS" sz="2400" baseline="-25000" dirty="0" smtClean="0"/>
              <a:t>2</a:t>
            </a:r>
            <a:r>
              <a:rPr lang="sr-Latn-CS" sz="2400" dirty="0" smtClean="0"/>
              <a:t>', tada se mogu napisati  jednačine koje određuje </a:t>
            </a:r>
            <a:r>
              <a:rPr lang="sr-Latn-CS" sz="2400" b="1" i="1" dirty="0" smtClean="0"/>
              <a:t>zakon rada</a:t>
            </a:r>
            <a:r>
              <a:rPr lang="sr-Latn-CS" sz="2400" dirty="0" smtClean="0"/>
              <a:t> posmatranog kodera i glase:</a:t>
            </a:r>
            <a:endParaRPr lang="en-US" sz="2400" b="1" dirty="0" smtClean="0"/>
          </a:p>
          <a:p>
            <a:pPr>
              <a:buNone/>
            </a:pPr>
            <a:r>
              <a:rPr lang="sr-Latn-CS" sz="2400" b="1" dirty="0" smtClean="0"/>
              <a:t>                                                </a:t>
            </a:r>
            <a:endParaRPr lang="en-US" sz="2400" b="1" dirty="0" smtClean="0"/>
          </a:p>
          <a:p>
            <a:pPr algn="just"/>
            <a:endParaRPr lang="en-US" sz="2200" dirty="0"/>
          </a:p>
        </p:txBody>
      </p:sp>
      <p:graphicFrame>
        <p:nvGraphicFramePr>
          <p:cNvPr id="35842" name="Object 2"/>
          <p:cNvGraphicFramePr>
            <a:graphicFrameLocks noChangeAspect="1"/>
          </p:cNvGraphicFramePr>
          <p:nvPr/>
        </p:nvGraphicFramePr>
        <p:xfrm>
          <a:off x="4583176" y="2748026"/>
          <a:ext cx="992154" cy="324358"/>
        </p:xfrm>
        <a:graphic>
          <a:graphicData uri="http://schemas.openxmlformats.org/presentationml/2006/ole">
            <p:oleObj spid="_x0000_s35842" name="Equation" r:id="rId3" imgW="660240" imgH="215640" progId="Equation.3">
              <p:embed/>
            </p:oleObj>
          </a:graphicData>
        </a:graphic>
      </p:graphicFrame>
      <p:graphicFrame>
        <p:nvGraphicFramePr>
          <p:cNvPr id="35843" name="Object 3"/>
          <p:cNvGraphicFramePr>
            <a:graphicFrameLocks noChangeAspect="1"/>
          </p:cNvGraphicFramePr>
          <p:nvPr/>
        </p:nvGraphicFramePr>
        <p:xfrm>
          <a:off x="1347788" y="5314950"/>
          <a:ext cx="5043487" cy="415925"/>
        </p:xfrm>
        <a:graphic>
          <a:graphicData uri="http://schemas.openxmlformats.org/presentationml/2006/ole">
            <p:oleObj spid="_x0000_s35843" name="Equation" r:id="rId4" imgW="2781000" imgH="2286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9" y="1377696"/>
            <a:ext cx="6347714" cy="4663667"/>
          </a:xfrm>
        </p:spPr>
        <p:txBody>
          <a:bodyPr>
            <a:normAutofit fontScale="92500" lnSpcReduction="10000"/>
          </a:bodyPr>
          <a:lstStyle/>
          <a:p>
            <a:pPr>
              <a:buNone/>
            </a:pPr>
            <a:r>
              <a:rPr lang="sr-Latn-CS" sz="2200" dirty="0" smtClean="0"/>
              <a:t>	</a:t>
            </a:r>
            <a:r>
              <a:rPr lang="sr-Latn-CS" sz="2400" dirty="0" smtClean="0"/>
              <a:t>Njihovom primenom se formira tabela 3</a:t>
            </a:r>
          </a:p>
          <a:p>
            <a:endParaRPr lang="sr-Latn-CS" b="1" dirty="0" smtClean="0"/>
          </a:p>
          <a:p>
            <a:endParaRPr lang="sr-Latn-CS" b="1" dirty="0" smtClean="0"/>
          </a:p>
          <a:p>
            <a:endParaRPr lang="sr-Latn-CS" b="1" dirty="0" smtClean="0"/>
          </a:p>
          <a:p>
            <a:endParaRPr lang="sr-Latn-CS" b="1" dirty="0" smtClean="0"/>
          </a:p>
          <a:p>
            <a:endParaRPr lang="sr-Latn-CS" b="1" dirty="0" smtClean="0"/>
          </a:p>
          <a:p>
            <a:endParaRPr lang="sr-Latn-CS" b="1" dirty="0" smtClean="0"/>
          </a:p>
          <a:p>
            <a:endParaRPr lang="sr-Latn-CS" b="1" dirty="0" smtClean="0"/>
          </a:p>
          <a:p>
            <a:endParaRPr lang="sr-Latn-CS" b="1" dirty="0" smtClean="0"/>
          </a:p>
          <a:p>
            <a:endParaRPr lang="sr-Latn-CS" b="1" dirty="0" smtClean="0"/>
          </a:p>
          <a:p>
            <a:pPr lvl="4"/>
            <a:endParaRPr lang="sr-Latn-CS" sz="2000" b="1" dirty="0" smtClean="0"/>
          </a:p>
          <a:p>
            <a:pPr lvl="4"/>
            <a:r>
              <a:rPr lang="sr-Latn-CS" sz="2000" b="1" dirty="0" smtClean="0"/>
              <a:t>Tabela 3</a:t>
            </a:r>
            <a:endParaRPr lang="en-US" sz="2000" b="1" dirty="0" smtClean="0"/>
          </a:p>
          <a:p>
            <a:endParaRPr lang="en-US" dirty="0"/>
          </a:p>
        </p:txBody>
      </p:sp>
      <p:graphicFrame>
        <p:nvGraphicFramePr>
          <p:cNvPr id="5" name="Table 4"/>
          <p:cNvGraphicFramePr>
            <a:graphicFrameLocks noGrp="1"/>
          </p:cNvGraphicFramePr>
          <p:nvPr/>
        </p:nvGraphicFramePr>
        <p:xfrm>
          <a:off x="2279905" y="2018792"/>
          <a:ext cx="3767330" cy="3291840"/>
        </p:xfrm>
        <a:graphic>
          <a:graphicData uri="http://schemas.openxmlformats.org/drawingml/2006/table">
            <a:tbl>
              <a:tblPr firstRow="1" bandRow="1">
                <a:tableStyleId>{5940675A-B579-460E-94D1-54222C63F5DA}</a:tableStyleId>
              </a:tblPr>
              <a:tblGrid>
                <a:gridCol w="538190"/>
                <a:gridCol w="538190"/>
                <a:gridCol w="538190"/>
                <a:gridCol w="538190"/>
                <a:gridCol w="538190"/>
                <a:gridCol w="538190"/>
                <a:gridCol w="538190"/>
              </a:tblGrid>
              <a:tr h="332458">
                <a:tc>
                  <a:txBody>
                    <a:bodyPr/>
                    <a:lstStyle/>
                    <a:p>
                      <a:r>
                        <a:rPr lang="sr-Latn-RS" dirty="0" smtClean="0"/>
                        <a:t>x</a:t>
                      </a:r>
                      <a:endParaRPr lang="en-US" dirty="0"/>
                    </a:p>
                  </a:txBody>
                  <a:tcPr/>
                </a:tc>
                <a:tc>
                  <a:txBody>
                    <a:bodyPr/>
                    <a:lstStyle/>
                    <a:p>
                      <a:endParaRPr lang="en-US" dirty="0">
                        <a:noFill/>
                      </a:endParaRP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32458">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r>
              <a:tr h="332458">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r>
              <a:tr h="332458">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r>
              <a:tr h="332458">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r>
              <a:tr h="332458">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r>
              <a:tr h="332458">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r>
              <a:tr h="332458">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c>
                  <a:txBody>
                    <a:bodyPr/>
                    <a:lstStyle/>
                    <a:p>
                      <a:r>
                        <a:rPr lang="sr-Latn-RS" dirty="0" smtClean="0"/>
                        <a:t>1</a:t>
                      </a:r>
                      <a:endParaRPr lang="en-US" dirty="0"/>
                    </a:p>
                  </a:txBody>
                  <a:tcPr/>
                </a:tc>
              </a:tr>
              <a:tr h="332458">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1</a:t>
                      </a:r>
                      <a:endParaRPr lang="en-US" dirty="0"/>
                    </a:p>
                  </a:txBody>
                  <a:tcPr/>
                </a:tc>
                <a:tc>
                  <a:txBody>
                    <a:bodyPr/>
                    <a:lstStyle/>
                    <a:p>
                      <a:r>
                        <a:rPr lang="sr-Latn-RS" dirty="0" smtClean="0"/>
                        <a:t>0</a:t>
                      </a:r>
                      <a:endParaRPr lang="en-US" dirty="0"/>
                    </a:p>
                  </a:txBody>
                  <a:tcPr/>
                </a:tc>
              </a:tr>
            </a:tbl>
          </a:graphicData>
        </a:graphic>
      </p:graphicFrame>
      <p:graphicFrame>
        <p:nvGraphicFramePr>
          <p:cNvPr id="36866" name="Object 2"/>
          <p:cNvGraphicFramePr>
            <a:graphicFrameLocks noChangeAspect="1"/>
          </p:cNvGraphicFramePr>
          <p:nvPr/>
        </p:nvGraphicFramePr>
        <p:xfrm>
          <a:off x="2990342" y="2036064"/>
          <a:ext cx="228346" cy="367030"/>
        </p:xfrm>
        <a:graphic>
          <a:graphicData uri="http://schemas.openxmlformats.org/presentationml/2006/ole">
            <p:oleObj spid="_x0000_s36866" name="Equation" r:id="rId3" imgW="139680" imgH="215640" progId="Equation.3">
              <p:embed/>
            </p:oleObj>
          </a:graphicData>
        </a:graphic>
      </p:graphicFrame>
      <p:graphicFrame>
        <p:nvGraphicFramePr>
          <p:cNvPr id="36867" name="Object 3"/>
          <p:cNvGraphicFramePr>
            <a:graphicFrameLocks noChangeAspect="1"/>
          </p:cNvGraphicFramePr>
          <p:nvPr/>
        </p:nvGraphicFramePr>
        <p:xfrm>
          <a:off x="3537395" y="2066036"/>
          <a:ext cx="242125" cy="342650"/>
        </p:xfrm>
        <a:graphic>
          <a:graphicData uri="http://schemas.openxmlformats.org/presentationml/2006/ole">
            <p:oleObj spid="_x0000_s36867" name="Equation" r:id="rId4" imgW="152280" imgH="215640" progId="Equation.3">
              <p:embed/>
            </p:oleObj>
          </a:graphicData>
        </a:graphic>
      </p:graphicFrame>
      <p:graphicFrame>
        <p:nvGraphicFramePr>
          <p:cNvPr id="36868" name="Object 4"/>
          <p:cNvGraphicFramePr>
            <a:graphicFrameLocks noChangeAspect="1"/>
          </p:cNvGraphicFramePr>
          <p:nvPr/>
        </p:nvGraphicFramePr>
        <p:xfrm>
          <a:off x="5582031" y="2040382"/>
          <a:ext cx="344488" cy="385763"/>
        </p:xfrm>
        <a:graphic>
          <a:graphicData uri="http://schemas.openxmlformats.org/presentationml/2006/ole">
            <p:oleObj spid="_x0000_s36868" name="Equation" r:id="rId5" imgW="177480" imgH="215640" progId="Equation.3">
              <p:embed/>
            </p:oleObj>
          </a:graphicData>
        </a:graphic>
      </p:graphicFrame>
      <p:graphicFrame>
        <p:nvGraphicFramePr>
          <p:cNvPr id="36870" name="Object 6"/>
          <p:cNvGraphicFramePr>
            <a:graphicFrameLocks noChangeAspect="1"/>
          </p:cNvGraphicFramePr>
          <p:nvPr/>
        </p:nvGraphicFramePr>
        <p:xfrm>
          <a:off x="5053267" y="2036890"/>
          <a:ext cx="320675" cy="385762"/>
        </p:xfrm>
        <a:graphic>
          <a:graphicData uri="http://schemas.openxmlformats.org/presentationml/2006/ole">
            <p:oleObj spid="_x0000_s36870" name="Equation" r:id="rId6" imgW="164880" imgH="215640" progId="Equation.3">
              <p:embed/>
            </p:oleObj>
          </a:graphicData>
        </a:graphic>
      </p:graphicFrame>
      <p:graphicFrame>
        <p:nvGraphicFramePr>
          <p:cNvPr id="36871" name="Object 7"/>
          <p:cNvGraphicFramePr>
            <a:graphicFrameLocks noChangeAspect="1"/>
          </p:cNvGraphicFramePr>
          <p:nvPr/>
        </p:nvGraphicFramePr>
        <p:xfrm>
          <a:off x="4440174" y="1991614"/>
          <a:ext cx="485394" cy="398628"/>
        </p:xfrm>
        <a:graphic>
          <a:graphicData uri="http://schemas.openxmlformats.org/presentationml/2006/ole">
            <p:oleObj spid="_x0000_s36871" name="Equation" r:id="rId7" imgW="190440" imgH="241200" progId="Equation.3">
              <p:embed/>
            </p:oleObj>
          </a:graphicData>
        </a:graphic>
      </p:graphicFrame>
      <p:graphicFrame>
        <p:nvGraphicFramePr>
          <p:cNvPr id="36873" name="Object 9"/>
          <p:cNvGraphicFramePr>
            <a:graphicFrameLocks noChangeAspect="1"/>
          </p:cNvGraphicFramePr>
          <p:nvPr/>
        </p:nvGraphicFramePr>
        <p:xfrm>
          <a:off x="3965194" y="2028190"/>
          <a:ext cx="326390" cy="385826"/>
        </p:xfrm>
        <a:graphic>
          <a:graphicData uri="http://schemas.openxmlformats.org/presentationml/2006/ole">
            <p:oleObj spid="_x0000_s36873" name="Equation" r:id="rId8" imgW="164880" imgH="24120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46176"/>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402080"/>
            <a:ext cx="6839714" cy="4639283"/>
          </a:xfrm>
        </p:spPr>
        <p:txBody>
          <a:bodyPr>
            <a:normAutofit lnSpcReduction="10000"/>
          </a:bodyPr>
          <a:lstStyle/>
          <a:p>
            <a:pPr algn="just">
              <a:buNone/>
            </a:pPr>
            <a:r>
              <a:rPr lang="sr-Latn-CS" sz="2200" dirty="0" smtClean="0"/>
              <a:t>	Pojedine vrste ove tabele definišu dozvoljene prelaze između pojedinih stanja. </a:t>
            </a:r>
          </a:p>
          <a:p>
            <a:pPr algn="just"/>
            <a:r>
              <a:rPr lang="sr-Latn-CS" sz="2200" b="1" i="1" dirty="0" smtClean="0"/>
              <a:t>Primer2:</a:t>
            </a:r>
          </a:p>
          <a:p>
            <a:pPr algn="just">
              <a:buNone/>
            </a:pPr>
            <a:r>
              <a:rPr lang="sr-Latn-CS" sz="2200" b="1" i="1" dirty="0" smtClean="0"/>
              <a:t>	</a:t>
            </a:r>
            <a:r>
              <a:rPr lang="sr-Latn-CS" sz="2200" dirty="0" smtClean="0"/>
              <a:t>Ako se koder zatekao u stanju [</a:t>
            </a:r>
            <a:r>
              <a:rPr lang="sr-Latn-CS" sz="2200" i="1" dirty="0" smtClean="0"/>
              <a:t>s</a:t>
            </a:r>
            <a:r>
              <a:rPr lang="sr-Latn-CS" sz="2200" baseline="-25000" dirty="0" smtClean="0"/>
              <a:t>1</a:t>
            </a:r>
            <a:r>
              <a:rPr lang="sr-Latn-CS" sz="2200" i="1" dirty="0" smtClean="0"/>
              <a:t>s</a:t>
            </a:r>
            <a:r>
              <a:rPr lang="sr-Latn-CS" sz="2200" baseline="-25000" dirty="0" smtClean="0"/>
              <a:t>2</a:t>
            </a:r>
            <a:r>
              <a:rPr lang="sr-Latn-CS" sz="2200" dirty="0" smtClean="0"/>
              <a:t>]</a:t>
            </a:r>
            <a:r>
              <a:rPr lang="sr-Latn-CS" sz="2200" b="1" dirty="0" smtClean="0"/>
              <a:t> =</a:t>
            </a:r>
            <a:r>
              <a:rPr lang="sr-Latn-CS" sz="2200" b="1" baseline="-25000" dirty="0" smtClean="0"/>
              <a:t> </a:t>
            </a:r>
            <a:r>
              <a:rPr lang="sr-Latn-CS" sz="2200" dirty="0" smtClean="0"/>
              <a:t>[10], on može preći u stanje [</a:t>
            </a:r>
            <a:r>
              <a:rPr lang="sr-Latn-CS" sz="2200" i="1" dirty="0" smtClean="0"/>
              <a:t>s</a:t>
            </a:r>
            <a:r>
              <a:rPr lang="sr-Latn-CS" sz="2200" baseline="-25000" dirty="0" smtClean="0"/>
              <a:t>1</a:t>
            </a:r>
            <a:r>
              <a:rPr lang="sr-Latn-CS" sz="2200" dirty="0" smtClean="0"/>
              <a:t>'</a:t>
            </a:r>
            <a:r>
              <a:rPr lang="sr-Latn-CS" sz="2200" i="1" dirty="0" smtClean="0"/>
              <a:t>s</a:t>
            </a:r>
            <a:r>
              <a:rPr lang="sr-Latn-CS" sz="2200" baseline="-25000" dirty="0" smtClean="0"/>
              <a:t>2</a:t>
            </a:r>
            <a:r>
              <a:rPr lang="sr-Latn-CS" sz="2200" dirty="0" smtClean="0"/>
              <a:t>']</a:t>
            </a:r>
            <a:r>
              <a:rPr lang="sr-Latn-CS" sz="2200" b="1" dirty="0" smtClean="0"/>
              <a:t> =</a:t>
            </a:r>
            <a:r>
              <a:rPr lang="sr-Latn-CS" sz="2200" b="1" baseline="-25000" dirty="0" smtClean="0"/>
              <a:t> </a:t>
            </a:r>
            <a:r>
              <a:rPr lang="sr-Latn-CS" sz="2200" dirty="0" smtClean="0"/>
              <a:t>[01] samo ako se na njegovom ulazu pojavio bit </a:t>
            </a:r>
            <a:r>
              <a:rPr lang="sr-Latn-CS" sz="2200" i="1" dirty="0" smtClean="0"/>
              <a:t>x</a:t>
            </a:r>
            <a:r>
              <a:rPr lang="sr-Latn-CS" sz="2200" b="1" dirty="0" smtClean="0"/>
              <a:t> =</a:t>
            </a:r>
            <a:r>
              <a:rPr lang="sr-Latn-CS" sz="2200" b="1" baseline="-25000" dirty="0" smtClean="0"/>
              <a:t> </a:t>
            </a:r>
            <a:r>
              <a:rPr lang="sr-Latn-CS" sz="2200" dirty="0" smtClean="0"/>
              <a:t>0 (na izlazu se tada emituju </a:t>
            </a:r>
            <a:r>
              <a:rPr lang="sr-Latn-CS" sz="2200" i="1" dirty="0" smtClean="0"/>
              <a:t>y</a:t>
            </a:r>
            <a:r>
              <a:rPr lang="sr-Latn-CS" sz="2200" baseline="-25000" dirty="0" smtClean="0"/>
              <a:t>1</a:t>
            </a:r>
            <a:r>
              <a:rPr lang="sr-Latn-CS" sz="2200" b="1" dirty="0" smtClean="0"/>
              <a:t> =</a:t>
            </a:r>
            <a:r>
              <a:rPr lang="sr-Latn-CS" sz="2200" b="1" baseline="-25000" dirty="0" smtClean="0"/>
              <a:t> </a:t>
            </a:r>
            <a:r>
              <a:rPr lang="sr-Latn-CS" sz="2200" dirty="0" smtClean="0"/>
              <a:t>1 i </a:t>
            </a:r>
            <a:r>
              <a:rPr lang="sr-Latn-CS" sz="2200" i="1" dirty="0" smtClean="0"/>
              <a:t>y</a:t>
            </a:r>
            <a:r>
              <a:rPr lang="sr-Latn-CS" sz="2200" baseline="-25000" dirty="0" smtClean="0"/>
              <a:t>2</a:t>
            </a:r>
            <a:r>
              <a:rPr lang="sr-Latn-CS" sz="2200" b="1" dirty="0" smtClean="0"/>
              <a:t> =</a:t>
            </a:r>
            <a:r>
              <a:rPr lang="sr-Latn-CS" sz="2200" b="1" baseline="-25000" dirty="0" smtClean="0"/>
              <a:t> </a:t>
            </a:r>
            <a:r>
              <a:rPr lang="sr-Latn-CS" sz="2200" dirty="0" smtClean="0"/>
              <a:t>0). S druge strane, ako se koder zatekne u istom tom stanju ali na njegov ulaz stigne </a:t>
            </a:r>
            <a:r>
              <a:rPr lang="sr-Latn-CS" sz="2200" i="1" dirty="0" smtClean="0"/>
              <a:t>x</a:t>
            </a:r>
            <a:r>
              <a:rPr lang="sr-Latn-CS" sz="2200" dirty="0" smtClean="0"/>
              <a:t>=1, novo stanje će biti [</a:t>
            </a:r>
            <a:r>
              <a:rPr lang="sr-Latn-CS" sz="2200" i="1" dirty="0" smtClean="0"/>
              <a:t>s</a:t>
            </a:r>
            <a:r>
              <a:rPr lang="sr-Latn-CS" sz="2200" baseline="-25000" dirty="0" smtClean="0"/>
              <a:t>1</a:t>
            </a:r>
            <a:r>
              <a:rPr lang="sr-Latn-CS" sz="2200" dirty="0" smtClean="0"/>
              <a:t>'</a:t>
            </a:r>
            <a:r>
              <a:rPr lang="sr-Latn-CS" sz="2200" i="1" dirty="0" smtClean="0"/>
              <a:t>s</a:t>
            </a:r>
            <a:r>
              <a:rPr lang="sr-Latn-CS" sz="2200" baseline="-25000" dirty="0" smtClean="0"/>
              <a:t>2</a:t>
            </a:r>
            <a:r>
              <a:rPr lang="sr-Latn-CS" sz="2200" dirty="0" smtClean="0"/>
              <a:t>']</a:t>
            </a:r>
            <a:r>
              <a:rPr lang="sr-Latn-CS" sz="2200" b="1" dirty="0" smtClean="0"/>
              <a:t> =</a:t>
            </a:r>
            <a:r>
              <a:rPr lang="sr-Latn-CS" sz="2200" b="1" baseline="-25000" dirty="0" smtClean="0"/>
              <a:t> </a:t>
            </a:r>
            <a:r>
              <a:rPr lang="sr-Latn-CS" sz="2200" dirty="0" smtClean="0"/>
              <a:t>[11], a na izlazu će se emitovati </a:t>
            </a:r>
            <a:r>
              <a:rPr lang="sr-Latn-CS" sz="2200" i="1" dirty="0" smtClean="0"/>
              <a:t>y</a:t>
            </a:r>
            <a:r>
              <a:rPr lang="sr-Latn-CS" sz="2200" baseline="-25000" dirty="0" smtClean="0"/>
              <a:t>1</a:t>
            </a:r>
            <a:r>
              <a:rPr lang="sr-Latn-CS" sz="2200" b="1" dirty="0" smtClean="0"/>
              <a:t> =</a:t>
            </a:r>
            <a:r>
              <a:rPr lang="sr-Latn-CS" sz="2200" b="1" baseline="-25000" dirty="0" smtClean="0"/>
              <a:t> </a:t>
            </a:r>
            <a:r>
              <a:rPr lang="sr-Latn-CS" sz="2200" dirty="0" smtClean="0"/>
              <a:t>0 i </a:t>
            </a:r>
            <a:r>
              <a:rPr lang="sr-Latn-CS" sz="2200" i="1" dirty="0" smtClean="0"/>
              <a:t>y</a:t>
            </a:r>
            <a:r>
              <a:rPr lang="sr-Latn-CS" sz="2200" baseline="-25000" dirty="0" smtClean="0"/>
              <a:t>2</a:t>
            </a:r>
            <a:r>
              <a:rPr lang="sr-Latn-CS" sz="2200" b="1" dirty="0" smtClean="0"/>
              <a:t> =</a:t>
            </a:r>
            <a:r>
              <a:rPr lang="sr-Latn-CS" sz="2200" b="1" baseline="-25000" dirty="0" smtClean="0"/>
              <a:t> </a:t>
            </a:r>
            <a:r>
              <a:rPr lang="sr-Latn-CS" sz="2200" dirty="0" smtClean="0"/>
              <a:t>1.</a:t>
            </a:r>
          </a:p>
          <a:p>
            <a:pPr algn="just"/>
            <a:r>
              <a:rPr lang="sr-Latn-CS" sz="2200" dirty="0" smtClean="0"/>
              <a:t>Iz svakog stanja definisan je prelaz u samo dva naredna stanja, tj. prelazi u neka stanja nisu mogući. </a:t>
            </a:r>
            <a:endParaRPr lang="en-US" sz="2200" dirty="0" smtClean="0"/>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475232"/>
            <a:ext cx="6839713" cy="4566131"/>
          </a:xfrm>
        </p:spPr>
        <p:txBody>
          <a:bodyPr>
            <a:normAutofit/>
          </a:bodyPr>
          <a:lstStyle/>
          <a:p>
            <a:pPr>
              <a:buNone/>
            </a:pPr>
            <a:r>
              <a:rPr lang="sr-Latn-CS" sz="2200" dirty="0" smtClean="0"/>
              <a:t>	Ovo je opisano </a:t>
            </a:r>
            <a:r>
              <a:rPr lang="sr-Latn-CS" sz="2200" i="1" dirty="0" smtClean="0"/>
              <a:t>dijagramom stanja</a:t>
            </a:r>
            <a:r>
              <a:rPr lang="sr-Latn-CS" sz="2200" dirty="0" smtClean="0"/>
              <a:t> konvolucionog kodera prikazanog na slici 3.</a:t>
            </a:r>
          </a:p>
          <a:p>
            <a:endParaRPr lang="sr-Latn-CS" sz="2200" dirty="0" smtClean="0"/>
          </a:p>
          <a:p>
            <a:endParaRPr lang="sr-Latn-CS" sz="2200" dirty="0" smtClean="0"/>
          </a:p>
          <a:p>
            <a:endParaRPr lang="sr-Latn-CS" sz="2200" dirty="0" smtClean="0"/>
          </a:p>
          <a:p>
            <a:endParaRPr lang="sr-Latn-CS" sz="2200" dirty="0" smtClean="0"/>
          </a:p>
          <a:p>
            <a:endParaRPr lang="sr-Latn-CS" sz="2200" dirty="0" smtClean="0"/>
          </a:p>
          <a:p>
            <a:endParaRPr lang="sr-Latn-CS" sz="2200" dirty="0" smtClean="0"/>
          </a:p>
          <a:p>
            <a:r>
              <a:rPr lang="sr-Latn-CS" sz="2200" dirty="0" smtClean="0"/>
              <a:t>                  Slika 3 Dijagram stanja </a:t>
            </a:r>
            <a:endParaRPr lang="en-US" sz="2200" dirty="0"/>
          </a:p>
        </p:txBody>
      </p:sp>
      <p:sp>
        <p:nvSpPr>
          <p:cNvPr id="5" name="Oval 4"/>
          <p:cNvSpPr/>
          <p:nvPr/>
        </p:nvSpPr>
        <p:spPr>
          <a:xfrm>
            <a:off x="4962144" y="3413760"/>
            <a:ext cx="585216" cy="585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28672" y="3474720"/>
            <a:ext cx="512064" cy="369332"/>
          </a:xfrm>
          <a:prstGeom prst="rect">
            <a:avLst/>
          </a:prstGeom>
          <a:noFill/>
        </p:spPr>
        <p:txBody>
          <a:bodyPr wrap="square" rtlCol="0">
            <a:spAutoFit/>
          </a:bodyPr>
          <a:lstStyle/>
          <a:p>
            <a:r>
              <a:rPr lang="sr-Latn-CS" b="1" dirty="0" smtClean="0"/>
              <a:t>00</a:t>
            </a:r>
            <a:endParaRPr lang="en-US" dirty="0">
              <a:noFill/>
            </a:endParaRPr>
          </a:p>
        </p:txBody>
      </p:sp>
      <p:sp>
        <p:nvSpPr>
          <p:cNvPr id="8" name="Oval 7"/>
          <p:cNvSpPr/>
          <p:nvPr/>
        </p:nvSpPr>
        <p:spPr>
          <a:xfrm>
            <a:off x="2286000" y="3322320"/>
            <a:ext cx="585216" cy="585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33216" y="2596896"/>
            <a:ext cx="585216" cy="585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21024" y="4169664"/>
            <a:ext cx="585216" cy="585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p:cNvSpPr/>
          <p:nvPr/>
        </p:nvSpPr>
        <p:spPr>
          <a:xfrm rot="7145618">
            <a:off x="1623267" y="3310643"/>
            <a:ext cx="803549" cy="813728"/>
          </a:xfrm>
          <a:prstGeom prst="arc">
            <a:avLst>
              <a:gd name="adj1" fmla="val 15441673"/>
              <a:gd name="adj2" fmla="val 1232981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18163386">
            <a:off x="5442877" y="3224263"/>
            <a:ext cx="702758" cy="720191"/>
          </a:xfrm>
          <a:prstGeom prst="arc">
            <a:avLst>
              <a:gd name="adj1" fmla="val 15441673"/>
              <a:gd name="adj2" fmla="val 1161817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3688080" y="2700528"/>
            <a:ext cx="512064" cy="369332"/>
          </a:xfrm>
          <a:prstGeom prst="rect">
            <a:avLst/>
          </a:prstGeom>
          <a:noFill/>
        </p:spPr>
        <p:txBody>
          <a:bodyPr wrap="square" rtlCol="0">
            <a:spAutoFit/>
          </a:bodyPr>
          <a:lstStyle/>
          <a:p>
            <a:r>
              <a:rPr lang="sr-Latn-CS" b="1" dirty="0" smtClean="0"/>
              <a:t>01</a:t>
            </a:r>
            <a:endParaRPr lang="en-US" dirty="0">
              <a:noFill/>
            </a:endParaRPr>
          </a:p>
        </p:txBody>
      </p:sp>
      <p:sp>
        <p:nvSpPr>
          <p:cNvPr id="23" name="TextBox 22"/>
          <p:cNvSpPr txBox="1"/>
          <p:nvPr/>
        </p:nvSpPr>
        <p:spPr>
          <a:xfrm>
            <a:off x="5017008" y="3541776"/>
            <a:ext cx="512064" cy="369332"/>
          </a:xfrm>
          <a:prstGeom prst="rect">
            <a:avLst/>
          </a:prstGeom>
          <a:noFill/>
        </p:spPr>
        <p:txBody>
          <a:bodyPr wrap="square" rtlCol="0">
            <a:spAutoFit/>
          </a:bodyPr>
          <a:lstStyle/>
          <a:p>
            <a:r>
              <a:rPr lang="sr-Latn-CS" b="1" dirty="0" smtClean="0"/>
              <a:t>11</a:t>
            </a:r>
            <a:endParaRPr lang="en-US" dirty="0">
              <a:noFill/>
            </a:endParaRPr>
          </a:p>
        </p:txBody>
      </p:sp>
      <p:sp>
        <p:nvSpPr>
          <p:cNvPr id="24" name="TextBox 23"/>
          <p:cNvSpPr txBox="1"/>
          <p:nvPr/>
        </p:nvSpPr>
        <p:spPr>
          <a:xfrm>
            <a:off x="3651504" y="4261104"/>
            <a:ext cx="512064" cy="369332"/>
          </a:xfrm>
          <a:prstGeom prst="rect">
            <a:avLst/>
          </a:prstGeom>
          <a:noFill/>
        </p:spPr>
        <p:txBody>
          <a:bodyPr wrap="square" rtlCol="0">
            <a:spAutoFit/>
          </a:bodyPr>
          <a:lstStyle/>
          <a:p>
            <a:r>
              <a:rPr lang="sr-Latn-CS" b="1" dirty="0" smtClean="0"/>
              <a:t>10</a:t>
            </a:r>
            <a:endParaRPr lang="en-US" dirty="0">
              <a:noFill/>
            </a:endParaRPr>
          </a:p>
        </p:txBody>
      </p:sp>
      <p:cxnSp>
        <p:nvCxnSpPr>
          <p:cNvPr id="28" name="Shape 27"/>
          <p:cNvCxnSpPr>
            <a:endCxn id="8" idx="0"/>
          </p:cNvCxnSpPr>
          <p:nvPr/>
        </p:nvCxnSpPr>
        <p:spPr>
          <a:xfrm rot="10800000" flipV="1">
            <a:off x="2578608" y="2743200"/>
            <a:ext cx="1091184" cy="57912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hape 44"/>
          <p:cNvCxnSpPr>
            <a:stCxn id="8" idx="4"/>
          </p:cNvCxnSpPr>
          <p:nvPr/>
        </p:nvCxnSpPr>
        <p:spPr>
          <a:xfrm rot="16200000" flipH="1">
            <a:off x="2767584" y="3718560"/>
            <a:ext cx="749808" cy="112776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hape 47"/>
          <p:cNvCxnSpPr/>
          <p:nvPr/>
        </p:nvCxnSpPr>
        <p:spPr>
          <a:xfrm flipV="1">
            <a:off x="4255008" y="3949849"/>
            <a:ext cx="902567" cy="670919"/>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hape 49"/>
          <p:cNvCxnSpPr>
            <a:stCxn id="5" idx="0"/>
          </p:cNvCxnSpPr>
          <p:nvPr/>
        </p:nvCxnSpPr>
        <p:spPr>
          <a:xfrm rot="16200000" flipV="1">
            <a:off x="4407408" y="2566416"/>
            <a:ext cx="658368" cy="103632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9" idx="3"/>
          </p:cNvCxnSpPr>
          <p:nvPr/>
        </p:nvCxnSpPr>
        <p:spPr>
          <a:xfrm rot="5400000">
            <a:off x="3133345" y="3657241"/>
            <a:ext cx="1146407" cy="247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flipH="1" flipV="1">
            <a:off x="3590544" y="3639312"/>
            <a:ext cx="1109472" cy="48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71728" y="3614928"/>
            <a:ext cx="688848" cy="369332"/>
          </a:xfrm>
          <a:prstGeom prst="rect">
            <a:avLst/>
          </a:prstGeom>
          <a:noFill/>
        </p:spPr>
        <p:txBody>
          <a:bodyPr wrap="square" rtlCol="0">
            <a:spAutoFit/>
          </a:bodyPr>
          <a:lstStyle/>
          <a:p>
            <a:r>
              <a:rPr lang="sr-Latn-CS" b="1" dirty="0" smtClean="0"/>
              <a:t>0/00</a:t>
            </a:r>
            <a:endParaRPr lang="en-US" dirty="0">
              <a:noFill/>
            </a:endParaRPr>
          </a:p>
        </p:txBody>
      </p:sp>
      <p:sp>
        <p:nvSpPr>
          <p:cNvPr id="63" name="TextBox 62"/>
          <p:cNvSpPr txBox="1"/>
          <p:nvPr/>
        </p:nvSpPr>
        <p:spPr>
          <a:xfrm>
            <a:off x="2462784" y="4498848"/>
            <a:ext cx="688848" cy="369332"/>
          </a:xfrm>
          <a:prstGeom prst="rect">
            <a:avLst/>
          </a:prstGeom>
          <a:noFill/>
        </p:spPr>
        <p:txBody>
          <a:bodyPr wrap="square" rtlCol="0">
            <a:spAutoFit/>
          </a:bodyPr>
          <a:lstStyle/>
          <a:p>
            <a:r>
              <a:rPr lang="sr-Latn-CS" b="1" dirty="0" smtClean="0"/>
              <a:t>1/11</a:t>
            </a:r>
            <a:endParaRPr lang="en-US" dirty="0">
              <a:noFill/>
            </a:endParaRPr>
          </a:p>
        </p:txBody>
      </p:sp>
      <p:sp>
        <p:nvSpPr>
          <p:cNvPr id="64" name="TextBox 63"/>
          <p:cNvSpPr txBox="1"/>
          <p:nvPr/>
        </p:nvSpPr>
        <p:spPr>
          <a:xfrm>
            <a:off x="2548128" y="2487168"/>
            <a:ext cx="688848" cy="369332"/>
          </a:xfrm>
          <a:prstGeom prst="rect">
            <a:avLst/>
          </a:prstGeom>
          <a:noFill/>
        </p:spPr>
        <p:txBody>
          <a:bodyPr wrap="square" rtlCol="0">
            <a:spAutoFit/>
          </a:bodyPr>
          <a:lstStyle/>
          <a:p>
            <a:r>
              <a:rPr lang="sr-Latn-CS" b="1" dirty="0" smtClean="0"/>
              <a:t>0/11</a:t>
            </a:r>
            <a:endParaRPr lang="en-US" dirty="0">
              <a:noFill/>
            </a:endParaRPr>
          </a:p>
        </p:txBody>
      </p:sp>
      <p:sp>
        <p:nvSpPr>
          <p:cNvPr id="65" name="TextBox 64"/>
          <p:cNvSpPr txBox="1"/>
          <p:nvPr/>
        </p:nvSpPr>
        <p:spPr>
          <a:xfrm>
            <a:off x="6199632" y="3407664"/>
            <a:ext cx="688848" cy="369332"/>
          </a:xfrm>
          <a:prstGeom prst="rect">
            <a:avLst/>
          </a:prstGeom>
          <a:noFill/>
        </p:spPr>
        <p:txBody>
          <a:bodyPr wrap="square" rtlCol="0">
            <a:spAutoFit/>
          </a:bodyPr>
          <a:lstStyle/>
          <a:p>
            <a:r>
              <a:rPr lang="sr-Latn-CS" b="1" dirty="0" smtClean="0"/>
              <a:t>1/10</a:t>
            </a:r>
            <a:endParaRPr lang="en-US" dirty="0">
              <a:noFill/>
            </a:endParaRPr>
          </a:p>
        </p:txBody>
      </p:sp>
      <p:sp>
        <p:nvSpPr>
          <p:cNvPr id="67" name="TextBox 66"/>
          <p:cNvSpPr txBox="1"/>
          <p:nvPr/>
        </p:nvSpPr>
        <p:spPr>
          <a:xfrm>
            <a:off x="4584192" y="4437888"/>
            <a:ext cx="688848" cy="369332"/>
          </a:xfrm>
          <a:prstGeom prst="rect">
            <a:avLst/>
          </a:prstGeom>
          <a:noFill/>
        </p:spPr>
        <p:txBody>
          <a:bodyPr wrap="square" rtlCol="0">
            <a:spAutoFit/>
          </a:bodyPr>
          <a:lstStyle/>
          <a:p>
            <a:r>
              <a:rPr lang="sr-Latn-CS" b="1" dirty="0" smtClean="0"/>
              <a:t>1/01</a:t>
            </a:r>
            <a:endParaRPr lang="en-US" dirty="0">
              <a:noFill/>
            </a:endParaRPr>
          </a:p>
        </p:txBody>
      </p:sp>
      <p:sp>
        <p:nvSpPr>
          <p:cNvPr id="69" name="TextBox 68"/>
          <p:cNvSpPr txBox="1"/>
          <p:nvPr/>
        </p:nvSpPr>
        <p:spPr>
          <a:xfrm>
            <a:off x="4663440" y="2602992"/>
            <a:ext cx="688848" cy="369332"/>
          </a:xfrm>
          <a:prstGeom prst="rect">
            <a:avLst/>
          </a:prstGeom>
          <a:noFill/>
        </p:spPr>
        <p:txBody>
          <a:bodyPr wrap="square" rtlCol="0">
            <a:spAutoFit/>
          </a:bodyPr>
          <a:lstStyle/>
          <a:p>
            <a:r>
              <a:rPr lang="sr-Latn-CS" b="1" dirty="0" smtClean="0"/>
              <a:t>0/01</a:t>
            </a:r>
            <a:endParaRPr lang="en-US" dirty="0">
              <a:noFill/>
            </a:endParaRPr>
          </a:p>
        </p:txBody>
      </p:sp>
      <p:sp>
        <p:nvSpPr>
          <p:cNvPr id="71" name="TextBox 70"/>
          <p:cNvSpPr txBox="1"/>
          <p:nvPr/>
        </p:nvSpPr>
        <p:spPr>
          <a:xfrm>
            <a:off x="4059936" y="3438144"/>
            <a:ext cx="688848" cy="369332"/>
          </a:xfrm>
          <a:prstGeom prst="rect">
            <a:avLst/>
          </a:prstGeom>
          <a:noFill/>
        </p:spPr>
        <p:txBody>
          <a:bodyPr wrap="square" rtlCol="0">
            <a:spAutoFit/>
          </a:bodyPr>
          <a:lstStyle/>
          <a:p>
            <a:r>
              <a:rPr lang="sr-Latn-CS" b="1" dirty="0" smtClean="0"/>
              <a:t>0/10</a:t>
            </a:r>
            <a:endParaRPr lang="en-US" dirty="0">
              <a:noFill/>
            </a:endParaRPr>
          </a:p>
        </p:txBody>
      </p:sp>
      <p:sp>
        <p:nvSpPr>
          <p:cNvPr id="72" name="TextBox 71"/>
          <p:cNvSpPr txBox="1"/>
          <p:nvPr/>
        </p:nvSpPr>
        <p:spPr>
          <a:xfrm>
            <a:off x="3108960" y="3401568"/>
            <a:ext cx="688848" cy="369332"/>
          </a:xfrm>
          <a:prstGeom prst="rect">
            <a:avLst/>
          </a:prstGeom>
          <a:noFill/>
        </p:spPr>
        <p:txBody>
          <a:bodyPr wrap="square" rtlCol="0">
            <a:spAutoFit/>
          </a:bodyPr>
          <a:lstStyle/>
          <a:p>
            <a:r>
              <a:rPr lang="sr-Latn-CS" b="1" dirty="0" smtClean="0"/>
              <a:t>1/00</a:t>
            </a:r>
            <a:endParaRPr lang="en-US" dirty="0">
              <a:no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70560"/>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487424"/>
            <a:ext cx="6608066" cy="4553939"/>
          </a:xfrm>
        </p:spPr>
        <p:txBody>
          <a:bodyPr>
            <a:normAutofit lnSpcReduction="10000"/>
          </a:bodyPr>
          <a:lstStyle/>
          <a:p>
            <a:pPr algn="just"/>
            <a:r>
              <a:rPr lang="sr-Latn-CS" sz="2200" dirty="0" smtClean="0"/>
              <a:t>Sledeće je pitanje na kojim pozicijama (informacionim bitima) treba uzeti ove provere. Pošto je cilj da se odredi pozicija pogrešnog bita, zaključuje se da određenu proveru na parnost treba uzeti po svim onim pozicijama čiji zapis u binarnom sistemu sadrži “1” na tome mestu. </a:t>
            </a:r>
            <a:r>
              <a:rPr lang="sr-Latn-CS" sz="2400" dirty="0" smtClean="0"/>
              <a:t>Na primer, sve neparne pozicije imaju kao najmlađi bit jedinicu. Dakle, jednu proveru na parnost treba uzeti po svim neparnim pozicijama. </a:t>
            </a:r>
            <a:r>
              <a:rPr lang="sr-Latn-CS" sz="2200" dirty="0" smtClean="0"/>
              <a:t>Pošto će na poziciji 2</a:t>
            </a:r>
            <a:r>
              <a:rPr lang="sr-Latn-CS" sz="2200" baseline="30000" dirty="0" smtClean="0"/>
              <a:t>0</a:t>
            </a:r>
            <a:r>
              <a:rPr lang="sr-Latn-CS" sz="2200" dirty="0" smtClean="0"/>
              <a:t> =</a:t>
            </a:r>
            <a:r>
              <a:rPr lang="sr-Latn-CS" sz="2200" baseline="-25000" dirty="0" smtClean="0"/>
              <a:t> </a:t>
            </a:r>
            <a:r>
              <a:rPr lang="sr-Latn-CS" sz="2200" dirty="0" smtClean="0"/>
              <a:t>1 stajati odgovarajući kontrolni bit, to znači da će provera na parnost koja daje taj kontrolni bit biti na pozicijama 3,5,7… itd. </a:t>
            </a:r>
            <a:endParaRPr lang="en-US" sz="2200" dirty="0" smtClean="0"/>
          </a:p>
          <a:p>
            <a:pPr algn="just"/>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97408"/>
          </a:xfrm>
        </p:spPr>
        <p:txBody>
          <a:bodyPr>
            <a:normAutofit/>
          </a:bodyPr>
          <a:lstStyle/>
          <a:p>
            <a:pPr algn="ctr"/>
            <a:r>
              <a:rPr lang="sr-Latn-RS" sz="2400" dirty="0" smtClean="0"/>
              <a:t>Konvolucioni kodovi</a:t>
            </a:r>
            <a:endParaRPr lang="en-US" sz="2200" dirty="0"/>
          </a:p>
        </p:txBody>
      </p:sp>
      <p:sp>
        <p:nvSpPr>
          <p:cNvPr id="3" name="Content Placeholder 2"/>
          <p:cNvSpPr>
            <a:spLocks noGrp="1"/>
          </p:cNvSpPr>
          <p:nvPr>
            <p:ph idx="1"/>
          </p:nvPr>
        </p:nvSpPr>
        <p:spPr>
          <a:xfrm>
            <a:off x="609598" y="1316736"/>
            <a:ext cx="6364226" cy="4724627"/>
          </a:xfrm>
        </p:spPr>
        <p:txBody>
          <a:bodyPr>
            <a:normAutofit/>
          </a:bodyPr>
          <a:lstStyle/>
          <a:p>
            <a:pPr algn="just">
              <a:buNone/>
            </a:pPr>
            <a:r>
              <a:rPr lang="sr-Latn-CS" sz="2200" dirty="0" smtClean="0"/>
              <a:t>	Uz odgovarajuće grane u dijagramu stanja naznačeni su biti koji odlaze iz kodera, kao i bit koji ulazi u koder što je ilustrovano u sledećem primeru:</a:t>
            </a:r>
          </a:p>
          <a:p>
            <a:pPr algn="just">
              <a:buNone/>
            </a:pPr>
            <a:r>
              <a:rPr lang="sr-Latn-CS" sz="2200" dirty="0" smtClean="0"/>
              <a:t>	Oznaka</a:t>
            </a:r>
            <a:r>
              <a:rPr lang="sr-Latn-CS" sz="2200" i="1" dirty="0" smtClean="0"/>
              <a:t> </a:t>
            </a:r>
            <a:r>
              <a:rPr lang="sr-Latn-CS" sz="2200" dirty="0" smtClean="0"/>
              <a:t>0/00 kaže da u kanal odlaze biti 00 kao posledica ulaznog bita 0. Obično se pretpostavlja da je koder na početku rada “resetovan”, tj. da su izlazi pojedinih ćelija registra postavljeni na nultu vrednost.</a:t>
            </a:r>
          </a:p>
          <a:p>
            <a:pPr algn="just"/>
            <a:r>
              <a:rPr lang="sr-Latn-CS" sz="2200" dirty="0" smtClean="0"/>
              <a:t>Na osnovu ulaznih informacionih bita koder emituje jednu od mogućih izlaznih sekvenci, a nakon svakog prelaza koder se nalazi u novom stanju</a:t>
            </a:r>
            <a:r>
              <a:rPr lang="sr-Latn-RS" sz="2200" dirty="0" smtClean="0"/>
              <a:t>.</a:t>
            </a:r>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sz="2000" b="1" dirty="0" smtClean="0"/>
              <a:t>Kontrolna pitanja</a:t>
            </a:r>
          </a:p>
          <a:p>
            <a:r>
              <a:rPr lang="sr-Latn-RS" dirty="0" smtClean="0"/>
              <a:t>1. Dati definiciju kon</a:t>
            </a:r>
            <a:r>
              <a:rPr lang="sr-Latn-CS" i="1" dirty="0" smtClean="0"/>
              <a:t>v</a:t>
            </a:r>
            <a:r>
              <a:rPr lang="sr-Latn-RS" dirty="0" smtClean="0"/>
              <a:t>olucionih kodo</a:t>
            </a:r>
            <a:r>
              <a:rPr lang="sr-Latn-CS" i="1" dirty="0" smtClean="0"/>
              <a:t>v</a:t>
            </a:r>
            <a:r>
              <a:rPr lang="sr-Latn-RS" dirty="0" smtClean="0"/>
              <a:t>a.</a:t>
            </a:r>
          </a:p>
          <a:p>
            <a:r>
              <a:rPr lang="sr-Latn-RS" dirty="0" smtClean="0"/>
              <a:t>2. Šta predata</a:t>
            </a:r>
            <a:r>
              <a:rPr lang="sr-Latn-CS" i="1" dirty="0" smtClean="0"/>
              <a:t>v</a:t>
            </a:r>
            <a:r>
              <a:rPr lang="sr-Latn-RS" dirty="0" smtClean="0"/>
              <a:t>lja </a:t>
            </a:r>
            <a:r>
              <a:rPr lang="sr-Latn-RS" i="1" dirty="0" smtClean="0"/>
              <a:t>domašaj</a:t>
            </a:r>
            <a:r>
              <a:rPr lang="sr-Latn-RS" dirty="0" smtClean="0"/>
              <a:t> kod kon</a:t>
            </a:r>
            <a:r>
              <a:rPr lang="sr-Latn-CS" i="1" dirty="0" smtClean="0"/>
              <a:t>v</a:t>
            </a:r>
            <a:r>
              <a:rPr lang="sr-Latn-RS" dirty="0" smtClean="0"/>
              <a:t>olucionih kodo</a:t>
            </a:r>
            <a:r>
              <a:rPr lang="sr-Latn-CS" i="1" dirty="0" smtClean="0"/>
              <a:t>v</a:t>
            </a:r>
            <a:r>
              <a:rPr lang="sr-Latn-RS" dirty="0" smtClean="0"/>
              <a:t>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487424"/>
            <a:ext cx="6595873" cy="4553939"/>
          </a:xfrm>
        </p:spPr>
        <p:txBody>
          <a:bodyPr>
            <a:normAutofit/>
          </a:bodyPr>
          <a:lstStyle/>
          <a:p>
            <a:pPr>
              <a:buNone/>
            </a:pPr>
            <a:r>
              <a:rPr lang="sr-Latn-CS" sz="2200" dirty="0" smtClean="0"/>
              <a:t>	tj. pozicijama koje pri deljenju sa 2</a:t>
            </a:r>
            <a:r>
              <a:rPr lang="sr-Latn-CS" sz="2200" baseline="30000" dirty="0" smtClean="0"/>
              <a:t>1</a:t>
            </a:r>
            <a:r>
              <a:rPr lang="sr-Latn-CS" sz="2200" dirty="0" smtClean="0"/>
              <a:t> =</a:t>
            </a:r>
            <a:r>
              <a:rPr lang="sr-Latn-CS" sz="2200" baseline="-25000" dirty="0" smtClean="0"/>
              <a:t> </a:t>
            </a:r>
            <a:r>
              <a:rPr lang="sr-Latn-CS" sz="2200" dirty="0" smtClean="0"/>
              <a:t>2 (po modulu 2) daju ostatak 1.</a:t>
            </a:r>
          </a:p>
          <a:p>
            <a:pPr algn="just"/>
            <a:r>
              <a:rPr lang="sr-Latn-CS" sz="2200" dirty="0" smtClean="0"/>
              <a:t>U tabeli 2 je prikazan zapis brojeva 0 do 15 u binarnoj notaciji.</a:t>
            </a:r>
          </a:p>
          <a:p>
            <a:pPr algn="just"/>
            <a:r>
              <a:rPr lang="sr-Latn-CS" sz="2200" dirty="0" smtClean="0"/>
              <a:t>Sledeću proveru treba uzeti po svim pozicijama koje imaju jedinicu na pretposlednjem mestu u binarnom zapisu, a rezultat te provere na parnost se smešta na poziciju 2</a:t>
            </a:r>
            <a:r>
              <a:rPr lang="sr-Latn-CS" sz="2200" baseline="30000" dirty="0" smtClean="0"/>
              <a:t>1</a:t>
            </a:r>
            <a:r>
              <a:rPr lang="sr-Latn-CS" sz="2200" dirty="0" smtClean="0"/>
              <a:t> =</a:t>
            </a:r>
            <a:r>
              <a:rPr lang="sr-Latn-CS" sz="2200" baseline="-25000" dirty="0" smtClean="0"/>
              <a:t> </a:t>
            </a:r>
            <a:r>
              <a:rPr lang="sr-Latn-CS" sz="2200" dirty="0" smtClean="0"/>
              <a:t>2. To su pozicije 3,6,7,10,11,14,15 – one pozicije koje pri deljenju sa 2</a:t>
            </a:r>
            <a:r>
              <a:rPr lang="sr-Latn-CS" sz="2200" baseline="30000" dirty="0" smtClean="0"/>
              <a:t>2</a:t>
            </a:r>
            <a:r>
              <a:rPr lang="sr-Latn-CS" sz="2200" dirty="0" smtClean="0"/>
              <a:t> =</a:t>
            </a:r>
            <a:r>
              <a:rPr lang="sr-Latn-CS" sz="2200" baseline="-25000" dirty="0" smtClean="0"/>
              <a:t> </a:t>
            </a:r>
            <a:r>
              <a:rPr lang="sr-Latn-CS" sz="2200" dirty="0" smtClean="0"/>
              <a:t>4 (tj. po modulu 4) daju ostatak 2 i 3. </a:t>
            </a:r>
            <a:endParaRPr lang="en-US" sz="2200" dirty="0" smtClean="0"/>
          </a:p>
          <a:p>
            <a:pPr algn="just"/>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70560"/>
          </a:xfrm>
        </p:spPr>
        <p:txBody>
          <a:bodyPr>
            <a:normAutofit/>
          </a:bodyPr>
          <a:lstStyle/>
          <a:p>
            <a:pPr algn="ctr"/>
            <a:r>
              <a:rPr lang="sr-Latn-CS" sz="2200" b="1" dirty="0" smtClean="0"/>
              <a:t>Blok kodovi</a:t>
            </a:r>
            <a:endParaRPr lang="en-US" sz="2200" dirty="0">
              <a:solidFill>
                <a:schemeClr val="tx1"/>
              </a:solidFill>
            </a:endParaRPr>
          </a:p>
        </p:txBody>
      </p:sp>
      <p:sp>
        <p:nvSpPr>
          <p:cNvPr id="3" name="Content Placeholder 2"/>
          <p:cNvSpPr>
            <a:spLocks noGrp="1"/>
          </p:cNvSpPr>
          <p:nvPr>
            <p:ph idx="1"/>
          </p:nvPr>
        </p:nvSpPr>
        <p:spPr>
          <a:xfrm>
            <a:off x="609599" y="1426464"/>
            <a:ext cx="6347714" cy="5010912"/>
          </a:xfrm>
        </p:spPr>
        <p:txBody>
          <a:bodyPr>
            <a:normAutofit/>
          </a:bodyPr>
          <a:lstStyle/>
          <a:p>
            <a:pPr>
              <a:buNone/>
            </a:pPr>
            <a:r>
              <a:rPr lang="sr-Latn-CS" sz="2000" i="1" dirty="0" smtClean="0"/>
              <a:t>Tabela 2 :</a:t>
            </a:r>
          </a:p>
          <a:p>
            <a:pPr>
              <a:buNone/>
            </a:pPr>
            <a:r>
              <a:rPr lang="sr-Latn-CS" dirty="0" smtClean="0"/>
              <a:t>pozicija   binarni zapis                 pozicija      binarni zapis</a:t>
            </a:r>
            <a:endParaRPr lang="en-US" dirty="0" smtClean="0"/>
          </a:p>
          <a:p>
            <a:r>
              <a:rPr lang="sr-Latn-CS" dirty="0" smtClean="0"/>
              <a:t>0        0 0 0 0                                8          </a:t>
            </a:r>
            <a:r>
              <a:rPr lang="sr-Latn-CS" b="1" dirty="0" smtClean="0">
                <a:solidFill>
                  <a:srgbClr val="FF0000"/>
                </a:solidFill>
              </a:rPr>
              <a:t>1</a:t>
            </a:r>
            <a:r>
              <a:rPr lang="sr-Latn-CS" dirty="0" smtClean="0"/>
              <a:t> 0 0 0</a:t>
            </a:r>
            <a:endParaRPr lang="en-US" dirty="0" smtClean="0"/>
          </a:p>
          <a:p>
            <a:r>
              <a:rPr lang="sr-Latn-CS" dirty="0" smtClean="0"/>
              <a:t>1        0 0 0 </a:t>
            </a:r>
            <a:r>
              <a:rPr lang="sr-Latn-CS" b="1" dirty="0" smtClean="0">
                <a:solidFill>
                  <a:srgbClr val="FF0000"/>
                </a:solidFill>
              </a:rPr>
              <a:t>1 </a:t>
            </a:r>
            <a:r>
              <a:rPr lang="sr-Latn-CS" b="1" dirty="0" smtClean="0"/>
              <a:t>                               9          </a:t>
            </a:r>
            <a:r>
              <a:rPr lang="sr-Latn-CS" dirty="0" smtClean="0"/>
              <a:t>1</a:t>
            </a:r>
            <a:r>
              <a:rPr lang="sr-Latn-CS" b="1" dirty="0" smtClean="0"/>
              <a:t> 0 0 </a:t>
            </a:r>
            <a:r>
              <a:rPr lang="sr-Latn-CS" dirty="0" smtClean="0"/>
              <a:t>1</a:t>
            </a:r>
            <a:endParaRPr lang="en-US" dirty="0" smtClean="0"/>
          </a:p>
          <a:p>
            <a:r>
              <a:rPr lang="sr-Latn-CS" dirty="0" smtClean="0"/>
              <a:t>2        0 0 </a:t>
            </a:r>
            <a:r>
              <a:rPr lang="sr-Latn-CS" b="1" dirty="0" smtClean="0">
                <a:solidFill>
                  <a:srgbClr val="FF0000"/>
                </a:solidFill>
              </a:rPr>
              <a:t>1</a:t>
            </a:r>
            <a:r>
              <a:rPr lang="sr-Latn-CS" dirty="0" smtClean="0"/>
              <a:t> 0                               10          1 0 1 0</a:t>
            </a:r>
            <a:endParaRPr lang="en-US" dirty="0" smtClean="0"/>
          </a:p>
          <a:p>
            <a:r>
              <a:rPr lang="sr-Latn-CS" dirty="0" smtClean="0"/>
              <a:t>3        0 0 1 1                               11          1 0 1 1</a:t>
            </a:r>
            <a:endParaRPr lang="en-US" dirty="0" smtClean="0"/>
          </a:p>
          <a:p>
            <a:r>
              <a:rPr lang="sr-Latn-CS" dirty="0" smtClean="0"/>
              <a:t>4        0 </a:t>
            </a:r>
            <a:r>
              <a:rPr lang="sr-Latn-CS" b="1" dirty="0" smtClean="0">
                <a:solidFill>
                  <a:srgbClr val="FF0000"/>
                </a:solidFill>
              </a:rPr>
              <a:t>1</a:t>
            </a:r>
            <a:r>
              <a:rPr lang="sr-Latn-CS" dirty="0" smtClean="0"/>
              <a:t> 0 0                               12          1 1 0 0</a:t>
            </a:r>
            <a:endParaRPr lang="en-US" dirty="0" smtClean="0"/>
          </a:p>
          <a:p>
            <a:r>
              <a:rPr lang="sr-Latn-CS" dirty="0" smtClean="0"/>
              <a:t>5        0 1 0 1                               13          1 1 0 1</a:t>
            </a:r>
            <a:endParaRPr lang="en-US" dirty="0" smtClean="0"/>
          </a:p>
          <a:p>
            <a:r>
              <a:rPr lang="sr-Latn-CS" dirty="0" smtClean="0"/>
              <a:t>6        0 1 1 0                               14          1 1 1 0    </a:t>
            </a:r>
            <a:endParaRPr lang="en-US" dirty="0" smtClean="0"/>
          </a:p>
          <a:p>
            <a:r>
              <a:rPr lang="sr-Latn-CS" dirty="0" smtClean="0"/>
              <a:t>7        0 1 1 1                               15          1 1 1 1</a:t>
            </a:r>
            <a:endParaRPr lang="en-US" dirty="0" smtClean="0"/>
          </a:p>
          <a:p>
            <a:r>
              <a:rPr lang="sr-Latn-CS" dirty="0" smtClean="0"/>
              <a:t>“1” pokazuju pozicije po kojima se uzimaju provere a “</a:t>
            </a:r>
            <a:r>
              <a:rPr lang="sr-Latn-CS" b="1" dirty="0" smtClean="0">
                <a:solidFill>
                  <a:srgbClr val="FF0000"/>
                </a:solidFill>
              </a:rPr>
              <a:t>1</a:t>
            </a:r>
            <a:r>
              <a:rPr lang="sr-Latn-CS" dirty="0" smtClean="0"/>
              <a:t>” pozicije odgovarajućih kontrolnih bita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402080"/>
            <a:ext cx="6347714" cy="4639283"/>
          </a:xfrm>
        </p:spPr>
        <p:txBody>
          <a:bodyPr>
            <a:normAutofit/>
          </a:bodyPr>
          <a:lstStyle/>
          <a:p>
            <a:pPr algn="just"/>
            <a:r>
              <a:rPr lang="sr-Latn-CS" sz="2200" dirty="0" smtClean="0"/>
              <a:t>Sledeći kontrolni bit će se nalaziti na poziciji 4, dok se  provere uzimaju na pozicijama koje pri deljenju sa 2</a:t>
            </a:r>
            <a:r>
              <a:rPr lang="sr-Latn-CS" sz="2200" baseline="30000" dirty="0" smtClean="0"/>
              <a:t>3</a:t>
            </a:r>
            <a:r>
              <a:rPr lang="sr-Latn-CS" sz="2200" dirty="0" smtClean="0"/>
              <a:t>=8 daju ostatak 4,5,6 i 7 (to su pozicije 5,6,7,12,13,14,15). </a:t>
            </a:r>
          </a:p>
          <a:p>
            <a:pPr algn="just"/>
            <a:r>
              <a:rPr lang="sr-Latn-CS" sz="2200" dirty="0" smtClean="0"/>
              <a:t>U vektor dužine </a:t>
            </a:r>
            <a:r>
              <a:rPr lang="sr-Latn-CS" sz="2200" i="1" dirty="0" smtClean="0"/>
              <a:t>n</a:t>
            </a:r>
            <a:r>
              <a:rPr lang="sr-Latn-CS" sz="2200" dirty="0" smtClean="0"/>
              <a:t> upiše se </a:t>
            </a:r>
            <a:r>
              <a:rPr lang="sr-Latn-CS" sz="2200" i="1" dirty="0" smtClean="0"/>
              <a:t>k</a:t>
            </a:r>
            <a:r>
              <a:rPr lang="sr-Latn-CS" sz="2200" dirty="0" smtClean="0"/>
              <a:t> informacionih bita </a:t>
            </a:r>
            <a:r>
              <a:rPr lang="sr-Latn-CS" sz="2200" i="1" dirty="0" smtClean="0"/>
              <a:t>i</a:t>
            </a:r>
            <a:r>
              <a:rPr lang="sr-Latn-CS" sz="2200" baseline="-25000" dirty="0" smtClean="0"/>
              <a:t>1</a:t>
            </a:r>
            <a:r>
              <a:rPr lang="sr-Latn-CS" sz="2200" dirty="0" smtClean="0"/>
              <a:t>,</a:t>
            </a:r>
            <a:r>
              <a:rPr lang="sr-Latn-CS" sz="2200" i="1" dirty="0" smtClean="0"/>
              <a:t>i</a:t>
            </a:r>
            <a:r>
              <a:rPr lang="sr-Latn-CS" sz="2200" baseline="-25000" dirty="0" smtClean="0"/>
              <a:t>2</a:t>
            </a:r>
            <a:r>
              <a:rPr lang="sr-Latn-CS" sz="2200" dirty="0" smtClean="0"/>
              <a:t>,…,</a:t>
            </a:r>
            <a:r>
              <a:rPr lang="sr-Latn-CS" sz="2200" i="1" dirty="0" smtClean="0"/>
              <a:t>i</a:t>
            </a:r>
            <a:r>
              <a:rPr lang="sr-Latn-CS" sz="2200" i="1" baseline="-25000" dirty="0" smtClean="0"/>
              <a:t>k</a:t>
            </a:r>
            <a:r>
              <a:rPr lang="sr-Latn-CS" sz="2200" dirty="0" smtClean="0"/>
              <a:t> ostavljajući prazne pozicije koje odgovaraju stepenima 2</a:t>
            </a:r>
            <a:r>
              <a:rPr lang="sr-Latn-CS" sz="2200" i="1" baseline="30000" dirty="0" smtClean="0"/>
              <a:t>j</a:t>
            </a:r>
            <a:r>
              <a:rPr lang="sr-Latn-CS" sz="2200" dirty="0" smtClean="0"/>
              <a:t> (</a:t>
            </a:r>
            <a:r>
              <a:rPr lang="sr-Latn-CS" sz="2200" i="1" dirty="0" smtClean="0"/>
              <a:t>j</a:t>
            </a:r>
            <a:r>
              <a:rPr lang="sr-Latn-CS" sz="2200" dirty="0" smtClean="0"/>
              <a:t> =</a:t>
            </a:r>
            <a:r>
              <a:rPr lang="sr-Latn-CS" sz="2200" baseline="-25000" dirty="0" smtClean="0"/>
              <a:t> </a:t>
            </a:r>
            <a:r>
              <a:rPr lang="sr-Latn-CS" sz="2200" dirty="0" smtClean="0"/>
              <a:t>0,1,…,</a:t>
            </a:r>
            <a:r>
              <a:rPr lang="sr-Latn-CS" sz="2200" i="1" dirty="0" smtClean="0"/>
              <a:t>n</a:t>
            </a:r>
            <a:r>
              <a:rPr lang="sr-Latn-CS" sz="2200" dirty="0" smtClean="0"/>
              <a:t>–</a:t>
            </a:r>
            <a:r>
              <a:rPr lang="sr-Latn-CS" sz="2200" i="1" dirty="0" smtClean="0"/>
              <a:t>k</a:t>
            </a:r>
            <a:r>
              <a:rPr lang="sr-Latn-CS" sz="2200" dirty="0" smtClean="0"/>
              <a:t>–1). Na poziciju </a:t>
            </a:r>
            <a:r>
              <a:rPr lang="sr-Latn-CS" sz="2200" i="1" dirty="0" smtClean="0"/>
              <a:t>i</a:t>
            </a:r>
            <a:r>
              <a:rPr lang="sr-Latn-CS" sz="2200" dirty="0" smtClean="0"/>
              <a:t> =</a:t>
            </a:r>
            <a:r>
              <a:rPr lang="sr-Latn-CS" sz="2200" baseline="-25000" dirty="0" smtClean="0"/>
              <a:t> </a:t>
            </a:r>
            <a:r>
              <a:rPr lang="sr-Latn-CS" sz="2200" dirty="0" smtClean="0"/>
              <a:t>2</a:t>
            </a:r>
            <a:r>
              <a:rPr lang="sr-Latn-CS" sz="2200" baseline="30000" dirty="0" smtClean="0"/>
              <a:t>0</a:t>
            </a:r>
            <a:r>
              <a:rPr lang="sr-Latn-CS" sz="2200" dirty="0" smtClean="0"/>
              <a:t> =</a:t>
            </a:r>
            <a:r>
              <a:rPr lang="sr-Latn-CS" sz="2200" baseline="-25000" dirty="0" smtClean="0"/>
              <a:t> </a:t>
            </a:r>
            <a:r>
              <a:rPr lang="sr-Latn-CS" sz="2200" dirty="0" smtClean="0"/>
              <a:t>1 upisuje se kontrolni bit </a:t>
            </a:r>
            <a:r>
              <a:rPr lang="sr-Latn-CS" sz="2200" i="1" dirty="0" smtClean="0"/>
              <a:t>k</a:t>
            </a:r>
            <a:r>
              <a:rPr lang="sr-Latn-CS" sz="2200" baseline="-25000" dirty="0" smtClean="0"/>
              <a:t>1</a:t>
            </a:r>
            <a:r>
              <a:rPr lang="sr-Latn-CS" sz="2200" dirty="0" smtClean="0"/>
              <a:t>, na poziciju </a:t>
            </a:r>
            <a:r>
              <a:rPr lang="sr-Latn-CS" sz="2200" i="1" dirty="0" smtClean="0"/>
              <a:t>i</a:t>
            </a:r>
            <a:r>
              <a:rPr lang="sr-Latn-CS" sz="2200" dirty="0" smtClean="0"/>
              <a:t> =</a:t>
            </a:r>
            <a:r>
              <a:rPr lang="sr-Latn-CS" sz="2200" baseline="-25000" dirty="0" smtClean="0"/>
              <a:t> </a:t>
            </a:r>
            <a:r>
              <a:rPr lang="sr-Latn-CS" sz="2200" dirty="0" smtClean="0"/>
              <a:t>2</a:t>
            </a:r>
            <a:r>
              <a:rPr lang="sr-Latn-CS" sz="2200" baseline="30000" dirty="0" smtClean="0"/>
              <a:t>1</a:t>
            </a:r>
            <a:r>
              <a:rPr lang="sr-Latn-CS" sz="2200" dirty="0" smtClean="0"/>
              <a:t> =</a:t>
            </a:r>
            <a:r>
              <a:rPr lang="sr-Latn-CS" sz="2200" baseline="-25000" dirty="0" smtClean="0"/>
              <a:t> </a:t>
            </a:r>
            <a:r>
              <a:rPr lang="sr-Latn-CS" sz="2200" dirty="0" smtClean="0"/>
              <a:t>2 – kontrolni bit </a:t>
            </a:r>
            <a:r>
              <a:rPr lang="sr-Latn-CS" sz="2200" i="1" dirty="0" smtClean="0"/>
              <a:t>k</a:t>
            </a:r>
            <a:r>
              <a:rPr lang="sr-Latn-CS" sz="2200" baseline="-25000" dirty="0" smtClean="0"/>
              <a:t>2</a:t>
            </a:r>
            <a:r>
              <a:rPr lang="sr-Latn-CS" sz="2200" dirty="0" smtClean="0"/>
              <a:t> itd.</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621536"/>
            <a:ext cx="6347714" cy="4419827"/>
          </a:xfrm>
        </p:spPr>
        <p:txBody>
          <a:bodyPr>
            <a:normAutofit fontScale="92500" lnSpcReduction="20000"/>
          </a:bodyPr>
          <a:lstStyle/>
          <a:p>
            <a:pPr>
              <a:buNone/>
            </a:pPr>
            <a:r>
              <a:rPr lang="sr-Latn-CS" sz="2200" b="1" dirty="0" smtClean="0"/>
              <a:t>	</a:t>
            </a:r>
            <a:r>
              <a:rPr lang="sr-Latn-CS" sz="2600" b="1" dirty="0" smtClean="0"/>
              <a:t>Primer1</a:t>
            </a:r>
            <a:r>
              <a:rPr lang="sr-Latn-CS" sz="2600" dirty="0" smtClean="0"/>
              <a:t>:</a:t>
            </a:r>
            <a:endParaRPr lang="en-US" sz="2600" dirty="0" smtClean="0"/>
          </a:p>
          <a:p>
            <a:pPr>
              <a:buNone/>
            </a:pPr>
            <a:r>
              <a:rPr lang="sr-Latn-CS" sz="2400" dirty="0" smtClean="0"/>
              <a:t>	Hemingovim kodom (7,4) kodovati informacione bite 1101 (</a:t>
            </a:r>
            <a:r>
              <a:rPr lang="sr-Latn-CS" sz="2400" i="1" dirty="0" smtClean="0"/>
              <a:t>n</a:t>
            </a:r>
            <a:r>
              <a:rPr lang="sr-Latn-CS" sz="2400" dirty="0" smtClean="0"/>
              <a:t> =</a:t>
            </a:r>
            <a:r>
              <a:rPr lang="sr-Latn-CS" sz="2400" baseline="-25000" dirty="0" smtClean="0"/>
              <a:t> </a:t>
            </a:r>
            <a:r>
              <a:rPr lang="sr-Latn-CS" sz="2400" dirty="0" smtClean="0"/>
              <a:t>7, </a:t>
            </a:r>
            <a:r>
              <a:rPr lang="sr-Latn-CS" sz="2400" i="1" dirty="0" smtClean="0"/>
              <a:t>k</a:t>
            </a:r>
            <a:r>
              <a:rPr lang="sr-Latn-CS" sz="2400" dirty="0" smtClean="0"/>
              <a:t> =</a:t>
            </a:r>
            <a:r>
              <a:rPr lang="sr-Latn-CS" sz="2400" baseline="-25000" dirty="0" smtClean="0"/>
              <a:t> </a:t>
            </a:r>
            <a:r>
              <a:rPr lang="sr-Latn-CS" sz="2400" dirty="0" smtClean="0"/>
              <a:t>4).</a:t>
            </a:r>
          </a:p>
          <a:p>
            <a:pPr>
              <a:buNone/>
            </a:pPr>
            <a:r>
              <a:rPr lang="sr-Latn-CS" sz="2400" dirty="0" smtClean="0"/>
              <a:t>	a) šta se dešava ako se dogodi jedna greška na šestoj poziciji?</a:t>
            </a:r>
          </a:p>
          <a:p>
            <a:pPr>
              <a:buNone/>
            </a:pPr>
            <a:r>
              <a:rPr lang="sr-Latn-CS" sz="2400" dirty="0" smtClean="0"/>
              <a:t>	b)Šta se dešava ako se dese dve greške na petoj i šestoj poziciji?</a:t>
            </a:r>
          </a:p>
          <a:p>
            <a:endParaRPr lang="sr-Latn-CS" sz="2400" dirty="0" smtClean="0"/>
          </a:p>
          <a:p>
            <a:r>
              <a:rPr lang="sr-Latn-CS" sz="2400" i="1" dirty="0" smtClean="0"/>
              <a:t>Rešenje:</a:t>
            </a:r>
          </a:p>
          <a:p>
            <a:pPr>
              <a:buNone/>
            </a:pPr>
            <a:r>
              <a:rPr lang="sr-Latn-CS" sz="2400" dirty="0" smtClean="0"/>
              <a:t>	Pošto je 2</a:t>
            </a:r>
            <a:r>
              <a:rPr lang="sr-Latn-CS" sz="2400" baseline="30000" dirty="0" smtClean="0"/>
              <a:t>7-4</a:t>
            </a:r>
            <a:r>
              <a:rPr lang="sr-Latn-CS" sz="2400" dirty="0" smtClean="0"/>
              <a:t>(=2</a:t>
            </a:r>
            <a:r>
              <a:rPr lang="sr-Latn-CS" sz="2400" baseline="30000" dirty="0" smtClean="0"/>
              <a:t>3</a:t>
            </a:r>
            <a:r>
              <a:rPr lang="sr-Latn-CS" sz="2400" dirty="0" smtClean="0"/>
              <a:t>) = 7+1(=8), to je uslov:</a:t>
            </a:r>
          </a:p>
          <a:p>
            <a:pPr>
              <a:buNone/>
            </a:pPr>
            <a:r>
              <a:rPr lang="sr-Latn-CS" sz="2400" dirty="0" smtClean="0"/>
              <a:t>	2</a:t>
            </a:r>
            <a:r>
              <a:rPr lang="sr-Latn-CS" sz="2400" i="1" baseline="30000" dirty="0" smtClean="0"/>
              <a:t>n-k</a:t>
            </a:r>
            <a:r>
              <a:rPr lang="sr-Latn-CS" sz="2400" dirty="0" smtClean="0">
                <a:sym typeface="Symbol"/>
              </a:rPr>
              <a:t></a:t>
            </a:r>
            <a:r>
              <a:rPr lang="sr-Latn-CS" sz="2400" i="1" dirty="0" smtClean="0"/>
              <a:t>n</a:t>
            </a:r>
            <a:r>
              <a:rPr lang="sr-Latn-CS" sz="2400" dirty="0" smtClean="0"/>
              <a:t>+1,</a:t>
            </a:r>
          </a:p>
          <a:p>
            <a:pPr>
              <a:buNone/>
            </a:pPr>
            <a:r>
              <a:rPr lang="sr-Latn-CS" sz="2400" dirty="0" smtClean="0"/>
              <a:t>	o broju potrebnih provera ispunjen.</a:t>
            </a:r>
            <a:endParaRPr lang="en-US" sz="2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438656"/>
            <a:ext cx="6347714" cy="4602707"/>
          </a:xfrm>
        </p:spPr>
        <p:txBody>
          <a:bodyPr/>
          <a:lstStyle/>
          <a:p>
            <a:pPr>
              <a:buNone/>
            </a:pPr>
            <a:r>
              <a:rPr lang="sr-Latn-CS" sz="2200" dirty="0" smtClean="0"/>
              <a:t>	Provera na parnost će biti </a:t>
            </a:r>
            <a:r>
              <a:rPr lang="sr-Latn-CS" sz="2200" i="1" dirty="0" smtClean="0"/>
              <a:t>n</a:t>
            </a:r>
            <a:r>
              <a:rPr lang="sr-Latn-CS" sz="2200" dirty="0" smtClean="0"/>
              <a:t>–</a:t>
            </a:r>
            <a:r>
              <a:rPr lang="sr-Latn-CS" sz="2200" i="1" dirty="0" smtClean="0"/>
              <a:t>k</a:t>
            </a:r>
            <a:r>
              <a:rPr lang="sr-Latn-CS" sz="2200" dirty="0" smtClean="0"/>
              <a:t> =</a:t>
            </a:r>
            <a:r>
              <a:rPr lang="sr-Latn-CS" sz="2200" baseline="-25000" dirty="0" smtClean="0"/>
              <a:t> </a:t>
            </a:r>
            <a:r>
              <a:rPr lang="sr-Latn-CS" sz="2200" dirty="0" smtClean="0"/>
              <a:t>7–4 =</a:t>
            </a:r>
            <a:r>
              <a:rPr lang="sr-Latn-CS" sz="2200" baseline="-25000" dirty="0" smtClean="0"/>
              <a:t> </a:t>
            </a:r>
            <a:r>
              <a:rPr lang="sr-Latn-CS" sz="2200" dirty="0" smtClean="0"/>
              <a:t>3. </a:t>
            </a:r>
          </a:p>
          <a:p>
            <a:pPr>
              <a:buNone/>
            </a:pPr>
            <a:r>
              <a:rPr lang="sr-Latn-CS" sz="2200" dirty="0" smtClean="0"/>
              <a:t>	Najpre se određuju pozicije informacionih i kontrolnih bita:</a:t>
            </a:r>
          </a:p>
          <a:p>
            <a:pPr>
              <a:buNone/>
            </a:pPr>
            <a:r>
              <a:rPr lang="sr-Latn-CS" sz="2400" i="1" dirty="0" smtClean="0"/>
              <a:t>	k</a:t>
            </a:r>
            <a:r>
              <a:rPr lang="sr-Latn-CS" sz="2400" baseline="-25000" dirty="0" smtClean="0"/>
              <a:t>1</a:t>
            </a:r>
            <a:r>
              <a:rPr lang="sr-Latn-CS" sz="2400" dirty="0" smtClean="0"/>
              <a:t>,</a:t>
            </a:r>
            <a:r>
              <a:rPr lang="sr-Latn-CS" sz="2400" i="1" dirty="0" smtClean="0"/>
              <a:t>k</a:t>
            </a:r>
            <a:r>
              <a:rPr lang="sr-Latn-CS" sz="2400" baseline="-25000" dirty="0" smtClean="0"/>
              <a:t>2</a:t>
            </a:r>
            <a:r>
              <a:rPr lang="sr-Latn-CS" sz="2400" dirty="0" smtClean="0"/>
              <a:t>,</a:t>
            </a:r>
            <a:r>
              <a:rPr lang="sr-Latn-CS" sz="2400" i="1" dirty="0" smtClean="0"/>
              <a:t>i</a:t>
            </a:r>
            <a:r>
              <a:rPr lang="sr-Latn-CS" sz="2400" baseline="-25000" dirty="0" smtClean="0"/>
              <a:t>i</a:t>
            </a:r>
            <a:r>
              <a:rPr lang="sr-Latn-CS" sz="2400" dirty="0" smtClean="0"/>
              <a:t>,</a:t>
            </a:r>
            <a:r>
              <a:rPr lang="sr-Latn-CS" sz="2400" i="1" dirty="0" smtClean="0"/>
              <a:t>k</a:t>
            </a:r>
            <a:r>
              <a:rPr lang="sr-Latn-CS" sz="2400" baseline="-25000" dirty="0" smtClean="0"/>
              <a:t>3</a:t>
            </a:r>
            <a:r>
              <a:rPr lang="sr-Latn-CS" sz="2400" dirty="0" smtClean="0"/>
              <a:t>,</a:t>
            </a:r>
            <a:r>
              <a:rPr lang="sr-Latn-CS" sz="2400" i="1" dirty="0" smtClean="0"/>
              <a:t>i</a:t>
            </a:r>
            <a:r>
              <a:rPr lang="sr-Latn-CS" sz="2400" baseline="-25000" dirty="0" smtClean="0"/>
              <a:t>2</a:t>
            </a:r>
            <a:r>
              <a:rPr lang="sr-Latn-CS" sz="2400" dirty="0" smtClean="0"/>
              <a:t>,</a:t>
            </a:r>
            <a:r>
              <a:rPr lang="sr-Latn-CS" sz="2400" i="1" dirty="0" smtClean="0"/>
              <a:t>i</a:t>
            </a:r>
            <a:r>
              <a:rPr lang="sr-Latn-CS" sz="2400" baseline="-25000" dirty="0" smtClean="0"/>
              <a:t>3</a:t>
            </a:r>
            <a:r>
              <a:rPr lang="sr-Latn-CS" sz="2400" dirty="0" smtClean="0"/>
              <a:t>,</a:t>
            </a:r>
            <a:r>
              <a:rPr lang="sr-Latn-CS" sz="2400" i="1" dirty="0" smtClean="0"/>
              <a:t>i</a:t>
            </a:r>
            <a:r>
              <a:rPr lang="sr-Latn-CS" sz="2400" baseline="-25000" dirty="0" smtClean="0"/>
              <a:t>4</a:t>
            </a:r>
            <a:endParaRPr lang="en-US" sz="2400" dirty="0" smtClean="0"/>
          </a:p>
          <a:p>
            <a:pPr>
              <a:buNone/>
            </a:pPr>
            <a:r>
              <a:rPr lang="sr-Latn-CS" sz="2400" dirty="0" smtClean="0"/>
              <a:t>	pri čemu je </a:t>
            </a:r>
            <a:r>
              <a:rPr lang="sr-Latn-CS" sz="2400" i="1" dirty="0" smtClean="0"/>
              <a:t>i</a:t>
            </a:r>
            <a:r>
              <a:rPr lang="sr-Latn-CS" sz="2400" baseline="-25000" dirty="0" smtClean="0"/>
              <a:t>1</a:t>
            </a:r>
            <a:r>
              <a:rPr lang="sr-Latn-CS" sz="2400" dirty="0" smtClean="0"/>
              <a:t> =</a:t>
            </a:r>
            <a:r>
              <a:rPr lang="sr-Latn-CS" sz="2400" baseline="-25000" dirty="0" smtClean="0"/>
              <a:t> </a:t>
            </a:r>
            <a:r>
              <a:rPr lang="sr-Latn-CS" sz="2400" dirty="0" smtClean="0"/>
              <a:t>1, </a:t>
            </a:r>
            <a:r>
              <a:rPr lang="sr-Latn-CS" sz="2400" i="1" dirty="0" smtClean="0"/>
              <a:t>i</a:t>
            </a:r>
            <a:r>
              <a:rPr lang="sr-Latn-CS" sz="2400" baseline="-25000" dirty="0" smtClean="0"/>
              <a:t>2</a:t>
            </a:r>
            <a:r>
              <a:rPr lang="sr-Latn-CS" sz="2400" dirty="0" smtClean="0"/>
              <a:t> =</a:t>
            </a:r>
            <a:r>
              <a:rPr lang="sr-Latn-CS" sz="2400" baseline="-25000" dirty="0" smtClean="0"/>
              <a:t> </a:t>
            </a:r>
            <a:r>
              <a:rPr lang="sr-Latn-CS" sz="2400" dirty="0" smtClean="0"/>
              <a:t>1, </a:t>
            </a:r>
            <a:r>
              <a:rPr lang="sr-Latn-CS" sz="2400" i="1" dirty="0" smtClean="0"/>
              <a:t>i</a:t>
            </a:r>
            <a:r>
              <a:rPr lang="sr-Latn-CS" sz="2400" baseline="-25000" dirty="0" smtClean="0"/>
              <a:t>3</a:t>
            </a:r>
            <a:r>
              <a:rPr lang="sr-Latn-CS" sz="2400" dirty="0" smtClean="0"/>
              <a:t> =</a:t>
            </a:r>
            <a:r>
              <a:rPr lang="sr-Latn-CS" sz="2400" baseline="-25000" dirty="0" smtClean="0"/>
              <a:t> </a:t>
            </a:r>
            <a:r>
              <a:rPr lang="sr-Latn-CS" sz="2400" dirty="0" smtClean="0"/>
              <a:t>0 i </a:t>
            </a:r>
            <a:r>
              <a:rPr lang="sr-Latn-CS" sz="2400" i="1" dirty="0" smtClean="0"/>
              <a:t>i</a:t>
            </a:r>
            <a:r>
              <a:rPr lang="sr-Latn-CS" sz="2400" baseline="-25000" dirty="0" smtClean="0"/>
              <a:t>4</a:t>
            </a:r>
            <a:r>
              <a:rPr lang="sr-Latn-CS" sz="2400" dirty="0" smtClean="0"/>
              <a:t> =</a:t>
            </a:r>
            <a:r>
              <a:rPr lang="sr-Latn-CS" sz="2400" baseline="-25000" dirty="0" smtClean="0"/>
              <a:t> </a:t>
            </a:r>
            <a:r>
              <a:rPr lang="sr-Latn-CS" sz="2400" dirty="0" smtClean="0"/>
              <a:t>1 (što je dato u tekstu zadatka). Kodna reč koju treba formirati </a:t>
            </a:r>
            <a:r>
              <a:rPr lang="sr-Latn-RS" sz="2400" dirty="0" smtClean="0"/>
              <a:t>je:</a:t>
            </a:r>
          </a:p>
          <a:p>
            <a:pPr>
              <a:buNone/>
            </a:pPr>
            <a:r>
              <a:rPr lang="sr-Latn-CS" sz="2400" i="1" dirty="0" smtClean="0"/>
              <a:t>	k</a:t>
            </a:r>
            <a:r>
              <a:rPr lang="sr-Latn-CS" sz="2400" baseline="-25000" dirty="0" smtClean="0"/>
              <a:t>1</a:t>
            </a:r>
            <a:r>
              <a:rPr lang="sr-Latn-CS" sz="2400" dirty="0" smtClean="0"/>
              <a:t>,</a:t>
            </a:r>
            <a:r>
              <a:rPr lang="sr-Latn-CS" sz="2400" i="1" dirty="0" smtClean="0"/>
              <a:t> k</a:t>
            </a:r>
            <a:r>
              <a:rPr lang="sr-Latn-CS" sz="2400" baseline="-25000" dirty="0" smtClean="0"/>
              <a:t>2</a:t>
            </a:r>
            <a:r>
              <a:rPr lang="sr-Latn-CS" sz="2400" dirty="0" smtClean="0"/>
              <a:t>,1,</a:t>
            </a:r>
            <a:r>
              <a:rPr lang="sr-Latn-CS" sz="2400" i="1" dirty="0" smtClean="0"/>
              <a:t> k</a:t>
            </a:r>
            <a:r>
              <a:rPr lang="sr-Latn-CS" sz="2400" baseline="-25000" dirty="0" smtClean="0"/>
              <a:t>3</a:t>
            </a:r>
            <a:r>
              <a:rPr lang="sr-Latn-CS" sz="2400" dirty="0" smtClean="0"/>
              <a:t>,1,0,1</a:t>
            </a:r>
          </a:p>
          <a:p>
            <a:pPr>
              <a:buNone/>
            </a:pPr>
            <a:r>
              <a:rPr lang="sr-Latn-CS" sz="2400" dirty="0" smtClean="0"/>
              <a:t>	Vrednosti kontrolnih bita su:</a:t>
            </a:r>
          </a:p>
          <a:p>
            <a:pPr>
              <a:buNone/>
            </a:pPr>
            <a:r>
              <a:rPr lang="sr-Latn-CS" sz="2400" i="1" dirty="0" smtClean="0"/>
              <a:t>	k</a:t>
            </a:r>
            <a:r>
              <a:rPr lang="sr-Latn-CS" sz="2400" baseline="-25000" dirty="0" smtClean="0"/>
              <a:t>1</a:t>
            </a:r>
            <a:r>
              <a:rPr lang="sr-Latn-CS" sz="2400" dirty="0" smtClean="0"/>
              <a:t>=</a:t>
            </a:r>
            <a:r>
              <a:rPr lang="sr-Latn-CS" sz="2400" i="1" dirty="0" smtClean="0"/>
              <a:t> i</a:t>
            </a:r>
            <a:r>
              <a:rPr lang="sr-Latn-CS" sz="2400" baseline="-25000" dirty="0" smtClean="0"/>
              <a:t>1</a:t>
            </a:r>
            <a:r>
              <a:rPr lang="sr-Latn-CS" sz="2400" dirty="0" smtClean="0">
                <a:sym typeface="Symbol"/>
              </a:rPr>
              <a:t></a:t>
            </a:r>
            <a:r>
              <a:rPr lang="sr-Latn-CS" sz="2400" i="1" dirty="0" smtClean="0"/>
              <a:t> i</a:t>
            </a:r>
            <a:r>
              <a:rPr lang="sr-Latn-CS" sz="2400" baseline="-25000" dirty="0" smtClean="0"/>
              <a:t>2</a:t>
            </a:r>
            <a:r>
              <a:rPr lang="sr-Latn-CS" sz="2400" dirty="0" smtClean="0">
                <a:sym typeface="Symbol"/>
              </a:rPr>
              <a:t></a:t>
            </a:r>
            <a:r>
              <a:rPr lang="sr-Latn-CS" sz="2400" i="1" dirty="0" smtClean="0"/>
              <a:t> i</a:t>
            </a:r>
            <a:r>
              <a:rPr lang="sr-Latn-CS" sz="2400" baseline="-25000" dirty="0" smtClean="0"/>
              <a:t>4</a:t>
            </a:r>
            <a:r>
              <a:rPr lang="sr-Latn-CS" sz="2400" dirty="0" smtClean="0"/>
              <a:t>=1</a:t>
            </a:r>
            <a:r>
              <a:rPr lang="sr-Latn-CS" sz="2400" dirty="0" smtClean="0">
                <a:sym typeface="Symbol"/>
              </a:rPr>
              <a:t></a:t>
            </a:r>
            <a:r>
              <a:rPr lang="sr-Latn-CS" sz="2400" dirty="0" smtClean="0"/>
              <a:t>1</a:t>
            </a:r>
            <a:r>
              <a:rPr lang="sr-Latn-CS" sz="2400" dirty="0" smtClean="0">
                <a:sym typeface="Symbol"/>
              </a:rPr>
              <a:t></a:t>
            </a:r>
            <a:r>
              <a:rPr lang="sr-Latn-CS" sz="2400" dirty="0" smtClean="0"/>
              <a:t>1=1,</a:t>
            </a:r>
            <a:endParaRPr lang="en-US" sz="2400" dirty="0" smtClean="0"/>
          </a:p>
          <a:p>
            <a:endParaRPr lang="en-US" sz="22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70560"/>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487424"/>
            <a:ext cx="6347714" cy="4553939"/>
          </a:xfrm>
        </p:spPr>
        <p:txBody>
          <a:bodyPr/>
          <a:lstStyle/>
          <a:p>
            <a:pPr>
              <a:buNone/>
            </a:pPr>
            <a:r>
              <a:rPr lang="sr-Latn-CS" sz="2200" i="1" dirty="0" smtClean="0"/>
              <a:t>	k</a:t>
            </a:r>
            <a:r>
              <a:rPr lang="sr-Latn-CS" sz="2200" baseline="-25000" dirty="0" smtClean="0"/>
              <a:t>2</a:t>
            </a:r>
            <a:r>
              <a:rPr lang="sr-Latn-CS" sz="2200" dirty="0" smtClean="0"/>
              <a:t>=</a:t>
            </a:r>
            <a:r>
              <a:rPr lang="sr-Latn-CS" sz="2200" i="1" dirty="0" smtClean="0"/>
              <a:t> i</a:t>
            </a:r>
            <a:r>
              <a:rPr lang="sr-Latn-CS" sz="2200" baseline="-25000" dirty="0" smtClean="0"/>
              <a:t>1</a:t>
            </a:r>
            <a:r>
              <a:rPr lang="sr-Latn-CS" sz="2200" dirty="0" smtClean="0">
                <a:sym typeface="Symbol"/>
              </a:rPr>
              <a:t></a:t>
            </a:r>
            <a:r>
              <a:rPr lang="sr-Latn-CS" sz="2200" i="1" dirty="0" smtClean="0"/>
              <a:t> i</a:t>
            </a:r>
            <a:r>
              <a:rPr lang="sr-Latn-CS" sz="2200" baseline="-25000" dirty="0" smtClean="0"/>
              <a:t>3</a:t>
            </a:r>
            <a:r>
              <a:rPr lang="sr-Latn-CS" sz="2200" dirty="0" smtClean="0">
                <a:sym typeface="Symbol"/>
              </a:rPr>
              <a:t></a:t>
            </a:r>
            <a:r>
              <a:rPr lang="sr-Latn-CS" sz="2200" i="1" dirty="0" smtClean="0"/>
              <a:t> i</a:t>
            </a:r>
            <a:r>
              <a:rPr lang="sr-Latn-CS" sz="2200" baseline="-25000" dirty="0" smtClean="0"/>
              <a:t>4</a:t>
            </a:r>
            <a:r>
              <a:rPr lang="sr-Latn-CS" sz="2200" dirty="0" smtClean="0"/>
              <a:t>=1</a:t>
            </a:r>
            <a:r>
              <a:rPr lang="sr-Latn-CS" sz="2200" dirty="0" smtClean="0">
                <a:sym typeface="Symbol"/>
              </a:rPr>
              <a:t></a:t>
            </a:r>
            <a:r>
              <a:rPr lang="sr-Latn-CS" sz="2200" dirty="0" smtClean="0"/>
              <a:t>0</a:t>
            </a:r>
            <a:r>
              <a:rPr lang="sr-Latn-CS" sz="2200" dirty="0" smtClean="0">
                <a:sym typeface="Symbol"/>
              </a:rPr>
              <a:t></a:t>
            </a:r>
            <a:r>
              <a:rPr lang="sr-Latn-CS" sz="2200" dirty="0" smtClean="0"/>
              <a:t>1=0,</a:t>
            </a:r>
            <a:endParaRPr lang="en-US" sz="2200" dirty="0" smtClean="0"/>
          </a:p>
          <a:p>
            <a:pPr>
              <a:buNone/>
            </a:pPr>
            <a:r>
              <a:rPr lang="sr-Latn-CS" sz="2200" i="1" dirty="0" smtClean="0"/>
              <a:t>	k</a:t>
            </a:r>
            <a:r>
              <a:rPr lang="sr-Latn-CS" sz="2200" baseline="-25000" dirty="0" smtClean="0"/>
              <a:t>3</a:t>
            </a:r>
            <a:r>
              <a:rPr lang="sr-Latn-CS" sz="2200" dirty="0" smtClean="0"/>
              <a:t>=</a:t>
            </a:r>
            <a:r>
              <a:rPr lang="sr-Latn-CS" sz="2200" i="1" dirty="0" smtClean="0"/>
              <a:t> i</a:t>
            </a:r>
            <a:r>
              <a:rPr lang="sr-Latn-CS" sz="2200" baseline="-25000" dirty="0" smtClean="0"/>
              <a:t>2</a:t>
            </a:r>
            <a:r>
              <a:rPr lang="sr-Latn-CS" sz="2200" dirty="0" smtClean="0">
                <a:sym typeface="Symbol"/>
              </a:rPr>
              <a:t></a:t>
            </a:r>
            <a:r>
              <a:rPr lang="sr-Latn-CS" sz="2200" i="1" dirty="0" smtClean="0"/>
              <a:t> i</a:t>
            </a:r>
            <a:r>
              <a:rPr lang="sr-Latn-CS" sz="2200" baseline="-25000" dirty="0" smtClean="0"/>
              <a:t>3</a:t>
            </a:r>
            <a:r>
              <a:rPr lang="sr-Latn-CS" sz="2200" dirty="0" smtClean="0">
                <a:sym typeface="Symbol"/>
              </a:rPr>
              <a:t></a:t>
            </a:r>
            <a:r>
              <a:rPr lang="sr-Latn-CS" sz="2200" i="1" dirty="0" smtClean="0"/>
              <a:t> i</a:t>
            </a:r>
            <a:r>
              <a:rPr lang="sr-Latn-CS" sz="2200" baseline="-25000" dirty="0" smtClean="0"/>
              <a:t>4</a:t>
            </a:r>
            <a:r>
              <a:rPr lang="sr-Latn-CS" sz="2200" dirty="0" smtClean="0"/>
              <a:t>=1</a:t>
            </a:r>
            <a:r>
              <a:rPr lang="sr-Latn-CS" sz="2200" dirty="0" smtClean="0">
                <a:sym typeface="Symbol"/>
              </a:rPr>
              <a:t></a:t>
            </a:r>
            <a:r>
              <a:rPr lang="sr-Latn-CS" sz="2200" dirty="0" smtClean="0"/>
              <a:t>0</a:t>
            </a:r>
            <a:r>
              <a:rPr lang="sr-Latn-CS" sz="2200" dirty="0" smtClean="0">
                <a:sym typeface="Symbol"/>
              </a:rPr>
              <a:t></a:t>
            </a:r>
            <a:r>
              <a:rPr lang="sr-Latn-CS" sz="2200" dirty="0" smtClean="0"/>
              <a:t>1=0.</a:t>
            </a:r>
          </a:p>
          <a:p>
            <a:pPr>
              <a:buNone/>
            </a:pPr>
            <a:r>
              <a:rPr lang="sr-Latn-CS" sz="2200" dirty="0" smtClean="0"/>
              <a:t>	Na taj način formirana je kodna reč</a:t>
            </a:r>
            <a:endParaRPr lang="en-US" sz="2200" dirty="0" smtClean="0"/>
          </a:p>
          <a:p>
            <a:pPr>
              <a:buNone/>
            </a:pPr>
            <a:r>
              <a:rPr lang="sr-Latn-CS" sz="2200" dirty="0" smtClean="0"/>
              <a:t>	1   0   1   0   1   0   1</a:t>
            </a:r>
            <a:endParaRPr lang="en-US" sz="2200" dirty="0" smtClean="0"/>
          </a:p>
          <a:p>
            <a:pPr>
              <a:buNone/>
            </a:pPr>
            <a:r>
              <a:rPr lang="sr-Latn-CS" sz="2200" i="1" dirty="0" smtClean="0"/>
              <a:t>	x</a:t>
            </a:r>
            <a:r>
              <a:rPr lang="sr-Latn-CS" sz="2200" baseline="-25000" dirty="0" smtClean="0"/>
              <a:t>1</a:t>
            </a:r>
            <a:r>
              <a:rPr lang="sr-Latn-CS" sz="2200" dirty="0" smtClean="0"/>
              <a:t>  </a:t>
            </a:r>
            <a:r>
              <a:rPr lang="sr-Latn-CS" sz="2200" i="1" dirty="0" smtClean="0"/>
              <a:t>x</a:t>
            </a:r>
            <a:r>
              <a:rPr lang="sr-Latn-CS" sz="2200" baseline="-25000" dirty="0" smtClean="0"/>
              <a:t>2</a:t>
            </a:r>
            <a:r>
              <a:rPr lang="sr-Latn-CS" sz="2200" dirty="0" smtClean="0"/>
              <a:t>  </a:t>
            </a:r>
            <a:r>
              <a:rPr lang="sr-Latn-CS" sz="2200" i="1" dirty="0" smtClean="0"/>
              <a:t>x</a:t>
            </a:r>
            <a:r>
              <a:rPr lang="sr-Latn-CS" sz="2200" baseline="-25000" dirty="0" smtClean="0"/>
              <a:t>3</a:t>
            </a:r>
            <a:r>
              <a:rPr lang="sr-Latn-CS" sz="2200" dirty="0" smtClean="0"/>
              <a:t>  </a:t>
            </a:r>
            <a:r>
              <a:rPr lang="sr-Latn-CS" sz="2200" i="1" dirty="0" smtClean="0"/>
              <a:t>x</a:t>
            </a:r>
            <a:r>
              <a:rPr lang="sr-Latn-CS" sz="2200" baseline="-25000" dirty="0" smtClean="0"/>
              <a:t>4</a:t>
            </a:r>
            <a:r>
              <a:rPr lang="sr-Latn-CS" sz="2200" dirty="0" smtClean="0"/>
              <a:t>  </a:t>
            </a:r>
            <a:r>
              <a:rPr lang="sr-Latn-CS" sz="2200" i="1" dirty="0" smtClean="0"/>
              <a:t>x</a:t>
            </a:r>
            <a:r>
              <a:rPr lang="sr-Latn-CS" sz="2200" baseline="-25000" dirty="0" smtClean="0"/>
              <a:t>5</a:t>
            </a:r>
            <a:r>
              <a:rPr lang="sr-Latn-CS" sz="2200" dirty="0" smtClean="0"/>
              <a:t>  </a:t>
            </a:r>
            <a:r>
              <a:rPr lang="sr-Latn-CS" sz="2200" i="1" dirty="0" smtClean="0"/>
              <a:t>x</a:t>
            </a:r>
            <a:r>
              <a:rPr lang="sr-Latn-CS" sz="2200" baseline="-25000" dirty="0" smtClean="0"/>
              <a:t>6</a:t>
            </a:r>
            <a:r>
              <a:rPr lang="sr-Latn-CS" sz="2200" dirty="0" smtClean="0"/>
              <a:t>  </a:t>
            </a:r>
            <a:r>
              <a:rPr lang="sr-Latn-CS" sz="2200" i="1" dirty="0" smtClean="0"/>
              <a:t>x</a:t>
            </a:r>
            <a:r>
              <a:rPr lang="sr-Latn-CS" sz="2200" baseline="-25000" dirty="0" smtClean="0"/>
              <a:t>7</a:t>
            </a:r>
            <a:endParaRPr lang="en-US" sz="2200" dirty="0" smtClean="0"/>
          </a:p>
          <a:p>
            <a:endParaRPr lang="sr-Latn-RS" sz="2200" dirty="0" smtClean="0"/>
          </a:p>
          <a:p>
            <a:r>
              <a:rPr lang="sr-Latn-RS" sz="2200" dirty="0" smtClean="0"/>
              <a:t>a) </a:t>
            </a:r>
            <a:r>
              <a:rPr lang="sr-Latn-CS" sz="2200" dirty="0" smtClean="0"/>
              <a:t>vektor greške koji se pri prenosu superponira prenošenoj reči je:</a:t>
            </a:r>
            <a:endParaRPr lang="en-US" sz="2200" dirty="0" smtClean="0"/>
          </a:p>
          <a:p>
            <a:pPr>
              <a:buNone/>
            </a:pPr>
            <a:r>
              <a:rPr lang="sr-Latn-CS" sz="2200" dirty="0" smtClean="0"/>
              <a:t>		</a:t>
            </a:r>
            <a:r>
              <a:rPr lang="sr-Latn-CS" sz="2200" i="1" dirty="0" smtClean="0"/>
              <a:t>e</a:t>
            </a:r>
            <a:r>
              <a:rPr lang="sr-Latn-CS" sz="2200" baseline="-25000" dirty="0" smtClean="0"/>
              <a:t>1</a:t>
            </a:r>
            <a:r>
              <a:rPr lang="sr-Latn-CS" sz="2200" dirty="0" smtClean="0"/>
              <a:t>=</a:t>
            </a:r>
            <a:r>
              <a:rPr lang="sr-Latn-CS" sz="2200" i="1" dirty="0" smtClean="0"/>
              <a:t> e</a:t>
            </a:r>
            <a:r>
              <a:rPr lang="sr-Latn-CS" sz="2200" baseline="-25000" dirty="0" smtClean="0"/>
              <a:t>2</a:t>
            </a:r>
            <a:r>
              <a:rPr lang="sr-Latn-CS" sz="2200" dirty="0" smtClean="0"/>
              <a:t>=</a:t>
            </a:r>
            <a:r>
              <a:rPr lang="sr-Latn-CS" sz="2200" i="1" dirty="0" smtClean="0"/>
              <a:t> e</a:t>
            </a:r>
            <a:r>
              <a:rPr lang="sr-Latn-CS" sz="2200" baseline="-25000" dirty="0" smtClean="0"/>
              <a:t>3</a:t>
            </a:r>
            <a:r>
              <a:rPr lang="sr-Latn-CS" sz="2200" dirty="0" smtClean="0"/>
              <a:t>=</a:t>
            </a:r>
            <a:r>
              <a:rPr lang="sr-Latn-CS" sz="2200" i="1" dirty="0" smtClean="0"/>
              <a:t> e</a:t>
            </a:r>
            <a:r>
              <a:rPr lang="sr-Latn-CS" sz="2200" baseline="-25000" dirty="0" smtClean="0"/>
              <a:t>4</a:t>
            </a:r>
            <a:r>
              <a:rPr lang="sr-Latn-CS" sz="2200" dirty="0" smtClean="0"/>
              <a:t>=</a:t>
            </a:r>
            <a:r>
              <a:rPr lang="sr-Latn-CS" sz="2200" i="1" dirty="0" smtClean="0"/>
              <a:t> e</a:t>
            </a:r>
            <a:r>
              <a:rPr lang="sr-Latn-CS" sz="2200" baseline="-25000" dirty="0" smtClean="0"/>
              <a:t>5</a:t>
            </a:r>
            <a:r>
              <a:rPr lang="sr-Latn-CS" sz="2200" dirty="0" smtClean="0"/>
              <a:t>=</a:t>
            </a:r>
            <a:r>
              <a:rPr lang="sr-Latn-CS" sz="2200" i="1" dirty="0" smtClean="0"/>
              <a:t> e</a:t>
            </a:r>
            <a:r>
              <a:rPr lang="sr-Latn-CS" sz="2200" baseline="-25000" dirty="0" smtClean="0"/>
              <a:t>7</a:t>
            </a:r>
            <a:r>
              <a:rPr lang="sr-Latn-CS" sz="2200" dirty="0" smtClean="0"/>
              <a:t>=0, </a:t>
            </a:r>
            <a:r>
              <a:rPr lang="sr-Latn-CS" sz="2200" i="1" dirty="0" smtClean="0"/>
              <a:t>e</a:t>
            </a:r>
            <a:r>
              <a:rPr lang="sr-Latn-CS" sz="2200" baseline="-25000" dirty="0" smtClean="0"/>
              <a:t>6</a:t>
            </a:r>
            <a:r>
              <a:rPr lang="sr-Latn-CS" sz="2200" dirty="0" smtClean="0"/>
              <a:t>=1,</a:t>
            </a:r>
            <a:endParaRPr lang="en-US" sz="2200" dirty="0" smtClean="0"/>
          </a:p>
          <a:p>
            <a:endParaRPr lang="en-US" sz="22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414272"/>
            <a:ext cx="6347714" cy="4627091"/>
          </a:xfrm>
        </p:spPr>
        <p:txBody>
          <a:bodyPr>
            <a:normAutofit lnSpcReduction="10000"/>
          </a:bodyPr>
          <a:lstStyle/>
          <a:p>
            <a:pPr>
              <a:buNone/>
            </a:pPr>
            <a:r>
              <a:rPr lang="sr-Latn-CS" dirty="0" smtClean="0"/>
              <a:t>	</a:t>
            </a:r>
            <a:r>
              <a:rPr lang="sr-Latn-CS" sz="2200" dirty="0" smtClean="0"/>
              <a:t> Primljeni  su biti:</a:t>
            </a:r>
            <a:endParaRPr lang="en-US" sz="2200" dirty="0" smtClean="0"/>
          </a:p>
          <a:p>
            <a:pPr>
              <a:buNone/>
            </a:pPr>
            <a:r>
              <a:rPr lang="sr-Latn-CS" sz="2200" dirty="0" smtClean="0"/>
              <a:t>		</a:t>
            </a:r>
            <a:r>
              <a:rPr lang="sr-Latn-CS" sz="2200" i="1" dirty="0" smtClean="0"/>
              <a:t>y</a:t>
            </a:r>
            <a:r>
              <a:rPr lang="sr-Latn-CS" sz="2200" i="1" baseline="-25000" dirty="0" smtClean="0"/>
              <a:t>i</a:t>
            </a:r>
            <a:r>
              <a:rPr lang="sr-Latn-CS" sz="2200" dirty="0" smtClean="0"/>
              <a:t>=</a:t>
            </a:r>
            <a:r>
              <a:rPr lang="sr-Latn-CS" sz="2200" i="1" dirty="0" smtClean="0"/>
              <a:t> x</a:t>
            </a:r>
            <a:r>
              <a:rPr lang="sr-Latn-CS" sz="2200" i="1" baseline="-25000" dirty="0" smtClean="0"/>
              <a:t>i</a:t>
            </a:r>
            <a:r>
              <a:rPr lang="sr-Latn-CS" sz="2200" dirty="0" smtClean="0">
                <a:sym typeface="Symbol"/>
              </a:rPr>
              <a:t></a:t>
            </a:r>
            <a:r>
              <a:rPr lang="sr-Latn-CS" sz="2200" i="1" dirty="0" smtClean="0"/>
              <a:t> e</a:t>
            </a:r>
            <a:r>
              <a:rPr lang="sr-Latn-CS" sz="2200" i="1" baseline="-25000" dirty="0" smtClean="0"/>
              <a:t>i</a:t>
            </a:r>
            <a:r>
              <a:rPr lang="sr-Latn-CS" sz="2200" dirty="0" smtClean="0"/>
              <a:t>,</a:t>
            </a:r>
            <a:endParaRPr lang="en-US" sz="2200" dirty="0" smtClean="0"/>
          </a:p>
          <a:p>
            <a:pPr algn="just">
              <a:buNone/>
            </a:pPr>
            <a:r>
              <a:rPr lang="sr-Latn-CS" sz="2200" dirty="0" smtClean="0"/>
              <a:t>	te je primljen vektor (greška je obeležena crvenom bojom)</a:t>
            </a:r>
            <a:endParaRPr lang="en-US" sz="2200" dirty="0" smtClean="0"/>
          </a:p>
          <a:p>
            <a:pPr>
              <a:buNone/>
            </a:pPr>
            <a:r>
              <a:rPr lang="sr-Latn-CS" sz="2200" dirty="0" smtClean="0"/>
              <a:t>	1   0   1   0   1   </a:t>
            </a:r>
            <a:r>
              <a:rPr lang="sr-Latn-CS" sz="2200" b="1" dirty="0" smtClean="0">
                <a:solidFill>
                  <a:srgbClr val="FF0000"/>
                </a:solidFill>
              </a:rPr>
              <a:t>1</a:t>
            </a:r>
            <a:r>
              <a:rPr lang="sr-Latn-CS" sz="2200" dirty="0" smtClean="0"/>
              <a:t>   1</a:t>
            </a:r>
            <a:endParaRPr lang="en-US" sz="2200" dirty="0" smtClean="0"/>
          </a:p>
          <a:p>
            <a:pPr>
              <a:buNone/>
            </a:pPr>
            <a:r>
              <a:rPr lang="sr-Latn-CS" sz="2200" i="1" dirty="0" smtClean="0"/>
              <a:t>	y</a:t>
            </a:r>
            <a:r>
              <a:rPr lang="sr-Latn-CS" sz="2200" baseline="-25000" dirty="0" smtClean="0"/>
              <a:t>1</a:t>
            </a:r>
            <a:r>
              <a:rPr lang="sr-Latn-CS" sz="2200" dirty="0" smtClean="0"/>
              <a:t>  </a:t>
            </a:r>
            <a:r>
              <a:rPr lang="sr-Latn-CS" sz="2200" i="1" dirty="0" smtClean="0"/>
              <a:t>y</a:t>
            </a:r>
            <a:r>
              <a:rPr lang="sr-Latn-CS" sz="2200" baseline="-25000" dirty="0" smtClean="0"/>
              <a:t>2</a:t>
            </a:r>
            <a:r>
              <a:rPr lang="sr-Latn-CS" sz="2200" dirty="0" smtClean="0"/>
              <a:t>  </a:t>
            </a:r>
            <a:r>
              <a:rPr lang="sr-Latn-CS" sz="2200" i="1" dirty="0" smtClean="0"/>
              <a:t>y</a:t>
            </a:r>
            <a:r>
              <a:rPr lang="sr-Latn-CS" sz="2200" baseline="-25000" dirty="0" smtClean="0"/>
              <a:t>3</a:t>
            </a:r>
            <a:r>
              <a:rPr lang="sr-Latn-CS" sz="2200" dirty="0" smtClean="0"/>
              <a:t>  </a:t>
            </a:r>
            <a:r>
              <a:rPr lang="sr-Latn-CS" sz="2200" i="1" dirty="0" smtClean="0"/>
              <a:t>y</a:t>
            </a:r>
            <a:r>
              <a:rPr lang="sr-Latn-CS" sz="2200" baseline="-25000" dirty="0" smtClean="0"/>
              <a:t>4</a:t>
            </a:r>
            <a:r>
              <a:rPr lang="sr-Latn-CS" sz="2200" dirty="0" smtClean="0"/>
              <a:t>  </a:t>
            </a:r>
            <a:r>
              <a:rPr lang="sr-Latn-CS" sz="2200" i="1" dirty="0" smtClean="0"/>
              <a:t>y</a:t>
            </a:r>
            <a:r>
              <a:rPr lang="sr-Latn-CS" sz="2200" baseline="-25000" dirty="0" smtClean="0"/>
              <a:t>5</a:t>
            </a:r>
            <a:r>
              <a:rPr lang="sr-Latn-CS" sz="2200" dirty="0" smtClean="0"/>
              <a:t>  </a:t>
            </a:r>
            <a:r>
              <a:rPr lang="sr-Latn-CS" sz="2200" i="1" dirty="0" smtClean="0"/>
              <a:t>y</a:t>
            </a:r>
            <a:r>
              <a:rPr lang="sr-Latn-CS" sz="2200" baseline="-25000" dirty="0" smtClean="0"/>
              <a:t>6</a:t>
            </a:r>
            <a:r>
              <a:rPr lang="sr-Latn-CS" sz="2200" dirty="0" smtClean="0"/>
              <a:t>  </a:t>
            </a:r>
            <a:r>
              <a:rPr lang="sr-Latn-CS" sz="2200" i="1" dirty="0" smtClean="0"/>
              <a:t>y</a:t>
            </a:r>
            <a:r>
              <a:rPr lang="sr-Latn-CS" sz="2200" baseline="-25000" dirty="0" smtClean="0"/>
              <a:t>7</a:t>
            </a:r>
            <a:r>
              <a:rPr lang="sr-Latn-CS" sz="2200" dirty="0" smtClean="0"/>
              <a:t>.</a:t>
            </a:r>
            <a:endParaRPr lang="en-US" sz="2200" dirty="0" smtClean="0"/>
          </a:p>
          <a:p>
            <a:pPr algn="just">
              <a:buNone/>
            </a:pPr>
            <a:r>
              <a:rPr lang="sr-Latn-CS" sz="2200" dirty="0" smtClean="0"/>
              <a:t>	Na prijemu se sada formiraju biti koji predstavljaju elemente vertora sindroma</a:t>
            </a:r>
            <a:endParaRPr lang="en-US" sz="2200" dirty="0" smtClean="0"/>
          </a:p>
          <a:p>
            <a:pPr>
              <a:buNone/>
            </a:pPr>
            <a:r>
              <a:rPr lang="sr-Latn-CS" sz="2200" dirty="0" smtClean="0"/>
              <a:t>		</a:t>
            </a:r>
            <a:r>
              <a:rPr lang="sr-Latn-CS" sz="2200" i="1" dirty="0" smtClean="0"/>
              <a:t>s</a:t>
            </a:r>
            <a:r>
              <a:rPr lang="sr-Latn-CS" sz="2200" baseline="-25000" dirty="0" smtClean="0"/>
              <a:t>1</a:t>
            </a:r>
            <a:r>
              <a:rPr lang="sr-Latn-CS" sz="2200" dirty="0" smtClean="0"/>
              <a:t>=</a:t>
            </a:r>
            <a:r>
              <a:rPr lang="sr-Latn-CS" sz="2200" i="1" dirty="0" smtClean="0"/>
              <a:t> y</a:t>
            </a:r>
            <a:r>
              <a:rPr lang="sr-Latn-CS" sz="2200" baseline="-25000" dirty="0" smtClean="0"/>
              <a:t>1</a:t>
            </a:r>
            <a:r>
              <a:rPr lang="sr-Latn-CS" sz="2200" dirty="0" smtClean="0">
                <a:sym typeface="Symbol"/>
              </a:rPr>
              <a:t></a:t>
            </a:r>
            <a:r>
              <a:rPr lang="sr-Latn-CS" sz="2200" i="1" dirty="0" smtClean="0"/>
              <a:t>y</a:t>
            </a:r>
            <a:r>
              <a:rPr lang="sr-Latn-CS" sz="2200" baseline="-25000" dirty="0" smtClean="0"/>
              <a:t>3</a:t>
            </a:r>
            <a:r>
              <a:rPr lang="sr-Latn-CS" sz="2200" dirty="0" smtClean="0">
                <a:sym typeface="Symbol"/>
              </a:rPr>
              <a:t></a:t>
            </a:r>
            <a:r>
              <a:rPr lang="sr-Latn-CS" sz="2200" i="1" dirty="0" smtClean="0"/>
              <a:t> y</a:t>
            </a:r>
            <a:r>
              <a:rPr lang="sr-Latn-CS" sz="2200" baseline="-25000" dirty="0" smtClean="0"/>
              <a:t>5</a:t>
            </a:r>
            <a:r>
              <a:rPr lang="sr-Latn-CS" sz="2200" dirty="0" smtClean="0">
                <a:sym typeface="Symbol"/>
              </a:rPr>
              <a:t></a:t>
            </a:r>
            <a:r>
              <a:rPr lang="sr-Latn-CS" sz="2200" i="1" dirty="0" smtClean="0"/>
              <a:t>y</a:t>
            </a:r>
            <a:r>
              <a:rPr lang="sr-Latn-CS" sz="2200" baseline="-25000" dirty="0" smtClean="0"/>
              <a:t>7</a:t>
            </a:r>
            <a:r>
              <a:rPr lang="sr-Latn-CS" sz="2200" dirty="0" smtClean="0"/>
              <a:t>=1</a:t>
            </a:r>
            <a:r>
              <a:rPr lang="sr-Latn-CS" sz="2200" dirty="0" smtClean="0">
                <a:sym typeface="Symbol"/>
              </a:rPr>
              <a:t></a:t>
            </a:r>
            <a:r>
              <a:rPr lang="sr-Latn-CS" sz="2200" dirty="0" smtClean="0"/>
              <a:t>1</a:t>
            </a:r>
            <a:r>
              <a:rPr lang="sr-Latn-CS" sz="2200" dirty="0" smtClean="0">
                <a:sym typeface="Symbol"/>
              </a:rPr>
              <a:t></a:t>
            </a:r>
            <a:r>
              <a:rPr lang="sr-Latn-CS" sz="2200" dirty="0" smtClean="0"/>
              <a:t>1</a:t>
            </a:r>
            <a:r>
              <a:rPr lang="sr-Latn-CS" sz="2200" dirty="0" smtClean="0">
                <a:sym typeface="Symbol"/>
              </a:rPr>
              <a:t></a:t>
            </a:r>
            <a:r>
              <a:rPr lang="sr-Latn-CS" sz="2200" dirty="0" smtClean="0"/>
              <a:t>1=0</a:t>
            </a:r>
            <a:endParaRPr lang="en-US" sz="2200" dirty="0" smtClean="0"/>
          </a:p>
          <a:p>
            <a:pPr>
              <a:buNone/>
            </a:pPr>
            <a:r>
              <a:rPr lang="sr-Latn-CS" sz="2200" dirty="0" smtClean="0"/>
              <a:t>		</a:t>
            </a:r>
            <a:r>
              <a:rPr lang="sr-Latn-CS" sz="2200" i="1" dirty="0" smtClean="0"/>
              <a:t>s</a:t>
            </a:r>
            <a:r>
              <a:rPr lang="sr-Latn-CS" sz="2200" baseline="-25000" dirty="0" smtClean="0"/>
              <a:t>2</a:t>
            </a:r>
            <a:r>
              <a:rPr lang="sr-Latn-CS" sz="2200" dirty="0" smtClean="0"/>
              <a:t>=</a:t>
            </a:r>
            <a:r>
              <a:rPr lang="sr-Latn-CS" sz="2200" i="1" dirty="0" smtClean="0"/>
              <a:t> y</a:t>
            </a:r>
            <a:r>
              <a:rPr lang="sr-Latn-CS" sz="2200" baseline="-25000" dirty="0" smtClean="0"/>
              <a:t>2</a:t>
            </a:r>
            <a:r>
              <a:rPr lang="sr-Latn-CS" sz="2200" dirty="0" smtClean="0">
                <a:sym typeface="Symbol"/>
              </a:rPr>
              <a:t></a:t>
            </a:r>
            <a:r>
              <a:rPr lang="sr-Latn-CS" sz="2200" i="1" dirty="0" smtClean="0"/>
              <a:t> y</a:t>
            </a:r>
            <a:r>
              <a:rPr lang="sr-Latn-CS" sz="2200" baseline="-25000" dirty="0" smtClean="0"/>
              <a:t>3</a:t>
            </a:r>
            <a:r>
              <a:rPr lang="sr-Latn-CS" sz="2200" dirty="0" smtClean="0">
                <a:sym typeface="Symbol"/>
              </a:rPr>
              <a:t></a:t>
            </a:r>
            <a:r>
              <a:rPr lang="sr-Latn-CS" sz="2200" i="1" dirty="0" smtClean="0"/>
              <a:t> y</a:t>
            </a:r>
            <a:r>
              <a:rPr lang="sr-Latn-CS" sz="2200" baseline="-25000" dirty="0" smtClean="0"/>
              <a:t>6</a:t>
            </a:r>
            <a:r>
              <a:rPr lang="sr-Latn-CS" sz="2200" dirty="0" smtClean="0">
                <a:sym typeface="Symbol"/>
              </a:rPr>
              <a:t></a:t>
            </a:r>
            <a:r>
              <a:rPr lang="sr-Latn-CS" sz="2200" i="1" dirty="0" smtClean="0"/>
              <a:t>y</a:t>
            </a:r>
            <a:r>
              <a:rPr lang="sr-Latn-CS" sz="2200" baseline="-25000" dirty="0" smtClean="0"/>
              <a:t>7</a:t>
            </a:r>
            <a:r>
              <a:rPr lang="sr-Latn-CS" sz="2200" dirty="0" smtClean="0"/>
              <a:t>=0</a:t>
            </a:r>
            <a:r>
              <a:rPr lang="sr-Latn-CS" sz="2200" dirty="0" smtClean="0">
                <a:sym typeface="Symbol"/>
              </a:rPr>
              <a:t></a:t>
            </a:r>
            <a:r>
              <a:rPr lang="sr-Latn-CS" sz="2200" dirty="0" smtClean="0"/>
              <a:t>1</a:t>
            </a:r>
            <a:r>
              <a:rPr lang="sr-Latn-CS" sz="2200" dirty="0" smtClean="0">
                <a:sym typeface="Symbol"/>
              </a:rPr>
              <a:t></a:t>
            </a:r>
            <a:r>
              <a:rPr lang="sr-Latn-CS" sz="2200" b="1" dirty="0" smtClean="0"/>
              <a:t>1</a:t>
            </a:r>
            <a:r>
              <a:rPr lang="sr-Latn-CS" sz="2200" dirty="0" smtClean="0">
                <a:sym typeface="Symbol"/>
              </a:rPr>
              <a:t></a:t>
            </a:r>
            <a:r>
              <a:rPr lang="sr-Latn-CS" sz="2200" dirty="0" smtClean="0"/>
              <a:t>1=1</a:t>
            </a:r>
          </a:p>
          <a:p>
            <a:pPr>
              <a:buNone/>
            </a:pPr>
            <a:r>
              <a:rPr lang="sr-Latn-CS" sz="2200" i="1" dirty="0" smtClean="0"/>
              <a:t>	  s</a:t>
            </a:r>
            <a:r>
              <a:rPr lang="sr-Latn-CS" sz="2200" baseline="-25000" dirty="0" smtClean="0"/>
              <a:t>3</a:t>
            </a:r>
            <a:r>
              <a:rPr lang="sr-Latn-CS" sz="2200" dirty="0" smtClean="0"/>
              <a:t>=</a:t>
            </a:r>
            <a:r>
              <a:rPr lang="sr-Latn-CS" sz="2200" i="1" dirty="0" smtClean="0"/>
              <a:t> y</a:t>
            </a:r>
            <a:r>
              <a:rPr lang="sr-Latn-CS" sz="2200" baseline="-25000" dirty="0" smtClean="0"/>
              <a:t>4</a:t>
            </a:r>
            <a:r>
              <a:rPr lang="sr-Latn-CS" sz="2200" dirty="0" smtClean="0">
                <a:sym typeface="Symbol"/>
              </a:rPr>
              <a:t></a:t>
            </a:r>
            <a:r>
              <a:rPr lang="sr-Latn-CS" sz="2200" i="1" dirty="0" smtClean="0"/>
              <a:t> y</a:t>
            </a:r>
            <a:r>
              <a:rPr lang="sr-Latn-CS" sz="2200" baseline="-25000" dirty="0" smtClean="0"/>
              <a:t>5</a:t>
            </a:r>
            <a:r>
              <a:rPr lang="sr-Latn-CS" sz="2200" dirty="0" smtClean="0">
                <a:sym typeface="Symbol"/>
              </a:rPr>
              <a:t></a:t>
            </a:r>
            <a:r>
              <a:rPr lang="sr-Latn-CS" sz="2200" i="1" dirty="0" smtClean="0"/>
              <a:t> y</a:t>
            </a:r>
            <a:r>
              <a:rPr lang="sr-Latn-CS" sz="2200" baseline="-25000" dirty="0" smtClean="0"/>
              <a:t>6</a:t>
            </a:r>
            <a:r>
              <a:rPr lang="sr-Latn-CS" sz="2200" dirty="0" smtClean="0">
                <a:sym typeface="Symbol"/>
              </a:rPr>
              <a:t></a:t>
            </a:r>
            <a:r>
              <a:rPr lang="sr-Latn-CS" sz="2200" i="1" dirty="0" smtClean="0"/>
              <a:t>y</a:t>
            </a:r>
            <a:r>
              <a:rPr lang="sr-Latn-CS" sz="2200" baseline="-25000" dirty="0" smtClean="0"/>
              <a:t>7</a:t>
            </a:r>
            <a:r>
              <a:rPr lang="sr-Latn-CS" sz="2200" dirty="0" smtClean="0"/>
              <a:t>=0</a:t>
            </a:r>
            <a:r>
              <a:rPr lang="sr-Latn-CS" sz="2200" dirty="0" smtClean="0">
                <a:sym typeface="Symbol"/>
              </a:rPr>
              <a:t></a:t>
            </a:r>
            <a:r>
              <a:rPr lang="sr-Latn-CS" sz="2200" dirty="0" smtClean="0"/>
              <a:t>1</a:t>
            </a:r>
            <a:r>
              <a:rPr lang="sr-Latn-CS" sz="2200" dirty="0" smtClean="0">
                <a:sym typeface="Symbol"/>
              </a:rPr>
              <a:t></a:t>
            </a:r>
            <a:r>
              <a:rPr lang="sr-Latn-CS" sz="2200" b="1" dirty="0" smtClean="0"/>
              <a:t>1</a:t>
            </a:r>
            <a:r>
              <a:rPr lang="sr-Latn-CS" sz="2200" dirty="0" smtClean="0">
                <a:sym typeface="Symbol"/>
              </a:rPr>
              <a:t></a:t>
            </a:r>
            <a:r>
              <a:rPr lang="sr-Latn-CS" sz="2200" dirty="0" smtClean="0"/>
              <a:t>1=1.</a:t>
            </a:r>
            <a:endParaRPr lang="en-US" sz="2200" dirty="0" smtClean="0"/>
          </a:p>
          <a:p>
            <a:pPr lvl="1"/>
            <a:endParaRPr lang="en-US" sz="2000" dirty="0" smtClean="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1937</TotalTime>
  <Words>844</Words>
  <Application>Microsoft Office PowerPoint</Application>
  <PresentationFormat>On-screen Show (4:3)</PresentationFormat>
  <Paragraphs>214</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Facet</vt:lpstr>
      <vt:lpstr>Equation</vt:lpstr>
      <vt:lpstr>Blok kodovi</vt:lpstr>
      <vt:lpstr>Blok kodovi</vt:lpstr>
      <vt:lpstr>Blok kodovi</vt:lpstr>
      <vt:lpstr>Blok kodovi</vt:lpstr>
      <vt:lpstr>Blok kodovi</vt:lpstr>
      <vt:lpstr>Blok kodovi</vt:lpstr>
      <vt:lpstr>Blok kodovi</vt:lpstr>
      <vt:lpstr>Blok kodovi</vt:lpstr>
      <vt:lpstr>Blok kodovi</vt:lpstr>
      <vt:lpstr>Blok kodovi</vt:lpstr>
      <vt:lpstr>Blok kodovi</vt:lpstr>
      <vt:lpstr>Konvolucioni kodovi</vt:lpstr>
      <vt:lpstr>Konvolucioni kodovi</vt:lpstr>
      <vt:lpstr>Konvolucioni kodovi</vt:lpstr>
      <vt:lpstr>Konvolucioni kodovi</vt:lpstr>
      <vt:lpstr>Konvolucioni kodovi</vt:lpstr>
      <vt:lpstr>Konvolucioni kodovi</vt:lpstr>
      <vt:lpstr>Konvolucioni kodovi</vt:lpstr>
      <vt:lpstr>Konvolucioni kodovi</vt:lpstr>
      <vt:lpstr>Konvolucioni kodovi</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zorica</cp:lastModifiedBy>
  <cp:revision>190</cp:revision>
  <dcterms:created xsi:type="dcterms:W3CDTF">2020-01-18T21:26:32Z</dcterms:created>
  <dcterms:modified xsi:type="dcterms:W3CDTF">2021-03-07T10:38:07Z</dcterms:modified>
</cp:coreProperties>
</file>