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0" r:id="rId5"/>
    <p:sldId id="261" r:id="rId6"/>
    <p:sldId id="262" r:id="rId7"/>
    <p:sldId id="263" r:id="rId8"/>
    <p:sldId id="264" r:id="rId9"/>
    <p:sldId id="266" r:id="rId10"/>
    <p:sldId id="267" r:id="rId11"/>
    <p:sldId id="265"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8" d="100"/>
          <a:sy n="78" d="100"/>
        </p:scale>
        <p:origin x="-94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105176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377010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45049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3815697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26031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912730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3666694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426349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144935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359691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571806-8EB6-4812-80D6-C5BBA9204212}"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297053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571806-8EB6-4812-80D6-C5BBA9204212}" type="datetimeFigureOut">
              <a:rPr lang="en-US" smtClean="0"/>
              <a:pPr/>
              <a:t>3/7/2021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66298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571806-8EB6-4812-80D6-C5BBA9204212}" type="datetimeFigureOut">
              <a:rPr lang="en-US" smtClean="0"/>
              <a:pPr/>
              <a:t>3/7/2021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129147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71806-8EB6-4812-80D6-C5BBA9204212}" type="datetimeFigureOut">
              <a:rPr lang="en-US" smtClean="0"/>
              <a:pPr/>
              <a:t>3/7/2021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87644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376481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309716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571806-8EB6-4812-80D6-C5BBA9204212}" type="datetimeFigureOut">
              <a:rPr lang="en-US" smtClean="0"/>
              <a:pPr/>
              <a:t>3/7/2021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EC9CBC1-8944-4C75-979D-560C231E3D85}" type="slidenum">
              <a:rPr lang="en-US" smtClean="0"/>
              <a:pPr/>
              <a:t>‹#›</a:t>
            </a:fld>
            <a:endParaRPr lang="en-US"/>
          </a:p>
        </p:txBody>
      </p:sp>
    </p:spTree>
    <p:extLst>
      <p:ext uri="{BB962C8B-B14F-4D97-AF65-F5344CB8AC3E}">
        <p14:creationId xmlns="" xmlns:p14="http://schemas.microsoft.com/office/powerpoint/2010/main" val="221759431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RS" dirty="0" smtClean="0"/>
              <a:t>ZAŠTITNO</a:t>
            </a:r>
            <a:r>
              <a:rPr lang="en-US" dirty="0" smtClean="0"/>
              <a:t> KODOVANJE INFORMACIJA</a:t>
            </a:r>
            <a:endParaRPr lang="en-US" dirty="0"/>
          </a:p>
        </p:txBody>
      </p:sp>
      <p:sp>
        <p:nvSpPr>
          <p:cNvPr id="3" name="Content Placeholder 2"/>
          <p:cNvSpPr>
            <a:spLocks noGrp="1"/>
          </p:cNvSpPr>
          <p:nvPr>
            <p:ph idx="1"/>
          </p:nvPr>
        </p:nvSpPr>
        <p:spPr>
          <a:xfrm>
            <a:off x="399245" y="1825625"/>
            <a:ext cx="6818419" cy="4172839"/>
          </a:xfrm>
        </p:spPr>
        <p:txBody>
          <a:bodyPr>
            <a:normAutofit lnSpcReduction="10000"/>
          </a:bodyPr>
          <a:lstStyle/>
          <a:p>
            <a:pPr marL="0" indent="0" algn="just">
              <a:buNone/>
            </a:pPr>
            <a:r>
              <a:rPr lang="en-US" dirty="0" smtClean="0"/>
              <a:t>	</a:t>
            </a:r>
            <a:r>
              <a:rPr lang="sr-Latn-CS" sz="2200" dirty="0" smtClean="0"/>
              <a:t>Prolaskom informacija kroz kanal javlja se 	razlika 	prvobitne 	neizvesnosti 	(entropije) i 	preostale 	neizvesnosti  po prijemu  simbola o 	tome  koji  je  	simbol  emitovan. Ona se 	naziva se 	prenesena 	(uzajamna) 	informacija. 	Ova neizvesnost 	se 	javlja u realnim 	kanalima 	a posledica je  grešaka koje 	mogu 	da se 	dese 	pri prenosu. 	</a:t>
            </a:r>
          </a:p>
          <a:p>
            <a:pPr marL="0" indent="0" algn="just">
              <a:buNone/>
            </a:pPr>
            <a:r>
              <a:rPr lang="sr-Latn-CS" sz="2200" dirty="0" smtClean="0"/>
              <a:t>	 Pri digitalnom prenosu </a:t>
            </a:r>
            <a:r>
              <a:rPr lang="sr-Latn-CS" sz="2200" i="1" dirty="0" smtClean="0"/>
              <a:t>verovatnoća greške 	</a:t>
            </a:r>
            <a:r>
              <a:rPr lang="sr-Latn-CS" sz="2200" dirty="0" smtClean="0"/>
              <a:t>predstavlja meru 	pouzdanosti sistema.</a:t>
            </a:r>
            <a:r>
              <a:rPr lang="sr-Latn-CS" sz="2400" dirty="0" smtClean="0"/>
              <a:t>	</a:t>
            </a:r>
            <a:r>
              <a:rPr lang="sr-Latn-CS" sz="2200" dirty="0" smtClean="0"/>
              <a:t>Osnovno 	pitanje koje se postavlja je: kolika se količina 	informacija može 	pouzdano 	prenositi kroz jedan 	kanal? </a:t>
            </a:r>
            <a:endParaRPr lang="en-US" sz="2200" dirty="0"/>
          </a:p>
        </p:txBody>
      </p:sp>
    </p:spTree>
    <p:extLst>
      <p:ext uri="{BB962C8B-B14F-4D97-AF65-F5344CB8AC3E}">
        <p14:creationId xmlns="" xmlns:p14="http://schemas.microsoft.com/office/powerpoint/2010/main" val="142262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94944"/>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511808"/>
            <a:ext cx="6347714" cy="4529555"/>
          </a:xfrm>
        </p:spPr>
        <p:txBody>
          <a:bodyPr>
            <a:normAutofit fontScale="92500" lnSpcReduction="10000"/>
          </a:bodyPr>
          <a:lstStyle/>
          <a:p>
            <a:r>
              <a:rPr lang="sr-Latn-CS" sz="2600" b="1" dirty="0" smtClean="0"/>
              <a:t>Hemingovo rastojanje </a:t>
            </a:r>
          </a:p>
          <a:p>
            <a:pPr algn="just">
              <a:buNone/>
            </a:pPr>
            <a:r>
              <a:rPr lang="sr-Latn-CS" sz="2400" dirty="0" smtClean="0"/>
              <a:t>	Hemingovo rastojanje  je jednako broju pozicija gde se dve sekvence bita iste dužine razlikuju.</a:t>
            </a:r>
          </a:p>
          <a:p>
            <a:pPr algn="just">
              <a:buNone/>
            </a:pPr>
            <a:r>
              <a:rPr lang="sr-Latn-CS" sz="2400" dirty="0" smtClean="0"/>
              <a:t>	</a:t>
            </a:r>
            <a:r>
              <a:rPr lang="sr-Latn-CS" sz="2400" i="1" dirty="0" smtClean="0"/>
              <a:t>Primer:</a:t>
            </a:r>
          </a:p>
          <a:p>
            <a:pPr algn="just">
              <a:buNone/>
            </a:pPr>
            <a:r>
              <a:rPr lang="sr-Latn-CS" sz="2400" dirty="0" smtClean="0"/>
              <a:t>    Hemingovo rastojanje između sekvence</a:t>
            </a:r>
            <a:endParaRPr lang="en-US" sz="2400" dirty="0" smtClean="0"/>
          </a:p>
          <a:p>
            <a:r>
              <a:rPr lang="sr-Latn-CS" sz="2400" dirty="0" smtClean="0"/>
              <a:t>10011101</a:t>
            </a:r>
            <a:endParaRPr lang="en-US" sz="2400" dirty="0" smtClean="0"/>
          </a:p>
          <a:p>
            <a:r>
              <a:rPr lang="sr-Latn-CS" sz="2400" dirty="0" smtClean="0"/>
              <a:t>i sekvence</a:t>
            </a:r>
            <a:endParaRPr lang="en-US" sz="2400" dirty="0" smtClean="0"/>
          </a:p>
          <a:p>
            <a:r>
              <a:rPr lang="sr-Latn-CS" sz="2400" dirty="0" smtClean="0"/>
              <a:t>1</a:t>
            </a:r>
            <a:r>
              <a:rPr lang="sr-Latn-CS" sz="2400" u="sng" dirty="0" smtClean="0"/>
              <a:t>1</a:t>
            </a:r>
            <a:r>
              <a:rPr lang="sr-Latn-CS" sz="2400" dirty="0" smtClean="0"/>
              <a:t>01</a:t>
            </a:r>
            <a:r>
              <a:rPr lang="sr-Latn-CS" sz="2400" u="sng" dirty="0" smtClean="0"/>
              <a:t>0</a:t>
            </a:r>
            <a:r>
              <a:rPr lang="sr-Latn-CS" sz="2400" dirty="0" smtClean="0"/>
              <a:t>1</a:t>
            </a:r>
            <a:r>
              <a:rPr lang="sr-Latn-CS" sz="2400" u="sng" dirty="0" smtClean="0"/>
              <a:t>10</a:t>
            </a:r>
            <a:endParaRPr lang="en-US" sz="2400" dirty="0" smtClean="0"/>
          </a:p>
          <a:p>
            <a:r>
              <a:rPr lang="sr-Latn-CS" sz="2400" dirty="0" smtClean="0"/>
              <a:t>je </a:t>
            </a:r>
            <a:r>
              <a:rPr lang="sr-Latn-CS" sz="2400" i="1" dirty="0" smtClean="0"/>
              <a:t>d</a:t>
            </a:r>
            <a:r>
              <a:rPr lang="sr-Latn-CS" sz="2400" dirty="0" smtClean="0"/>
              <a:t>=4, jer se ove dve sekvence razlikuju u 4 (podvučene) pozicije.</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33984"/>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377696"/>
            <a:ext cx="6347714" cy="4663667"/>
          </a:xfrm>
        </p:spPr>
        <p:txBody>
          <a:bodyPr>
            <a:normAutofit/>
          </a:bodyPr>
          <a:lstStyle/>
          <a:p>
            <a:pPr algn="just"/>
            <a:r>
              <a:rPr lang="sr-Latn-CS" sz="2200" dirty="0" smtClean="0"/>
              <a:t>Hemingovo rastojanje dve binarne sekvence jednako je </a:t>
            </a:r>
            <a:r>
              <a:rPr lang="sr-Latn-CS" sz="2200" b="1" i="1" dirty="0" smtClean="0"/>
              <a:t>Hemingovoj težini</a:t>
            </a:r>
            <a:r>
              <a:rPr lang="sr-Latn-CS" sz="2200" dirty="0" smtClean="0"/>
              <a:t> njihovog zbira (broju jedinica u njihovom zbiru).</a:t>
            </a:r>
            <a:r>
              <a:rPr lang="sr-Latn-CS" sz="2400" dirty="0" smtClean="0"/>
              <a:t> </a:t>
            </a:r>
          </a:p>
          <a:p>
            <a:pPr algn="just"/>
            <a:r>
              <a:rPr lang="sr-Latn-CS" sz="2200" dirty="0" smtClean="0"/>
              <a:t>Na slici 1 je data geometrijska interpretacija Hemingovog rastojanja za kanal BSC</a:t>
            </a:r>
            <a:r>
              <a:rPr lang="sr-Latn-CS" sz="2200" baseline="30000" dirty="0" smtClean="0"/>
              <a:t>3  </a:t>
            </a:r>
            <a:endParaRPr lang="en-US" sz="2200" dirty="0" smtClean="0"/>
          </a:p>
          <a:p>
            <a:pPr algn="just">
              <a:buNone/>
            </a:pPr>
            <a:r>
              <a:rPr lang="sr-Latn-CS" sz="2200" dirty="0" smtClean="0"/>
              <a:t>	Korišćene sekvence (kombinacije bita dužine tri) mogu se predstaviti kao temena kocke u trodimenzionalnom prostoru. Hemingovo rastojanje jednako je broju ivica koje se moraju preći da bi se iz jedne tačke (kodne reči, vektora) prešlo u drugu.  Svih 8 mogućih</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19328"/>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8" y="1633728"/>
            <a:ext cx="7242050" cy="4407635"/>
          </a:xfrm>
        </p:spPr>
        <p:txBody>
          <a:bodyPr>
            <a:normAutofit/>
          </a:bodyPr>
          <a:lstStyle/>
          <a:p>
            <a:pPr>
              <a:buNone/>
            </a:pPr>
            <a:r>
              <a:rPr lang="sr-Latn-CS" sz="2200" dirty="0" smtClean="0"/>
              <a:t>	 kombinacija čine kocku prikazanu na slici 1.</a:t>
            </a:r>
          </a:p>
          <a:p>
            <a:endParaRPr lang="sr-Latn-CS" sz="2200" dirty="0" smtClean="0"/>
          </a:p>
          <a:p>
            <a:endParaRPr lang="sr-Latn-CS" sz="2200" dirty="0" smtClean="0"/>
          </a:p>
          <a:p>
            <a:endParaRPr lang="sr-Latn-CS" sz="2200" dirty="0" smtClean="0"/>
          </a:p>
          <a:p>
            <a:endParaRPr lang="sr-Latn-CS" sz="2200" dirty="0" smtClean="0"/>
          </a:p>
          <a:p>
            <a:endParaRPr lang="sr-Latn-CS" sz="2200" dirty="0" smtClean="0"/>
          </a:p>
          <a:p>
            <a:endParaRPr lang="sr-Latn-CS" sz="2200" dirty="0" smtClean="0"/>
          </a:p>
          <a:p>
            <a:r>
              <a:rPr lang="sr-Latn-CS" sz="2200" dirty="0" smtClean="0"/>
              <a:t> </a:t>
            </a:r>
          </a:p>
          <a:p>
            <a:r>
              <a:rPr lang="sr-Latn-CS" sz="2200" dirty="0" smtClean="0"/>
              <a:t>                            Slika 1</a:t>
            </a:r>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5" name="Object 1"/>
          <p:cNvGraphicFramePr>
            <a:graphicFrameLocks noChangeAspect="1"/>
          </p:cNvGraphicFramePr>
          <p:nvPr/>
        </p:nvGraphicFramePr>
        <p:xfrm>
          <a:off x="2243327" y="2109216"/>
          <a:ext cx="3839147" cy="3182112"/>
        </p:xfrm>
        <a:graphic>
          <a:graphicData uri="http://schemas.openxmlformats.org/presentationml/2006/ole">
            <p:oleObj spid="_x0000_s6145" r:id="rId3" imgW="2345834" imgH="1947694" progId="">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58368"/>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780032"/>
            <a:ext cx="6347714" cy="4261331"/>
          </a:xfrm>
        </p:spPr>
        <p:txBody>
          <a:bodyPr>
            <a:normAutofit/>
          </a:bodyPr>
          <a:lstStyle/>
          <a:p>
            <a:pPr algn="just"/>
            <a:endParaRPr lang="sr-Latn-CS" sz="2200" dirty="0" smtClean="0"/>
          </a:p>
          <a:p>
            <a:pPr algn="just"/>
            <a:r>
              <a:rPr lang="sr-Latn-CS" sz="2200" dirty="0" smtClean="0"/>
              <a:t>U slučaju koda, sa samo dve kodne reči, bile su izabrane kombinacije 000 i 111 koje su na jednoj velikoj dijagonali. Pri otkrivanju jednostrukih i dvostrukih grešaka dovoljno je bilo utvrditi da se primljene sekvence ne poklapaju s kodnim rečima. </a:t>
            </a:r>
          </a:p>
          <a:p>
            <a:pPr algn="just">
              <a:buNone/>
            </a:pPr>
            <a:r>
              <a:rPr lang="sr-Latn-CS" sz="2200" dirty="0" smtClean="0"/>
              <a:t>	Pri ispravljanju jednostruke greške primljena kombinacija je bila interpretirana pravilom odlučivanja kao kodna reč koja je bliža u Hemingovom smislu. </a:t>
            </a:r>
            <a:endParaRPr lang="en-US" sz="2200" dirty="0" smtClean="0"/>
          </a:p>
          <a:p>
            <a:pPr algn="just"/>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58368"/>
          </a:xfrm>
        </p:spPr>
        <p:txBody>
          <a:bodyPr>
            <a:normAutofit/>
          </a:bodyPr>
          <a:lstStyle/>
          <a:p>
            <a:pPr algn="ctr"/>
            <a:r>
              <a:rPr lang="sr-Latn-CS" dirty="0" smtClean="0"/>
              <a:t>Blok kodovi</a:t>
            </a:r>
          </a:p>
        </p:txBody>
      </p:sp>
      <p:sp>
        <p:nvSpPr>
          <p:cNvPr id="3" name="Content Placeholder 2"/>
          <p:cNvSpPr>
            <a:spLocks noGrp="1"/>
          </p:cNvSpPr>
          <p:nvPr>
            <p:ph idx="1"/>
          </p:nvPr>
        </p:nvSpPr>
        <p:spPr>
          <a:xfrm>
            <a:off x="609599" y="1524000"/>
            <a:ext cx="6347714" cy="4517363"/>
          </a:xfrm>
        </p:spPr>
        <p:txBody>
          <a:bodyPr>
            <a:normAutofit lnSpcReduction="10000"/>
          </a:bodyPr>
          <a:lstStyle/>
          <a:p>
            <a:r>
              <a:rPr lang="sr-Latn-CS" sz="2400" b="1" dirty="0" smtClean="0"/>
              <a:t>Blok kodovi</a:t>
            </a:r>
          </a:p>
          <a:p>
            <a:pPr algn="just"/>
            <a:r>
              <a:rPr lang="sr-Latn-CS" sz="2200" dirty="0" smtClean="0"/>
              <a:t>Od interesa je greške, koje nastaju pri prenosu, otkriti i ispraviti. Zbog toga  se u prenošene poruke unosi izvesna redundansa. Blok kod se označava sa (</a:t>
            </a:r>
            <a:r>
              <a:rPr lang="sr-Latn-CS" sz="2200" i="1" dirty="0" smtClean="0"/>
              <a:t>n,k</a:t>
            </a:r>
            <a:r>
              <a:rPr lang="sr-Latn-CS" sz="2200" dirty="0" smtClean="0"/>
              <a:t>). Veličina </a:t>
            </a:r>
            <a:r>
              <a:rPr lang="sr-Latn-CS" sz="2200" i="1" dirty="0" smtClean="0"/>
              <a:t>R=k/n</a:t>
            </a:r>
            <a:r>
              <a:rPr lang="sr-Latn-CS" sz="2200" dirty="0" smtClean="0"/>
              <a:t> naziva se </a:t>
            </a:r>
            <a:r>
              <a:rPr lang="sr-Latn-CS" sz="2200" b="1" i="1" dirty="0" smtClean="0"/>
              <a:t>kodni količnik. </a:t>
            </a:r>
            <a:r>
              <a:rPr lang="sr-Latn-CS" sz="2200" dirty="0" smtClean="0"/>
              <a:t>U opštem slučaju blok kod se može zadati tabelom kodovanja (i dekodovanja) u kojoj su s jedne strane navedene </a:t>
            </a:r>
            <a:r>
              <a:rPr lang="sr-Latn-CS" sz="2200" i="1" dirty="0" smtClean="0"/>
              <a:t>k</a:t>
            </a:r>
            <a:r>
              <a:rPr lang="sr-Latn-CS" sz="2200" dirty="0" smtClean="0"/>
              <a:t>-torke informacionih simbola (kojih ima 2</a:t>
            </a:r>
            <a:r>
              <a:rPr lang="sr-Latn-CS" sz="2200" i="1" baseline="30000" dirty="0" smtClean="0"/>
              <a:t>k</a:t>
            </a:r>
            <a:r>
              <a:rPr lang="sr-Latn-CS" sz="2200" dirty="0" smtClean="0"/>
              <a:t>), a s druge strane odgovarajuće kodne reči (</a:t>
            </a:r>
            <a:r>
              <a:rPr lang="sr-Latn-CS" sz="2200" i="1" dirty="0" smtClean="0"/>
              <a:t>n</a:t>
            </a:r>
            <a:r>
              <a:rPr lang="sr-Latn-CS" sz="2200" dirty="0" smtClean="0"/>
              <a:t>-torke). </a:t>
            </a:r>
          </a:p>
          <a:p>
            <a:pPr lvl="1" algn="just"/>
            <a:r>
              <a:rPr lang="sr-Latn-CS" sz="2200" dirty="0" smtClean="0"/>
              <a:t>Za  praksu  su   posebno   interesantni</a:t>
            </a:r>
          </a:p>
          <a:p>
            <a:pPr algn="just">
              <a:buNone/>
            </a:pPr>
            <a:r>
              <a:rPr lang="sr-Latn-CS" sz="2200" dirty="0" smtClean="0"/>
              <a:t>	 </a:t>
            </a:r>
            <a:r>
              <a:rPr lang="sr-Latn-CS" sz="2200" b="1" i="1" dirty="0" smtClean="0"/>
              <a:t>sistematski</a:t>
            </a:r>
            <a:r>
              <a:rPr lang="sr-Latn-CS" sz="2200" dirty="0" smtClean="0"/>
              <a:t> kodovi kod kojih se blok od </a:t>
            </a:r>
            <a:r>
              <a:rPr lang="sr-Latn-CS" sz="2200" i="1" dirty="0" smtClean="0"/>
              <a:t>k</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8096"/>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694688"/>
            <a:ext cx="6559297" cy="4346675"/>
          </a:xfrm>
        </p:spPr>
        <p:txBody>
          <a:bodyPr>
            <a:normAutofit lnSpcReduction="10000"/>
          </a:bodyPr>
          <a:lstStyle/>
          <a:p>
            <a:pPr algn="just">
              <a:buNone/>
            </a:pPr>
            <a:r>
              <a:rPr lang="sr-Latn-CS" sz="2200" b="1" i="1" dirty="0" smtClean="0"/>
              <a:t>	informacionih </a:t>
            </a:r>
            <a:r>
              <a:rPr lang="sr-Latn-CS" sz="2200" dirty="0" smtClean="0"/>
              <a:t>bita ne menja u kodnoj reči, već se samo po nekom pravilu dodaje još </a:t>
            </a:r>
            <a:r>
              <a:rPr lang="sr-Latn-CS" sz="2200" i="1" dirty="0" smtClean="0"/>
              <a:t>n</a:t>
            </a:r>
            <a:r>
              <a:rPr lang="sr-Latn-CS" sz="2200" dirty="0" smtClean="0"/>
              <a:t>–</a:t>
            </a:r>
            <a:r>
              <a:rPr lang="sr-Latn-CS" sz="2200" i="1" dirty="0" smtClean="0"/>
              <a:t>k</a:t>
            </a:r>
            <a:r>
              <a:rPr lang="sr-Latn-CS" sz="2200" dirty="0" smtClean="0"/>
              <a:t> </a:t>
            </a:r>
            <a:r>
              <a:rPr lang="sr-Latn-CS" sz="2200" b="1" i="1" dirty="0" smtClean="0"/>
              <a:t>kontrolnih</a:t>
            </a:r>
            <a:r>
              <a:rPr lang="sr-Latn-CS" sz="2200" dirty="0" smtClean="0"/>
              <a:t> bita.</a:t>
            </a:r>
          </a:p>
          <a:p>
            <a:pPr algn="just">
              <a:buNone/>
            </a:pPr>
            <a:endParaRPr lang="sr-Latn-CS" sz="2200" dirty="0" smtClean="0"/>
          </a:p>
          <a:p>
            <a:pPr algn="just">
              <a:buNone/>
            </a:pPr>
            <a:r>
              <a:rPr lang="sr-Latn-CS" sz="2400" b="1" dirty="0" smtClean="0"/>
              <a:t>	</a:t>
            </a:r>
            <a:r>
              <a:rPr lang="sr-Latn-CS" sz="2600" b="1" dirty="0" smtClean="0"/>
              <a:t>Kodovi s proverama na parnost</a:t>
            </a:r>
          </a:p>
          <a:p>
            <a:pPr algn="just">
              <a:buNone/>
            </a:pPr>
            <a:r>
              <a:rPr lang="sr-Latn-CS" sz="2400" b="1" dirty="0" smtClean="0"/>
              <a:t>	</a:t>
            </a:r>
            <a:r>
              <a:rPr lang="sr-Latn-CS" sz="2200" dirty="0" smtClean="0"/>
              <a:t>Kod njih se na </a:t>
            </a:r>
            <a:r>
              <a:rPr lang="sr-Latn-CS" sz="2200" i="1" dirty="0" smtClean="0"/>
              <a:t>k</a:t>
            </a:r>
            <a:r>
              <a:rPr lang="sr-Latn-CS" sz="2200" dirty="0" smtClean="0"/>
              <a:t> informacionih bita dodaje jedan jedini kontrolni bit (</a:t>
            </a:r>
            <a:r>
              <a:rPr lang="sr-Latn-CS" sz="2200" i="1" dirty="0" smtClean="0"/>
              <a:t>n</a:t>
            </a:r>
            <a:r>
              <a:rPr lang="sr-Latn-CS" sz="2200" dirty="0" smtClean="0"/>
              <a:t> =</a:t>
            </a:r>
            <a:r>
              <a:rPr lang="sr-Latn-CS" sz="2200" baseline="-25000" dirty="0" smtClean="0"/>
              <a:t> </a:t>
            </a:r>
            <a:r>
              <a:rPr lang="sr-Latn-CS" sz="2200" i="1" dirty="0" smtClean="0"/>
              <a:t>k+</a:t>
            </a:r>
            <a:r>
              <a:rPr lang="sr-Latn-CS" sz="2200" dirty="0" smtClean="0"/>
              <a:t>1) nazvan </a:t>
            </a:r>
            <a:r>
              <a:rPr lang="sr-Latn-CS" sz="2200" b="1" i="1" dirty="0" smtClean="0"/>
              <a:t>provera na parnost </a:t>
            </a:r>
            <a:r>
              <a:rPr lang="sr-Latn-CS" sz="2200" dirty="0" smtClean="0"/>
              <a:t>(</a:t>
            </a:r>
            <a:r>
              <a:rPr lang="sr-Latn-CS" sz="2200" i="1" dirty="0" smtClean="0"/>
              <a:t>parity check</a:t>
            </a:r>
            <a:r>
              <a:rPr lang="sr-Latn-CS" sz="2200" dirty="0" smtClean="0"/>
              <a:t>) tako da ukupan broj jedinica u kodnoj reči bude paran. Na ovaj način dobija se kod čije je Hemingovo rastojanje </a:t>
            </a:r>
            <a:r>
              <a:rPr lang="sr-Latn-CS" sz="2200" i="1" dirty="0" smtClean="0"/>
              <a:t>d</a:t>
            </a:r>
            <a:r>
              <a:rPr lang="sr-Latn-CS" sz="2200" dirty="0" smtClean="0"/>
              <a:t>=2. Ovim kodom se može otkriti neparan broj grešaka nastalih pri prenosu.</a:t>
            </a:r>
            <a:endParaRPr lang="en-US"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487424"/>
            <a:ext cx="6595873" cy="4553939"/>
          </a:xfrm>
        </p:spPr>
        <p:txBody>
          <a:bodyPr>
            <a:noAutofit/>
          </a:bodyPr>
          <a:lstStyle/>
          <a:p>
            <a:pPr algn="just"/>
            <a:r>
              <a:rPr lang="sr-Latn-CS" sz="2200" dirty="0" smtClean="0"/>
              <a:t>Informacioni biti se ne moraju posmatrati “jednodimenzionalno”. Oni se mogu predstaviti i “dvodimenzionalno”, u okviru matrice. U ovom slučaju se može izvršiti dodavanje provera na parnost i po vrstama i po kolonama, prema sledećoj šemi:</a:t>
            </a:r>
          </a:p>
          <a:p>
            <a:pPr algn="just"/>
            <a:endParaRPr lang="en-US" sz="2200" dirty="0" smtClean="0"/>
          </a:p>
          <a:p>
            <a:endParaRPr lang="sr-Latn-RS" sz="2200" dirty="0" smtClean="0"/>
          </a:p>
          <a:p>
            <a:endParaRPr lang="sr-Latn-RS" sz="2200" dirty="0" smtClean="0"/>
          </a:p>
          <a:p>
            <a:endParaRPr lang="sr-Latn-RS" sz="2200" dirty="0" smtClean="0"/>
          </a:p>
          <a:p>
            <a:pPr>
              <a:buNone/>
            </a:pPr>
            <a:r>
              <a:rPr lang="sr-Latn-CS" sz="2200" dirty="0" smtClean="0"/>
              <a:t>	gde su sa “x” označene pozicije provera.</a:t>
            </a:r>
            <a:endParaRPr lang="en-US" sz="2200" dirty="0"/>
          </a:p>
        </p:txBody>
      </p:sp>
      <p:graphicFrame>
        <p:nvGraphicFramePr>
          <p:cNvPr id="30722" name="Object 2"/>
          <p:cNvGraphicFramePr>
            <a:graphicFrameLocks noChangeAspect="1"/>
          </p:cNvGraphicFramePr>
          <p:nvPr/>
        </p:nvGraphicFramePr>
        <p:xfrm>
          <a:off x="2397600" y="3608832"/>
          <a:ext cx="2466616" cy="1780032"/>
        </p:xfrm>
        <a:graphic>
          <a:graphicData uri="http://schemas.openxmlformats.org/presentationml/2006/ole">
            <p:oleObj spid="_x0000_s30722" name="Equation" r:id="rId3" imgW="1231560" imgH="88884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80288"/>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9" y="1292352"/>
            <a:ext cx="6347714" cy="4749011"/>
          </a:xfrm>
        </p:spPr>
        <p:txBody>
          <a:bodyPr>
            <a:normAutofit lnSpcReduction="10000"/>
          </a:bodyPr>
          <a:lstStyle/>
          <a:p>
            <a:pPr algn="just"/>
            <a:r>
              <a:rPr lang="sr-Latn-CS" sz="2200" dirty="0" smtClean="0"/>
              <a:t>Neka se u jednom bloku posmatra ukupno </a:t>
            </a:r>
            <a:r>
              <a:rPr lang="sr-Latn-CS" sz="2200" i="1" dirty="0" smtClean="0"/>
              <a:t>k</a:t>
            </a:r>
            <a:r>
              <a:rPr lang="sr-Latn-CS" sz="2200" baseline="-25000" dirty="0" smtClean="0"/>
              <a:t>1</a:t>
            </a:r>
            <a:r>
              <a:rPr lang="sr-Latn-CS" sz="2200" i="1" dirty="0" smtClean="0"/>
              <a:t>k</a:t>
            </a:r>
            <a:r>
              <a:rPr lang="sr-Latn-CS" sz="2200" baseline="-25000" dirty="0" smtClean="0"/>
              <a:t>2</a:t>
            </a:r>
            <a:r>
              <a:rPr lang="sr-Latn-CS" sz="2200" dirty="0" smtClean="0"/>
              <a:t> informacionih bita. Uključujući provere na parnost sada će blok (“kodna reč”) sadržavati ukupno </a:t>
            </a:r>
            <a:r>
              <a:rPr lang="sr-Latn-CS" sz="2200" i="1" dirty="0" smtClean="0"/>
              <a:t>n</a:t>
            </a:r>
            <a:r>
              <a:rPr lang="sr-Latn-CS" sz="2200" dirty="0" smtClean="0"/>
              <a:t> =</a:t>
            </a:r>
            <a:r>
              <a:rPr lang="sr-Latn-CS" sz="2200" baseline="-25000" dirty="0" smtClean="0"/>
              <a:t> </a:t>
            </a:r>
            <a:r>
              <a:rPr lang="sr-Latn-CS" sz="2200" dirty="0" smtClean="0"/>
              <a:t>(</a:t>
            </a:r>
            <a:r>
              <a:rPr lang="sr-Latn-CS" sz="2200" i="1" dirty="0" smtClean="0"/>
              <a:t>k</a:t>
            </a:r>
            <a:r>
              <a:rPr lang="sr-Latn-CS" sz="2200" baseline="-25000" dirty="0" smtClean="0"/>
              <a:t>1</a:t>
            </a:r>
            <a:r>
              <a:rPr lang="sr-Latn-CS" sz="2200" dirty="0" smtClean="0"/>
              <a:t>+1)(</a:t>
            </a:r>
            <a:r>
              <a:rPr lang="sr-Latn-CS" sz="2200" i="1" dirty="0" smtClean="0"/>
              <a:t>k</a:t>
            </a:r>
            <a:r>
              <a:rPr lang="sr-Latn-CS" sz="2200" baseline="-25000" dirty="0" smtClean="0"/>
              <a:t>2</a:t>
            </a:r>
            <a:r>
              <a:rPr lang="sr-Latn-CS" sz="2200" dirty="0" smtClean="0"/>
              <a:t>+1) bita od kojih će </a:t>
            </a:r>
            <a:r>
              <a:rPr lang="sr-Latn-CS" sz="2200" i="1" dirty="0" smtClean="0"/>
              <a:t>k</a:t>
            </a:r>
            <a:r>
              <a:rPr lang="sr-Latn-CS" sz="2200" baseline="-25000" dirty="0" smtClean="0"/>
              <a:t>1</a:t>
            </a:r>
            <a:r>
              <a:rPr lang="sr-Latn-CS" sz="2200" dirty="0" smtClean="0"/>
              <a:t>+</a:t>
            </a:r>
            <a:r>
              <a:rPr lang="sr-Latn-CS" sz="2200" i="1" dirty="0" smtClean="0"/>
              <a:t>k</a:t>
            </a:r>
            <a:r>
              <a:rPr lang="sr-Latn-CS" sz="2200" baseline="-25000" dirty="0" smtClean="0"/>
              <a:t>2</a:t>
            </a:r>
            <a:r>
              <a:rPr lang="sr-Latn-CS" sz="2200" dirty="0" smtClean="0"/>
              <a:t>+1 biti kontrolni. Kodni količnik je sada</a:t>
            </a:r>
          </a:p>
          <a:p>
            <a:pPr algn="just"/>
            <a:endParaRPr lang="sr-Latn-CS" sz="2200" dirty="0" smtClean="0"/>
          </a:p>
          <a:p>
            <a:pPr algn="just"/>
            <a:endParaRPr lang="sr-Latn-CS" sz="2200" dirty="0" smtClean="0"/>
          </a:p>
          <a:p>
            <a:r>
              <a:rPr lang="sr-Latn-CS" sz="2200" dirty="0" smtClean="0"/>
              <a:t>Najveća vrednost R se dobija kada je </a:t>
            </a:r>
            <a:r>
              <a:rPr lang="sr-Latn-CS" sz="2200" i="1" dirty="0" smtClean="0"/>
              <a:t>k</a:t>
            </a:r>
            <a:r>
              <a:rPr lang="sr-Latn-CS" sz="2200" baseline="-25000" dirty="0" smtClean="0"/>
              <a:t>1</a:t>
            </a:r>
            <a:r>
              <a:rPr lang="sr-Latn-CS" sz="2200" dirty="0" smtClean="0"/>
              <a:t> =</a:t>
            </a:r>
            <a:r>
              <a:rPr lang="sr-Latn-CS" sz="2200" baseline="-25000" dirty="0" smtClean="0"/>
              <a:t> </a:t>
            </a:r>
            <a:r>
              <a:rPr lang="sr-Latn-CS" sz="2200" i="1" dirty="0" smtClean="0"/>
              <a:t>k</a:t>
            </a:r>
            <a:r>
              <a:rPr lang="sr-Latn-CS" sz="2200" baseline="-25000" dirty="0" smtClean="0"/>
              <a:t>2</a:t>
            </a:r>
            <a:r>
              <a:rPr lang="sr-Latn-CS" sz="2200" dirty="0" smtClean="0"/>
              <a:t> =</a:t>
            </a:r>
            <a:r>
              <a:rPr lang="sr-Latn-CS" sz="2200" baseline="-25000" dirty="0" smtClean="0"/>
              <a:t> </a:t>
            </a:r>
            <a:r>
              <a:rPr lang="sr-Latn-CS" sz="2200" i="1" dirty="0" smtClean="0"/>
              <a:t>k</a:t>
            </a:r>
            <a:r>
              <a:rPr lang="sr-Latn-CS" sz="2200" dirty="0" smtClean="0"/>
              <a:t>, i iznosi:</a:t>
            </a:r>
          </a:p>
          <a:p>
            <a:endParaRPr lang="sr-Latn-CS" sz="2200" dirty="0" smtClean="0"/>
          </a:p>
          <a:p>
            <a:endParaRPr lang="sr-Latn-RS" sz="2200" dirty="0" smtClean="0"/>
          </a:p>
          <a:p>
            <a:pPr>
              <a:buNone/>
            </a:pPr>
            <a:r>
              <a:rPr lang="sr-Latn-CS" sz="2200" dirty="0" smtClean="0"/>
              <a:t>	Tada  je   </a:t>
            </a:r>
            <a:r>
              <a:rPr lang="sr-Latn-CS" sz="2200" i="1" dirty="0" smtClean="0"/>
              <a:t>n</a:t>
            </a:r>
            <a:r>
              <a:rPr lang="sr-Latn-CS" sz="2200" dirty="0" smtClean="0"/>
              <a:t> =</a:t>
            </a:r>
            <a:r>
              <a:rPr lang="sr-Latn-CS" sz="2200" baseline="-25000" dirty="0" smtClean="0"/>
              <a:t> </a:t>
            </a:r>
            <a:r>
              <a:rPr lang="sr-Latn-CS" sz="2200" dirty="0" smtClean="0"/>
              <a:t>(</a:t>
            </a:r>
            <a:r>
              <a:rPr lang="sr-Latn-CS" sz="2200" i="1" dirty="0" smtClean="0"/>
              <a:t>k</a:t>
            </a:r>
            <a:r>
              <a:rPr lang="sr-Latn-CS" sz="2200" dirty="0" smtClean="0"/>
              <a:t>+1)</a:t>
            </a:r>
            <a:r>
              <a:rPr lang="sr-Latn-CS" sz="2200" baseline="30000" dirty="0" smtClean="0"/>
              <a:t>2</a:t>
            </a:r>
            <a:r>
              <a:rPr lang="sr-Latn-RS" sz="2200" dirty="0" smtClean="0"/>
              <a:t> .                   </a:t>
            </a:r>
            <a:endParaRPr lang="en-US" sz="2200" dirty="0" smtClean="0"/>
          </a:p>
          <a:p>
            <a:pPr algn="just"/>
            <a:endParaRPr lang="en-US" sz="2200" dirty="0" smtClean="0"/>
          </a:p>
          <a:p>
            <a:endParaRPr lang="en-US" dirty="0"/>
          </a:p>
        </p:txBody>
      </p:sp>
      <p:graphicFrame>
        <p:nvGraphicFramePr>
          <p:cNvPr id="31746" name="Object 2"/>
          <p:cNvGraphicFramePr>
            <a:graphicFrameLocks noChangeAspect="1"/>
          </p:cNvGraphicFramePr>
          <p:nvPr/>
        </p:nvGraphicFramePr>
        <p:xfrm>
          <a:off x="1859471" y="2927096"/>
          <a:ext cx="2084387" cy="766763"/>
        </p:xfrm>
        <a:graphic>
          <a:graphicData uri="http://schemas.openxmlformats.org/presentationml/2006/ole">
            <p:oleObj spid="_x0000_s31746" name="Equation" r:id="rId3" imgW="1206360" imgH="444240" progId="Equation.3">
              <p:embed/>
            </p:oleObj>
          </a:graphicData>
        </a:graphic>
      </p:graphicFrame>
      <p:graphicFrame>
        <p:nvGraphicFramePr>
          <p:cNvPr id="31747" name="Object 3"/>
          <p:cNvGraphicFramePr>
            <a:graphicFrameLocks noChangeAspect="1"/>
          </p:cNvGraphicFramePr>
          <p:nvPr/>
        </p:nvGraphicFramePr>
        <p:xfrm>
          <a:off x="1776475" y="4559808"/>
          <a:ext cx="1271525" cy="777681"/>
        </p:xfrm>
        <a:graphic>
          <a:graphicData uri="http://schemas.openxmlformats.org/presentationml/2006/ole">
            <p:oleObj spid="_x0000_s31747" name="Equation" r:id="rId4" imgW="787320" imgH="45720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85216"/>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633728"/>
            <a:ext cx="6486145" cy="4407635"/>
          </a:xfrm>
        </p:spPr>
        <p:txBody>
          <a:bodyPr>
            <a:normAutofit/>
          </a:bodyPr>
          <a:lstStyle/>
          <a:p>
            <a:pPr algn="just"/>
            <a:endParaRPr lang="sr-Latn-CS" sz="2200" dirty="0" smtClean="0"/>
          </a:p>
          <a:p>
            <a:pPr algn="just"/>
            <a:r>
              <a:rPr lang="sr-Latn-CS" sz="2200" dirty="0" smtClean="0"/>
              <a:t>Ukoliko se dogodila samo jedna greška na bloku informacionih bita, tada će odgovarajuće provere po vrsti i koloni u čijem je preseku pogrešan bit ukazati tačno na njegovu poziciju, tj. takva greška se može ispraviti. </a:t>
            </a:r>
          </a:p>
          <a:p>
            <a:pPr algn="just">
              <a:buNone/>
            </a:pPr>
            <a:endParaRPr lang="sr-Latn-CS" sz="2200" dirty="0" smtClean="0"/>
          </a:p>
          <a:p>
            <a:pPr algn="just">
              <a:buNone/>
            </a:pPr>
            <a:r>
              <a:rPr lang="sr-Latn-CS" sz="2600" b="1" dirty="0" smtClean="0"/>
              <a:t>	Hemingovi kodovi</a:t>
            </a:r>
          </a:p>
          <a:p>
            <a:pPr algn="just"/>
            <a:r>
              <a:rPr lang="sr-Latn-CS" sz="2200" dirty="0" smtClean="0"/>
              <a:t>Heming upravo prikazuje familiju kodova za otkrivanje i ispravljanje jedne greške kod kojih</a:t>
            </a:r>
            <a:endParaRPr 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07136"/>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2160590"/>
            <a:ext cx="6729986" cy="3880773"/>
          </a:xfrm>
        </p:spPr>
        <p:txBody>
          <a:bodyPr>
            <a:normAutofit/>
          </a:bodyPr>
          <a:lstStyle/>
          <a:p>
            <a:pPr algn="just">
              <a:buNone/>
            </a:pPr>
            <a:r>
              <a:rPr lang="sr-Latn-CS" sz="2200" b="1" i="1" dirty="0" smtClean="0"/>
              <a:t>	sindrom</a:t>
            </a:r>
            <a:r>
              <a:rPr lang="sr-Latn-CS" sz="2200" dirty="0" smtClean="0"/>
              <a:t> (“</a:t>
            </a:r>
            <a:r>
              <a:rPr lang="sr-Latn-CS" sz="2200" i="1" dirty="0" smtClean="0"/>
              <a:t>checking number</a:t>
            </a:r>
            <a:r>
              <a:rPr lang="sr-Latn-CS" sz="2200" dirty="0" smtClean="0"/>
              <a:t>”), dobijen kao rezultat provera na parnost izvršenih na prijemu, u binarnoj notaciji pokazuje poziciju pogrešnog bita, pod uslovom da je došlo do jedne greške.</a:t>
            </a:r>
          </a:p>
          <a:p>
            <a:pPr algn="just"/>
            <a:r>
              <a:rPr lang="sr-Latn-CS" sz="2200" dirty="0" smtClean="0"/>
              <a:t>Heming najpre određuje broj različitih vrednosti sindroma i zaključuje da broj provera </a:t>
            </a:r>
            <a:r>
              <a:rPr lang="sr-Latn-CS" sz="2200" i="1" dirty="0" smtClean="0"/>
              <a:t>n</a:t>
            </a:r>
            <a:r>
              <a:rPr lang="sr-Latn-CS" sz="2200" dirty="0" smtClean="0"/>
              <a:t>–</a:t>
            </a:r>
            <a:r>
              <a:rPr lang="sr-Latn-CS" sz="2200" i="1" dirty="0" smtClean="0"/>
              <a:t>k</a:t>
            </a:r>
            <a:r>
              <a:rPr lang="sr-Latn-CS" sz="2200" dirty="0" smtClean="0"/>
              <a:t> treba da zadovoljava nejednačinu:</a:t>
            </a:r>
            <a:endParaRPr lang="en-US" sz="2200" dirty="0" smtClean="0"/>
          </a:p>
          <a:p>
            <a:pPr>
              <a:buNone/>
            </a:pPr>
            <a:r>
              <a:rPr lang="sr-Latn-CS" sz="2400" dirty="0" smtClean="0"/>
              <a:t>	2</a:t>
            </a:r>
            <a:r>
              <a:rPr lang="sr-Latn-CS" sz="2400" i="1" baseline="30000" dirty="0" smtClean="0"/>
              <a:t>n-k</a:t>
            </a:r>
            <a:r>
              <a:rPr lang="sr-Latn-CS" sz="2400" dirty="0" smtClean="0">
                <a:sym typeface="Symbol"/>
              </a:rPr>
              <a:t></a:t>
            </a:r>
            <a:r>
              <a:rPr lang="sr-Latn-CS" sz="2400" i="1" dirty="0" smtClean="0"/>
              <a:t>n</a:t>
            </a:r>
            <a:r>
              <a:rPr lang="sr-Latn-CS" sz="2400" dirty="0" smtClean="0"/>
              <a:t>+1,</a:t>
            </a:r>
          </a:p>
          <a:p>
            <a:pPr>
              <a:buNone/>
            </a:pPr>
            <a:r>
              <a:rPr lang="sr-Latn-CS" sz="2400" dirty="0" smtClean="0"/>
              <a:t>	</a:t>
            </a:r>
            <a:r>
              <a:rPr lang="sr-Latn-CS" sz="2200" dirty="0" smtClean="0"/>
              <a:t>jer postoji </a:t>
            </a:r>
            <a:r>
              <a:rPr lang="sr-Latn-CS" sz="2200" i="1" dirty="0" smtClean="0"/>
              <a:t>n</a:t>
            </a:r>
            <a:r>
              <a:rPr lang="sr-Latn-CS" sz="2200" dirty="0" smtClean="0"/>
              <a:t> pozicija u kodnoj reči gde bi se</a:t>
            </a:r>
            <a:endParaRPr lang="en-US" sz="2200" dirty="0" smtClean="0"/>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70560"/>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8" y="1438656"/>
            <a:ext cx="6620258" cy="4602707"/>
          </a:xfrm>
        </p:spPr>
        <p:txBody>
          <a:bodyPr>
            <a:normAutofit fontScale="85000" lnSpcReduction="20000"/>
          </a:bodyPr>
          <a:lstStyle/>
          <a:p>
            <a:pPr algn="just">
              <a:buNone/>
            </a:pPr>
            <a:r>
              <a:rPr lang="sr-Latn-CS" sz="2200" dirty="0" smtClean="0"/>
              <a:t>	</a:t>
            </a:r>
            <a:r>
              <a:rPr lang="sr-Latn-CS" sz="2600" dirty="0" smtClean="0"/>
              <a:t> Postavlja se pitanje: šta je to pouzdan 	prenos? </a:t>
            </a:r>
          </a:p>
          <a:p>
            <a:pPr algn="just">
              <a:buNone/>
            </a:pPr>
            <a:r>
              <a:rPr lang="sr-Latn-CS" sz="2600" dirty="0" smtClean="0"/>
              <a:t>	Odgovor je: pouzdan prenos je prenos uz dopuštenu verovatnoću greške. </a:t>
            </a:r>
          </a:p>
          <a:p>
            <a:pPr algn="just"/>
            <a:endParaRPr lang="sr-Latn-CS" sz="2200" dirty="0" smtClean="0"/>
          </a:p>
          <a:p>
            <a:pPr algn="just"/>
            <a:r>
              <a:rPr lang="sr-Latn-CS" sz="2600" b="1" dirty="0" smtClean="0"/>
              <a:t>Zaštitno kodovanje ponavljanjem poruke</a:t>
            </a:r>
          </a:p>
          <a:p>
            <a:pPr algn="just">
              <a:buNone/>
            </a:pPr>
            <a:r>
              <a:rPr lang="sl-SI" sz="2400" dirty="0" smtClean="0"/>
              <a:t>	</a:t>
            </a:r>
            <a:r>
              <a:rPr lang="sr-Latn-CS" sz="2600" dirty="0" smtClean="0"/>
              <a:t>Neka je dat binarni simetrični kanal definisan matricom</a:t>
            </a:r>
            <a:endParaRPr lang="en-US" sz="2600" dirty="0" smtClean="0"/>
          </a:p>
          <a:p>
            <a:pPr algn="just"/>
            <a:r>
              <a:rPr lang="sr-Latn-RS" sz="2600" dirty="0" smtClean="0"/>
              <a:t>    </a:t>
            </a:r>
          </a:p>
          <a:p>
            <a:pPr algn="just"/>
            <a:r>
              <a:rPr lang="sr-Latn-RS" sz="2600" dirty="0" smtClean="0"/>
              <a:t> P =</a:t>
            </a:r>
          </a:p>
          <a:p>
            <a:pPr algn="just"/>
            <a:endParaRPr lang="sr-Latn-RS" sz="2600" dirty="0" smtClean="0"/>
          </a:p>
          <a:p>
            <a:pPr algn="just"/>
            <a:r>
              <a:rPr lang="sr-Latn-CS" sz="2600" dirty="0" smtClean="0"/>
              <a:t>pri čemu su ulazni simboli podjednako verovatni (P(0)=P(1)). Neka je </a:t>
            </a:r>
            <a:r>
              <a:rPr lang="sr-Latn-CS" sz="2600" i="1" dirty="0" smtClean="0"/>
              <a:t>p</a:t>
            </a:r>
            <a:r>
              <a:rPr lang="sr-Latn-CS" sz="2600" dirty="0" smtClean="0"/>
              <a:t> =</a:t>
            </a:r>
            <a:r>
              <a:rPr lang="sr-Latn-CS" sz="2600" baseline="-25000" dirty="0" smtClean="0"/>
              <a:t> </a:t>
            </a:r>
            <a:r>
              <a:rPr lang="sr-Latn-CS" sz="2600" dirty="0" smtClean="0"/>
              <a:t>0,01 =</a:t>
            </a:r>
            <a:r>
              <a:rPr lang="sr-Latn-CS" sz="2600" baseline="-25000" dirty="0" smtClean="0"/>
              <a:t> </a:t>
            </a:r>
            <a:r>
              <a:rPr lang="sr-Latn-CS" sz="2600" dirty="0" smtClean="0"/>
              <a:t>10</a:t>
            </a:r>
            <a:r>
              <a:rPr lang="sr-Latn-CS" sz="2600" baseline="30000" dirty="0" smtClean="0"/>
              <a:t>-2</a:t>
            </a:r>
            <a:endParaRPr lang="en-US" sz="2600" dirty="0" smtClean="0"/>
          </a:p>
          <a:p>
            <a:pPr algn="just"/>
            <a:endParaRPr lang="en-US" sz="2200" dirty="0"/>
          </a:p>
        </p:txBody>
      </p:sp>
      <p:graphicFrame>
        <p:nvGraphicFramePr>
          <p:cNvPr id="1026" name="Object 2"/>
          <p:cNvGraphicFramePr>
            <a:graphicFrameLocks noChangeAspect="1"/>
          </p:cNvGraphicFramePr>
          <p:nvPr/>
        </p:nvGraphicFramePr>
        <p:xfrm>
          <a:off x="1690370" y="4035551"/>
          <a:ext cx="1004062" cy="881615"/>
        </p:xfrm>
        <a:graphic>
          <a:graphicData uri="http://schemas.openxmlformats.org/presentationml/2006/ole">
            <p:oleObj spid="_x0000_s1026" name="Equation" r:id="rId3" imgW="520560" imgH="457200" progId="Equation.3">
              <p:embed/>
            </p:oleObj>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19328"/>
          </a:xfrm>
        </p:spPr>
        <p:txBody>
          <a:bodyPr>
            <a:normAutofit/>
          </a:bodyPr>
          <a:lstStyle/>
          <a:p>
            <a:pPr algn="ctr"/>
            <a:r>
              <a:rPr lang="sr-Latn-CS" sz="2200" b="1" dirty="0" smtClean="0"/>
              <a:t>Blok kodovi</a:t>
            </a:r>
            <a:endParaRPr lang="en-US" sz="2200" dirty="0"/>
          </a:p>
        </p:txBody>
      </p:sp>
      <p:sp>
        <p:nvSpPr>
          <p:cNvPr id="3" name="Content Placeholder 2"/>
          <p:cNvSpPr>
            <a:spLocks noGrp="1"/>
          </p:cNvSpPr>
          <p:nvPr>
            <p:ph idx="1"/>
          </p:nvPr>
        </p:nvSpPr>
        <p:spPr>
          <a:xfrm>
            <a:off x="609598" y="1658112"/>
            <a:ext cx="6900674" cy="4383251"/>
          </a:xfrm>
        </p:spPr>
        <p:txBody>
          <a:bodyPr>
            <a:normAutofit/>
          </a:bodyPr>
          <a:lstStyle/>
          <a:p>
            <a:pPr algn="just"/>
            <a:r>
              <a:rPr lang="sr-Latn-CS" sz="2200" dirty="0" smtClean="0"/>
              <a:t>mogla desiti greška, kao i slučaj kada do greške nije došlo. Kontrolni biti mogli bi se na predaji dodati iza informacionih, na kraju kodne reči. Ovi biti ne podležu drugim proverama na parnost. U slučaju da se samo na nekom kontrolnom bitu (ali jednom jedinom) dogodila greška, upravo samo taj kontrolni bit će imati vrednost ravnu jedinici, dok će svi ostali kontrolni biti imati vrednosti ravne nuli, sindrom će tada takođe imati samo jednu jedinicu i sve ostale nule.</a:t>
            </a:r>
            <a:endParaRPr lang="en-US" sz="2200" dirty="0" smtClean="0"/>
          </a:p>
          <a:p>
            <a:endParaRPr 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RS" sz="2000" b="1" dirty="0" smtClean="0"/>
              <a:t>Kontrolna pitanja</a:t>
            </a:r>
          </a:p>
          <a:p>
            <a:r>
              <a:rPr lang="sr-Latn-RS" dirty="0" smtClean="0"/>
              <a:t>1. </a:t>
            </a:r>
            <a:r>
              <a:rPr lang="sr-Latn-CS" dirty="0" smtClean="0"/>
              <a:t>Šta je to </a:t>
            </a:r>
            <a:r>
              <a:rPr lang="sr-Latn-CS" b="1" i="1" dirty="0" smtClean="0"/>
              <a:t>pouzdan prenos?</a:t>
            </a:r>
          </a:p>
          <a:p>
            <a:r>
              <a:rPr lang="sr-Latn-CS" b="1" i="1" dirty="0" smtClean="0"/>
              <a:t>2. </a:t>
            </a:r>
            <a:r>
              <a:rPr lang="sr-Latn-CS" dirty="0" smtClean="0"/>
              <a:t>Definisati</a:t>
            </a:r>
            <a:r>
              <a:rPr lang="sr-Latn-CS" b="1" i="1" dirty="0" smtClean="0"/>
              <a:t> </a:t>
            </a:r>
            <a:r>
              <a:rPr lang="sr-Latn-CS" i="1" dirty="0" smtClean="0"/>
              <a:t>Kodni količnik  </a:t>
            </a:r>
            <a:r>
              <a:rPr lang="sr-Latn-CS" dirty="0" smtClean="0"/>
              <a:t>i objasniti značenje prisutnih parametara.</a:t>
            </a:r>
          </a:p>
          <a:p>
            <a:r>
              <a:rPr lang="sr-Latn-CS" b="1" dirty="0" smtClean="0"/>
              <a:t>3</a:t>
            </a:r>
            <a:r>
              <a:rPr lang="sr-Latn-CS" dirty="0" smtClean="0"/>
              <a:t>. Kako glasi II Šenonoa teorema?</a:t>
            </a:r>
          </a:p>
          <a:p>
            <a:r>
              <a:rPr lang="sr-Latn-CS" dirty="0" smtClean="0"/>
              <a:t>4.</a:t>
            </a:r>
            <a:r>
              <a:rPr lang="sr-Latn-CS" i="1" dirty="0" smtClean="0"/>
              <a:t>  </a:t>
            </a:r>
            <a:r>
              <a:rPr lang="sr-Latn-CS" dirty="0" smtClean="0"/>
              <a:t>Kako se računa </a:t>
            </a:r>
            <a:r>
              <a:rPr lang="sr-Latn-CS" i="1" dirty="0" smtClean="0"/>
              <a:t>protok informacija</a:t>
            </a:r>
            <a:r>
              <a:rPr lang="sr-Latn-CS" dirty="0" smtClean="0"/>
              <a:t> ?</a:t>
            </a:r>
          </a:p>
          <a:p>
            <a:r>
              <a:rPr lang="sr-Latn-CS" dirty="0" smtClean="0"/>
              <a:t>5. Šta je </a:t>
            </a:r>
            <a:r>
              <a:rPr lang="sr-Latn-CS" i="1" dirty="0" smtClean="0"/>
              <a:t>Hemingovo rastojanje</a:t>
            </a:r>
            <a:r>
              <a:rPr lang="sr-Latn-CS"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Latn-RS" sz="2000" b="1" dirty="0" smtClean="0"/>
              <a:t>Kontrolni zadaci</a:t>
            </a:r>
          </a:p>
          <a:p>
            <a:r>
              <a:rPr lang="sr-Latn-RS" dirty="0" smtClean="0"/>
              <a:t>1. Naći Hemingo</a:t>
            </a:r>
            <a:r>
              <a:rPr lang="sr-Latn-CS" i="1" dirty="0" smtClean="0"/>
              <a:t>v</a:t>
            </a:r>
            <a:r>
              <a:rPr lang="sr-Latn-RS" dirty="0" smtClean="0"/>
              <a:t>o rastojanje za o</a:t>
            </a:r>
            <a:r>
              <a:rPr lang="sr-Latn-CS" i="1" dirty="0" smtClean="0"/>
              <a:t>v</a:t>
            </a:r>
            <a:r>
              <a:rPr lang="sr-Latn-RS" dirty="0" smtClean="0"/>
              <a:t>e de sek</a:t>
            </a:r>
            <a:r>
              <a:rPr lang="sr-Latn-CS" i="1" dirty="0" smtClean="0"/>
              <a:t>v</a:t>
            </a:r>
            <a:r>
              <a:rPr lang="sr-Latn-RS" dirty="0" smtClean="0"/>
              <a:t>ence:</a:t>
            </a:r>
          </a:p>
          <a:p>
            <a:r>
              <a:rPr lang="sr-Latn-CS" dirty="0" smtClean="0"/>
              <a:t>10011001 i  </a:t>
            </a:r>
            <a:endParaRPr lang="en-US" dirty="0" smtClean="0"/>
          </a:p>
          <a:p>
            <a:r>
              <a:rPr lang="sr-Latn-CS" dirty="0" smtClean="0"/>
              <a:t>10010111</a:t>
            </a:r>
          </a:p>
          <a:p>
            <a:r>
              <a:rPr lang="sr-Latn-CS" dirty="0" smtClean="0"/>
              <a:t>2. Kod </a:t>
            </a:r>
            <a:r>
              <a:rPr lang="sr-Latn-CS" i="1" dirty="0" smtClean="0"/>
              <a:t>kodova sa proverom parnosti </a:t>
            </a:r>
            <a:r>
              <a:rPr lang="sr-Latn-CS" dirty="0" smtClean="0"/>
              <a:t>koliko se može otkriti grešaka nastalih pri prenosu?</a:t>
            </a:r>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2752"/>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8" y="1633728"/>
            <a:ext cx="7083554" cy="4681728"/>
          </a:xfrm>
        </p:spPr>
        <p:txBody>
          <a:bodyPr>
            <a:normAutofit lnSpcReduction="10000"/>
          </a:bodyPr>
          <a:lstStyle/>
          <a:p>
            <a:pPr algn="just"/>
            <a:r>
              <a:rPr lang="sr-Latn-CS" sz="2200" dirty="0" smtClean="0"/>
              <a:t>Izlazni simboli će biti označeni isto kao i ulazni, tj. </a:t>
            </a:r>
            <a:r>
              <a:rPr lang="sr-Latn-CS" sz="2200" i="1" dirty="0" smtClean="0"/>
              <a:t>y</a:t>
            </a:r>
            <a:r>
              <a:rPr lang="sr-Latn-CS" sz="2200" baseline="-25000" dirty="0" smtClean="0"/>
              <a:t>1</a:t>
            </a:r>
            <a:r>
              <a:rPr lang="sr-Latn-CS" sz="2200" dirty="0" smtClean="0"/>
              <a:t> sa 0 i </a:t>
            </a:r>
            <a:r>
              <a:rPr lang="sr-Latn-CS" sz="2200" i="1" dirty="0" smtClean="0"/>
              <a:t>y</a:t>
            </a:r>
            <a:r>
              <a:rPr lang="sr-Latn-CS" sz="2200" baseline="-25000" dirty="0" smtClean="0"/>
              <a:t>2</a:t>
            </a:r>
            <a:r>
              <a:rPr lang="sr-Latn-CS" sz="2200" dirty="0" smtClean="0"/>
              <a:t> sa 1.</a:t>
            </a:r>
          </a:p>
          <a:p>
            <a:pPr algn="just"/>
            <a:r>
              <a:rPr lang="sr-Latn-CS" sz="2200" dirty="0" smtClean="0"/>
              <a:t>U posmatranom slučaju verovatnoća greške je </a:t>
            </a:r>
            <a:r>
              <a:rPr lang="sr-Latn-CS" sz="2200" i="1" dirty="0" smtClean="0"/>
              <a:t>P</a:t>
            </a:r>
            <a:r>
              <a:rPr lang="sr-Latn-CS" sz="2200" baseline="-25000" dirty="0" smtClean="0"/>
              <a:t>e</a:t>
            </a:r>
            <a:r>
              <a:rPr lang="sr-Latn-CS" sz="2200" dirty="0" smtClean="0"/>
              <a:t>=</a:t>
            </a:r>
            <a:r>
              <a:rPr lang="sr-Latn-CS" sz="2200" i="1" dirty="0" smtClean="0"/>
              <a:t>p</a:t>
            </a:r>
            <a:r>
              <a:rPr lang="sr-Latn-CS" sz="2200" dirty="0" smtClean="0"/>
              <a:t>=10</a:t>
            </a:r>
            <a:r>
              <a:rPr lang="sr-Latn-CS" sz="2200" baseline="30000" dirty="0" smtClean="0"/>
              <a:t>-2</a:t>
            </a:r>
            <a:r>
              <a:rPr lang="sr-Latn-CS" sz="2200" dirty="0" smtClean="0"/>
              <a:t>. Jedan od načina da se ona smanji je da se svaki informacioni simbol ponovi dva puta, tj. da se simbol </a:t>
            </a:r>
            <a:r>
              <a:rPr lang="sr-Latn-CS" sz="2200" b="1" dirty="0" smtClean="0"/>
              <a:t>0</a:t>
            </a:r>
            <a:r>
              <a:rPr lang="sr-Latn-CS" sz="2200" dirty="0" smtClean="0"/>
              <a:t> šalje kao (kodna reč) 00 a simbol </a:t>
            </a:r>
            <a:r>
              <a:rPr lang="sr-Latn-CS" sz="2200" b="1" dirty="0" smtClean="0"/>
              <a:t>1</a:t>
            </a:r>
            <a:r>
              <a:rPr lang="sr-Latn-CS" sz="2200" dirty="0" smtClean="0"/>
              <a:t> kao 11(</a:t>
            </a:r>
            <a:r>
              <a:rPr lang="sl-SI" sz="2400" dirty="0" smtClean="0"/>
              <a:t>BSC</a:t>
            </a:r>
            <a:r>
              <a:rPr lang="sl-SI" sz="2400" baseline="30000" dirty="0" smtClean="0"/>
              <a:t>2</a:t>
            </a:r>
            <a:r>
              <a:rPr lang="sl-SI" sz="2400" dirty="0" smtClean="0"/>
              <a:t>)</a:t>
            </a:r>
            <a:r>
              <a:rPr lang="sr-Latn-CS" sz="2200" dirty="0" smtClean="0"/>
              <a:t>. Zbog mogućih grešaka na izlazu kanala mogu se pojaviti i 01 ili 10. U tome slučaju bi se moglo, ako postoji kanal povratne veze, zatražiti ponavljanje poruke, dok se u slučaju da nema ovakvog kanala poruka može obeležiti kao netačna. Na taj način je verovatnoća da greška  neće  biti  otkrivena jednaka </a:t>
            </a:r>
            <a:r>
              <a:rPr lang="sr-Latn-CS" sz="2200" i="1" dirty="0" smtClean="0"/>
              <a:t>P</a:t>
            </a:r>
            <a:r>
              <a:rPr lang="sr-Latn-CS" sz="2200" baseline="-25000" dirty="0" smtClean="0"/>
              <a:t>e</a:t>
            </a:r>
            <a:r>
              <a:rPr lang="sr-Latn-CS" sz="2200" dirty="0" smtClean="0"/>
              <a:t> =</a:t>
            </a:r>
            <a:r>
              <a:rPr lang="sr-Latn-CS" sz="2200" baseline="-25000" dirty="0" smtClean="0"/>
              <a:t> </a:t>
            </a:r>
            <a:r>
              <a:rPr lang="sr-Latn-CS" sz="2200" i="1" dirty="0" smtClean="0"/>
              <a:t>p</a:t>
            </a:r>
            <a:r>
              <a:rPr lang="sr-Latn-CS" sz="2200" baseline="30000" dirty="0" smtClean="0"/>
              <a:t>2</a:t>
            </a:r>
            <a:r>
              <a:rPr lang="sr-Latn-CS" sz="2200" dirty="0" smtClean="0"/>
              <a:t> =</a:t>
            </a:r>
            <a:r>
              <a:rPr lang="sr-Latn-CS" sz="2200" baseline="-25000" dirty="0" smtClean="0"/>
              <a:t> </a:t>
            </a:r>
            <a:r>
              <a:rPr lang="sr-Latn-CS" sz="2200" dirty="0" smtClean="0"/>
              <a:t>10</a:t>
            </a:r>
            <a:r>
              <a:rPr lang="sr-Latn-CS" sz="2200" baseline="30000" dirty="0" smtClean="0"/>
              <a:t>-4</a:t>
            </a:r>
            <a:r>
              <a:rPr lang="sr-Latn-CS" sz="2200" dirty="0" smtClean="0"/>
              <a:t>,  </a:t>
            </a:r>
            <a:r>
              <a:rPr lang="sr-Latn-CS" sz="2400" dirty="0" smtClean="0"/>
              <a:t>jer se </a:t>
            </a:r>
            <a:r>
              <a:rPr lang="sr-Latn-CS" sz="2200" dirty="0" smtClean="0"/>
              <a:t>greška neće otkriti samo u slučaju da su se u toku prenosa jedne</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94944"/>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414272"/>
            <a:ext cx="6347714" cy="4986528"/>
          </a:xfrm>
        </p:spPr>
        <p:txBody>
          <a:bodyPr>
            <a:normAutofit/>
          </a:bodyPr>
          <a:lstStyle/>
          <a:p>
            <a:pPr algn="just">
              <a:buNone/>
            </a:pPr>
            <a:r>
              <a:rPr lang="sr-Latn-CS" sz="2200" dirty="0" smtClean="0"/>
              <a:t>	kodne reči dogodile dve greške tj. da su oba bita pogrešna. Uočava se da je cena koja se plaća za smanjenje verovatnoće greške smanjenje brzine prenosa informacija. Sada se za prenos količine informacija od 1 šenona koriste dva umesto jedanog bita. To će, pri istoj bitskoj brzini u kanalu, smanjiti brzinu prenosa informacija ili pri nepromenljivom protoku informacija moraće se povećati bitska brzina</a:t>
            </a:r>
            <a:r>
              <a:rPr lang="sr-Latn-CS" sz="2400" dirty="0" smtClean="0"/>
              <a:t>. </a:t>
            </a:r>
            <a:r>
              <a:rPr lang="sr-Latn-CS" sz="2200" dirty="0" smtClean="0"/>
              <a:t>Da bi se sve ovo kvantitativno opisalo uvodi se veličina– </a:t>
            </a:r>
            <a:r>
              <a:rPr lang="sr-Latn-CS" sz="2200" b="1" i="1" dirty="0" smtClean="0"/>
              <a:t>kodni </a:t>
            </a:r>
            <a:r>
              <a:rPr lang="sr-Latn-CS" sz="2000" b="1" i="1" dirty="0" smtClean="0"/>
              <a:t>količnik.</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70560"/>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414272"/>
            <a:ext cx="6347714" cy="4627091"/>
          </a:xfrm>
        </p:spPr>
        <p:txBody>
          <a:bodyPr/>
          <a:lstStyle/>
          <a:p>
            <a:pPr algn="just"/>
            <a:r>
              <a:rPr lang="sr-Latn-CS" sz="2200" dirty="0" smtClean="0"/>
              <a:t>Ako je kroz dati kanal potrebno preneti </a:t>
            </a:r>
            <a:r>
              <a:rPr lang="sr-Latn-CS" sz="2200" i="1" dirty="0" smtClean="0"/>
              <a:t>M</a:t>
            </a:r>
            <a:r>
              <a:rPr lang="sr-Latn-CS" sz="2200" dirty="0" smtClean="0"/>
              <a:t> različitih podjednako verovatnih poruka (simbola) tada svaka poruka nosi količinu informacija od po ld(</a:t>
            </a:r>
            <a:r>
              <a:rPr lang="sr-Latn-CS" sz="2200" i="1" dirty="0" smtClean="0"/>
              <a:t>M)</a:t>
            </a:r>
            <a:r>
              <a:rPr lang="sr-Latn-CS" sz="2200" dirty="0" smtClean="0"/>
              <a:t> </a:t>
            </a:r>
            <a:r>
              <a:rPr lang="sr-Latn-CS" sz="2200" i="1" dirty="0" smtClean="0"/>
              <a:t>Sh</a:t>
            </a:r>
            <a:r>
              <a:rPr lang="sr-Latn-CS" sz="2200" dirty="0" smtClean="0"/>
              <a:t>. Pri binarnom prenosu poruke su predstavljene kodnim rečima dužine od po </a:t>
            </a:r>
            <a:r>
              <a:rPr lang="sr-Latn-CS" sz="2200" i="1" dirty="0" smtClean="0"/>
              <a:t>n</a:t>
            </a:r>
            <a:r>
              <a:rPr lang="sr-Latn-CS" sz="2200" dirty="0" smtClean="0"/>
              <a:t> bita. Kodni količnik se definiše kao:</a:t>
            </a:r>
          </a:p>
          <a:p>
            <a:pPr algn="just"/>
            <a:endParaRPr lang="sr-Latn-RS" sz="2200" dirty="0" smtClean="0"/>
          </a:p>
          <a:p>
            <a:pPr algn="just">
              <a:buNone/>
            </a:pPr>
            <a:r>
              <a:rPr lang="sr-Latn-CS" sz="2200" dirty="0" smtClean="0"/>
              <a:t>	Kako je </a:t>
            </a:r>
            <a:r>
              <a:rPr lang="sr-Latn-CS" sz="2200" i="1" dirty="0" smtClean="0"/>
              <a:t>M</a:t>
            </a:r>
            <a:r>
              <a:rPr lang="sr-Latn-CS" sz="2200" dirty="0" smtClean="0"/>
              <a:t> =</a:t>
            </a:r>
            <a:r>
              <a:rPr lang="sr-Latn-CS" sz="2200" baseline="-25000" dirty="0" smtClean="0"/>
              <a:t> </a:t>
            </a:r>
            <a:r>
              <a:rPr lang="sr-Latn-CS" sz="2200" dirty="0" smtClean="0"/>
              <a:t>2</a:t>
            </a:r>
            <a:r>
              <a:rPr lang="sr-Latn-CS" sz="2200" i="1" baseline="30000" dirty="0" smtClean="0"/>
              <a:t>k</a:t>
            </a:r>
            <a:r>
              <a:rPr lang="sr-Latn-CS" sz="2200" dirty="0" smtClean="0"/>
              <a:t>, to je </a:t>
            </a:r>
            <a:r>
              <a:rPr lang="sr-Latn-CS" sz="2200" i="1" dirty="0" smtClean="0"/>
              <a:t>R</a:t>
            </a:r>
            <a:r>
              <a:rPr lang="sr-Latn-CS" sz="2200" dirty="0" smtClean="0"/>
              <a:t> =</a:t>
            </a:r>
            <a:r>
              <a:rPr lang="sr-Latn-CS" sz="2200" baseline="-25000" dirty="0" smtClean="0"/>
              <a:t> </a:t>
            </a:r>
            <a:r>
              <a:rPr lang="sr-Latn-CS" sz="2200" i="1" dirty="0" smtClean="0"/>
              <a:t>k/n</a:t>
            </a:r>
            <a:r>
              <a:rPr lang="sr-Latn-CS" sz="2200" dirty="0" smtClean="0"/>
              <a:t>.</a:t>
            </a:r>
            <a:endParaRPr lang="en-US" sz="2200" dirty="0" smtClean="0"/>
          </a:p>
          <a:p>
            <a:pPr algn="just"/>
            <a:r>
              <a:rPr lang="sr-Latn-CS" sz="2200" dirty="0" smtClean="0"/>
              <a:t>U prethodnom primeru kodni količnik i brzina slanja poruka padaju na jednu polovinu prvobitne vrednosti.</a:t>
            </a:r>
            <a:endParaRPr lang="en-US" sz="2200" dirty="0"/>
          </a:p>
        </p:txBody>
      </p:sp>
      <p:graphicFrame>
        <p:nvGraphicFramePr>
          <p:cNvPr id="2050" name="Object 2"/>
          <p:cNvGraphicFramePr>
            <a:graphicFrameLocks noChangeAspect="1"/>
          </p:cNvGraphicFramePr>
          <p:nvPr/>
        </p:nvGraphicFramePr>
        <p:xfrm>
          <a:off x="1636267" y="3810508"/>
          <a:ext cx="1710257" cy="676148"/>
        </p:xfrm>
        <a:graphic>
          <a:graphicData uri="http://schemas.openxmlformats.org/presentationml/2006/ole">
            <p:oleObj spid="_x0000_s2050" name="Equation" r:id="rId3" imgW="1091880" imgH="4316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92480"/>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426464"/>
            <a:ext cx="6347714" cy="4742688"/>
          </a:xfrm>
        </p:spPr>
        <p:txBody>
          <a:bodyPr>
            <a:normAutofit fontScale="92500" lnSpcReduction="20000"/>
          </a:bodyPr>
          <a:lstStyle/>
          <a:p>
            <a:pPr algn="just"/>
            <a:r>
              <a:rPr lang="sr-Latn-CS" sz="2400" b="1" dirty="0" smtClean="0"/>
              <a:t>Primer</a:t>
            </a:r>
          </a:p>
          <a:p>
            <a:pPr algn="just">
              <a:buNone/>
            </a:pPr>
            <a:r>
              <a:rPr lang="sr-Latn-CS" sz="2400" dirty="0" smtClean="0"/>
              <a:t>	Neka se </a:t>
            </a:r>
            <a:r>
              <a:rPr lang="sr-Latn-CS" sz="2400" b="1" dirty="0" smtClean="0"/>
              <a:t>0</a:t>
            </a:r>
            <a:r>
              <a:rPr lang="sr-Latn-CS" sz="2400" dirty="0" smtClean="0"/>
              <a:t> koduje kao 000 i </a:t>
            </a:r>
            <a:r>
              <a:rPr lang="sr-Latn-CS" sz="2400" b="1" dirty="0" smtClean="0"/>
              <a:t>1</a:t>
            </a:r>
            <a:r>
              <a:rPr lang="sr-Latn-CS" sz="2400" dirty="0" smtClean="0"/>
              <a:t> kao 111</a:t>
            </a:r>
            <a:r>
              <a:rPr lang="sl-SI" sz="2400" dirty="0" smtClean="0"/>
              <a:t> ( što odgovara BSC</a:t>
            </a:r>
            <a:r>
              <a:rPr lang="sl-SI" sz="2400" baseline="30000" dirty="0" smtClean="0"/>
              <a:t>3</a:t>
            </a:r>
            <a:r>
              <a:rPr lang="sl-SI" sz="2400" dirty="0" smtClean="0"/>
              <a:t> kanalu)</a:t>
            </a:r>
            <a:r>
              <a:rPr lang="sr-Latn-CS" sz="2400" dirty="0" smtClean="0"/>
              <a:t>. Ako se koristi isti princip za otkrivanje grešaka kao i ranije, tako što se kombinacije 000 i 111 dekoduju kao </a:t>
            </a:r>
            <a:r>
              <a:rPr lang="sr-Latn-CS" sz="2400" b="1" dirty="0" smtClean="0"/>
              <a:t>0</a:t>
            </a:r>
            <a:r>
              <a:rPr lang="sr-Latn-CS" sz="2400" dirty="0" smtClean="0"/>
              <a:t>, odnosno </a:t>
            </a:r>
            <a:r>
              <a:rPr lang="sr-Latn-CS" sz="2400" b="1" dirty="0" smtClean="0"/>
              <a:t>1</a:t>
            </a:r>
            <a:r>
              <a:rPr lang="sr-Latn-CS" sz="2400" dirty="0" smtClean="0"/>
              <a:t>, a u svim ostalim slučajevima smatra da su se pojavile greške, verovatnoća neotkrivene greške po poruci biće </a:t>
            </a:r>
            <a:r>
              <a:rPr lang="sr-Latn-CS" sz="2400" i="1" dirty="0" smtClean="0"/>
              <a:t>P</a:t>
            </a:r>
            <a:r>
              <a:rPr lang="sr-Latn-CS" sz="2400" baseline="-25000" dirty="0" smtClean="0"/>
              <a:t>e</a:t>
            </a:r>
            <a:r>
              <a:rPr lang="sr-Latn-CS" sz="2400" dirty="0" smtClean="0"/>
              <a:t>=</a:t>
            </a:r>
            <a:r>
              <a:rPr lang="sr-Latn-CS" sz="2400" i="1" dirty="0" smtClean="0"/>
              <a:t>p</a:t>
            </a:r>
            <a:r>
              <a:rPr lang="sr-Latn-CS" sz="2400" baseline="30000" dirty="0" smtClean="0"/>
              <a:t>3</a:t>
            </a:r>
            <a:r>
              <a:rPr lang="sr-Latn-CS" sz="2400" dirty="0" smtClean="0"/>
              <a:t>=10</a:t>
            </a:r>
            <a:r>
              <a:rPr lang="sr-Latn-CS" sz="2400" baseline="30000" dirty="0" smtClean="0"/>
              <a:t>-6</a:t>
            </a:r>
            <a:r>
              <a:rPr lang="sr-Latn-CS" sz="2400" dirty="0" smtClean="0"/>
              <a:t> . Kodni količnik  se u ovom slučaju smanjuje na trećinu prvobitne vrednosti.</a:t>
            </a:r>
          </a:p>
          <a:p>
            <a:pPr algn="just">
              <a:buNone/>
            </a:pPr>
            <a:r>
              <a:rPr lang="sr-Latn-CS" sz="2200" dirty="0" smtClean="0"/>
              <a:t>	</a:t>
            </a:r>
            <a:r>
              <a:rPr lang="sr-Latn-CS" sz="2400" dirty="0" smtClean="0"/>
              <a:t>Pokazuje se da se greške na prijemu ne samo </a:t>
            </a:r>
            <a:r>
              <a:rPr lang="sr-Latn-CS" sz="2400" b="1" i="1" dirty="0" smtClean="0"/>
              <a:t>otkrivaju</a:t>
            </a:r>
            <a:r>
              <a:rPr lang="sr-Latn-CS" sz="2400" dirty="0" smtClean="0"/>
              <a:t> već i </a:t>
            </a:r>
            <a:r>
              <a:rPr lang="sr-Latn-CS" sz="2400" b="1" i="1" dirty="0" smtClean="0"/>
              <a:t>ispravljaju</a:t>
            </a:r>
            <a:r>
              <a:rPr lang="sr-Latn-CS" sz="2400" dirty="0" smtClean="0"/>
              <a:t>. Cena koja se plaća u odnosu na otkrivanje grešaka je povećana verovatnoća neotkrivene greške (0,000298 umesto 0,000001) koja je: </a:t>
            </a:r>
            <a:endParaRPr lang="en-US" sz="2400" dirty="0" smtClean="0"/>
          </a:p>
          <a:p>
            <a:pPr algn="just"/>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16864"/>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560576"/>
            <a:ext cx="6347714" cy="4480787"/>
          </a:xfrm>
        </p:spPr>
        <p:txBody>
          <a:bodyPr>
            <a:normAutofit lnSpcReduction="10000"/>
          </a:bodyPr>
          <a:lstStyle/>
          <a:p>
            <a:pPr algn="just"/>
            <a:endParaRPr lang="sr-Latn-CS" sz="2200" dirty="0" smtClean="0"/>
          </a:p>
          <a:p>
            <a:pPr algn="just"/>
            <a:endParaRPr lang="sr-Latn-CS" sz="2200" dirty="0" smtClean="0"/>
          </a:p>
          <a:p>
            <a:pPr algn="just">
              <a:buNone/>
            </a:pPr>
            <a:r>
              <a:rPr lang="sr-Latn-CS" sz="2200" dirty="0" smtClean="0"/>
              <a:t>	Takođe, prvobitnim pravilom odlučivanja otkrivane su sve jednostruke i dvostruke greške, dok se novim pravilom odlučivanja ispravljaju samo jednostruke greške.</a:t>
            </a:r>
          </a:p>
          <a:p>
            <a:pPr algn="just"/>
            <a:endParaRPr lang="sr-Latn-CS" sz="2400" b="1" dirty="0" smtClean="0"/>
          </a:p>
          <a:p>
            <a:pPr algn="just"/>
            <a:r>
              <a:rPr lang="sr-Latn-CS" sz="2600" b="1" dirty="0" smtClean="0"/>
              <a:t>II Šenonova teorema</a:t>
            </a:r>
          </a:p>
          <a:p>
            <a:pPr algn="just">
              <a:buNone/>
            </a:pPr>
            <a:r>
              <a:rPr lang="sr-Latn-CS" sz="2200" dirty="0" smtClean="0"/>
              <a:t>	Ova teorema glasi: sve dokle god je kodni količnik R manji od maksimalne međusobne informacije I</a:t>
            </a:r>
            <a:r>
              <a:rPr lang="sr-Latn-CS" sz="2200" baseline="-25000" dirty="0" smtClean="0"/>
              <a:t>max</a:t>
            </a:r>
            <a:r>
              <a:rPr lang="sr-Latn-CS" sz="2200" dirty="0" smtClean="0"/>
              <a:t>, tj. sve dok je protok </a:t>
            </a:r>
            <a:endParaRPr lang="en-US" sz="2200" dirty="0"/>
          </a:p>
        </p:txBody>
      </p:sp>
      <p:graphicFrame>
        <p:nvGraphicFramePr>
          <p:cNvPr id="3074" name="Object 2"/>
          <p:cNvGraphicFramePr>
            <a:graphicFrameLocks noChangeAspect="1"/>
          </p:cNvGraphicFramePr>
          <p:nvPr/>
        </p:nvGraphicFramePr>
        <p:xfrm>
          <a:off x="1170432" y="1712976"/>
          <a:ext cx="4108704" cy="770382"/>
        </p:xfrm>
        <a:graphic>
          <a:graphicData uri="http://schemas.openxmlformats.org/presentationml/2006/ole">
            <p:oleObj spid="_x0000_s3074" name="Equation" r:id="rId3" imgW="2438280" imgH="4572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2752"/>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414526" y="1575374"/>
            <a:ext cx="6839714" cy="4691314"/>
          </a:xfrm>
        </p:spPr>
        <p:txBody>
          <a:bodyPr/>
          <a:lstStyle/>
          <a:p>
            <a:pPr algn="just">
              <a:buNone/>
            </a:pPr>
            <a:r>
              <a:rPr lang="sr-Latn-CS" sz="2200" dirty="0" smtClean="0"/>
              <a:t>	informacija </a:t>
            </a:r>
            <a:r>
              <a:rPr lang="sr-Latn-CS" sz="2200" dirty="0" smtClean="0">
                <a:sym typeface="Symbol"/>
              </a:rPr>
              <a:t></a:t>
            </a:r>
            <a:r>
              <a:rPr lang="sr-Latn-CS" sz="2200" dirty="0" smtClean="0"/>
              <a:t> manji od kapaciteta kanala C, može se naći takav način zaštitnog kodovanja da se verovatnoća greške proizvoljno smanji.</a:t>
            </a:r>
          </a:p>
          <a:p>
            <a:pPr algn="just"/>
            <a:endParaRPr lang="sr-Latn-CS" sz="2200" dirty="0" smtClean="0"/>
          </a:p>
          <a:p>
            <a:pPr algn="just"/>
            <a:r>
              <a:rPr lang="sr-Latn-CS" sz="2200" dirty="0" smtClean="0"/>
              <a:t>Za izračunavanje </a:t>
            </a:r>
            <a:r>
              <a:rPr lang="sr-Latn-CS" sz="2200" i="1" dirty="0" smtClean="0"/>
              <a:t>protoka informacija</a:t>
            </a:r>
            <a:r>
              <a:rPr lang="sr-Latn-CS" sz="2200" dirty="0" smtClean="0"/>
              <a:t> koristi se formula:</a:t>
            </a:r>
          </a:p>
          <a:p>
            <a:pPr algn="just"/>
            <a:endParaRPr lang="sr-Latn-CS" sz="2200" dirty="0" smtClean="0"/>
          </a:p>
          <a:p>
            <a:pPr algn="just"/>
            <a:endParaRPr lang="sr-Latn-CS" sz="2200" dirty="0" smtClean="0"/>
          </a:p>
          <a:p>
            <a:pPr algn="just">
              <a:buNone/>
            </a:pPr>
            <a:r>
              <a:rPr lang="sr-Latn-CS" sz="2200" dirty="0" smtClean="0"/>
              <a:t>	</a:t>
            </a:r>
          </a:p>
          <a:p>
            <a:pPr algn="just">
              <a:buNone/>
            </a:pPr>
            <a:r>
              <a:rPr lang="sr-Latn-CS" sz="2200" dirty="0" smtClean="0"/>
              <a:t>	gde je</a:t>
            </a:r>
            <a:r>
              <a:rPr lang="sr-Latn-CS" sz="2200" i="1" dirty="0" smtClean="0"/>
              <a:t> v</a:t>
            </a:r>
            <a:r>
              <a:rPr lang="sr-Latn-CS" sz="2200" dirty="0" smtClean="0"/>
              <a:t>(X,Y) [b/s] brzina rada (binarni protok) u kanalu </a:t>
            </a:r>
            <a:r>
              <a:rPr lang="sr-Latn-CS" sz="2200" i="1" dirty="0" smtClean="0"/>
              <a:t>.</a:t>
            </a:r>
            <a:endParaRPr lang="en-US" sz="2200" dirty="0" smtClean="0"/>
          </a:p>
          <a:p>
            <a:pPr algn="just"/>
            <a:endParaRPr lang="en-US" dirty="0"/>
          </a:p>
        </p:txBody>
      </p:sp>
      <p:graphicFrame>
        <p:nvGraphicFramePr>
          <p:cNvPr id="4098" name="Object 2"/>
          <p:cNvGraphicFramePr>
            <a:graphicFrameLocks noChangeAspect="1"/>
          </p:cNvGraphicFramePr>
          <p:nvPr/>
        </p:nvGraphicFramePr>
        <p:xfrm>
          <a:off x="866139" y="4242816"/>
          <a:ext cx="4728166" cy="846093"/>
        </p:xfrm>
        <a:graphic>
          <a:graphicData uri="http://schemas.openxmlformats.org/presentationml/2006/ole">
            <p:oleObj spid="_x0000_s4098" name="Equation" r:id="rId3" imgW="2412720" imgH="43164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65632"/>
          </a:xfrm>
        </p:spPr>
        <p:txBody>
          <a:bodyPr>
            <a:normAutofit/>
          </a:bodyPr>
          <a:lstStyle/>
          <a:p>
            <a:pPr algn="ctr"/>
            <a:r>
              <a:rPr lang="sr-Latn-RS" sz="2200" dirty="0" smtClean="0"/>
              <a:t>Zaštitno</a:t>
            </a:r>
            <a:r>
              <a:rPr lang="en-US" sz="2200" dirty="0" smtClean="0"/>
              <a:t> </a:t>
            </a:r>
            <a:r>
              <a:rPr lang="en-US" sz="2200" dirty="0" err="1" smtClean="0"/>
              <a:t>kodovanje</a:t>
            </a:r>
            <a:r>
              <a:rPr lang="en-US" sz="2200" dirty="0" smtClean="0"/>
              <a:t> </a:t>
            </a:r>
            <a:r>
              <a:rPr lang="en-US" sz="2200" dirty="0" err="1" smtClean="0"/>
              <a:t>informacija</a:t>
            </a:r>
            <a:endParaRPr lang="en-US" sz="2200" dirty="0"/>
          </a:p>
        </p:txBody>
      </p:sp>
      <p:sp>
        <p:nvSpPr>
          <p:cNvPr id="3" name="Content Placeholder 2"/>
          <p:cNvSpPr>
            <a:spLocks noGrp="1"/>
          </p:cNvSpPr>
          <p:nvPr>
            <p:ph idx="1"/>
          </p:nvPr>
        </p:nvSpPr>
        <p:spPr>
          <a:xfrm>
            <a:off x="609599" y="1767840"/>
            <a:ext cx="6851905" cy="4273523"/>
          </a:xfrm>
        </p:spPr>
        <p:txBody>
          <a:bodyPr>
            <a:normAutofit/>
          </a:bodyPr>
          <a:lstStyle/>
          <a:p>
            <a:r>
              <a:rPr lang="sr-Latn-RS" sz="2200" b="1" dirty="0" smtClean="0"/>
              <a:t>II Šenonova teorema za binarni simetrični kanal </a:t>
            </a:r>
          </a:p>
          <a:p>
            <a:pPr algn="just">
              <a:buNone/>
            </a:pPr>
            <a:r>
              <a:rPr lang="sr-Latn-CS" sz="2400" dirty="0" smtClean="0"/>
              <a:t>	</a:t>
            </a:r>
            <a:r>
              <a:rPr lang="sr-Latn-CS" sz="2200" dirty="0" smtClean="0"/>
              <a:t>Neka je dat BCS s verovatnoćom greške </a:t>
            </a:r>
            <a:r>
              <a:rPr lang="sr-Latn-CS" sz="2200" i="1" dirty="0" smtClean="0"/>
              <a:t>p</a:t>
            </a:r>
            <a:r>
              <a:rPr lang="sr-Latn-CS" sz="2200" dirty="0" smtClean="0"/>
              <a:t>, čija je  maksimalna prenesena informacija </a:t>
            </a:r>
            <a:r>
              <a:rPr lang="sr-Latn-CS" sz="2200" i="1" dirty="0" smtClean="0"/>
              <a:t>I</a:t>
            </a:r>
            <a:r>
              <a:rPr lang="sr-Latn-CS" sz="2200" baseline="-25000" dirty="0" smtClean="0"/>
              <a:t>max</a:t>
            </a:r>
            <a:r>
              <a:rPr lang="sr-Latn-CS" sz="2200" dirty="0" smtClean="0"/>
              <a:t> = 1–</a:t>
            </a:r>
            <a:r>
              <a:rPr lang="sr-Latn-CS" sz="2200" i="1" dirty="0" smtClean="0"/>
              <a:t>H</a:t>
            </a:r>
            <a:r>
              <a:rPr lang="sr-Latn-CS" sz="2200" dirty="0" smtClean="0"/>
              <a:t>(</a:t>
            </a:r>
            <a:r>
              <a:rPr lang="sr-Latn-CS" sz="2200" i="1" dirty="0" smtClean="0"/>
              <a:t>p</a:t>
            </a:r>
            <a:r>
              <a:rPr lang="sr-Latn-CS" sz="2200" dirty="0" smtClean="0"/>
              <a:t>). Neka je </a:t>
            </a:r>
            <a:r>
              <a:rPr lang="sr-Latn-CS" sz="2200" i="1" dirty="0" smtClean="0">
                <a:sym typeface="Symbol"/>
              </a:rPr>
              <a:t></a:t>
            </a:r>
            <a:r>
              <a:rPr lang="sr-Latn-CS" sz="2200" i="1" dirty="0" smtClean="0"/>
              <a:t> </a:t>
            </a:r>
            <a:r>
              <a:rPr lang="sr-Latn-CS" sz="2200" dirty="0" smtClean="0"/>
              <a:t>&gt; 0 proizvoljno mali broj i neka je broj poruka                      . Tada se za </a:t>
            </a:r>
            <a:r>
              <a:rPr lang="sr-Latn-CS" sz="2200" i="1" dirty="0" smtClean="0"/>
              <a:t>n</a:t>
            </a:r>
            <a:r>
              <a:rPr lang="sr-Latn-CS" sz="2200" dirty="0" smtClean="0"/>
              <a:t> dovoljno veliko može, od 2</a:t>
            </a:r>
            <a:r>
              <a:rPr lang="sr-Latn-CS" sz="2200" i="1" baseline="30000" dirty="0" smtClean="0"/>
              <a:t>n</a:t>
            </a:r>
            <a:r>
              <a:rPr lang="sr-Latn-CS" sz="2200" dirty="0" smtClean="0"/>
              <a:t> raspoloživih sekvenci u kanalu (BSC)</a:t>
            </a:r>
            <a:r>
              <a:rPr lang="sr-Latn-CS" sz="2200" i="1" baseline="30000" dirty="0" smtClean="0"/>
              <a:t>n</a:t>
            </a:r>
            <a:r>
              <a:rPr lang="sr-Latn-CS" sz="2200" dirty="0" smtClean="0"/>
              <a:t>, izabrati kod sa </a:t>
            </a:r>
            <a:r>
              <a:rPr lang="sr-Latn-CS" sz="2200" i="1" dirty="0" smtClean="0"/>
              <a:t>M</a:t>
            </a:r>
            <a:r>
              <a:rPr lang="sr-Latn-CS" sz="2200" dirty="0" smtClean="0"/>
              <a:t> kodnih reči, koje predstavljaju </a:t>
            </a:r>
            <a:r>
              <a:rPr lang="sr-Latn-CS" sz="2200" i="1" dirty="0" smtClean="0"/>
              <a:t>M</a:t>
            </a:r>
            <a:r>
              <a:rPr lang="sr-Latn-CS" sz="2200" dirty="0" smtClean="0"/>
              <a:t> podjednako verovatnih poruka, tako da verovatnoća greške pri prenosu poruka bude proizvoljno mala.</a:t>
            </a:r>
            <a:endParaRPr lang="en-US" sz="2200" dirty="0" smtClean="0"/>
          </a:p>
          <a:p>
            <a:pPr algn="just"/>
            <a:endParaRPr lang="en-US" sz="2200" dirty="0"/>
          </a:p>
        </p:txBody>
      </p:sp>
      <p:graphicFrame>
        <p:nvGraphicFramePr>
          <p:cNvPr id="5122" name="Object 2"/>
          <p:cNvGraphicFramePr>
            <a:graphicFrameLocks noChangeAspect="1"/>
          </p:cNvGraphicFramePr>
          <p:nvPr/>
        </p:nvGraphicFramePr>
        <p:xfrm>
          <a:off x="2056277" y="3218689"/>
          <a:ext cx="1946867" cy="451103"/>
        </p:xfrm>
        <a:graphic>
          <a:graphicData uri="http://schemas.openxmlformats.org/presentationml/2006/ole">
            <p:oleObj spid="_x0000_s5122" name="Equation" r:id="rId3" imgW="1041120" imgH="241200" progId="Equation.3">
              <p:embed/>
            </p:oleObj>
          </a:graphicData>
        </a:graphic>
      </p:graphicFrame>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1978</TotalTime>
  <Words>723</Words>
  <Application>Microsoft Office PowerPoint</Application>
  <PresentationFormat>On-screen Show (4:3)</PresentationFormat>
  <Paragraphs>121</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Facet</vt:lpstr>
      <vt:lpstr>Equation</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Zaštitno kodovanje informacija</vt:lpstr>
      <vt:lpstr>Blok kodovi</vt:lpstr>
      <vt:lpstr>Blok kodovi</vt:lpstr>
      <vt:lpstr>Blok kodovi</vt:lpstr>
      <vt:lpstr>Blok kodovi</vt:lpstr>
      <vt:lpstr>Blok kodovi</vt:lpstr>
      <vt:lpstr>Blok kodovi</vt:lpstr>
      <vt:lpstr>Blok kodovi</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EFIKASNO KODOVANJE INFORMACIJA</dc:title>
  <dc:creator>Jelena</dc:creator>
  <cp:lastModifiedBy>zorica</cp:lastModifiedBy>
  <cp:revision>199</cp:revision>
  <dcterms:created xsi:type="dcterms:W3CDTF">2020-01-18T21:26:32Z</dcterms:created>
  <dcterms:modified xsi:type="dcterms:W3CDTF">2021-03-07T10:37:42Z</dcterms:modified>
</cp:coreProperties>
</file>