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8" autoAdjust="0"/>
    <p:restoredTop sz="94660"/>
  </p:normalViewPr>
  <p:slideViewPr>
    <p:cSldViewPr>
      <p:cViewPr varScale="1">
        <p:scale>
          <a:sx n="67" d="100"/>
          <a:sy n="67"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Пето предавање за време ванредног стања.</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До краја 19. века краљ Александар Обреновић није могао да стабилизује свој положај на престолу. Посебно негативан утицај имала је његова женидба са дворском дамом Драгом Машин. Ова женидба је изазвала велико негодовање у војсци и код највећег дела политичара. Против брака са Драгом је била и краљева мајка Наталија. У спољњој политици краљ Александар је лутао од Аустроугарске до Русије и назад. Све то је утицало </a:t>
            </a:r>
            <a:r>
              <a:rPr lang="sr-Cyrl-RS" sz="2400" dirty="0" smtClean="0">
                <a:solidFill>
                  <a:srgbClr val="FFFF00"/>
                </a:solidFill>
              </a:rPr>
              <a:t>да се </a:t>
            </a:r>
            <a:r>
              <a:rPr lang="sr-Cyrl-RS" sz="2400" dirty="0" smtClean="0">
                <a:solidFill>
                  <a:srgbClr val="FFFF00"/>
                </a:solidFill>
              </a:rPr>
              <a:t>створи групација у војсци, али и у политици која је хтела промену на престолу. Завера против краљевског пара је организована и преврат је извршен у ноћи између 28. и 29. маја 1903. када је краљевски пар убијен. Један од главних организатора преврата је био Драгутин Димитријевић Апис, а политичар који је први сазнао и подржао преврат био је Ђорђе </a:t>
            </a:r>
            <a:r>
              <a:rPr lang="sr-Cyrl-RS" sz="2400" dirty="0" smtClean="0">
                <a:solidFill>
                  <a:srgbClr val="FFFF00"/>
                </a:solidFill>
              </a:rPr>
              <a:t>Генчић.</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None/>
            </a:pPr>
            <a:r>
              <a:rPr lang="sr-Cyrl-RS" dirty="0" smtClean="0">
                <a:solidFill>
                  <a:srgbClr val="FFFF00"/>
                </a:solidFill>
              </a:rPr>
              <a:t>Питања:</a:t>
            </a:r>
          </a:p>
          <a:p>
            <a:pPr algn="just">
              <a:buFontTx/>
              <a:buChar char="-"/>
            </a:pPr>
            <a:r>
              <a:rPr lang="sr-Cyrl-RS" dirty="0" smtClean="0">
                <a:solidFill>
                  <a:srgbClr val="FFFF00"/>
                </a:solidFill>
              </a:rPr>
              <a:t>Када је склопљен тајни споразум краља Милана и Аустроугарске?</a:t>
            </a:r>
          </a:p>
          <a:p>
            <a:pPr algn="just">
              <a:buFontTx/>
              <a:buChar char="-"/>
            </a:pPr>
            <a:r>
              <a:rPr lang="sr-Cyrl-RS" dirty="0" smtClean="0">
                <a:solidFill>
                  <a:srgbClr val="FFFF00"/>
                </a:solidFill>
              </a:rPr>
              <a:t>Када је избила Тимочка буна?</a:t>
            </a:r>
          </a:p>
          <a:p>
            <a:pPr algn="just">
              <a:buFontTx/>
              <a:buChar char="-"/>
            </a:pPr>
            <a:r>
              <a:rPr lang="sr-Cyrl-RS" dirty="0" smtClean="0">
                <a:solidFill>
                  <a:srgbClr val="FFFF00"/>
                </a:solidFill>
              </a:rPr>
              <a:t>Како се завршио српско-бугарски рат 1885.?</a:t>
            </a:r>
          </a:p>
          <a:p>
            <a:pPr algn="just">
              <a:buFontTx/>
              <a:buChar char="-"/>
            </a:pPr>
            <a:r>
              <a:rPr lang="sr-Cyrl-RS" dirty="0" smtClean="0">
                <a:solidFill>
                  <a:srgbClr val="FFFF00"/>
                </a:solidFill>
              </a:rPr>
              <a:t>Када је абдицирао краљ Милан?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r>
              <a:rPr lang="sr-Cyrl-RS" dirty="0" smtClean="0">
                <a:solidFill>
                  <a:srgbClr val="FFFF00"/>
                </a:solidFill>
              </a:rPr>
              <a:t>Толико за сада.</a:t>
            </a:r>
          </a:p>
          <a:p>
            <a:pPr algn="ctr">
              <a:buNone/>
            </a:pPr>
            <a:r>
              <a:rPr lang="sr-Cyrl-RS" dirty="0" smtClean="0">
                <a:solidFill>
                  <a:srgbClr val="FFFF00"/>
                </a:solidFill>
              </a:rPr>
              <a:t>Надам се скором виђењу.</a:t>
            </a: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ОД 1878-1903</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lvl="1" algn="just">
              <a:buFontTx/>
              <a:buChar char="-"/>
            </a:pPr>
            <a:r>
              <a:rPr lang="sr-Cyrl-RS" sz="2400" dirty="0" smtClean="0">
                <a:solidFill>
                  <a:srgbClr val="FFFF00"/>
                </a:solidFill>
              </a:rPr>
              <a:t>Аустроугарска је после Берлинског конгреса широко ишла уз границе Србије на Дрину, Саву и Дунав. Кнез Милан се све више окретао Аустроугарској, што се сукобљавало са либералском владом Јована Ристића. После пада Ристићеве владе кнез Милан се окренуо према одређеним конзервативним политичарима као што су били Милутин Гарашанин, Чедомир Мијатовић и Милан Пироћанац. Након избора већину су добили тзв. младоконзервативци који оснивају Напредњачку странку.</a:t>
            </a:r>
          </a:p>
          <a:p>
            <a:pPr lvl="1" algn="just">
              <a:buFontTx/>
              <a:buChar char="-"/>
            </a:pPr>
            <a:r>
              <a:rPr lang="sr-Cyrl-RS" sz="2400" dirty="0" smtClean="0">
                <a:solidFill>
                  <a:srgbClr val="FFFF00"/>
                </a:solidFill>
              </a:rPr>
              <a:t>Нова влада радила је на трговинском уговору са Аустроугарском. Овај уговор је више одговарао Аустроугарској јер српски извоз није био заштићен. Кнез Милан је имао патолошки страх од Русије мислећи да она хушка његове унутрашње политичке противнике против њега.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Кнез Милан је сматрао да своје личне и династичке интересе може да очува само уз помоћ Аустроугарске. Због тога је склопио споразум 1881. са Аустроугарском (Тајна конвенција) којим се Србија поставила скоро у вазални однос према овој царевини и онемогућен је било какав продор Србије према западу или југо-западу, а остала је недефинисана могућност проширења према југу. Непосредно пре је склопљен Тројецарски споразум Немачке, Аустроугарске и Русије којим је договорено да се у одређеном тренутку од стране Аустроугарске анектира БиХ а да с друге стране уједине Бугарска и Источна Румелија (као уступак Русији). </a:t>
            </a:r>
          </a:p>
          <a:p>
            <a:pPr algn="just">
              <a:buFontTx/>
              <a:buChar char="-"/>
            </a:pPr>
            <a:r>
              <a:rPr lang="sr-Cyrl-RS" sz="2400" dirty="0" smtClean="0">
                <a:solidFill>
                  <a:srgbClr val="FFFF00"/>
                </a:solidFill>
              </a:rPr>
              <a:t>Напредњачка </a:t>
            </a:r>
            <a:r>
              <a:rPr lang="sr-Cyrl-RS" sz="2400" dirty="0" smtClean="0">
                <a:solidFill>
                  <a:srgbClr val="FFFF00"/>
                </a:solidFill>
              </a:rPr>
              <a:t>влада је донела неколико битних закона као што су Закон о судијама, Закон о Народној банци и Порески закон. Овим законима су унапређена одређена права у односу на претходни период.</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Најважније привредно питање тога времена било је изградња железница од Београда према Врању са краком према Софији. Процењено је да је најбољу понуду за изградњу пруге дала Генерална унија са којом су склопљена 3 споразума о зајму, грађењу и експлотацији. Међутим дошло је до пропасти Генералне уније и власт је доведена у тежак положај. Влада је изнела нов предлог који је усвојен у Скупштини али је сукоб са опозицијом настављен. Поред тога смењен је митрополит Михаило иначе велики бранилац српских националних интереса.</a:t>
            </a:r>
          </a:p>
          <a:p>
            <a:pPr algn="just">
              <a:buFontTx/>
              <a:buChar char="-"/>
            </a:pPr>
            <a:r>
              <a:rPr lang="sr-Cyrl-RS" sz="2400" dirty="0" smtClean="0">
                <a:solidFill>
                  <a:srgbClr val="FFFF00"/>
                </a:solidFill>
              </a:rPr>
              <a:t>Власт и опозиција сукобиле су се око подршке српским устаницима у Херцеговини 1882. Власт је била против подршке а опозиција је слала помоћ, као и Русија. Посебно су заоштрени сукоби када је заплењено оружје које је из Бугарске ишло устаницима. 1882. је Илка Марковић покушала атентат на кнеза </a:t>
            </a:r>
            <a:r>
              <a:rPr lang="sr-Cyrl-RS" sz="2400" dirty="0" smtClean="0">
                <a:solidFill>
                  <a:srgbClr val="FFFF00"/>
                </a:solidFill>
              </a:rPr>
              <a:t>Милана без успеха.</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RS" sz="2400" dirty="0" smtClean="0">
                <a:solidFill>
                  <a:srgbClr val="FFFF00"/>
                </a:solidFill>
              </a:rPr>
              <a:t>Напредњачка влада склопила је споразум са Аустроугарском, Бугарском и Турском о железничкој вези 1883. Ове године су организовани и избори. Пре тога 1882. кнез Милан је проглашен за краља а Србија за краљевину. Избори 1883. одржани су у врло нерегуларним условима јер сувршени велики притисци на опозицију. И поред тога убедљиву победу однели су радикали. Краљ Милан није желео владу радикала већ чиновничку на челу са провереним обреновићцем Николом Христићем. Христић је распустио Скупштино што је изазвало велико незадовољство.</a:t>
            </a:r>
          </a:p>
          <a:p>
            <a:pPr algn="just"/>
            <a:r>
              <a:rPr lang="sr-Cyrl-RS" sz="2400" dirty="0" smtClean="0">
                <a:solidFill>
                  <a:srgbClr val="FFFF00"/>
                </a:solidFill>
              </a:rPr>
              <a:t>Све ово је изазвало избијање тзв. Тимочке буне у октобру 1883. која је у крви угушена. Краљ Милан је за побуну оптужио радикале па су неке вође стрељане као Љуба Дидић, док је Никола Пашић избегао из земље. И поред свих трзавица велике царевине нису биле за смену краља Милана. Дошло је до трзавица са Бугарском по питању разграничења, али је то усаглашено на највишем нивоу.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buFontTx/>
              <a:buChar char="-"/>
            </a:pPr>
            <a:r>
              <a:rPr lang="sr-Cyrl-RS" sz="2400" dirty="0" smtClean="0">
                <a:solidFill>
                  <a:srgbClr val="FFFF00"/>
                </a:solidFill>
              </a:rPr>
              <a:t>Уједињење Бугарске и њеног јужног дела Источне Румелије, изазвало је непријатељство од стране краља Милана. Иако су 3 царевине Аустроугарска, Немачка и Русија биле сагласне да се ово призна Аустроугарска као заштитница краља Милана није утицала на њега да спречи напад на Бугарску. Овај напад изазваће далекосежне последице на српско-бугарске односе. Србија је овај рат изгубила а интервенцијом великих сила није дошло до промена граница.</a:t>
            </a:r>
          </a:p>
          <a:p>
            <a:pPr algn="just">
              <a:buFontTx/>
              <a:buChar char="-"/>
            </a:pPr>
            <a:r>
              <a:rPr lang="sr-Cyrl-RS" sz="2400" dirty="0" smtClean="0">
                <a:solidFill>
                  <a:srgbClr val="FFFF00"/>
                </a:solidFill>
              </a:rPr>
              <a:t>Положај краља Милана је био веома уздрман а Аустроугарска се борила да он остане на престолу.  И на приватном плану краљ Милан је имао сукоб са краљицом Наталијом (која је у народу имала више симпатија од њега) што је додатно отежало његов положај. Коначно под притиском практично свих странака морао је да распише изборе за уставотворну скупштину. Избори су донели велику победу радикала и без иједног изабраног напредњачког посланика. Устав је изгласан по јулијанском календару 22.12.1888. и био је један од најнапреднијих Устава свог времена и гарантовао је парламентарну демократију. Ово је био и почетак успона једног од највећих радикалсих интелектуалаца Милована Миловановића.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buFontTx/>
              <a:buChar char="-"/>
            </a:pPr>
            <a:r>
              <a:rPr lang="sr-Cyrl-RS" sz="2400" dirty="0" smtClean="0">
                <a:solidFill>
                  <a:srgbClr val="FFFF00"/>
                </a:solidFill>
              </a:rPr>
              <a:t>Убрзо после изгласавања Устава краљ Милан </a:t>
            </a:r>
            <a:r>
              <a:rPr lang="sr-Cyrl-RS" sz="2400" dirty="0" smtClean="0">
                <a:solidFill>
                  <a:srgbClr val="FFFF00"/>
                </a:solidFill>
              </a:rPr>
              <a:t>је 1889. </a:t>
            </a:r>
            <a:r>
              <a:rPr lang="sr-Cyrl-RS" sz="2400" dirty="0" smtClean="0">
                <a:solidFill>
                  <a:srgbClr val="FFFF00"/>
                </a:solidFill>
              </a:rPr>
              <a:t>абдицирао у корист свог сина Александра. Како </a:t>
            </a:r>
            <a:r>
              <a:rPr lang="sr-Cyrl-RS" sz="2400" dirty="0" smtClean="0">
                <a:solidFill>
                  <a:srgbClr val="FFFF00"/>
                </a:solidFill>
              </a:rPr>
              <a:t>Александар</a:t>
            </a:r>
            <a:r>
              <a:rPr lang="sr-Cyrl-RS" sz="2400" dirty="0" smtClean="0">
                <a:solidFill>
                  <a:srgbClr val="FFFF00"/>
                </a:solidFill>
              </a:rPr>
              <a:t> </a:t>
            </a:r>
            <a:r>
              <a:rPr lang="sr-Cyrl-RS" sz="2400" dirty="0" smtClean="0">
                <a:solidFill>
                  <a:srgbClr val="FFFF00"/>
                </a:solidFill>
              </a:rPr>
              <a:t>није био пунолетан створено је намесништво које су чинили политичар Јован Ристић и генерали Коста Протић и Јован Белимарковић. По жељи краља Милана у намесништву није било радикала. </a:t>
            </a:r>
          </a:p>
          <a:p>
            <a:pPr algn="just">
              <a:buFontTx/>
              <a:buChar char="-"/>
            </a:pPr>
            <a:r>
              <a:rPr lang="sr-Cyrl-RS" sz="2400" dirty="0" smtClean="0">
                <a:solidFill>
                  <a:srgbClr val="FFFF00"/>
                </a:solidFill>
              </a:rPr>
              <a:t>На следећим изборима 1890. радикали су добили 80 посто гласова. У политици је почео велики заокрет према Русији, поред радикала и либерала које су биле познате као русофилске странке и велика већина напредњака се окренула Русији.</a:t>
            </a:r>
          </a:p>
          <a:p>
            <a:pPr algn="just">
              <a:buFontTx/>
              <a:buChar char="-"/>
            </a:pPr>
            <a:r>
              <a:rPr lang="sr-Cyrl-RS" sz="2400" dirty="0" smtClean="0">
                <a:solidFill>
                  <a:srgbClr val="FFFF00"/>
                </a:solidFill>
              </a:rPr>
              <a:t>Наредних година биће доста трзавица између краља Милана и српских власти око његове апанаже али и покушаја да утиче на власт. 2 државна удара један 1893. којим је Александар проглашен пунолетним и други 1894. којим је укинут Устав из 1888. пореметили су унутрашњи развој Србије</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Учињени су покушаји да се ојача обреновићевска дворска камарила. У сваком случају током наредних десетак година јачаће сукоб између обреновићевске власти и велике већине политичких првака.</a:t>
            </a:r>
          </a:p>
          <a:p>
            <a:pPr algn="just">
              <a:buFontTx/>
              <a:buChar char="-"/>
            </a:pPr>
            <a:r>
              <a:rPr lang="sr-Cyrl-RS" sz="2400" dirty="0" smtClean="0">
                <a:solidFill>
                  <a:srgbClr val="FFFF00"/>
                </a:solidFill>
              </a:rPr>
              <a:t>Када говоримо о периоду после Берлинског конгреса морамо навести да је српски народ у јужним крајевима дизао буне и организовао герилску-четничку борбу ради одбране од Турака, а касније и од бугарских комита (ВМРО). Почетак ове борбе је била Брсјачка буна коју су водили будући четнички команданти-војводе као што је био Мицко Крстић. Из Србије је пружана помоћ од стране родољубивих удружења и СПЦ, а велики значај за наш народ у неослобођеним крајевима </a:t>
            </a:r>
            <a:r>
              <a:rPr lang="sr-Cyrl-RS" sz="2400" dirty="0" smtClean="0">
                <a:solidFill>
                  <a:srgbClr val="FFFF00"/>
                </a:solidFill>
              </a:rPr>
              <a:t>су </a:t>
            </a:r>
            <a:r>
              <a:rPr lang="sr-Cyrl-RS" sz="2400" dirty="0" smtClean="0">
                <a:solidFill>
                  <a:srgbClr val="FFFF00"/>
                </a:solidFill>
              </a:rPr>
              <a:t>били наши конзулати у Битољу и Приштини. Развој четничког покрета </a:t>
            </a:r>
            <a:r>
              <a:rPr lang="sr-Cyrl-RS" sz="2400" dirty="0" smtClean="0">
                <a:solidFill>
                  <a:srgbClr val="FFFF00"/>
                </a:solidFill>
              </a:rPr>
              <a:t>имао </a:t>
            </a:r>
            <a:r>
              <a:rPr lang="sr-Cyrl-RS" sz="2400" dirty="0" smtClean="0">
                <a:solidFill>
                  <a:srgbClr val="FFFF00"/>
                </a:solidFill>
              </a:rPr>
              <a:t>је велики значај за припрему борбе за коначно ослобођење јужних крајева 1912-1913.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1220</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ИСТОРИЈА ДРЖАВЕ И ПРАВА СРПСКОГ НАРОДА</vt:lpstr>
      <vt:lpstr>ОД 1878-1903</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42</cp:revision>
  <dcterms:created xsi:type="dcterms:W3CDTF">2006-08-16T00:00:00Z</dcterms:created>
  <dcterms:modified xsi:type="dcterms:W3CDTF">2020-04-20T21:54:08Z</dcterms:modified>
</cp:coreProperties>
</file>