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2"/>
  </p:notesMasterIdLst>
  <p:sldIdLst>
    <p:sldId id="370" r:id="rId2"/>
    <p:sldId id="372" r:id="rId3"/>
    <p:sldId id="373" r:id="rId4"/>
    <p:sldId id="375" r:id="rId5"/>
    <p:sldId id="376" r:id="rId6"/>
    <p:sldId id="377" r:id="rId7"/>
    <p:sldId id="378" r:id="rId8"/>
    <p:sldId id="379" r:id="rId9"/>
    <p:sldId id="380" r:id="rId10"/>
    <p:sldId id="381" r:id="rId11"/>
    <p:sldId id="382" r:id="rId12"/>
    <p:sldId id="383" r:id="rId13"/>
    <p:sldId id="384" r:id="rId14"/>
    <p:sldId id="385" r:id="rId15"/>
    <p:sldId id="386" r:id="rId16"/>
    <p:sldId id="387" r:id="rId17"/>
    <p:sldId id="388" r:id="rId18"/>
    <p:sldId id="389" r:id="rId19"/>
    <p:sldId id="390" r:id="rId20"/>
    <p:sldId id="37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154" autoAdjust="0"/>
  </p:normalViewPr>
  <p:slideViewPr>
    <p:cSldViewPr snapToGrid="0">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C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D3B339-E93D-4D60-9A5F-639650F66548}" type="datetimeFigureOut">
              <a:rPr lang="sr-Latn-CS" smtClean="0"/>
              <a:pPr/>
              <a:t>28.12.2020</a:t>
            </a:fld>
            <a:endParaRPr lang="sr-Latn-C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r-Latn-C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C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F4583-E3AF-4107-AE81-376D764A1162}" type="slidenum">
              <a:rPr lang="sr-Latn-CS" smtClean="0"/>
              <a:pPr/>
              <a:t>‹#›</a:t>
            </a:fld>
            <a:endParaRPr lang="sr-Latn-CS"/>
          </a:p>
        </p:txBody>
      </p:sp>
    </p:spTree>
    <p:extLst>
      <p:ext uri="{BB962C8B-B14F-4D97-AF65-F5344CB8AC3E}">
        <p14:creationId xmlns:p14="http://schemas.microsoft.com/office/powerpoint/2010/main" xmlns="" val="2517866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F1A013-3809-4A57-AE04-AFC4C65A3365}" type="datetimeFigureOut">
              <a:rPr lang="sr-Latn-RS" smtClean="0"/>
              <a:pPr/>
              <a:t>28.12.2020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pPr/>
              <a:t>‹#›</a:t>
            </a:fld>
            <a:endParaRPr lang="sr-Latn-RS"/>
          </a:p>
        </p:txBody>
      </p:sp>
    </p:spTree>
    <p:extLst>
      <p:ext uri="{BB962C8B-B14F-4D97-AF65-F5344CB8AC3E}">
        <p14:creationId xmlns:p14="http://schemas.microsoft.com/office/powerpoint/2010/main" xmlns="" val="2427801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pPr/>
              <a:t>28.12.2020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pPr/>
              <a:t>‹#›</a:t>
            </a:fld>
            <a:endParaRPr lang="sr-Latn-RS"/>
          </a:p>
        </p:txBody>
      </p:sp>
    </p:spTree>
    <p:extLst>
      <p:ext uri="{BB962C8B-B14F-4D97-AF65-F5344CB8AC3E}">
        <p14:creationId xmlns:p14="http://schemas.microsoft.com/office/powerpoint/2010/main" xmlns="" val="3707950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pPr/>
              <a:t>28.12.2020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pPr/>
              <a:t>‹#›</a:t>
            </a:fld>
            <a:endParaRPr lang="sr-Latn-R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417809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pPr/>
              <a:t>28.12.2020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pPr/>
              <a:t>‹#›</a:t>
            </a:fld>
            <a:endParaRPr lang="sr-Latn-RS"/>
          </a:p>
        </p:txBody>
      </p:sp>
    </p:spTree>
    <p:extLst>
      <p:ext uri="{BB962C8B-B14F-4D97-AF65-F5344CB8AC3E}">
        <p14:creationId xmlns:p14="http://schemas.microsoft.com/office/powerpoint/2010/main" xmlns="" val="2023863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pPr/>
              <a:t>28.12.2020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pPr/>
              <a:t>‹#›</a:t>
            </a:fld>
            <a:endParaRPr lang="sr-Latn-R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660758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pPr/>
              <a:t>28.12.2020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pPr/>
              <a:t>‹#›</a:t>
            </a:fld>
            <a:endParaRPr lang="sr-Latn-RS"/>
          </a:p>
        </p:txBody>
      </p:sp>
    </p:spTree>
    <p:extLst>
      <p:ext uri="{BB962C8B-B14F-4D97-AF65-F5344CB8AC3E}">
        <p14:creationId xmlns:p14="http://schemas.microsoft.com/office/powerpoint/2010/main" xmlns="" val="1548958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F1A013-3809-4A57-AE04-AFC4C65A3365}" type="datetimeFigureOut">
              <a:rPr lang="sr-Latn-RS" smtClean="0"/>
              <a:pPr/>
              <a:t>28.12.2020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pPr/>
              <a:t>‹#›</a:t>
            </a:fld>
            <a:endParaRPr lang="sr-Latn-RS"/>
          </a:p>
        </p:txBody>
      </p:sp>
    </p:spTree>
    <p:extLst>
      <p:ext uri="{BB962C8B-B14F-4D97-AF65-F5344CB8AC3E}">
        <p14:creationId xmlns:p14="http://schemas.microsoft.com/office/powerpoint/2010/main" xmlns="" val="182407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F1A013-3809-4A57-AE04-AFC4C65A3365}" type="datetimeFigureOut">
              <a:rPr lang="sr-Latn-RS" smtClean="0"/>
              <a:pPr/>
              <a:t>28.12.2020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pPr/>
              <a:t>‹#›</a:t>
            </a:fld>
            <a:endParaRPr lang="sr-Latn-RS"/>
          </a:p>
        </p:txBody>
      </p:sp>
    </p:spTree>
    <p:extLst>
      <p:ext uri="{BB962C8B-B14F-4D97-AF65-F5344CB8AC3E}">
        <p14:creationId xmlns:p14="http://schemas.microsoft.com/office/powerpoint/2010/main" xmlns="" val="4116731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F1A013-3809-4A57-AE04-AFC4C65A3365}" type="datetimeFigureOut">
              <a:rPr lang="sr-Latn-RS" smtClean="0"/>
              <a:pPr/>
              <a:t>28.12.2020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pPr/>
              <a:t>‹#›</a:t>
            </a:fld>
            <a:endParaRPr lang="sr-Latn-RS"/>
          </a:p>
        </p:txBody>
      </p:sp>
    </p:spTree>
    <p:extLst>
      <p:ext uri="{BB962C8B-B14F-4D97-AF65-F5344CB8AC3E}">
        <p14:creationId xmlns:p14="http://schemas.microsoft.com/office/powerpoint/2010/main" xmlns="" val="424524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pPr/>
              <a:t>28.12.2020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pPr/>
              <a:t>‹#›</a:t>
            </a:fld>
            <a:endParaRPr lang="sr-Latn-RS"/>
          </a:p>
        </p:txBody>
      </p:sp>
    </p:spTree>
    <p:extLst>
      <p:ext uri="{BB962C8B-B14F-4D97-AF65-F5344CB8AC3E}">
        <p14:creationId xmlns:p14="http://schemas.microsoft.com/office/powerpoint/2010/main" xmlns="" val="3895946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F1A013-3809-4A57-AE04-AFC4C65A3365}" type="datetimeFigureOut">
              <a:rPr lang="sr-Latn-RS" smtClean="0"/>
              <a:pPr/>
              <a:t>28.12.2020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99B1F005-60BF-4574-A904-079AA534C02F}" type="slidenum">
              <a:rPr lang="sr-Latn-RS" smtClean="0"/>
              <a:pPr/>
              <a:t>‹#›</a:t>
            </a:fld>
            <a:endParaRPr lang="sr-Latn-RS"/>
          </a:p>
        </p:txBody>
      </p:sp>
    </p:spTree>
    <p:extLst>
      <p:ext uri="{BB962C8B-B14F-4D97-AF65-F5344CB8AC3E}">
        <p14:creationId xmlns:p14="http://schemas.microsoft.com/office/powerpoint/2010/main" xmlns="" val="43544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F1A013-3809-4A57-AE04-AFC4C65A3365}" type="datetimeFigureOut">
              <a:rPr lang="sr-Latn-RS" smtClean="0"/>
              <a:pPr/>
              <a:t>28.12.2020</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99B1F005-60BF-4574-A904-079AA534C02F}" type="slidenum">
              <a:rPr lang="sr-Latn-RS" smtClean="0"/>
              <a:pPr/>
              <a:t>‹#›</a:t>
            </a:fld>
            <a:endParaRPr lang="sr-Latn-RS"/>
          </a:p>
        </p:txBody>
      </p:sp>
    </p:spTree>
    <p:extLst>
      <p:ext uri="{BB962C8B-B14F-4D97-AF65-F5344CB8AC3E}">
        <p14:creationId xmlns:p14="http://schemas.microsoft.com/office/powerpoint/2010/main" xmlns="" val="180192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F1A013-3809-4A57-AE04-AFC4C65A3365}" type="datetimeFigureOut">
              <a:rPr lang="sr-Latn-RS" smtClean="0"/>
              <a:pPr/>
              <a:t>28.12.2020</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99B1F005-60BF-4574-A904-079AA534C02F}" type="slidenum">
              <a:rPr lang="sr-Latn-RS" smtClean="0"/>
              <a:pPr/>
              <a:t>‹#›</a:t>
            </a:fld>
            <a:endParaRPr lang="sr-Latn-RS"/>
          </a:p>
        </p:txBody>
      </p:sp>
    </p:spTree>
    <p:extLst>
      <p:ext uri="{BB962C8B-B14F-4D97-AF65-F5344CB8AC3E}">
        <p14:creationId xmlns:p14="http://schemas.microsoft.com/office/powerpoint/2010/main" xmlns="" val="28010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1A013-3809-4A57-AE04-AFC4C65A3365}" type="datetimeFigureOut">
              <a:rPr lang="sr-Latn-RS" smtClean="0"/>
              <a:pPr/>
              <a:t>28.12.2020</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99B1F005-60BF-4574-A904-079AA534C02F}" type="slidenum">
              <a:rPr lang="sr-Latn-RS" smtClean="0"/>
              <a:pPr/>
              <a:t>‹#›</a:t>
            </a:fld>
            <a:endParaRPr lang="sr-Latn-RS"/>
          </a:p>
        </p:txBody>
      </p:sp>
    </p:spTree>
    <p:extLst>
      <p:ext uri="{BB962C8B-B14F-4D97-AF65-F5344CB8AC3E}">
        <p14:creationId xmlns:p14="http://schemas.microsoft.com/office/powerpoint/2010/main" xmlns="" val="311568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1A013-3809-4A57-AE04-AFC4C65A3365}" type="datetimeFigureOut">
              <a:rPr lang="sr-Latn-RS" smtClean="0"/>
              <a:pPr/>
              <a:t>28.12.2020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99B1F005-60BF-4574-A904-079AA534C02F}" type="slidenum">
              <a:rPr lang="sr-Latn-RS" smtClean="0"/>
              <a:pPr/>
              <a:t>‹#›</a:t>
            </a:fld>
            <a:endParaRPr lang="sr-Latn-RS"/>
          </a:p>
        </p:txBody>
      </p:sp>
    </p:spTree>
    <p:extLst>
      <p:ext uri="{BB962C8B-B14F-4D97-AF65-F5344CB8AC3E}">
        <p14:creationId xmlns:p14="http://schemas.microsoft.com/office/powerpoint/2010/main" xmlns="" val="262497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1A013-3809-4A57-AE04-AFC4C65A3365}" type="datetimeFigureOut">
              <a:rPr lang="sr-Latn-RS" smtClean="0"/>
              <a:pPr/>
              <a:t>28.12.2020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99B1F005-60BF-4574-A904-079AA534C02F}" type="slidenum">
              <a:rPr lang="sr-Latn-RS" smtClean="0"/>
              <a:pPr/>
              <a:t>‹#›</a:t>
            </a:fld>
            <a:endParaRPr lang="sr-Latn-RS"/>
          </a:p>
        </p:txBody>
      </p:sp>
    </p:spTree>
    <p:extLst>
      <p:ext uri="{BB962C8B-B14F-4D97-AF65-F5344CB8AC3E}">
        <p14:creationId xmlns:p14="http://schemas.microsoft.com/office/powerpoint/2010/main" xmlns="" val="1831246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1F1A013-3809-4A57-AE04-AFC4C65A3365}" type="datetimeFigureOut">
              <a:rPr lang="sr-Latn-RS" smtClean="0"/>
              <a:pPr/>
              <a:t>28.12.2020</a:t>
            </a:fld>
            <a:endParaRPr lang="sr-Latn-R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9B1F005-60BF-4574-A904-079AA534C02F}" type="slidenum">
              <a:rPr lang="sr-Latn-RS" smtClean="0"/>
              <a:pPr/>
              <a:t>‹#›</a:t>
            </a:fld>
            <a:endParaRPr lang="sr-Latn-RS"/>
          </a:p>
        </p:txBody>
      </p:sp>
    </p:spTree>
    <p:extLst>
      <p:ext uri="{BB962C8B-B14F-4D97-AF65-F5344CB8AC3E}">
        <p14:creationId xmlns:p14="http://schemas.microsoft.com/office/powerpoint/2010/main" xmlns="" val="29422692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52994"/>
          </a:xfrm>
        </p:spPr>
        <p:txBody>
          <a:bodyPr>
            <a:normAutofit fontScale="90000"/>
          </a:bodyPr>
          <a:lstStyle/>
          <a:p>
            <a:endParaRPr lang="sr-Latn-CS" dirty="0"/>
          </a:p>
        </p:txBody>
      </p:sp>
      <p:sp>
        <p:nvSpPr>
          <p:cNvPr id="3" name="Content Placeholder 2"/>
          <p:cNvSpPr>
            <a:spLocks noGrp="1"/>
          </p:cNvSpPr>
          <p:nvPr>
            <p:ph idx="1"/>
          </p:nvPr>
        </p:nvSpPr>
        <p:spPr>
          <a:xfrm>
            <a:off x="609598" y="1267098"/>
            <a:ext cx="6522721" cy="4774266"/>
          </a:xfrm>
        </p:spPr>
        <p:txBody>
          <a:bodyPr>
            <a:noAutofit/>
          </a:bodyPr>
          <a:lstStyle/>
          <a:p>
            <a:pPr algn="just"/>
            <a:r>
              <a:rPr lang="sr-Latn-CS" sz="2000" b="1" dirty="0" smtClean="0"/>
              <a:t>HIJERARHIJSKO RUTIRANJE</a:t>
            </a:r>
          </a:p>
          <a:p>
            <a:pPr algn="just"/>
            <a:r>
              <a:rPr lang="sr-Latn-CS" sz="2000" dirty="0"/>
              <a:t>Kako bi se smanjila veličina tabela za rutiranje u komutacionim čvorovima, a time i zahtevi u pogledu resursa u svakom čvoru, razvijena je metoda za hijerarhijsko rutiranje. Kod ovog načina rutiranja, svi čvorovi u mreži formiraju grupe koje se nazivaju klasteri. Ovi klasteri pripadaju prvom hijerarhijskom nivou. Grupisajem više klastera sa prvog hijerarhijskog nivoa formiraju se klasteri na drugom nivou. Klaster na m - tom hijerarhijskom nivou predstavlja skup više klastera sa m-1 - nivoa. Klaster na najvišem hijerarhijskom nivou obuhvata sve čvorove u mreži. Čvorovi koji su grupisani u okviru istog klastera na prvom hijerhijskom nivou mogu da komuniciraju međusobno. </a:t>
            </a:r>
          </a:p>
        </p:txBody>
      </p:sp>
    </p:spTree>
    <p:extLst>
      <p:ext uri="{BB962C8B-B14F-4D97-AF65-F5344CB8AC3E}">
        <p14:creationId xmlns:p14="http://schemas.microsoft.com/office/powerpoint/2010/main" xmlns="" val="1559875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lstStyle/>
          <a:p>
            <a:pPr algn="just"/>
            <a:r>
              <a:rPr lang="sr-Latn-CS" sz="2000" dirty="0"/>
              <a:t> Svi paketi će se prenositi kroz mrežu od izvornog do odredišnog čvora preko ovog prenosnog puta. Na slici </a:t>
            </a:r>
            <a:r>
              <a:rPr lang="sr-Latn-CS" sz="2000" dirty="0" smtClean="0"/>
              <a:t>R9 </a:t>
            </a:r>
            <a:r>
              <a:rPr lang="sr-Latn-CS" sz="2000" dirty="0"/>
              <a:t>je dat primer koji ilustruje prethodnu tehniku rutiranja.</a:t>
            </a:r>
          </a:p>
          <a:p>
            <a:endParaRPr lang="sr-Latn-CS" dirty="0"/>
          </a:p>
        </p:txBody>
      </p:sp>
    </p:spTree>
    <p:extLst>
      <p:ext uri="{BB962C8B-B14F-4D97-AF65-F5344CB8AC3E}">
        <p14:creationId xmlns:p14="http://schemas.microsoft.com/office/powerpoint/2010/main" xmlns="" val="4174285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lnSpcReduction="10000"/>
          </a:bodyPr>
          <a:lstStyle/>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pPr algn="ctr"/>
            <a:r>
              <a:rPr lang="sr-Latn-RS" dirty="0" smtClean="0"/>
              <a:t>Slika R9</a:t>
            </a:r>
            <a:endParaRPr lang="sr-Latn-CS" dirty="0"/>
          </a:p>
        </p:txBody>
      </p:sp>
      <p:pic>
        <p:nvPicPr>
          <p:cNvPr id="4" name="Picture 3"/>
          <p:cNvPicPr>
            <a:picLocks noChangeAspect="1"/>
          </p:cNvPicPr>
          <p:nvPr/>
        </p:nvPicPr>
        <p:blipFill>
          <a:blip r:embed="rId2"/>
          <a:stretch>
            <a:fillRect/>
          </a:stretch>
        </p:blipFill>
        <p:spPr>
          <a:xfrm>
            <a:off x="1224601" y="1703390"/>
            <a:ext cx="5117708" cy="3322940"/>
          </a:xfrm>
          <a:prstGeom prst="rect">
            <a:avLst/>
          </a:prstGeom>
        </p:spPr>
      </p:pic>
    </p:spTree>
    <p:extLst>
      <p:ext uri="{BB962C8B-B14F-4D97-AF65-F5344CB8AC3E}">
        <p14:creationId xmlns:p14="http://schemas.microsoft.com/office/powerpoint/2010/main" xmlns="" val="446476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79120"/>
          </a:xfrm>
        </p:spPr>
        <p:txBody>
          <a:bodyPr>
            <a:normAutofit fontScale="90000"/>
          </a:bodyPr>
          <a:lstStyle/>
          <a:p>
            <a:endParaRPr lang="sr-Latn-CS" dirty="0"/>
          </a:p>
        </p:txBody>
      </p:sp>
      <p:sp>
        <p:nvSpPr>
          <p:cNvPr id="3" name="Content Placeholder 2"/>
          <p:cNvSpPr>
            <a:spLocks noGrp="1"/>
          </p:cNvSpPr>
          <p:nvPr>
            <p:ph idx="1"/>
          </p:nvPr>
        </p:nvSpPr>
        <p:spPr>
          <a:xfrm>
            <a:off x="609599" y="1280160"/>
            <a:ext cx="6347714" cy="4761203"/>
          </a:xfrm>
        </p:spPr>
        <p:txBody>
          <a:bodyPr>
            <a:normAutofit/>
          </a:bodyPr>
          <a:lstStyle/>
          <a:p>
            <a:pPr algn="just"/>
            <a:r>
              <a:rPr lang="sr-Latn-CS" sz="2800" b="1" dirty="0"/>
              <a:t>Proračunato </a:t>
            </a:r>
            <a:r>
              <a:rPr lang="sr-Latn-CS" sz="2800" b="1" dirty="0" smtClean="0"/>
              <a:t>rutiranje</a:t>
            </a:r>
          </a:p>
          <a:p>
            <a:pPr algn="just"/>
            <a:r>
              <a:rPr lang="sr-Latn-CS" sz="2000" dirty="0"/>
              <a:t>Tehnika za proračunato rutiranje će biti predstavljena na primeru mreže sa topologijom poznatom pod imenom ShuffleNet, koja je prikazana na slici </a:t>
            </a:r>
            <a:r>
              <a:rPr lang="sr-Latn-CS" sz="2000" dirty="0" smtClean="0"/>
              <a:t>R10. </a:t>
            </a:r>
            <a:r>
              <a:rPr lang="sr-Latn-CS" sz="2000" dirty="0"/>
              <a:t>Kod ove mreže sa 24 čvora, sve linije su jednosmerne, i svaki čvor ima dve odlazne i dve dolazne linije. Čvorovi u prvoj i zadnjoj koloni su isti, tako da svaki čvor može da komunicira sa bilo kojim drugim čvorom u mreži. Svaki čvor u mreži je označen labelom (c, r), gde je sa c označena kolona kojoj pripada dati čvor,  . Drugi identifikator predstavlja binarnu reprezentaciju vrste kojoj pripada čvor. </a:t>
            </a:r>
          </a:p>
        </p:txBody>
      </p:sp>
    </p:spTree>
    <p:extLst>
      <p:ext uri="{BB962C8B-B14F-4D97-AF65-F5344CB8AC3E}">
        <p14:creationId xmlns:p14="http://schemas.microsoft.com/office/powerpoint/2010/main" xmlns="" val="326152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88126"/>
          </a:xfrm>
        </p:spPr>
        <p:txBody>
          <a:bodyPr/>
          <a:lstStyle/>
          <a:p>
            <a:endParaRPr lang="sr-Latn-CS"/>
          </a:p>
        </p:txBody>
      </p:sp>
      <p:sp>
        <p:nvSpPr>
          <p:cNvPr id="3" name="Content Placeholder 2"/>
          <p:cNvSpPr>
            <a:spLocks noGrp="1"/>
          </p:cNvSpPr>
          <p:nvPr>
            <p:ph idx="1"/>
          </p:nvPr>
        </p:nvSpPr>
        <p:spPr>
          <a:xfrm>
            <a:off x="609599" y="1489166"/>
            <a:ext cx="6347714" cy="4552197"/>
          </a:xfrm>
        </p:spPr>
        <p:txBody>
          <a:bodyPr>
            <a:normAutofit/>
          </a:bodyPr>
          <a:lstStyle/>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endParaRPr lang="sr-Latn-RS" dirty="0" smtClean="0"/>
          </a:p>
          <a:p>
            <a:pPr algn="ctr"/>
            <a:r>
              <a:rPr lang="sr-Latn-RS" dirty="0" smtClean="0"/>
              <a:t>Slika R10</a:t>
            </a:r>
            <a:endParaRPr lang="sr-Latn-CS" dirty="0"/>
          </a:p>
        </p:txBody>
      </p:sp>
      <p:pic>
        <p:nvPicPr>
          <p:cNvPr id="4" name="Picture 3"/>
          <p:cNvPicPr>
            <a:picLocks noChangeAspect="1"/>
          </p:cNvPicPr>
          <p:nvPr/>
        </p:nvPicPr>
        <p:blipFill>
          <a:blip r:embed="rId2"/>
          <a:stretch>
            <a:fillRect/>
          </a:stretch>
        </p:blipFill>
        <p:spPr>
          <a:xfrm>
            <a:off x="2323806" y="1600401"/>
            <a:ext cx="2919297" cy="3741931"/>
          </a:xfrm>
          <a:prstGeom prst="rect">
            <a:avLst/>
          </a:prstGeom>
        </p:spPr>
      </p:pic>
    </p:spTree>
    <p:extLst>
      <p:ext uri="{BB962C8B-B14F-4D97-AF65-F5344CB8AC3E}">
        <p14:creationId xmlns:p14="http://schemas.microsoft.com/office/powerpoint/2010/main" xmlns="" val="2962943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pPr algn="just"/>
            <a:r>
              <a:rPr lang="sr-Latn-CS" sz="2000" dirty="0"/>
              <a:t>Čvor sa labelom  </a:t>
            </a:r>
            <a:r>
              <a:rPr lang="sr-Latn-CS" sz="2000" i="1" dirty="0" smtClean="0"/>
              <a:t>c</a:t>
            </a:r>
            <a:r>
              <a:rPr lang="sr-Latn-CS" sz="2000" dirty="0" smtClean="0"/>
              <a:t>  </a:t>
            </a:r>
            <a:r>
              <a:rPr lang="sr-Latn-CS" sz="2000" dirty="0"/>
              <a:t>prima poruku koju treba da prosledi do čvora sa labelom  </a:t>
            </a:r>
            <a:r>
              <a:rPr lang="sr-Latn-CS" sz="2000" i="1" dirty="0" smtClean="0"/>
              <a:t>d</a:t>
            </a:r>
            <a:r>
              <a:rPr lang="sr-Latn-CS" sz="2000" dirty="0" smtClean="0"/>
              <a:t>. </a:t>
            </a:r>
            <a:r>
              <a:rPr lang="sr-Latn-CS" sz="2000" dirty="0"/>
              <a:t>Labelu narednog čvora na putu do odredišta, izvorni čvor proračunava na sledeći način:</a:t>
            </a:r>
          </a:p>
          <a:p>
            <a:pPr algn="just"/>
            <a:r>
              <a:rPr lang="sr-Latn-CS" sz="2000" dirty="0" smtClean="0"/>
              <a:t>Najpre se proračunava </a:t>
            </a:r>
            <a:r>
              <a:rPr lang="sr-Latn-CS" sz="2000" dirty="0"/>
              <a:t>X na osnovu formule</a:t>
            </a:r>
            <a:r>
              <a:rPr lang="sr-Latn-CS" sz="2000" dirty="0" smtClean="0"/>
              <a:t>:</a:t>
            </a:r>
          </a:p>
          <a:p>
            <a:pPr algn="just"/>
            <a:endParaRPr lang="sr-Latn-RS" sz="2000" dirty="0"/>
          </a:p>
          <a:p>
            <a:pPr algn="just"/>
            <a:endParaRPr lang="sr-Latn-RS" sz="2000" dirty="0" smtClean="0"/>
          </a:p>
          <a:p>
            <a:pPr algn="just"/>
            <a:r>
              <a:rPr lang="pl-PL" sz="2000" dirty="0" smtClean="0"/>
              <a:t>Adresa </a:t>
            </a:r>
            <a:r>
              <a:rPr lang="pl-PL" sz="2000" dirty="0"/>
              <a:t>narednog čvora je jednaka:</a:t>
            </a:r>
            <a:endParaRPr lang="sr-Latn-CS" sz="2000" dirty="0"/>
          </a:p>
        </p:txBody>
      </p:sp>
      <p:pic>
        <p:nvPicPr>
          <p:cNvPr id="4" name="Picture 3"/>
          <p:cNvPicPr>
            <a:picLocks noChangeAspect="1"/>
          </p:cNvPicPr>
          <p:nvPr/>
        </p:nvPicPr>
        <p:blipFill>
          <a:blip r:embed="rId2"/>
          <a:stretch>
            <a:fillRect/>
          </a:stretch>
        </p:blipFill>
        <p:spPr>
          <a:xfrm>
            <a:off x="1773448" y="3982443"/>
            <a:ext cx="4020013" cy="774164"/>
          </a:xfrm>
          <a:prstGeom prst="rect">
            <a:avLst/>
          </a:prstGeom>
        </p:spPr>
      </p:pic>
      <p:pic>
        <p:nvPicPr>
          <p:cNvPr id="5" name="Picture 4"/>
          <p:cNvPicPr>
            <a:picLocks noChangeAspect="1"/>
          </p:cNvPicPr>
          <p:nvPr/>
        </p:nvPicPr>
        <p:blipFill>
          <a:blip r:embed="rId3"/>
          <a:stretch>
            <a:fillRect/>
          </a:stretch>
        </p:blipFill>
        <p:spPr>
          <a:xfrm>
            <a:off x="1874166" y="5331721"/>
            <a:ext cx="2182206" cy="400798"/>
          </a:xfrm>
          <a:prstGeom prst="rect">
            <a:avLst/>
          </a:prstGeom>
        </p:spPr>
      </p:pic>
    </p:spTree>
    <p:extLst>
      <p:ext uri="{BB962C8B-B14F-4D97-AF65-F5344CB8AC3E}">
        <p14:creationId xmlns:p14="http://schemas.microsoft.com/office/powerpoint/2010/main" xmlns="" val="3412439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lstStyle/>
          <a:p>
            <a:pPr algn="just"/>
            <a:r>
              <a:rPr lang="sr-Latn-CS" sz="2000" dirty="0"/>
              <a:t>Treba istaći da nijedan čvor ne sadrži tabelu za rutiranje.</a:t>
            </a:r>
          </a:p>
          <a:p>
            <a:pPr algn="just"/>
            <a:r>
              <a:rPr lang="sr-Latn-CS" sz="2000" dirty="0"/>
              <a:t> Primenom gornjeg algoritma garantovano se može proračunati najkraći put kroz mrežu od bilo kog izvornog do bilo kog odredišnog čvora.</a:t>
            </a:r>
          </a:p>
          <a:p>
            <a:pPr algn="just"/>
            <a:r>
              <a:rPr lang="sr-Latn-CS" sz="2000" dirty="0" smtClean="0"/>
              <a:t>U narednoj </a:t>
            </a:r>
            <a:r>
              <a:rPr lang="sr-Latn-CS" sz="2000" dirty="0"/>
              <a:t>tabeli </a:t>
            </a:r>
            <a:r>
              <a:rPr lang="sr-Latn-CS" sz="2000" dirty="0" smtClean="0"/>
              <a:t> </a:t>
            </a:r>
            <a:r>
              <a:rPr lang="sr-Latn-CS" sz="2000" dirty="0"/>
              <a:t>je dat primer rutiranja od čvora 9 sa adresom (1, 001) do čvora 1 sa adresom (0, 001).</a:t>
            </a:r>
          </a:p>
          <a:p>
            <a:endParaRPr lang="sr-Latn-CS" sz="2000" dirty="0"/>
          </a:p>
          <a:p>
            <a:endParaRPr lang="sr-Latn-CS" dirty="0"/>
          </a:p>
        </p:txBody>
      </p:sp>
    </p:spTree>
    <p:extLst>
      <p:ext uri="{BB962C8B-B14F-4D97-AF65-F5344CB8AC3E}">
        <p14:creationId xmlns:p14="http://schemas.microsoft.com/office/powerpoint/2010/main" xmlns="" val="2434374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pic>
        <p:nvPicPr>
          <p:cNvPr id="4" name="Content Placeholder 3"/>
          <p:cNvPicPr>
            <a:picLocks noGrp="1" noChangeAspect="1"/>
          </p:cNvPicPr>
          <p:nvPr>
            <p:ph idx="1"/>
          </p:nvPr>
        </p:nvPicPr>
        <p:blipFill>
          <a:blip r:embed="rId2"/>
          <a:stretch>
            <a:fillRect/>
          </a:stretch>
        </p:blipFill>
        <p:spPr>
          <a:xfrm>
            <a:off x="714543" y="2160588"/>
            <a:ext cx="6138526" cy="3881437"/>
          </a:xfrm>
          <a:prstGeom prst="rect">
            <a:avLst/>
          </a:prstGeom>
        </p:spPr>
      </p:pic>
    </p:spTree>
    <p:extLst>
      <p:ext uri="{BB962C8B-B14F-4D97-AF65-F5344CB8AC3E}">
        <p14:creationId xmlns:p14="http://schemas.microsoft.com/office/powerpoint/2010/main" xmlns="" val="3326064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lstStyle/>
          <a:p>
            <a:endParaRPr lang="sr-Latn-RS" dirty="0" smtClean="0"/>
          </a:p>
          <a:p>
            <a:endParaRPr lang="sr-Latn-RS" dirty="0"/>
          </a:p>
          <a:p>
            <a:pPr algn="ctr"/>
            <a:r>
              <a:rPr lang="sr-Latn-RS" sz="4800" b="1" dirty="0" smtClean="0">
                <a:solidFill>
                  <a:schemeClr val="accent1"/>
                </a:solidFill>
              </a:rPr>
              <a:t>Višestruki slučajni pristup</a:t>
            </a:r>
            <a:endParaRPr lang="sr-Latn-CS" sz="4800" b="1" dirty="0">
              <a:solidFill>
                <a:schemeClr val="accent1"/>
              </a:solidFill>
            </a:endParaRPr>
          </a:p>
        </p:txBody>
      </p:sp>
    </p:spTree>
    <p:extLst>
      <p:ext uri="{BB962C8B-B14F-4D97-AF65-F5344CB8AC3E}">
        <p14:creationId xmlns:p14="http://schemas.microsoft.com/office/powerpoint/2010/main" xmlns="" val="3703777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09749"/>
          </a:xfrm>
        </p:spPr>
        <p:txBody>
          <a:bodyPr/>
          <a:lstStyle/>
          <a:p>
            <a:endParaRPr lang="sr-Latn-CS" dirty="0"/>
          </a:p>
        </p:txBody>
      </p:sp>
      <p:sp>
        <p:nvSpPr>
          <p:cNvPr id="3" name="Content Placeholder 2"/>
          <p:cNvSpPr>
            <a:spLocks noGrp="1"/>
          </p:cNvSpPr>
          <p:nvPr>
            <p:ph idx="1"/>
          </p:nvPr>
        </p:nvSpPr>
        <p:spPr>
          <a:xfrm>
            <a:off x="609599" y="1455196"/>
            <a:ext cx="7019110" cy="5128484"/>
          </a:xfrm>
        </p:spPr>
        <p:txBody>
          <a:bodyPr>
            <a:normAutofit lnSpcReduction="10000"/>
          </a:bodyPr>
          <a:lstStyle/>
          <a:p>
            <a:pPr algn="just"/>
            <a:endParaRPr lang="sr-Latn-CS" dirty="0"/>
          </a:p>
          <a:p>
            <a:pPr algn="just"/>
            <a:r>
              <a:rPr lang="sr-Latn-CS" sz="2400" b="1" dirty="0" smtClean="0"/>
              <a:t> </a:t>
            </a:r>
            <a:r>
              <a:rPr lang="sr-Latn-CS" sz="2400" b="1" dirty="0"/>
              <a:t>Tehnike </a:t>
            </a:r>
            <a:r>
              <a:rPr lang="sr-Latn-CS" sz="2400" b="1" dirty="0" smtClean="0"/>
              <a:t>slučajnog </a:t>
            </a:r>
            <a:r>
              <a:rPr lang="sr-Latn-CS" sz="2400" b="1" dirty="0"/>
              <a:t>pristupa</a:t>
            </a:r>
          </a:p>
          <a:p>
            <a:pPr algn="just"/>
            <a:endParaRPr lang="sr-Latn-CS" dirty="0"/>
          </a:p>
          <a:p>
            <a:pPr algn="just"/>
            <a:r>
              <a:rPr lang="sr-Latn-CS" dirty="0"/>
              <a:t>	</a:t>
            </a:r>
            <a:r>
              <a:rPr lang="sr-Latn-CS" sz="2000" dirty="0"/>
              <a:t>Protokoli za </a:t>
            </a:r>
            <a:r>
              <a:rPr lang="sr-Latn-CS" sz="2000" dirty="0" smtClean="0"/>
              <a:t>slučajni </a:t>
            </a:r>
            <a:r>
              <a:rPr lang="sr-Latn-CS" sz="2000" dirty="0"/>
              <a:t>pristup </a:t>
            </a:r>
            <a:r>
              <a:rPr lang="sr-Latn-CS" sz="2000" dirty="0" smtClean="0"/>
              <a:t>karakterišu </a:t>
            </a:r>
            <a:r>
              <a:rPr lang="sr-Latn-CS" sz="2000" dirty="0"/>
              <a:t>se nedostatkom striktnog redosleda stanica koje su konkurentne za pristup kanalu. Kod tehnika </a:t>
            </a:r>
            <a:r>
              <a:rPr lang="sr-Latn-CS" sz="2000" dirty="0" smtClean="0"/>
              <a:t>slučajnog </a:t>
            </a:r>
            <a:r>
              <a:rPr lang="sr-Latn-CS" sz="2000" dirty="0"/>
              <a:t>pristupa, stanica je slobodna da prenosi svoje poruke u vremenu </a:t>
            </a:r>
            <a:r>
              <a:rPr lang="sr-Latn-CS" sz="2000" dirty="0" smtClean="0"/>
              <a:t>određenom </a:t>
            </a:r>
            <a:r>
              <a:rPr lang="sr-Latn-CS" sz="2000" dirty="0"/>
              <a:t>lokalno bez ikakve koordinacije sa ostalim stanicama. To </a:t>
            </a:r>
            <a:r>
              <a:rPr lang="sr-Latn-CS" sz="2000" dirty="0" smtClean="0"/>
              <a:t>znači </a:t>
            </a:r>
            <a:r>
              <a:rPr lang="sr-Latn-CS" sz="2000" dirty="0"/>
              <a:t>da svaka stanica </a:t>
            </a:r>
            <a:r>
              <a:rPr lang="sr-Latn-CS" sz="2000" dirty="0" smtClean="0"/>
              <a:t>šalje </a:t>
            </a:r>
            <a:r>
              <a:rPr lang="sr-Latn-CS" sz="2000" dirty="0"/>
              <a:t>pakete nezavisno jedna od druge. Sistemi u kojima </a:t>
            </a:r>
            <a:r>
              <a:rPr lang="sr-Latn-CS" sz="2000" dirty="0" smtClean="0"/>
              <a:t>višestruke </a:t>
            </a:r>
            <a:r>
              <a:rPr lang="sr-Latn-CS" sz="2000" dirty="0"/>
              <a:t>stanice dele </a:t>
            </a:r>
            <a:r>
              <a:rPr lang="sr-Latn-CS" sz="2000" dirty="0" smtClean="0"/>
              <a:t>zajednički </a:t>
            </a:r>
            <a:r>
              <a:rPr lang="sr-Latn-CS" sz="2000" dirty="0"/>
              <a:t>kanal na </a:t>
            </a:r>
            <a:r>
              <a:rPr lang="sr-Latn-CS" sz="2000" dirty="0" smtClean="0"/>
              <a:t>način </a:t>
            </a:r>
            <a:r>
              <a:rPr lang="sr-Latn-CS" sz="2000" dirty="0"/>
              <a:t>koji </a:t>
            </a:r>
            <a:r>
              <a:rPr lang="sr-Latn-CS" sz="2000" dirty="0" smtClean="0"/>
              <a:t>može </a:t>
            </a:r>
            <a:r>
              <a:rPr lang="sr-Latn-CS" sz="2000" dirty="0"/>
              <a:t>da dovede do konflikta, </a:t>
            </a:r>
            <a:r>
              <a:rPr lang="sr-Latn-CS" sz="2000" dirty="0" smtClean="0"/>
              <a:t>opšte </a:t>
            </a:r>
            <a:r>
              <a:rPr lang="sr-Latn-CS" sz="2000" dirty="0"/>
              <a:t>su poznati kao konkurentne strukture.  Najjednostavniji protokol ovakvog tipa je dobro poznat kao ALOHA protokol, kod koga stanice u potpunosti </a:t>
            </a:r>
            <a:r>
              <a:rPr lang="sr-Latn-CS" sz="2000" dirty="0" smtClean="0"/>
              <a:t>ignorišu </a:t>
            </a:r>
            <a:r>
              <a:rPr lang="sr-Latn-CS" sz="2000" dirty="0"/>
              <a:t>stanje kanala i </a:t>
            </a:r>
            <a:r>
              <a:rPr lang="sr-Latn-CS" sz="2000" dirty="0" smtClean="0"/>
              <a:t>šalju </a:t>
            </a:r>
            <a:r>
              <a:rPr lang="sr-Latn-CS" sz="2000" dirty="0"/>
              <a:t>uvek kada imaju podatke za slanje. </a:t>
            </a:r>
          </a:p>
        </p:txBody>
      </p:sp>
    </p:spTree>
    <p:extLst>
      <p:ext uri="{BB962C8B-B14F-4D97-AF65-F5344CB8AC3E}">
        <p14:creationId xmlns:p14="http://schemas.microsoft.com/office/powerpoint/2010/main" xmlns="" val="660361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lnSpcReduction="10000"/>
          </a:bodyPr>
          <a:lstStyle/>
          <a:p>
            <a:pPr algn="just"/>
            <a:r>
              <a:rPr lang="sr-Latn-CS" sz="2000" dirty="0"/>
              <a:t>Kolizija se </a:t>
            </a:r>
            <a:r>
              <a:rPr lang="sr-Latn-CS" sz="2000" dirty="0" smtClean="0"/>
              <a:t>može </a:t>
            </a:r>
            <a:r>
              <a:rPr lang="sr-Latn-CS" sz="2000" dirty="0"/>
              <a:t>javiti kao posledica preklapanja dva ili </a:t>
            </a:r>
            <a:r>
              <a:rPr lang="sr-Latn-CS" sz="2000" dirty="0" smtClean="0"/>
              <a:t>više </a:t>
            </a:r>
            <a:r>
              <a:rPr lang="sr-Latn-CS" sz="2000" dirty="0"/>
              <a:t>paketa. Paketi koji su u koliziji </a:t>
            </a:r>
            <a:r>
              <a:rPr lang="sr-Latn-CS" sz="2000" dirty="0" smtClean="0"/>
              <a:t>biće odbačeni </a:t>
            </a:r>
            <a:r>
              <a:rPr lang="sr-Latn-CS" sz="2000" dirty="0"/>
              <a:t>i </a:t>
            </a:r>
            <a:r>
              <a:rPr lang="sr-Latn-CS" sz="2000" dirty="0" smtClean="0"/>
              <a:t>moraće </a:t>
            </a:r>
            <a:r>
              <a:rPr lang="sr-Latn-CS" sz="2000" dirty="0"/>
              <a:t>da se prenesu ponovo nakon </a:t>
            </a:r>
            <a:r>
              <a:rPr lang="sr-Latn-CS" sz="2000" dirty="0" smtClean="0"/>
              <a:t>slučajno </a:t>
            </a:r>
            <a:r>
              <a:rPr lang="sr-Latn-CS" sz="2000" dirty="0"/>
              <a:t>odabranog vremenskog intervala</a:t>
            </a:r>
            <a:r>
              <a:rPr lang="sr-Latn-CS" sz="2000" dirty="0" smtClean="0"/>
              <a:t>.</a:t>
            </a:r>
          </a:p>
          <a:p>
            <a:pPr algn="just"/>
            <a:r>
              <a:rPr lang="en-US" sz="2000" dirty="0" err="1"/>
              <a:t>Postoje</a:t>
            </a:r>
            <a:r>
              <a:rPr lang="en-US" sz="2000" dirty="0"/>
              <a:t> </a:t>
            </a:r>
            <a:r>
              <a:rPr lang="en-US" sz="2000" dirty="0" err="1"/>
              <a:t>dve</a:t>
            </a:r>
            <a:r>
              <a:rPr lang="en-US" sz="2000" dirty="0"/>
              <a:t> </a:t>
            </a:r>
            <a:r>
              <a:rPr lang="en-US" sz="2000" dirty="0" err="1"/>
              <a:t>verzije</a:t>
            </a:r>
            <a:r>
              <a:rPr lang="en-US" sz="2000" dirty="0"/>
              <a:t> ALOHA </a:t>
            </a:r>
            <a:r>
              <a:rPr lang="en-US" sz="2000" dirty="0" err="1"/>
              <a:t>protokola</a:t>
            </a:r>
            <a:r>
              <a:rPr lang="en-US" sz="2000" dirty="0"/>
              <a:t>: </a:t>
            </a:r>
            <a:r>
              <a:rPr lang="sr-Latn-RS" sz="2000" dirty="0" smtClean="0"/>
              <a:t>č</a:t>
            </a:r>
            <a:r>
              <a:rPr lang="en-US" sz="2000" dirty="0" err="1" smtClean="0"/>
              <a:t>isti</a:t>
            </a:r>
            <a:r>
              <a:rPr lang="en-US" sz="2000" dirty="0" smtClean="0"/>
              <a:t> </a:t>
            </a:r>
            <a:r>
              <a:rPr lang="en-US" sz="2000" dirty="0"/>
              <a:t>ALOHA (</a:t>
            </a:r>
            <a:r>
              <a:rPr lang="en-US" sz="2000" i="1" dirty="0"/>
              <a:t>P-ALOHA pure-ALOHA)</a:t>
            </a:r>
            <a:r>
              <a:rPr lang="en-US" sz="2000" dirty="0"/>
              <a:t> </a:t>
            </a:r>
            <a:r>
              <a:rPr lang="en-US" sz="2000" dirty="0" err="1"/>
              <a:t>i</a:t>
            </a:r>
            <a:r>
              <a:rPr lang="en-US" sz="2000" dirty="0"/>
              <a:t> </a:t>
            </a:r>
            <a:r>
              <a:rPr lang="en-US" sz="2000" dirty="0" err="1"/>
              <a:t>razrezani</a:t>
            </a:r>
            <a:r>
              <a:rPr lang="en-US" sz="2000" dirty="0"/>
              <a:t>-ALOHA </a:t>
            </a:r>
            <a:r>
              <a:rPr lang="en-US" sz="2000" i="1" dirty="0"/>
              <a:t>(S-ALOHA slotted-ALOHA)</a:t>
            </a:r>
            <a:r>
              <a:rPr lang="en-US" sz="2000" dirty="0"/>
              <a:t>.</a:t>
            </a:r>
            <a:endParaRPr lang="sr-Latn-CS" sz="2000" dirty="0" smtClean="0"/>
          </a:p>
          <a:p>
            <a:pPr algn="just"/>
            <a:r>
              <a:rPr lang="en-US" sz="2000" dirty="0" err="1"/>
              <a:t>Varijacije</a:t>
            </a:r>
            <a:r>
              <a:rPr lang="en-US" sz="2000" dirty="0"/>
              <a:t> ALOHA </a:t>
            </a:r>
            <a:r>
              <a:rPr lang="en-US" sz="2000" dirty="0" err="1"/>
              <a:t>protokola</a:t>
            </a:r>
            <a:r>
              <a:rPr lang="en-US" sz="2000" dirty="0"/>
              <a:t> </a:t>
            </a:r>
            <a:r>
              <a:rPr lang="en-US" sz="2000" dirty="0" err="1"/>
              <a:t>koji</a:t>
            </a:r>
            <a:r>
              <a:rPr lang="en-US" sz="2000" dirty="0"/>
              <a:t> </a:t>
            </a:r>
            <a:r>
              <a:rPr lang="en-US" sz="2000" dirty="0" err="1"/>
              <a:t>mogu</a:t>
            </a:r>
            <a:r>
              <a:rPr lang="en-US" sz="2000" dirty="0"/>
              <a:t> da </a:t>
            </a:r>
            <a:r>
              <a:rPr lang="en-US" sz="2000" dirty="0" err="1"/>
              <a:t>smanje</a:t>
            </a:r>
            <a:r>
              <a:rPr lang="en-US" sz="2000" dirty="0"/>
              <a:t> </a:t>
            </a:r>
            <a:r>
              <a:rPr lang="sr-Latn-RS" sz="2000" dirty="0" smtClean="0"/>
              <a:t>mogućnost</a:t>
            </a:r>
            <a:r>
              <a:rPr lang="en-US" sz="2000" dirty="0" smtClean="0"/>
              <a:t> </a:t>
            </a:r>
            <a:r>
              <a:rPr lang="en-US" sz="2000" dirty="0"/>
              <a:t>da </a:t>
            </a:r>
            <a:r>
              <a:rPr lang="en-US" sz="2000" dirty="0" smtClean="0"/>
              <a:t>do</a:t>
            </a:r>
            <a:r>
              <a:rPr lang="sr-Latn-RS" sz="2000" dirty="0" smtClean="0"/>
              <a:t>đ</a:t>
            </a:r>
            <a:r>
              <a:rPr lang="en-US" sz="2000" dirty="0" smtClean="0"/>
              <a:t>e </a:t>
            </a:r>
            <a:r>
              <a:rPr lang="en-US" sz="2000" dirty="0"/>
              <a:t>do </a:t>
            </a:r>
            <a:r>
              <a:rPr lang="en-US" sz="2000" dirty="0" err="1"/>
              <a:t>kolizije</a:t>
            </a:r>
            <a:r>
              <a:rPr lang="en-US" sz="2000" dirty="0"/>
              <a:t> </a:t>
            </a:r>
            <a:r>
              <a:rPr lang="en-US" sz="2000" dirty="0" err="1"/>
              <a:t>nazivaju</a:t>
            </a:r>
            <a:r>
              <a:rPr lang="en-US" sz="2000" dirty="0"/>
              <a:t> se </a:t>
            </a:r>
            <a:r>
              <a:rPr lang="en-US" sz="2000" dirty="0" err="1"/>
              <a:t>protokoli</a:t>
            </a:r>
            <a:r>
              <a:rPr lang="en-US" sz="2000" dirty="0"/>
              <a:t> </a:t>
            </a:r>
            <a:r>
              <a:rPr lang="en-US" sz="2000" dirty="0" err="1"/>
              <a:t>za</a:t>
            </a:r>
            <a:r>
              <a:rPr lang="en-US" sz="2000" dirty="0"/>
              <a:t> </a:t>
            </a:r>
            <a:r>
              <a:rPr lang="en-US" sz="2000" dirty="0" smtClean="0"/>
              <a:t>vi</a:t>
            </a:r>
            <a:r>
              <a:rPr lang="sr-Latn-RS" sz="2000" dirty="0" smtClean="0"/>
              <a:t>š</a:t>
            </a:r>
            <a:r>
              <a:rPr lang="en-US" sz="2000" dirty="0" err="1" smtClean="0"/>
              <a:t>estruki</a:t>
            </a:r>
            <a:r>
              <a:rPr lang="en-US" sz="2000" dirty="0" smtClean="0"/>
              <a:t> </a:t>
            </a:r>
            <a:r>
              <a:rPr lang="en-US" sz="2000" dirty="0" err="1"/>
              <a:t>pristup</a:t>
            </a:r>
            <a:r>
              <a:rPr lang="en-US" sz="2000" dirty="0"/>
              <a:t> </a:t>
            </a:r>
            <a:r>
              <a:rPr lang="en-US" sz="2000" dirty="0" err="1"/>
              <a:t>sa</a:t>
            </a:r>
            <a:r>
              <a:rPr lang="en-US" sz="2000" dirty="0"/>
              <a:t> </a:t>
            </a:r>
            <a:r>
              <a:rPr lang="en-US" sz="2000" dirty="0" err="1"/>
              <a:t>ispitivanjem</a:t>
            </a:r>
            <a:r>
              <a:rPr lang="en-US" sz="2000" dirty="0"/>
              <a:t> </a:t>
            </a:r>
            <a:r>
              <a:rPr lang="en-US" sz="2000" dirty="0" err="1"/>
              <a:t>nosioca</a:t>
            </a:r>
            <a:r>
              <a:rPr lang="en-US" sz="2000" dirty="0"/>
              <a:t> </a:t>
            </a:r>
            <a:r>
              <a:rPr lang="en-US" sz="2000" dirty="0" err="1"/>
              <a:t>tj</a:t>
            </a:r>
            <a:r>
              <a:rPr lang="en-US" sz="2000" dirty="0"/>
              <a:t>. CSMA (</a:t>
            </a:r>
            <a:r>
              <a:rPr lang="en-US" sz="2000" i="1" dirty="0"/>
              <a:t>carrier sense multiple access protocol</a:t>
            </a:r>
            <a:r>
              <a:rPr lang="en-US" sz="2000" dirty="0"/>
              <a:t>).</a:t>
            </a:r>
            <a:endParaRPr lang="sr-Latn-CS" sz="2000" dirty="0"/>
          </a:p>
          <a:p>
            <a:endParaRPr lang="sr-Latn-CS" dirty="0"/>
          </a:p>
        </p:txBody>
      </p:sp>
    </p:spTree>
    <p:extLst>
      <p:ext uri="{BB962C8B-B14F-4D97-AF65-F5344CB8AC3E}">
        <p14:creationId xmlns:p14="http://schemas.microsoft.com/office/powerpoint/2010/main" xmlns="" val="1353750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52994"/>
          </a:xfrm>
        </p:spPr>
        <p:txBody>
          <a:bodyPr>
            <a:normAutofit fontScale="90000"/>
          </a:bodyPr>
          <a:lstStyle/>
          <a:p>
            <a:endParaRPr lang="sr-Latn-CS" dirty="0"/>
          </a:p>
        </p:txBody>
      </p:sp>
      <p:sp>
        <p:nvSpPr>
          <p:cNvPr id="3" name="Content Placeholder 2"/>
          <p:cNvSpPr>
            <a:spLocks noGrp="1"/>
          </p:cNvSpPr>
          <p:nvPr>
            <p:ph idx="1"/>
          </p:nvPr>
        </p:nvSpPr>
        <p:spPr>
          <a:xfrm>
            <a:off x="609599" y="1254034"/>
            <a:ext cx="6347714" cy="4787329"/>
          </a:xfrm>
        </p:spPr>
        <p:txBody>
          <a:bodyPr>
            <a:normAutofit/>
          </a:bodyPr>
          <a:lstStyle/>
          <a:p>
            <a:pPr algn="just"/>
            <a:r>
              <a:rPr lang="sr-Latn-CS" sz="2000" dirty="0"/>
              <a:t>Na slici </a:t>
            </a:r>
            <a:r>
              <a:rPr lang="sr-Latn-CS" sz="2000" dirty="0" smtClean="0"/>
              <a:t>R8 </a:t>
            </a:r>
            <a:r>
              <a:rPr lang="sr-Latn-CS" sz="2000" dirty="0"/>
              <a:t>je prikazana mreža sa 17 čvorova koji su podeljeni na pet klastera na prvom hijerarhijskom nivou. Klasteri 2 i 3 sadrže po dva klastera, a klaster 1 samo jedan klaster na prvom hijerarhijskom nivou. U ovom primeru je broj hijerarhijskih nivoa jednak m = 3. Svakom klasteru se dodeljuje jedinstveni dentifikator. Za čvor se uzma da predstavlja klaster na nultom hijerarhijskom nivou. Tabela za rutiranje u komutacionom čvoru sadrži podatke o odredišnim čvorovima koji se nalaze unutar istog klastera kao i posmatrani čvor, i o klasterima na višim hijerarhijskim nivoima izuzev onih klastera kojima taj čvor pripada. </a:t>
            </a:r>
          </a:p>
        </p:txBody>
      </p:sp>
    </p:spTree>
    <p:extLst>
      <p:ext uri="{BB962C8B-B14F-4D97-AF65-F5344CB8AC3E}">
        <p14:creationId xmlns:p14="http://schemas.microsoft.com/office/powerpoint/2010/main" xmlns="" val="1810406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lstStyle/>
          <a:p>
            <a:r>
              <a:rPr lang="sr-Latn-CS" dirty="0"/>
              <a:t>Kontrolna pitanja</a:t>
            </a:r>
            <a:r>
              <a:rPr lang="sr-Latn-CS" dirty="0" smtClean="0"/>
              <a:t>:</a:t>
            </a:r>
          </a:p>
          <a:p>
            <a:r>
              <a:rPr lang="sr-Latn-CS" dirty="0" smtClean="0"/>
              <a:t>1. Zbog čega se uvodi hijerarhijsko rutiranje?</a:t>
            </a:r>
          </a:p>
          <a:p>
            <a:r>
              <a:rPr lang="sr-Latn-CS" dirty="0" smtClean="0"/>
              <a:t>2. Objasniti princip slučajnog rutiranja.</a:t>
            </a:r>
          </a:p>
          <a:p>
            <a:r>
              <a:rPr lang="sr-Latn-CS" dirty="0" smtClean="0"/>
              <a:t>3</a:t>
            </a:r>
            <a:r>
              <a:rPr lang="sr-Latn-CS" dirty="0"/>
              <a:t>. Objasniti princip </a:t>
            </a:r>
            <a:r>
              <a:rPr lang="sr-Latn-CS" i="1" dirty="0" smtClean="0"/>
              <a:t>Rutiranja na predaji bez primene tabele.</a:t>
            </a:r>
            <a:endParaRPr lang="sr-Latn-CS" i="1" dirty="0"/>
          </a:p>
          <a:p>
            <a:r>
              <a:rPr lang="sr-Latn-CS" dirty="0" smtClean="0"/>
              <a:t>4</a:t>
            </a:r>
            <a:r>
              <a:rPr lang="sr-Latn-CS" dirty="0"/>
              <a:t>. </a:t>
            </a:r>
            <a:r>
              <a:rPr lang="sr-Latn-CS" dirty="0" smtClean="0"/>
              <a:t>Koji je najjednostavniji </a:t>
            </a:r>
            <a:r>
              <a:rPr lang="sr-Latn-CS" dirty="0"/>
              <a:t>način </a:t>
            </a:r>
            <a:r>
              <a:rPr lang="sr-Latn-CS" dirty="0" smtClean="0"/>
              <a:t>da </a:t>
            </a:r>
            <a:r>
              <a:rPr lang="sr-Latn-CS" dirty="0"/>
              <a:t>čvor bude u stanju da odredi put kroz mrežu do svih ostalih čvorova u </a:t>
            </a:r>
            <a:r>
              <a:rPr lang="sr-Latn-CS" dirty="0" smtClean="0"/>
              <a:t>mreži kod </a:t>
            </a:r>
            <a:r>
              <a:rPr lang="sr-Latn-CS" i="1" dirty="0"/>
              <a:t>Rutiranja na predaji bez primene tabele.</a:t>
            </a:r>
          </a:p>
          <a:p>
            <a:r>
              <a:rPr lang="sr-Latn-CS" dirty="0" smtClean="0"/>
              <a:t>5.  Šta predstavlja </a:t>
            </a:r>
            <a:r>
              <a:rPr lang="sr-Latn-CS" i="1" dirty="0" smtClean="0"/>
              <a:t>Proračunato rutiranje</a:t>
            </a:r>
            <a:r>
              <a:rPr lang="sr-Latn-CS" dirty="0" smtClean="0"/>
              <a:t>?</a:t>
            </a:r>
          </a:p>
          <a:p>
            <a:r>
              <a:rPr lang="sr-Latn-CS" dirty="0" smtClean="0"/>
              <a:t>6. Kako se realizuje </a:t>
            </a:r>
            <a:r>
              <a:rPr lang="sr-Latn-CS" i="1" dirty="0" smtClean="0"/>
              <a:t>Slučajni pristup</a:t>
            </a:r>
            <a:r>
              <a:rPr lang="sr-Latn-CS" dirty="0" smtClean="0"/>
              <a:t>?</a:t>
            </a:r>
            <a:endParaRPr lang="sr-Latn-CS" dirty="0"/>
          </a:p>
        </p:txBody>
      </p:sp>
    </p:spTree>
    <p:extLst>
      <p:ext uri="{BB962C8B-B14F-4D97-AF65-F5344CB8AC3E}">
        <p14:creationId xmlns:p14="http://schemas.microsoft.com/office/powerpoint/2010/main" xmlns="" val="142013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lnSpcReduction="10000"/>
          </a:bodyPr>
          <a:lstStyle/>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pPr algn="ctr"/>
            <a:r>
              <a:rPr lang="sr-Latn-RS" dirty="0" smtClean="0"/>
              <a:t>Slika R8</a:t>
            </a:r>
            <a:endParaRPr lang="sr-Latn-CS" dirty="0"/>
          </a:p>
        </p:txBody>
      </p:sp>
      <p:pic>
        <p:nvPicPr>
          <p:cNvPr id="5" name="Picture 4"/>
          <p:cNvPicPr>
            <a:picLocks noChangeAspect="1"/>
          </p:cNvPicPr>
          <p:nvPr/>
        </p:nvPicPr>
        <p:blipFill>
          <a:blip r:embed="rId2"/>
          <a:stretch>
            <a:fillRect/>
          </a:stretch>
        </p:blipFill>
        <p:spPr>
          <a:xfrm>
            <a:off x="1810645" y="1930400"/>
            <a:ext cx="3945620" cy="3573295"/>
          </a:xfrm>
          <a:prstGeom prst="rect">
            <a:avLst/>
          </a:prstGeom>
        </p:spPr>
      </p:pic>
    </p:spTree>
    <p:extLst>
      <p:ext uri="{BB962C8B-B14F-4D97-AF65-F5344CB8AC3E}">
        <p14:creationId xmlns:p14="http://schemas.microsoft.com/office/powerpoint/2010/main" xmlns="" val="2497233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lstStyle/>
          <a:p>
            <a:pPr algn="just"/>
            <a:r>
              <a:rPr lang="sr-Latn-CS" dirty="0"/>
              <a:t>Da bismo ilustrovali kako se vrši hijerarhijsko rutiranje, posmatrajmo slučaj kada treba preneti paket iz čvora 1.1.1 do čvora 3.2.2. Tabela za rutiranje u čvoru 1.1.1 ne sadrži podatke za rutiranje do čvora 3.2.2, ali sadrži podatke o klasteru 3. Ovi podaci ukazuju gde trebaju da se rutiraju paketi koji trebaju da prenesu do tog klastera. U ovom slučaju paketi se rutiraju ka čvoru 1.1.2. Paket će biti prosleđivan sve dok ne dospe u klaster 3. Paket stiže u čvor 3.1.1 koji rutira paket ka klasteru 3.2 preko čvora 3.1.2. Paket tada dospeva u čvor 3.2.4 koji pripada klasteru 3.2. Paket se zatim rutira unutar klastera 3.2 sve dok ne stigne do odredišnog čvora.</a:t>
            </a:r>
          </a:p>
        </p:txBody>
      </p:sp>
    </p:spTree>
    <p:extLst>
      <p:ext uri="{BB962C8B-B14F-4D97-AF65-F5344CB8AC3E}">
        <p14:creationId xmlns:p14="http://schemas.microsoft.com/office/powerpoint/2010/main" xmlns="" val="3728887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r>
              <a:rPr lang="sr-Latn-CS" sz="2400" b="1" dirty="0"/>
              <a:t>RUTIRANJE BEZ PRIMENE </a:t>
            </a:r>
            <a:r>
              <a:rPr lang="sr-Latn-CS" sz="2400" b="1" dirty="0" smtClean="0"/>
              <a:t>TABELA</a:t>
            </a:r>
          </a:p>
          <a:p>
            <a:r>
              <a:rPr lang="sr-Latn-CS" sz="2400" b="1" dirty="0"/>
              <a:t>Slučajno </a:t>
            </a:r>
            <a:r>
              <a:rPr lang="sr-Latn-CS" sz="2400" b="1" dirty="0" smtClean="0"/>
              <a:t>rutiranje</a:t>
            </a:r>
          </a:p>
          <a:p>
            <a:pPr algn="just"/>
            <a:r>
              <a:rPr lang="sr-Latn-CS" sz="2000" dirty="0"/>
              <a:t>Jedan od možda najlakših načina da se izvrši rutiranje bez primene tabela za rutiranje jeste da se zanemare adrese odredišta paketa i da se paket rutira preko linije koja je slučajno odabrana. Na ovaj način vreme prenosa paketa od izvornog od odredišnog čvora može biti veoma dugo. Ako postoji veza između predajnog i prijemnog čvora, paket će posle određenog vremena sigurno da stigne do svog odredišta</a:t>
            </a:r>
            <a:r>
              <a:rPr lang="sr-Latn-CS" sz="2000" dirty="0" smtClean="0"/>
              <a:t>.</a:t>
            </a:r>
            <a:endParaRPr lang="sr-Latn-CS" sz="2000" dirty="0"/>
          </a:p>
        </p:txBody>
      </p:sp>
    </p:spTree>
    <p:extLst>
      <p:ext uri="{BB962C8B-B14F-4D97-AF65-F5344CB8AC3E}">
        <p14:creationId xmlns:p14="http://schemas.microsoft.com/office/powerpoint/2010/main" xmlns="" val="3932106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pPr algn="just"/>
            <a:r>
              <a:rPr lang="sr-Latn-CS" sz="2000" dirty="0"/>
              <a:t>Jedan od načina na koji može da se realizuje slučajno rutiranje jeste da svaki čvor sadrži tabele za rutiranje samo do čvorova koji se nalaze u neposrednom susedstvu posmatranog čvora. Paketi čiji je odredišni čvor neposredno vezan za dati čvor se rutiraju da svog odredišta na osnovu podataka iz tabele za rutiranje. Ostali paketi se rutiraju preko linije koja je slučajno izabrana. Ova tehnika za rutiranje predstavlja zapravo rutiranje sa redukovanom tabelom za rutiranje, a ne rutiranje bez tabele. </a:t>
            </a:r>
          </a:p>
          <a:p>
            <a:pPr algn="just"/>
            <a:endParaRPr lang="sr-Latn-CS" sz="2000" dirty="0"/>
          </a:p>
        </p:txBody>
      </p:sp>
    </p:spTree>
    <p:extLst>
      <p:ext uri="{BB962C8B-B14F-4D97-AF65-F5344CB8AC3E}">
        <p14:creationId xmlns:p14="http://schemas.microsoft.com/office/powerpoint/2010/main" xmlns="" val="3547843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53440"/>
          </a:xfrm>
        </p:spPr>
        <p:txBody>
          <a:bodyPr/>
          <a:lstStyle/>
          <a:p>
            <a:endParaRPr lang="sr-Latn-CS" dirty="0"/>
          </a:p>
        </p:txBody>
      </p:sp>
      <p:sp>
        <p:nvSpPr>
          <p:cNvPr id="3" name="Content Placeholder 2"/>
          <p:cNvSpPr>
            <a:spLocks noGrp="1"/>
          </p:cNvSpPr>
          <p:nvPr>
            <p:ph idx="1"/>
          </p:nvPr>
        </p:nvSpPr>
        <p:spPr>
          <a:xfrm>
            <a:off x="609599" y="1658984"/>
            <a:ext cx="6347714" cy="4382380"/>
          </a:xfrm>
        </p:spPr>
        <p:txBody>
          <a:bodyPr>
            <a:normAutofit/>
          </a:bodyPr>
          <a:lstStyle/>
          <a:p>
            <a:r>
              <a:rPr lang="sr-Latn-CS" sz="2400" b="1" dirty="0"/>
              <a:t>Rutiranje na </a:t>
            </a:r>
            <a:r>
              <a:rPr lang="sr-Latn-CS" sz="2400" b="1" dirty="0" smtClean="0"/>
              <a:t>predaji</a:t>
            </a:r>
          </a:p>
          <a:p>
            <a:pPr algn="just"/>
            <a:r>
              <a:rPr lang="sr-Latn-CS" sz="2000" dirty="0"/>
              <a:t>Rutiranje bez tabela se može realizovati na drugi način tako što se u čvoru u kome se generiše paket definiše put preko koga će biti izvršen prenos paketa kroz mrežu. Put preko koga treba da bude izvšen prenos paketa se specificira u zaglavlju paketa. Specifikacija puta ima sledeći oblik: Hsrc, X1, X2, ... , Xk, Hdst, gde su sa Hsrc i Hdst označene adrese izvornog i odredišnog čvora. </a:t>
            </a:r>
            <a:r>
              <a:rPr lang="it-IT" sz="2000" dirty="0"/>
              <a:t>Sa Xi su označene adrese čvorova u mreži. Po prijemu paketa čvor prosleđuje paket dalje ka sledećem čvoru čija je adresa specificirana u zaglavlju paketa ili ka njegovom odredištu.</a:t>
            </a:r>
            <a:endParaRPr lang="sr-Latn-CS" sz="2000" dirty="0"/>
          </a:p>
        </p:txBody>
      </p:sp>
    </p:spTree>
    <p:extLst>
      <p:ext uri="{BB962C8B-B14F-4D97-AF65-F5344CB8AC3E}">
        <p14:creationId xmlns:p14="http://schemas.microsoft.com/office/powerpoint/2010/main" xmlns="" val="2091912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a:xfrm>
            <a:off x="609599" y="2160590"/>
            <a:ext cx="6347714" cy="4057330"/>
          </a:xfrm>
        </p:spPr>
        <p:txBody>
          <a:bodyPr>
            <a:noAutofit/>
          </a:bodyPr>
          <a:lstStyle/>
          <a:p>
            <a:pPr algn="just"/>
            <a:r>
              <a:rPr lang="sr-Latn-CS" sz="2000" dirty="0"/>
              <a:t>Da bi moglo da se realizuje rutiranje na predaji, potrebno je da čvor bude u stanju da odredi put kroz mrežu do svih ostalih čvorova u mreži. Najjednostavniji način da se ovo realizuje jeste da u mreži postoji server koji bi na osnovu podataka o stanju u mreži vršio proračun puteva kroz mrežu. Pre nego što pošalje paket, čvor zahteva od datog servera da mu saopšti informaciju o putu koji će biti korišćen za prenos paketa. Nedostaci ovog centralizovanog pristupa za rutiranje predstavljaju osetljivost sistema na kvar servera i potreba da svi čvorovi stalno održavaju vezu sa serverom.</a:t>
            </a:r>
          </a:p>
        </p:txBody>
      </p:sp>
    </p:spTree>
    <p:extLst>
      <p:ext uri="{BB962C8B-B14F-4D97-AF65-F5344CB8AC3E}">
        <p14:creationId xmlns:p14="http://schemas.microsoft.com/office/powerpoint/2010/main" xmlns="" val="1351853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31371"/>
          </a:xfrm>
        </p:spPr>
        <p:txBody>
          <a:bodyPr>
            <a:normAutofit fontScale="90000"/>
          </a:bodyPr>
          <a:lstStyle/>
          <a:p>
            <a:endParaRPr lang="sr-Latn-CS" dirty="0"/>
          </a:p>
        </p:txBody>
      </p:sp>
      <p:sp>
        <p:nvSpPr>
          <p:cNvPr id="3" name="Content Placeholder 2"/>
          <p:cNvSpPr>
            <a:spLocks noGrp="1"/>
          </p:cNvSpPr>
          <p:nvPr>
            <p:ph idx="1"/>
          </p:nvPr>
        </p:nvSpPr>
        <p:spPr>
          <a:xfrm>
            <a:off x="609599" y="1384664"/>
            <a:ext cx="6457407" cy="4656700"/>
          </a:xfrm>
        </p:spPr>
        <p:txBody>
          <a:bodyPr>
            <a:normAutofit lnSpcReduction="10000"/>
          </a:bodyPr>
          <a:lstStyle/>
          <a:p>
            <a:pPr algn="just"/>
            <a:r>
              <a:rPr lang="sr-Latn-CS" sz="2000" dirty="0"/>
              <a:t>Put preko koga će biti izvšen prenos paketa do njihovog odredišta, kod distribuiranog rutiranja, određuje se na sledeći način. Izvorni čvor generiše paket koji trasira put kroz mrežu preko kojeg će biti uspostavljena veza. Paket za rutiranje sadrži samo adresu odredišnog čvora i praznu listu za rutiranje puta kroz mrežu. Pre nego što prosledi paket dalje, svaki čvor dodaje svoju adresu na kraju liste paketa. Ako do čvora u mreži stigne paket za rutiranje koji u svojoj listi već sadrži adresu datog čvora, taj paket će biti odbačen i neće se dalje prenositi. Odredišni čvor prima više kopija paketa za rutiranje koji sadrže različite liste. Ovaj čvor bira jednu od putanja i informaciju o njoj šalje nazad ka izvornom čvoru</a:t>
            </a:r>
            <a:r>
              <a:rPr lang="sr-Latn-CS" sz="2000" dirty="0" smtClean="0"/>
              <a:t>.</a:t>
            </a:r>
          </a:p>
        </p:txBody>
      </p:sp>
    </p:spTree>
    <p:extLst>
      <p:ext uri="{BB962C8B-B14F-4D97-AF65-F5344CB8AC3E}">
        <p14:creationId xmlns:p14="http://schemas.microsoft.com/office/powerpoint/2010/main" xmlns="" val="40113211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1633</TotalTime>
  <Words>1266</Words>
  <Application>Microsoft Office PowerPoint</Application>
  <PresentationFormat>On-screen Show (4:3)</PresentationFormat>
  <Paragraphs>71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Komunikacioni protokoli za višestruki pristup</dc:title>
  <dc:creator>Nenad Milosevic</dc:creator>
  <cp:lastModifiedBy>zorica</cp:lastModifiedBy>
  <cp:revision>108</cp:revision>
  <dcterms:created xsi:type="dcterms:W3CDTF">2020-04-24T09:38:33Z</dcterms:created>
  <dcterms:modified xsi:type="dcterms:W3CDTF">2020-12-28T15:39:28Z</dcterms:modified>
</cp:coreProperties>
</file>