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75AD7-5E1A-44D9-A42A-C886F53449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8E3792-DF30-4167-8F56-36AE744717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883BDA-5D7C-48C0-90F8-908005AE3A8B}"/>
              </a:ext>
            </a:extLst>
          </p:cNvPr>
          <p:cNvSpPr>
            <a:spLocks noGrp="1"/>
          </p:cNvSpPr>
          <p:nvPr>
            <p:ph type="dt" sz="half" idx="10"/>
          </p:nvPr>
        </p:nvSpPr>
        <p:spPr/>
        <p:txBody>
          <a:bodyPr/>
          <a:lstStyle/>
          <a:p>
            <a:fld id="{36DAD928-E219-452F-928E-B5A3C1B1F7A0}" type="datetimeFigureOut">
              <a:rPr lang="en-US" smtClean="0"/>
              <a:t>14.12.2020</a:t>
            </a:fld>
            <a:endParaRPr lang="en-US"/>
          </a:p>
        </p:txBody>
      </p:sp>
      <p:sp>
        <p:nvSpPr>
          <p:cNvPr id="5" name="Footer Placeholder 4">
            <a:extLst>
              <a:ext uri="{FF2B5EF4-FFF2-40B4-BE49-F238E27FC236}">
                <a16:creationId xmlns:a16="http://schemas.microsoft.com/office/drawing/2014/main" id="{CEBDD04D-37D5-41AF-B999-F131D89A82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9B626A-4BB5-4085-B7A1-76EEA47710C8}"/>
              </a:ext>
            </a:extLst>
          </p:cNvPr>
          <p:cNvSpPr>
            <a:spLocks noGrp="1"/>
          </p:cNvSpPr>
          <p:nvPr>
            <p:ph type="sldNum" sz="quarter" idx="12"/>
          </p:nvPr>
        </p:nvSpPr>
        <p:spPr/>
        <p:txBody>
          <a:bodyPr/>
          <a:lstStyle/>
          <a:p>
            <a:fld id="{8CF85E55-6AF3-4165-ADD5-650D2A65D380}" type="slidenum">
              <a:rPr lang="en-US" smtClean="0"/>
              <a:t>‹#›</a:t>
            </a:fld>
            <a:endParaRPr lang="en-US"/>
          </a:p>
        </p:txBody>
      </p:sp>
    </p:spTree>
    <p:extLst>
      <p:ext uri="{BB962C8B-B14F-4D97-AF65-F5344CB8AC3E}">
        <p14:creationId xmlns:p14="http://schemas.microsoft.com/office/powerpoint/2010/main" val="1094284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A8AA4-EEB8-455E-8AFB-F06A6A6A4B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53901B-8A9D-4063-911A-5FD708B853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82739B-571C-4A19-BCD7-440EFBBFED8C}"/>
              </a:ext>
            </a:extLst>
          </p:cNvPr>
          <p:cNvSpPr>
            <a:spLocks noGrp="1"/>
          </p:cNvSpPr>
          <p:nvPr>
            <p:ph type="dt" sz="half" idx="10"/>
          </p:nvPr>
        </p:nvSpPr>
        <p:spPr/>
        <p:txBody>
          <a:bodyPr/>
          <a:lstStyle/>
          <a:p>
            <a:fld id="{36DAD928-E219-452F-928E-B5A3C1B1F7A0}" type="datetimeFigureOut">
              <a:rPr lang="en-US" smtClean="0"/>
              <a:t>14.12.2020</a:t>
            </a:fld>
            <a:endParaRPr lang="en-US"/>
          </a:p>
        </p:txBody>
      </p:sp>
      <p:sp>
        <p:nvSpPr>
          <p:cNvPr id="5" name="Footer Placeholder 4">
            <a:extLst>
              <a:ext uri="{FF2B5EF4-FFF2-40B4-BE49-F238E27FC236}">
                <a16:creationId xmlns:a16="http://schemas.microsoft.com/office/drawing/2014/main" id="{0878E602-F364-41E1-9BCB-7A2E502F6A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B3B0AE-C5CA-4F69-8725-31DF4A1807E8}"/>
              </a:ext>
            </a:extLst>
          </p:cNvPr>
          <p:cNvSpPr>
            <a:spLocks noGrp="1"/>
          </p:cNvSpPr>
          <p:nvPr>
            <p:ph type="sldNum" sz="quarter" idx="12"/>
          </p:nvPr>
        </p:nvSpPr>
        <p:spPr/>
        <p:txBody>
          <a:bodyPr/>
          <a:lstStyle/>
          <a:p>
            <a:fld id="{8CF85E55-6AF3-4165-ADD5-650D2A65D380}" type="slidenum">
              <a:rPr lang="en-US" smtClean="0"/>
              <a:t>‹#›</a:t>
            </a:fld>
            <a:endParaRPr lang="en-US"/>
          </a:p>
        </p:txBody>
      </p:sp>
    </p:spTree>
    <p:extLst>
      <p:ext uri="{BB962C8B-B14F-4D97-AF65-F5344CB8AC3E}">
        <p14:creationId xmlns:p14="http://schemas.microsoft.com/office/powerpoint/2010/main" val="493355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98C863-08D8-40DD-B777-C9F7E361B5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A98E76-83CD-46AD-BD85-5AF598232D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9553C8-B420-4755-8509-AC66A732537A}"/>
              </a:ext>
            </a:extLst>
          </p:cNvPr>
          <p:cNvSpPr>
            <a:spLocks noGrp="1"/>
          </p:cNvSpPr>
          <p:nvPr>
            <p:ph type="dt" sz="half" idx="10"/>
          </p:nvPr>
        </p:nvSpPr>
        <p:spPr/>
        <p:txBody>
          <a:bodyPr/>
          <a:lstStyle/>
          <a:p>
            <a:fld id="{36DAD928-E219-452F-928E-B5A3C1B1F7A0}" type="datetimeFigureOut">
              <a:rPr lang="en-US" smtClean="0"/>
              <a:t>14.12.2020</a:t>
            </a:fld>
            <a:endParaRPr lang="en-US"/>
          </a:p>
        </p:txBody>
      </p:sp>
      <p:sp>
        <p:nvSpPr>
          <p:cNvPr id="5" name="Footer Placeholder 4">
            <a:extLst>
              <a:ext uri="{FF2B5EF4-FFF2-40B4-BE49-F238E27FC236}">
                <a16:creationId xmlns:a16="http://schemas.microsoft.com/office/drawing/2014/main" id="{1AFD3F60-B024-4373-9438-978D85C57F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7CB58E-674C-4569-ABCF-F14178100670}"/>
              </a:ext>
            </a:extLst>
          </p:cNvPr>
          <p:cNvSpPr>
            <a:spLocks noGrp="1"/>
          </p:cNvSpPr>
          <p:nvPr>
            <p:ph type="sldNum" sz="quarter" idx="12"/>
          </p:nvPr>
        </p:nvSpPr>
        <p:spPr/>
        <p:txBody>
          <a:bodyPr/>
          <a:lstStyle/>
          <a:p>
            <a:fld id="{8CF85E55-6AF3-4165-ADD5-650D2A65D380}" type="slidenum">
              <a:rPr lang="en-US" smtClean="0"/>
              <a:t>‹#›</a:t>
            </a:fld>
            <a:endParaRPr lang="en-US"/>
          </a:p>
        </p:txBody>
      </p:sp>
    </p:spTree>
    <p:extLst>
      <p:ext uri="{BB962C8B-B14F-4D97-AF65-F5344CB8AC3E}">
        <p14:creationId xmlns:p14="http://schemas.microsoft.com/office/powerpoint/2010/main" val="3442526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937AB-EDD4-44A6-B8B8-C390AF1E1D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8ACBD6-E79B-418F-BA0D-20BF9DF5AB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7A130E-91A5-4BB9-97BD-22369F63D08B}"/>
              </a:ext>
            </a:extLst>
          </p:cNvPr>
          <p:cNvSpPr>
            <a:spLocks noGrp="1"/>
          </p:cNvSpPr>
          <p:nvPr>
            <p:ph type="dt" sz="half" idx="10"/>
          </p:nvPr>
        </p:nvSpPr>
        <p:spPr/>
        <p:txBody>
          <a:bodyPr/>
          <a:lstStyle/>
          <a:p>
            <a:fld id="{36DAD928-E219-452F-928E-B5A3C1B1F7A0}" type="datetimeFigureOut">
              <a:rPr lang="en-US" smtClean="0"/>
              <a:t>14.12.2020</a:t>
            </a:fld>
            <a:endParaRPr lang="en-US"/>
          </a:p>
        </p:txBody>
      </p:sp>
      <p:sp>
        <p:nvSpPr>
          <p:cNvPr id="5" name="Footer Placeholder 4">
            <a:extLst>
              <a:ext uri="{FF2B5EF4-FFF2-40B4-BE49-F238E27FC236}">
                <a16:creationId xmlns:a16="http://schemas.microsoft.com/office/drawing/2014/main" id="{EA876DC1-EAFF-4396-AEED-DF55B7DF2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88C94F-CB5B-4CD5-9F5F-F7DF1B323A05}"/>
              </a:ext>
            </a:extLst>
          </p:cNvPr>
          <p:cNvSpPr>
            <a:spLocks noGrp="1"/>
          </p:cNvSpPr>
          <p:nvPr>
            <p:ph type="sldNum" sz="quarter" idx="12"/>
          </p:nvPr>
        </p:nvSpPr>
        <p:spPr/>
        <p:txBody>
          <a:bodyPr/>
          <a:lstStyle/>
          <a:p>
            <a:fld id="{8CF85E55-6AF3-4165-ADD5-650D2A65D380}" type="slidenum">
              <a:rPr lang="en-US" smtClean="0"/>
              <a:t>‹#›</a:t>
            </a:fld>
            <a:endParaRPr lang="en-US"/>
          </a:p>
        </p:txBody>
      </p:sp>
    </p:spTree>
    <p:extLst>
      <p:ext uri="{BB962C8B-B14F-4D97-AF65-F5344CB8AC3E}">
        <p14:creationId xmlns:p14="http://schemas.microsoft.com/office/powerpoint/2010/main" val="4043801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63BE1-4ACE-4888-BA38-EDC240A7B8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81BE39-96BB-451F-A83C-C13C5D0ADD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68689B-9549-4446-9E18-EC23C043C19A}"/>
              </a:ext>
            </a:extLst>
          </p:cNvPr>
          <p:cNvSpPr>
            <a:spLocks noGrp="1"/>
          </p:cNvSpPr>
          <p:nvPr>
            <p:ph type="dt" sz="half" idx="10"/>
          </p:nvPr>
        </p:nvSpPr>
        <p:spPr/>
        <p:txBody>
          <a:bodyPr/>
          <a:lstStyle/>
          <a:p>
            <a:fld id="{36DAD928-E219-452F-928E-B5A3C1B1F7A0}" type="datetimeFigureOut">
              <a:rPr lang="en-US" smtClean="0"/>
              <a:t>14.12.2020</a:t>
            </a:fld>
            <a:endParaRPr lang="en-US"/>
          </a:p>
        </p:txBody>
      </p:sp>
      <p:sp>
        <p:nvSpPr>
          <p:cNvPr id="5" name="Footer Placeholder 4">
            <a:extLst>
              <a:ext uri="{FF2B5EF4-FFF2-40B4-BE49-F238E27FC236}">
                <a16:creationId xmlns:a16="http://schemas.microsoft.com/office/drawing/2014/main" id="{3B471CEE-EB7F-4EB1-8311-3E3FDCBA9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453FB-A3AC-4406-AF90-3CBCA439454F}"/>
              </a:ext>
            </a:extLst>
          </p:cNvPr>
          <p:cNvSpPr>
            <a:spLocks noGrp="1"/>
          </p:cNvSpPr>
          <p:nvPr>
            <p:ph type="sldNum" sz="quarter" idx="12"/>
          </p:nvPr>
        </p:nvSpPr>
        <p:spPr/>
        <p:txBody>
          <a:bodyPr/>
          <a:lstStyle/>
          <a:p>
            <a:fld id="{8CF85E55-6AF3-4165-ADD5-650D2A65D380}" type="slidenum">
              <a:rPr lang="en-US" smtClean="0"/>
              <a:t>‹#›</a:t>
            </a:fld>
            <a:endParaRPr lang="en-US"/>
          </a:p>
        </p:txBody>
      </p:sp>
    </p:spTree>
    <p:extLst>
      <p:ext uri="{BB962C8B-B14F-4D97-AF65-F5344CB8AC3E}">
        <p14:creationId xmlns:p14="http://schemas.microsoft.com/office/powerpoint/2010/main" val="4017506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9B3B8-ED9C-4490-AFC9-C1B85F1FC7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170934-168F-454B-BCAF-51C1E403A3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E65689-76CB-44D6-BA0C-9DFA85FF3F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E66D11-BCDD-44CB-84C1-77AA802997C2}"/>
              </a:ext>
            </a:extLst>
          </p:cNvPr>
          <p:cNvSpPr>
            <a:spLocks noGrp="1"/>
          </p:cNvSpPr>
          <p:nvPr>
            <p:ph type="dt" sz="half" idx="10"/>
          </p:nvPr>
        </p:nvSpPr>
        <p:spPr/>
        <p:txBody>
          <a:bodyPr/>
          <a:lstStyle/>
          <a:p>
            <a:fld id="{36DAD928-E219-452F-928E-B5A3C1B1F7A0}" type="datetimeFigureOut">
              <a:rPr lang="en-US" smtClean="0"/>
              <a:t>14.12.2020</a:t>
            </a:fld>
            <a:endParaRPr lang="en-US"/>
          </a:p>
        </p:txBody>
      </p:sp>
      <p:sp>
        <p:nvSpPr>
          <p:cNvPr id="6" name="Footer Placeholder 5">
            <a:extLst>
              <a:ext uri="{FF2B5EF4-FFF2-40B4-BE49-F238E27FC236}">
                <a16:creationId xmlns:a16="http://schemas.microsoft.com/office/drawing/2014/main" id="{55528A3C-8BF2-4F1F-BB0E-C46ED2FF64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04A758-58FC-43C2-B747-65EB5A07640C}"/>
              </a:ext>
            </a:extLst>
          </p:cNvPr>
          <p:cNvSpPr>
            <a:spLocks noGrp="1"/>
          </p:cNvSpPr>
          <p:nvPr>
            <p:ph type="sldNum" sz="quarter" idx="12"/>
          </p:nvPr>
        </p:nvSpPr>
        <p:spPr/>
        <p:txBody>
          <a:bodyPr/>
          <a:lstStyle/>
          <a:p>
            <a:fld id="{8CF85E55-6AF3-4165-ADD5-650D2A65D380}" type="slidenum">
              <a:rPr lang="en-US" smtClean="0"/>
              <a:t>‹#›</a:t>
            </a:fld>
            <a:endParaRPr lang="en-US"/>
          </a:p>
        </p:txBody>
      </p:sp>
    </p:spTree>
    <p:extLst>
      <p:ext uri="{BB962C8B-B14F-4D97-AF65-F5344CB8AC3E}">
        <p14:creationId xmlns:p14="http://schemas.microsoft.com/office/powerpoint/2010/main" val="1537089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BD81B-D708-45D5-A7B7-E9FEFF3E79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AA80B7-4904-41EB-BFA7-B4305B4E23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8B7399-896D-4EF6-BD39-35950B3C1C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61FB3B-DA20-4433-9A93-769CA1C71C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631DF3-3BC2-49D8-A8BA-1DFD334E65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097F68-044A-4331-B4CD-DC63181DEEDC}"/>
              </a:ext>
            </a:extLst>
          </p:cNvPr>
          <p:cNvSpPr>
            <a:spLocks noGrp="1"/>
          </p:cNvSpPr>
          <p:nvPr>
            <p:ph type="dt" sz="half" idx="10"/>
          </p:nvPr>
        </p:nvSpPr>
        <p:spPr/>
        <p:txBody>
          <a:bodyPr/>
          <a:lstStyle/>
          <a:p>
            <a:fld id="{36DAD928-E219-452F-928E-B5A3C1B1F7A0}" type="datetimeFigureOut">
              <a:rPr lang="en-US" smtClean="0"/>
              <a:t>14.12.2020</a:t>
            </a:fld>
            <a:endParaRPr lang="en-US"/>
          </a:p>
        </p:txBody>
      </p:sp>
      <p:sp>
        <p:nvSpPr>
          <p:cNvPr id="8" name="Footer Placeholder 7">
            <a:extLst>
              <a:ext uri="{FF2B5EF4-FFF2-40B4-BE49-F238E27FC236}">
                <a16:creationId xmlns:a16="http://schemas.microsoft.com/office/drawing/2014/main" id="{C6A302F3-5350-42C0-A36D-65B166F29A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756C08-9FBA-4CEA-B79D-F778A960F1A4}"/>
              </a:ext>
            </a:extLst>
          </p:cNvPr>
          <p:cNvSpPr>
            <a:spLocks noGrp="1"/>
          </p:cNvSpPr>
          <p:nvPr>
            <p:ph type="sldNum" sz="quarter" idx="12"/>
          </p:nvPr>
        </p:nvSpPr>
        <p:spPr/>
        <p:txBody>
          <a:bodyPr/>
          <a:lstStyle/>
          <a:p>
            <a:fld id="{8CF85E55-6AF3-4165-ADD5-650D2A65D380}" type="slidenum">
              <a:rPr lang="en-US" smtClean="0"/>
              <a:t>‹#›</a:t>
            </a:fld>
            <a:endParaRPr lang="en-US"/>
          </a:p>
        </p:txBody>
      </p:sp>
    </p:spTree>
    <p:extLst>
      <p:ext uri="{BB962C8B-B14F-4D97-AF65-F5344CB8AC3E}">
        <p14:creationId xmlns:p14="http://schemas.microsoft.com/office/powerpoint/2010/main" val="963925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680A6-D5A6-4857-BFF2-73109950BD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9C8D7F-F9DC-461C-9CD4-8B2A3751E1F0}"/>
              </a:ext>
            </a:extLst>
          </p:cNvPr>
          <p:cNvSpPr>
            <a:spLocks noGrp="1"/>
          </p:cNvSpPr>
          <p:nvPr>
            <p:ph type="dt" sz="half" idx="10"/>
          </p:nvPr>
        </p:nvSpPr>
        <p:spPr/>
        <p:txBody>
          <a:bodyPr/>
          <a:lstStyle/>
          <a:p>
            <a:fld id="{36DAD928-E219-452F-928E-B5A3C1B1F7A0}" type="datetimeFigureOut">
              <a:rPr lang="en-US" smtClean="0"/>
              <a:t>14.12.2020</a:t>
            </a:fld>
            <a:endParaRPr lang="en-US"/>
          </a:p>
        </p:txBody>
      </p:sp>
      <p:sp>
        <p:nvSpPr>
          <p:cNvPr id="4" name="Footer Placeholder 3">
            <a:extLst>
              <a:ext uri="{FF2B5EF4-FFF2-40B4-BE49-F238E27FC236}">
                <a16:creationId xmlns:a16="http://schemas.microsoft.com/office/drawing/2014/main" id="{275B6167-64DA-4082-AAE3-D977629C7A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9FF0B4-12FB-4767-A625-D654E3313E99}"/>
              </a:ext>
            </a:extLst>
          </p:cNvPr>
          <p:cNvSpPr>
            <a:spLocks noGrp="1"/>
          </p:cNvSpPr>
          <p:nvPr>
            <p:ph type="sldNum" sz="quarter" idx="12"/>
          </p:nvPr>
        </p:nvSpPr>
        <p:spPr/>
        <p:txBody>
          <a:bodyPr/>
          <a:lstStyle/>
          <a:p>
            <a:fld id="{8CF85E55-6AF3-4165-ADD5-650D2A65D380}" type="slidenum">
              <a:rPr lang="en-US" smtClean="0"/>
              <a:t>‹#›</a:t>
            </a:fld>
            <a:endParaRPr lang="en-US"/>
          </a:p>
        </p:txBody>
      </p:sp>
    </p:spTree>
    <p:extLst>
      <p:ext uri="{BB962C8B-B14F-4D97-AF65-F5344CB8AC3E}">
        <p14:creationId xmlns:p14="http://schemas.microsoft.com/office/powerpoint/2010/main" val="67067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8A997E-3391-4537-8164-223404602A5D}"/>
              </a:ext>
            </a:extLst>
          </p:cNvPr>
          <p:cNvSpPr>
            <a:spLocks noGrp="1"/>
          </p:cNvSpPr>
          <p:nvPr>
            <p:ph type="dt" sz="half" idx="10"/>
          </p:nvPr>
        </p:nvSpPr>
        <p:spPr/>
        <p:txBody>
          <a:bodyPr/>
          <a:lstStyle/>
          <a:p>
            <a:fld id="{36DAD928-E219-452F-928E-B5A3C1B1F7A0}" type="datetimeFigureOut">
              <a:rPr lang="en-US" smtClean="0"/>
              <a:t>14.12.2020</a:t>
            </a:fld>
            <a:endParaRPr lang="en-US"/>
          </a:p>
        </p:txBody>
      </p:sp>
      <p:sp>
        <p:nvSpPr>
          <p:cNvPr id="3" name="Footer Placeholder 2">
            <a:extLst>
              <a:ext uri="{FF2B5EF4-FFF2-40B4-BE49-F238E27FC236}">
                <a16:creationId xmlns:a16="http://schemas.microsoft.com/office/drawing/2014/main" id="{41BF9CDD-BD74-4C90-AE65-3566934E96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FAD2EF-7FBF-477A-A12D-95D132F2F3F5}"/>
              </a:ext>
            </a:extLst>
          </p:cNvPr>
          <p:cNvSpPr>
            <a:spLocks noGrp="1"/>
          </p:cNvSpPr>
          <p:nvPr>
            <p:ph type="sldNum" sz="quarter" idx="12"/>
          </p:nvPr>
        </p:nvSpPr>
        <p:spPr/>
        <p:txBody>
          <a:bodyPr/>
          <a:lstStyle/>
          <a:p>
            <a:fld id="{8CF85E55-6AF3-4165-ADD5-650D2A65D380}" type="slidenum">
              <a:rPr lang="en-US" smtClean="0"/>
              <a:t>‹#›</a:t>
            </a:fld>
            <a:endParaRPr lang="en-US"/>
          </a:p>
        </p:txBody>
      </p:sp>
    </p:spTree>
    <p:extLst>
      <p:ext uri="{BB962C8B-B14F-4D97-AF65-F5344CB8AC3E}">
        <p14:creationId xmlns:p14="http://schemas.microsoft.com/office/powerpoint/2010/main" val="3845232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F7C72-156D-4180-B9DD-BC9CE034A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9C416D-0864-4DEF-BDD4-F5C9ADCD79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147D8C-A18F-489E-B429-E6CA9C7FCF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F4FC3A-2C19-40BB-ADCA-0310FE010063}"/>
              </a:ext>
            </a:extLst>
          </p:cNvPr>
          <p:cNvSpPr>
            <a:spLocks noGrp="1"/>
          </p:cNvSpPr>
          <p:nvPr>
            <p:ph type="dt" sz="half" idx="10"/>
          </p:nvPr>
        </p:nvSpPr>
        <p:spPr/>
        <p:txBody>
          <a:bodyPr/>
          <a:lstStyle/>
          <a:p>
            <a:fld id="{36DAD928-E219-452F-928E-B5A3C1B1F7A0}" type="datetimeFigureOut">
              <a:rPr lang="en-US" smtClean="0"/>
              <a:t>14.12.2020</a:t>
            </a:fld>
            <a:endParaRPr lang="en-US"/>
          </a:p>
        </p:txBody>
      </p:sp>
      <p:sp>
        <p:nvSpPr>
          <p:cNvPr id="6" name="Footer Placeholder 5">
            <a:extLst>
              <a:ext uri="{FF2B5EF4-FFF2-40B4-BE49-F238E27FC236}">
                <a16:creationId xmlns:a16="http://schemas.microsoft.com/office/drawing/2014/main" id="{45720840-7E70-4D9C-A730-0263BE4EBC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21648A-3131-4808-B7DB-3F55570B16A4}"/>
              </a:ext>
            </a:extLst>
          </p:cNvPr>
          <p:cNvSpPr>
            <a:spLocks noGrp="1"/>
          </p:cNvSpPr>
          <p:nvPr>
            <p:ph type="sldNum" sz="quarter" idx="12"/>
          </p:nvPr>
        </p:nvSpPr>
        <p:spPr/>
        <p:txBody>
          <a:bodyPr/>
          <a:lstStyle/>
          <a:p>
            <a:fld id="{8CF85E55-6AF3-4165-ADD5-650D2A65D380}" type="slidenum">
              <a:rPr lang="en-US" smtClean="0"/>
              <a:t>‹#›</a:t>
            </a:fld>
            <a:endParaRPr lang="en-US"/>
          </a:p>
        </p:txBody>
      </p:sp>
    </p:spTree>
    <p:extLst>
      <p:ext uri="{BB962C8B-B14F-4D97-AF65-F5344CB8AC3E}">
        <p14:creationId xmlns:p14="http://schemas.microsoft.com/office/powerpoint/2010/main" val="3036459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277CA-7B42-426F-BC0F-E1CD244B63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691EC4-69BD-46D1-920D-12F215B3D7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6EAA3C-8094-4B88-B1E6-74131E5BA7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E1EFAA-4FD2-48D4-9939-44627BCA3E5D}"/>
              </a:ext>
            </a:extLst>
          </p:cNvPr>
          <p:cNvSpPr>
            <a:spLocks noGrp="1"/>
          </p:cNvSpPr>
          <p:nvPr>
            <p:ph type="dt" sz="half" idx="10"/>
          </p:nvPr>
        </p:nvSpPr>
        <p:spPr/>
        <p:txBody>
          <a:bodyPr/>
          <a:lstStyle/>
          <a:p>
            <a:fld id="{36DAD928-E219-452F-928E-B5A3C1B1F7A0}" type="datetimeFigureOut">
              <a:rPr lang="en-US" smtClean="0"/>
              <a:t>14.12.2020</a:t>
            </a:fld>
            <a:endParaRPr lang="en-US"/>
          </a:p>
        </p:txBody>
      </p:sp>
      <p:sp>
        <p:nvSpPr>
          <p:cNvPr id="6" name="Footer Placeholder 5">
            <a:extLst>
              <a:ext uri="{FF2B5EF4-FFF2-40B4-BE49-F238E27FC236}">
                <a16:creationId xmlns:a16="http://schemas.microsoft.com/office/drawing/2014/main" id="{557AF0D3-86F1-420D-89F7-1308479F37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026AC9-C88A-41AF-A47F-B5BFBE9D18D9}"/>
              </a:ext>
            </a:extLst>
          </p:cNvPr>
          <p:cNvSpPr>
            <a:spLocks noGrp="1"/>
          </p:cNvSpPr>
          <p:nvPr>
            <p:ph type="sldNum" sz="quarter" idx="12"/>
          </p:nvPr>
        </p:nvSpPr>
        <p:spPr/>
        <p:txBody>
          <a:bodyPr/>
          <a:lstStyle/>
          <a:p>
            <a:fld id="{8CF85E55-6AF3-4165-ADD5-650D2A65D380}" type="slidenum">
              <a:rPr lang="en-US" smtClean="0"/>
              <a:t>‹#›</a:t>
            </a:fld>
            <a:endParaRPr lang="en-US"/>
          </a:p>
        </p:txBody>
      </p:sp>
    </p:spTree>
    <p:extLst>
      <p:ext uri="{BB962C8B-B14F-4D97-AF65-F5344CB8AC3E}">
        <p14:creationId xmlns:p14="http://schemas.microsoft.com/office/powerpoint/2010/main" val="1496077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AC3A56-285A-48F7-B18A-819097D3C2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06A934-6B0B-4C21-AF75-CAD5F86721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0E2C9B-8FAC-4E84-8300-8B3B8F5B1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AD928-E219-452F-928E-B5A3C1B1F7A0}" type="datetimeFigureOut">
              <a:rPr lang="en-US" smtClean="0"/>
              <a:t>14.12.2020</a:t>
            </a:fld>
            <a:endParaRPr lang="en-US"/>
          </a:p>
        </p:txBody>
      </p:sp>
      <p:sp>
        <p:nvSpPr>
          <p:cNvPr id="5" name="Footer Placeholder 4">
            <a:extLst>
              <a:ext uri="{FF2B5EF4-FFF2-40B4-BE49-F238E27FC236}">
                <a16:creationId xmlns:a16="http://schemas.microsoft.com/office/drawing/2014/main" id="{0BBD268F-6315-493F-A4C7-CF1653B44F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00361-BBC2-4103-86B0-58080709A8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85E55-6AF3-4165-ADD5-650D2A65D380}" type="slidenum">
              <a:rPr lang="en-US" smtClean="0"/>
              <a:t>‹#›</a:t>
            </a:fld>
            <a:endParaRPr lang="en-US"/>
          </a:p>
        </p:txBody>
      </p:sp>
    </p:spTree>
    <p:extLst>
      <p:ext uri="{BB962C8B-B14F-4D97-AF65-F5344CB8AC3E}">
        <p14:creationId xmlns:p14="http://schemas.microsoft.com/office/powerpoint/2010/main" val="2209500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Vukovic.jelena2@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4597-9672-4781-9B35-61616E9F90A7}"/>
              </a:ext>
            </a:extLst>
          </p:cNvPr>
          <p:cNvSpPr>
            <a:spLocks noGrp="1"/>
          </p:cNvSpPr>
          <p:nvPr>
            <p:ph type="ctrTitle"/>
          </p:nvPr>
        </p:nvSpPr>
        <p:spPr>
          <a:xfrm>
            <a:off x="1524000" y="526473"/>
            <a:ext cx="9144000" cy="692727"/>
          </a:xfrm>
        </p:spPr>
        <p:txBody>
          <a:bodyPr>
            <a:normAutofit/>
          </a:bodyPr>
          <a:lstStyle/>
          <a:p>
            <a:r>
              <a:rPr lang="sr-Cyrl-RS" sz="3600">
                <a:latin typeface="+mn-lt"/>
              </a:rPr>
              <a:t>Право конкуренције </a:t>
            </a:r>
            <a:endParaRPr lang="en-US" sz="3600">
              <a:latin typeface="+mn-lt"/>
            </a:endParaRPr>
          </a:p>
        </p:txBody>
      </p:sp>
      <p:sp>
        <p:nvSpPr>
          <p:cNvPr id="3" name="Subtitle 2">
            <a:extLst>
              <a:ext uri="{FF2B5EF4-FFF2-40B4-BE49-F238E27FC236}">
                <a16:creationId xmlns:a16="http://schemas.microsoft.com/office/drawing/2014/main" id="{A6E7DF5F-DD76-4714-8CA2-2C9392BCF615}"/>
              </a:ext>
            </a:extLst>
          </p:cNvPr>
          <p:cNvSpPr>
            <a:spLocks noGrp="1"/>
          </p:cNvSpPr>
          <p:nvPr>
            <p:ph type="subTitle" idx="1"/>
          </p:nvPr>
        </p:nvSpPr>
        <p:spPr>
          <a:xfrm>
            <a:off x="1524000" y="2346035"/>
            <a:ext cx="9144000" cy="3985491"/>
          </a:xfrm>
        </p:spPr>
        <p:txBody>
          <a:bodyPr>
            <a:normAutofit/>
          </a:bodyPr>
          <a:lstStyle/>
          <a:p>
            <a:pPr eaLnBrk="1" hangingPunct="1">
              <a:buFontTx/>
              <a:buNone/>
            </a:pPr>
            <a:r>
              <a:rPr lang="sr-Cyrl-RS" altLang="en-US" sz="4000"/>
              <a:t>Контрола концентрација</a:t>
            </a:r>
            <a:endParaRPr lang="sr-Cyrl-CS" altLang="en-US" sz="4000"/>
          </a:p>
          <a:p>
            <a:pPr eaLnBrk="1" hangingPunct="1">
              <a:buFontTx/>
              <a:buNone/>
            </a:pPr>
            <a:endParaRPr lang="sr-Cyrl-CS" altLang="en-US" sz="4000"/>
          </a:p>
          <a:p>
            <a:pPr eaLnBrk="1" hangingPunct="1">
              <a:buFontTx/>
              <a:buNone/>
            </a:pPr>
            <a:endParaRPr lang="sr-Cyrl-CS" altLang="en-US" sz="4000"/>
          </a:p>
          <a:p>
            <a:pPr eaLnBrk="1" hangingPunct="1">
              <a:buFontTx/>
              <a:buNone/>
            </a:pPr>
            <a:endParaRPr lang="sr-Cyrl-CS" altLang="en-US" sz="4000"/>
          </a:p>
          <a:p>
            <a:r>
              <a:rPr lang="sr-Cyrl-RS" sz="2000"/>
              <a:t>Јелена Вуковић</a:t>
            </a:r>
          </a:p>
          <a:p>
            <a:r>
              <a:rPr lang="sr-Latn-RS" sz="2000">
                <a:hlinkClick r:id="rId2"/>
              </a:rPr>
              <a:t>vukovic.jelena2</a:t>
            </a:r>
            <a:r>
              <a:rPr lang="en-US" sz="2000">
                <a:hlinkClick r:id="rId2"/>
              </a:rPr>
              <a:t>@gmail.com</a:t>
            </a:r>
            <a:endParaRPr lang="en-US" sz="2000"/>
          </a:p>
          <a:p>
            <a:r>
              <a:rPr lang="en-US" sz="2000"/>
              <a:t>062</a:t>
            </a:r>
            <a:r>
              <a:rPr lang="sr-Latn-RS" sz="2000"/>
              <a:t>/277-439</a:t>
            </a:r>
            <a:endParaRPr lang="en-US" sz="2000"/>
          </a:p>
          <a:p>
            <a:pPr eaLnBrk="1" hangingPunct="1">
              <a:buFontTx/>
              <a:buNone/>
            </a:pPr>
            <a:endParaRPr lang="ru-RU" altLang="en-US" sz="2200"/>
          </a:p>
          <a:p>
            <a:endParaRPr lang="en-US"/>
          </a:p>
        </p:txBody>
      </p:sp>
    </p:spTree>
    <p:extLst>
      <p:ext uri="{BB962C8B-B14F-4D97-AF65-F5344CB8AC3E}">
        <p14:creationId xmlns:p14="http://schemas.microsoft.com/office/powerpoint/2010/main" val="3615733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0CC6D9-2D40-4790-B01D-68D0EBE99D0C}"/>
              </a:ext>
            </a:extLst>
          </p:cNvPr>
          <p:cNvSpPr>
            <a:spLocks noGrp="1"/>
          </p:cNvSpPr>
          <p:nvPr>
            <p:ph type="subTitle" idx="1"/>
          </p:nvPr>
        </p:nvSpPr>
        <p:spPr>
          <a:xfrm>
            <a:off x="692727" y="415636"/>
            <a:ext cx="10815782" cy="5966691"/>
          </a:xfrm>
        </p:spPr>
        <p:txBody>
          <a:bodyPr>
            <a:normAutofit/>
          </a:bodyPr>
          <a:lstStyle/>
          <a:p>
            <a:r>
              <a:rPr lang="sr-Cyrl-RS" sz="3600"/>
              <a:t>Контрола концентрација </a:t>
            </a:r>
          </a:p>
          <a:p>
            <a:pPr marL="342900" indent="-342900" algn="l">
              <a:buFont typeface="Arial" panose="020B0604020202020204" pitchFamily="34" charset="0"/>
              <a:buChar char="•"/>
            </a:pPr>
            <a:endParaRPr lang="sr-Cyrl-RS" sz="3600"/>
          </a:p>
          <a:p>
            <a:pPr marL="342900" indent="-342900" algn="l">
              <a:buFont typeface="Arial" panose="020B0604020202020204" pitchFamily="34" charset="0"/>
              <a:buChar char="•"/>
            </a:pPr>
            <a:endParaRPr lang="sr-Cyrl-RS"/>
          </a:p>
          <a:p>
            <a:pPr marL="342900" indent="-342900" algn="l">
              <a:buFont typeface="Arial" panose="020B0604020202020204" pitchFamily="34" charset="0"/>
              <a:buChar char="•"/>
            </a:pPr>
            <a:r>
              <a:rPr lang="sr-Cyrl-RS"/>
              <a:t>Дефинисање и врсте концентрација</a:t>
            </a:r>
          </a:p>
          <a:p>
            <a:pPr marL="342900" indent="-342900" algn="l">
              <a:buFont typeface="Arial" panose="020B0604020202020204" pitchFamily="34" charset="0"/>
              <a:buChar char="•"/>
            </a:pPr>
            <a:r>
              <a:rPr lang="sr-Cyrl-RS"/>
              <a:t>Ефекти концентрација</a:t>
            </a:r>
          </a:p>
          <a:p>
            <a:pPr marL="342900" indent="-342900" algn="l">
              <a:buFont typeface="Arial" panose="020B0604020202020204" pitchFamily="34" charset="0"/>
              <a:buChar char="•"/>
            </a:pPr>
            <a:r>
              <a:rPr lang="sr-Cyrl-RS"/>
              <a:t>Разлози за контролу концентрација</a:t>
            </a:r>
          </a:p>
          <a:p>
            <a:pPr marL="342900" indent="-342900" algn="l">
              <a:buFont typeface="Arial" panose="020B0604020202020204" pitchFamily="34" charset="0"/>
              <a:buChar char="•"/>
            </a:pPr>
            <a:r>
              <a:rPr lang="sr-Cyrl-RS"/>
              <a:t>Правни третман концентрација</a:t>
            </a:r>
          </a:p>
          <a:p>
            <a:pPr algn="l"/>
            <a:r>
              <a:rPr lang="sr-Cyrl-RS"/>
              <a:t>       -  Обавеза пријављивања концентрације</a:t>
            </a:r>
          </a:p>
          <a:p>
            <a:pPr algn="l"/>
            <a:r>
              <a:rPr lang="sr-Cyrl-RS"/>
              <a:t>       -  Прагови нотификације</a:t>
            </a:r>
          </a:p>
          <a:p>
            <a:pPr algn="l"/>
            <a:r>
              <a:rPr lang="sr-Cyrl-RS"/>
              <a:t>       -  Поступак испитивања и његове фазе</a:t>
            </a:r>
          </a:p>
          <a:p>
            <a:pPr algn="l"/>
            <a:r>
              <a:rPr lang="sr-Cyrl-RS"/>
              <a:t>       -  Одлуке у поступку </a:t>
            </a:r>
          </a:p>
          <a:p>
            <a:pPr algn="l"/>
            <a:endParaRPr lang="en-US"/>
          </a:p>
        </p:txBody>
      </p:sp>
    </p:spTree>
    <p:extLst>
      <p:ext uri="{BB962C8B-B14F-4D97-AF65-F5344CB8AC3E}">
        <p14:creationId xmlns:p14="http://schemas.microsoft.com/office/powerpoint/2010/main" val="105346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AE042-A0FA-41AA-9ECC-CA5BF1D077FB}"/>
              </a:ext>
            </a:extLst>
          </p:cNvPr>
          <p:cNvSpPr>
            <a:spLocks noGrp="1"/>
          </p:cNvSpPr>
          <p:nvPr>
            <p:ph type="ctrTitle"/>
          </p:nvPr>
        </p:nvSpPr>
        <p:spPr>
          <a:xfrm>
            <a:off x="1422399" y="240146"/>
            <a:ext cx="9374909" cy="1239982"/>
          </a:xfrm>
        </p:spPr>
        <p:txBody>
          <a:bodyPr>
            <a:normAutofit/>
          </a:bodyPr>
          <a:lstStyle/>
          <a:p>
            <a:r>
              <a:rPr lang="sr-Cyrl-RS" sz="3600">
                <a:latin typeface="+mn-lt"/>
              </a:rPr>
              <a:t>Дефинисање и врсте концентрација</a:t>
            </a:r>
            <a:br>
              <a:rPr lang="sr-Cyrl-RS" sz="1100"/>
            </a:br>
            <a:endParaRPr lang="en-US" sz="3200">
              <a:latin typeface="+mn-lt"/>
            </a:endParaRPr>
          </a:p>
        </p:txBody>
      </p:sp>
      <p:sp>
        <p:nvSpPr>
          <p:cNvPr id="3" name="Subtitle 2">
            <a:extLst>
              <a:ext uri="{FF2B5EF4-FFF2-40B4-BE49-F238E27FC236}">
                <a16:creationId xmlns:a16="http://schemas.microsoft.com/office/drawing/2014/main" id="{009ACE7B-70CE-46BE-BF1A-FD765F66027D}"/>
              </a:ext>
            </a:extLst>
          </p:cNvPr>
          <p:cNvSpPr>
            <a:spLocks noGrp="1"/>
          </p:cNvSpPr>
          <p:nvPr>
            <p:ph type="subTitle" idx="1"/>
          </p:nvPr>
        </p:nvSpPr>
        <p:spPr>
          <a:xfrm>
            <a:off x="692727" y="1394691"/>
            <a:ext cx="10815782" cy="5052291"/>
          </a:xfrm>
        </p:spPr>
        <p:txBody>
          <a:bodyPr>
            <a:normAutofit lnSpcReduction="10000"/>
          </a:bodyPr>
          <a:lstStyle/>
          <a:p>
            <a:pPr marL="342900" indent="-342900" algn="just">
              <a:buFont typeface="Arial" panose="020B0604020202020204" pitchFamily="34" charset="0"/>
              <a:buChar char="•"/>
            </a:pPr>
            <a:r>
              <a:rPr lang="sr-Cyrl-RS"/>
              <a:t>Под концентрацијама се подразумевају све оне статусне промене које доводе до спајања, припајања, преузимања привредних друштава или остваривање контроле над одређеним учесником на тржишту од стране другог учесника на неки други начин </a:t>
            </a:r>
          </a:p>
          <a:p>
            <a:pPr marL="342900" indent="-342900" algn="just">
              <a:buFont typeface="Arial" panose="020B0604020202020204" pitchFamily="34" charset="0"/>
              <a:buChar char="•"/>
            </a:pPr>
            <a:r>
              <a:rPr lang="sr-Cyrl-RS"/>
              <a:t>Постоје три основна облика концентрација:</a:t>
            </a:r>
          </a:p>
          <a:p>
            <a:pPr marL="534988" indent="-534988" algn="just"/>
            <a:r>
              <a:rPr lang="sr-Cyrl-RS"/>
              <a:t>1.  </a:t>
            </a:r>
            <a:r>
              <a:rPr lang="sr-Cyrl-RS" b="1"/>
              <a:t>спајање</a:t>
            </a:r>
            <a:r>
              <a:rPr lang="sr-Cyrl-RS"/>
              <a:t> је концентрација при којој нестају два или више привредних   друштава, а појављује се један, нови учесник на тржишту који је њихов правни наследник;  </a:t>
            </a:r>
          </a:p>
          <a:p>
            <a:pPr marL="534988" indent="-534988" algn="just">
              <a:buAutoNum type="arabicPeriod" startAt="2"/>
            </a:pPr>
            <a:r>
              <a:rPr lang="sr-Cyrl-RS" b="1"/>
              <a:t>припајање </a:t>
            </a:r>
            <a:r>
              <a:rPr lang="sr-Cyrl-RS"/>
              <a:t>у овом случају губи се само једно привредно друштв, а сва његова права и обавезе преносе се на привредно друштво коме је припојено;</a:t>
            </a:r>
          </a:p>
          <a:p>
            <a:pPr marL="534988" indent="-534988" algn="just">
              <a:buAutoNum type="arabicPeriod" startAt="2"/>
            </a:pPr>
            <a:r>
              <a:rPr lang="sr-Cyrl-RS" b="1"/>
              <a:t>преузимање</a:t>
            </a:r>
            <a:r>
              <a:rPr lang="sr-Cyrl-RS"/>
              <a:t> привредног друштва представља облик концентрације при коме учесник на тржишту који је преузет и даље послује као самостално привредно друштво, али га у управљачком смислу контролишу она лица, односно она привредна друштва која су га преузела.</a:t>
            </a:r>
          </a:p>
          <a:p>
            <a:pPr marL="342900" indent="-342900" algn="just">
              <a:buFont typeface="Arial" panose="020B0604020202020204" pitchFamily="34" charset="0"/>
              <a:buChar char="•"/>
            </a:pPr>
            <a:endParaRPr lang="en-US"/>
          </a:p>
        </p:txBody>
      </p:sp>
    </p:spTree>
    <p:extLst>
      <p:ext uri="{BB962C8B-B14F-4D97-AF65-F5344CB8AC3E}">
        <p14:creationId xmlns:p14="http://schemas.microsoft.com/office/powerpoint/2010/main" val="917814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697BF-576F-4381-8574-937AA4C285F4}"/>
              </a:ext>
            </a:extLst>
          </p:cNvPr>
          <p:cNvSpPr>
            <a:spLocks noGrp="1"/>
          </p:cNvSpPr>
          <p:nvPr>
            <p:ph type="ctrTitle"/>
          </p:nvPr>
        </p:nvSpPr>
        <p:spPr>
          <a:xfrm>
            <a:off x="1422399" y="341746"/>
            <a:ext cx="9374909" cy="895927"/>
          </a:xfrm>
        </p:spPr>
        <p:txBody>
          <a:bodyPr>
            <a:normAutofit/>
          </a:bodyPr>
          <a:lstStyle/>
          <a:p>
            <a:r>
              <a:rPr lang="sr-Cyrl-RS" sz="3600">
                <a:latin typeface="+mn-lt"/>
              </a:rPr>
              <a:t>Ефекти концентрација</a:t>
            </a:r>
            <a:endParaRPr lang="en-US" sz="3600">
              <a:latin typeface="+mn-lt"/>
            </a:endParaRPr>
          </a:p>
        </p:txBody>
      </p:sp>
      <p:sp>
        <p:nvSpPr>
          <p:cNvPr id="3" name="Subtitle 2">
            <a:extLst>
              <a:ext uri="{FF2B5EF4-FFF2-40B4-BE49-F238E27FC236}">
                <a16:creationId xmlns:a16="http://schemas.microsoft.com/office/drawing/2014/main" id="{AE64CC79-1259-4A67-8F74-34426248E13C}"/>
              </a:ext>
            </a:extLst>
          </p:cNvPr>
          <p:cNvSpPr>
            <a:spLocks noGrp="1"/>
          </p:cNvSpPr>
          <p:nvPr>
            <p:ph type="subTitle" idx="1"/>
          </p:nvPr>
        </p:nvSpPr>
        <p:spPr>
          <a:xfrm>
            <a:off x="729673" y="1237673"/>
            <a:ext cx="10778836" cy="5366327"/>
          </a:xfrm>
        </p:spPr>
        <p:txBody>
          <a:bodyPr/>
          <a:lstStyle/>
          <a:p>
            <a:pPr marL="342900" indent="-342900" algn="just">
              <a:buFont typeface="Arial" panose="020B0604020202020204" pitchFamily="34" charset="0"/>
              <a:buChar char="•"/>
            </a:pPr>
            <a:r>
              <a:rPr lang="sr-Cyrl-RS"/>
              <a:t>Постоји читав низ ефеката концентрације које се односе на сваку област производње</a:t>
            </a:r>
          </a:p>
          <a:p>
            <a:pPr marL="342900" indent="-342900" algn="just">
              <a:buFont typeface="Wingdings" panose="05000000000000000000" pitchFamily="2" charset="2"/>
              <a:buChar char="Ø"/>
            </a:pPr>
            <a:r>
              <a:rPr lang="sr-Cyrl-RS"/>
              <a:t>  ефикасност услед деловања </a:t>
            </a:r>
            <a:r>
              <a:rPr lang="sr-Cyrl-RS" b="1"/>
              <a:t>економије обима</a:t>
            </a:r>
            <a:r>
              <a:rPr lang="sr-Cyrl-RS"/>
              <a:t>, будуће да растом величине привредног друштва  и обима његове производње долази до смањења просечних трошкова- трошкова по јединици производа</a:t>
            </a:r>
          </a:p>
          <a:p>
            <a:pPr marL="342900" indent="-342900" algn="just">
              <a:buFont typeface="Wingdings" panose="05000000000000000000" pitchFamily="2" charset="2"/>
              <a:buChar char="Ø"/>
            </a:pPr>
            <a:r>
              <a:rPr lang="sr-Cyrl-RS"/>
              <a:t> до обарања трошкова по јединици производа долази и услед </a:t>
            </a:r>
            <a:r>
              <a:rPr lang="sr-Cyrl-RS" b="1"/>
              <a:t>економије опсега </a:t>
            </a:r>
            <a:r>
              <a:rPr lang="sr-Cyrl-RS"/>
              <a:t>која може да се реализује концентрацијама</a:t>
            </a:r>
          </a:p>
          <a:p>
            <a:pPr marL="342900" indent="-342900" algn="just">
              <a:buFont typeface="Wingdings" panose="05000000000000000000" pitchFamily="2" charset="2"/>
              <a:buChar char="Ø"/>
            </a:pPr>
            <a:r>
              <a:rPr lang="sr-Cyrl-RS"/>
              <a:t>  економија обима кључни ограничавајући фактор на оне који се баве </a:t>
            </a:r>
            <a:r>
              <a:rPr lang="sr-Cyrl-RS" b="1"/>
              <a:t>истраживањем и развојем</a:t>
            </a:r>
            <a:r>
              <a:rPr lang="sr-Cyrl-RS"/>
              <a:t>, те због тога је неким концентрацијама омогућено специфично истраживање које не би било могуће да ње нема</a:t>
            </a:r>
          </a:p>
          <a:p>
            <a:pPr marL="342900" indent="-342900" algn="just">
              <a:buFont typeface="Wingdings" panose="05000000000000000000" pitchFamily="2" charset="2"/>
              <a:buChar char="Ø"/>
            </a:pPr>
            <a:r>
              <a:rPr lang="sr-Cyrl-RS"/>
              <a:t>у случају </a:t>
            </a:r>
            <a:r>
              <a:rPr lang="sr-Cyrl-RS" b="1"/>
              <a:t>непријатељског преузимања предузећа</a:t>
            </a:r>
            <a:r>
              <a:rPr lang="sr-Cyrl-RS"/>
              <a:t>, нови власници обично замењују управу предузећа чијим радом нису задовољни, но тај страх је добар, јер ствара подстицај управи привредног друштва да добро ради свој посао, чиме  се стварају подстицаји за економску ефикасност </a:t>
            </a:r>
          </a:p>
          <a:p>
            <a:pPr algn="just"/>
            <a:endParaRPr lang="en-US"/>
          </a:p>
        </p:txBody>
      </p:sp>
    </p:spTree>
    <p:extLst>
      <p:ext uri="{BB962C8B-B14F-4D97-AF65-F5344CB8AC3E}">
        <p14:creationId xmlns:p14="http://schemas.microsoft.com/office/powerpoint/2010/main" val="3504289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D2F30-996F-4ED6-8880-473C7E181AB3}"/>
              </a:ext>
            </a:extLst>
          </p:cNvPr>
          <p:cNvSpPr>
            <a:spLocks noGrp="1"/>
          </p:cNvSpPr>
          <p:nvPr>
            <p:ph type="ctrTitle"/>
          </p:nvPr>
        </p:nvSpPr>
        <p:spPr>
          <a:xfrm>
            <a:off x="1385455" y="138546"/>
            <a:ext cx="9402618" cy="1209964"/>
          </a:xfrm>
        </p:spPr>
        <p:txBody>
          <a:bodyPr>
            <a:noAutofit/>
          </a:bodyPr>
          <a:lstStyle/>
          <a:p>
            <a:r>
              <a:rPr lang="sr-Cyrl-RS" sz="3600">
                <a:latin typeface="+mn-lt"/>
              </a:rPr>
              <a:t>Разлози за контролу концентрација</a:t>
            </a:r>
            <a:br>
              <a:rPr lang="sr-Cyrl-RS" sz="3600"/>
            </a:br>
            <a:endParaRPr lang="en-US" sz="3600"/>
          </a:p>
        </p:txBody>
      </p:sp>
      <p:sp>
        <p:nvSpPr>
          <p:cNvPr id="3" name="Subtitle 2">
            <a:extLst>
              <a:ext uri="{FF2B5EF4-FFF2-40B4-BE49-F238E27FC236}">
                <a16:creationId xmlns:a16="http://schemas.microsoft.com/office/drawing/2014/main" id="{2A38C98E-8C01-4916-A89F-1437619503D0}"/>
              </a:ext>
            </a:extLst>
          </p:cNvPr>
          <p:cNvSpPr>
            <a:spLocks noGrp="1"/>
          </p:cNvSpPr>
          <p:nvPr>
            <p:ph type="subTitle" idx="1"/>
          </p:nvPr>
        </p:nvSpPr>
        <p:spPr>
          <a:xfrm>
            <a:off x="692727" y="1126835"/>
            <a:ext cx="10834255" cy="5412509"/>
          </a:xfrm>
        </p:spPr>
        <p:txBody>
          <a:bodyPr>
            <a:normAutofit lnSpcReduction="10000"/>
          </a:bodyPr>
          <a:lstStyle/>
          <a:p>
            <a:pPr marL="342900" indent="-342900" algn="just">
              <a:buFont typeface="Arial" panose="020B0604020202020204" pitchFamily="34" charset="0"/>
              <a:buChar char="•"/>
            </a:pPr>
            <a:r>
              <a:rPr lang="sr-Cyrl-RS"/>
              <a:t>Основни разлог за контролу концентрације лежи у њеним потенцијалним негативним ефектима на конкуренцију</a:t>
            </a:r>
          </a:p>
          <a:p>
            <a:pPr marL="342900" indent="-342900" algn="just">
              <a:buFont typeface="Arial" panose="020B0604020202020204" pitchFamily="34" charset="0"/>
              <a:buChar char="•"/>
            </a:pPr>
            <a:r>
              <a:rPr lang="sr-Cyrl-RS"/>
              <a:t>Идентификована су два основна ефекта те врсте:</a:t>
            </a:r>
          </a:p>
          <a:p>
            <a:pPr marL="720725" indent="-720725" algn="just"/>
            <a:r>
              <a:rPr lang="sr-Cyrl-RS" b="1"/>
              <a:t>     1. унилатерални ефекат- </a:t>
            </a:r>
            <a:r>
              <a:rPr lang="sr-Cyrl-RS"/>
              <a:t>односи се на то да концентрација учесника на тржишту може да доведе до тога да један од тих учесника поседује знатну тржишну моћ или да је ојача. Тиме се отвара могућност да се та тржишна моћ злоупотреби, без обзира да ли би та злоупотреба била окренута ка купцима или ка конкурентима; </a:t>
            </a:r>
          </a:p>
          <a:p>
            <a:pPr marL="628650" indent="-628650" algn="just"/>
            <a:r>
              <a:rPr lang="sr-Cyrl-RS" b="1"/>
              <a:t>    2. координативни ефекат- </a:t>
            </a:r>
            <a:r>
              <a:rPr lang="sr-Cyrl-RS"/>
              <a:t>концентрација неминовно смањује број учесника на тржишту, а тиме се, увећава вероватноћа настанка и опстанка картела, будуће да се умањују трошкови његовог успостављања и надзора.</a:t>
            </a:r>
          </a:p>
          <a:p>
            <a:pPr marL="628650" indent="-628650" algn="just">
              <a:buFont typeface="Arial" panose="020B0604020202020204" pitchFamily="34" charset="0"/>
              <a:buChar char="•"/>
            </a:pPr>
            <a:r>
              <a:rPr lang="sr-Cyrl-RS"/>
              <a:t>Оба ефекта су потенцијална и никад се не зна унапред да ли ће се они испољити  и колика ће бити њихова снага. Иако није спорно да концентрације могу да доведу до нарушавања конкуренције, оне такође увећавају економску ефикасност, па стога увек треба упоредно разматрати губитке  и добитке који произилазе из сваке поједниачне концентрације </a:t>
            </a:r>
            <a:endParaRPr lang="en-US"/>
          </a:p>
        </p:txBody>
      </p:sp>
    </p:spTree>
    <p:extLst>
      <p:ext uri="{BB962C8B-B14F-4D97-AF65-F5344CB8AC3E}">
        <p14:creationId xmlns:p14="http://schemas.microsoft.com/office/powerpoint/2010/main" val="1010268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C8DBA-4A2B-4B3A-BE0A-E11B383431B6}"/>
              </a:ext>
            </a:extLst>
          </p:cNvPr>
          <p:cNvSpPr>
            <a:spLocks noGrp="1"/>
          </p:cNvSpPr>
          <p:nvPr>
            <p:ph type="ctrTitle"/>
          </p:nvPr>
        </p:nvSpPr>
        <p:spPr>
          <a:xfrm>
            <a:off x="1413163" y="212437"/>
            <a:ext cx="9393381" cy="711199"/>
          </a:xfrm>
        </p:spPr>
        <p:txBody>
          <a:bodyPr>
            <a:normAutofit/>
          </a:bodyPr>
          <a:lstStyle/>
          <a:p>
            <a:r>
              <a:rPr lang="sr-Cyrl-RS" sz="3600">
                <a:latin typeface="+mn-lt"/>
              </a:rPr>
              <a:t>Правни третман концентрација</a:t>
            </a:r>
            <a:endParaRPr lang="en-US" sz="3600">
              <a:latin typeface="+mn-lt"/>
            </a:endParaRPr>
          </a:p>
        </p:txBody>
      </p:sp>
      <p:sp>
        <p:nvSpPr>
          <p:cNvPr id="3" name="Subtitle 2">
            <a:extLst>
              <a:ext uri="{FF2B5EF4-FFF2-40B4-BE49-F238E27FC236}">
                <a16:creationId xmlns:a16="http://schemas.microsoft.com/office/drawing/2014/main" id="{40D3AE82-21E5-40F5-8809-722AA0188D46}"/>
              </a:ext>
            </a:extLst>
          </p:cNvPr>
          <p:cNvSpPr>
            <a:spLocks noGrp="1"/>
          </p:cNvSpPr>
          <p:nvPr>
            <p:ph type="subTitle" idx="1"/>
          </p:nvPr>
        </p:nvSpPr>
        <p:spPr>
          <a:xfrm>
            <a:off x="692727" y="1052945"/>
            <a:ext cx="10834255" cy="5592617"/>
          </a:xfrm>
        </p:spPr>
        <p:txBody>
          <a:bodyPr>
            <a:normAutofit fontScale="92500" lnSpcReduction="20000"/>
          </a:bodyPr>
          <a:lstStyle/>
          <a:p>
            <a:pPr marL="342900" indent="-342900" algn="just">
              <a:buFont typeface="Arial" panose="020B0604020202020204" pitchFamily="34" charset="0"/>
              <a:buChar char="•"/>
            </a:pPr>
            <a:r>
              <a:rPr lang="sr-Cyrl-RS"/>
              <a:t>Заштита конкуренције углавном је реактивна: након што се повреда догоди, испита и утврди </a:t>
            </a:r>
            <a:r>
              <a:rPr lang="sr-Cyrl-RS" sz="2600"/>
              <a:t>починилац </a:t>
            </a:r>
            <a:r>
              <a:rPr lang="sr-Cyrl-RS" sz="2600" i="1"/>
              <a:t>е</a:t>
            </a:r>
            <a:r>
              <a:rPr lang="sr-Latn-RS" sz="2600" i="1"/>
              <a:t>x post </a:t>
            </a:r>
            <a:r>
              <a:rPr lang="sr-Cyrl-RS"/>
              <a:t>бива кажњива и/или му бивају изречене мере понашања којих треба да се продржава</a:t>
            </a:r>
          </a:p>
          <a:p>
            <a:pPr marL="342900" indent="-342900" algn="just">
              <a:buFont typeface="Arial" panose="020B0604020202020204" pitchFamily="34" charset="0"/>
              <a:buChar char="•"/>
            </a:pPr>
            <a:r>
              <a:rPr lang="sr-Cyrl-RS"/>
              <a:t>У материји контроле концентрација одступа се од ових принципа, јер то би значило да је могуће концентрацију прво спровести, а одобрење тражити накнадно</a:t>
            </a:r>
          </a:p>
          <a:p>
            <a:pPr algn="just"/>
            <a:r>
              <a:rPr lang="sr-Cyrl-RS"/>
              <a:t>     Постоје два могућа решења.:</a:t>
            </a:r>
          </a:p>
          <a:p>
            <a:pPr marL="342900" indent="-342900" algn="just">
              <a:buFont typeface="Wingdings" panose="05000000000000000000" pitchFamily="2" charset="2"/>
              <a:buChar char="Ø"/>
            </a:pPr>
            <a:r>
              <a:rPr lang="sr-Cyrl-RS"/>
              <a:t>Прво је да се не контролишу саме концентрације, већ понашање новоствореног предузећа. Буде ли настао доминантан играч, злоупореба доминантног положаја биће кажњаване. Овај приступ  би, дакле, каректерисала </a:t>
            </a:r>
            <a:r>
              <a:rPr lang="sr-Cyrl-RS" sz="2400" i="1"/>
              <a:t>е</a:t>
            </a:r>
            <a:r>
              <a:rPr lang="sr-Latn-RS" sz="2400" i="1"/>
              <a:t>x post </a:t>
            </a:r>
            <a:r>
              <a:rPr lang="sr-Cyrl-RS" sz="2400"/>
              <a:t>на концентрацију, али се у саму концентрацију не би задирало једном спроведена, она не би пролазила поновно одобрење </a:t>
            </a:r>
          </a:p>
          <a:p>
            <a:pPr marL="342900" indent="-342900" algn="just">
              <a:buFont typeface="Wingdings" panose="05000000000000000000" pitchFamily="2" charset="2"/>
              <a:buChar char="Ø"/>
            </a:pPr>
            <a:r>
              <a:rPr lang="sr-Cyrl-RS"/>
              <a:t>Друго решење било би да се концентрације контролишу, и то </a:t>
            </a:r>
            <a:r>
              <a:rPr lang="sr-Cyrl-RS" sz="2600" i="1"/>
              <a:t>е</a:t>
            </a:r>
            <a:r>
              <a:rPr lang="sr-Latn-RS" sz="2600" i="1"/>
              <a:t>x ante</a:t>
            </a:r>
            <a:r>
              <a:rPr lang="sr-Latn-RS" sz="2600"/>
              <a:t>. </a:t>
            </a:r>
            <a:r>
              <a:rPr lang="sr-Cyrl-RS" sz="2600"/>
              <a:t> </a:t>
            </a:r>
            <a:r>
              <a:rPr lang="sr-Cyrl-RS"/>
              <a:t>Учесници концентрације обавезали би се да од органа задуженог за спровођење прописа којима се конкуренција штити предходно затражи одобрење</a:t>
            </a:r>
          </a:p>
          <a:p>
            <a:pPr marL="360363" indent="-360363" algn="just"/>
            <a:r>
              <a:rPr lang="sr-Cyrl-RS"/>
              <a:t>      Лоша страна овог приступа управо и јесте слабост целог система, јер тешко је предвидети шта носи будућност, но готово у целом свету је прихваћена </a:t>
            </a:r>
            <a:r>
              <a:rPr lang="sr-Cyrl-RS" sz="2400" i="1"/>
              <a:t>е</a:t>
            </a:r>
            <a:r>
              <a:rPr lang="sr-Latn-RS" sz="2400" i="1"/>
              <a:t>x ante</a:t>
            </a:r>
            <a:r>
              <a:rPr lang="sr-Cyrl-RS" sz="2400" i="1"/>
              <a:t> </a:t>
            </a:r>
            <a:r>
              <a:rPr lang="sr-Cyrl-RS" sz="2400"/>
              <a:t>контрола, при чему терет пријаве пада на учеснике концентрације и њоме подлежу само концентрације значајне вредности </a:t>
            </a:r>
          </a:p>
          <a:p>
            <a:pPr algn="just"/>
            <a:endParaRPr lang="en-US"/>
          </a:p>
        </p:txBody>
      </p:sp>
    </p:spTree>
    <p:extLst>
      <p:ext uri="{BB962C8B-B14F-4D97-AF65-F5344CB8AC3E}">
        <p14:creationId xmlns:p14="http://schemas.microsoft.com/office/powerpoint/2010/main" val="1269552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F33FA-B618-4CBF-8A14-E1767EBFC304}"/>
              </a:ext>
            </a:extLst>
          </p:cNvPr>
          <p:cNvSpPr>
            <a:spLocks noGrp="1"/>
          </p:cNvSpPr>
          <p:nvPr>
            <p:ph type="ctrTitle"/>
          </p:nvPr>
        </p:nvSpPr>
        <p:spPr>
          <a:xfrm>
            <a:off x="1524000" y="378692"/>
            <a:ext cx="9144000" cy="757382"/>
          </a:xfrm>
        </p:spPr>
        <p:txBody>
          <a:bodyPr>
            <a:normAutofit/>
          </a:bodyPr>
          <a:lstStyle/>
          <a:p>
            <a:r>
              <a:rPr lang="sr-Cyrl-RS" sz="3600">
                <a:latin typeface="+mn-lt"/>
              </a:rPr>
              <a:t>Обавеза пријављивања концентрације</a:t>
            </a:r>
            <a:endParaRPr lang="en-US" sz="3600">
              <a:latin typeface="+mn-lt"/>
            </a:endParaRPr>
          </a:p>
        </p:txBody>
      </p:sp>
      <p:sp>
        <p:nvSpPr>
          <p:cNvPr id="3" name="Subtitle 2">
            <a:extLst>
              <a:ext uri="{FF2B5EF4-FFF2-40B4-BE49-F238E27FC236}">
                <a16:creationId xmlns:a16="http://schemas.microsoft.com/office/drawing/2014/main" id="{DAF97F2C-322C-4A9C-B07F-EE5943E1242A}"/>
              </a:ext>
            </a:extLst>
          </p:cNvPr>
          <p:cNvSpPr>
            <a:spLocks noGrp="1"/>
          </p:cNvSpPr>
          <p:nvPr>
            <p:ph type="subTitle" idx="1"/>
          </p:nvPr>
        </p:nvSpPr>
        <p:spPr>
          <a:xfrm>
            <a:off x="692727" y="1339273"/>
            <a:ext cx="10815782" cy="5140035"/>
          </a:xfrm>
        </p:spPr>
        <p:txBody>
          <a:bodyPr/>
          <a:lstStyle/>
          <a:p>
            <a:pPr marL="342900" indent="-342900" algn="just">
              <a:buFont typeface="Arial" panose="020B0604020202020204" pitchFamily="34" charset="0"/>
              <a:buChar char="•"/>
            </a:pPr>
            <a:r>
              <a:rPr lang="sr-Cyrl-RS"/>
              <a:t>Према нашем законском решењу, учесници у концентрацији обавезни су да поднесу пријаву када год њихова концентрација превазилази тзв. „праг нотификације“, тј. када је концентрација толике величине да је законодавац сматра потенцијално вредном испитивања</a:t>
            </a:r>
          </a:p>
          <a:p>
            <a:pPr marL="342900" indent="-342900" algn="just">
              <a:buFont typeface="Arial" panose="020B0604020202020204" pitchFamily="34" charset="0"/>
              <a:buChar char="•"/>
            </a:pPr>
            <a:r>
              <a:rPr lang="sr-Cyrl-RS"/>
              <a:t>Пријава се мора поднети у року од 15 дана. Тај рок почиње да тече од закључивања уговора, објављивања јавног позива, односно понуде и затварање  јавне понуде, или од стицање контроле. У случају да су у таквој трансакцији побројани догађаји распоредђени на различите датуме, рок  од 15 дана почиње да тече од прве побројане радње</a:t>
            </a:r>
          </a:p>
          <a:p>
            <a:pPr marL="342900" indent="-342900" algn="just">
              <a:buFont typeface="Arial" panose="020B0604020202020204" pitchFamily="34" charset="0"/>
              <a:buChar char="•"/>
            </a:pPr>
            <a:r>
              <a:rPr lang="sr-Cyrl-RS"/>
              <a:t>Законодавац уводи и додатну могућност да се одобрење концентрације затражи и пре наведених датума, и то онда када учесници на тржишту „покажу озбиљну намеру“ да створе концентрацију. Они то могу учинити потписивањем писама о намерама, објављивањем намере и на други начин</a:t>
            </a:r>
            <a:endParaRPr lang="en-US"/>
          </a:p>
        </p:txBody>
      </p:sp>
    </p:spTree>
    <p:extLst>
      <p:ext uri="{BB962C8B-B14F-4D97-AF65-F5344CB8AC3E}">
        <p14:creationId xmlns:p14="http://schemas.microsoft.com/office/powerpoint/2010/main" val="2591788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FDB18-C850-43AC-911F-F7687C2814F1}"/>
              </a:ext>
            </a:extLst>
          </p:cNvPr>
          <p:cNvSpPr>
            <a:spLocks noGrp="1"/>
          </p:cNvSpPr>
          <p:nvPr>
            <p:ph type="ctrTitle"/>
          </p:nvPr>
        </p:nvSpPr>
        <p:spPr>
          <a:xfrm>
            <a:off x="1431635" y="461818"/>
            <a:ext cx="9365674" cy="886691"/>
          </a:xfrm>
        </p:spPr>
        <p:txBody>
          <a:bodyPr>
            <a:normAutofit/>
          </a:bodyPr>
          <a:lstStyle/>
          <a:p>
            <a:r>
              <a:rPr lang="sr-Cyrl-RS" sz="3600">
                <a:latin typeface="+mn-lt"/>
              </a:rPr>
              <a:t>Прагови нотификације</a:t>
            </a:r>
            <a:endParaRPr lang="en-US" sz="3600">
              <a:latin typeface="+mn-lt"/>
            </a:endParaRPr>
          </a:p>
        </p:txBody>
      </p:sp>
      <p:sp>
        <p:nvSpPr>
          <p:cNvPr id="3" name="Subtitle 2">
            <a:extLst>
              <a:ext uri="{FF2B5EF4-FFF2-40B4-BE49-F238E27FC236}">
                <a16:creationId xmlns:a16="http://schemas.microsoft.com/office/drawing/2014/main" id="{17300CE8-E78D-409B-9245-5E2609491C09}"/>
              </a:ext>
            </a:extLst>
          </p:cNvPr>
          <p:cNvSpPr>
            <a:spLocks noGrp="1"/>
          </p:cNvSpPr>
          <p:nvPr>
            <p:ph type="subTitle" idx="1"/>
          </p:nvPr>
        </p:nvSpPr>
        <p:spPr>
          <a:xfrm>
            <a:off x="711200" y="1588655"/>
            <a:ext cx="10815782" cy="4807527"/>
          </a:xfrm>
        </p:spPr>
        <p:txBody>
          <a:bodyPr>
            <a:normAutofit fontScale="85000" lnSpcReduction="10000"/>
          </a:bodyPr>
          <a:lstStyle/>
          <a:p>
            <a:pPr marL="342900" indent="-342900" algn="just">
              <a:buFont typeface="Arial" panose="020B0604020202020204" pitchFamily="34" charset="0"/>
              <a:buChar char="•"/>
            </a:pPr>
            <a:r>
              <a:rPr lang="sr-Cyrl-RS"/>
              <a:t>Прагови нотификација  се прописују као објективни показатељи који треба да осликају снагу учесника намераване концентрације. Задатак овако постављених филтера јесте </a:t>
            </a:r>
            <a:r>
              <a:rPr lang="sr-Cyrl-RS" i="1"/>
              <a:t>а </a:t>
            </a:r>
            <a:r>
              <a:rPr lang="sr-Latn-RS" i="1"/>
              <a:t>priori </a:t>
            </a:r>
            <a:r>
              <a:rPr lang="sr-Cyrl-RS"/>
              <a:t>елиминишу небитне трансакције, а за оне битне да  предвиде обавезу пријаве.</a:t>
            </a:r>
          </a:p>
          <a:p>
            <a:pPr marL="342900" indent="-342900" algn="just">
              <a:buFont typeface="Arial" panose="020B0604020202020204" pitchFamily="34" charset="0"/>
              <a:buChar char="•"/>
            </a:pPr>
            <a:r>
              <a:rPr lang="sr-Cyrl-RS"/>
              <a:t>Према нашем Закону прописани су објективни прагови за обавезу пријаве концентрације Комисији за заштиту конкуренције. Конкуренција се мора пријавити у два случаја:</a:t>
            </a:r>
          </a:p>
          <a:p>
            <a:pPr marL="457200" indent="-457200" algn="just">
              <a:buFont typeface="+mj-lt"/>
              <a:buAutoNum type="arabicPeriod"/>
            </a:pPr>
            <a:r>
              <a:rPr lang="sr-Cyrl-RS"/>
              <a:t>када је укупан годишњи приход свих учесника у концентрацији остварен на светском тржишту у предходној обрачунској години већи од 100 милиона евра, с тим да најмање један учесник у концентрацији на тржишту РС има приход већи од 10 милиона евра;</a:t>
            </a:r>
          </a:p>
          <a:p>
            <a:pPr marL="457200" indent="-457200" algn="just">
              <a:buFont typeface="+mj-lt"/>
              <a:buAutoNum type="arabicPeriod"/>
            </a:pPr>
            <a:r>
              <a:rPr lang="sr-Cyrl-RS"/>
              <a:t>када је укупни годишњи приход најмање два учесника у концентрацији остварен на тржишти РС већи од 20 милиона евра у претходној обрачунској години, с тим што најмање два учесника у концентрацији на тржишту РС имају приход већи од по милион евра у истом периоду</a:t>
            </a:r>
          </a:p>
          <a:p>
            <a:pPr algn="just"/>
            <a:r>
              <a:rPr lang="sr-Cyrl-RS"/>
              <a:t>При рачунању прихода учесника концентрације не рачунају се приходи који ти учесници остваре у међусобној размени. Под приходима учесника рачунају се приходи целокупне групе компаније</a:t>
            </a:r>
            <a:endParaRPr lang="en-US"/>
          </a:p>
        </p:txBody>
      </p:sp>
    </p:spTree>
    <p:extLst>
      <p:ext uri="{BB962C8B-B14F-4D97-AF65-F5344CB8AC3E}">
        <p14:creationId xmlns:p14="http://schemas.microsoft.com/office/powerpoint/2010/main" val="2550065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7F9F2-7D5E-4C14-89C4-53DC77F68270}"/>
              </a:ext>
            </a:extLst>
          </p:cNvPr>
          <p:cNvSpPr>
            <a:spLocks noGrp="1"/>
          </p:cNvSpPr>
          <p:nvPr>
            <p:ph type="ctrTitle"/>
          </p:nvPr>
        </p:nvSpPr>
        <p:spPr>
          <a:xfrm>
            <a:off x="1524000" y="424873"/>
            <a:ext cx="9144000" cy="858982"/>
          </a:xfrm>
        </p:spPr>
        <p:txBody>
          <a:bodyPr>
            <a:normAutofit fontScale="90000"/>
          </a:bodyPr>
          <a:lstStyle/>
          <a:p>
            <a:r>
              <a:rPr lang="sr-Cyrl-RS" sz="3600">
                <a:latin typeface="+mn-lt"/>
              </a:rPr>
              <a:t> Поступак испитивања и доношење Одлуке у поступку</a:t>
            </a:r>
            <a:endParaRPr lang="en-US" sz="3600">
              <a:latin typeface="+mn-lt"/>
            </a:endParaRPr>
          </a:p>
        </p:txBody>
      </p:sp>
      <p:sp>
        <p:nvSpPr>
          <p:cNvPr id="3" name="Subtitle 2">
            <a:extLst>
              <a:ext uri="{FF2B5EF4-FFF2-40B4-BE49-F238E27FC236}">
                <a16:creationId xmlns:a16="http://schemas.microsoft.com/office/drawing/2014/main" id="{302A7B0D-DCFE-404C-A493-1B9155BBED35}"/>
              </a:ext>
            </a:extLst>
          </p:cNvPr>
          <p:cNvSpPr>
            <a:spLocks noGrp="1"/>
          </p:cNvSpPr>
          <p:nvPr>
            <p:ph type="subTitle" idx="1"/>
          </p:nvPr>
        </p:nvSpPr>
        <p:spPr>
          <a:xfrm>
            <a:off x="683491" y="1283855"/>
            <a:ext cx="10843491" cy="5504872"/>
          </a:xfrm>
        </p:spPr>
        <p:txBody>
          <a:bodyPr>
            <a:normAutofit lnSpcReduction="10000"/>
          </a:bodyPr>
          <a:lstStyle/>
          <a:p>
            <a:pPr marL="342900" indent="-342900" algn="just">
              <a:buFont typeface="Arial" panose="020B0604020202020204" pitchFamily="34" charset="0"/>
              <a:buChar char="•"/>
            </a:pPr>
            <a:r>
              <a:rPr lang="sr-Cyrl-RS"/>
              <a:t>Поступак испитивања концентрације у српском праву има две потенцијалне фазе. Прва траје највише месец дана од дана пријаве. Друга, додатна, може се остварити закључком који доноси Председник Комисије и може трајати највише четири месеца</a:t>
            </a:r>
          </a:p>
          <a:p>
            <a:pPr marL="342900" indent="-342900" algn="just">
              <a:buFont typeface="Arial" panose="020B0604020202020204" pitchFamily="34" charset="0"/>
              <a:buChar char="•"/>
            </a:pPr>
            <a:r>
              <a:rPr lang="sr-Cyrl-RS"/>
              <a:t>Поступак се окончава доношењем решења којим се концентрација одобрава или се одобрење ускраћује. Ако Комисија пропусти да одлучи (позитивно или негативно) у прописаним роковима, сматра се да је концентрација одобрена</a:t>
            </a:r>
          </a:p>
          <a:p>
            <a:pPr marL="342900" indent="-342900" algn="just">
              <a:buFont typeface="Arial" panose="020B0604020202020204" pitchFamily="34" charset="0"/>
              <a:buChar char="•"/>
            </a:pPr>
            <a:r>
              <a:rPr lang="sr-Cyrl-RS"/>
              <a:t>Осим решења којим се концентрација одобрава или ускраћује одобрење, концентрација може бити и </a:t>
            </a:r>
            <a:r>
              <a:rPr lang="sr-Cyrl-RS" b="1"/>
              <a:t>условно одобрена </a:t>
            </a:r>
            <a:r>
              <a:rPr lang="sr-Cyrl-RS"/>
              <a:t>уз испуњење посебних услова како би концентрација, ипак, била одобрена (нпр. да отуђи део имовине)</a:t>
            </a:r>
          </a:p>
          <a:p>
            <a:pPr marL="342900" indent="-342900" algn="just">
              <a:buFont typeface="Arial" panose="020B0604020202020204" pitchFamily="34" charset="0"/>
              <a:buChar char="•"/>
            </a:pPr>
            <a:r>
              <a:rPr lang="sr-Cyrl-RS"/>
              <a:t>Ако учесницима којима је концентрација условно одобрена те услове не испуне у наложеном року, може се наложити мера деконцентрације: подела привредног друштва, отуђење акција или удела, раскид уговора,итд</a:t>
            </a:r>
          </a:p>
          <a:p>
            <a:pPr marL="342900" indent="-342900" algn="just">
              <a:buFont typeface="Arial" panose="020B0604020202020204" pitchFamily="34" charset="0"/>
              <a:buChar char="•"/>
            </a:pPr>
            <a:r>
              <a:rPr lang="sr-Cyrl-RS"/>
              <a:t>Они који не поднесу пријаву концентрације, иако су то били дужни, Комисија може изрећи меру </a:t>
            </a:r>
            <a:r>
              <a:rPr lang="sr-Cyrl-RS" b="1"/>
              <a:t>процесног пенала </a:t>
            </a:r>
            <a:r>
              <a:rPr lang="sr-Cyrl-RS"/>
              <a:t>у висини од 500 до 5000 евра за сваки дан закашњења, али укупно не више од 10 одсто укупног годишњег прихода </a:t>
            </a:r>
          </a:p>
          <a:p>
            <a:pPr marL="342900" indent="-342900" algn="just">
              <a:buFont typeface="Arial" panose="020B0604020202020204" pitchFamily="34" charset="0"/>
              <a:buChar char="•"/>
            </a:pPr>
            <a:endParaRPr lang="sr-Cyrl-RS"/>
          </a:p>
        </p:txBody>
      </p:sp>
    </p:spTree>
    <p:extLst>
      <p:ext uri="{BB962C8B-B14F-4D97-AF65-F5344CB8AC3E}">
        <p14:creationId xmlns:p14="http://schemas.microsoft.com/office/powerpoint/2010/main" val="277589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1216</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Право конкуренције </vt:lpstr>
      <vt:lpstr>PowerPoint Presentation</vt:lpstr>
      <vt:lpstr>Дефинисање и врсте концентрација </vt:lpstr>
      <vt:lpstr>Ефекти концентрација</vt:lpstr>
      <vt:lpstr>Разлози за контролу концентрација </vt:lpstr>
      <vt:lpstr>Правни третман концентрација</vt:lpstr>
      <vt:lpstr>Обавеза пријављивања концентрације</vt:lpstr>
      <vt:lpstr>Прагови нотификације</vt:lpstr>
      <vt:lpstr> Поступак испитивања и доношење Одлуке у поступку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Jelena Vukovic</dc:creator>
  <cp:lastModifiedBy>Jelena Vukovic</cp:lastModifiedBy>
  <cp:revision>26</cp:revision>
  <dcterms:created xsi:type="dcterms:W3CDTF">2020-12-13T22:20:48Z</dcterms:created>
  <dcterms:modified xsi:type="dcterms:W3CDTF">2020-12-14T13:54:40Z</dcterms:modified>
</cp:coreProperties>
</file>