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2755C-D5BF-490B-8C0E-EFEB9945F4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C66D8C-3DBF-455D-92DA-7111163E39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1E984F-1C0D-4AC4-98F8-1FAE01194071}"/>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5" name="Footer Placeholder 4">
            <a:extLst>
              <a:ext uri="{FF2B5EF4-FFF2-40B4-BE49-F238E27FC236}">
                <a16:creationId xmlns:a16="http://schemas.microsoft.com/office/drawing/2014/main" id="{1A80442B-8811-443F-82B4-26222E955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256AD-EF7F-46BD-8112-0F2D6BA72C1C}"/>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2561110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44AE-F3ED-479B-A74A-F4CF7D378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4DB446-CAA0-4730-A186-2A8A277406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443CCD-86EF-4958-92B7-E95791D0286E}"/>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5" name="Footer Placeholder 4">
            <a:extLst>
              <a:ext uri="{FF2B5EF4-FFF2-40B4-BE49-F238E27FC236}">
                <a16:creationId xmlns:a16="http://schemas.microsoft.com/office/drawing/2014/main" id="{0C2CBFC7-4D63-42EA-9B27-1A2926786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E8030-30CE-4BB2-81CA-02A2ECAF4E55}"/>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357013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660744-B20D-4350-9596-2C709A87AC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F23256-28DF-49CE-AC1A-967E91C26E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F9CAD2-3CEF-4D54-9659-3D207353F966}"/>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5" name="Footer Placeholder 4">
            <a:extLst>
              <a:ext uri="{FF2B5EF4-FFF2-40B4-BE49-F238E27FC236}">
                <a16:creationId xmlns:a16="http://schemas.microsoft.com/office/drawing/2014/main" id="{D167FF4F-FA8D-4642-B6C1-7E69815ED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B1826-3F34-454A-9375-DCEBBD5D06C4}"/>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118749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3903F-43AB-4F9F-9966-4B7D7A0AC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B876C4-6F20-41A8-96FE-B018A76A44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816B16-3990-446B-BCC2-D198AB9731EA}"/>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5" name="Footer Placeholder 4">
            <a:extLst>
              <a:ext uri="{FF2B5EF4-FFF2-40B4-BE49-F238E27FC236}">
                <a16:creationId xmlns:a16="http://schemas.microsoft.com/office/drawing/2014/main" id="{080A0F80-B138-4CB9-815B-DEDC49394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82C7A-01F4-49B8-A168-85BFD964B66D}"/>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130543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288A-9712-458D-9403-C159A4A27D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218984-64A7-4A64-A246-66417E4F86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C7E9EE-00FC-4B3E-A7AF-E892C0716225}"/>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5" name="Footer Placeholder 4">
            <a:extLst>
              <a:ext uri="{FF2B5EF4-FFF2-40B4-BE49-F238E27FC236}">
                <a16:creationId xmlns:a16="http://schemas.microsoft.com/office/drawing/2014/main" id="{44640094-1B3E-4E99-953D-9D5267B5A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B21EB-602A-4520-A30D-377A680A5CB0}"/>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257751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5A3D-3131-4AF3-8E42-0EDBDCEF4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534F8E-9C1E-43A1-B131-FDF104DCB2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D6EFE0-D31C-4B71-8CF1-1B206264B6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3BC916-86DB-48C8-948A-7426FB937BA6}"/>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6" name="Footer Placeholder 5">
            <a:extLst>
              <a:ext uri="{FF2B5EF4-FFF2-40B4-BE49-F238E27FC236}">
                <a16:creationId xmlns:a16="http://schemas.microsoft.com/office/drawing/2014/main" id="{3F22D70D-07EC-471B-ADD6-EF44BDD95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293CC6-D4F2-49FB-9E09-A91ABDB6701E}"/>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141160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D08F6-9E91-43CF-8264-43E833DB20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9F103B-427A-4390-844E-FEBD692119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4BCB48-BB2A-4792-9357-6099CD05CC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D774DC-2566-47F2-9979-C827A1B369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05941-7E36-4663-B706-E89C88F3A0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1E4336-1D71-476A-81F9-24F92FC184FE}"/>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8" name="Footer Placeholder 7">
            <a:extLst>
              <a:ext uri="{FF2B5EF4-FFF2-40B4-BE49-F238E27FC236}">
                <a16:creationId xmlns:a16="http://schemas.microsoft.com/office/drawing/2014/main" id="{3331211E-E4A1-4BB1-8F36-0B57B0F9D1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BE15DC-EBF1-4F76-B652-E66E4867FA74}"/>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3602498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C53A0-D4DB-4083-8BBD-813DDDD3AD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82AB8A-1E0E-48B0-ADEA-8421C1A20EFA}"/>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4" name="Footer Placeholder 3">
            <a:extLst>
              <a:ext uri="{FF2B5EF4-FFF2-40B4-BE49-F238E27FC236}">
                <a16:creationId xmlns:a16="http://schemas.microsoft.com/office/drawing/2014/main" id="{5460248A-2302-491D-A5D2-D79540C2B7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E75A1D-E65D-485C-B531-501D42FCD5B3}"/>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245517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A6168F-097C-4556-B720-5AE306C104CB}"/>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3" name="Footer Placeholder 2">
            <a:extLst>
              <a:ext uri="{FF2B5EF4-FFF2-40B4-BE49-F238E27FC236}">
                <a16:creationId xmlns:a16="http://schemas.microsoft.com/office/drawing/2014/main" id="{B5E12852-A619-423D-A300-A215AF5204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278F4A-D159-4AE6-9CBD-D74EF7FAFF68}"/>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6084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E54B1-950F-45ED-9F50-F83B39AF4E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934C89-9189-4102-BDFF-6122FFDC39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C3C126-6D79-4186-843D-2B426C5E0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33DFDC-9A5B-4E50-9699-DF3B92B92899}"/>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6" name="Footer Placeholder 5">
            <a:extLst>
              <a:ext uri="{FF2B5EF4-FFF2-40B4-BE49-F238E27FC236}">
                <a16:creationId xmlns:a16="http://schemas.microsoft.com/office/drawing/2014/main" id="{71B2F376-44B6-4952-96B9-3457F92A2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2CD816-1088-4E73-8B91-819C4D4F0207}"/>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331996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DDF0-72E6-429D-88D0-53BFE53A3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D353A8-340F-4454-9276-FFDE34E264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392DC5-DEAA-41A6-B266-59B4938EC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C9C6CE-CFE8-43A3-84DA-A1185D6A3899}"/>
              </a:ext>
            </a:extLst>
          </p:cNvPr>
          <p:cNvSpPr>
            <a:spLocks noGrp="1"/>
          </p:cNvSpPr>
          <p:nvPr>
            <p:ph type="dt" sz="half" idx="10"/>
          </p:nvPr>
        </p:nvSpPr>
        <p:spPr/>
        <p:txBody>
          <a:bodyPr/>
          <a:lstStyle/>
          <a:p>
            <a:fld id="{AB209DAC-AC7A-49FD-97D7-E0D715EE2909}" type="datetimeFigureOut">
              <a:rPr lang="en-US" smtClean="0"/>
              <a:t>07.12.2020</a:t>
            </a:fld>
            <a:endParaRPr lang="en-US"/>
          </a:p>
        </p:txBody>
      </p:sp>
      <p:sp>
        <p:nvSpPr>
          <p:cNvPr id="6" name="Footer Placeholder 5">
            <a:extLst>
              <a:ext uri="{FF2B5EF4-FFF2-40B4-BE49-F238E27FC236}">
                <a16:creationId xmlns:a16="http://schemas.microsoft.com/office/drawing/2014/main" id="{49FA7A0A-4051-4EFD-B212-2D1EC04DD9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ABDDF-01AF-470F-AE26-A036A0311DD1}"/>
              </a:ext>
            </a:extLst>
          </p:cNvPr>
          <p:cNvSpPr>
            <a:spLocks noGrp="1"/>
          </p:cNvSpPr>
          <p:nvPr>
            <p:ph type="sldNum" sz="quarter" idx="12"/>
          </p:nvPr>
        </p:nvSpPr>
        <p:spPr/>
        <p:txBody>
          <a:bodyPr/>
          <a:lstStyle/>
          <a:p>
            <a:fld id="{1B33FA3C-897F-47CF-B1C9-BF7246944D1A}" type="slidenum">
              <a:rPr lang="en-US" smtClean="0"/>
              <a:t>‹#›</a:t>
            </a:fld>
            <a:endParaRPr lang="en-US"/>
          </a:p>
        </p:txBody>
      </p:sp>
    </p:spTree>
    <p:extLst>
      <p:ext uri="{BB962C8B-B14F-4D97-AF65-F5344CB8AC3E}">
        <p14:creationId xmlns:p14="http://schemas.microsoft.com/office/powerpoint/2010/main" val="208562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D9ADAA-10A3-4270-BC95-30AD7E766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D5C37D-ABF1-4D2C-BB79-5E44713592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29B235-875D-4C52-91C8-0AF2573FC3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09DAC-AC7A-49FD-97D7-E0D715EE2909}" type="datetimeFigureOut">
              <a:rPr lang="en-US" smtClean="0"/>
              <a:t>07.12.2020</a:t>
            </a:fld>
            <a:endParaRPr lang="en-US"/>
          </a:p>
        </p:txBody>
      </p:sp>
      <p:sp>
        <p:nvSpPr>
          <p:cNvPr id="5" name="Footer Placeholder 4">
            <a:extLst>
              <a:ext uri="{FF2B5EF4-FFF2-40B4-BE49-F238E27FC236}">
                <a16:creationId xmlns:a16="http://schemas.microsoft.com/office/drawing/2014/main" id="{E69DDF40-6581-4D3F-B10E-2C00C484F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5568CB-C77C-4BB6-A9DC-BF8B726A6F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3FA3C-897F-47CF-B1C9-BF7246944D1A}" type="slidenum">
              <a:rPr lang="en-US" smtClean="0"/>
              <a:t>‹#›</a:t>
            </a:fld>
            <a:endParaRPr lang="en-US"/>
          </a:p>
        </p:txBody>
      </p:sp>
    </p:spTree>
    <p:extLst>
      <p:ext uri="{BB962C8B-B14F-4D97-AF65-F5344CB8AC3E}">
        <p14:creationId xmlns:p14="http://schemas.microsoft.com/office/powerpoint/2010/main" val="916000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ukovic.jelena2@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4597-9672-4781-9B35-61616E9F90A7}"/>
              </a:ext>
            </a:extLst>
          </p:cNvPr>
          <p:cNvSpPr>
            <a:spLocks noGrp="1"/>
          </p:cNvSpPr>
          <p:nvPr>
            <p:ph type="ctrTitle"/>
          </p:nvPr>
        </p:nvSpPr>
        <p:spPr>
          <a:xfrm>
            <a:off x="1524000" y="526473"/>
            <a:ext cx="9144000" cy="692727"/>
          </a:xfrm>
        </p:spPr>
        <p:txBody>
          <a:bodyPr>
            <a:normAutofit/>
          </a:bodyPr>
          <a:lstStyle/>
          <a:p>
            <a:r>
              <a:rPr lang="sr-Cyrl-RS" sz="3200">
                <a:latin typeface="+mn-lt"/>
              </a:rPr>
              <a:t>Право конкуренције </a:t>
            </a:r>
            <a:endParaRPr lang="en-US" sz="3200">
              <a:latin typeface="+mn-lt"/>
            </a:endParaRPr>
          </a:p>
        </p:txBody>
      </p:sp>
      <p:sp>
        <p:nvSpPr>
          <p:cNvPr id="3" name="Subtitle 2">
            <a:extLst>
              <a:ext uri="{FF2B5EF4-FFF2-40B4-BE49-F238E27FC236}">
                <a16:creationId xmlns:a16="http://schemas.microsoft.com/office/drawing/2014/main" id="{A6E7DF5F-DD76-4714-8CA2-2C9392BCF615}"/>
              </a:ext>
            </a:extLst>
          </p:cNvPr>
          <p:cNvSpPr>
            <a:spLocks noGrp="1"/>
          </p:cNvSpPr>
          <p:nvPr>
            <p:ph type="subTitle" idx="1"/>
          </p:nvPr>
        </p:nvSpPr>
        <p:spPr>
          <a:xfrm>
            <a:off x="1524000" y="2346035"/>
            <a:ext cx="9144000" cy="3985491"/>
          </a:xfrm>
        </p:spPr>
        <p:txBody>
          <a:bodyPr>
            <a:normAutofit/>
          </a:bodyPr>
          <a:lstStyle/>
          <a:p>
            <a:pPr eaLnBrk="1" hangingPunct="1">
              <a:buFontTx/>
              <a:buNone/>
            </a:pPr>
            <a:r>
              <a:rPr lang="sr-Cyrl-CS" altLang="en-US" sz="4000"/>
              <a:t>Доминантан положај </a:t>
            </a:r>
          </a:p>
          <a:p>
            <a:pPr eaLnBrk="1" hangingPunct="1">
              <a:buFontTx/>
              <a:buNone/>
            </a:pPr>
            <a:r>
              <a:rPr lang="sr-Cyrl-CS" altLang="en-US" sz="4000"/>
              <a:t>и његова злоупотреба</a:t>
            </a:r>
          </a:p>
          <a:p>
            <a:pPr eaLnBrk="1" hangingPunct="1">
              <a:buFontTx/>
              <a:buNone/>
            </a:pPr>
            <a:endParaRPr lang="sr-Cyrl-CS" altLang="en-US" sz="4000"/>
          </a:p>
          <a:p>
            <a:pPr eaLnBrk="1" hangingPunct="1">
              <a:buFontTx/>
              <a:buNone/>
            </a:pPr>
            <a:endParaRPr lang="sr-Cyrl-CS" altLang="en-US" sz="4000"/>
          </a:p>
          <a:p>
            <a:r>
              <a:rPr lang="sr-Cyrl-RS" sz="1800"/>
              <a:t>Јелена Вуковић</a:t>
            </a:r>
          </a:p>
          <a:p>
            <a:r>
              <a:rPr lang="sr-Latn-RS" sz="1800">
                <a:hlinkClick r:id="rId2"/>
              </a:rPr>
              <a:t>vukovic.jelena2</a:t>
            </a:r>
            <a:r>
              <a:rPr lang="en-US" sz="1800">
                <a:hlinkClick r:id="rId2"/>
              </a:rPr>
              <a:t>@gmail.com</a:t>
            </a:r>
            <a:endParaRPr lang="en-US" sz="1800"/>
          </a:p>
          <a:p>
            <a:r>
              <a:rPr lang="en-US" sz="1800"/>
              <a:t>062</a:t>
            </a:r>
            <a:r>
              <a:rPr lang="sr-Latn-RS" sz="1800"/>
              <a:t>/277-439</a:t>
            </a:r>
            <a:endParaRPr lang="en-US" sz="1800"/>
          </a:p>
          <a:p>
            <a:pPr eaLnBrk="1" hangingPunct="1">
              <a:buFontTx/>
              <a:buNone/>
            </a:pPr>
            <a:endParaRPr lang="ru-RU" altLang="en-US" sz="2200"/>
          </a:p>
          <a:p>
            <a:endParaRPr lang="en-US"/>
          </a:p>
        </p:txBody>
      </p:sp>
    </p:spTree>
    <p:extLst>
      <p:ext uri="{BB962C8B-B14F-4D97-AF65-F5344CB8AC3E}">
        <p14:creationId xmlns:p14="http://schemas.microsoft.com/office/powerpoint/2010/main" val="3615733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52117-24EC-4472-A71E-01DB4016E3A4}"/>
              </a:ext>
            </a:extLst>
          </p:cNvPr>
          <p:cNvSpPr>
            <a:spLocks noGrp="1"/>
          </p:cNvSpPr>
          <p:nvPr>
            <p:ph type="ctrTitle"/>
          </p:nvPr>
        </p:nvSpPr>
        <p:spPr>
          <a:xfrm>
            <a:off x="1422400" y="378692"/>
            <a:ext cx="9402618" cy="757382"/>
          </a:xfrm>
        </p:spPr>
        <p:txBody>
          <a:bodyPr>
            <a:normAutofit/>
          </a:bodyPr>
          <a:lstStyle/>
          <a:p>
            <a:r>
              <a:rPr lang="sr-Cyrl-RS" sz="3600">
                <a:latin typeface="+mn-lt"/>
              </a:rPr>
              <a:t>Доминантан положај и његове злоупотребе</a:t>
            </a:r>
            <a:endParaRPr lang="en-US" sz="3600">
              <a:latin typeface="+mn-lt"/>
            </a:endParaRPr>
          </a:p>
        </p:txBody>
      </p:sp>
      <p:sp>
        <p:nvSpPr>
          <p:cNvPr id="3" name="Subtitle 2">
            <a:extLst>
              <a:ext uri="{FF2B5EF4-FFF2-40B4-BE49-F238E27FC236}">
                <a16:creationId xmlns:a16="http://schemas.microsoft.com/office/drawing/2014/main" id="{BED0ACEC-C137-42F0-8C3F-C6D600452681}"/>
              </a:ext>
            </a:extLst>
          </p:cNvPr>
          <p:cNvSpPr>
            <a:spLocks noGrp="1"/>
          </p:cNvSpPr>
          <p:nvPr>
            <p:ph type="subTitle" idx="1"/>
          </p:nvPr>
        </p:nvSpPr>
        <p:spPr>
          <a:xfrm>
            <a:off x="711199" y="1477818"/>
            <a:ext cx="10806545" cy="5001490"/>
          </a:xfrm>
        </p:spPr>
        <p:txBody>
          <a:bodyPr/>
          <a:lstStyle/>
          <a:p>
            <a:pPr marL="342900" indent="-342900" algn="l">
              <a:buFont typeface="Arial" panose="020B0604020202020204" pitchFamily="34" charset="0"/>
              <a:buChar char="•"/>
            </a:pPr>
            <a:r>
              <a:rPr lang="sr-Cyrl-RS"/>
              <a:t>Злоупотреба доминантног положаја према потрошачима</a:t>
            </a:r>
          </a:p>
          <a:p>
            <a:pPr marL="342900" indent="-342900" algn="l">
              <a:buFont typeface="Arial" panose="020B0604020202020204" pitchFamily="34" charset="0"/>
              <a:buChar char="•"/>
            </a:pPr>
            <a:r>
              <a:rPr lang="sr-Cyrl-RS"/>
              <a:t>Злоупотреба доминантног положаја према конкурентима</a:t>
            </a:r>
          </a:p>
          <a:p>
            <a:pPr algn="l"/>
            <a:r>
              <a:rPr lang="sr-Cyrl-RS"/>
              <a:t>         -  Предаторно формирање цена</a:t>
            </a:r>
          </a:p>
          <a:p>
            <a:pPr algn="l"/>
            <a:r>
              <a:rPr lang="sr-Cyrl-RS"/>
              <a:t>         -  Ценовна и друга дискриминација</a:t>
            </a:r>
          </a:p>
          <a:p>
            <a:pPr algn="l"/>
            <a:r>
              <a:rPr lang="sr-Cyrl-RS"/>
              <a:t>         -  Везана трговина</a:t>
            </a:r>
          </a:p>
          <a:p>
            <a:pPr marL="342900" indent="-342900" algn="l">
              <a:buFont typeface="Arial" panose="020B0604020202020204" pitchFamily="34" charset="0"/>
              <a:buChar char="•"/>
            </a:pPr>
            <a:r>
              <a:rPr lang="sr-Cyrl-RS"/>
              <a:t>Правни третман злоупотребе доминантног положаја</a:t>
            </a:r>
          </a:p>
          <a:p>
            <a:pPr algn="l"/>
            <a:r>
              <a:rPr lang="sr-Cyrl-RS"/>
              <a:t>         - Релевантно тржиште</a:t>
            </a:r>
          </a:p>
          <a:p>
            <a:pPr algn="l"/>
            <a:r>
              <a:rPr lang="sr-Cyrl-RS"/>
              <a:t>         - Доминантан положај</a:t>
            </a:r>
          </a:p>
          <a:p>
            <a:pPr algn="l"/>
            <a:r>
              <a:rPr lang="sr-Cyrl-RS"/>
              <a:t>         - Злоупотреба</a:t>
            </a:r>
          </a:p>
          <a:p>
            <a:pPr algn="l"/>
            <a:r>
              <a:rPr lang="sr-Cyrl-RS"/>
              <a:t>         - Санкције </a:t>
            </a:r>
            <a:endParaRPr lang="en-US"/>
          </a:p>
        </p:txBody>
      </p:sp>
    </p:spTree>
    <p:extLst>
      <p:ext uri="{BB962C8B-B14F-4D97-AF65-F5344CB8AC3E}">
        <p14:creationId xmlns:p14="http://schemas.microsoft.com/office/powerpoint/2010/main" val="1701152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741F-102D-40F4-8101-A1349FD4A069}"/>
              </a:ext>
            </a:extLst>
          </p:cNvPr>
          <p:cNvSpPr>
            <a:spLocks noGrp="1"/>
          </p:cNvSpPr>
          <p:nvPr>
            <p:ph type="ctrTitle"/>
          </p:nvPr>
        </p:nvSpPr>
        <p:spPr>
          <a:xfrm>
            <a:off x="1440873" y="471055"/>
            <a:ext cx="9337963" cy="1016000"/>
          </a:xfrm>
        </p:spPr>
        <p:txBody>
          <a:bodyPr>
            <a:normAutofit fontScale="90000"/>
          </a:bodyPr>
          <a:lstStyle/>
          <a:p>
            <a:r>
              <a:rPr lang="sr-Cyrl-RS" sz="3600">
                <a:latin typeface="+mn-lt"/>
              </a:rPr>
              <a:t>Злоупотреба доминантног положаја према потрошачима</a:t>
            </a:r>
            <a:endParaRPr lang="en-US" sz="3600">
              <a:latin typeface="+mn-lt"/>
            </a:endParaRPr>
          </a:p>
        </p:txBody>
      </p:sp>
      <p:sp>
        <p:nvSpPr>
          <p:cNvPr id="3" name="Subtitle 2">
            <a:extLst>
              <a:ext uri="{FF2B5EF4-FFF2-40B4-BE49-F238E27FC236}">
                <a16:creationId xmlns:a16="http://schemas.microsoft.com/office/drawing/2014/main" id="{F6E5CF34-DCBC-4B39-8891-C3C5B06CDD1F}"/>
              </a:ext>
            </a:extLst>
          </p:cNvPr>
          <p:cNvSpPr>
            <a:spLocks noGrp="1"/>
          </p:cNvSpPr>
          <p:nvPr>
            <p:ph type="subTitle" idx="1"/>
          </p:nvPr>
        </p:nvSpPr>
        <p:spPr>
          <a:xfrm>
            <a:off x="701964" y="1616364"/>
            <a:ext cx="10788072" cy="4913745"/>
          </a:xfrm>
        </p:spPr>
        <p:txBody>
          <a:bodyPr/>
          <a:lstStyle/>
          <a:p>
            <a:pPr marL="342900" indent="-342900" algn="l">
              <a:buFont typeface="Arial" panose="020B0604020202020204" pitchFamily="34" charset="0"/>
              <a:buChar char="•"/>
            </a:pPr>
            <a:r>
              <a:rPr lang="sr-Cyrl-RS"/>
              <a:t>Две основе злоупотребе доминантног положаја </a:t>
            </a:r>
          </a:p>
          <a:p>
            <a:pPr algn="just"/>
            <a:r>
              <a:rPr lang="sr-Cyrl-CS" altLang="en-US"/>
              <a:t>      -  експлотативна злоупотреба – злоупотреба према купцима;</a:t>
            </a:r>
          </a:p>
          <a:p>
            <a:pPr algn="just"/>
            <a:r>
              <a:rPr lang="sr-Cyrl-CS" altLang="en-US"/>
              <a:t>      -   ексклузиона злоупотрбеба- злоупотреба према конкурентима.</a:t>
            </a:r>
          </a:p>
          <a:p>
            <a:pPr marL="342900" indent="-342900" algn="just">
              <a:buFont typeface="Arial" panose="020B0604020202020204" pitchFamily="34" charset="0"/>
              <a:buChar char="•"/>
            </a:pPr>
            <a:r>
              <a:rPr lang="sr-Cyrl-CS" altLang="en-US"/>
              <a:t>Експлотативна злоупотреба према потрошачима представља наметање прекомерних цена (неправичне цене)</a:t>
            </a:r>
          </a:p>
          <a:p>
            <a:pPr marL="342900" indent="-342900" algn="just">
              <a:buFont typeface="Arial" panose="020B0604020202020204" pitchFamily="34" charset="0"/>
              <a:buChar char="•"/>
            </a:pPr>
            <a:r>
              <a:rPr lang="sr-Cyrl-CS" altLang="en-US"/>
              <a:t>Злоупотребом доминантног положаја према купцима остварује се економски профит који је далеко мањи од економског профита који присваја монополиста </a:t>
            </a:r>
          </a:p>
          <a:p>
            <a:pPr marL="342900" indent="-342900" algn="just">
              <a:buFont typeface="Arial" panose="020B0604020202020204" pitchFamily="34" charset="0"/>
              <a:buChar char="•"/>
            </a:pPr>
            <a:r>
              <a:rPr lang="sr-Cyrl-CS" altLang="en-US"/>
              <a:t>На дуги рок посматрано, доводи или може да доведе до монопола и његове експлоатативне злоупотребе</a:t>
            </a:r>
          </a:p>
          <a:p>
            <a:pPr algn="l"/>
            <a:endParaRPr lang="sr-Cyrl-RS"/>
          </a:p>
        </p:txBody>
      </p:sp>
    </p:spTree>
    <p:extLst>
      <p:ext uri="{BB962C8B-B14F-4D97-AF65-F5344CB8AC3E}">
        <p14:creationId xmlns:p14="http://schemas.microsoft.com/office/powerpoint/2010/main" val="41832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C9BD-A316-4CF6-B4D5-2AFD86EA6B82}"/>
              </a:ext>
            </a:extLst>
          </p:cNvPr>
          <p:cNvSpPr>
            <a:spLocks noGrp="1"/>
          </p:cNvSpPr>
          <p:nvPr>
            <p:ph type="ctrTitle"/>
          </p:nvPr>
        </p:nvSpPr>
        <p:spPr>
          <a:xfrm>
            <a:off x="1413164" y="316345"/>
            <a:ext cx="9365672" cy="1096819"/>
          </a:xfrm>
        </p:spPr>
        <p:txBody>
          <a:bodyPr>
            <a:normAutofit/>
          </a:bodyPr>
          <a:lstStyle/>
          <a:p>
            <a:r>
              <a:rPr lang="sr-Cyrl-RS" sz="3200">
                <a:latin typeface="+mn-lt"/>
              </a:rPr>
              <a:t>Злоупотреба доминантног положаја према конкурентима</a:t>
            </a:r>
            <a:endParaRPr lang="en-US" sz="3200">
              <a:latin typeface="+mn-lt"/>
            </a:endParaRPr>
          </a:p>
        </p:txBody>
      </p:sp>
      <p:sp>
        <p:nvSpPr>
          <p:cNvPr id="3" name="Subtitle 2">
            <a:extLst>
              <a:ext uri="{FF2B5EF4-FFF2-40B4-BE49-F238E27FC236}">
                <a16:creationId xmlns:a16="http://schemas.microsoft.com/office/drawing/2014/main" id="{9F2035B2-7915-4498-9C1F-58610A17D6A6}"/>
              </a:ext>
            </a:extLst>
          </p:cNvPr>
          <p:cNvSpPr>
            <a:spLocks noGrp="1"/>
          </p:cNvSpPr>
          <p:nvPr>
            <p:ph type="subTitle" idx="1"/>
          </p:nvPr>
        </p:nvSpPr>
        <p:spPr>
          <a:xfrm>
            <a:off x="683491" y="1717963"/>
            <a:ext cx="10825018" cy="4823691"/>
          </a:xfrm>
        </p:spPr>
        <p:txBody>
          <a:bodyPr>
            <a:normAutofit fontScale="92500" lnSpcReduction="10000"/>
          </a:bodyPr>
          <a:lstStyle/>
          <a:p>
            <a:pPr marL="342900" indent="-342900" algn="just">
              <a:buFont typeface="Courier New" panose="02070309020205020404" pitchFamily="49" charset="0"/>
              <a:buChar char="o"/>
            </a:pPr>
            <a:r>
              <a:rPr lang="sr-Cyrl-CS" altLang="en-US" kern="0">
                <a:ea typeface="+mj-ea"/>
                <a:cs typeface="+mj-cs"/>
              </a:rPr>
              <a:t>Злоупотребу доминантног положаја пре</a:t>
            </a:r>
            <a:r>
              <a:rPr lang="sr-Cyrl-RS" altLang="en-US" kern="0">
                <a:ea typeface="+mj-ea"/>
                <a:cs typeface="+mj-cs"/>
              </a:rPr>
              <a:t>м</a:t>
            </a:r>
            <a:r>
              <a:rPr lang="sr-Cyrl-CS" altLang="en-US" kern="0">
                <a:ea typeface="+mj-ea"/>
                <a:cs typeface="+mj-cs"/>
              </a:rPr>
              <a:t>а стварним и потенцијалним конкурентима далеко је садржајније од оне према потрошачима и обухвата низ активности које су усмерене ка наношењу штете тим конкурентима односно слабљењу конкуренције на тржишту </a:t>
            </a:r>
          </a:p>
          <a:p>
            <a:pPr marL="457200" indent="-457200" algn="just">
              <a:buFont typeface="+mj-lt"/>
              <a:buAutoNum type="arabicPeriod"/>
            </a:pPr>
            <a:r>
              <a:rPr lang="sr-Cyrl-CS" altLang="en-US" b="1" kern="0">
                <a:ea typeface="+mj-ea"/>
                <a:cs typeface="+mj-cs"/>
              </a:rPr>
              <a:t>Предаторно формирање цена </a:t>
            </a:r>
            <a:r>
              <a:rPr lang="sr-Cyrl-CS" altLang="en-US" kern="0">
                <a:ea typeface="+mj-ea"/>
                <a:cs typeface="+mj-cs"/>
              </a:rPr>
              <a:t>- је први облик такве злоупотребе. Учесник на тржишту обара продајну цену свог производа испод сопствених  просечних трошкова и услед тога бележи финансијске губитке. Међутим, он својим понашањем тера своје конкуренте да  такође оборе цене (иначе ће остати без купаца односно без прихода од продаје).                                                                                                      </a:t>
            </a:r>
          </a:p>
          <a:p>
            <a:pPr marL="442913" algn="just"/>
            <a:r>
              <a:rPr lang="sr-Cyrl-CS" kern="0">
                <a:ea typeface="+mj-ea"/>
                <a:cs typeface="+mj-cs"/>
              </a:rPr>
              <a:t>Онај ко се упушта у предаторно формирање цена се нада да ће боље поднети финансијске губитке од конкурената, да ће их тако отерати у стечај, да ће тиме ојачати свој доминантан положај и успоставити монопол.</a:t>
            </a:r>
          </a:p>
          <a:p>
            <a:pPr marL="442913" algn="just"/>
            <a:r>
              <a:rPr lang="sr-Cyrl-CS" kern="0">
                <a:ea typeface="+mj-ea"/>
                <a:cs typeface="+mj-cs"/>
              </a:rPr>
              <a:t>Да би се утврдило предаторско понашање потребно је доказати да је предатор оборио своје продајне цене испод својих трошкова. Ту се јавља проблем спозанаје трошкова учесника на тржишту  </a:t>
            </a:r>
            <a:endParaRPr lang="en-US"/>
          </a:p>
          <a:p>
            <a:endParaRPr lang="en-US"/>
          </a:p>
        </p:txBody>
      </p:sp>
    </p:spTree>
    <p:extLst>
      <p:ext uri="{BB962C8B-B14F-4D97-AF65-F5344CB8AC3E}">
        <p14:creationId xmlns:p14="http://schemas.microsoft.com/office/powerpoint/2010/main" val="3197717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F96EC5A-92E6-4C35-8EEA-B18841FA96F4}"/>
              </a:ext>
            </a:extLst>
          </p:cNvPr>
          <p:cNvSpPr>
            <a:spLocks noGrp="1"/>
          </p:cNvSpPr>
          <p:nvPr>
            <p:ph type="subTitle" idx="1"/>
          </p:nvPr>
        </p:nvSpPr>
        <p:spPr>
          <a:xfrm>
            <a:off x="692727" y="489526"/>
            <a:ext cx="10806546" cy="6225310"/>
          </a:xfrm>
        </p:spPr>
        <p:txBody>
          <a:bodyPr>
            <a:normAutofit lnSpcReduction="10000"/>
          </a:bodyPr>
          <a:lstStyle/>
          <a:p>
            <a:pPr marL="628650" indent="-534988" algn="just"/>
            <a:r>
              <a:rPr lang="sr-Cyrl-RS" b="1"/>
              <a:t>2. Ценовна дискриминација </a:t>
            </a:r>
            <a:r>
              <a:rPr lang="sr-Cyrl-RS"/>
              <a:t>је други облик злоупотребе доминантног положаја. Ситуација у којој се наплаћују различите цене истим јединцима производа иако су трошкови њихове понуде идентични.</a:t>
            </a:r>
          </a:p>
          <a:p>
            <a:pPr marL="534988" indent="-534988" algn="just"/>
            <a:r>
              <a:rPr lang="sr-Cyrl-RS"/>
              <a:t>        Може да се користи као метод којим се отежава улазак новим конкурентима.</a:t>
            </a:r>
          </a:p>
          <a:p>
            <a:pPr marL="534988" indent="-534988" algn="just"/>
            <a:r>
              <a:rPr lang="sr-Cyrl-CS" altLang="en-US"/>
              <a:t>        Ценовна и остала дискриминација у вертикалним споразумима као     могућностм затварање тржишта.</a:t>
            </a:r>
          </a:p>
          <a:p>
            <a:pPr marL="534988" indent="-534988" algn="just"/>
            <a:r>
              <a:rPr lang="sr-Cyrl-CS" altLang="en-US"/>
              <a:t>        Економска анализа је показала да у великом броју случајева ценовна дискриминација доводи до увећања друштвеног благостања иако је циљ да се истисне конкуренција и да се успостави доминантан положај.</a:t>
            </a:r>
          </a:p>
          <a:p>
            <a:pPr marL="534988" indent="-534988" algn="just">
              <a:buAutoNum type="arabicPeriod" startAt="3"/>
            </a:pPr>
            <a:r>
              <a:rPr lang="sr-Cyrl-CS" altLang="en-US" b="1"/>
              <a:t>Везана трговина </a:t>
            </a:r>
            <a:r>
              <a:rPr lang="sr-Cyrl-CS" altLang="en-US"/>
              <a:t>представља условљавање куповине једног производа куповином другог производа од истог произвођача, однсоно продавца.</a:t>
            </a:r>
          </a:p>
          <a:p>
            <a:pPr marL="534988" indent="-534988" algn="just"/>
            <a:r>
              <a:rPr lang="sr-Cyrl-CS" altLang="en-US"/>
              <a:t>        Уобичајено понашање у многим случајевима (у којима нема доминантног положаја).</a:t>
            </a:r>
          </a:p>
          <a:p>
            <a:pPr marL="534988" algn="just"/>
            <a:r>
              <a:rPr lang="sr-Cyrl-CS" altLang="en-US"/>
              <a:t>Преношење монопола, односно доминантног положаја са једног тржишта на друго.</a:t>
            </a:r>
          </a:p>
          <a:p>
            <a:pPr marL="534988" algn="just"/>
            <a:r>
              <a:rPr lang="sr-Cyrl-CS" altLang="en-US"/>
              <a:t>Случај </a:t>
            </a:r>
            <a:r>
              <a:rPr lang="sr-Latn-CS" altLang="en-US" i="1"/>
              <a:t>Microsoft</a:t>
            </a:r>
            <a:r>
              <a:rPr lang="sr-Cyrl-RS" altLang="en-US" i="1"/>
              <a:t> +</a:t>
            </a:r>
            <a:r>
              <a:rPr lang="sr-Latn-RS" altLang="en-US" i="1"/>
              <a:t> Internet explorer</a:t>
            </a:r>
            <a:endParaRPr lang="sr-Cyrl-CS" altLang="en-US" i="1"/>
          </a:p>
          <a:p>
            <a:pPr marL="534988" algn="just"/>
            <a:endParaRPr lang="sr-Cyrl-CS" altLang="en-US"/>
          </a:p>
          <a:p>
            <a:pPr marL="534988" algn="just"/>
            <a:endParaRPr lang="sr-Cyrl-CS" altLang="en-US"/>
          </a:p>
          <a:p>
            <a:pPr algn="just"/>
            <a:endParaRPr lang="sr-Cyrl-CS" altLang="en-US"/>
          </a:p>
        </p:txBody>
      </p:sp>
    </p:spTree>
    <p:extLst>
      <p:ext uri="{BB962C8B-B14F-4D97-AF65-F5344CB8AC3E}">
        <p14:creationId xmlns:p14="http://schemas.microsoft.com/office/powerpoint/2010/main" val="421740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B049-613F-4038-8FA6-762F63262773}"/>
              </a:ext>
            </a:extLst>
          </p:cNvPr>
          <p:cNvSpPr>
            <a:spLocks noGrp="1"/>
          </p:cNvSpPr>
          <p:nvPr>
            <p:ph type="ctrTitle"/>
          </p:nvPr>
        </p:nvSpPr>
        <p:spPr>
          <a:xfrm>
            <a:off x="1413163" y="378691"/>
            <a:ext cx="9384145" cy="1052945"/>
          </a:xfrm>
        </p:spPr>
        <p:txBody>
          <a:bodyPr>
            <a:normAutofit/>
          </a:bodyPr>
          <a:lstStyle/>
          <a:p>
            <a:r>
              <a:rPr lang="sr-Cyrl-RS" sz="3200">
                <a:latin typeface="+mn-lt"/>
              </a:rPr>
              <a:t>Правни третман злоупотребе доминантог положаја</a:t>
            </a:r>
            <a:endParaRPr lang="en-US" sz="3200">
              <a:latin typeface="+mn-lt"/>
            </a:endParaRPr>
          </a:p>
        </p:txBody>
      </p:sp>
      <p:sp>
        <p:nvSpPr>
          <p:cNvPr id="3" name="Subtitle 2">
            <a:extLst>
              <a:ext uri="{FF2B5EF4-FFF2-40B4-BE49-F238E27FC236}">
                <a16:creationId xmlns:a16="http://schemas.microsoft.com/office/drawing/2014/main" id="{AF5C7DB7-9861-49D0-9C33-A6B2C2F5E222}"/>
              </a:ext>
            </a:extLst>
          </p:cNvPr>
          <p:cNvSpPr>
            <a:spLocks noGrp="1"/>
          </p:cNvSpPr>
          <p:nvPr>
            <p:ph type="subTitle" idx="1"/>
          </p:nvPr>
        </p:nvSpPr>
        <p:spPr>
          <a:xfrm>
            <a:off x="692727" y="1727199"/>
            <a:ext cx="10843491" cy="4895273"/>
          </a:xfrm>
        </p:spPr>
        <p:txBody>
          <a:bodyPr/>
          <a:lstStyle/>
          <a:p>
            <a:pPr marL="342900" indent="-342900" algn="just">
              <a:buFont typeface="Arial" panose="020B0604020202020204" pitchFamily="34" charset="0"/>
              <a:buChar char="•"/>
            </a:pPr>
            <a:r>
              <a:rPr lang="sr-Cyrl-CS" altLang="en-US"/>
              <a:t>Треба обазриво приступати оваквим злоупотребама доминантног положаја</a:t>
            </a:r>
          </a:p>
          <a:p>
            <a:pPr algn="just"/>
            <a:endParaRPr lang="sr-Cyrl-CS" altLang="en-US"/>
          </a:p>
          <a:p>
            <a:pPr marL="342900" indent="-342900" algn="just">
              <a:buFont typeface="Arial" panose="020B0604020202020204" pitchFamily="34" charset="0"/>
              <a:buChar char="•"/>
            </a:pPr>
            <a:r>
              <a:rPr lang="sr-Cyrl-CS" altLang="en-US"/>
              <a:t>Јачи (велики) треба да истисну слабије: основни налаз дарвинијанске селекције у случају конкуренције</a:t>
            </a:r>
          </a:p>
          <a:p>
            <a:pPr algn="just"/>
            <a:endParaRPr lang="sr-Cyrl-CS" altLang="en-US"/>
          </a:p>
          <a:p>
            <a:pPr marL="342900" indent="-342900" algn="just">
              <a:buFont typeface="Arial" panose="020B0604020202020204" pitchFamily="34" charset="0"/>
              <a:buChar char="•"/>
            </a:pPr>
            <a:r>
              <a:rPr lang="sr-Cyrl-RS"/>
              <a:t>Савршено је законито остварити доминантан положај и оснажити га (све до нивоа монопола), докле год се то чини фер средствима тржишне утакмице. Оно што је забрањено јесте да се доминација одржава или оснажује поступцима које закон дефинише као „злоупотребу“</a:t>
            </a:r>
          </a:p>
          <a:p>
            <a:pPr marL="342900" indent="-342900" algn="just">
              <a:buFont typeface="Arial" panose="020B0604020202020204" pitchFamily="34" charset="0"/>
              <a:buChar char="•"/>
            </a:pPr>
            <a:endParaRPr lang="sr-Cyrl-RS"/>
          </a:p>
          <a:p>
            <a:pPr marL="342900" indent="-342900" algn="just">
              <a:buFont typeface="Arial" panose="020B0604020202020204" pitchFamily="34" charset="0"/>
              <a:buChar char="•"/>
            </a:pPr>
            <a:r>
              <a:rPr lang="sr-Cyrl-RS"/>
              <a:t>Сви поступци које право означи као „злоупотребу“ забрањени су и кажњиви само ако их чини доминантни тржишни учесник </a:t>
            </a:r>
            <a:endParaRPr lang="en-US"/>
          </a:p>
        </p:txBody>
      </p:sp>
    </p:spTree>
    <p:extLst>
      <p:ext uri="{BB962C8B-B14F-4D97-AF65-F5344CB8AC3E}">
        <p14:creationId xmlns:p14="http://schemas.microsoft.com/office/powerpoint/2010/main" val="380967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FB12-EE4B-4367-AAB0-C14CFCC430E5}"/>
              </a:ext>
            </a:extLst>
          </p:cNvPr>
          <p:cNvSpPr>
            <a:spLocks noGrp="1"/>
          </p:cNvSpPr>
          <p:nvPr>
            <p:ph type="ctrTitle"/>
          </p:nvPr>
        </p:nvSpPr>
        <p:spPr>
          <a:xfrm>
            <a:off x="1422401" y="471055"/>
            <a:ext cx="9356436" cy="803563"/>
          </a:xfrm>
        </p:spPr>
        <p:txBody>
          <a:bodyPr>
            <a:normAutofit/>
          </a:bodyPr>
          <a:lstStyle/>
          <a:p>
            <a:r>
              <a:rPr lang="sr-Cyrl-RS" sz="3200">
                <a:latin typeface="+mn-lt"/>
              </a:rPr>
              <a:t>Релевантно тржиште</a:t>
            </a:r>
            <a:endParaRPr lang="en-US" sz="3200">
              <a:latin typeface="+mn-lt"/>
            </a:endParaRPr>
          </a:p>
        </p:txBody>
      </p:sp>
      <p:sp>
        <p:nvSpPr>
          <p:cNvPr id="3" name="Subtitle 2">
            <a:extLst>
              <a:ext uri="{FF2B5EF4-FFF2-40B4-BE49-F238E27FC236}">
                <a16:creationId xmlns:a16="http://schemas.microsoft.com/office/drawing/2014/main" id="{DB738A89-CB49-483E-8292-99E522C06F0C}"/>
              </a:ext>
            </a:extLst>
          </p:cNvPr>
          <p:cNvSpPr>
            <a:spLocks noGrp="1"/>
          </p:cNvSpPr>
          <p:nvPr>
            <p:ph type="subTitle" idx="1"/>
          </p:nvPr>
        </p:nvSpPr>
        <p:spPr>
          <a:xfrm>
            <a:off x="683491" y="1385455"/>
            <a:ext cx="10815782" cy="5209309"/>
          </a:xfrm>
        </p:spPr>
        <p:txBody>
          <a:bodyPr/>
          <a:lstStyle/>
          <a:p>
            <a:pPr marL="342900" indent="-342900" algn="just">
              <a:buFont typeface="Arial" panose="020B0604020202020204" pitchFamily="34" charset="0"/>
              <a:buChar char="•"/>
            </a:pPr>
            <a:r>
              <a:rPr lang="sr-Cyrl-RS"/>
              <a:t>Доминантан положај постоји на релевантом тржишту. Закон о заштити конкуренције разликује две компоненте релевантног тржишта: географску и производну </a:t>
            </a:r>
          </a:p>
          <a:p>
            <a:pPr algn="just"/>
            <a:endParaRPr lang="sr-Cyrl-RS"/>
          </a:p>
          <a:p>
            <a:pPr marL="342900" indent="-342900" algn="just">
              <a:buFont typeface="Arial" panose="020B0604020202020204" pitchFamily="34" charset="0"/>
              <a:buChar char="•"/>
            </a:pPr>
            <a:r>
              <a:rPr lang="sr-Cyrl-RS"/>
              <a:t>Наши прописи обавезују Комисију да релевантно тржиште утврди путем истраживања заменљивости  производа, коришћењем  „свих расположивих података“</a:t>
            </a:r>
          </a:p>
          <a:p>
            <a:pPr marL="360363" algn="just"/>
            <a:r>
              <a:rPr lang="sr-Cyrl-RS"/>
              <a:t>Када је реч о географском тржишту, оно се такође одређује проценом    могућности супституције понуде и тражње </a:t>
            </a:r>
            <a:endParaRPr lang="en-US"/>
          </a:p>
        </p:txBody>
      </p:sp>
    </p:spTree>
    <p:extLst>
      <p:ext uri="{BB962C8B-B14F-4D97-AF65-F5344CB8AC3E}">
        <p14:creationId xmlns:p14="http://schemas.microsoft.com/office/powerpoint/2010/main" val="1127559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CF462-8B96-4C68-A554-9C1C1422E2E2}"/>
              </a:ext>
            </a:extLst>
          </p:cNvPr>
          <p:cNvSpPr>
            <a:spLocks noGrp="1"/>
          </p:cNvSpPr>
          <p:nvPr>
            <p:ph type="ctrTitle"/>
          </p:nvPr>
        </p:nvSpPr>
        <p:spPr>
          <a:xfrm>
            <a:off x="1524000" y="480291"/>
            <a:ext cx="9144000" cy="858982"/>
          </a:xfrm>
        </p:spPr>
        <p:txBody>
          <a:bodyPr>
            <a:normAutofit fontScale="90000"/>
          </a:bodyPr>
          <a:lstStyle/>
          <a:p>
            <a:r>
              <a:rPr lang="sr-Cyrl-RS" sz="3200">
                <a:latin typeface="+mn-lt"/>
              </a:rPr>
              <a:t>Доминантан положај</a:t>
            </a:r>
            <a:br>
              <a:rPr lang="sr-Cyrl-RS" sz="3200">
                <a:latin typeface="+mn-lt"/>
              </a:rPr>
            </a:br>
            <a:endParaRPr lang="en-US" sz="3200">
              <a:latin typeface="+mn-lt"/>
            </a:endParaRPr>
          </a:p>
        </p:txBody>
      </p:sp>
      <p:sp>
        <p:nvSpPr>
          <p:cNvPr id="3" name="Subtitle 2">
            <a:extLst>
              <a:ext uri="{FF2B5EF4-FFF2-40B4-BE49-F238E27FC236}">
                <a16:creationId xmlns:a16="http://schemas.microsoft.com/office/drawing/2014/main" id="{0380F607-680E-48F2-B991-F98874418E0A}"/>
              </a:ext>
            </a:extLst>
          </p:cNvPr>
          <p:cNvSpPr>
            <a:spLocks noGrp="1"/>
          </p:cNvSpPr>
          <p:nvPr>
            <p:ph type="subTitle" idx="1"/>
          </p:nvPr>
        </p:nvSpPr>
        <p:spPr>
          <a:xfrm>
            <a:off x="701964" y="1182253"/>
            <a:ext cx="10825018" cy="5588001"/>
          </a:xfrm>
        </p:spPr>
        <p:txBody>
          <a:bodyPr>
            <a:normAutofit fontScale="92500" lnSpcReduction="20000"/>
          </a:bodyPr>
          <a:lstStyle/>
          <a:p>
            <a:pPr algn="just"/>
            <a:r>
              <a:rPr lang="sr-Cyrl-RS"/>
              <a:t>Које се процентуално учешће на релевантном тржишту препознаје као индикатор могуће доминације? </a:t>
            </a:r>
          </a:p>
          <a:p>
            <a:pPr algn="just"/>
            <a:r>
              <a:rPr lang="sr-Cyrl-RS"/>
              <a:t>Како распоредити терет доказивања (не)постојање доминантног положаја?</a:t>
            </a:r>
          </a:p>
          <a:p>
            <a:pPr marL="342900" indent="-342900" algn="just">
              <a:buFont typeface="Arial" panose="020B0604020202020204" pitchFamily="34" charset="0"/>
              <a:buChar char="•"/>
            </a:pPr>
            <a:r>
              <a:rPr lang="sr-Cyrl-RS"/>
              <a:t>У Европском праву не постоји одговор на прво питање. Позиција Европске комисије је да доминанта положај не зависи искључиво од учешћа на тржишту, али углавном постоји када пређе 40%, а да је доминација „мало вероватна“ ако је учешће испод 25%</a:t>
            </a:r>
          </a:p>
          <a:p>
            <a:pPr marL="342900" indent="-342900" algn="just">
              <a:buFont typeface="Arial" panose="020B0604020202020204" pitchFamily="34" charset="0"/>
              <a:buChar char="•"/>
            </a:pPr>
            <a:r>
              <a:rPr lang="sr-Cyrl-RS"/>
              <a:t>Када је реч о терету доказивања, пракса ЕКП сугерише да се у случају изузетног удела на тржишту (50% и више), доминација претпоставља, те је на предузећу да докаже да услед разних околоности- у стварности оно није доминантно. А следило би да услед тржишног удела испод 50% терет доказивања доминације у потпуности на Европској комисији</a:t>
            </a:r>
          </a:p>
          <a:p>
            <a:pPr marL="342900" indent="-342900" algn="just">
              <a:buFont typeface="Arial" panose="020B0604020202020204" pitchFamily="34" charset="0"/>
              <a:buChar char="•"/>
            </a:pPr>
            <a:r>
              <a:rPr lang="sr-Cyrl-RS"/>
              <a:t>Према позитивним прописима нашег законодавста, тржишни удео је само  један од могућих показатеља доминантног положаја нарочито ако је већи од 40% на утврђеном релеватном тржишту </a:t>
            </a:r>
          </a:p>
          <a:p>
            <a:pPr marL="342900" indent="-342900" algn="just">
              <a:buFont typeface="Arial" panose="020B0604020202020204" pitchFamily="34" charset="0"/>
              <a:buChar char="•"/>
            </a:pPr>
            <a:r>
              <a:rPr lang="sr-Cyrl-RS"/>
              <a:t>У нашем праву, терет доказивања доминантног положаја увек је на Комисији за заштиту конкуренције </a:t>
            </a:r>
          </a:p>
          <a:p>
            <a:pPr marL="342900" indent="-342900" algn="just">
              <a:buFont typeface="Arial" panose="020B0604020202020204" pitchFamily="34" charset="0"/>
              <a:buChar char="•"/>
            </a:pPr>
            <a:r>
              <a:rPr lang="sr-Cyrl-RS"/>
              <a:t>Доминантан положај могу држати и два или више правно независна учесника на тржишту  (колективна доминација) уколико су повезани економским везама тако да на релевантном тржишту заједнички наступају или делују као један  учесник </a:t>
            </a:r>
          </a:p>
        </p:txBody>
      </p:sp>
    </p:spTree>
    <p:extLst>
      <p:ext uri="{BB962C8B-B14F-4D97-AF65-F5344CB8AC3E}">
        <p14:creationId xmlns:p14="http://schemas.microsoft.com/office/powerpoint/2010/main" val="2330307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11BF4-1BFF-475E-B7EF-A99170FA7018}"/>
              </a:ext>
            </a:extLst>
          </p:cNvPr>
          <p:cNvSpPr>
            <a:spLocks noGrp="1"/>
          </p:cNvSpPr>
          <p:nvPr>
            <p:ph type="ctrTitle"/>
          </p:nvPr>
        </p:nvSpPr>
        <p:spPr>
          <a:xfrm>
            <a:off x="1422401" y="387927"/>
            <a:ext cx="9384144" cy="923637"/>
          </a:xfrm>
        </p:spPr>
        <p:txBody>
          <a:bodyPr>
            <a:normAutofit/>
          </a:bodyPr>
          <a:lstStyle/>
          <a:p>
            <a:r>
              <a:rPr lang="sr-Cyrl-RS" sz="3200">
                <a:latin typeface="+mn-lt"/>
              </a:rPr>
              <a:t>Санкције </a:t>
            </a:r>
            <a:endParaRPr lang="en-US" sz="3200">
              <a:latin typeface="+mn-lt"/>
            </a:endParaRPr>
          </a:p>
        </p:txBody>
      </p:sp>
      <p:sp>
        <p:nvSpPr>
          <p:cNvPr id="3" name="Subtitle 2">
            <a:extLst>
              <a:ext uri="{FF2B5EF4-FFF2-40B4-BE49-F238E27FC236}">
                <a16:creationId xmlns:a16="http://schemas.microsoft.com/office/drawing/2014/main" id="{8C8FA063-5FDB-4F2D-AB6C-AD5AE095EFBE}"/>
              </a:ext>
            </a:extLst>
          </p:cNvPr>
          <p:cNvSpPr>
            <a:spLocks noGrp="1"/>
          </p:cNvSpPr>
          <p:nvPr>
            <p:ph type="subTitle" idx="1"/>
          </p:nvPr>
        </p:nvSpPr>
        <p:spPr>
          <a:xfrm>
            <a:off x="683491" y="1311564"/>
            <a:ext cx="10815782" cy="5357091"/>
          </a:xfrm>
        </p:spPr>
        <p:txBody>
          <a:bodyPr>
            <a:normAutofit lnSpcReduction="10000"/>
          </a:bodyPr>
          <a:lstStyle/>
          <a:p>
            <a:pPr marL="342900" indent="-342900" algn="just">
              <a:buFont typeface="Arial" panose="020B0604020202020204" pitchFamily="34" charset="0"/>
              <a:buChar char="•"/>
            </a:pPr>
            <a:r>
              <a:rPr lang="sr-Cyrl-RS"/>
              <a:t>Тежиште санкционисања злоупотребе доминантног положаја јесте на изрицању новчаних казни </a:t>
            </a:r>
          </a:p>
          <a:p>
            <a:pPr marL="342900" indent="-342900" algn="just">
              <a:buFont typeface="Arial" panose="020B0604020202020204" pitchFamily="34" charset="0"/>
              <a:buChar char="•"/>
            </a:pPr>
            <a:r>
              <a:rPr lang="sr-Cyrl-RS"/>
              <a:t>У категоризацији нашег закона, спрам учесника који злоупотребљавају доминантан положај на располагању стоји неколико потенцијалних санкција</a:t>
            </a:r>
          </a:p>
          <a:p>
            <a:pPr marL="628650" indent="-628650" algn="just"/>
            <a:r>
              <a:rPr lang="sr-Cyrl-RS"/>
              <a:t>    1. Прво, решењем којим је утврђена злоупотреба може се одредити новчана казна у висини од 10% укупног прихода учесника који је свој положај злоупотребио</a:t>
            </a:r>
          </a:p>
          <a:p>
            <a:pPr marL="628650" indent="-628650" algn="just"/>
            <a:r>
              <a:rPr lang="sr-Cyrl-RS"/>
              <a:t>   2.   Комисија може да делује и путем мера понашања: ако утврди злоупотребу доминантног положаја, она може наложити учеснику на тржишту да прекине са одређеном праксом и поступцима или да у будуности предузме одређене радње које до тада није предузимао. Мере понашања се, дакле могу састојати у обавезивању на нечињење или чињење</a:t>
            </a:r>
          </a:p>
          <a:p>
            <a:pPr marL="628650" indent="-628650" algn="just"/>
            <a:r>
              <a:rPr lang="sr-Cyrl-RS"/>
              <a:t>  3.   И на крају структурна мера која се може одредити ако се утврди „значајна опасност“ од тога да се понови иста или слична повреда (злоупотреба) као „непосредна последица саме структуре учесника на тржишту“.</a:t>
            </a:r>
          </a:p>
          <a:p>
            <a:pPr marL="628650" indent="-628650" algn="just"/>
            <a:endParaRPr lang="en-US"/>
          </a:p>
        </p:txBody>
      </p:sp>
    </p:spTree>
    <p:extLst>
      <p:ext uri="{BB962C8B-B14F-4D97-AF65-F5344CB8AC3E}">
        <p14:creationId xmlns:p14="http://schemas.microsoft.com/office/powerpoint/2010/main" val="59711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947</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Courier New</vt:lpstr>
      <vt:lpstr>Office Theme</vt:lpstr>
      <vt:lpstr>Право конкуренције </vt:lpstr>
      <vt:lpstr>Доминантан положај и његове злоупотребе</vt:lpstr>
      <vt:lpstr>Злоупотреба доминантног положаја према потрошачима</vt:lpstr>
      <vt:lpstr>Злоупотреба доминантног положаја према конкурентима</vt:lpstr>
      <vt:lpstr>PowerPoint Presentation</vt:lpstr>
      <vt:lpstr>Правни третман злоупотребе доминантог положаја</vt:lpstr>
      <vt:lpstr>Релевантно тржиште</vt:lpstr>
      <vt:lpstr>Доминантан положај </vt:lpstr>
      <vt:lpstr>Санкције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 Vukovic</dc:creator>
  <cp:lastModifiedBy>Jelena Vukovic</cp:lastModifiedBy>
  <cp:revision>21</cp:revision>
  <dcterms:created xsi:type="dcterms:W3CDTF">2020-12-06T20:30:32Z</dcterms:created>
  <dcterms:modified xsi:type="dcterms:W3CDTF">2020-12-07T00:11:43Z</dcterms:modified>
</cp:coreProperties>
</file>