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074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6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03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447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042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055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709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616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695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740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149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990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66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4CAC-6E80-4229-9A15-3A6E42A3E8CB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F551-B330-49DC-8855-16E1420404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527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52637"/>
          </a:xfrm>
        </p:spPr>
        <p:txBody>
          <a:bodyPr>
            <a:normAutofit/>
          </a:bodyPr>
          <a:lstStyle/>
          <a:p>
            <a:r>
              <a:rPr lang="sr-Latn-RS" sz="1400" b="1" dirty="0" smtClean="0"/>
              <a:t>PREDAVANJE BR.11</a:t>
            </a:r>
            <a:br>
              <a:rPr lang="sr-Latn-RS" sz="1400" b="1" dirty="0" smtClean="0"/>
            </a:br>
            <a:r>
              <a:rPr lang="sr-Latn-RS" sz="1400" b="1" dirty="0" smtClean="0"/>
              <a:t/>
            </a:r>
            <a:br>
              <a:rPr lang="sr-Latn-RS" sz="1400" b="1" dirty="0" smtClean="0"/>
            </a:br>
            <a:r>
              <a:rPr lang="sr-Latn-RS" sz="1400" b="1" dirty="0" smtClean="0"/>
              <a:t>INDUSTRISKA SVOJINA</a:t>
            </a:r>
            <a:br>
              <a:rPr lang="sr-Latn-RS" sz="1400" b="1" dirty="0" smtClean="0"/>
            </a:br>
            <a:r>
              <a:rPr lang="sr-Latn-RS" sz="1400" b="1" dirty="0" smtClean="0"/>
              <a:t/>
            </a:r>
            <a:br>
              <a:rPr lang="sr-Latn-RS" sz="1400" b="1" dirty="0" smtClean="0"/>
            </a:br>
            <a:r>
              <a:rPr lang="sr-Latn-RS" sz="1400" b="1" dirty="0"/>
              <a:t/>
            </a:r>
            <a:br>
              <a:rPr lang="sr-Latn-RS" sz="1400" b="1" dirty="0"/>
            </a:br>
            <a:r>
              <a:rPr lang="sr-Latn-RS" sz="1400" b="1" dirty="0" smtClean="0"/>
              <a:t>1.Pojam prava industrijske svojine</a:t>
            </a:r>
            <a:br>
              <a:rPr lang="sr-Latn-RS" sz="1400" b="1" dirty="0" smtClean="0"/>
            </a:br>
            <a:r>
              <a:rPr lang="sr-Latn-RS" sz="1400" b="1" dirty="0"/>
              <a:t/>
            </a:r>
            <a:br>
              <a:rPr lang="sr-Latn-RS" sz="1400" b="1" dirty="0"/>
            </a:br>
            <a:r>
              <a:rPr lang="sr-Latn-RS" sz="1400" b="1" dirty="0" smtClean="0"/>
              <a:t/>
            </a:r>
            <a:br>
              <a:rPr lang="sr-Latn-RS" sz="1400" b="1" dirty="0" smtClean="0"/>
            </a:br>
            <a:r>
              <a:rPr lang="sr-Latn-RS" sz="1400" b="1" dirty="0"/>
              <a:t/>
            </a:r>
            <a:br>
              <a:rPr lang="sr-Latn-RS" sz="1400" b="1" dirty="0"/>
            </a:br>
            <a:endParaRPr lang="sr-Latn-RS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06700"/>
            <a:ext cx="9144000" cy="2501900"/>
          </a:xfrm>
        </p:spPr>
        <p:txBody>
          <a:bodyPr>
            <a:normAutofit/>
          </a:bodyPr>
          <a:lstStyle/>
          <a:p>
            <a:pPr algn="l"/>
            <a:r>
              <a:rPr lang="sr-Latn-RS" sz="1200" dirty="0" smtClean="0"/>
              <a:t>-Industrijska svojina je generička oznaka za skup proizvoda ljudskog duha koji se primenjuju u privrednom životu.</a:t>
            </a:r>
          </a:p>
          <a:p>
            <a:pPr algn="l"/>
            <a:r>
              <a:rPr lang="sr-Latn-RS" sz="1200" dirty="0" smtClean="0"/>
              <a:t>-Pravo industrijske svojine je savremena pravna disciplina.</a:t>
            </a:r>
          </a:p>
          <a:p>
            <a:pPr algn="l"/>
            <a:r>
              <a:rPr lang="sr-Latn-RS" sz="1200" dirty="0" smtClean="0"/>
              <a:t>-Izučava se u svim pravnim sistemima u svetu.</a:t>
            </a:r>
          </a:p>
          <a:p>
            <a:pPr algn="l"/>
            <a:r>
              <a:rPr lang="sr-Latn-RS" sz="1200" dirty="0" smtClean="0"/>
              <a:t>-Sredinom 19.veka doneti su prvi nacionalni zakoni o inudstrijskoj svojini.</a:t>
            </a:r>
          </a:p>
          <a:p>
            <a:pPr algn="l"/>
            <a:r>
              <a:rPr lang="sr-Latn-RS" sz="1200" dirty="0" smtClean="0"/>
              <a:t>-Stvaralačka dela dobijaju pravnu zaštitu putem nacionalnih propisa, međunarodnih konvencija i prava Evropske unije.</a:t>
            </a:r>
          </a:p>
          <a:p>
            <a:pPr algn="l"/>
            <a:r>
              <a:rPr lang="sr-Latn-RS" sz="1200" dirty="0" smtClean="0"/>
              <a:t>-</a:t>
            </a:r>
            <a:r>
              <a:rPr lang="sr-Latn-RS" sz="1200" b="1" dirty="0" smtClean="0"/>
              <a:t>Pod pojmom industrijska svojina</a:t>
            </a:r>
            <a:r>
              <a:rPr lang="sr-Latn-RS" sz="1200" dirty="0" smtClean="0"/>
              <a:t> podrazumevaju se prava na nematerijalna dobra koja imaju svoju primenu i vrednost u proizvodnji i prometu roba i usluga.</a:t>
            </a:r>
          </a:p>
          <a:p>
            <a:pPr algn="l"/>
            <a:r>
              <a:rPr lang="sr-Latn-RS" sz="1200" dirty="0" smtClean="0"/>
              <a:t>-</a:t>
            </a:r>
            <a:r>
              <a:rPr lang="sr-Latn-RS" sz="1200" b="1" dirty="0" smtClean="0"/>
              <a:t>Pravo industrijske svojine obuhvata: pronalazačko pravo, pravo znakova razlikovanja i pravo o zaštiti konkurencije.</a:t>
            </a:r>
          </a:p>
          <a:p>
            <a:pPr algn="l"/>
            <a:r>
              <a:rPr lang="sr-Latn-RS" sz="1200" b="1" dirty="0" smtClean="0"/>
              <a:t>-Pravo intelektualne svojine podrazumeva autorsko pravo kojime se štite književna, umetnička i naučna </a:t>
            </a:r>
            <a:r>
              <a:rPr lang="sr-Latn-RS" sz="1200" b="1" dirty="0" smtClean="0"/>
              <a:t>dela i pravo industrijske svojine.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240459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b="1" dirty="0" smtClean="0"/>
              <a:t>-Prva grupa, pronalazačko pravo</a:t>
            </a:r>
            <a:r>
              <a:rPr lang="sr-Latn-RS" sz="1200" dirty="0" smtClean="0"/>
              <a:t> odnosi se na rezultat stvaralačkog rada kao rezultat duhovnog stvaralaštva.</a:t>
            </a:r>
          </a:p>
          <a:p>
            <a:r>
              <a:rPr lang="sr-Latn-RS" sz="1200" b="1" dirty="0" smtClean="0"/>
              <a:t>Pronalasci</a:t>
            </a:r>
            <a:r>
              <a:rPr lang="sr-Latn-RS" sz="1200" dirty="0" smtClean="0"/>
              <a:t> predstavljaju nova rešenja tehničkog problema koji se može primeniti u privrednoj delatnosti.</a:t>
            </a:r>
          </a:p>
          <a:p>
            <a:r>
              <a:rPr lang="sr-Latn-RS" sz="1200" b="1" dirty="0" smtClean="0"/>
              <a:t>Pronalasci </a:t>
            </a:r>
            <a:r>
              <a:rPr lang="sr-Latn-RS" sz="1200" dirty="0" smtClean="0"/>
              <a:t>se štite u obliku patenta, malog patenta, korisnog modela, tehničkog unapređenja, know how, </a:t>
            </a:r>
            <a:r>
              <a:rPr lang="sr-Latn-RS" sz="1200" dirty="0" smtClean="0"/>
              <a:t>dizajna, </a:t>
            </a:r>
            <a:r>
              <a:rPr lang="sr-Latn-RS" sz="1200" dirty="0" smtClean="0"/>
              <a:t>biljnih sorti i topografije integrisanih kola.</a:t>
            </a:r>
          </a:p>
          <a:p>
            <a:endParaRPr lang="sr-Latn-RS" sz="1200" b="1" dirty="0"/>
          </a:p>
          <a:p>
            <a:r>
              <a:rPr lang="sr-Latn-RS" sz="1200" b="1" dirty="0" smtClean="0"/>
              <a:t>Druga grupa prava industrijske svojine </a:t>
            </a:r>
            <a:r>
              <a:rPr lang="sr-Latn-RS" sz="1200" dirty="0" smtClean="0"/>
              <a:t>se odnosi na pravo razlikovanja-znake. </a:t>
            </a:r>
          </a:p>
          <a:p>
            <a:r>
              <a:rPr lang="sr-Latn-RS" sz="1200" b="1" dirty="0" smtClean="0"/>
              <a:t>Znaci razlikovanja se dele na: </a:t>
            </a:r>
            <a:r>
              <a:rPr lang="sr-Latn-RS" sz="1200" dirty="0" smtClean="0"/>
              <a:t>znake razlikovanja jedne robe od druge (robni žig i uslužni žig), i znake obeležavanja porekla </a:t>
            </a:r>
            <a:r>
              <a:rPr lang="sr-Latn-RS" sz="1200" dirty="0" smtClean="0"/>
              <a:t>proizvoda </a:t>
            </a:r>
            <a:r>
              <a:rPr lang="sr-Latn-RS" sz="1200" dirty="0" smtClean="0"/>
              <a:t>(znak kvaliteta proizvoda  i geografska oznaka porekla.</a:t>
            </a:r>
          </a:p>
          <a:p>
            <a:endParaRPr lang="sr-Latn-RS" sz="1200" dirty="0"/>
          </a:p>
          <a:p>
            <a:r>
              <a:rPr lang="sr-Latn-RS" sz="1200" b="1" dirty="0" smtClean="0"/>
              <a:t>Treća grupa prava industrijske svojine </a:t>
            </a:r>
            <a:r>
              <a:rPr lang="sr-Latn-RS" sz="1200" dirty="0" smtClean="0"/>
              <a:t>reguliše pravo o zaštiti konkurencije. Ova prava se odnose na zaštitu imovinskih, to jest, poslovnih interesa privrednih subjekata.</a:t>
            </a:r>
          </a:p>
          <a:p>
            <a:r>
              <a:rPr lang="sr-Latn-RS" sz="1200" b="1" dirty="0" smtClean="0"/>
              <a:t>Zaštita od nelojalne konkurencije. </a:t>
            </a:r>
            <a:r>
              <a:rPr lang="sr-Latn-RS" sz="1200" dirty="0" smtClean="0"/>
              <a:t>Pravo konkurencije ima za cilj da spreči ponašanja na tržištu koja predstavljaju nelojalno istupanje.</a:t>
            </a:r>
          </a:p>
          <a:p>
            <a:r>
              <a:rPr lang="sr-Latn-RS" sz="1200" b="1" dirty="0" smtClean="0"/>
              <a:t>Pravo konkurencije „dopunjujuće pravo“</a:t>
            </a:r>
            <a:r>
              <a:rPr lang="sr-Latn-RS" sz="1200" dirty="0" smtClean="0"/>
              <a:t>ima za cilj da reguliše konkurentske odnose na tržištu. Odredbe prava konkurencije se primenjuju i na privredne subjekte povodom neovlašćenog  korišćenja patentnih prava, prava srodnih patentnim pravima i prava na znakove razlikovanja.</a:t>
            </a:r>
          </a:p>
          <a:p>
            <a:endParaRPr lang="sr-Latn-RS" sz="1200" dirty="0"/>
          </a:p>
          <a:p>
            <a:r>
              <a:rPr lang="sr-Latn-RS" sz="1200" dirty="0" smtClean="0"/>
              <a:t> </a:t>
            </a:r>
            <a:endParaRPr lang="sr-Latn-RS" sz="1200" b="1" dirty="0" smtClean="0"/>
          </a:p>
          <a:p>
            <a:endParaRPr lang="sr-Latn-RS" sz="1200" b="1" dirty="0" smtClean="0"/>
          </a:p>
          <a:p>
            <a:endParaRPr lang="sr-Latn-RS" sz="1200" b="1" dirty="0"/>
          </a:p>
        </p:txBody>
      </p:sp>
    </p:spTree>
    <p:extLst>
      <p:ext uri="{BB962C8B-B14F-4D97-AF65-F5344CB8AC3E}">
        <p14:creationId xmlns:p14="http://schemas.microsoft.com/office/powerpoint/2010/main" val="88494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1400" b="1" dirty="0" smtClean="0"/>
              <a:t>2.RAZVOJ PRAVA INDUSTRIJSKE SVOJINE</a:t>
            </a:r>
            <a:endParaRPr lang="sr-Latn-R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U srednjem veku sa razvojem merkantilizma, proizvodnje i trgovine, javlja se potreba za stvaranje savršenijih proizvoda i njihovog obeležavanja u cilju identifikacije.</a:t>
            </a:r>
          </a:p>
          <a:p>
            <a:r>
              <a:rPr lang="sr-Latn-RS" sz="1200" dirty="0" smtClean="0"/>
              <a:t>Stvaraju se uslovi za razvoj i primenu pronalazaka, razlikovanje proizvoda, pa sa tim i potreba njihove zaštite.</a:t>
            </a:r>
          </a:p>
          <a:p>
            <a:r>
              <a:rPr lang="sr-Latn-RS" sz="1200" dirty="0" smtClean="0"/>
              <a:t>Sve do početka 19.veka, vladari daju „privilegije“ isključivog karaktera pojedincima koji su koristili nov pronalazak u svojoj delatnosti.</a:t>
            </a:r>
          </a:p>
          <a:p>
            <a:r>
              <a:rPr lang="sr-Latn-RS" sz="1200" dirty="0" smtClean="0"/>
              <a:t>Sankcije za povredu „privilegija“ su bile novčane kazne.</a:t>
            </a:r>
          </a:p>
          <a:p>
            <a:r>
              <a:rPr lang="sr-Latn-RS" sz="1200" dirty="0" smtClean="0"/>
              <a:t>Privilegija je dodeljivana u vidu javne isprave „literae patentes.</a:t>
            </a:r>
          </a:p>
          <a:p>
            <a:r>
              <a:rPr lang="sr-Latn-RS" sz="1200" dirty="0" smtClean="0"/>
              <a:t>Od tog izraza potiče naziva danas patenta kao oblika pravne zaštite.</a:t>
            </a:r>
          </a:p>
          <a:p>
            <a:r>
              <a:rPr lang="sr-Latn-RS" sz="1200" dirty="0" smtClean="0"/>
              <a:t>Vremenom je formirana praksa običajnog prava. </a:t>
            </a:r>
          </a:p>
          <a:p>
            <a:r>
              <a:rPr lang="sr-Latn-RS" sz="1200" dirty="0" smtClean="0"/>
              <a:t>Uslov za dobijanje privilegije bila je novost pronalaska na određenoj teritoriji, izvodljivost i korisnost.</a:t>
            </a:r>
          </a:p>
          <a:p>
            <a:r>
              <a:rPr lang="sr-Latn-RS" sz="1200" dirty="0" smtClean="0"/>
              <a:t>„Privilegija“ je imala mnogo sličnosti sa današnjim pravom industrijske svojine.</a:t>
            </a:r>
          </a:p>
          <a:p>
            <a:r>
              <a:rPr lang="sr-Latn-RS" sz="1200" dirty="0" smtClean="0"/>
              <a:t>Cehovske korporacije su u srednjem veku bile nosioci privredne delatnosti. Proizvođači su bili u obavezi da koriste cehovski znak na svojim proizvodima. Ali, su imali pravo i da koriste svoj znak. Prekršaji su se kažnjavali novčanom kaznom ili gubitkom članstva u cehu.</a:t>
            </a:r>
          </a:p>
          <a:p>
            <a:r>
              <a:rPr lang="sr-Latn-RS" sz="1200" dirty="0" smtClean="0"/>
              <a:t>Prvi pravni propis za zaštitu industrijske svojine donet je 1623.g. U Engleskoj. Prvi patentni zakon donet je u SAD-u 1790.</a:t>
            </a:r>
          </a:p>
          <a:p>
            <a:r>
              <a:rPr lang="sr-Latn-RS" sz="1200" dirty="0" smtClean="0"/>
              <a:t>Sredinom 19.veka većina zemalja ima svoje nacionalne zakone o patentima. Francuska je najnaprednija u donošenju zakona iz oblasti idustrijske svojine.</a:t>
            </a:r>
          </a:p>
          <a:p>
            <a:r>
              <a:rPr lang="sr-Latn-RS" sz="1200" dirty="0" smtClean="0"/>
              <a:t>Razvoj prava industriske svojine nije uvek išao uzlaznim putem.  Uticaj liberalističkih tendencija u 19 veku je doveo do negiranja značaja prava industrijske svojine. Smatralo se da je pronalazak rezultat društvene zajednice.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0655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b="1" dirty="0" smtClean="0"/>
              <a:t>Pariska konvencija za zaštitu industrijske svojine </a:t>
            </a:r>
            <a:r>
              <a:rPr lang="sr-Latn-RS" sz="1200" b="1" dirty="0" smtClean="0"/>
              <a:t>1883.g</a:t>
            </a:r>
            <a:r>
              <a:rPr lang="sr-Latn-RS" sz="1200" b="1" dirty="0" smtClean="0"/>
              <a:t>.</a:t>
            </a:r>
            <a:r>
              <a:rPr lang="sr-Latn-RS" sz="1200" dirty="0" smtClean="0"/>
              <a:t> </a:t>
            </a:r>
            <a:r>
              <a:rPr lang="sr-Latn-RS" sz="1200" dirty="0"/>
              <a:t>u</a:t>
            </a:r>
            <a:r>
              <a:rPr lang="sr-Latn-RS" sz="1200" dirty="0" smtClean="0"/>
              <a:t>svojena je na diplomatskoj konferenciji i danas važi, iako je pretpela mnoge revizije.</a:t>
            </a:r>
          </a:p>
          <a:p>
            <a:r>
              <a:rPr lang="sr-Latn-RS" sz="1200" b="1" dirty="0" smtClean="0"/>
              <a:t>Srbija je član Pariske unije</a:t>
            </a:r>
            <a:r>
              <a:rPr lang="sr-Latn-RS" sz="1200" dirty="0" smtClean="0"/>
              <a:t> za zaštitu inustrijske svojine od samog početka, usvajanja Pariske konvencije.</a:t>
            </a:r>
          </a:p>
          <a:p>
            <a:r>
              <a:rPr lang="sr-Latn-RS" sz="1200" dirty="0" smtClean="0"/>
              <a:t>Prvi propisi koji su doneti na našoj teritoriji su: Zakon o fabričkim i trgovačkim žigovima i Zakon o zaštiti mustara i modela Kraljevine Srbije 1884.g.</a:t>
            </a:r>
          </a:p>
          <a:p>
            <a:r>
              <a:rPr lang="sr-Latn-RS" sz="1200" dirty="0" smtClean="0"/>
              <a:t>Patentna zaštita uvedena je Uredbom 1920.g.odnosno </a:t>
            </a:r>
            <a:r>
              <a:rPr lang="sr-Latn-RS" sz="1200" dirty="0" smtClean="0"/>
              <a:t>Zakonom </a:t>
            </a:r>
            <a:r>
              <a:rPr lang="sr-Latn-RS" sz="1200" dirty="0" smtClean="0"/>
              <a:t>o zaštiti industrijske svojine 1922.g.</a:t>
            </a:r>
          </a:p>
          <a:p>
            <a:r>
              <a:rPr lang="sr-Latn-RS" sz="1200" dirty="0" smtClean="0"/>
              <a:t>Posle II svetskog rata doneti su brojni zakoni o zaštiti prava industrijske svojine. </a:t>
            </a:r>
          </a:p>
          <a:p>
            <a:endParaRPr lang="sr-Latn-RS" sz="1200" dirty="0"/>
          </a:p>
          <a:p>
            <a:r>
              <a:rPr lang="sr-Latn-RS" sz="1200" b="1" dirty="0" smtClean="0"/>
              <a:t>Izvori pravnog regulisanja prava inudstrijske svojine</a:t>
            </a:r>
          </a:p>
          <a:p>
            <a:r>
              <a:rPr lang="sr-Latn-RS" sz="1200" b="1" dirty="0" smtClean="0"/>
              <a:t>Izvori </a:t>
            </a:r>
            <a:r>
              <a:rPr lang="sr-Latn-RS" sz="1200" dirty="0" smtClean="0"/>
              <a:t>se razlikuju na nacionalnom nivou.</a:t>
            </a:r>
          </a:p>
          <a:p>
            <a:r>
              <a:rPr lang="sr-Latn-RS" sz="1200" b="1" dirty="0" smtClean="0"/>
              <a:t>Postoje opšteprihvaćeni</a:t>
            </a:r>
            <a:r>
              <a:rPr lang="sr-Latn-RS" sz="1200" dirty="0" smtClean="0"/>
              <a:t> izvori prava (ustav i zakoni, podzakonski akti, opšta pravila obligacionog i poslovnog prava, sudska praksa i pravna nauka.</a:t>
            </a:r>
          </a:p>
          <a:p>
            <a:r>
              <a:rPr lang="sr-Latn-RS" sz="1200" b="1" dirty="0" smtClean="0"/>
              <a:t>Međunarodne konvencije </a:t>
            </a:r>
            <a:r>
              <a:rPr lang="sr-Latn-RS" sz="1200" dirty="0" smtClean="0"/>
              <a:t>su punovažan izvor prava bilo da se primenjuju direktno ili su inkorporisane u nacionalne zakone, pod uslovom da su ratifikovane.</a:t>
            </a:r>
          </a:p>
          <a:p>
            <a:r>
              <a:rPr lang="sr-Latn-RS" sz="1200" b="1" dirty="0" smtClean="0"/>
              <a:t>Godina 1995.</a:t>
            </a:r>
            <a:r>
              <a:rPr lang="sr-Latn-RS" sz="1200" dirty="0" smtClean="0"/>
              <a:t> je najznačajnija za zakonodavstvo Srbije iz oblasti zaštite prava inustrijske svojine.</a:t>
            </a:r>
          </a:p>
          <a:p>
            <a:r>
              <a:rPr lang="sr-Latn-RS" sz="1200" b="1" dirty="0" smtClean="0"/>
              <a:t>I</a:t>
            </a:r>
            <a:r>
              <a:rPr lang="sr-Latn-RS" sz="1200" dirty="0" smtClean="0"/>
              <a:t>zvršeno je usklađivanje našeg pravnog sistema sa pozitivnim rešenjima u međunarodnom uporednom pravu. Te godine doneti su brojni zakoni:</a:t>
            </a:r>
          </a:p>
          <a:p>
            <a:r>
              <a:rPr lang="sr-Latn-RS" sz="1200" b="1" dirty="0" smtClean="0"/>
              <a:t>Zakon o patentima, Zakon o žigovima, Zakon o modelima i uzorcima i Zakon o geografskim oznakama porekla. 1998.g.donet je Zakon o zaštiti topografije integrisanih kola.</a:t>
            </a:r>
          </a:p>
          <a:p>
            <a:r>
              <a:rPr lang="sr-Latn-RS" sz="1200" b="1" dirty="0" smtClean="0"/>
              <a:t>2004.godine </a:t>
            </a:r>
            <a:r>
              <a:rPr lang="sr-Latn-RS" sz="1200" dirty="0" smtClean="0"/>
              <a:t>javila se nova potreba za usklađivanjem naših propisa sa EU i oni su ugrađeni u nove zakone 2009.g.</a:t>
            </a:r>
            <a:endParaRPr lang="sr-Latn-RS" sz="1200" b="1" dirty="0"/>
          </a:p>
        </p:txBody>
      </p:sp>
    </p:spTree>
    <p:extLst>
      <p:ext uri="{BB962C8B-B14F-4D97-AF65-F5344CB8AC3E}">
        <p14:creationId xmlns:p14="http://schemas.microsoft.com/office/powerpoint/2010/main" val="327877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1200" b="1" dirty="0" smtClean="0"/>
              <a:t>4. ULOGA PRAVA INDUSTRIJSKE SVOJINE</a:t>
            </a:r>
            <a:endParaRPr lang="sr-Latn-RS" sz="1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Posebna poslovna vrednost kompanija.</a:t>
            </a:r>
          </a:p>
          <a:p>
            <a:r>
              <a:rPr lang="sr-Latn-RS" sz="1200" dirty="0" smtClean="0"/>
              <a:t>Nosiocima daje prednost nad konkurentima.</a:t>
            </a:r>
          </a:p>
          <a:p>
            <a:r>
              <a:rPr lang="sr-Latn-RS" sz="1200" dirty="0" smtClean="0"/>
              <a:t>Omogućava imaocima prava  povoljniji položaj na tržištu.</a:t>
            </a:r>
          </a:p>
          <a:p>
            <a:r>
              <a:rPr lang="sr-Latn-RS" sz="1200" dirty="0" smtClean="0"/>
              <a:t>Povećanje klijantele.</a:t>
            </a:r>
          </a:p>
          <a:p>
            <a:r>
              <a:rPr lang="sr-Latn-RS" sz="1200" dirty="0" smtClean="0"/>
              <a:t>Daju određenu ekskluzivnost, monopol u korišćenju.</a:t>
            </a:r>
          </a:p>
          <a:p>
            <a:r>
              <a:rPr lang="sr-Latn-RS" sz="1200" dirty="0" smtClean="0"/>
              <a:t>U postindustrijskom društvu gde informacije zauzimaju značajno mesto leži značaj pravne zaštite industrijske svojine.</a:t>
            </a:r>
          </a:p>
          <a:p>
            <a:r>
              <a:rPr lang="sr-Latn-RS" sz="1200" dirty="0" smtClean="0"/>
              <a:t>Patenti su srce svojinskih ovlašćenja. Ako se oni unište, biće uništena sva svojinska ovlašćenja.</a:t>
            </a:r>
          </a:p>
          <a:p>
            <a:r>
              <a:rPr lang="sr-Latn-RS" sz="1200" dirty="0" smtClean="0"/>
              <a:t>Svedoci smo tzv.“piraterije“ upotrebe tuđih intelektualnih prava. Ovakva ponašanja dovode u pitanje legittimitet zaštite prava industrijske svojine.</a:t>
            </a:r>
          </a:p>
          <a:p>
            <a:r>
              <a:rPr lang="sr-Latn-RS" sz="1200" dirty="0" smtClean="0"/>
              <a:t>Razvijene zemlje insistiraju na visokom stepenu zaštite </a:t>
            </a:r>
            <a:r>
              <a:rPr lang="sr-Latn-RS" sz="1200" dirty="0" smtClean="0"/>
              <a:t>industrijske </a:t>
            </a:r>
            <a:r>
              <a:rPr lang="sr-Latn-RS" sz="1200" dirty="0" smtClean="0"/>
              <a:t>svojine. </a:t>
            </a:r>
          </a:p>
          <a:p>
            <a:r>
              <a:rPr lang="sr-Latn-RS" sz="1200" dirty="0" smtClean="0"/>
              <a:t>Zemljama u razvoju ili manje razvijenim više odgovara manji stepen zaštite. </a:t>
            </a:r>
            <a:r>
              <a:rPr lang="sr-Latn-RS" sz="1200" dirty="0" smtClean="0"/>
              <a:t>Razvijene </a:t>
            </a:r>
            <a:r>
              <a:rPr lang="sr-Latn-RS" sz="1200" dirty="0" smtClean="0"/>
              <a:t>zemlje traže isti stepen </a:t>
            </a:r>
            <a:r>
              <a:rPr lang="sr-Latn-RS" sz="1200" dirty="0" smtClean="0"/>
              <a:t>zaštite prava </a:t>
            </a:r>
            <a:r>
              <a:rPr lang="sr-Latn-RS" sz="1200" dirty="0" smtClean="0"/>
              <a:t>industrijske svojine i u zemljma u tranziciji i zemljama u razvoju.</a:t>
            </a:r>
          </a:p>
          <a:p>
            <a:r>
              <a:rPr lang="sr-Latn-RS" sz="1200" dirty="0" smtClean="0"/>
              <a:t>U cilju podsticanja transfera tehnologije iz ravijenih zemalja u manje razvijene zemlje, neophodno je obezbediti adekvatnu zaštitu prava inustrijske svojine.</a:t>
            </a:r>
          </a:p>
          <a:p>
            <a:r>
              <a:rPr lang="sr-Latn-RS" sz="1200" dirty="0" smtClean="0"/>
              <a:t>Neophodno je stalno usklađivanje propisa sa svetskim standardima zaštite, u cilju transfera prava industrijske svojine.</a:t>
            </a:r>
          </a:p>
          <a:p>
            <a:r>
              <a:rPr lang="sr-Latn-RS" sz="1200" dirty="0" smtClean="0"/>
              <a:t>Svetska organizacija za zaštitu intelektualne svojine je u Ženevi i na njoj piše: Čovekov genij je izvor svih dela umetnosti i pronalazaštva, ta dela su garancija života dostojnog čoveka, dužnost je države da predano osigurava zaštitu umetnosti i pronalazaštva“. 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264711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1400" b="1" dirty="0" smtClean="0"/>
              <a:t>5.VRSTE PRAVA INDUSTRIJSKE SVOJINE</a:t>
            </a:r>
            <a:endParaRPr lang="sr-Latn-R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5.</a:t>
            </a:r>
            <a:r>
              <a:rPr lang="sr-Latn-RS" sz="1200" b="1" dirty="0" smtClean="0"/>
              <a:t>Patentno pravo- Patent</a:t>
            </a:r>
            <a:r>
              <a:rPr lang="sr-Latn-RS" sz="1200" dirty="0" smtClean="0"/>
              <a:t> je subjektivno pravo koje pripapada pravnom il fizičkom licu u vezi sa pravnom zaštitiom pronalaska.</a:t>
            </a:r>
          </a:p>
          <a:p>
            <a:r>
              <a:rPr lang="sr-Latn-RS" sz="1200" b="1" dirty="0" smtClean="0"/>
              <a:t>Pronalazak</a:t>
            </a:r>
            <a:r>
              <a:rPr lang="sr-Latn-RS" sz="1200" dirty="0" smtClean="0"/>
              <a:t> je intelektualna tvorevina koju čini novo rešenje tehničkog problema koje se može primeniti u privredi.</a:t>
            </a:r>
          </a:p>
          <a:p>
            <a:r>
              <a:rPr lang="sr-Latn-RS" sz="1200" b="1" dirty="0" smtClean="0"/>
              <a:t>Pronalazak se pravno štiti patentom.</a:t>
            </a:r>
          </a:p>
          <a:p>
            <a:r>
              <a:rPr lang="sr-Latn-RS" sz="1200" b="1" dirty="0" smtClean="0"/>
              <a:t>Zakon o patentima </a:t>
            </a:r>
            <a:r>
              <a:rPr lang="sr-Latn-RS" sz="1200" dirty="0" smtClean="0"/>
              <a:t>određuje predmet pronalaska u zavisnosti zaštite u obliku malog patenta ili patenta. </a:t>
            </a:r>
            <a:endParaRPr lang="sr-Latn-RS" sz="1200" dirty="0"/>
          </a:p>
          <a:p>
            <a:r>
              <a:rPr lang="sr-Latn-RS" sz="1200" dirty="0" smtClean="0"/>
              <a:t>Zakon daje široku definiciju sadržine patenta.</a:t>
            </a:r>
          </a:p>
          <a:p>
            <a:r>
              <a:rPr lang="sr-Latn-RS" sz="1200" dirty="0" smtClean="0"/>
              <a:t>Izuzima iz patentne zaštite tri vrste pronalazaka: postupke kloniranja ljudskih bića i izmene genetskog identiteta životinja ako izaziva patnju, drugo, hiruške i dijagnostičke postupke na ljudskom i životinjskom telu  i treća grupa pronalazaka odnosi se na biološki postupak za njihovo dobijanje.</a:t>
            </a:r>
          </a:p>
          <a:p>
            <a:r>
              <a:rPr lang="sr-Latn-RS" sz="1200" b="1" dirty="0" smtClean="0"/>
              <a:t>Pravo na patent pripada pronalazaču. </a:t>
            </a:r>
            <a:r>
              <a:rPr lang="sr-Latn-RS" sz="1200" dirty="0" smtClean="0"/>
              <a:t>Nosilac patenta ima isključivo pravo iskorišćavanja pronalaska koji je zaštićen patentom.</a:t>
            </a:r>
          </a:p>
          <a:p>
            <a:r>
              <a:rPr lang="sr-Latn-RS" sz="1200" b="1" dirty="0" smtClean="0"/>
              <a:t>Nosilac prava na patent </a:t>
            </a:r>
            <a:r>
              <a:rPr lang="sr-Latn-RS" sz="1200" dirty="0" smtClean="0"/>
              <a:t>ima obavezu da patent iskorišćava u proizvodnji i prometu.</a:t>
            </a:r>
          </a:p>
          <a:p>
            <a:r>
              <a:rPr lang="sr-Latn-RS" sz="1200" b="1" dirty="0" smtClean="0"/>
              <a:t>Dobija naknadu</a:t>
            </a:r>
            <a:r>
              <a:rPr lang="sr-Latn-RS" sz="1200" dirty="0" smtClean="0"/>
              <a:t> kada patent drugi iskorišćava.</a:t>
            </a:r>
          </a:p>
          <a:p>
            <a:r>
              <a:rPr lang="sr-Latn-RS" sz="1200" b="1" dirty="0" smtClean="0"/>
              <a:t>Od pronalaska treba razlikovati naučna otkrića.</a:t>
            </a:r>
            <a:r>
              <a:rPr lang="sr-Latn-RS" sz="1200" dirty="0" smtClean="0"/>
              <a:t> Ona pripadaju čovečanstvu.</a:t>
            </a:r>
          </a:p>
          <a:p>
            <a:r>
              <a:rPr lang="sr-Latn-RS" sz="1200" b="1" dirty="0" smtClean="0"/>
              <a:t>Pronalazak je finalni rezultat pronalazačkog rada. </a:t>
            </a:r>
            <a:r>
              <a:rPr lang="sr-Latn-RS" sz="1200" dirty="0" smtClean="0"/>
              <a:t> Ima više faza, a završna je realizacija pronalazačke ideje koja će se primeniti u industrijskoj ili zanatskoj proizvodnji.</a:t>
            </a:r>
          </a:p>
          <a:p>
            <a:r>
              <a:rPr lang="sr-Latn-RS" sz="1200" b="1" dirty="0" smtClean="0"/>
              <a:t>Vrste patenta: nadnacionalni (pr.Evropski patent ) i nacionalni.</a:t>
            </a:r>
          </a:p>
          <a:p>
            <a:r>
              <a:rPr lang="sr-Latn-RS" sz="1200" b="1" dirty="0" smtClean="0"/>
              <a:t>Razlikujemo: patent, mali patent, dopunski patent i zavisan patent.</a:t>
            </a:r>
            <a:endParaRPr lang="sr-Latn-RS" sz="1200" b="1" dirty="0"/>
          </a:p>
        </p:txBody>
      </p:sp>
    </p:spTree>
    <p:extLst>
      <p:ext uri="{BB962C8B-B14F-4D97-AF65-F5344CB8AC3E}">
        <p14:creationId xmlns:p14="http://schemas.microsoft.com/office/powerpoint/2010/main" val="339861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b="1" dirty="0" smtClean="0"/>
              <a:t>Postupak za sticanje patenta-</a:t>
            </a:r>
            <a:r>
              <a:rPr lang="sr-Latn-RS" sz="1200" dirty="0" smtClean="0"/>
              <a:t>podnosi se prijava Zavodu za intelektualnu svojinu. </a:t>
            </a:r>
            <a:endParaRPr lang="sr-Latn-RS" sz="1200" dirty="0"/>
          </a:p>
          <a:p>
            <a:r>
              <a:rPr lang="sr-Latn-RS" sz="1200" b="1" dirty="0" smtClean="0"/>
              <a:t>Prijavu podnosi pronalazač.</a:t>
            </a:r>
            <a:r>
              <a:rPr lang="sr-Latn-RS" sz="1200" dirty="0" smtClean="0"/>
              <a:t> Ako su više lica pronalazači svi podnose prijavu i nosioci su prava na patent. </a:t>
            </a:r>
          </a:p>
          <a:p>
            <a:r>
              <a:rPr lang="sr-Latn-RS" sz="1200" b="1" dirty="0" smtClean="0"/>
              <a:t>Pravo prvenstva </a:t>
            </a:r>
            <a:r>
              <a:rPr lang="sr-Latn-RS" sz="1200" dirty="0" smtClean="0"/>
              <a:t>važi u patentnom pravu.</a:t>
            </a:r>
          </a:p>
          <a:p>
            <a:r>
              <a:rPr lang="sr-Latn-RS" sz="1200" b="1" dirty="0" smtClean="0"/>
              <a:t>Zavod</a:t>
            </a:r>
            <a:r>
              <a:rPr lang="sr-Latn-RS" sz="1200" dirty="0" smtClean="0"/>
              <a:t> ispituje ispunjenost formalnih i materijalno-pravnih uslova.</a:t>
            </a:r>
          </a:p>
          <a:p>
            <a:r>
              <a:rPr lang="sr-Latn-RS" sz="1200" b="1" dirty="0" smtClean="0"/>
              <a:t>Rešenje o priznavanju prava na patent</a:t>
            </a:r>
            <a:r>
              <a:rPr lang="sr-Latn-RS" sz="1200" dirty="0" smtClean="0"/>
              <a:t> se donosi nakon ispitivanja uslova.</a:t>
            </a:r>
          </a:p>
          <a:p>
            <a:r>
              <a:rPr lang="sr-Latn-RS" sz="1200" b="1" dirty="0" smtClean="0"/>
              <a:t>Patent </a:t>
            </a:r>
            <a:r>
              <a:rPr lang="sr-Latn-RS" sz="1200" dirty="0" smtClean="0"/>
              <a:t>uživa kaznenopravnu i građanskopravnu zaštitu.</a:t>
            </a:r>
          </a:p>
          <a:p>
            <a:endParaRPr lang="sr-Latn-RS" sz="1200" b="1" dirty="0"/>
          </a:p>
          <a:p>
            <a:r>
              <a:rPr lang="sr-Latn-RS" sz="1200" b="1" dirty="0" smtClean="0"/>
              <a:t>Pitanja:</a:t>
            </a:r>
          </a:p>
          <a:p>
            <a:r>
              <a:rPr lang="sr-Latn-RS" sz="1200" b="1" dirty="0" smtClean="0"/>
              <a:t>1. Pojam prava industrijske svojine</a:t>
            </a:r>
          </a:p>
          <a:p>
            <a:r>
              <a:rPr lang="sr-Latn-RS" sz="1200" b="1" dirty="0" smtClean="0"/>
              <a:t>2.Vrste prava industrijske svojine.</a:t>
            </a:r>
          </a:p>
          <a:p>
            <a:r>
              <a:rPr lang="sr-Latn-RS" sz="1200" b="1" dirty="0" smtClean="0"/>
              <a:t>21.12.2020.              					prof. Ines Besarović</a:t>
            </a:r>
          </a:p>
          <a:p>
            <a:r>
              <a:rPr lang="sr-Latn-RS" sz="1200" b="1" dirty="0" smtClean="0"/>
              <a:t>inesbyu</a:t>
            </a:r>
            <a:r>
              <a:rPr lang="en-US" sz="1200" b="1" dirty="0" smtClean="0"/>
              <a:t>@</a:t>
            </a:r>
            <a:r>
              <a:rPr lang="sr-Latn-RS" sz="1200" b="1" smtClean="0"/>
              <a:t>yahoo.co.uk</a:t>
            </a:r>
            <a:endParaRPr lang="sr-Latn-RS" sz="1200" b="1" dirty="0" smtClean="0"/>
          </a:p>
          <a:p>
            <a:pPr lvl="8"/>
            <a:r>
              <a:rPr lang="sr-Latn-RS" sz="200" b="1" dirty="0" smtClean="0"/>
              <a:t>       </a:t>
            </a:r>
          </a:p>
          <a:p>
            <a:pPr lvl="8"/>
            <a:r>
              <a:rPr lang="sr-Latn-RS" sz="200" b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67276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1337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PREDAVANJE BR.11  INDUSTRISKA SVOJINA   1.Pojam prava industrijske svojine    </vt:lpstr>
      <vt:lpstr>PowerPoint Presentation</vt:lpstr>
      <vt:lpstr>2.RAZVOJ PRAVA INDUSTRIJSKE SVOJINE</vt:lpstr>
      <vt:lpstr>PowerPoint Presentation</vt:lpstr>
      <vt:lpstr>4. ULOGA PRAVA INDUSTRIJSKE SVOJINE</vt:lpstr>
      <vt:lpstr>5.VRSTE PRAVA INDUSTRIJSKE SVOJINE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 BR.11  INDUSTRISKA SVOJINA   1.Pojam prava industrijske svojine    </dc:title>
  <dc:creator>Windows User</dc:creator>
  <cp:lastModifiedBy>Windows User</cp:lastModifiedBy>
  <cp:revision>34</cp:revision>
  <dcterms:created xsi:type="dcterms:W3CDTF">2020-12-20T10:28:15Z</dcterms:created>
  <dcterms:modified xsi:type="dcterms:W3CDTF">2020-12-21T08:29:59Z</dcterms:modified>
</cp:coreProperties>
</file>