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9414-CB48-4BBD-A6AA-54F89CC2667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04D4-B2EA-4903-A37B-8DE1E67A6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523999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TEMA: IZRADA INSTRUMENATA ISTRAZIVANJA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NP 1: IZRADA INSTRUMENATA ZA METODU ISPITIVANJA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pPr algn="ctr">
              <a:buNone/>
            </a:pPr>
            <a:r>
              <a:rPr lang="sr-Latn-RS" sz="3600" b="1" dirty="0" smtClean="0">
                <a:solidFill>
                  <a:srgbClr val="0070C0"/>
                </a:solidFill>
              </a:rPr>
              <a:t>HVALA NA PAŽNJI!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IZRADA INSTRUMENTA </a:t>
            </a:r>
            <a:r>
              <a:rPr lang="sr-Latn-RS" b="1" dirty="0" smtClean="0">
                <a:solidFill>
                  <a:srgbClr val="0070C0"/>
                </a:solidFill>
              </a:rPr>
              <a:t>Z</a:t>
            </a:r>
            <a:r>
              <a:rPr lang="en-US" b="1" dirty="0" smtClean="0">
                <a:solidFill>
                  <a:srgbClr val="0070C0"/>
                </a:solidFill>
              </a:rPr>
              <a:t>A METODU ISPITIVANJA – TEHNIKU INTERVJUA </a:t>
            </a:r>
            <a:r>
              <a:rPr lang="en-US" b="1" dirty="0" smtClean="0">
                <a:solidFill>
                  <a:srgbClr val="FF0000"/>
                </a:solidFill>
              </a:rPr>
              <a:t>OSNOVA </a:t>
            </a:r>
            <a:r>
              <a:rPr lang="pl-PL" b="1" dirty="0" smtClean="0">
                <a:solidFill>
                  <a:srgbClr val="FF0000"/>
                </a:solidFill>
              </a:rPr>
              <a:t>ZA NAUNI RAZGOVOR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Proceduraj zrade </a:t>
            </a:r>
            <a:r>
              <a:rPr lang="pl-PL" b="1" dirty="0" smtClean="0">
                <a:solidFill>
                  <a:srgbClr val="0070C0"/>
                </a:solidFill>
              </a:rPr>
              <a:t>osnove z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pl-PL" b="1" dirty="0" smtClean="0">
                <a:solidFill>
                  <a:srgbClr val="0070C0"/>
                </a:solidFill>
              </a:rPr>
              <a:t> nau</a:t>
            </a:r>
            <a:r>
              <a:rPr lang="sr-Latn-CS" b="1" dirty="0" smtClean="0">
                <a:solidFill>
                  <a:srgbClr val="0070C0"/>
                </a:solidFill>
              </a:rPr>
              <a:t>č</a:t>
            </a:r>
            <a:r>
              <a:rPr lang="pl-PL" b="1" dirty="0" smtClean="0">
                <a:solidFill>
                  <a:srgbClr val="0070C0"/>
                </a:solidFill>
              </a:rPr>
              <a:t>ni razgovor ("intervj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pl-PL" b="1" dirty="0" smtClean="0">
                <a:solidFill>
                  <a:srgbClr val="0070C0"/>
                </a:solidFill>
              </a:rPr>
              <a:t>„) provodi se </a:t>
            </a:r>
            <a:r>
              <a:rPr lang="pl-PL" b="1" dirty="0">
                <a:solidFill>
                  <a:srgbClr val="0070C0"/>
                </a:solidFill>
              </a:rPr>
              <a:t>po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opi</a:t>
            </a:r>
            <a:r>
              <a:rPr lang="sr-Latn-CS" b="1" dirty="0" smtClean="0">
                <a:solidFill>
                  <a:srgbClr val="0070C0"/>
                </a:solidFill>
              </a:rPr>
              <a:t>š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sr-Latn-CS" b="1" dirty="0" smtClean="0">
                <a:solidFill>
                  <a:srgbClr val="0070C0"/>
                </a:solidFill>
              </a:rPr>
              <a:t>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sr-Latn-CS" b="1" dirty="0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</a:t>
            </a:r>
            <a:r>
              <a:rPr lang="sr-Latn-CS" b="1" dirty="0" smtClean="0">
                <a:solidFill>
                  <a:srgbClr val="0070C0"/>
                </a:solidFill>
              </a:rPr>
              <a:t>se</a:t>
            </a:r>
            <a:r>
              <a:rPr lang="en-US" b="1" dirty="0" err="1" smtClean="0">
                <a:solidFill>
                  <a:srgbClr val="0070C0"/>
                </a:solidFill>
              </a:rPr>
              <a:t>bnim</a:t>
            </a:r>
            <a:r>
              <a:rPr lang="sr-Latn-C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pravi</a:t>
            </a:r>
            <a:r>
              <a:rPr lang="sr-Latn-CS" b="1" dirty="0" smtClean="0">
                <a:solidFill>
                  <a:srgbClr val="0070C0"/>
                </a:solidFill>
              </a:rPr>
              <a:t>l</a:t>
            </a:r>
            <a:r>
              <a:rPr lang="en-US" b="1" dirty="0" err="1" smtClean="0">
                <a:solidFill>
                  <a:srgbClr val="0070C0"/>
                </a:solidFill>
              </a:rPr>
              <a:t>im</a:t>
            </a:r>
            <a:r>
              <a:rPr lang="sr-Latn-CS" b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Latn-CS" b="1" dirty="0" smtClean="0">
                <a:solidFill>
                  <a:srgbClr val="0070C0"/>
                </a:solidFill>
              </a:rPr>
              <a:t>Opšta pravila: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</a:t>
            </a:r>
            <a:r>
              <a:rPr lang="sr-Latn-CS" sz="2400" dirty="0" smtClean="0"/>
              <a:t>v</a:t>
            </a:r>
            <a:r>
              <a:rPr lang="en-US" sz="2400" dirty="0" smtClean="0"/>
              <a:t>o, </a:t>
            </a:r>
            <a:r>
              <a:rPr lang="en-US" sz="2400" dirty="0" err="1" smtClean="0"/>
              <a:t>ostvaruje</a:t>
            </a:r>
            <a:r>
              <a:rPr lang="en-US" sz="2400" dirty="0" smtClean="0"/>
              <a:t> se</a:t>
            </a:r>
            <a:r>
              <a:rPr lang="sr-Latn-CS" sz="2400" dirty="0" smtClean="0"/>
              <a:t> </a:t>
            </a:r>
            <a:r>
              <a:rPr lang="en-US" sz="2400" dirty="0" err="1" smtClean="0"/>
              <a:t>ponovni</a:t>
            </a:r>
            <a:r>
              <a:rPr lang="en-US" sz="2400" dirty="0" smtClean="0"/>
              <a:t> </a:t>
            </a:r>
            <a:r>
              <a:rPr lang="en-US" sz="2400" dirty="0" err="1" smtClean="0"/>
              <a:t>uvid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operacionalno</a:t>
            </a:r>
            <a:r>
              <a:rPr lang="en-US" sz="2400" dirty="0"/>
              <a:t> </a:t>
            </a:r>
            <a:r>
              <a:rPr lang="en-US" sz="2400" dirty="0" err="1"/>
              <a:t>odredenje</a:t>
            </a:r>
            <a:r>
              <a:rPr lang="en-US" sz="2400" dirty="0"/>
              <a:t> </a:t>
            </a:r>
            <a:r>
              <a:rPr lang="en-US" sz="2400" dirty="0" err="1"/>
              <a:t>predmeta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nauine</a:t>
            </a:r>
            <a:r>
              <a:rPr lang="en-US" sz="2400" dirty="0"/>
              <a:t> </a:t>
            </a:r>
            <a:r>
              <a:rPr lang="en-US" sz="2400" dirty="0" err="1" smtClean="0"/>
              <a:t>ciljeve</a:t>
            </a:r>
            <a:r>
              <a:rPr lang="sr-Latn-CS" sz="2400" dirty="0"/>
              <a:t> </a:t>
            </a:r>
            <a:r>
              <a:rPr lang="sr-Latn-CS" sz="2400" dirty="0" smtClean="0"/>
              <a:t>istraživanja iz kojih proizilaze sadržaj hipoteza;</a:t>
            </a:r>
          </a:p>
          <a:p>
            <a:endParaRPr lang="en-US" sz="2400" dirty="0"/>
          </a:p>
          <a:p>
            <a:r>
              <a:rPr lang="en-US" sz="2400" dirty="0" err="1" smtClean="0"/>
              <a:t>Zatim</a:t>
            </a:r>
            <a:r>
              <a:rPr lang="en-US" sz="2400" dirty="0" smtClean="0"/>
              <a:t> se, </a:t>
            </a:r>
            <a:r>
              <a:rPr lang="en-US" sz="2400" dirty="0" err="1" smtClean="0"/>
              <a:t>ponovo</a:t>
            </a:r>
            <a:r>
              <a:rPr lang="sr-Latn-CS" sz="2400" dirty="0" smtClean="0"/>
              <a:t> </a:t>
            </a:r>
            <a:r>
              <a:rPr lang="en-US" sz="2400" dirty="0" err="1" smtClean="0"/>
              <a:t>ostvaruje</a:t>
            </a:r>
            <a:r>
              <a:rPr lang="en-US" sz="2400" dirty="0" smtClean="0"/>
              <a:t> </a:t>
            </a:r>
            <a:r>
              <a:rPr lang="en-US" sz="2400" dirty="0" err="1"/>
              <a:t>uvid</a:t>
            </a:r>
            <a:r>
              <a:rPr lang="en-US" sz="2400" dirty="0"/>
              <a:t> u </a:t>
            </a:r>
            <a:r>
              <a:rPr lang="en-US" sz="2400" dirty="0" err="1"/>
              <a:t>stavove</a:t>
            </a:r>
            <a:r>
              <a:rPr lang="en-US" sz="2400" dirty="0"/>
              <a:t> </a:t>
            </a:r>
            <a:r>
              <a:rPr lang="en-US" sz="2400" dirty="0" err="1"/>
              <a:t>hipoteza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njihove</a:t>
            </a:r>
            <a:r>
              <a:rPr lang="en-US" sz="2400" dirty="0"/>
              <a:t> </a:t>
            </a:r>
            <a:r>
              <a:rPr lang="en-US" sz="2400" dirty="0" err="1"/>
              <a:t>varijable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endParaRPr lang="sr-Latn-CS" sz="2400" dirty="0" smtClean="0"/>
          </a:p>
          <a:p>
            <a:r>
              <a:rPr lang="sr-Latn-C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err="1" smtClean="0">
                <a:solidFill>
                  <a:srgbClr val="FF0000"/>
                </a:solidFill>
              </a:rPr>
              <a:t>osebno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 </a:t>
            </a:r>
            <a:r>
              <a:rPr lang="en-US" sz="2400" dirty="0" smtClean="0">
                <a:solidFill>
                  <a:srgbClr val="FF0000"/>
                </a:solidFill>
              </a:rPr>
              <a:t>pa</a:t>
            </a:r>
            <a:r>
              <a:rPr lang="sr-Latn-CS" sz="2400" dirty="0" smtClean="0">
                <a:solidFill>
                  <a:srgbClr val="FF0000"/>
                </a:solidFill>
              </a:rPr>
              <a:t>ž</a:t>
            </a:r>
            <a:r>
              <a:rPr lang="en-US" sz="2400" dirty="0" err="1" smtClean="0">
                <a:solidFill>
                  <a:srgbClr val="FF0000"/>
                </a:solidFill>
              </a:rPr>
              <a:t>ljivo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analiziraju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pojedina</a:t>
            </a:r>
            <a:r>
              <a:rPr lang="sr-Latn-RS" sz="2400" dirty="0" smtClean="0">
                <a:solidFill>
                  <a:srgbClr val="FF0000"/>
                </a:solidFill>
              </a:rPr>
              <a:t>č</a:t>
            </a:r>
            <a:r>
              <a:rPr lang="en-US" sz="2400" dirty="0" smtClean="0">
                <a:solidFill>
                  <a:srgbClr val="FF0000"/>
                </a:solidFill>
              </a:rPr>
              <a:t>ne </a:t>
            </a:r>
            <a:r>
              <a:rPr lang="en-US" sz="2400" dirty="0" err="1">
                <a:solidFill>
                  <a:srgbClr val="FF0000"/>
                </a:solidFill>
              </a:rPr>
              <a:t>hipoteze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</a:t>
            </a:r>
            <a:r>
              <a:rPr lang="en-US" sz="2400" dirty="0">
                <a:solidFill>
                  <a:srgbClr val="FF0000"/>
                </a:solidFill>
              </a:rPr>
              <a:t> bi se </a:t>
            </a:r>
            <a:r>
              <a:rPr lang="en-US" sz="2400" dirty="0" err="1">
                <a:solidFill>
                  <a:srgbClr val="FF0000"/>
                </a:solidFill>
              </a:rPr>
              <a:t>otkrio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zaista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ostvaren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odnos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izmedu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njih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elementarnih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r-Latn-CS" sz="2400" dirty="0" err="1" smtClean="0">
                <a:solidFill>
                  <a:srgbClr val="FF0000"/>
                </a:solidFill>
              </a:rPr>
              <a:t>č</a:t>
            </a:r>
            <a:r>
              <a:rPr lang="en-US" sz="2400" dirty="0" err="1" smtClean="0">
                <a:solidFill>
                  <a:srgbClr val="FF0000"/>
                </a:solidFill>
              </a:rPr>
              <a:t>inilaca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operacionaLogo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dred</a:t>
            </a:r>
            <a:r>
              <a:rPr lang="sr-Latn-RS" sz="2400" dirty="0" smtClean="0">
                <a:solidFill>
                  <a:srgbClr val="FF0000"/>
                </a:solidFill>
              </a:rPr>
              <a:t>j</a:t>
            </a:r>
            <a:r>
              <a:rPr lang="en-US" sz="2400" dirty="0" err="1" smtClean="0">
                <a:solidFill>
                  <a:srgbClr val="FF0000"/>
                </a:solidFill>
              </a:rPr>
              <a:t>enja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predmeta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sr-Latn-R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0070C0"/>
                </a:solidFill>
              </a:rPr>
              <a:t>Sledi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analiza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indikatora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odnosno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njihovog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odnosa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prema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sr-Latn-RS" sz="2400" dirty="0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avu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err="1">
                <a:solidFill>
                  <a:srgbClr val="0070C0"/>
                </a:solidFill>
              </a:rPr>
              <a:t>stavovima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varijablama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pojedina</a:t>
            </a:r>
            <a:r>
              <a:rPr lang="sr-Latn-RS" sz="2400" dirty="0" smtClean="0">
                <a:solidFill>
                  <a:srgbClr val="0070C0"/>
                </a:solidFill>
              </a:rPr>
              <a:t>č</a:t>
            </a:r>
            <a:r>
              <a:rPr lang="en-US" sz="2400" dirty="0" err="1" smtClean="0">
                <a:solidFill>
                  <a:srgbClr val="0070C0"/>
                </a:solidFill>
              </a:rPr>
              <a:t>nih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hipoteza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Zadatak analize je da </a:t>
            </a:r>
            <a:r>
              <a:rPr lang="pl-PL" sz="3200" b="1" dirty="0" smtClean="0">
                <a:solidFill>
                  <a:srgbClr val="FF0000"/>
                </a:solidFill>
              </a:rPr>
              <a:t>utvrdi</a:t>
            </a:r>
            <a:r>
              <a:rPr lang="pl-PL" sz="3200" b="1" dirty="0">
                <a:solidFill>
                  <a:srgbClr val="FF0000"/>
                </a:solidFill>
              </a:rPr>
              <a:t>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sz="2800" dirty="0" smtClean="0">
                <a:solidFill>
                  <a:srgbClr val="0070C0"/>
                </a:solidFill>
              </a:rPr>
              <a:t>da </a:t>
            </a:r>
            <a:r>
              <a:rPr lang="it-IT" sz="2800" dirty="0">
                <a:solidFill>
                  <a:srgbClr val="0070C0"/>
                </a:solidFill>
              </a:rPr>
              <a:t>li su indikatori dovoljni da se </a:t>
            </a:r>
            <a:r>
              <a:rPr lang="it-IT" sz="2800" dirty="0" smtClean="0">
                <a:solidFill>
                  <a:srgbClr val="0070C0"/>
                </a:solidFill>
              </a:rPr>
              <a:t>manifes</a:t>
            </a:r>
            <a:r>
              <a:rPr lang="sr-Latn-CS" sz="2800" dirty="0" smtClean="0">
                <a:solidFill>
                  <a:srgbClr val="0070C0"/>
                </a:solidFill>
              </a:rPr>
              <a:t>t</a:t>
            </a:r>
            <a:r>
              <a:rPr lang="it-IT" sz="2800" dirty="0" smtClean="0">
                <a:solidFill>
                  <a:srgbClr val="0070C0"/>
                </a:solidFill>
              </a:rPr>
              <a:t>acije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rgbClr val="0070C0"/>
                </a:solidFill>
              </a:rPr>
              <a:t>pojave konstatuju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evidentiraju</a:t>
            </a:r>
            <a:r>
              <a:rPr lang="en-US" sz="2800" dirty="0" smtClean="0">
                <a:solidFill>
                  <a:srgbClr val="0070C0"/>
                </a:solidFill>
              </a:rPr>
              <a:t>;</a:t>
            </a:r>
            <a:endParaRPr lang="sr-Latn-R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sz="2800" dirty="0"/>
              <a:t>2) da </a:t>
            </a:r>
            <a:r>
              <a:rPr lang="sr-Latn-CS" sz="2800" dirty="0" smtClean="0"/>
              <a:t>l</a:t>
            </a:r>
            <a:r>
              <a:rPr lang="it-IT" sz="2800" dirty="0" smtClean="0"/>
              <a:t>i </a:t>
            </a:r>
            <a:r>
              <a:rPr lang="it-IT" sz="2800" dirty="0"/>
              <a:t>su indikatori dovoljni da se na osnovu njih </a:t>
            </a:r>
            <a:r>
              <a:rPr lang="it-IT" sz="2800" dirty="0" smtClean="0"/>
              <a:t>mo</a:t>
            </a:r>
            <a:r>
              <a:rPr lang="sr-Latn-CS" sz="2800" dirty="0" smtClean="0"/>
              <a:t>ž</a:t>
            </a:r>
            <a:r>
              <a:rPr lang="it-IT" sz="2800" dirty="0" smtClean="0"/>
              <a:t>e konstato</a:t>
            </a:r>
            <a:r>
              <a:rPr lang="en-US" sz="2800" dirty="0" err="1" smtClean="0"/>
              <a:t>vati</a:t>
            </a:r>
            <a:r>
              <a:rPr lang="en-US" sz="2800" dirty="0" smtClean="0"/>
              <a:t> </a:t>
            </a:r>
            <a:r>
              <a:rPr lang="en-US" sz="2800" dirty="0" err="1" smtClean="0"/>
              <a:t>stvarna</a:t>
            </a:r>
            <a:r>
              <a:rPr lang="sr-Latn-CS" sz="2800" dirty="0" smtClean="0"/>
              <a:t> </a:t>
            </a:r>
            <a:r>
              <a:rPr lang="en-US" sz="2800" dirty="0" err="1" smtClean="0"/>
              <a:t>vrednost</a:t>
            </a:r>
            <a:r>
              <a:rPr lang="en-US" sz="2800" dirty="0" smtClean="0"/>
              <a:t> </a:t>
            </a:r>
            <a:r>
              <a:rPr lang="en-US" sz="2800" dirty="0" err="1" smtClean="0"/>
              <a:t>sadr</a:t>
            </a:r>
            <a:r>
              <a:rPr lang="sr-Latn-CS" sz="2800" dirty="0" smtClean="0"/>
              <a:t>ž</a:t>
            </a:r>
            <a:r>
              <a:rPr lang="en-US" sz="2800" dirty="0" err="1" smtClean="0"/>
              <a:t>aja</a:t>
            </a:r>
            <a:r>
              <a:rPr lang="sr-Latn-CS" sz="2800" dirty="0" smtClean="0"/>
              <a:t> </a:t>
            </a:r>
            <a:r>
              <a:rPr lang="en-US" sz="2800" dirty="0" err="1" smtClean="0"/>
              <a:t>hipoteze</a:t>
            </a:r>
            <a:r>
              <a:rPr lang="en-US" sz="2800" dirty="0" smtClean="0"/>
              <a:t>;</a:t>
            </a:r>
            <a:endParaRPr lang="sr-Latn-RS" sz="2800" dirty="0" smtClean="0"/>
          </a:p>
          <a:p>
            <a:pPr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sz="2800" dirty="0">
                <a:solidFill>
                  <a:srgbClr val="0070C0"/>
                </a:solidFill>
              </a:rPr>
              <a:t>3) da </a:t>
            </a:r>
            <a:r>
              <a:rPr lang="sr-Latn-CS" sz="2800" dirty="0" smtClean="0">
                <a:solidFill>
                  <a:srgbClr val="0070C0"/>
                </a:solidFill>
              </a:rPr>
              <a:t>l</a:t>
            </a:r>
            <a:r>
              <a:rPr lang="it-IT" sz="2800" dirty="0" smtClean="0">
                <a:solidFill>
                  <a:srgbClr val="0070C0"/>
                </a:solidFill>
              </a:rPr>
              <a:t>i su </a:t>
            </a:r>
            <a:r>
              <a:rPr lang="it-IT" sz="2800" dirty="0">
                <a:solidFill>
                  <a:srgbClr val="0070C0"/>
                </a:solidFill>
              </a:rPr>
              <a:t>indikatori </a:t>
            </a:r>
            <a:r>
              <a:rPr lang="it-IT" sz="2800" dirty="0" smtClean="0">
                <a:solidFill>
                  <a:srgbClr val="0070C0"/>
                </a:solidFill>
              </a:rPr>
              <a:t>valjani</a:t>
            </a:r>
            <a:r>
              <a:rPr lang="sr-Latn-CS" sz="2800" dirty="0" smtClean="0">
                <a:solidFill>
                  <a:srgbClr val="0070C0"/>
                </a:solidFill>
              </a:rPr>
              <a:t> – </a:t>
            </a:r>
            <a:r>
              <a:rPr lang="it-IT" sz="2800" dirty="0" smtClean="0">
                <a:solidFill>
                  <a:srgbClr val="0070C0"/>
                </a:solidFill>
              </a:rPr>
              <a:t>da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rgbClr val="0070C0"/>
                </a:solidFill>
              </a:rPr>
              <a:t>li on</a:t>
            </a:r>
            <a:r>
              <a:rPr lang="sr-Latn-CS" sz="2800" dirty="0" smtClean="0">
                <a:solidFill>
                  <a:srgbClr val="0070C0"/>
                </a:solidFill>
              </a:rPr>
              <a:t>i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>
                <a:solidFill>
                  <a:srgbClr val="0070C0"/>
                </a:solidFill>
              </a:rPr>
              <a:t>stvarno </a:t>
            </a:r>
            <a:r>
              <a:rPr lang="it-IT" sz="2800" dirty="0" smtClean="0">
                <a:solidFill>
                  <a:srgbClr val="0070C0"/>
                </a:solidFill>
              </a:rPr>
              <a:t>sadr</a:t>
            </a:r>
            <a:r>
              <a:rPr lang="sr-Latn-CS" sz="2800" dirty="0" smtClean="0">
                <a:solidFill>
                  <a:srgbClr val="0070C0"/>
                </a:solidFill>
              </a:rPr>
              <a:t>ž</a:t>
            </a:r>
            <a:r>
              <a:rPr lang="it-IT" sz="2800" dirty="0" smtClean="0">
                <a:solidFill>
                  <a:srgbClr val="0070C0"/>
                </a:solidFill>
              </a:rPr>
              <a:t>e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rgbClr val="0070C0"/>
                </a:solidFill>
              </a:rPr>
              <a:t>obave</a:t>
            </a:r>
            <a:r>
              <a:rPr lang="sr-Latn-RS" sz="2800" dirty="0" smtClean="0">
                <a:solidFill>
                  <a:srgbClr val="0070C0"/>
                </a:solidFill>
              </a:rPr>
              <a:t>š</a:t>
            </a:r>
            <a:r>
              <a:rPr lang="it-IT" sz="2800" dirty="0" smtClean="0">
                <a:solidFill>
                  <a:srgbClr val="0070C0"/>
                </a:solidFill>
              </a:rPr>
              <a:t>enja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rgbClr val="0070C0"/>
                </a:solidFill>
              </a:rPr>
              <a:t>o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istra</a:t>
            </a:r>
            <a:r>
              <a:rPr lang="sr-Latn-CS" sz="2800" dirty="0" smtClean="0">
                <a:solidFill>
                  <a:srgbClr val="0070C0"/>
                </a:solidFill>
              </a:rPr>
              <a:t>ž</a:t>
            </a:r>
            <a:r>
              <a:rPr lang="en-US" sz="2800" dirty="0" err="1" smtClean="0">
                <a:solidFill>
                  <a:srgbClr val="0070C0"/>
                </a:solidFill>
              </a:rPr>
              <a:t>ivano</a:t>
            </a:r>
            <a:r>
              <a:rPr lang="sr-Latn-RS" sz="2800" dirty="0" smtClean="0">
                <a:solidFill>
                  <a:srgbClr val="0070C0"/>
                </a:solidFill>
              </a:rPr>
              <a:t>j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pojavi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odnosno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stavu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varijablama</a:t>
            </a:r>
            <a:r>
              <a:rPr lang="sr-Latn-C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hipoteze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/>
              <a:t>Ova </a:t>
            </a:r>
            <a:r>
              <a:rPr lang="en-US" dirty="0" smtClean="0"/>
              <a:t>op</a:t>
            </a:r>
            <a:r>
              <a:rPr lang="sr-Latn-RS" dirty="0" smtClean="0"/>
              <a:t>š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sr-Latn-CS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s</a:t>
            </a:r>
            <a:r>
              <a:rPr lang="en-US" dirty="0" err="1" smtClean="0"/>
              <a:t>vih</a:t>
            </a:r>
            <a:r>
              <a:rPr lang="sr-Latn-CS" dirty="0" smtClean="0"/>
              <a:t> </a:t>
            </a:r>
            <a:r>
              <a:rPr lang="pl-PL" dirty="0" smtClean="0"/>
              <a:t>tehnika </a:t>
            </a:r>
            <a:r>
              <a:rPr lang="pl-PL" dirty="0"/>
              <a:t>i metoda prikupljanja podataka, ma koliko se oni </a:t>
            </a:r>
            <a:r>
              <a:rPr lang="pl-PL" dirty="0" smtClean="0"/>
              <a:t>međusobno </a:t>
            </a:r>
            <a:r>
              <a:rPr lang="pt-BR" dirty="0" smtClean="0"/>
              <a:t>razlikovali</a:t>
            </a:r>
            <a:r>
              <a:rPr lang="sr-Latn-RS" dirty="0" smtClean="0"/>
              <a:t>;</a:t>
            </a:r>
            <a:endParaRPr lang="sr-Latn-CS" dirty="0" smtClean="0"/>
          </a:p>
          <a:p>
            <a:endParaRPr lang="sr-Latn-CS" dirty="0" smtClean="0"/>
          </a:p>
          <a:p>
            <a:r>
              <a:rPr lang="pt-BR" dirty="0" smtClean="0"/>
              <a:t>Po </a:t>
            </a:r>
            <a:r>
              <a:rPr lang="pt-BR" dirty="0"/>
              <a:t>tim pravilima, sva </a:t>
            </a:r>
            <a:r>
              <a:rPr lang="pt-BR" dirty="0" smtClean="0"/>
              <a:t>pitan</a:t>
            </a:r>
            <a:r>
              <a:rPr lang="sr-Latn-RS" dirty="0" smtClean="0"/>
              <a:t>j</a:t>
            </a:r>
            <a:r>
              <a:rPr lang="pt-BR" dirty="0" smtClean="0"/>
              <a:t>a </a:t>
            </a:r>
            <a:r>
              <a:rPr lang="pt-BR" dirty="0"/>
              <a:t>se </a:t>
            </a:r>
            <a:r>
              <a:rPr lang="pt-BR" dirty="0" smtClean="0"/>
              <a:t>postavljaju</a:t>
            </a:r>
            <a:r>
              <a:rPr lang="sr-Latn-CS" dirty="0" smtClean="0"/>
              <a:t> </a:t>
            </a:r>
            <a:r>
              <a:rPr lang="pt-BR" dirty="0" smtClean="0"/>
              <a:t>kao </a:t>
            </a:r>
            <a:r>
              <a:rPr lang="pt-BR" dirty="0"/>
              <a:t>pitanja </a:t>
            </a:r>
            <a:r>
              <a:rPr lang="pt-BR" dirty="0" smtClean="0"/>
              <a:t>o</a:t>
            </a:r>
            <a:r>
              <a:rPr lang="sr-Latn-CS" dirty="0" smtClean="0"/>
              <a:t> </a:t>
            </a:r>
            <a:r>
              <a:rPr lang="pl-PL" dirty="0" smtClean="0"/>
              <a:t>prošlosti-sadainjosti-buduinositi na odedjenom </a:t>
            </a:r>
            <a:r>
              <a:rPr lang="en-US" dirty="0" err="1" smtClean="0"/>
              <a:t>definisanom</a:t>
            </a:r>
            <a:r>
              <a:rPr lang="sr-Latn-C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uop</a:t>
            </a:r>
            <a:r>
              <a:rPr lang="sr-Latn-CS" dirty="0" smtClean="0"/>
              <a:t>š</a:t>
            </a:r>
            <a:r>
              <a:rPr lang="en-US" dirty="0" err="1" smtClean="0"/>
              <a:t>te</a:t>
            </a:r>
            <a:r>
              <a:rPr lang="sr-Latn-R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sr-Latn-CS" dirty="0" smtClean="0"/>
              <a:t> </a:t>
            </a:r>
            <a:r>
              <a:rPr lang="en-US" dirty="0" err="1" smtClean="0"/>
              <a:t>nedefinisanom</a:t>
            </a:r>
            <a:r>
              <a:rPr lang="sr-Latn-CS" dirty="0" smtClean="0"/>
              <a:t> </a:t>
            </a:r>
            <a:r>
              <a:rPr lang="en-US" dirty="0" err="1" smtClean="0"/>
              <a:t>prostoru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Po </a:t>
            </a:r>
            <a:r>
              <a:rPr lang="en-US" b="1" dirty="0" err="1" smtClean="0">
                <a:solidFill>
                  <a:srgbClr val="FF0000"/>
                </a:solidFill>
              </a:rPr>
              <a:t>posebnim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praviLima</a:t>
            </a:r>
            <a:r>
              <a:rPr lang="sr-Latn-CS" b="1" dirty="0" smtClean="0">
                <a:solidFill>
                  <a:srgbClr val="FF0000"/>
                </a:solidFill>
              </a:rPr>
              <a:t> u</a:t>
            </a:r>
            <a:r>
              <a:rPr lang="en-US" b="1" dirty="0" err="1" smtClean="0">
                <a:solidFill>
                  <a:srgbClr val="FF0000"/>
                </a:solidFill>
              </a:rPr>
              <a:t>tvrduje</a:t>
            </a:r>
            <a:r>
              <a:rPr lang="sr-Latn-CS" b="1" dirty="0" smtClean="0">
                <a:solidFill>
                  <a:srgbClr val="FF0000"/>
                </a:solidFill>
              </a:rPr>
              <a:t> se: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 err="1">
                <a:solidFill>
                  <a:srgbClr val="0070C0"/>
                </a:solidFill>
              </a:rPr>
              <a:t>koji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sr-Latn-CS" sz="2400" dirty="0" smtClean="0">
                <a:solidFill>
                  <a:srgbClr val="0070C0"/>
                </a:solidFill>
              </a:rPr>
              <a:t>tip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ispitivanja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>
                <a:solidFill>
                  <a:srgbClr val="0070C0"/>
                </a:solidFill>
              </a:rPr>
              <a:t>biti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primijenjen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sr-Latn-CS" sz="2400" dirty="0" smtClean="0">
                <a:solidFill>
                  <a:srgbClr val="FF0000"/>
                </a:solidFill>
              </a:rPr>
              <a:t>š</a:t>
            </a:r>
            <a:r>
              <a:rPr lang="en-US" sz="2400" dirty="0" err="1" smtClean="0">
                <a:solidFill>
                  <a:srgbClr val="FF0000"/>
                </a:solidFill>
              </a:rPr>
              <a:t>tro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ispi</a:t>
            </a:r>
            <a:r>
              <a:rPr lang="sr-Latn-CS" sz="2400" dirty="0" smtClean="0">
                <a:solidFill>
                  <a:srgbClr val="FF0000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ivanje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dozvoljava</a:t>
            </a:r>
            <a:r>
              <a:rPr lang="sr-Latn-R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slobodan-neusmjerein</a:t>
            </a:r>
            <a:r>
              <a:rPr lang="sr-Latn-RS" sz="2400" dirty="0" smtClean="0">
                <a:solidFill>
                  <a:srgbClr val="FF0000"/>
                </a:solidFill>
              </a:rPr>
              <a:t> i</a:t>
            </a:r>
            <a:r>
              <a:rPr lang="en-US" sz="2400" dirty="0" err="1" smtClean="0">
                <a:solidFill>
                  <a:srgbClr val="FF0000"/>
                </a:solidFill>
              </a:rPr>
              <a:t>ntervju</a:t>
            </a:r>
            <a:r>
              <a:rPr lang="en-US" sz="2400" dirty="0">
                <a:solidFill>
                  <a:srgbClr val="FF0000"/>
                </a:solidFill>
              </a:rPr>
              <a:t>; </a:t>
            </a:r>
            <a:r>
              <a:rPr lang="sr-Latn-R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blago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ispitivanje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isklju</a:t>
            </a:r>
            <a:r>
              <a:rPr lang="sr-Latn-CS" sz="2400" dirty="0" smtClean="0">
                <a:solidFill>
                  <a:srgbClr val="FF0000"/>
                </a:solidFill>
              </a:rPr>
              <a:t>č</a:t>
            </a:r>
            <a:r>
              <a:rPr lang="en-US" sz="2400" dirty="0" err="1" smtClean="0">
                <a:solidFill>
                  <a:srgbClr val="FF0000"/>
                </a:solidFill>
              </a:rPr>
              <a:t>uje</a:t>
            </a:r>
            <a:r>
              <a:rPr lang="sr-Latn-C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anketu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neutralno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ispihvanje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dozvoljava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sve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tehnike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ispitivanja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endParaRPr lang="sr-Latn-C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341313" indent="-341313">
              <a:buNone/>
            </a:pPr>
            <a:r>
              <a:rPr lang="en-US" sz="2400" dirty="0">
                <a:solidFill>
                  <a:srgbClr val="0070C0"/>
                </a:solidFill>
              </a:rPr>
              <a:t>2) </a:t>
            </a:r>
            <a:r>
              <a:rPr lang="en-US" sz="2400" dirty="0" err="1">
                <a:solidFill>
                  <a:srgbClr val="0070C0"/>
                </a:solidFill>
              </a:rPr>
              <a:t>koja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strategija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ispitivanja</a:t>
            </a:r>
            <a:r>
              <a:rPr lang="sr-Latn-CS" sz="2400" dirty="0" smtClean="0">
                <a:solidFill>
                  <a:srgbClr val="0070C0"/>
                </a:solidFill>
              </a:rPr>
              <a:t> 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>
                <a:solidFill>
                  <a:srgbClr val="0070C0"/>
                </a:solidFill>
              </a:rPr>
              <a:t>biti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primenjena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gde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</a:t>
            </a:r>
            <a:r>
              <a:rPr lang="sr-Latn-CS" sz="2400" dirty="0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 smtClean="0">
                <a:solidFill>
                  <a:srgbClr val="0070C0"/>
                </a:solidFill>
              </a:rPr>
              <a:t>vr</a:t>
            </a:r>
            <a:r>
              <a:rPr lang="sr-Latn-CS" sz="2400" dirty="0" smtClean="0">
                <a:solidFill>
                  <a:srgbClr val="0070C0"/>
                </a:solidFill>
              </a:rPr>
              <a:t>š</a:t>
            </a:r>
            <a:r>
              <a:rPr lang="en-US" sz="2400" dirty="0" err="1" smtClean="0">
                <a:solidFill>
                  <a:srgbClr val="0070C0"/>
                </a:solidFill>
              </a:rPr>
              <a:t>iti</a:t>
            </a:r>
            <a:endParaRPr lang="en-US" sz="2400" dirty="0">
              <a:solidFill>
                <a:srgbClr val="0070C0"/>
              </a:solidFill>
            </a:endParaRPr>
          </a:p>
          <a:p>
            <a:pPr marL="341313" indent="0">
              <a:buNone/>
            </a:pPr>
            <a:r>
              <a:rPr lang="en-US" sz="2400" dirty="0" err="1">
                <a:solidFill>
                  <a:srgbClr val="0070C0"/>
                </a:solidFill>
              </a:rPr>
              <a:t>ispitivanje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koje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na</a:t>
            </a:r>
            <a:r>
              <a:rPr lang="sr-Latn-CS" sz="2400" dirty="0" smtClean="0">
                <a:solidFill>
                  <a:srgbClr val="0070C0"/>
                </a:solidFill>
              </a:rPr>
              <a:t>č</a:t>
            </a:r>
            <a:r>
              <a:rPr lang="en-US" sz="2400" dirty="0" err="1" smtClean="0">
                <a:solidFill>
                  <a:srgbClr val="0070C0"/>
                </a:solidFill>
              </a:rPr>
              <a:t>ine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pona</a:t>
            </a:r>
            <a:r>
              <a:rPr lang="sr-Latn-CS" sz="2400" dirty="0" smtClean="0">
                <a:solidFill>
                  <a:srgbClr val="0070C0"/>
                </a:solidFill>
              </a:rPr>
              <a:t>š</a:t>
            </a:r>
            <a:r>
              <a:rPr lang="en-US" sz="2400" dirty="0" err="1" smtClean="0">
                <a:solidFill>
                  <a:srgbClr val="0070C0"/>
                </a:solidFill>
              </a:rPr>
              <a:t>anja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 smtClean="0">
                <a:solidFill>
                  <a:srgbClr val="0070C0"/>
                </a:solidFill>
              </a:rPr>
              <a:t>primeniti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u </a:t>
            </a:r>
            <a:r>
              <a:rPr lang="en-US" sz="2400" dirty="0" err="1">
                <a:solidFill>
                  <a:srgbClr val="0070C0"/>
                </a:solidFill>
              </a:rPr>
              <a:t>toku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ispitivanla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it</a:t>
            </a:r>
            <a:r>
              <a:rPr lang="sr-Latn-C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>
                <a:solidFill>
                  <a:srgbClr val="0070C0"/>
                </a:solidFill>
              </a:rPr>
              <a:t>;</a:t>
            </a:r>
            <a:endParaRPr lang="sr-Latn-CS" sz="2400" dirty="0" smtClean="0">
              <a:solidFill>
                <a:srgbClr val="0070C0"/>
              </a:solidFill>
            </a:endParaRPr>
          </a:p>
          <a:p>
            <a:pPr marL="341313" indent="-341313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341313" indent="-341313">
              <a:buNone/>
            </a:pPr>
            <a:r>
              <a:rPr lang="en-US" sz="2400" dirty="0">
                <a:solidFill>
                  <a:srgbClr val="0070C0"/>
                </a:solidFill>
              </a:rPr>
              <a:t>3) </a:t>
            </a:r>
            <a:r>
              <a:rPr lang="en-US" sz="2400" dirty="0" err="1">
                <a:solidFill>
                  <a:srgbClr val="0070C0"/>
                </a:solidFill>
              </a:rPr>
              <a:t>koju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tehniku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 smtClean="0">
                <a:solidFill>
                  <a:srgbClr val="0070C0"/>
                </a:solidFill>
              </a:rPr>
              <a:t>primeni</a:t>
            </a:r>
            <a:r>
              <a:rPr lang="sr-Latn-CS" sz="2400" dirty="0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u </a:t>
            </a:r>
            <a:r>
              <a:rPr lang="en-US" sz="2400" dirty="0" err="1" smtClean="0">
                <a:solidFill>
                  <a:srgbClr val="0070C0"/>
                </a:solidFill>
              </a:rPr>
              <a:t>okvru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toga </a:t>
            </a:r>
            <a:r>
              <a:rPr lang="en-US" sz="2400" dirty="0" err="1">
                <a:solidFill>
                  <a:srgbClr val="0070C0"/>
                </a:solidFill>
              </a:rPr>
              <a:t>koliko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pitanja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>
                <a:solidFill>
                  <a:srgbClr val="0070C0"/>
                </a:solidFill>
              </a:rPr>
              <a:t>biti</a:t>
            </a:r>
            <a:endParaRPr lang="en-US" sz="2400" dirty="0">
              <a:solidFill>
                <a:srgbClr val="0070C0"/>
              </a:solidFill>
            </a:endParaRPr>
          </a:p>
          <a:p>
            <a:pPr marL="341313" indent="0">
              <a:buNone/>
            </a:pPr>
            <a:r>
              <a:rPr lang="sr-Latn-RS" sz="2400" dirty="0" err="1" smtClean="0">
                <a:solidFill>
                  <a:srgbClr val="0070C0"/>
                </a:solidFill>
              </a:rPr>
              <a:t>p</a:t>
            </a:r>
            <a:r>
              <a:rPr lang="en-US" sz="2400" dirty="0" err="1" smtClean="0">
                <a:solidFill>
                  <a:srgbClr val="0070C0"/>
                </a:solidFill>
              </a:rPr>
              <a:t>ostavljeno</a:t>
            </a:r>
            <a:r>
              <a:rPr lang="sr-Latn-C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kakvih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pitanja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koliko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sr-Latn-CS" sz="2400" dirty="0" err="1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</a:t>
            </a:r>
            <a:r>
              <a:rPr lang="en-US" sz="2400" dirty="0" err="1" smtClean="0">
                <a:solidFill>
                  <a:srgbClr val="0070C0"/>
                </a:solidFill>
              </a:rPr>
              <a:t>ispitivanje</a:t>
            </a:r>
            <a:r>
              <a:rPr lang="sr-Latn-CS" sz="2400" dirty="0" smtClean="0">
                <a:solidFill>
                  <a:srgbClr val="0070C0"/>
                </a:solidFill>
              </a:rPr>
              <a:t> t</a:t>
            </a:r>
            <a:r>
              <a:rPr lang="en-US" sz="2400" dirty="0" err="1" smtClean="0">
                <a:solidFill>
                  <a:srgbClr val="0070C0"/>
                </a:solidFill>
              </a:rPr>
              <a:t>rajati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sr-Latn-R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 err="1" smtClean="0">
                <a:solidFill>
                  <a:srgbClr val="0070C0"/>
                </a:solidFill>
              </a:rPr>
              <a:t>kva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sr-Latn-CS" sz="2400" dirty="0" smtClean="0">
                <a:solidFill>
                  <a:srgbClr val="0070C0"/>
                </a:solidFill>
              </a:rPr>
              <a:t>ć</a:t>
            </a:r>
            <a:r>
              <a:rPr lang="en-US" sz="2400" dirty="0" smtClean="0">
                <a:solidFill>
                  <a:srgbClr val="0070C0"/>
                </a:solidFill>
              </a:rPr>
              <a:t>e for</a:t>
            </a:r>
            <a:r>
              <a:rPr lang="sr-Latn-R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sr-Latn-R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instrumenta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biti</a:t>
            </a:r>
            <a:r>
              <a:rPr lang="en-US" sz="2400" dirty="0" smtClean="0">
                <a:solidFill>
                  <a:srgbClr val="0070C0"/>
                </a:solidFill>
              </a:rPr>
              <a:t>;</a:t>
            </a:r>
            <a:endParaRPr lang="sr-Latn-CS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4) </a:t>
            </a:r>
            <a:r>
              <a:rPr lang="en-US" sz="2400" dirty="0" err="1" smtClean="0">
                <a:solidFill>
                  <a:srgbClr val="0070C0"/>
                </a:solidFill>
              </a:rPr>
              <a:t>Obaveze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 err="1" smtClean="0">
                <a:solidFill>
                  <a:srgbClr val="0070C0"/>
                </a:solidFill>
              </a:rPr>
              <a:t>pitiva</a:t>
            </a:r>
            <a:r>
              <a:rPr lang="sr-Latn-CS" sz="2400" dirty="0" smtClean="0">
                <a:solidFill>
                  <a:srgbClr val="0070C0"/>
                </a:solidFill>
              </a:rPr>
              <a:t>č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se </a:t>
            </a:r>
            <a:r>
              <a:rPr lang="en-US" sz="2400" dirty="0" err="1" smtClean="0">
                <a:solidFill>
                  <a:srgbClr val="0070C0"/>
                </a:solidFill>
              </a:rPr>
              <a:t>pona</a:t>
            </a:r>
            <a:r>
              <a:rPr lang="sr-Latn-CS" sz="2400" dirty="0" smtClean="0">
                <a:solidFill>
                  <a:srgbClr val="0070C0"/>
                </a:solidFill>
              </a:rPr>
              <a:t>š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izvr</a:t>
            </a:r>
            <a:r>
              <a:rPr lang="sr-Latn-CS" sz="2400" dirty="0" smtClean="0">
                <a:solidFill>
                  <a:srgbClr val="0070C0"/>
                </a:solidFill>
              </a:rPr>
              <a:t>š</a:t>
            </a:r>
            <a:r>
              <a:rPr lang="en-US" sz="2400" dirty="0" err="1" smtClean="0">
                <a:solidFill>
                  <a:srgbClr val="0070C0"/>
                </a:solidFill>
              </a:rPr>
              <a:t>ava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zadatke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odreden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</a:t>
            </a:r>
            <a:r>
              <a:rPr lang="sr-Latn-CS" sz="2400" dirty="0" smtClean="0">
                <a:solidFill>
                  <a:srgbClr val="0070C0"/>
                </a:solidFill>
              </a:rPr>
              <a:t>ačin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524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Za svaku osnovu za </a:t>
            </a:r>
            <a:r>
              <a:rPr lang="pl-PL" b="1" dirty="0" smtClean="0">
                <a:solidFill>
                  <a:srgbClr val="FF0000"/>
                </a:solidFill>
              </a:rPr>
              <a:t>naučni </a:t>
            </a:r>
            <a:r>
              <a:rPr lang="pl-PL" b="1" dirty="0">
                <a:solidFill>
                  <a:srgbClr val="FF0000"/>
                </a:solidFill>
              </a:rPr>
              <a:t>razgovor, </a:t>
            </a:r>
            <a:r>
              <a:rPr lang="pl-PL" b="1" dirty="0" smtClean="0">
                <a:solidFill>
                  <a:srgbClr val="FF0000"/>
                </a:solidFill>
              </a:rPr>
              <a:t>(intervju), i protokol posmatranja potrebno </a:t>
            </a:r>
            <a:r>
              <a:rPr lang="pl-PL" b="1" dirty="0">
                <a:solidFill>
                  <a:srgbClr val="FF0000"/>
                </a:solidFill>
              </a:rPr>
              <a:t>je </a:t>
            </a:r>
            <a:r>
              <a:rPr lang="pl-PL" b="1" dirty="0" smtClean="0">
                <a:solidFill>
                  <a:srgbClr val="FF0000"/>
                </a:solidFill>
              </a:rPr>
              <a:t>izraditi </a:t>
            </a:r>
            <a:r>
              <a:rPr lang="sr-Latn-RS" b="1" dirty="0" smtClean="0">
                <a:solidFill>
                  <a:srgbClr val="FF0000"/>
                </a:solidFill>
              </a:rPr>
              <a:t>instrument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34400" cy="3840163"/>
          </a:xfrm>
        </p:spPr>
        <p:txBody>
          <a:bodyPr/>
          <a:lstStyle/>
          <a:p>
            <a:pPr marL="514350" indent="-514350">
              <a:buNone/>
            </a:pPr>
            <a:endParaRPr lang="sr-Latn-CS" dirty="0" smtClean="0"/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Po </a:t>
            </a:r>
            <a:r>
              <a:rPr lang="en-US" b="1" dirty="0" err="1" smtClean="0">
                <a:solidFill>
                  <a:srgbClr val="0070C0"/>
                </a:solidFill>
              </a:rPr>
              <a:t>pravilu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bitna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obrasca</a:t>
            </a:r>
            <a:r>
              <a:rPr lang="sr-Latn-RS" b="1" dirty="0" smtClean="0">
                <a:solidFill>
                  <a:srgbClr val="0070C0"/>
                </a:solidFill>
              </a:rPr>
              <a:t> instrumenta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sr-Latn-C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sr-Latn-CS" dirty="0" smtClean="0"/>
          </a:p>
          <a:p>
            <a:pPr marL="514350" indent="-514350"/>
            <a:r>
              <a:rPr lang="en-US" dirty="0" err="1" smtClean="0">
                <a:solidFill>
                  <a:srgbClr val="0070C0"/>
                </a:solidFill>
              </a:rPr>
              <a:t>tekstualno-sidr</a:t>
            </a:r>
            <a:r>
              <a:rPr lang="sr-Latn-CS" dirty="0" smtClean="0">
                <a:solidFill>
                  <a:srgbClr val="0070C0"/>
                </a:solidFill>
              </a:rPr>
              <a:t>ž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sr-Latn-CS" dirty="0" smtClean="0">
                <a:solidFill>
                  <a:srgbClr val="0070C0"/>
                </a:solidFill>
              </a:rPr>
              <a:t>j</a:t>
            </a:r>
            <a:r>
              <a:rPr lang="en-US" dirty="0" err="1" smtClean="0">
                <a:solidFill>
                  <a:srgbClr val="0070C0"/>
                </a:solidFill>
              </a:rPr>
              <a:t>ini</a:t>
            </a:r>
            <a:r>
              <a:rPr lang="sr-Latn-RS" dirty="0" smtClean="0">
                <a:solidFill>
                  <a:srgbClr val="0070C0"/>
                </a:solidFill>
              </a:rPr>
              <a:t> obrazac</a:t>
            </a:r>
            <a:endParaRPr lang="sr-Latn-CS" dirty="0">
              <a:solidFill>
                <a:srgbClr val="0070C0"/>
              </a:solidFill>
            </a:endParaRPr>
          </a:p>
          <a:p>
            <a:pPr marL="514350" indent="-514350"/>
            <a:r>
              <a:rPr lang="pl-PL" dirty="0" smtClean="0">
                <a:solidFill>
                  <a:srgbClr val="0070C0"/>
                </a:solidFill>
              </a:rPr>
              <a:t>formalno-grafiiki obrazac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</a:t>
            </a:r>
            <a:r>
              <a:rPr lang="sr-Latn-CS" sz="3200" b="1" dirty="0" smtClean="0">
                <a:solidFill>
                  <a:srgbClr val="FF0000"/>
                </a:solidFill>
              </a:rPr>
              <a:t>e</a:t>
            </a:r>
            <a:r>
              <a:rPr lang="en-US" sz="3200" b="1" dirty="0" err="1" smtClean="0">
                <a:solidFill>
                  <a:srgbClr val="FF0000"/>
                </a:solidFill>
              </a:rPr>
              <a:t>kstualno-sadr</a:t>
            </a:r>
            <a:r>
              <a:rPr lang="sr-Latn-CS" sz="3200" b="1" dirty="0" smtClean="0">
                <a:solidFill>
                  <a:srgbClr val="FF0000"/>
                </a:solidFill>
              </a:rPr>
              <a:t>ž</a:t>
            </a:r>
            <a:r>
              <a:rPr lang="en-US" sz="3200" b="1" dirty="0" err="1" smtClean="0">
                <a:solidFill>
                  <a:srgbClr val="FF0000"/>
                </a:solidFill>
              </a:rPr>
              <a:t>ajni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obrasca</a:t>
            </a:r>
            <a:r>
              <a:rPr lang="sr-Latn-CS" sz="3200" b="1" dirty="0" smtClean="0">
                <a:solidFill>
                  <a:srgbClr val="FF0000"/>
                </a:solidFill>
              </a:rPr>
              <a:t> či</a:t>
            </a:r>
            <a:r>
              <a:rPr lang="en-US" sz="3200" b="1" dirty="0" smtClean="0">
                <a:solidFill>
                  <a:srgbClr val="FF0000"/>
                </a:solidFill>
              </a:rPr>
              <a:t>ne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1) </a:t>
            </a:r>
            <a:r>
              <a:rPr lang="sr-Latn-RS" sz="2400" dirty="0" smtClean="0">
                <a:solidFill>
                  <a:srgbClr val="0070C0"/>
                </a:solidFill>
              </a:rPr>
              <a:t>N</a:t>
            </a:r>
            <a:r>
              <a:rPr lang="it-IT" sz="2400" dirty="0" smtClean="0">
                <a:solidFill>
                  <a:srgbClr val="0070C0"/>
                </a:solidFill>
              </a:rPr>
              <a:t>aziv istra</a:t>
            </a:r>
            <a:r>
              <a:rPr lang="sr-Latn-CS" sz="2400" dirty="0" smtClean="0">
                <a:solidFill>
                  <a:srgbClr val="0070C0"/>
                </a:solidFill>
              </a:rPr>
              <a:t>ž</a:t>
            </a:r>
            <a:r>
              <a:rPr lang="it-IT" sz="2400" dirty="0" smtClean="0">
                <a:solidFill>
                  <a:srgbClr val="0070C0"/>
                </a:solidFill>
              </a:rPr>
              <a:t>ivanja</a:t>
            </a:r>
            <a:r>
              <a:rPr lang="sr-Latn-RS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smtClean="0">
                <a:solidFill>
                  <a:srgbClr val="0070C0"/>
                </a:solidFill>
              </a:rPr>
              <a:t>i </a:t>
            </a:r>
            <a:r>
              <a:rPr lang="it-IT" sz="2400" dirty="0">
                <a:solidFill>
                  <a:srgbClr val="0070C0"/>
                </a:solidFill>
              </a:rPr>
              <a:t>naziv obrasca</a:t>
            </a:r>
            <a:r>
              <a:rPr lang="it-IT" sz="2400" dirty="0" smtClean="0">
                <a:solidFill>
                  <a:srgbClr val="0070C0"/>
                </a:solidFill>
              </a:rPr>
              <a:t>;</a:t>
            </a:r>
            <a:endParaRPr lang="it-IT" sz="24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2) </a:t>
            </a:r>
            <a:r>
              <a:rPr lang="sr-Latn-RS" sz="2400" dirty="0" err="1" smtClean="0">
                <a:solidFill>
                  <a:srgbClr val="0070C0"/>
                </a:solidFill>
              </a:rPr>
              <a:t>N</a:t>
            </a:r>
            <a:r>
              <a:rPr lang="en-US" sz="2400" dirty="0" err="1" smtClean="0">
                <a:solidFill>
                  <a:srgbClr val="0070C0"/>
                </a:solidFill>
              </a:rPr>
              <a:t>aziv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institucije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r>
              <a:rPr lang="sr-Latn-R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organizacije</a:t>
            </a:r>
            <a:r>
              <a:rPr lang="sr-Latn-CS" sz="2400" dirty="0" smtClean="0">
                <a:solidFill>
                  <a:srgbClr val="0070C0"/>
                </a:solidFill>
              </a:rPr>
              <a:t> s</a:t>
            </a:r>
            <a:r>
              <a:rPr lang="en-US" sz="2400" dirty="0" err="1" smtClean="0">
                <a:solidFill>
                  <a:srgbClr val="0070C0"/>
                </a:solidFill>
              </a:rPr>
              <a:t>ubjek</a:t>
            </a:r>
            <a:r>
              <a:rPr lang="sr-Latn-CS" sz="24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koji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vodi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istra</a:t>
            </a:r>
            <a:r>
              <a:rPr lang="sr-Latn-CS" sz="2400" dirty="0" smtClean="0">
                <a:solidFill>
                  <a:srgbClr val="0070C0"/>
                </a:solidFill>
              </a:rPr>
              <a:t>ž</a:t>
            </a:r>
            <a:r>
              <a:rPr lang="en-US" sz="2400" dirty="0" err="1" smtClean="0">
                <a:solidFill>
                  <a:srgbClr val="0070C0"/>
                </a:solidFill>
              </a:rPr>
              <a:t>ivanje</a:t>
            </a:r>
            <a:r>
              <a:rPr lang="en-US" sz="2400" dirty="0" smtClean="0">
                <a:solidFill>
                  <a:srgbClr val="0070C0"/>
                </a:solidFill>
              </a:rPr>
              <a:t>;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3) </a:t>
            </a:r>
            <a:r>
              <a:rPr lang="sr-Latn-RS" sz="24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err="1" smtClean="0">
                <a:solidFill>
                  <a:srgbClr val="0070C0"/>
                </a:solidFill>
              </a:rPr>
              <a:t>roj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obrasca</a:t>
            </a:r>
            <a:r>
              <a:rPr lang="sr-Latn-RS" sz="2400" dirty="0" smtClean="0">
                <a:solidFill>
                  <a:srgbClr val="0070C0"/>
                </a:solidFill>
              </a:rPr>
              <a:t> - instrumenta</a:t>
            </a:r>
            <a:r>
              <a:rPr lang="en-US" sz="2400" dirty="0" smtClean="0">
                <a:solidFill>
                  <a:srgbClr val="0070C0"/>
                </a:solidFill>
              </a:rPr>
              <a:t>;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4) </a:t>
            </a:r>
            <a:r>
              <a:rPr lang="sr-Latn-RS" sz="2400" dirty="0" smtClean="0">
                <a:solidFill>
                  <a:srgbClr val="0070C0"/>
                </a:solidFill>
              </a:rPr>
              <a:t>P</a:t>
            </a:r>
            <a:r>
              <a:rPr lang="en-US" sz="2400" dirty="0" err="1" smtClean="0">
                <a:solidFill>
                  <a:srgbClr val="0070C0"/>
                </a:solidFill>
              </a:rPr>
              <a:t>itanja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</a:t>
            </a:r>
            <a:r>
              <a:rPr lang="sr-Latn-CS" sz="2400" dirty="0" smtClean="0">
                <a:solidFill>
                  <a:srgbClr val="0070C0"/>
                </a:solidFill>
              </a:rPr>
              <a:t>j</a:t>
            </a:r>
            <a:r>
              <a:rPr lang="en-US" sz="2400" dirty="0" smtClean="0">
                <a:solidFill>
                  <a:srgbClr val="0070C0"/>
                </a:solidFill>
              </a:rPr>
              <a:t>a </a:t>
            </a:r>
            <a:r>
              <a:rPr lang="en-US" sz="2400" dirty="0">
                <a:solidFill>
                  <a:srgbClr val="0070C0"/>
                </a:solidFill>
              </a:rPr>
              <a:t>se </a:t>
            </a:r>
            <a:r>
              <a:rPr lang="en-US" sz="2400" dirty="0" err="1" smtClean="0">
                <a:solidFill>
                  <a:srgbClr val="0070C0"/>
                </a:solidFill>
              </a:rPr>
              <a:t>postavljaju</a:t>
            </a:r>
            <a:r>
              <a:rPr lang="sr-Latn-RS" sz="2400" dirty="0" smtClean="0">
                <a:solidFill>
                  <a:srgbClr val="0070C0"/>
                </a:solidFill>
              </a:rPr>
              <a:t> ili po kojima se posmatra pojava 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njihova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sr-Latn-CS" sz="2400" dirty="0" smtClean="0">
                <a:solidFill>
                  <a:srgbClr val="0070C0"/>
                </a:solidFill>
              </a:rPr>
              <a:t>os</a:t>
            </a:r>
            <a:r>
              <a:rPr lang="en-US" sz="2400" dirty="0" smtClean="0">
                <a:solidFill>
                  <a:srgbClr val="0070C0"/>
                </a:solidFill>
              </a:rPr>
              <a:t>nova,</a:t>
            </a:r>
            <a:r>
              <a:rPr lang="sr-Latn-R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potka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redni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broj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mesto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za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upisivanje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odgovora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pl-PL" sz="2400" dirty="0">
                <a:solidFill>
                  <a:srgbClr val="0070C0"/>
                </a:solidFill>
              </a:rPr>
              <a:t>5) </a:t>
            </a:r>
            <a:r>
              <a:rPr lang="pl-PL" sz="2400" dirty="0" smtClean="0">
                <a:solidFill>
                  <a:srgbClr val="0070C0"/>
                </a:solidFill>
              </a:rPr>
              <a:t>Mesto </a:t>
            </a:r>
            <a:r>
              <a:rPr lang="pl-PL" sz="2400" dirty="0">
                <a:solidFill>
                  <a:srgbClr val="0070C0"/>
                </a:solidFill>
              </a:rPr>
              <a:t>za opaske </a:t>
            </a:r>
            <a:r>
              <a:rPr lang="pl-PL" sz="2400" dirty="0" smtClean="0">
                <a:solidFill>
                  <a:srgbClr val="0070C0"/>
                </a:solidFill>
              </a:rPr>
              <a:t>ispitivača, posmatrača;</a:t>
            </a:r>
            <a:endParaRPr lang="pl-PL" sz="2400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pl-PL" sz="2400" dirty="0">
                <a:solidFill>
                  <a:srgbClr val="0070C0"/>
                </a:solidFill>
              </a:rPr>
              <a:t>6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sr-Latn-RS" sz="2400" dirty="0" smtClean="0">
                <a:solidFill>
                  <a:srgbClr val="0070C0"/>
                </a:solidFill>
              </a:rPr>
              <a:t>P</a:t>
            </a:r>
            <a:r>
              <a:rPr lang="pt-BR" sz="2400" dirty="0" smtClean="0">
                <a:solidFill>
                  <a:srgbClr val="0070C0"/>
                </a:solidFill>
              </a:rPr>
              <a:t>r</a:t>
            </a:r>
            <a:r>
              <a:rPr lang="sr-Latn-CS" sz="2400" dirty="0" smtClean="0">
                <a:solidFill>
                  <a:srgbClr val="0070C0"/>
                </a:solidFill>
              </a:rPr>
              <a:t>o</a:t>
            </a:r>
            <a:r>
              <a:rPr lang="pt-BR" sz="2400" dirty="0" smtClean="0">
                <a:solidFill>
                  <a:srgbClr val="0070C0"/>
                </a:solidFill>
              </a:rPr>
              <a:t>st</a:t>
            </a:r>
            <a:r>
              <a:rPr lang="sr-Latn-CS" sz="2400" dirty="0" smtClean="0">
                <a:solidFill>
                  <a:srgbClr val="0070C0"/>
                </a:solidFill>
              </a:rPr>
              <a:t>o</a:t>
            </a:r>
            <a:r>
              <a:rPr lang="pt-BR" sz="2400" dirty="0" smtClean="0">
                <a:solidFill>
                  <a:srgbClr val="0070C0"/>
                </a:solidFill>
              </a:rPr>
              <a:t>r </a:t>
            </a:r>
            <a:r>
              <a:rPr lang="pt-BR" sz="2400" dirty="0">
                <a:solidFill>
                  <a:srgbClr val="0070C0"/>
                </a:solidFill>
              </a:rPr>
              <a:t>za </a:t>
            </a:r>
            <a:r>
              <a:rPr lang="pt-BR" sz="2400" dirty="0" smtClean="0">
                <a:solidFill>
                  <a:srgbClr val="0070C0"/>
                </a:solidFill>
              </a:rPr>
              <a:t>upisivanje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mesta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gdje </a:t>
            </a:r>
            <a:r>
              <a:rPr lang="pt-BR" sz="2400" dirty="0">
                <a:solidFill>
                  <a:srgbClr val="0070C0"/>
                </a:solidFill>
              </a:rPr>
              <a:t>je </a:t>
            </a:r>
            <a:r>
              <a:rPr lang="pt-BR" sz="2400" dirty="0" smtClean="0">
                <a:solidFill>
                  <a:srgbClr val="0070C0"/>
                </a:solidFill>
              </a:rPr>
              <a:t>ispitivanje</a:t>
            </a:r>
            <a:r>
              <a:rPr lang="sr-Latn-RS" sz="2400" dirty="0" smtClean="0">
                <a:solidFill>
                  <a:srgbClr val="0070C0"/>
                </a:solidFill>
              </a:rPr>
              <a:t> - posmatranje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vo</a:t>
            </a:r>
            <a:r>
              <a:rPr lang="sr-Latn-CS" sz="2400" dirty="0" smtClean="0">
                <a:solidFill>
                  <a:srgbClr val="0070C0"/>
                </a:solidFill>
              </a:rPr>
              <a:t>đ</a:t>
            </a:r>
            <a:r>
              <a:rPr lang="pt-BR" sz="2400" dirty="0" smtClean="0">
                <a:solidFill>
                  <a:srgbClr val="0070C0"/>
                </a:solidFill>
              </a:rPr>
              <a:t>eno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i datum</a:t>
            </a:r>
            <a:r>
              <a:rPr lang="sr-Latn-CS" sz="2400" dirty="0" smtClean="0">
                <a:solidFill>
                  <a:srgbClr val="0070C0"/>
                </a:solidFill>
              </a:rPr>
              <a:t> kda je intervju obavljen;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pl-PL" sz="2400" dirty="0">
                <a:solidFill>
                  <a:srgbClr val="0070C0"/>
                </a:solidFill>
              </a:rPr>
              <a:t>7) </a:t>
            </a:r>
            <a:r>
              <a:rPr lang="pl-PL" sz="2400" dirty="0" smtClean="0">
                <a:solidFill>
                  <a:srgbClr val="0070C0"/>
                </a:solidFill>
              </a:rPr>
              <a:t>Prostor </a:t>
            </a:r>
            <a:r>
              <a:rPr lang="pl-PL" sz="2400" dirty="0">
                <a:solidFill>
                  <a:srgbClr val="0070C0"/>
                </a:solidFill>
              </a:rPr>
              <a:t>za potpis </a:t>
            </a:r>
            <a:r>
              <a:rPr lang="pl-PL" sz="2400" dirty="0" smtClean="0">
                <a:solidFill>
                  <a:srgbClr val="0070C0"/>
                </a:solidFill>
              </a:rPr>
              <a:t>ispitivača.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Formalno-gra</a:t>
            </a:r>
            <a:r>
              <a:rPr lang="sr-Latn-CS" sz="3600" b="1" dirty="0" smtClean="0">
                <a:solidFill>
                  <a:srgbClr val="FF0000"/>
                </a:solidFill>
              </a:rPr>
              <a:t>fički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deo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obra</a:t>
            </a:r>
            <a:r>
              <a:rPr lang="sr-Latn-CS" sz="3600" b="1" dirty="0" smtClean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rgbClr val="FF0000"/>
                </a:solidFill>
              </a:rPr>
              <a:t>ca </a:t>
            </a:r>
            <a:r>
              <a:rPr lang="sr-Latn-CS" sz="3600" b="1" dirty="0" smtClean="0">
                <a:solidFill>
                  <a:srgbClr val="FF0000"/>
                </a:solidFill>
              </a:rPr>
              <a:t>čin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1) </a:t>
            </a:r>
            <a:r>
              <a:rPr lang="sr-Latn-RS" sz="2400" dirty="0" err="1" smtClean="0">
                <a:solidFill>
                  <a:srgbClr val="0070C0"/>
                </a:solidFill>
              </a:rPr>
              <a:t>D</a:t>
            </a:r>
            <a:r>
              <a:rPr lang="en-US" sz="2400" dirty="0" err="1" smtClean="0">
                <a:solidFill>
                  <a:srgbClr val="0070C0"/>
                </a:solidFill>
              </a:rPr>
              <a:t>imenzije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obrasca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2) </a:t>
            </a:r>
            <a:r>
              <a:rPr lang="sr-Latn-RS" sz="2400" dirty="0" err="1" smtClean="0">
                <a:solidFill>
                  <a:srgbClr val="0070C0"/>
                </a:solidFill>
              </a:rPr>
              <a:t>B</a:t>
            </a:r>
            <a:r>
              <a:rPr lang="en-US" sz="2400" dirty="0" err="1" smtClean="0">
                <a:solidFill>
                  <a:srgbClr val="0070C0"/>
                </a:solidFill>
              </a:rPr>
              <a:t>oja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obrasca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fi-FI" sz="2400" dirty="0">
                <a:solidFill>
                  <a:srgbClr val="0070C0"/>
                </a:solidFill>
              </a:rPr>
              <a:t>3) </a:t>
            </a:r>
            <a:r>
              <a:rPr lang="sr-Latn-RS" sz="2400" dirty="0" smtClean="0">
                <a:solidFill>
                  <a:srgbClr val="0070C0"/>
                </a:solidFill>
              </a:rPr>
              <a:t>V</a:t>
            </a:r>
            <a:r>
              <a:rPr lang="fi-FI" sz="2400" dirty="0" smtClean="0">
                <a:solidFill>
                  <a:srgbClr val="0070C0"/>
                </a:solidFill>
              </a:rPr>
              <a:t>eliiina </a:t>
            </a:r>
            <a:r>
              <a:rPr lang="fi-FI" sz="2400" dirty="0">
                <a:solidFill>
                  <a:srgbClr val="0070C0"/>
                </a:solidFill>
              </a:rPr>
              <a:t>slova kojima su:</a:t>
            </a:r>
          </a:p>
          <a:p>
            <a:pPr>
              <a:spcAft>
                <a:spcPts val="600"/>
              </a:spcAft>
              <a:buNone/>
            </a:pPr>
            <a:r>
              <a:rPr lang="sr-Latn-C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 err="1" smtClean="0">
                <a:solidFill>
                  <a:srgbClr val="0070C0"/>
                </a:solidFill>
              </a:rPr>
              <a:t>od</a:t>
            </a:r>
            <a:r>
              <a:rPr lang="sr-Latn-RS" sz="2400" dirty="0" smtClean="0">
                <a:solidFill>
                  <a:srgbClr val="0070C0"/>
                </a:solidFill>
              </a:rPr>
              <a:t>š</a:t>
            </a:r>
            <a:r>
              <a:rPr lang="en-US" sz="2400" dirty="0" err="1" smtClean="0">
                <a:solidFill>
                  <a:srgbClr val="0070C0"/>
                </a:solidFill>
              </a:rPr>
              <a:t>tampana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osnova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pitanja</a:t>
            </a:r>
            <a:r>
              <a:rPr lang="en-US" sz="2400" dirty="0">
                <a:solidFill>
                  <a:srgbClr val="0070C0"/>
                </a:solidFill>
              </a:rPr>
              <a:t> (</a:t>
            </a:r>
            <a:r>
              <a:rPr lang="en-US" sz="2400" dirty="0" err="1">
                <a:solidFill>
                  <a:srgbClr val="0070C0"/>
                </a:solidFill>
              </a:rPr>
              <a:t>upitni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iskaz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sr-Latn-C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 err="1" smtClean="0">
                <a:solidFill>
                  <a:srgbClr val="0070C0"/>
                </a:solidFill>
              </a:rPr>
              <a:t>veli</a:t>
            </a:r>
            <a:r>
              <a:rPr lang="sr-Latn-CS" sz="2400" dirty="0" smtClean="0">
                <a:solidFill>
                  <a:srgbClr val="0070C0"/>
                </a:solidFill>
              </a:rPr>
              <a:t>č</a:t>
            </a:r>
            <a:r>
              <a:rPr lang="en-US" sz="2400" dirty="0" err="1" smtClean="0">
                <a:solidFill>
                  <a:srgbClr val="0070C0"/>
                </a:solidFill>
              </a:rPr>
              <a:t>ina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slova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kojima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od</a:t>
            </a:r>
            <a:r>
              <a:rPr lang="sr-Latn-CS" sz="2400" dirty="0" smtClean="0">
                <a:solidFill>
                  <a:srgbClr val="0070C0"/>
                </a:solidFill>
              </a:rPr>
              <a:t>št</a:t>
            </a:r>
            <a:r>
              <a:rPr lang="en-US" sz="2400" dirty="0" err="1" smtClean="0">
                <a:solidFill>
                  <a:srgbClr val="0070C0"/>
                </a:solidFill>
              </a:rPr>
              <a:t>ampani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mogu</a:t>
            </a:r>
            <a:r>
              <a:rPr lang="sr-Latn-CS" sz="2400" dirty="0" smtClean="0">
                <a:solidFill>
                  <a:srgbClr val="0070C0"/>
                </a:solidFill>
              </a:rPr>
              <a:t>ć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modaliteti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odgovora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pl-PL" sz="2400" dirty="0">
                <a:solidFill>
                  <a:srgbClr val="0070C0"/>
                </a:solidFill>
              </a:rPr>
              <a:t>4) </a:t>
            </a:r>
            <a:r>
              <a:rPr lang="pl-PL" sz="2400" dirty="0" smtClean="0">
                <a:solidFill>
                  <a:srgbClr val="0070C0"/>
                </a:solidFill>
              </a:rPr>
              <a:t>Forma </a:t>
            </a:r>
            <a:r>
              <a:rPr lang="pl-PL" sz="2400" dirty="0">
                <a:solidFill>
                  <a:srgbClr val="0070C0"/>
                </a:solidFill>
              </a:rPr>
              <a:t>upisivanja odgovora: </a:t>
            </a:r>
            <a:r>
              <a:rPr lang="pl-PL" sz="2400" dirty="0" smtClean="0">
                <a:solidFill>
                  <a:srgbClr val="0070C0"/>
                </a:solidFill>
              </a:rPr>
              <a:t>tektstualno</a:t>
            </a:r>
            <a:r>
              <a:rPr lang="pl-PL" sz="2400" dirty="0">
                <a:solidFill>
                  <a:srgbClr val="0070C0"/>
                </a:solidFill>
              </a:rPr>
              <a:t>, znakom (npr. + ili - </a:t>
            </a:r>
            <a:r>
              <a:rPr lang="pl-PL" sz="2400" dirty="0" smtClean="0">
                <a:solidFill>
                  <a:srgbClr val="0070C0"/>
                </a:solidFill>
              </a:rPr>
              <a:t>minus ? </a:t>
            </a:r>
            <a:r>
              <a:rPr lang="en-US" sz="2400" dirty="0" err="1" smtClean="0">
                <a:solidFill>
                  <a:srgbClr val="0070C0"/>
                </a:solidFill>
              </a:rPr>
              <a:t>itd</a:t>
            </a:r>
            <a:r>
              <a:rPr lang="en-US" sz="2400" dirty="0">
                <a:solidFill>
                  <a:srgbClr val="0070C0"/>
                </a:solidFill>
              </a:rPr>
              <a:t>.) </a:t>
            </a:r>
            <a:r>
              <a:rPr lang="en-US" sz="2400" dirty="0" err="1">
                <a:solidFill>
                  <a:srgbClr val="0070C0"/>
                </a:solidFill>
              </a:rPr>
              <a:t>iLi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cifrom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sr-Latn-CS" sz="2400" dirty="0" smtClean="0">
                <a:solidFill>
                  <a:srgbClr val="0070C0"/>
                </a:solidFill>
              </a:rPr>
              <a:t>5) Veličina rednih brojeva;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6) </a:t>
            </a:r>
            <a:r>
              <a:rPr lang="en-US" sz="2400" dirty="0" err="1" smtClean="0">
                <a:solidFill>
                  <a:srgbClr val="0070C0"/>
                </a:solidFill>
              </a:rPr>
              <a:t>Raspored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sadr</a:t>
            </a:r>
            <a:r>
              <a:rPr lang="sr-Latn-CS" sz="2400" dirty="0" smtClean="0">
                <a:solidFill>
                  <a:srgbClr val="0070C0"/>
                </a:solidFill>
              </a:rPr>
              <a:t>ž</a:t>
            </a:r>
            <a:r>
              <a:rPr lang="en-US" sz="2400" dirty="0" err="1" smtClean="0">
                <a:solidFill>
                  <a:srgbClr val="0070C0"/>
                </a:solidFill>
              </a:rPr>
              <a:t>inskih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delova</a:t>
            </a:r>
            <a:r>
              <a:rPr lang="sr-Latn-RS" sz="2400" dirty="0" smtClean="0">
                <a:solidFill>
                  <a:srgbClr val="0070C0"/>
                </a:solidFill>
              </a:rPr>
              <a:t> osnove za razgovor ili protokola posmatranja</a:t>
            </a:r>
            <a:r>
              <a:rPr lang="sr-Latn-C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607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TEMA: IZRADA INSTRUMENATA ISTRAZIVANJA</vt:lpstr>
      <vt:lpstr>IZRADA INSTRUMENTA ZA METODU ISPITIVANJA – TEHNIKU INTERVJUA OSNOVA ZA NAUNI RAZGOVOR</vt:lpstr>
      <vt:lpstr>Opšta pravila:</vt:lpstr>
      <vt:lpstr>Zadatak analize je da utvrdi:</vt:lpstr>
      <vt:lpstr>Slide 5</vt:lpstr>
      <vt:lpstr>Po posebnim praviLima utvrduje se:</vt:lpstr>
      <vt:lpstr>Za svaku osnovu za naučni razgovor, (intervju), i protokol posmatranja potrebno je izraditi instrument. </vt:lpstr>
      <vt:lpstr>Tekstualno-sadržajni obrasca čine:</vt:lpstr>
      <vt:lpstr>Formalno-grafički deo obrasca čine:</vt:lpstr>
      <vt:lpstr>Slide 10</vt:lpstr>
    </vt:vector>
  </TitlesOfParts>
  <Company>Megatrend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lzrad osnove za nauni razgovor</dc:title>
  <dc:creator>User</dc:creator>
  <cp:lastModifiedBy>Danilovic</cp:lastModifiedBy>
  <cp:revision>15</cp:revision>
  <dcterms:created xsi:type="dcterms:W3CDTF">2015-12-16T15:02:22Z</dcterms:created>
  <dcterms:modified xsi:type="dcterms:W3CDTF">2017-12-11T10:37:23Z</dcterms:modified>
</cp:coreProperties>
</file>