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0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1" autoAdjust="0"/>
    <p:restoredTop sz="94343" autoAdjust="0"/>
  </p:normalViewPr>
  <p:slideViewPr>
    <p:cSldViewPr>
      <p:cViewPr varScale="1">
        <p:scale>
          <a:sx n="70" d="100"/>
          <a:sy n="70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&#263;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9718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КРШЕЊЕ ЉУДСКИХ ПРАВА</a:t>
            </a:r>
          </a:p>
          <a:p>
            <a:pPr algn="ctr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Борис Кривокапић </a:t>
            </a:r>
            <a:r>
              <a:rPr lang="sr-Latn-R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krivokapićboris</a:t>
            </a:r>
            <a:r>
              <a:rPr lang="en-U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sr-Latn-R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yahoo.com</a:t>
            </a:r>
            <a:endParaRPr lang="sr-Latn-RS" sz="3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064 22 00 907</a:t>
            </a:r>
          </a:p>
          <a:p>
            <a:pPr algn="just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59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интервенција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санкција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368119"/>
          </a:xfrm>
        </p:spPr>
        <p:txBody>
          <a:bodyPr>
            <a:noAutofit/>
          </a:bodyPr>
          <a:lstStyle/>
          <a:p>
            <a:pPr marL="4763" indent="173038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дозвољености тзв. хуманитарних интервенција је питање, које заслужује посебну пажњу.</a:t>
            </a:r>
          </a:p>
          <a:p>
            <a:pPr marL="4763" indent="173038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Овде је нас занима само то да ли, ако су уопште допуштене, оружане акције у другим земљама због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кршења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људских права могу имати и казнену функцију – нпр. свргавање режима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онда кажњавање одговорних лица.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173038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 мора бити негативан. Другачији приступ био би у супротности 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правом, које забрањује силу у међународним односима и, посебно,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незвану интервенцију. </a:t>
            </a:r>
          </a:p>
          <a:p>
            <a:pPr marL="4763" indent="173038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Допуштање таквих акција значило би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свеколике злоупотребе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довољно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 било оптужити владу неке земље да крши људска права и онда извршити инвазију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окупацију.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842"/>
            <a:ext cx="8229600" cy="940558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Међународно кажњавање појединаца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1.Појединци се могу казнити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политичком одлуком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 стране земље – може им се ускратити улазак (одбити издавање визе), могу се протерати итд.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2.Појединце може казнити и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заједница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лицу највиших органа УН и других водећих међународних организација – може им се забранити улазак на територију држава чланица, могу се замрзнути њихова средства у банкама итд.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3.Посебан значај има кажњавање због међународних кривичних дела које основ има у индивидуалној кривичној одговорности, а остварује се у кривичном поступку, од стране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међуанродних кривичних судова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 питања детаљно се уче у оквиру посебног предмета - Међународног кривичног права.</a:t>
            </a:r>
          </a:p>
          <a:p>
            <a:pPr marL="0" indent="177800" algn="just">
              <a:spcAft>
                <a:spcPts val="60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Појам хуманитарне интервенције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marL="0" indent="23177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се о схватању према којем једна држава или група држава може да интервенише у ствари друге државе ако се ова не придржава општепризнатих основних хуманитарних правила, а посебно ради спашавања живота одређене групе људи које држава у којој се интервенише угрожава или није у стању да заштити.</a:t>
            </a:r>
          </a:p>
          <a:p>
            <a:pPr marL="0" indent="23177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се назива и пракса која се састоји у употреби оружја против неке државе из «хуманитарних» разлога.</a:t>
            </a: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Нови интервенционизам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Крајем 20. века јавили су се покушају да се озаконе хуманитарне интервенције.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чињено са тврдњом да је класичан концепт суверенитета држава превазиђен и да онда када су људи (странци, али и држављани односне земље) жртве озбиљног кршења људских права од стране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владе, дозвољено је мешање, па и оружаним путем, међународног фактора, па чак и појединих држава.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Чак је и Генерални секретар УН, Кофи Анан, изјавио 1999. да суверенитет држава може бити превладан хуманитарном интервенцијом у случају масовног кршења људских права и позвао чланице УН да се уједине ради израде ефикасне политике – све до примене оружаних снага - да би се стало на пут масовним убиствима и тешким кршењима људских права.</a:t>
            </a: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Аргументи у прилог интервенционизма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разлози за прихватање (озакоњење) коценпта хуманитарне интервенције истицани су: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међународна заједница не сме да буде равнодушна према грубим и масовним кршењима људских права (геноцид, етничко чишћење итд.) ма где се то дешавало;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савремено међународно право почива на превазиђеном концепту заснованом на логици да су државе основ свега;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хуманитарна интервенција је средство борбе против свеопште хаоса, пошто унутрашњи конфликти лако могу да се прелију преко државних граница;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одредбе Повеље УН о забрани силе морају се тумачити на нови начин;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није реч ни о каквој новини, јер су хуманитарне интервенције биле честе у прошлости, посебно у 19. веку. </a:t>
            </a: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Услови за хуманитарну интервенцију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624015"/>
          </a:xfrm>
        </p:spPr>
        <p:txBody>
          <a:bodyPr>
            <a:noAutofit/>
          </a:bodyPr>
          <a:lstStyle/>
          <a:p>
            <a:pPr marL="0" indent="231775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Чак и присталице хуманитарних интервенција примећују да се морају увести стриктна ограничења, како би се спречиле злоупотребе.</a:t>
            </a:r>
          </a:p>
          <a:p>
            <a:pPr marL="0" indent="231775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неке од услова за допуштеност интервенције наводе: 1) да је доказано тешко и масовно кршење људских права; 2) да нема других решења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спашавање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људских живота; 3) да постоји јасан циљ; 4) да се војној интервенцији прибегава само као крајњем средству; 5) да постоји пропорција употребљених средстава и циљева (да трајање и интензитет војне акције буду на довољном нивоу, али не више од тога); 6) да постоји разумна шанса да се стање поправи, а не погорша; 7) да интервенција треба да је колективна (неколико, а не само једна држава); 8) да се интервенише правовремено (у време кршења људских права, а не касније, ради кажњавања) итд. </a:t>
            </a: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Критички осврт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Концепција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хуманитарне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прихватљива из низа разлога: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ни међу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њеним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присталицама нема сагласности  томе шта се тачно има у виду и који су услови (ограничења);</a:t>
            </a:r>
          </a:p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према Повељи УН и читавом међународном праву оружане интервенције су строго забрањене;</a:t>
            </a:r>
          </a:p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нема никаквог обичаја који би дозвољавао интервенције, већ, напротив, несумњиво постоји обичај који их забрањује;</a:t>
            </a:r>
          </a:p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када постоји сукоб између мира, као највеће светске вредности, и других вредности (па и људских права) предност увек треба дати миру – рат је увек гори избор;</a:t>
            </a:r>
          </a:p>
          <a:p>
            <a:pPr marL="0" indent="177800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пракса показује да су све наводно хуманитарне интервенције биле предузимане из других разлога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врло често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вођене уз драстично кршење људских права; 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Карактеристике тзв. хуманитарних интервенција из савремене праксе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marL="0" indent="23177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Заједничке карактеристике практично свих тзв. хуманитарних интервенција из савремене праксе (после 1945. г.)  су:</a:t>
            </a:r>
          </a:p>
          <a:p>
            <a:pPr marL="0" indent="231775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биле су предузете противно основним правилима и принципима савременог међународног права (суштински су биле акти агресије, а агресија је међународни злочин);</a:t>
            </a:r>
          </a:p>
          <a:p>
            <a:pPr marL="0" indent="231775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стварног повода за тако драстичне кораке није било;</a:t>
            </a:r>
          </a:p>
          <a:p>
            <a:pPr marL="0" indent="231775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на крају су жртве и опште негативне последице далеко премашиле евентуалне жртве којих би био (ако би их уопште било) да ове акције нису предузете.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61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Како и када се може интервенисати из хуманитарних разлога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Autofit/>
          </a:bodyPr>
          <a:lstStyle/>
          <a:p>
            <a:pPr marL="53975" indent="12382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то заиста неопходно, може се интервенисати, али само ненасилним средствима – међународним санкцијама влади, допремањем хуманитарне помоћи становништву итд.</a:t>
            </a:r>
          </a:p>
          <a:p>
            <a:pPr marL="53975" indent="12382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није  да се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пошаљу командоси или бомбардери.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народ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мора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преузети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 за своју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судбину.</a:t>
            </a:r>
          </a:p>
          <a:p>
            <a:pPr marL="53975" indent="12382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Изузетно, Савет безбедности може да спроведе или нареди и оружану интервенцију, али само онда када, поступајући на основу главе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Повеље УН, оцени да постоји повреда или угрожавање међународног мира и безбедности.</a:t>
            </a:r>
          </a:p>
          <a:p>
            <a:pPr marL="53975" indent="12382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Чак ни Савет  безбедности нема право да нареди принудне мере, а посебно не оружану акцију само због кршења људских права.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6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Смисао кажњавања за кршење људских права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177800" algn="just">
              <a:spcBef>
                <a:spcPts val="0"/>
              </a:spcBef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се постигло стварно остваривање људских права,, потребно је: </a:t>
            </a:r>
          </a:p>
          <a:p>
            <a:pPr marL="0" indent="177800" algn="just">
              <a:spcBef>
                <a:spcPts val="0"/>
              </a:spcBef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утврдити та права одн. прописати их унутрашњим и међународним актима;</a:t>
            </a:r>
          </a:p>
          <a:p>
            <a:pPr marL="0" indent="177800" algn="just">
              <a:spcBef>
                <a:spcPts val="0"/>
              </a:spcBef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створити потребне услове за стварно уживање тих права;</a:t>
            </a:r>
          </a:p>
          <a:p>
            <a:pPr marL="0" indent="177800" algn="just">
              <a:spcBef>
                <a:spcPts val="0"/>
              </a:spcBef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обезбедити ефикасне инструменте за надзор и спречавање кршења људских права;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обезбедити накнаду штете настале кршењем тих права.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све то није довољно. Потребно је унапред прописати кажњавање за озбиљно кршење тих права тј. 1) предвидети кривична и друга кажњива дела и 2) утврдити и обезбедити правне механизме за остваривање тог кажњавања. 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 се заправо обезбеђује друга страна правне норме – санкција.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Казна, међутим, не мора увек бити кривична, па ни правна.</a:t>
            </a: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Сврха кажњавања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и у свим другим областима друштвених односа, и у материји људских права сврха кажњавања је вишеструка и подразумева: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Репресију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(изрицање и извршење казне)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јер се сматра да је праведно да буде кажњен (истрпи прописано зло) онај ко је учинио нешто лоше;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Превенцију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јер се стављањем у изглед запрећене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казне (наношења неког зла)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настоји да се потенцијални учиниоци унапред опомену и одговоре од кршења права;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Сатифкацију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накнаду моралне штете за жртве кршења права и њихове најближе (они ће лакше наставити живот са сазнањем да је кривац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добио заслужену казну).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Кажњавање на унутрашњем плану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marL="0" indent="287338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 неколико врста таквих санкција:</a:t>
            </a:r>
          </a:p>
          <a:p>
            <a:pPr marL="0" indent="287338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Ванправне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оне које нису регулисане правом. Најважније међу њима су:</a:t>
            </a:r>
          </a:p>
          <a:p>
            <a:pPr marL="0" indent="287338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понекад могу бити веома ефикасне;</a:t>
            </a:r>
          </a:p>
          <a:p>
            <a:pPr marL="0" indent="2873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тичу се политичке одговорности државних органа и функционера - одговорност владе пред парламентом, посланика пред бирачима итд. Тако нпр. у модерним државама тешко кршење људских права може довести до оставке функционера, пада владе итд.</a:t>
            </a:r>
          </a:p>
          <a:p>
            <a:pPr marL="0" indent="2873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оне су најважније, најтеже и најефикасније.</a:t>
            </a:r>
          </a:p>
          <a:p>
            <a:pPr marL="0" indent="2873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 њима посебан значај имају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кривичноправне санкције,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тј оне које су утврђене кривичним правом и изричу се од стране суда у кривичном поступку..</a:t>
            </a:r>
          </a:p>
          <a:p>
            <a:pPr marL="0" indent="287338" algn="just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Кривичноправна заштита људских права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Autofit/>
          </a:bodyPr>
          <a:lstStyle/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Прва кривична дела којима се штите људска права (право на живот, право својине итд.) јавила су се већ у првим државама, прво обичајним путем, а онда у законицима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Ипак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 је стварни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 заштите био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првом реду поредак одн. јавни ред и мир.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Релативно давно јавила су се и нека кривична дела у вези са ратом тј. она која су одређене облике насиља према људима (нпр. убиство цивила) квалификовала као ратне злочине.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Суштински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кривичноправна заштита људских права као таквих (у ужем смислу) развила се тек када се развила и сама идеја о људским правима и обавези њиховог поштовања. Она је тековина новијег доба.</a:t>
            </a: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Кривичноправна заштита људских права у наше време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Autofit/>
          </a:bodyPr>
          <a:lstStyle/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аштита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људских права, а тиме и кажњавања за њихово кршење, првенствено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везују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рад државних органа.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ривични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законици садрже низ кривичних дела којима се штите разна људска права - дела против равноправности грађана (нпр. расна дискриминација);  против личне слободе (нпр. незаконито и самовољно лишење слободе); против изборних права (нпр. онемогућавање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гласа); против права из радних односа (нпр. повреда права на штајк); против човечности и међународног права (нпр. геноцид) итд.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Конкретан списак («каталог») ових дела разликује се донекле од земље до земље, као што се разликују и правила која се тичу кривичног гоњења и кажњавања.</a:t>
            </a: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Кажњавање на међународном плану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42931"/>
          </a:xfrm>
        </p:spPr>
        <p:txBody>
          <a:bodyPr>
            <a:normAutofit/>
          </a:bodyPr>
          <a:lstStyle/>
          <a:p>
            <a:pPr marL="53975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вези са проблемом кажњавања на међународном плану због кршења људских права, јавља се низ питања:</a:t>
            </a:r>
          </a:p>
          <a:p>
            <a:pPr marL="53975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1.Може ли држава бити кажњена због тога што крши основна људска права лица под својом јурисдикцијом?</a:t>
            </a:r>
          </a:p>
          <a:p>
            <a:pPr marL="53975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2.Како држава може бити кажњена?</a:t>
            </a:r>
          </a:p>
          <a:p>
            <a:pPr marL="53975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3.Да 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допуштена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тзв.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хуманитарна интервенција,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један вид кажњавања?</a:t>
            </a:r>
          </a:p>
          <a:p>
            <a:pPr marL="53975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4.Како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бити кажњени појединци?</a:t>
            </a:r>
          </a:p>
          <a:p>
            <a:pPr marL="53975" indent="177800" algn="just">
              <a:spcAft>
                <a:spcPts val="600"/>
              </a:spcAft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Кажњавање државе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тако давно држава није могла бити кажњена због кршења људских права лица под својом јурисдикцијом, јер се сматрало да 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материја 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искључивој унутрашњој надлежности држава као суверених јединки.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 прерасла у проблеме који су од интереса за читаву међународну заједницу, што је потврђено многим међународним документима, али и праксом.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наше време драстична, систематска кршења људских права (масовна убиства, геноцид, политика расне дискриминације, насилна асимилација мањина итд.) не могу оставити равнодушним друге државе, као ни светско јавно мњење.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Како држава може бити кажњена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Autofit/>
          </a:bodyPr>
          <a:lstStyle/>
          <a:p>
            <a:pPr marL="0" indent="231775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обзир долазе разне врсте санкција, а нарочито:</a:t>
            </a:r>
          </a:p>
          <a:p>
            <a:pPr marL="0" indent="231775">
              <a:spcBef>
                <a:spcPts val="0"/>
              </a:spcBef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политичке одн. правноолитичке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морално-политичка осуда, искључење из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међународне организације,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бојкот,  итд.;</a:t>
            </a:r>
          </a:p>
          <a:p>
            <a:pPr marL="0" indent="231775">
              <a:spcBef>
                <a:spcPts val="0"/>
              </a:spcBef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дипломатске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повлачење амбасадора, прекид дипломатских односа итд.;</a:t>
            </a:r>
          </a:p>
          <a:p>
            <a:pPr marL="0" indent="231775">
              <a:spcBef>
                <a:spcPts val="0"/>
              </a:spcBef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економске 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прекид економских односа, ускраћивање економске помоћи итд.</a:t>
            </a:r>
          </a:p>
          <a:p>
            <a:pPr marL="0" indent="231775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саобраћајне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нпр. прекид авио и другог саобраћаја.</a:t>
            </a:r>
          </a:p>
          <a:p>
            <a:pPr marL="0" indent="231775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их применити једна или неколико држава, али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најефикасније када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примењују УН или нека друга важна међународна организација.</a:t>
            </a:r>
          </a:p>
          <a:p>
            <a:pPr marL="0" indent="231775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 бити кривично одговорна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јер кривична одговорност подразумева виност (психички однос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учиниоца према делу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нехат или умишљај) што се никада не може приписати целом народу.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1645</TotalTime>
  <Words>1994</Words>
  <Application>Microsoft Office PowerPoint</Application>
  <PresentationFormat>On-screen Show (4:3)</PresentationFormat>
  <Paragraphs>98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Clarity</vt:lpstr>
      <vt:lpstr>          МЕЂУНАРОДНА  људскА права </vt:lpstr>
      <vt:lpstr>1. Смисао кажњавања за кршење људских права</vt:lpstr>
      <vt:lpstr>2. Сврха кажњавања</vt:lpstr>
      <vt:lpstr>3. Кажњавање на унутрашњем плану</vt:lpstr>
      <vt:lpstr>4. Кривичноправна заштита људских права</vt:lpstr>
      <vt:lpstr>5. Кривичноправна заштита људских права у наше време</vt:lpstr>
      <vt:lpstr>6. Кажњавање на међународном плану</vt:lpstr>
      <vt:lpstr>7. Кажњавање државе</vt:lpstr>
      <vt:lpstr>8. Како држава може бити кажњена</vt:lpstr>
      <vt:lpstr>9. Страна интервенција као санкција</vt:lpstr>
      <vt:lpstr>10. Међународно кажњавање појединаца</vt:lpstr>
      <vt:lpstr>11. Појам хуманитарне интервенције</vt:lpstr>
      <vt:lpstr>12. Нови интервенционизам</vt:lpstr>
      <vt:lpstr>13. Аргументи у прилог интервенционизма</vt:lpstr>
      <vt:lpstr>14. Услови за хуманитарну интервенцију</vt:lpstr>
      <vt:lpstr>15. Критички осврт</vt:lpstr>
      <vt:lpstr>16. Карактеристике тзв. хуманитарних интервенција из савремене праксе</vt:lpstr>
      <vt:lpstr>17. Како и када се може интервенисати из хуманитарних разлога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Boris</cp:lastModifiedBy>
  <cp:revision>209</cp:revision>
  <dcterms:created xsi:type="dcterms:W3CDTF">2020-09-26T09:10:50Z</dcterms:created>
  <dcterms:modified xsi:type="dcterms:W3CDTF">2020-12-15T11:14:23Z</dcterms:modified>
</cp:coreProperties>
</file>