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sldIdLst>
    <p:sldId id="256" r:id="rId2"/>
    <p:sldId id="264" r:id="rId3"/>
    <p:sldId id="260" r:id="rId4"/>
    <p:sldId id="261" r:id="rId5"/>
    <p:sldId id="257" r:id="rId6"/>
    <p:sldId id="263" r:id="rId7"/>
    <p:sldId id="262" r:id="rId8"/>
    <p:sldId id="258" r:id="rId9"/>
    <p:sldId id="259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FA22-949D-4F9A-9DF1-2B3E37856F00}" type="datetimeFigureOut">
              <a:rPr lang="sr-Latn-RS" smtClean="0"/>
              <a:t>11.12.2020.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4F04-ECB7-4D13-8B6F-473B8595CCB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983698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FA22-949D-4F9A-9DF1-2B3E37856F00}" type="datetimeFigureOut">
              <a:rPr lang="sr-Latn-RS" smtClean="0"/>
              <a:t>11.12.2020.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4F04-ECB7-4D13-8B6F-473B8595CCB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6017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FA22-949D-4F9A-9DF1-2B3E37856F00}" type="datetimeFigureOut">
              <a:rPr lang="sr-Latn-RS" smtClean="0"/>
              <a:t>11.12.2020.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4F04-ECB7-4D13-8B6F-473B8595CCB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135868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FA22-949D-4F9A-9DF1-2B3E37856F00}" type="datetimeFigureOut">
              <a:rPr lang="sr-Latn-RS" smtClean="0"/>
              <a:t>11.12.2020.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4F04-ECB7-4D13-8B6F-473B8595CCB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4551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FA22-949D-4F9A-9DF1-2B3E37856F00}" type="datetimeFigureOut">
              <a:rPr lang="sr-Latn-RS" smtClean="0"/>
              <a:t>11.12.2020.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4F04-ECB7-4D13-8B6F-473B8595CCB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647003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FA22-949D-4F9A-9DF1-2B3E37856F00}" type="datetimeFigureOut">
              <a:rPr lang="sr-Latn-RS" smtClean="0"/>
              <a:t>11.12.2020.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4F04-ECB7-4D13-8B6F-473B8595CCB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29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FA22-949D-4F9A-9DF1-2B3E37856F00}" type="datetimeFigureOut">
              <a:rPr lang="sr-Latn-RS" smtClean="0"/>
              <a:t>11.12.2020.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4F04-ECB7-4D13-8B6F-473B8595CCB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1153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FA22-949D-4F9A-9DF1-2B3E37856F00}" type="datetimeFigureOut">
              <a:rPr lang="sr-Latn-RS" smtClean="0"/>
              <a:t>11.12.2020.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4F04-ECB7-4D13-8B6F-473B8595CCB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0564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FA22-949D-4F9A-9DF1-2B3E37856F00}" type="datetimeFigureOut">
              <a:rPr lang="sr-Latn-RS" smtClean="0"/>
              <a:t>11.12.2020.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4F04-ECB7-4D13-8B6F-473B8595CCB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4582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FA22-949D-4F9A-9DF1-2B3E37856F00}" type="datetimeFigureOut">
              <a:rPr lang="sr-Latn-RS" smtClean="0"/>
              <a:t>11.12.2020.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4F04-ECB7-4D13-8B6F-473B8595CCB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5998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FA22-949D-4F9A-9DF1-2B3E37856F00}" type="datetimeFigureOut">
              <a:rPr lang="sr-Latn-RS" smtClean="0"/>
              <a:t>11.12.2020.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4F04-ECB7-4D13-8B6F-473B8595CCB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636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EFA22-949D-4F9A-9DF1-2B3E37856F00}" type="datetimeFigureOut">
              <a:rPr lang="sr-Latn-RS" smtClean="0"/>
              <a:t>11.12.2020.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B4F04-ECB7-4D13-8B6F-473B8595CCB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240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ilmiomirtodor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342880"/>
            <a:ext cx="10173730" cy="2387600"/>
          </a:xfrm>
        </p:spPr>
        <p:txBody>
          <a:bodyPr>
            <a:normAutofit/>
          </a:bodyPr>
          <a:lstStyle/>
          <a:p>
            <a:pPr algn="l"/>
            <a:r>
              <a:rPr lang="sr-Latn-R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IoT –Internet of things (Internet stvari)</a:t>
            </a:r>
            <a:endParaRPr lang="sr-Latn-R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18054" y="2823379"/>
            <a:ext cx="9144000" cy="1655762"/>
          </a:xfrm>
        </p:spPr>
        <p:txBody>
          <a:bodyPr>
            <a:normAutofit/>
          </a:bodyPr>
          <a:lstStyle/>
          <a:p>
            <a:r>
              <a:rPr lang="sr-Latn-RS" sz="4800" b="1" dirty="0" smtClean="0">
                <a:solidFill>
                  <a:srgbClr val="0070C0"/>
                </a:solidFill>
              </a:rPr>
              <a:t>'Sve što se može povezati, biće povezano</a:t>
            </a:r>
            <a:r>
              <a:rPr lang="sr-Latn-RS" dirty="0" smtClean="0"/>
              <a:t>'</a:t>
            </a:r>
            <a:endParaRPr lang="sr-Latn-RS" dirty="0"/>
          </a:p>
        </p:txBody>
      </p:sp>
      <p:sp>
        <p:nvSpPr>
          <p:cNvPr id="3" name="Rectangle 2"/>
          <p:cNvSpPr/>
          <p:nvPr/>
        </p:nvSpPr>
        <p:spPr>
          <a:xfrm>
            <a:off x="4366054" y="5257800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8">
              <a:defRPr/>
            </a:pPr>
            <a:r>
              <a:rPr lang="en-US" altLang="sr-Latn-RS" sz="2200" b="1" dirty="0">
                <a:solidFill>
                  <a:srgbClr val="002060"/>
                </a:solidFill>
                <a:hlinkClick r:id="rId2"/>
              </a:rPr>
              <a:t>mail</a:t>
            </a:r>
            <a:r>
              <a:rPr lang="sr-Latn-RS" altLang="sr-Latn-RS" sz="2200" b="1" dirty="0">
                <a:solidFill>
                  <a:srgbClr val="002060"/>
                </a:solidFill>
                <a:hlinkClick r:id="rId2"/>
              </a:rPr>
              <a:t>: mi</a:t>
            </a:r>
            <a:r>
              <a:rPr lang="en-US" altLang="sr-Latn-RS" sz="2200" b="1" dirty="0">
                <a:solidFill>
                  <a:srgbClr val="002060"/>
                </a:solidFill>
                <a:hlinkClick r:id="rId2"/>
              </a:rPr>
              <a:t>omirtodor@gmail.com</a:t>
            </a:r>
            <a:endParaRPr lang="en-US" altLang="sr-Latn-RS" sz="2200" b="1" dirty="0">
              <a:solidFill>
                <a:srgbClr val="002060"/>
              </a:solidFill>
            </a:endParaRPr>
          </a:p>
          <a:p>
            <a:pPr marL="0" lvl="8">
              <a:defRPr/>
            </a:pPr>
            <a:r>
              <a:rPr lang="en-US" altLang="sr-Latn-RS" sz="2200" b="1" dirty="0" err="1">
                <a:solidFill>
                  <a:srgbClr val="002060"/>
                </a:solidFill>
              </a:rPr>
              <a:t>tel</a:t>
            </a:r>
            <a:r>
              <a:rPr lang="sr-Latn-RS" altLang="sr-Latn-RS" sz="2200" b="1" dirty="0">
                <a:solidFill>
                  <a:srgbClr val="002060"/>
                </a:solidFill>
              </a:rPr>
              <a:t>: </a:t>
            </a:r>
            <a:r>
              <a:rPr lang="en-US" altLang="sr-Latn-RS" sz="2200" b="1" dirty="0">
                <a:solidFill>
                  <a:srgbClr val="002060"/>
                </a:solidFill>
              </a:rPr>
              <a:t>+38163287057</a:t>
            </a:r>
            <a:endParaRPr lang="sr-Latn-RS" altLang="sr-Latn-RS" sz="2200" b="1" dirty="0">
              <a:solidFill>
                <a:srgbClr val="002060"/>
              </a:solidFill>
            </a:endParaRPr>
          </a:p>
          <a:p>
            <a:pPr marL="0" lvl="8">
              <a:defRPr/>
            </a:pPr>
            <a:r>
              <a:rPr lang="sr-Latn-RS" altLang="sr-Latn-RS" sz="2200" b="1" dirty="0">
                <a:solidFill>
                  <a:srgbClr val="002060"/>
                </a:solidFill>
              </a:rPr>
              <a:t>Dr Miomir Todorović</a:t>
            </a:r>
            <a:endParaRPr lang="sr-Latn-RS" altLang="sr-Latn-RS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91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9103" y="6651626"/>
            <a:ext cx="9144000" cy="1655762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1028" name="Picture 4" descr="How the Internet of Things changes everyth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438" y="346784"/>
            <a:ext cx="10050162" cy="651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68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FF0000"/>
                </a:solidFill>
              </a:rPr>
              <a:t>IoT –Internet of things (Internet stvari)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Internet stvari (IoT) je sistem međusobno povezanih računarskih uređaja, mehaničkih i digitalnih mašina, predmeta, životinja ili ljudi koji imaju jedinstvene identifikatore (UID) i mogućnost prenosa podataka putem mreže bez potrebe za međusobnim odnosima s čovekom Ili interakcija između čoveka i računara</a:t>
            </a:r>
          </a:p>
          <a:p>
            <a:r>
              <a:rPr lang="sr-Latn-RS" dirty="0" smtClean="0"/>
              <a:t>U IoT-u mogu biti osoba s ugrađenim srčanim monitorom, domaća životinja s transponderom za biočip, automobil koji ima ugrađene senzore koji upozoravaju vozača kada je pritisak u gumama nizak ili bilo koji drugi prirodni ili veštački predmet kojem može da se dodeli IP adresa i može prenositi podatke putem mreže.</a:t>
            </a:r>
          </a:p>
          <a:p>
            <a:r>
              <a:rPr lang="sr-Latn-RS" dirty="0" smtClean="0"/>
              <a:t>IoT je senzorska mreža milijardi pametnih uređaja koji povezuju ljude, sisteme i druge programe za prikupljanje i razmenu podataka.</a:t>
            </a:r>
          </a:p>
          <a:p>
            <a:endParaRPr lang="sr-Latn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840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FF0000"/>
                </a:solidFill>
              </a:rPr>
              <a:t>IoT –Internet of things (Internet stvari)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IoT je koncept povezivanja bilo kojeg uređaja s prekidačem za uključivanje i isključivanje na Internet (i / ili međusobno). To uključuje sve, od mobolnog telefona, aparata za kafu, mašinu za pranje rublja, slušalica, lampi, nosivih uređaja i gotovo svega ostalog što se možete setiti. To se takođe odnosi na dijelove mašina, na primjer mlazni motor aviona ili bušilicu naftne platforme.</a:t>
            </a:r>
          </a:p>
          <a:p>
            <a:r>
              <a:rPr lang="sr-Latn-RS" dirty="0" smtClean="0"/>
              <a:t>IoT je divovska mreža povezanih 'stvari' (koja također uključuje ljude). Odnos će biti između ljudi-ljudi, ljudi-stvari i stvari-stvari.</a:t>
            </a:r>
          </a:p>
          <a:p>
            <a:r>
              <a:rPr lang="sr-Latn-RS" dirty="0" smtClean="0"/>
              <a:t>Dominantni potrošački IoT uređaj u svetu je pametni televizor. Prema istraživanju Deloittea, između 25 i 35% potrošača širom svijeta poseduje televizor koji se može povezati na Internet. Međutim, druga područja IoT tržišta brzo rastu.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414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4885"/>
            <a:ext cx="10515600" cy="1713471"/>
          </a:xfrm>
        </p:spPr>
        <p:txBody>
          <a:bodyPr>
            <a:normAutofit/>
          </a:bodyPr>
          <a:lstStyle/>
          <a:p>
            <a:pPr algn="ctr"/>
            <a:r>
              <a:rPr lang="sr-Latn-RS" b="1" dirty="0" smtClean="0">
                <a:solidFill>
                  <a:srgbClr val="FF0000"/>
                </a:solidFill>
              </a:rPr>
              <a:t>IoT –Internet of things (Internet stvari)</a:t>
            </a:r>
            <a:br>
              <a:rPr lang="sr-Latn-RS" b="1" dirty="0" smtClean="0">
                <a:solidFill>
                  <a:srgbClr val="FF0000"/>
                </a:solidFill>
              </a:rPr>
            </a:br>
            <a:r>
              <a:rPr lang="sr-Latn-RS" b="1" dirty="0">
                <a:solidFill>
                  <a:srgbClr val="FF0000"/>
                </a:solidFill>
              </a:rPr>
              <a:t> </a:t>
            </a:r>
            <a:r>
              <a:rPr lang="sr-Latn-RS" b="1" dirty="0" smtClean="0">
                <a:solidFill>
                  <a:srgbClr val="FF0000"/>
                </a:solidFill>
              </a:rPr>
              <a:t>   Zašto IOT?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3218635"/>
          </a:xfrm>
        </p:spPr>
        <p:txBody>
          <a:bodyPr>
            <a:normAutofit/>
          </a:bodyPr>
          <a:lstStyle/>
          <a:p>
            <a:r>
              <a:rPr lang="sr-Latn-RS" dirty="0" smtClean="0"/>
              <a:t>Organizacije u raznim industrijama koriste IoT za uspešnije poslovanje, </a:t>
            </a:r>
          </a:p>
          <a:p>
            <a:r>
              <a:rPr lang="sr-Latn-RS" dirty="0" smtClean="0"/>
              <a:t>bolje razumevanje kupaca </a:t>
            </a:r>
          </a:p>
          <a:p>
            <a:r>
              <a:rPr lang="sr-Latn-RS" dirty="0" smtClean="0"/>
              <a:t>za pružanje poboljšane korisničke usluge, </a:t>
            </a:r>
          </a:p>
          <a:p>
            <a:r>
              <a:rPr lang="sr-Latn-RS" dirty="0" smtClean="0"/>
              <a:t>poboljšanje donošenja odluka i </a:t>
            </a:r>
          </a:p>
          <a:p>
            <a:r>
              <a:rPr lang="sr-Latn-RS" dirty="0" smtClean="0"/>
              <a:t>povećanje vrednosti poslovanja.</a:t>
            </a:r>
          </a:p>
        </p:txBody>
      </p:sp>
    </p:spTree>
    <p:extLst>
      <p:ext uri="{BB962C8B-B14F-4D97-AF65-F5344CB8AC3E}">
        <p14:creationId xmlns:p14="http://schemas.microsoft.com/office/powerpoint/2010/main" val="279100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IoT ekosistem*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IoT ekosistem sastoji se od pametnih uređaja s omogućenom mrežom koji koriste ugrađene procesore, senzore i komunikacijski hardver za prikupljanje, slanje i delovanje na podatke koje dobijaju iz svog okruženja.</a:t>
            </a:r>
          </a:p>
          <a:p>
            <a:r>
              <a:rPr lang="sr-Latn-RS" dirty="0" smtClean="0"/>
              <a:t>IoT uređaji dele podatke senzora koje prikupljaju povezivanjem na IoT prijemnik ili drugi rubni uređaj gde se podaci šalju u oblak kako bi se analizirali ili lokalno analizirali.</a:t>
            </a:r>
          </a:p>
          <a:p>
            <a:pPr marL="457200" lvl="1" indent="0">
              <a:buNone/>
            </a:pPr>
            <a:endParaRPr lang="sr-Latn-RS" dirty="0" smtClean="0"/>
          </a:p>
          <a:p>
            <a:pPr marL="457200" lvl="1" indent="0">
              <a:buNone/>
            </a:pPr>
            <a:r>
              <a:rPr lang="sr-Latn-RS" dirty="0" smtClean="0"/>
              <a:t>* ekosistem struktura i relacije između elemenata strukture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2834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Top 10 strateških IoT tehnologija i trendova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Trend br. 1: Veštačka inteligencija (AI): 'Podaci su gorivo koje pokreće IoT, a sposobnost organizacije da iz njega izvuče značenje definisa će njihov dugoročni uspjeh.'</a:t>
            </a:r>
          </a:p>
          <a:p>
            <a:r>
              <a:rPr lang="sr-Latn-RS" dirty="0" smtClean="0"/>
              <a:t>Trend br. 2: Društveni, pravni i etički IoT: Oni uključuju vlasništvo nad podacima, algoritamsko dopuštenje, privatnost i poštovanje propisa kao što je Opšta uredba o zaštiti podataka. 'Uspešno postavljanje IoT rešenja zahteva da ono nije samo tehnički uspešno već i društveno prihvatljivo.'</a:t>
            </a:r>
          </a:p>
          <a:p>
            <a:r>
              <a:rPr lang="sr-Latn-RS" dirty="0" smtClean="0"/>
              <a:t>Trend br. 3: Infonomics i Broking Data: Teorija infonomike dodatno unovčava podatke videći ih kao stratešku poslovnu imovinu koja se beleži na računima kompanija. Do 2023. kuppvina i prodaja IoT podataka postat će bitan deo mnogih IoT sistema.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6451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Top 10 strateških IoT tehnologija i trendova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Trend br. 4: Pomak s Intelligent Edge na Intelligent Mesh: Prelaz sa centralizovane i cloud arhitekture na rubnu arhitekturu već je u toku u IoT prostoru. Te mrežaste arhitekture omogući će fleksibilnije, inteligentnije i reagirajuće IoT sisteme - iako često po cijenu dodatnih složenosti.</a:t>
            </a:r>
          </a:p>
          <a:p>
            <a:r>
              <a:rPr lang="sr-Latn-RS" dirty="0" smtClean="0"/>
              <a:t>Trend br. 5: IoT upravljanje: Kako se IoT nastavlja širiti, potreba za upravljačkim okvirom koji osigurava odgovarajuće ponašanje u stvaranju, čuvanju, korišćenju i brisanju informacija povezanih s IoT projektima posta će sve važnija.</a:t>
            </a:r>
          </a:p>
          <a:p>
            <a:r>
              <a:rPr lang="sr-Latn-RS" dirty="0" smtClean="0"/>
              <a:t>Trend br. 6: Inovacija senzora: Tržište senzora kontinuirano će se razvijati do 2023. Novi senzori omogući će otkrivanje šireg spektra situacija i događaja.</a:t>
            </a:r>
          </a:p>
        </p:txBody>
      </p:sp>
    </p:spTree>
    <p:extLst>
      <p:ext uri="{BB962C8B-B14F-4D97-AF65-F5344CB8AC3E}">
        <p14:creationId xmlns:p14="http://schemas.microsoft.com/office/powerpoint/2010/main" val="3688875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Top 10 strateških IoT tehnologija i trendova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Trend br. 7: Pouzdani hardver i operativni sistem: „.. do 2023. očekujemo primenu kombinacija hardvera i softvera koji zajedno stvaraju pouzdanije i sigurnije IoT sisteme ...“.</a:t>
            </a:r>
          </a:p>
          <a:p>
            <a:r>
              <a:rPr lang="sr-Latn-RS" dirty="0" smtClean="0"/>
              <a:t>Trend 8: Novo IoT korisničko iskustvo: Korisničko iskustvo vođeno 4 činioca: novi senzori, novi algoritmi, nove arhitekture i kontekst iskustva i društveno proverena iskustva.</a:t>
            </a:r>
          </a:p>
          <a:p>
            <a:r>
              <a:rPr lang="sr-Latn-RS" dirty="0" smtClean="0"/>
              <a:t>Trend br. 9: Inovacija silicijumskog čipa: Do 2023. godine očekuje se da će novi čipovi za posebne namene smanjiti potrošnju energije potrebne za pokretanje IoT uređaja.</a:t>
            </a:r>
          </a:p>
          <a:p>
            <a:r>
              <a:rPr lang="sr-Latn-RS" dirty="0" smtClean="0"/>
              <a:t>Trend br. 10: Nove bežične mrežne tehnologije za IoT: IoT umrežavanje uključuje uravnoteženje niza konkurentskih zaheva. Posebno bi trebali istražiti 5G, predstojeću generaciju satelita niske orbite i povratne mreže.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09715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802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IoT –Internet of things (Internet stvari)</vt:lpstr>
      <vt:lpstr>PowerPoint Presentation</vt:lpstr>
      <vt:lpstr>IoT –Internet of things (Internet stvari)</vt:lpstr>
      <vt:lpstr>IoT –Internet of things (Internet stvari)</vt:lpstr>
      <vt:lpstr>IoT –Internet of things (Internet stvari)     Zašto IOT?</vt:lpstr>
      <vt:lpstr>IoT ekosistem* </vt:lpstr>
      <vt:lpstr>Top 10 strateških IoT tehnologija i trendova </vt:lpstr>
      <vt:lpstr>Top 10 strateških IoT tehnologija i trendova </vt:lpstr>
      <vt:lpstr>Top 10 strateških IoT tehnologija i trendova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 –Internet of things (Internet stvari)</dc:title>
  <dc:creator>mtodorovic</dc:creator>
  <cp:lastModifiedBy>mtodorovic</cp:lastModifiedBy>
  <cp:revision>12</cp:revision>
  <dcterms:created xsi:type="dcterms:W3CDTF">2020-10-15T10:42:16Z</dcterms:created>
  <dcterms:modified xsi:type="dcterms:W3CDTF">2020-12-11T09:10:18Z</dcterms:modified>
</cp:coreProperties>
</file>