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18"/>
  </p:notesMasterIdLst>
  <p:sldIdLst>
    <p:sldId id="256" r:id="rId2"/>
    <p:sldId id="257" r:id="rId3"/>
    <p:sldId id="258" r:id="rId4"/>
    <p:sldId id="265" r:id="rId5"/>
    <p:sldId id="264" r:id="rId6"/>
    <p:sldId id="262" r:id="rId7"/>
    <p:sldId id="259" r:id="rId8"/>
    <p:sldId id="261" r:id="rId9"/>
    <p:sldId id="260" r:id="rId10"/>
    <p:sldId id="266" r:id="rId11"/>
    <p:sldId id="267" r:id="rId12"/>
    <p:sldId id="268" r:id="rId13"/>
    <p:sldId id="269" r:id="rId14"/>
    <p:sldId id="270" r:id="rId15"/>
    <p:sldId id="273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71" autoAdjust="0"/>
    <p:restoredTop sz="94343" autoAdjust="0"/>
  </p:normalViewPr>
  <p:slideViewPr>
    <p:cSldViewPr>
      <p:cViewPr varScale="1">
        <p:scale>
          <a:sx n="70" d="100"/>
          <a:sy n="70" d="100"/>
        </p:scale>
        <p:origin x="126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440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B9431-8FC0-448E-A388-111B7A00A45D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E58B0-6C6E-434D-9FF4-A194A7F6D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91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E58B0-6C6E-434D-9FF4-A194A7F6D6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46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E58B0-6C6E-434D-9FF4-A194A7F6D68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65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98CFBB6-6FC1-40B7-AB27-32FC342D986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rivokapi&#263;boris@yahoo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2133600"/>
          </a:xfrm>
        </p:spPr>
        <p:txBody>
          <a:bodyPr/>
          <a:lstStyle/>
          <a:p>
            <a:pPr algn="ctr"/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МЕЂУНАРОДНА </a:t>
            </a:r>
            <a:b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људскА права</a:t>
            </a:r>
            <a:b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8001000" cy="2971800"/>
          </a:xfrm>
        </p:spPr>
        <p:txBody>
          <a:bodyPr>
            <a:normAutofit fontScale="77500" lnSpcReduction="20000"/>
          </a:bodyPr>
          <a:lstStyle/>
          <a:p>
            <a:pPr algn="just"/>
            <a:endParaRPr lang="sr-Cyrl-RS" sz="36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RS" sz="4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ЉУДСКА ПРАВА У РАТУ.</a:t>
            </a:r>
          </a:p>
          <a:p>
            <a:pPr algn="ctr"/>
            <a:r>
              <a:rPr lang="sr-Cyrl-RS" sz="4600" b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ЗАШТИТА ЖРТВИ </a:t>
            </a:r>
            <a:r>
              <a:rPr lang="sr-Cyrl-RS" sz="4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РАТА</a:t>
            </a:r>
          </a:p>
          <a:p>
            <a:pPr algn="ctr"/>
            <a:endParaRPr lang="sr-Cyrl-RS" sz="36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r-Cyrl-R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Проф. др Борис Кривокапић </a:t>
            </a:r>
            <a:r>
              <a:rPr lang="sr-Latn-RS" sz="3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krivokapićboris</a:t>
            </a:r>
            <a:r>
              <a:rPr lang="en-US" sz="3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@</a:t>
            </a:r>
            <a:r>
              <a:rPr lang="sr-Latn-RS" sz="3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yahoo.com</a:t>
            </a:r>
            <a:endParaRPr lang="sr-Latn-RS" sz="3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r-Latn-R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064 22 00 907</a:t>
            </a:r>
          </a:p>
          <a:p>
            <a:pPr algn="just"/>
            <a:endParaRPr lang="sr-Cyrl-RS" sz="36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59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647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Рањеници и болесници у рату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5520519"/>
          </a:xfrm>
        </p:spPr>
        <p:txBody>
          <a:bodyPr>
            <a:noAutofit/>
          </a:bodyPr>
          <a:lstStyle/>
          <a:p>
            <a:pPr marL="0" indent="177800" algn="just"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међународном праву рањеници и болесници су лица, војна и цивилна, којима је због повреде, болести или других физичких или психичких поремећаја или тешкоћа или из других разлога (труднице, новорођенчад,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немоћни - лица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која су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изузетно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исцрпљена или неухрањена итд.) потребна лекарска помоћ.</a:t>
            </a:r>
          </a:p>
          <a:p>
            <a:pPr marL="0" indent="177800" algn="just"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Важан услов за признавање статус рањеника или болесника је, поред поменутих објективних момената, и тај да се односно лице уздржава од сваког акта непријатељства (не учествује у сукобу).</a:t>
            </a:r>
          </a:p>
        </p:txBody>
      </p:sp>
    </p:spTree>
    <p:extLst>
      <p:ext uri="{BB962C8B-B14F-4D97-AF65-F5344CB8AC3E}">
        <p14:creationId xmlns:p14="http://schemas.microsoft.com/office/powerpoint/2010/main" val="251990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4842"/>
            <a:ext cx="8229600" cy="940558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Бродоломници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Autofit/>
          </a:bodyPr>
          <a:lstStyle/>
          <a:p>
            <a:pPr marL="0" indent="231775" algn="just"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су лица војна или цивилна која се налазе у опасности на мору или у другим водама као последица несреће која је задесила њих или брод на коме се налазе.</a:t>
            </a:r>
          </a:p>
          <a:p>
            <a:pPr marL="0" indent="231775" algn="just"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овде је важан услов то да се такво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 уздржава од сваког акта непријатељства (не учествује у сукобу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231775" algn="just"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 уздржавају од акта непријатељства, ова лица се сматрају бродоломницима и за време спасавања, и после спасавања, све док не стекну неки других статус на основу релевантних норми међународног права.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31775" algn="just">
              <a:spcAft>
                <a:spcPts val="600"/>
              </a:spcAft>
            </a:pP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31775" algn="just">
              <a:spcAft>
                <a:spcPts val="600"/>
              </a:spcAft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74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Заштита рањеника, болесника и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бродоломника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оружаних снага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Autofit/>
          </a:bodyPr>
          <a:lstStyle/>
          <a:p>
            <a:pPr marL="53975" indent="123825" algn="just"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Заштита рањеника, болесника и бродоломника који су припадници оружаних снага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састоји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 нарочито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обавези страна у сукобу да:</a:t>
            </a:r>
          </a:p>
          <a:p>
            <a:pPr marL="53975" indent="123825" algn="just">
              <a:spcBef>
                <a:spcPts val="0"/>
              </a:spcBef>
              <a:spcAft>
                <a:spcPts val="60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смеју узимати ова лица као намерни циљ напада, нити их намерно излагати ватри; </a:t>
            </a:r>
          </a:p>
          <a:p>
            <a:pPr marL="53975" indent="123825" algn="just"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без оглагања, а нарочито после окршаја, предузму све мере да се пронађу и покупе рањеници, болесници и бродоломници; </a:t>
            </a:r>
          </a:p>
          <a:p>
            <a:pPr marL="53975" indent="123825" algn="just"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заштите ова лица против пљачке и злостављања;</a:t>
            </a:r>
          </a:p>
          <a:p>
            <a:pPr marL="53975" indent="123825" algn="just"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обезбеде овим лицима потпуну негу;</a:t>
            </a:r>
          </a:p>
          <a:p>
            <a:pPr marL="53975" indent="123825" algn="just"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када год то прилике допусте, закључе примирје или прекид ватре у циљу уклањања, размене и преношења рањеника који су остали на бојном пољу; итд.</a:t>
            </a:r>
          </a:p>
          <a:p>
            <a:pPr marL="53975" indent="123825" algn="just"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450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Ратни заробљениви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Autofit/>
          </a:bodyPr>
          <a:lstStyle/>
          <a:p>
            <a:pPr marL="0" indent="177800" algn="just"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Најпростије речено, то су борци који се нађу у власти непријатеља.</a:t>
            </a:r>
          </a:p>
          <a:p>
            <a:pPr marL="0" indent="177800" algn="just"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Однос према њима мењао се током историје и конкретним приликама.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Често су убијани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претварани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робове, пуштани за откуп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итд.</a:t>
            </a:r>
          </a:p>
          <a:p>
            <a:pPr marL="0" indent="177800" algn="just"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Први вишестрани међународни споразум који се односио на ратне заробљенике била је Хашка конвенција о законима и обичајима рата (1899).</a:t>
            </a:r>
          </a:p>
          <a:p>
            <a:pPr marL="0" indent="177800" algn="just"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наше вртеме статус ових лица регулисан је нарочито Женевском конвенцијом о поступању са ратним заробљеницима (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Женевска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конвенција о заштити жртава рата,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1949) и Допунским протоколом 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(1977) уз Женевске конвенција о заштити жртава рата (1949).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800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Положај ратних заробљеника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 lnSpcReduction="10000"/>
          </a:bodyPr>
          <a:lstStyle/>
          <a:p>
            <a:pPr marL="0" indent="177800"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прошлости нису имали никаква права и непријатељ је са њима могао да поступа по свом нахођењу.</a:t>
            </a:r>
          </a:p>
          <a:p>
            <a:pPr marL="0" indent="177800"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Данас је сваки ратни зарбљеник приликом испитивања дужан да каже само своје презиме, име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чин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датум рођења и број своје матрикуле, с тим да ако то одбије, излаже се ризику да му се ускрате погодности које се признају заробљеницима његовог чина или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положаја (нпр. да се према њему опходе као да је обичан војник, а не официр).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77800"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 заробљеником се не сме вршити никаква телесна или психичка тортура, нити било каква принуда или претња у циљу да се од њега добију подаци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177800"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Строго је забрањено убијање ратних заробљеника, па чак и издавање наређења да не сме бити преживелих (тј. да се не узимају заробљеници).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196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 Посебна права ратних заробљеника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Autofit/>
          </a:bodyPr>
          <a:lstStyle/>
          <a:p>
            <a:pPr marL="0" indent="177800"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 поменута основна, постоје и многа посебна правила:</a:t>
            </a:r>
          </a:p>
          <a:p>
            <a:pPr marL="0" indent="177800"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заробљеници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морају заштити од сваког акта насиља, застрашивања, увреде или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јавне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радозналости; 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77800"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морају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 се обезбедити бесплатно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издржавање и бесплатна лекарска нега;</a:t>
            </a:r>
          </a:p>
          <a:p>
            <a:pPr marL="0" indent="177800"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морају се поштовати стандарди у погледу исхране, смештаја, хигијене итд.</a:t>
            </a:r>
          </a:p>
          <a:p>
            <a:pPr marL="0" indent="177800"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заробљеници се могу користити за рад, али уз вођење рачуна о њиховим годинама, полу, чину и физичким способности, с тим да се официри не могу приморавати да раде, а подофицири могу користити само за надзорне послове;</a:t>
            </a:r>
          </a:p>
          <a:p>
            <a:pPr marL="0" indent="177800"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заробљеници имају право да примају пошту,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пакете;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итд.</a:t>
            </a:r>
          </a:p>
        </p:txBody>
      </p:sp>
    </p:spTree>
    <p:extLst>
      <p:ext uri="{BB962C8B-B14F-4D97-AF65-F5344CB8AC3E}">
        <p14:creationId xmlns:p14="http://schemas.microsoft.com/office/powerpoint/2010/main" val="28567936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 Репатријација ратних заробљеника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/>
          </a:bodyPr>
          <a:lstStyle/>
          <a:p>
            <a:pPr marL="0" indent="231775"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време трајања непријатељстава стране у сукобу дужне су да, уколико они на то пристају, репатрирају (пошаљу у земљу порекла) тешке рањенике и тешке болеснике.</a:t>
            </a:r>
          </a:p>
          <a:p>
            <a:pPr marL="0" indent="231775"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окончању рата сви ратни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заробљеници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 без одлагања ослобађају и враћају у домовину.</a:t>
            </a:r>
          </a:p>
          <a:p>
            <a:pPr marL="0" indent="231775"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Изузетно, затвореници који су под кривичном истрагом или на издржавању казне због извршеног кривичног дела, могу се задржати до окончања поступка одн. док не издрже казну.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071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/>
          </a:bodyPr>
          <a:lstStyle/>
          <a:p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Људска права у рату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334000"/>
          </a:xfrm>
        </p:spPr>
        <p:txBody>
          <a:bodyPr>
            <a:normAutofit/>
          </a:bodyPr>
          <a:lstStyle/>
          <a:p>
            <a:pPr marL="0" indent="231775" algn="just"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Везано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ситуацију која постоји у време рата (оружаног сукоба) постављају се следећа питања:</a:t>
            </a:r>
          </a:p>
          <a:p>
            <a:pPr marL="0" indent="231775" algn="just"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да ли у рату настављају да важе људска права, ако настављају, да ли сва или само нека? Дакле, да ли настављају да важе основна људска права и слободе?</a:t>
            </a:r>
          </a:p>
          <a:p>
            <a:pPr marL="0" indent="231775" algn="just"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да ли услед избијања непријатељстава настају нека нова права и, ако је одговор потврдан, која? Другим речима, да ли се појављују нека нова, посебна људска права,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везана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специфичност стања оружаног сукоба и положај одређених категорија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људи.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9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/>
          </a:bodyPr>
          <a:lstStyle/>
          <a:p>
            <a:r>
              <a:rPr lang="sr-Cyrl-R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Основна људска права у рату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Autofit/>
          </a:bodyPr>
          <a:lstStyle/>
          <a:p>
            <a:pPr algn="just"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Премда је рат у сваком погледу ванредно стање, основна људска права остају да важе. Изузетак су само она ограничења која се тичу права чије је уживање неспојиво са новонасталом ситуацијом. </a:t>
            </a:r>
          </a:p>
          <a:p>
            <a:pPr algn="just"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Наиме, привремено ограничавање, па и укидање одређених права је дозвољено, када је у јасној и непосредној вези са  државном безбедношћу, ратним напорима итд.</a:t>
            </a:r>
          </a:p>
          <a:p>
            <a:pPr algn="just"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 се нпр. у рату могу привремено ограничити или чак укинути право на слободно кретање, окупљање, удруживање, ношење оружја, информисање (цензура) итд.</a:t>
            </a:r>
          </a:p>
          <a:p>
            <a:pPr algn="just"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Нека права су апсолутно заштићена и не могу се ограничити или укинути ни у рату – на живот (забрана арбитрерног лишавања живота), слобода мисли и савести, слобода вероисповести, слобода од мучења итд.</a:t>
            </a:r>
          </a:p>
        </p:txBody>
      </p:sp>
    </p:spTree>
    <p:extLst>
      <p:ext uri="{BB962C8B-B14F-4D97-AF65-F5344CB8AC3E}">
        <p14:creationId xmlns:p14="http://schemas.microsoft.com/office/powerpoint/2010/main" val="3518469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sr-Cyrl-R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Посебна људска права у рату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pPr marL="0" indent="177800" algn="just">
              <a:spcAft>
                <a:spcPts val="60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Нека људска права управо настају као последица ратног стања.</a:t>
            </a:r>
          </a:p>
          <a:p>
            <a:pPr marL="0" indent="177800" algn="just">
              <a:spcAft>
                <a:spcPts val="60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Наиме, избијањем рата сва лица добијају нови статус предвиђен ратним и хуманитарним правом.</a:t>
            </a:r>
          </a:p>
          <a:p>
            <a:pPr marL="0" indent="177800" algn="just">
              <a:spcAft>
                <a:spcPts val="60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Зависно од случаја лице може бити борац, цивил, рањеник или болесник, бродоломник итд.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неким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случајевима може припадати истовремено двема или више категорија – нпр. болесни рањеник, који је ратни заробљеник.</a:t>
            </a:r>
          </a:p>
          <a:p>
            <a:pPr marL="0" indent="177800" algn="just">
              <a:spcAft>
                <a:spcPts val="60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Припадност свакој од ових категорија уз другачији фактички положај, подразумева и другачији правни статус, што значи другачији скуп посебних права и обавеза.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299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/>
          </a:bodyPr>
          <a:lstStyle/>
          <a:p>
            <a:r>
              <a:rPr lang="sr-Cyrl-R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Жртве рата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Autofit/>
          </a:bodyPr>
          <a:lstStyle/>
          <a:p>
            <a:pPr marL="53975" indent="177800" algn="just"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ширем смислу, то су сви људи чијих живота се дотакао рат. То укључује чак и грађане неутралних држава, у мери у којој су пропатили због рата - изгубли рођаке и пријатеље, остали без неке своје имовине итд.</a:t>
            </a:r>
          </a:p>
          <a:p>
            <a:pPr marL="53975" indent="177800" algn="just"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ужем смислу, то су само она лица која припадају странама у сукобу – борци, рањеници, болесници, бродоломници, ратни заробљеници, цивили.</a:t>
            </a:r>
          </a:p>
          <a:p>
            <a:pPr marL="53975" indent="1778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најужем смислу, оном који је уобичајен у међународном праву, то су поменута лица без бораца, што значи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3975" indent="1778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рањеници и болесници,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indent="1778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бродоломници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53975" indent="1778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ратни заробљеници и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indent="1778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цивили.</a:t>
            </a:r>
          </a:p>
        </p:txBody>
      </p:sp>
    </p:spTree>
    <p:extLst>
      <p:ext uri="{BB962C8B-B14F-4D97-AF65-F5344CB8AC3E}">
        <p14:creationId xmlns:p14="http://schemas.microsoft.com/office/powerpoint/2010/main" val="338829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Хуманизација рата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Autofit/>
          </a:bodyPr>
          <a:lstStyle/>
          <a:p>
            <a:pPr marL="0" indent="177800" algn="just"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 се назива настојање да се путем норми међународног права рат, ако се већ не може искоренити, учини колико је могуће мање окрутним и тако смање људске патње.</a:t>
            </a:r>
          </a:p>
          <a:p>
            <a:pPr marL="0" indent="177800" algn="just"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Положај одн. заштита жртава рата уређени су нарочито:</a:t>
            </a:r>
          </a:p>
          <a:p>
            <a:pPr marL="0" indent="177800" algn="just"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међународним обичајним правом;</a:t>
            </a:r>
          </a:p>
          <a:p>
            <a:pPr marL="0" indent="177800" algn="just"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Хашким конвенцијама (1899. и 1907);</a:t>
            </a:r>
          </a:p>
          <a:p>
            <a:pPr marL="0" indent="177800" algn="just"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Женевским конвенцијама о заштити жртава рата (1949);</a:t>
            </a:r>
          </a:p>
          <a:p>
            <a:pPr marL="0" indent="177800" algn="just"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Допунским протоколима 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I-II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(1977) уз Женевске конвенције о заштити жртава рата 1949;</a:t>
            </a:r>
          </a:p>
          <a:p>
            <a:pPr marL="0" indent="177800" algn="just"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статутима међународних кривичних судова од којих је најважнији Римски статут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(1988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којим је основан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Међународни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кривични суд;</a:t>
            </a:r>
          </a:p>
          <a:p>
            <a:pPr marL="0" indent="177800" algn="just">
              <a:spcBef>
                <a:spcPts val="0"/>
              </a:spcBef>
              <a:spcAft>
                <a:spcPts val="600"/>
              </a:spcAft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низом других међународних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споразума и докумената.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449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82000" cy="9906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Хуманитарно право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523931"/>
          </a:xfrm>
        </p:spPr>
        <p:txBody>
          <a:bodyPr>
            <a:normAutofit/>
          </a:bodyPr>
          <a:lstStyle/>
          <a:p>
            <a:pPr marL="0" indent="177800" algn="just"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 се зове део међународног права који представља скуп норми и принципа који за циљ имају заштиту жртава рата одн. хуманизацију рата.</a:t>
            </a:r>
          </a:p>
          <a:p>
            <a:pPr marL="0" indent="177800" algn="just"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ширем смислу, ту спадају и неке друге норме међународног права, које су у вези са хуманизацијом рата, а посебно неке норме међународног кривичног права (нпр. норме којима се утврђују одређени ратни злочини и обезбеђују механизми одговорности за њих).</a:t>
            </a:r>
          </a:p>
        </p:txBody>
      </p:sp>
    </p:spTree>
    <p:extLst>
      <p:ext uri="{BB962C8B-B14F-4D97-AF65-F5344CB8AC3E}">
        <p14:creationId xmlns:p14="http://schemas.microsoft.com/office/powerpoint/2010/main" val="640951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Цивилно становништво у рату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marL="0" indent="177800"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рату се цивилима назива грађанско становништво одн. она лица, укључујући и држављане непријатеља (противничке стране) која нису борци одн. нису укључена у оружане снаге ни једне од сукобљених страна и не учествују у непријатељствима.</a:t>
            </a:r>
          </a:p>
          <a:p>
            <a:pPr marL="0" indent="177800"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Цивилно становништво ужива у оружаном сукобу заштиту међународног права.</a:t>
            </a:r>
          </a:p>
          <a:p>
            <a:pPr marL="0" indent="177800"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заштита траје док та лица не промене свој статус, посебно тако што ће постати борци.</a:t>
            </a:r>
          </a:p>
          <a:p>
            <a:pPr marL="0" indent="177800">
              <a:spcBef>
                <a:spcPts val="0"/>
              </a:spcBef>
              <a:spcAft>
                <a:spcPts val="600"/>
              </a:spcAft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14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/>
          </a:bodyPr>
          <a:lstStyle/>
          <a:p>
            <a:r>
              <a:rPr lang="sr-Cyrl-R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Заштита цивила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334000"/>
          </a:xfrm>
        </p:spPr>
        <p:txBody>
          <a:bodyPr>
            <a:normAutofit lnSpcReduction="10000"/>
          </a:bodyPr>
          <a:lstStyle/>
          <a:p>
            <a:pPr marL="0" indent="177800"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Заштита цивила обезбеђује се на 3 основна начина:</a:t>
            </a:r>
          </a:p>
          <a:p>
            <a:pPr marL="0" indent="177800">
              <a:spcBef>
                <a:spcPts val="0"/>
              </a:spcBef>
              <a:spcAft>
                <a:spcPts val="60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1.Њиховом заштитом од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опасности које проистичу из ратних операција 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забрана да се они узму као непосредан објекат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напад; правило да се мора одустати од напада ако се од њега могу очекивати велике жртве међу цивилима; могућност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установљења санитетских зона и места и места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безбедности;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устанољење неутрализованих зона; итд;</a:t>
            </a:r>
          </a:p>
          <a:p>
            <a:pPr marL="0" indent="177800">
              <a:spcBef>
                <a:spcPts val="0"/>
              </a:spcBef>
              <a:spcAft>
                <a:spcPts val="60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2.Регулисањем положаја цивилног становништва на окупираној територији 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гарантовање основних људских права, забрана одређених поступака против цивила (забрана принуде за добијање обавештења, забрана колективних казни, забрана узимања талаца итд.);</a:t>
            </a:r>
          </a:p>
          <a:p>
            <a:pPr marL="0" indent="177800">
              <a:spcBef>
                <a:spcPts val="0"/>
              </a:spcBef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3.Посебна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заштита најугроженијих категорија цивила 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рањеника, болесника, деце, старих, трудних жена итд.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8371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1505</TotalTime>
  <Words>1592</Words>
  <Application>Microsoft Office PowerPoint</Application>
  <PresentationFormat>On-screen Show (4:3)</PresentationFormat>
  <Paragraphs>88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Clarity</vt:lpstr>
      <vt:lpstr>          МЕЂУНАРОДНА  људскА права </vt:lpstr>
      <vt:lpstr>1. Људска права у рату</vt:lpstr>
      <vt:lpstr>2. Основна људска права у рату</vt:lpstr>
      <vt:lpstr>3. Посебна људска права у рату</vt:lpstr>
      <vt:lpstr>4. Жртве рата</vt:lpstr>
      <vt:lpstr>5. Хуманизација рата</vt:lpstr>
      <vt:lpstr>6. Хуманитарно право</vt:lpstr>
      <vt:lpstr>7. Цивилно становништво у рату</vt:lpstr>
      <vt:lpstr>8. Заштита цивила</vt:lpstr>
      <vt:lpstr>9. Рањеници и болесници у рату</vt:lpstr>
      <vt:lpstr>10. Бродоломници</vt:lpstr>
      <vt:lpstr>11. Заштита рањеника, болесника и бродоломника оружаних снага</vt:lpstr>
      <vt:lpstr>12. Ратни заробљениви</vt:lpstr>
      <vt:lpstr>13. Положај ратних заробљеника</vt:lpstr>
      <vt:lpstr>14. Посебна права ратних заробљеника</vt:lpstr>
      <vt:lpstr>15. Репатријација ратних заробљеника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Pojam ljudskih prava</dc:title>
  <dc:creator>Acer</dc:creator>
  <cp:lastModifiedBy>Boris</cp:lastModifiedBy>
  <cp:revision>186</cp:revision>
  <dcterms:created xsi:type="dcterms:W3CDTF">2020-09-26T09:10:50Z</dcterms:created>
  <dcterms:modified xsi:type="dcterms:W3CDTF">2020-12-15T11:35:05Z</dcterms:modified>
</cp:coreProperties>
</file>