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5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3" r:id="rId16"/>
    <p:sldId id="277" r:id="rId17"/>
    <p:sldId id="275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1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343" autoAdjust="0"/>
  </p:normalViewPr>
  <p:slideViewPr>
    <p:cSldViewPr>
      <p:cViewPr varScale="1">
        <p:scale>
          <a:sx n="70" d="100"/>
          <a:sy n="70" d="100"/>
        </p:scale>
        <p:origin x="10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&#263;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514600"/>
          </a:xfrm>
        </p:spPr>
        <p:txBody>
          <a:bodyPr/>
          <a:lstStyle/>
          <a:p>
            <a:pPr algn="ctr"/>
            <a: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</a:t>
            </a:r>
            <a:b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јавно право</a:t>
            </a:r>
            <a:r>
              <a:rPr lang="sr-Cyrl-RS" sz="40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3352800"/>
          </a:xfrm>
        </p:spPr>
        <p:txBody>
          <a:bodyPr>
            <a:normAutofit fontScale="25000" lnSpcReduction="20000"/>
          </a:bodyPr>
          <a:lstStyle/>
          <a:p>
            <a:endParaRPr lang="sr-Latn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9600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ДИПЛОМАТСКО-КОНЗУЛАРНО ПРАВО</a:t>
            </a:r>
          </a:p>
          <a:p>
            <a:pPr algn="ctr"/>
            <a:endParaRPr lang="en-US" sz="9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Cyrl-R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Борис Кривокапић </a:t>
            </a:r>
            <a:r>
              <a:rPr lang="sr-Latn-RS" sz="9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krivokapićboris</a:t>
            </a:r>
            <a:r>
              <a:rPr lang="en-US" sz="9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sr-Latn-RS" sz="9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yahoo.com</a:t>
            </a:r>
            <a:endParaRPr lang="sr-Latn-RS" sz="9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064 22 00 907</a:t>
            </a:r>
          </a:p>
          <a:p>
            <a:pPr algn="ctr"/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ctr">
              <a:buAutoNum type="arabicPeriod"/>
            </a:pPr>
            <a:endParaRPr lang="sr-Latn-R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14400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 иностраних послова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члан владе који се налази на челу министарства спољних послова и руководи том граном државне управе.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осталог: уз шефа државе представља своју земљу у међународним односима; преговара са представницима других држава; учествује на важним међународном скуповима; даје упутства дипломатско-конзуларним представништвима своје земље; издаје пуномоћја за преговоре и потписивање уговора; предлаже влади спољну политику земље и лица за амбасадоре и генералне конзуле; итд.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редставља своју државу на међународним скуповима и конференцијама без пуномоћја. Све његове изјаве (писмене и усмене) везују државу чији је министар.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иностраних послова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орган државне управе у чију надлежност спада вођење спољних послова.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Бави се заштитом интереса своје земље у домену међународних односа, остварује дипломатске и конзуларне односе са страним државама и међународним организацијама, руководим радом својих дипломатско-конзуларних представништава у иностранству, води преговоре и припрема споразуме са страним државама итд.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сложену структуру (дирекције, управе, службе итд.) која је резултат комбиновања функционалних (протокол, међународноправна служба, конзуларна управа, пасошка служба, служба шифре итд.) и територијалних критеријума (дирекција за суседне земље, за Блиски исток итд.).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Дипломатски односи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службени односи између држава који се превасходно одвијају посредством сталних дипломатско-конзуларних представништава (ДКП).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Успостављање ових односа и слање дипломатских мисија врши се на основу обостране сагласности и подразумева међусобно признање тих држава.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што се могу успоставити, дипломатски односи се могу и прекинути. До прекида долази 1) вољом обеју страна, 2) вољом само једне стране или 3) аутоматски – када између односних држава избије рат.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прекида дипломатских односа држава пријема дужна је да омогући свим члановима мисије и члановима њихових породица  да напусте њену територију у најкраћем року, као и да поштује и штити просторије мисије, њену имовину и архиву.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Дипломатске привилегије и имунитети који се односе на мисију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1676400"/>
            <a:ext cx="8395648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Просторије дипломатске мисије обухватају зграде или делове зграда и околно земљиште (двориште, врт, паркинг итд.) који се, ма ко био њихов власник, користе за потребе мисије, укључујући и резденцију шефа мисије.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Просторије мисије су неповредиве и органи државе пријема могу у њих ући само на позив одн. уз пристанак шефа мисије.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 пријема је обавезна да предузима све потребне мере како би спречила насилни улазак у просторије мисије или њихово оштећење, нарушавање мира мисије итд.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Мисија и њен шеф имају право да на згради мисије одн. резиденције истичу грб своје земље, њену заставу и натписе са ознаком саме мисије, њеног радног времена 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Особље дипломатске мисије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1.Дипломатско особље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 дипломатске функције и има посебне (највише) привилегије и имунитете. По правилу то су лица са завршеним факултетом.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2.Административно-техничко особље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запослена у административно-техничкој служби мисије, као што су административни службеници, шифранти, преводиоци, дактилоги, домари, возачи итд.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3.Послужно особље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су његове врсте, са другачијим статусом: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послужно особље мисије – кувари, конобари, батлери, собарице, чистачице, баштовани итд. Уживају одређене привилегије и имунитете;</a:t>
            </a:r>
          </a:p>
          <a:p>
            <a:pPr hangingPunct="0"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приватна послуга члана мисије. Не уживају привилегије и имунитете.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Класе и ранг шефова дипломатских мисија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Autofit/>
          </a:bodyPr>
          <a:lstStyle/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амбасадори или нунцији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који су акредитовани код шефова држава или други шефови мисија таквог ранга;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посланици, министри или интернунцији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су акредитовани код шефова држава;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отправници послова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акредитовани код министара иностраних послова.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свакој од ових класа шефови мисија добијају ранг према дану и часу преузимања функција одн. званичне нотификације свог доласка.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 ових правила јесте да се створи аутоматизам и тако избегну спорови у погледу првенства између шефова дипломатских мисија разних држава у истој држави пријема.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Специјалне мисије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најстарији облик дипломатског општења. </a:t>
            </a:r>
          </a:p>
          <a:p>
            <a:pPr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се о привременој дипломатској мисији једне државе у другој, која се ту налази ради обављања конкретног задатка  - преговори о одређеном питању, закључење уговора, преношење поруке шефу државе или влади државе пријема, обележавање границе, присуствовање инаугурацији новог шефа државе, венчању владара, сахрани високе личности итд.</a:t>
            </a:r>
          </a:p>
          <a:p>
            <a:pPr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Предност ових мисија је што се могу слати и примати и онда када су односи између двеју држава лоши, па и онда када између њих нема никаквих (дипломатских, па ни конзуларних) односа. </a:t>
            </a:r>
          </a:p>
          <a:p>
            <a:pPr marL="0" indent="0"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4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Мултилатерална дипломатија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 назив за скуп разних начина и средстава комуникације, преговарања и организоване сарадње трију или више субјеката међународног права, у првом реду држава.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томе да ли подразумева непрекидне или повремене контакте односних страна, обично се дели на: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Повремену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hoc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су разни међународни конгреси и међународне конференције.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2.Сталну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сталне мисије држава при међународним организацијама.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Конзули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представници држава који су овлашћени да у тачно утврђеним оквирима врше конзуларне функције у страној држави.</a:t>
            </a:r>
          </a:p>
          <a:p>
            <a:pPr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Мада имају сличности са дипломатским представницима, од њих се разликују по следећим моментима:</a:t>
            </a:r>
          </a:p>
          <a:p>
            <a:pPr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1.Територијална надлежност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ограничена је само на њихов конзуларни округ (не простире се на целу државу);</a:t>
            </a:r>
          </a:p>
          <a:p>
            <a:pPr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2.Опште само са локалним органима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а не централним органима (као дипломатски представници);</a:t>
            </a:r>
          </a:p>
          <a:p>
            <a:pPr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3.Стварна надлежност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њихове функције су бројне и важне али су, строго узев, неполитичке;</a:t>
            </a:r>
          </a:p>
          <a:p>
            <a:pPr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4.Привилегије и имунитети 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уживају знатно мањи степен привилегија и имунитета него дипл. представници.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876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Особље конзулата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Чине га:</a:t>
            </a:r>
          </a:p>
          <a:p>
            <a:pPr>
              <a:spcAft>
                <a:spcPts val="12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конзуларни функционери (шеф конзулата и остали конзули);</a:t>
            </a:r>
          </a:p>
          <a:p>
            <a:pPr>
              <a:spcAft>
                <a:spcPts val="12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конзуларни службеници (обављају административно-техничке послове) и</a:t>
            </a:r>
          </a:p>
          <a:p>
            <a:pPr>
              <a:spcAft>
                <a:spcPts val="12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послужно особље.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6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Појам </a:t>
            </a:r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дипломатије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дипломатијом имају се у виду разне ствари: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средство општења између субјеката међународног права, које подразумева употребу дипломатских поступака и метода;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спољна политика одређене државе;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скуп лица која раде у дипломатској служби неке земље;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вештина заступања државе и вођења преговора;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друштвена наука која се бави проучавањем спољне политике и спољних односа ради утврђивања одређених законитости и сазнања и њиховог бољег разумевања (наука о међународним односима);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Дакле, под дипломатијом се, зависно од контекста подразумевају: политика, умеће, вештина, наука, кадрови...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Врсте конзула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1.Каријерни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државни службеници од каријере, професионалци.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2.Почасни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су најчешће угледни држављани државе пријема (пословни људи, адвокати итд.). Своје конзуларне функције обављају узгредно и бесплатно.</a:t>
            </a:r>
          </a:p>
          <a:p>
            <a:pPr>
              <a:spcAft>
                <a:spcPts val="12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Почасни конзули имају мањи значај од каријерних, имају уже функције од њих, у погледу ранга долазе иза њих и имају знатно мањи обим привилегија и имунитета.</a:t>
            </a:r>
          </a:p>
          <a:p>
            <a:pPr>
              <a:spcAft>
                <a:spcPts val="12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35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Класе шефова конзулата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1.Генерални конзули</a:t>
            </a:r>
          </a:p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2.Конзули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3.Вицеконзули </a:t>
            </a:r>
          </a:p>
          <a:p>
            <a:pPr>
              <a:spcAft>
                <a:spcPts val="12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4.Конзуларни агенти - 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93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.Злочини против међународно заштићених лица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правни извор је Конвенција о спречавању и кажњавању кривичних дела против лица под међународном заштитом, укључујући и дипломатске агенте (1973).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смислу Конвенције, међународно заштићених лица су:</a:t>
            </a:r>
          </a:p>
          <a:p>
            <a:pPr>
              <a:spcBef>
                <a:spcPts val="0"/>
              </a:spcBef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шеф државе, председник владе, министар иностраних послова, када су у страној земљи, и чланови породице који их прате; 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представници, функционери и друга службена лица држава и међународних организација, када су службено у страној земљи, и чланови њихове породице који су део њиховог домаћинства. То се односи и на дипломатске представнике.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43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.Кривична дела против међународно заштићених лицаа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убиство, отмица или други напад на лице или слободу лица под међународном заштитом;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насилан напад на службене просторије или приватан стан или превозно средство лица под међународном заштитом, који може да доведе у опасност његову личност или слободу;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претња да ће се извршити такав напад;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покушај да се изврши такав напад;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саучесништво у таквом нападу.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Чланице Конвенције из 1973. су се обавезале да ова дела сматрају кривичним делима и предвиде одговарајуће казне, као и да сарађују у спречавању и кажњавању тих дела. То не умањује њихову обавезу да штите односна лица од ових напада.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0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C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дипломатије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8" y="1295400"/>
            <a:ext cx="8386281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Билатерална и мултилатерална </a:t>
            </a:r>
            <a:r>
              <a:rPr lang="sr-Cyrl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hoc</a:t>
            </a:r>
            <a:r>
              <a:rPr lang="sr-Cyrl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Билатерална  значи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успостављање и одржавање дипломатских односа између две државе.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мултиралералном се има у виду скуп начина и средстава организоване сарадње три и више субјеката међународног права, а посебно држава које су у чланству неке међународне организације.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Стална и привремена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Стални дипломатски представници трајно врше општу функцију представљања код стране владе или међународне организације.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Напротив, привремена се остварује преко привремених мисија и временски и предметно је ограничена на обављање одређеног специјалног задатка - учешће на неком међународном скупу, преговорима о одређеном питању итд.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Облици представљања држава у међународним односима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83" y="1524000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се разликовати: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1.Незванично представљање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преко стваралаца у домену културе и науке, преко славних спортиста итд.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Полузванично представљање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представништва трговинских комора, трговинска представништва, информациони центри, економски и културни центри; итд.;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Званично представљање 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преко надлежних државних органа.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Обично се сви органи званичног представљања државе  деле на </a:t>
            </a:r>
            <a:r>
              <a:rPr lang="sr-Cyrl-R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(шеф државе, влада, председник владе, министар иностраних послова итд.) и </a:t>
            </a:r>
            <a:r>
              <a:rPr lang="sr-Cyrl-R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(дипломатско-конзуларна представништва и представници).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C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дипломатског права</a:t>
            </a:r>
            <a:endParaRPr lang="en-US" dirty="0">
              <a:solidFill>
                <a:srgbClr val="4014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скуп правних норми којима су уређена питања која се тичу успостављања и одржавања званичних односа између држава и између држава и међународних организација, а посебно положај, привилегије и имунитети дипломатских (конзуларних) мисија и дипломатских (конзуларних) представника.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 се и правом међународног представљања.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Извори дипломатског права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5562600"/>
          </a:xfrm>
        </p:spPr>
        <p:txBody>
          <a:bodyPr>
            <a:noAutofit/>
          </a:bodyPr>
          <a:lstStyle/>
          <a:p>
            <a:pPr marL="0" indent="287338">
              <a:spcBef>
                <a:spcPts val="0"/>
              </a:spcBef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Најважнији извори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којима је кодификовано међународно дипломатско право су: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Бечка конвенција о дипломатским односима (1961);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Конвенција о специјалним мисијама (1969);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Бечка конвенција о представљању држава у њиховим односима са међународним организацијама универзалног карактера (1975).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 ширем смислу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 спада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Бечка конвенција о конзуларним односима (1963).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Унутрашњи прописи -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имају и поједини унутрашњи прописи држава, нпр. о начинима коришћења  одређених дипломатских привилегија, о поступку предаје акредитивних писама, о организацији дипломатске службе итд.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990600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дипломатских и конзуларних привилегија и имунитета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2191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Дипломатске и конзуларне привилегије и имунитети су скуп посебних права која се састоје у ослобођењу од јурисдикције територијалне државе и фискалним и другим олакшицама и повластицама које се међународним правом признају дипломатским мисијама, дипломатско-конзуларним представницима и другим званичним представницима државе у иностранству одн. представништвима и представницима међународних организација, како би несметано обављали поверене им задатке.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дипломатских и конзуларних привилегија и имунитета</a:t>
            </a: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541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обзиром на врсту представљања: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дипломатске и конзуларне.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обзиром на категорију којој припада члан мисије: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 које припадају 1) дипломатама, 2) административно-техничком или 3) послужном особљу дипломатске мисије одн. 1) конзулима, 2) конзуларним службеницима и 3) послужном особљу конзулата.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обзиром на објект заштите: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повластице и имунитети мисије;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повластице и имунитети чланова особља мисије;</a:t>
            </a:r>
          </a:p>
          <a:p>
            <a:pPr>
              <a:spcBef>
                <a:spcPts val="0"/>
              </a:spcBef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повластице и имунитети чланова породице чланова мисије.</a:t>
            </a:r>
          </a:p>
          <a:p>
            <a:pPr>
              <a:spcBef>
                <a:spcPts val="0"/>
              </a:spcBef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 обзиром на природу права: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право на заштиту, 2) имунитети и 3) привилегије. 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унутар државе за вођење међународних односа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Парламент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одлучује о рату и миру, о промени граница државе; о приступању неком савезу; ратификује међународне уговоре; итд.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Шеф државе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објављује рат и мир; прима стране дипл. представнике и поставља сопствене; склапа најважније међународне уговоре; представља државу; итд.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Влада, шеф владе, чланови владе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влада – учествује у креирању и спровођењу спољне политике, њене изјаве стварају обавезе за државу; итд.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шеф владе – има положај донекле сличан шефу државе;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остали чланови владе –министар одбране, полиције, спољне трговине, за људска права итд.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Министар и министарство иностраних послова</a:t>
            </a: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1958</TotalTime>
  <Words>2080</Words>
  <Application>Microsoft Office PowerPoint</Application>
  <PresentationFormat>On-screen Show (4:3)</PresentationFormat>
  <Paragraphs>131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Clarity</vt:lpstr>
      <vt:lpstr>   МЕЂУНАРОДНО јавно право </vt:lpstr>
      <vt:lpstr>1. Појам дипломатије</vt:lpstr>
      <vt:lpstr>2. Врсте дипломатије</vt:lpstr>
      <vt:lpstr>3. Облици представљања држава у међународним односима</vt:lpstr>
      <vt:lpstr>4. Појам дипломатског права</vt:lpstr>
      <vt:lpstr>5. Извори дипломатског права</vt:lpstr>
      <vt:lpstr>6. Појам дипломатских и конзуларних привилегија и имунитета</vt:lpstr>
      <vt:lpstr>7. Врсте дипломатских и конзуларних привилегија и имунитета</vt:lpstr>
      <vt:lpstr>8. Органи унутар државе за вођење међународних односа</vt:lpstr>
      <vt:lpstr>9. Министар иностраних послова</vt:lpstr>
      <vt:lpstr>10. Министарство иностраних послова</vt:lpstr>
      <vt:lpstr>11. Дипломатски односи</vt:lpstr>
      <vt:lpstr>12. Дипломатске привилегије и имунитети који се односе на мисију</vt:lpstr>
      <vt:lpstr>13. Особље дипломатске мисије</vt:lpstr>
      <vt:lpstr> 14. Класе и ранг шефова дипломатских мисија </vt:lpstr>
      <vt:lpstr>15. Специјалне мисије</vt:lpstr>
      <vt:lpstr>16. Мултилатерална дипломатија</vt:lpstr>
      <vt:lpstr>17. Конзули</vt:lpstr>
      <vt:lpstr>18. Особље конзулата</vt:lpstr>
      <vt:lpstr>19. Врсте конзула</vt:lpstr>
      <vt:lpstr>20. Класе шефова конзулата</vt:lpstr>
      <vt:lpstr>21.Злочини против међународно заштићених лица</vt:lpstr>
      <vt:lpstr>22.Кривична дела против међународно заштићених лицаа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Boris</cp:lastModifiedBy>
  <cp:revision>344</cp:revision>
  <dcterms:created xsi:type="dcterms:W3CDTF">2020-09-26T09:10:50Z</dcterms:created>
  <dcterms:modified xsi:type="dcterms:W3CDTF">2020-12-05T12:30:19Z</dcterms:modified>
</cp:coreProperties>
</file>