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3" r:id="rId7"/>
    <p:sldId id="264" r:id="rId8"/>
    <p:sldId id="265" r:id="rId9"/>
    <p:sldId id="266" r:id="rId10"/>
    <p:sldId id="267" r:id="rId11"/>
    <p:sldId id="268" r:id="rId12"/>
    <p:sldId id="269" r:id="rId13"/>
    <p:sldId id="271" r:id="rId14"/>
    <p:sldId id="270" r:id="rId15"/>
    <p:sldId id="272" r:id="rId16"/>
    <p:sldId id="257" r:id="rId17"/>
    <p:sldId id="273" r:id="rId18"/>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r-Latn-R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r-Latn-RS"/>
          </a:p>
        </p:txBody>
      </p:sp>
      <p:sp>
        <p:nvSpPr>
          <p:cNvPr id="4" name="Date Placeholder 3"/>
          <p:cNvSpPr>
            <a:spLocks noGrp="1"/>
          </p:cNvSpPr>
          <p:nvPr>
            <p:ph type="dt" sz="half" idx="10"/>
          </p:nvPr>
        </p:nvSpPr>
        <p:spPr/>
        <p:txBody>
          <a:bodyPr/>
          <a:lstStyle/>
          <a:p>
            <a:fld id="{B4DC9190-26D7-4AC1-935C-C49E03F77C53}" type="datetimeFigureOut">
              <a:rPr lang="sr-Latn-RS" smtClean="0"/>
              <a:t>24.11.2020.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6C3D451-91A6-49B9-91A8-1EAF1D4E4F4F}" type="slidenum">
              <a:rPr lang="sr-Latn-RS" smtClean="0"/>
              <a:t>‹#›</a:t>
            </a:fld>
            <a:endParaRPr lang="sr-Latn-RS"/>
          </a:p>
        </p:txBody>
      </p:sp>
    </p:spTree>
    <p:extLst>
      <p:ext uri="{BB962C8B-B14F-4D97-AF65-F5344CB8AC3E}">
        <p14:creationId xmlns:p14="http://schemas.microsoft.com/office/powerpoint/2010/main" val="150537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B4DC9190-26D7-4AC1-935C-C49E03F77C53}" type="datetimeFigureOut">
              <a:rPr lang="sr-Latn-RS" smtClean="0"/>
              <a:t>24.11.2020.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6C3D451-91A6-49B9-91A8-1EAF1D4E4F4F}" type="slidenum">
              <a:rPr lang="sr-Latn-RS" smtClean="0"/>
              <a:t>‹#›</a:t>
            </a:fld>
            <a:endParaRPr lang="sr-Latn-RS"/>
          </a:p>
        </p:txBody>
      </p:sp>
    </p:spTree>
    <p:extLst>
      <p:ext uri="{BB962C8B-B14F-4D97-AF65-F5344CB8AC3E}">
        <p14:creationId xmlns:p14="http://schemas.microsoft.com/office/powerpoint/2010/main" val="340665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r-Latn-R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B4DC9190-26D7-4AC1-935C-C49E03F77C53}" type="datetimeFigureOut">
              <a:rPr lang="sr-Latn-RS" smtClean="0"/>
              <a:t>24.11.2020.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6C3D451-91A6-49B9-91A8-1EAF1D4E4F4F}" type="slidenum">
              <a:rPr lang="sr-Latn-RS" smtClean="0"/>
              <a:t>‹#›</a:t>
            </a:fld>
            <a:endParaRPr lang="sr-Latn-RS"/>
          </a:p>
        </p:txBody>
      </p:sp>
    </p:spTree>
    <p:extLst>
      <p:ext uri="{BB962C8B-B14F-4D97-AF65-F5344CB8AC3E}">
        <p14:creationId xmlns:p14="http://schemas.microsoft.com/office/powerpoint/2010/main" val="2773860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B4DC9190-26D7-4AC1-935C-C49E03F77C53}" type="datetimeFigureOut">
              <a:rPr lang="sr-Latn-RS" smtClean="0"/>
              <a:t>24.11.2020.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6C3D451-91A6-49B9-91A8-1EAF1D4E4F4F}" type="slidenum">
              <a:rPr lang="sr-Latn-RS" smtClean="0"/>
              <a:t>‹#›</a:t>
            </a:fld>
            <a:endParaRPr lang="sr-Latn-RS"/>
          </a:p>
        </p:txBody>
      </p:sp>
    </p:spTree>
    <p:extLst>
      <p:ext uri="{BB962C8B-B14F-4D97-AF65-F5344CB8AC3E}">
        <p14:creationId xmlns:p14="http://schemas.microsoft.com/office/powerpoint/2010/main" val="3050134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r-Latn-R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DC9190-26D7-4AC1-935C-C49E03F77C53}" type="datetimeFigureOut">
              <a:rPr lang="sr-Latn-RS" smtClean="0"/>
              <a:t>24.11.2020.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6C3D451-91A6-49B9-91A8-1EAF1D4E4F4F}" type="slidenum">
              <a:rPr lang="sr-Latn-RS" smtClean="0"/>
              <a:t>‹#›</a:t>
            </a:fld>
            <a:endParaRPr lang="sr-Latn-RS"/>
          </a:p>
        </p:txBody>
      </p:sp>
    </p:spTree>
    <p:extLst>
      <p:ext uri="{BB962C8B-B14F-4D97-AF65-F5344CB8AC3E}">
        <p14:creationId xmlns:p14="http://schemas.microsoft.com/office/powerpoint/2010/main" val="2259793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Date Placeholder 4"/>
          <p:cNvSpPr>
            <a:spLocks noGrp="1"/>
          </p:cNvSpPr>
          <p:nvPr>
            <p:ph type="dt" sz="half" idx="10"/>
          </p:nvPr>
        </p:nvSpPr>
        <p:spPr/>
        <p:txBody>
          <a:bodyPr/>
          <a:lstStyle/>
          <a:p>
            <a:fld id="{B4DC9190-26D7-4AC1-935C-C49E03F77C53}" type="datetimeFigureOut">
              <a:rPr lang="sr-Latn-RS" smtClean="0"/>
              <a:t>24.11.2020.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16C3D451-91A6-49B9-91A8-1EAF1D4E4F4F}" type="slidenum">
              <a:rPr lang="sr-Latn-RS" smtClean="0"/>
              <a:t>‹#›</a:t>
            </a:fld>
            <a:endParaRPr lang="sr-Latn-RS"/>
          </a:p>
        </p:txBody>
      </p:sp>
    </p:spTree>
    <p:extLst>
      <p:ext uri="{BB962C8B-B14F-4D97-AF65-F5344CB8AC3E}">
        <p14:creationId xmlns:p14="http://schemas.microsoft.com/office/powerpoint/2010/main" val="3577321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r-Latn-R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7" name="Date Placeholder 6"/>
          <p:cNvSpPr>
            <a:spLocks noGrp="1"/>
          </p:cNvSpPr>
          <p:nvPr>
            <p:ph type="dt" sz="half" idx="10"/>
          </p:nvPr>
        </p:nvSpPr>
        <p:spPr/>
        <p:txBody>
          <a:bodyPr/>
          <a:lstStyle/>
          <a:p>
            <a:fld id="{B4DC9190-26D7-4AC1-935C-C49E03F77C53}" type="datetimeFigureOut">
              <a:rPr lang="sr-Latn-RS" smtClean="0"/>
              <a:t>24.11.2020.</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16C3D451-91A6-49B9-91A8-1EAF1D4E4F4F}" type="slidenum">
              <a:rPr lang="sr-Latn-RS" smtClean="0"/>
              <a:t>‹#›</a:t>
            </a:fld>
            <a:endParaRPr lang="sr-Latn-RS"/>
          </a:p>
        </p:txBody>
      </p:sp>
    </p:spTree>
    <p:extLst>
      <p:ext uri="{BB962C8B-B14F-4D97-AF65-F5344CB8AC3E}">
        <p14:creationId xmlns:p14="http://schemas.microsoft.com/office/powerpoint/2010/main" val="3309819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Date Placeholder 2"/>
          <p:cNvSpPr>
            <a:spLocks noGrp="1"/>
          </p:cNvSpPr>
          <p:nvPr>
            <p:ph type="dt" sz="half" idx="10"/>
          </p:nvPr>
        </p:nvSpPr>
        <p:spPr/>
        <p:txBody>
          <a:bodyPr/>
          <a:lstStyle/>
          <a:p>
            <a:fld id="{B4DC9190-26D7-4AC1-935C-C49E03F77C53}" type="datetimeFigureOut">
              <a:rPr lang="sr-Latn-RS" smtClean="0"/>
              <a:t>24.11.2020.</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16C3D451-91A6-49B9-91A8-1EAF1D4E4F4F}" type="slidenum">
              <a:rPr lang="sr-Latn-RS" smtClean="0"/>
              <a:t>‹#›</a:t>
            </a:fld>
            <a:endParaRPr lang="sr-Latn-RS"/>
          </a:p>
        </p:txBody>
      </p:sp>
    </p:spTree>
    <p:extLst>
      <p:ext uri="{BB962C8B-B14F-4D97-AF65-F5344CB8AC3E}">
        <p14:creationId xmlns:p14="http://schemas.microsoft.com/office/powerpoint/2010/main" val="81826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DC9190-26D7-4AC1-935C-C49E03F77C53}" type="datetimeFigureOut">
              <a:rPr lang="sr-Latn-RS" smtClean="0"/>
              <a:t>24.11.2020.</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16C3D451-91A6-49B9-91A8-1EAF1D4E4F4F}" type="slidenum">
              <a:rPr lang="sr-Latn-RS" smtClean="0"/>
              <a:t>‹#›</a:t>
            </a:fld>
            <a:endParaRPr lang="sr-Latn-RS"/>
          </a:p>
        </p:txBody>
      </p:sp>
    </p:spTree>
    <p:extLst>
      <p:ext uri="{BB962C8B-B14F-4D97-AF65-F5344CB8AC3E}">
        <p14:creationId xmlns:p14="http://schemas.microsoft.com/office/powerpoint/2010/main" val="992917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DC9190-26D7-4AC1-935C-C49E03F77C53}" type="datetimeFigureOut">
              <a:rPr lang="sr-Latn-RS" smtClean="0"/>
              <a:t>24.11.2020.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16C3D451-91A6-49B9-91A8-1EAF1D4E4F4F}" type="slidenum">
              <a:rPr lang="sr-Latn-RS" smtClean="0"/>
              <a:t>‹#›</a:t>
            </a:fld>
            <a:endParaRPr lang="sr-Latn-RS"/>
          </a:p>
        </p:txBody>
      </p:sp>
    </p:spTree>
    <p:extLst>
      <p:ext uri="{BB962C8B-B14F-4D97-AF65-F5344CB8AC3E}">
        <p14:creationId xmlns:p14="http://schemas.microsoft.com/office/powerpoint/2010/main" val="248096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DC9190-26D7-4AC1-935C-C49E03F77C53}" type="datetimeFigureOut">
              <a:rPr lang="sr-Latn-RS" smtClean="0"/>
              <a:t>24.11.2020.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16C3D451-91A6-49B9-91A8-1EAF1D4E4F4F}" type="slidenum">
              <a:rPr lang="sr-Latn-RS" smtClean="0"/>
              <a:t>‹#›</a:t>
            </a:fld>
            <a:endParaRPr lang="sr-Latn-RS"/>
          </a:p>
        </p:txBody>
      </p:sp>
    </p:spTree>
    <p:extLst>
      <p:ext uri="{BB962C8B-B14F-4D97-AF65-F5344CB8AC3E}">
        <p14:creationId xmlns:p14="http://schemas.microsoft.com/office/powerpoint/2010/main" val="2807037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r-Latn-R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DC9190-26D7-4AC1-935C-C49E03F77C53}" type="datetimeFigureOut">
              <a:rPr lang="sr-Latn-RS" smtClean="0"/>
              <a:t>24.11.2020.</a:t>
            </a:fld>
            <a:endParaRPr lang="sr-Latn-R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C3D451-91A6-49B9-91A8-1EAF1D4E4F4F}" type="slidenum">
              <a:rPr lang="sr-Latn-RS" smtClean="0"/>
              <a:t>‹#›</a:t>
            </a:fld>
            <a:endParaRPr lang="sr-Latn-RS"/>
          </a:p>
        </p:txBody>
      </p:sp>
    </p:spTree>
    <p:extLst>
      <p:ext uri="{BB962C8B-B14F-4D97-AF65-F5344CB8AC3E}">
        <p14:creationId xmlns:p14="http://schemas.microsoft.com/office/powerpoint/2010/main" val="2422357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hr.wikipedia.org/w/index.php?title=Tro%C5%A1ak&amp;action=edit&amp;redlink=1"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hr.wikipedia.org/w/index.php?title=Audio&amp;action=edit&amp;redlink=1" TargetMode="External"/><Relationship Id="rId3" Type="http://schemas.openxmlformats.org/officeDocument/2006/relationships/hyperlink" Target="https://hr.wikipedia.org/wiki/Informacija" TargetMode="External"/><Relationship Id="rId7" Type="http://schemas.openxmlformats.org/officeDocument/2006/relationships/hyperlink" Target="https://hr.wikipedia.org/wiki/Slika" TargetMode="External"/><Relationship Id="rId12" Type="http://schemas.openxmlformats.org/officeDocument/2006/relationships/hyperlink" Target="https://hr.wikipedia.org/wiki/Telefaks" TargetMode="External"/><Relationship Id="rId2" Type="http://schemas.openxmlformats.org/officeDocument/2006/relationships/hyperlink" Target="https://hr.wikipedia.org/wiki/Softver" TargetMode="External"/><Relationship Id="rId1" Type="http://schemas.openxmlformats.org/officeDocument/2006/relationships/slideLayout" Target="../slideLayouts/slideLayout2.xml"/><Relationship Id="rId6" Type="http://schemas.openxmlformats.org/officeDocument/2006/relationships/hyperlink" Target="https://hr.wikipedia.org/wiki/Dokument" TargetMode="External"/><Relationship Id="rId11" Type="http://schemas.openxmlformats.org/officeDocument/2006/relationships/hyperlink" Target="https://hr.wikipedia.org/wiki/Web_stranice" TargetMode="External"/><Relationship Id="rId5" Type="http://schemas.openxmlformats.org/officeDocument/2006/relationships/hyperlink" Target="https://hr.wikipedia.org/wiki/Digitalizacija" TargetMode="External"/><Relationship Id="rId10" Type="http://schemas.openxmlformats.org/officeDocument/2006/relationships/hyperlink" Target="https://hr.wikipedia.org/w/index.php?title=Inteligancija&amp;action=edit&amp;redlink=1" TargetMode="External"/><Relationship Id="rId4" Type="http://schemas.openxmlformats.org/officeDocument/2006/relationships/hyperlink" Target="https://hr.wikipedia.org/wiki/Organizacija" TargetMode="External"/><Relationship Id="rId9" Type="http://schemas.openxmlformats.org/officeDocument/2006/relationships/hyperlink" Target="https://hr.wikipedia.org/wiki/Video"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hr.wikipedia.org/wiki/Automatizacija" TargetMode="External"/><Relationship Id="rId2" Type="http://schemas.openxmlformats.org/officeDocument/2006/relationships/hyperlink" Target="https://hr.wikipedia.org/wiki/Web"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hr.wikipedia.org/wiki/Papir" TargetMode="External"/><Relationship Id="rId2" Type="http://schemas.openxmlformats.org/officeDocument/2006/relationships/hyperlink" Target="https://hr.wikipedia.org/wiki/Digitalizacija" TargetMode="External"/><Relationship Id="rId1" Type="http://schemas.openxmlformats.org/officeDocument/2006/relationships/slideLayout" Target="../slideLayouts/slideLayout1.xml"/><Relationship Id="rId6" Type="http://schemas.openxmlformats.org/officeDocument/2006/relationships/hyperlink" Target="https://hr.wikipedia.org/wiki/Imovina" TargetMode="External"/><Relationship Id="rId5" Type="http://schemas.openxmlformats.org/officeDocument/2006/relationships/hyperlink" Target="https://hr.wikipedia.org/wiki/Tim" TargetMode="External"/><Relationship Id="rId4" Type="http://schemas.openxmlformats.org/officeDocument/2006/relationships/hyperlink" Target="https://hr.wikipedia.org/wiki/Dokumen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hr.wikipedia.org/wiki/Farmaceutika" TargetMode="External"/><Relationship Id="rId2" Type="http://schemas.openxmlformats.org/officeDocument/2006/relationships/hyperlink" Target="https://hr.wikipedia.org/wiki/Kompanija" TargetMode="External"/><Relationship Id="rId1" Type="http://schemas.openxmlformats.org/officeDocument/2006/relationships/slideLayout" Target="../slideLayouts/slideLayout2.xml"/><Relationship Id="rId5" Type="http://schemas.openxmlformats.org/officeDocument/2006/relationships/hyperlink" Target="https://hr.wikipedia.org/wiki/Internet" TargetMode="External"/><Relationship Id="rId4" Type="http://schemas.openxmlformats.org/officeDocument/2006/relationships/hyperlink" Target="https://hr.wikipedia.org/wiki/Vlada"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hr.wikipedia.org/wiki/Microsoft_Excel" TargetMode="External"/><Relationship Id="rId2" Type="http://schemas.openxmlformats.org/officeDocument/2006/relationships/hyperlink" Target="https://hr.wikipedia.org/wiki/Microsoft_Word" TargetMode="External"/><Relationship Id="rId1" Type="http://schemas.openxmlformats.org/officeDocument/2006/relationships/slideLayout" Target="../slideLayouts/slideLayout2.xml"/><Relationship Id="rId4" Type="http://schemas.openxmlformats.org/officeDocument/2006/relationships/hyperlink" Target="https://hr.wikipedia.org/wiki/Macromedia"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hr.wikipedia.org/wiki/SSL" TargetMode="External"/><Relationship Id="rId3" Type="http://schemas.openxmlformats.org/officeDocument/2006/relationships/hyperlink" Target="https://hr.wikipedia.org/wiki/PDF" TargetMode="External"/><Relationship Id="rId7" Type="http://schemas.openxmlformats.org/officeDocument/2006/relationships/hyperlink" Target="https://hr.wikipedia.org/wiki/LDAP" TargetMode="External"/><Relationship Id="rId2" Type="http://schemas.openxmlformats.org/officeDocument/2006/relationships/hyperlink" Target="https://hr.wikipedia.org/wiki/XML" TargetMode="External"/><Relationship Id="rId1" Type="http://schemas.openxmlformats.org/officeDocument/2006/relationships/slideLayout" Target="../slideLayouts/slideLayout2.xml"/><Relationship Id="rId6" Type="http://schemas.openxmlformats.org/officeDocument/2006/relationships/hyperlink" Target="https://hr.wikipedia.org/wiki/Standard" TargetMode="External"/><Relationship Id="rId5" Type="http://schemas.openxmlformats.org/officeDocument/2006/relationships/hyperlink" Target="https://hr.wikipedia.org/wiki/API" TargetMode="External"/><Relationship Id="rId10" Type="http://schemas.openxmlformats.org/officeDocument/2006/relationships/hyperlink" Target="https://hr.wikipedia.org/wiki/Vatrozid" TargetMode="External"/><Relationship Id="rId4" Type="http://schemas.openxmlformats.org/officeDocument/2006/relationships/hyperlink" Target="https://hr.wikipedia.org/wiki/HTML" TargetMode="External"/><Relationship Id="rId9" Type="http://schemas.openxmlformats.org/officeDocument/2006/relationships/hyperlink" Target="https://hr.wikipedia.org/wiki/Certifika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hr.wikipedia.org/wiki/I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9027" y="1122363"/>
            <a:ext cx="10008973" cy="1077140"/>
          </a:xfrm>
        </p:spPr>
        <p:txBody>
          <a:bodyPr>
            <a:normAutofit fontScale="90000"/>
          </a:bodyPr>
          <a:lstStyle/>
          <a:p>
            <a:r>
              <a:rPr kumimoji="0" lang="sr-Latn-RS" altLang="sr-Latn-RS" sz="4000" b="1" i="0" u="none" strike="noStrike" cap="none" normalizeH="0" baseline="0" dirty="0" smtClean="0">
                <a:ln>
                  <a:noFill/>
                </a:ln>
                <a:solidFill>
                  <a:srgbClr val="FF0000"/>
                </a:solidFill>
                <a:effectLst/>
                <a:latin typeface="Arial" panose="020B0604020202020204" pitchFamily="34" charset="0"/>
              </a:rPr>
              <a:t>Upravljanje poslovnim sadržajem </a:t>
            </a:r>
            <a:br>
              <a:rPr kumimoji="0" lang="sr-Latn-RS" altLang="sr-Latn-RS" sz="4000" b="1" i="0" u="none" strike="noStrike" cap="none" normalizeH="0" baseline="0" dirty="0" smtClean="0">
                <a:ln>
                  <a:noFill/>
                </a:ln>
                <a:solidFill>
                  <a:srgbClr val="FF0000"/>
                </a:solidFill>
                <a:effectLst/>
                <a:latin typeface="Arial" panose="020B0604020202020204" pitchFamily="34" charset="0"/>
              </a:rPr>
            </a:br>
            <a:r>
              <a:rPr kumimoji="0" lang="sr-Latn-RS" altLang="sr-Latn-RS" sz="4000" b="1" i="0" u="none" strike="noStrike" cap="none" normalizeH="0" baseline="0" dirty="0" smtClean="0">
                <a:ln>
                  <a:noFill/>
                </a:ln>
                <a:solidFill>
                  <a:srgbClr val="FF0000"/>
                </a:solidFill>
                <a:effectLst/>
                <a:latin typeface="Arial" panose="020B0604020202020204" pitchFamily="34" charset="0"/>
              </a:rPr>
              <a:t>(Enterprise content management - ECM)</a:t>
            </a:r>
            <a:endParaRPr lang="sr-Latn-RS" sz="4000" b="1" dirty="0">
              <a:solidFill>
                <a:srgbClr val="FF0000"/>
              </a:solidFill>
            </a:endParaRPr>
          </a:p>
        </p:txBody>
      </p:sp>
      <p:sp>
        <p:nvSpPr>
          <p:cNvPr id="3" name="Subtitle 2"/>
          <p:cNvSpPr>
            <a:spLocks noGrp="1"/>
          </p:cNvSpPr>
          <p:nvPr>
            <p:ph type="subTitle" idx="1"/>
          </p:nvPr>
        </p:nvSpPr>
        <p:spPr/>
        <p:txBody>
          <a:bodyPr/>
          <a:lstStyle/>
          <a:p>
            <a:pPr lvl="8" algn="l">
              <a:defRPr/>
            </a:pPr>
            <a:r>
              <a:rPr lang="sr-Latn-RS" altLang="sr-Latn-RS" sz="2800" b="1" dirty="0"/>
              <a:t>Dr Miomir Todorović</a:t>
            </a:r>
          </a:p>
          <a:p>
            <a:pPr lvl="8" algn="l">
              <a:defRPr/>
            </a:pPr>
            <a:r>
              <a:rPr lang="en-US" altLang="sr-Latn-RS" sz="2800" b="1" dirty="0" err="1"/>
              <a:t>tel</a:t>
            </a:r>
            <a:r>
              <a:rPr lang="sr-Latn-RS" altLang="sr-Latn-RS" sz="2800" b="1" dirty="0"/>
              <a:t>: </a:t>
            </a:r>
            <a:r>
              <a:rPr lang="en-US" altLang="sr-Latn-RS" sz="2800" b="1" dirty="0"/>
              <a:t>+38163287057</a:t>
            </a:r>
            <a:endParaRPr lang="sr-Latn-RS" altLang="sr-Latn-RS" sz="2800" b="1" dirty="0"/>
          </a:p>
          <a:p>
            <a:pPr lvl="8" algn="l">
              <a:defRPr/>
            </a:pPr>
            <a:r>
              <a:rPr lang="sr-Latn-RS" altLang="sr-Latn-RS" sz="2800" b="1" dirty="0"/>
              <a:t>E-mail: miomirtodor</a:t>
            </a:r>
            <a:r>
              <a:rPr lang="en-US" altLang="sr-Latn-RS" sz="2800" b="1" dirty="0"/>
              <a:t>@</a:t>
            </a:r>
            <a:r>
              <a:rPr lang="sr-Latn-RS" altLang="sr-Latn-RS" sz="2800" b="1" dirty="0"/>
              <a:t>gmail.com</a:t>
            </a:r>
            <a:endParaRPr lang="en-US" altLang="sr-Latn-RS" sz="2800" b="1" dirty="0"/>
          </a:p>
          <a:p>
            <a:endParaRPr lang="sr-Latn-RS" dirty="0"/>
          </a:p>
        </p:txBody>
      </p:sp>
    </p:spTree>
    <p:extLst>
      <p:ext uri="{BB962C8B-B14F-4D97-AF65-F5344CB8AC3E}">
        <p14:creationId xmlns:p14="http://schemas.microsoft.com/office/powerpoint/2010/main" val="1954327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86032"/>
            <a:ext cx="10661822" cy="1021491"/>
          </a:xfrm>
        </p:spPr>
        <p:txBody>
          <a:bodyPr>
            <a:normAutofit/>
          </a:bodyPr>
          <a:lstStyle/>
          <a:p>
            <a:r>
              <a:rPr lang="hr-HR" altLang="sr-Latn-RS" b="1" dirty="0">
                <a:solidFill>
                  <a:srgbClr val="000000"/>
                </a:solidFill>
                <a:latin typeface="Arial" panose="020B0604020202020204" pitchFamily="34" charset="0"/>
                <a:cs typeface="Arial" panose="020B0604020202020204" pitchFamily="34" charset="0"/>
              </a:rPr>
              <a:t>Koristi sistema za upravljanje </a:t>
            </a:r>
            <a:r>
              <a:rPr lang="hr-HR" altLang="sr-Latn-RS" b="1" dirty="0" smtClean="0">
                <a:solidFill>
                  <a:srgbClr val="000000"/>
                </a:solidFill>
                <a:latin typeface="Arial" panose="020B0604020202020204" pitchFamily="34" charset="0"/>
                <a:cs typeface="Arial" panose="020B0604020202020204" pitchFamily="34" charset="0"/>
              </a:rPr>
              <a:t>zapisima</a:t>
            </a:r>
            <a:endParaRPr lang="sr-Latn-RS" dirty="0"/>
          </a:p>
        </p:txBody>
      </p:sp>
      <p:sp>
        <p:nvSpPr>
          <p:cNvPr id="3" name="Content Placeholder 2"/>
          <p:cNvSpPr>
            <a:spLocks noGrp="1"/>
          </p:cNvSpPr>
          <p:nvPr>
            <p:ph idx="1"/>
          </p:nvPr>
        </p:nvSpPr>
        <p:spPr/>
        <p:txBody>
          <a:bodyPr>
            <a:normAutofit lnSpcReduction="10000"/>
          </a:bodyPr>
          <a:lstStyle/>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Upravljanje "organizacijskom memorijom" i njezin razvoj. Bolja saradnja između radnih grupa i organizacijskih celina</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Transformacija službenika u stručnjake (knowledge workers)</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Brže donošenje odluka</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Jednostavniji pristup svim potrebnim informacijama</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Značajno poboljšan kvalitet svih usluga</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Upravljanje informacijom kao sredstvom kroz prikupljanje, razumevanje i deljenje</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Niži </a:t>
            </a:r>
            <a:r>
              <a:rPr kumimoji="0" lang="hr-HR" altLang="sr-Latn-RS" b="0" i="0" u="none" strike="noStrike" cap="none" normalizeH="0" baseline="0" dirty="0" smtClean="0">
                <a:ln>
                  <a:noFill/>
                </a:ln>
                <a:solidFill>
                  <a:srgbClr val="A55858"/>
                </a:solidFill>
                <a:effectLst/>
                <a:cs typeface="Arial" panose="020B0604020202020204" pitchFamily="34" charset="0"/>
                <a:hlinkClick r:id="rId3" tooltip="Trošak (stranica ne postoji)"/>
              </a:rPr>
              <a:t>troškovi</a:t>
            </a:r>
            <a:r>
              <a:rPr kumimoji="0" lang="hr-HR" altLang="sr-Latn-RS" b="0" i="0" u="none" strike="noStrike" cap="none" normalizeH="0" baseline="0" dirty="0" smtClean="0">
                <a:ln>
                  <a:noFill/>
                </a:ln>
                <a:solidFill>
                  <a:srgbClr val="202122"/>
                </a:solidFill>
                <a:effectLst/>
                <a:cs typeface="Arial" panose="020B0604020202020204" pitchFamily="34" charset="0"/>
              </a:rPr>
              <a:t> poslovnih operacija</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Brža reakcija na promene</a:t>
            </a:r>
          </a:p>
          <a:p>
            <a:endParaRPr lang="sr-Latn-RS" dirty="0"/>
          </a:p>
        </p:txBody>
      </p:sp>
    </p:spTree>
    <p:extLst>
      <p:ext uri="{BB962C8B-B14F-4D97-AF65-F5344CB8AC3E}">
        <p14:creationId xmlns:p14="http://schemas.microsoft.com/office/powerpoint/2010/main" val="738813276"/>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2843"/>
          </a:xfrm>
        </p:spPr>
        <p:txBody>
          <a:bodyPr>
            <a:noAutofit/>
          </a:bodyPr>
          <a:lstStyle/>
          <a:p>
            <a:r>
              <a:rPr lang="hr-HR" altLang="sr-Latn-RS" b="1" dirty="0">
                <a:solidFill>
                  <a:srgbClr val="000000"/>
                </a:solidFill>
                <a:latin typeface="Arial" panose="020B0604020202020204" pitchFamily="34" charset="0"/>
                <a:cs typeface="Arial" panose="020B0604020202020204" pitchFamily="34" charset="0"/>
              </a:rPr>
              <a:t>Upravljanje digitalnom imovinom</a:t>
            </a:r>
            <a:endParaRPr lang="sr-Latn-RS" b="1" dirty="0">
              <a:solidFill>
                <a:srgbClr val="0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334530"/>
            <a:ext cx="10515600" cy="4842433"/>
          </a:xfrm>
        </p:spPr>
        <p:txBody>
          <a:bodyPr>
            <a:normAutofit fontScale="55000" lnSpcReduction="20000"/>
          </a:bodyPr>
          <a:lstStyle/>
          <a:p>
            <a:pPr marL="0" lvl="0" indent="0" eaLnBrk="0" fontAlgn="base" hangingPunct="0">
              <a:lnSpc>
                <a:spcPct val="100000"/>
              </a:lnSpc>
              <a:spcBef>
                <a:spcPct val="0"/>
              </a:spcBef>
              <a:spcAft>
                <a:spcPct val="0"/>
              </a:spcAft>
              <a:buNone/>
            </a:pPr>
            <a:r>
              <a:rPr lang="hr-HR" altLang="sr-Latn-RS" sz="2700" b="1" dirty="0"/>
              <a:t>DAM (digital asset management) </a:t>
            </a:r>
            <a:r>
              <a:rPr kumimoji="0" lang="hr-HR" altLang="sr-Latn-RS" b="0" i="0" u="none" strike="noStrike" cap="none" normalizeH="0" baseline="0" dirty="0" smtClean="0">
                <a:ln>
                  <a:noFill/>
                </a:ln>
                <a:solidFill>
                  <a:srgbClr val="202122"/>
                </a:solidFill>
                <a:effectLst/>
                <a:cs typeface="Arial" panose="020B0604020202020204" pitchFamily="34" charset="0"/>
              </a:rPr>
              <a:t>donosi poslovnu vrednost i ROI (</a:t>
            </a:r>
            <a:r>
              <a:rPr lang="sr-Latn-RS" b="1" dirty="0"/>
              <a:t>Return on Investment</a:t>
            </a:r>
            <a:r>
              <a:rPr lang="sr-Latn-RS" dirty="0"/>
              <a:t> </a:t>
            </a:r>
            <a:r>
              <a:rPr lang="sr-Latn-RS" b="1" dirty="0" smtClean="0"/>
              <a:t>ROI -</a:t>
            </a:r>
            <a:r>
              <a:rPr kumimoji="0" lang="hr-HR" altLang="sr-Latn-RS" b="0" i="0" u="none" strike="noStrike" cap="none" normalizeH="0" baseline="0" dirty="0" smtClean="0">
                <a:ln>
                  <a:noFill/>
                </a:ln>
                <a:solidFill>
                  <a:srgbClr val="202122"/>
                </a:solidFill>
                <a:effectLst/>
                <a:cs typeface="Arial" panose="020B0604020202020204" pitchFamily="34" charset="0"/>
              </a:rPr>
              <a:t>povratak investicije putem inovativnih metoda organizacije, distribucije i praćenja digitalnih i fizičkih medija kroz višestruke kanale. </a:t>
            </a:r>
          </a:p>
          <a:p>
            <a:pPr marL="0" lvl="0" indent="0" eaLnBrk="0" fontAlgn="base" hangingPunct="0">
              <a:lnSpc>
                <a:spcPct val="100000"/>
              </a:lnSpc>
              <a:spcBef>
                <a:spcPct val="0"/>
              </a:spcBef>
              <a:spcAft>
                <a:spcPct val="0"/>
              </a:spcAft>
              <a:buNone/>
            </a:pPr>
            <a:endParaRPr kumimoji="0" lang="hr-HR" altLang="sr-Latn-RS" b="0" i="0" u="none" strike="noStrike" cap="none" normalizeH="0" baseline="0" dirty="0" smtClean="0">
              <a:ln>
                <a:noFill/>
              </a:ln>
              <a:solidFill>
                <a:srgbClr val="202122"/>
              </a:solidFill>
              <a:effectLst/>
              <a:cs typeface="Arial" panose="020B0604020202020204" pitchFamily="34" charset="0"/>
            </a:endParaRPr>
          </a:p>
          <a:p>
            <a:pPr marL="0" lvl="0" indent="0" eaLnBrk="0" fontAlgn="base" hangingPunct="0">
              <a:lnSpc>
                <a:spcPct val="100000"/>
              </a:lnSpc>
              <a:spcBef>
                <a:spcPct val="0"/>
              </a:spcBef>
              <a:spcAft>
                <a:spcPct val="0"/>
              </a:spcAft>
              <a:buNone/>
            </a:pPr>
            <a:r>
              <a:rPr kumimoji="0" lang="hr-HR" altLang="sr-Latn-RS" b="0" i="0" u="none" strike="noStrike" cap="none" normalizeH="0" baseline="0" dirty="0" smtClean="0">
                <a:ln>
                  <a:noFill/>
                </a:ln>
                <a:solidFill>
                  <a:srgbClr val="202122"/>
                </a:solidFill>
                <a:effectLst/>
                <a:cs typeface="Arial" panose="020B0604020202020204" pitchFamily="34" charset="0"/>
              </a:rPr>
              <a:t>DAM osigurava mogućnost efikasnog premeštanja digitalnog sadržaja duž lanca snabdevanja kroz proizvodnju, post-proizvodnju i proces distribucije. DAM rešenja omogućavaju napredne mogućnosti upravljanja multimedijalnim sadržajem, dopuštajući kompanijama da pojednostave i ujedine upravljanje svim multimedijalnim i slikovno-bogatim sadržajem.</a:t>
            </a:r>
          </a:p>
          <a:p>
            <a:pPr marL="0" lvl="0" indent="0" eaLnBrk="0" fontAlgn="base" hangingPunct="0">
              <a:lnSpc>
                <a:spcPct val="100000"/>
              </a:lnSpc>
              <a:spcBef>
                <a:spcPct val="0"/>
              </a:spcBef>
              <a:spcAft>
                <a:spcPct val="0"/>
              </a:spcAft>
              <a:buNone/>
            </a:pPr>
            <a:endParaRPr kumimoji="0" lang="hr-HR" altLang="sr-Latn-RS"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pPr>
            <a:r>
              <a:rPr kumimoji="0" lang="hr-HR" altLang="sr-Latn-RS" b="0" i="0" u="none" strike="noStrike" cap="none" normalizeH="0" baseline="0" dirty="0" smtClean="0">
                <a:ln>
                  <a:noFill/>
                </a:ln>
                <a:solidFill>
                  <a:srgbClr val="202122"/>
                </a:solidFill>
                <a:effectLst/>
                <a:cs typeface="Arial" panose="020B0604020202020204" pitchFamily="34" charset="0"/>
              </a:rPr>
              <a:t>Ključne komponente DAM rešenja:</a:t>
            </a:r>
            <a:endParaRPr kumimoji="0" lang="hr-HR" altLang="sr-Latn-RS"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FontTx/>
              <a:buChar char="•"/>
            </a:pPr>
            <a:r>
              <a:rPr kumimoji="0" lang="hr-HR" altLang="sr-Latn-RS" b="0" i="0" u="none" strike="noStrike" cap="none" normalizeH="0" baseline="0" dirty="0" smtClean="0">
                <a:ln>
                  <a:noFill/>
                </a:ln>
                <a:solidFill>
                  <a:srgbClr val="202122"/>
                </a:solidFill>
                <a:effectLst/>
                <a:cs typeface="Arial" panose="020B0604020202020204" pitchFamily="34" charset="0"/>
              </a:rPr>
              <a:t>Unos sadržaja: sprema, registrira i indeksira razne digitalne sadržaje u repozitoriju</a:t>
            </a:r>
          </a:p>
          <a:p>
            <a:pPr marL="0" lvl="0" indent="0" eaLnBrk="0" fontAlgn="base" hangingPunct="0">
              <a:lnSpc>
                <a:spcPct val="100000"/>
              </a:lnSpc>
              <a:spcBef>
                <a:spcPct val="0"/>
              </a:spcBef>
              <a:spcAft>
                <a:spcPct val="0"/>
              </a:spcAft>
              <a:buFontTx/>
              <a:buChar char="•"/>
            </a:pPr>
            <a:r>
              <a:rPr kumimoji="0" lang="hr-HR" altLang="sr-Latn-RS" b="0" i="0" u="none" strike="noStrike" cap="none" normalizeH="0" baseline="0" dirty="0" smtClean="0">
                <a:ln>
                  <a:noFill/>
                </a:ln>
                <a:solidFill>
                  <a:srgbClr val="202122"/>
                </a:solidFill>
                <a:effectLst/>
                <a:cs typeface="Arial" panose="020B0604020202020204" pitchFamily="34" charset="0"/>
              </a:rPr>
              <a:t>Analiza sadržaja: indeksira svu imovinu po ulasku u repozitorij i izvlači specifična svojstva medija</a:t>
            </a:r>
          </a:p>
          <a:p>
            <a:pPr marL="0" lvl="0" indent="0" eaLnBrk="0" fontAlgn="base" hangingPunct="0">
              <a:lnSpc>
                <a:spcPct val="100000"/>
              </a:lnSpc>
              <a:spcBef>
                <a:spcPct val="0"/>
              </a:spcBef>
              <a:spcAft>
                <a:spcPct val="0"/>
              </a:spcAft>
              <a:buFontTx/>
              <a:buChar char="•"/>
            </a:pPr>
            <a:r>
              <a:rPr kumimoji="0" lang="hr-HR" altLang="sr-Latn-RS" b="0" i="0" u="none" strike="noStrike" cap="none" normalizeH="0" baseline="0" dirty="0" smtClean="0">
                <a:ln>
                  <a:noFill/>
                </a:ln>
                <a:solidFill>
                  <a:srgbClr val="202122"/>
                </a:solidFill>
                <a:effectLst/>
                <a:cs typeface="Arial" panose="020B0604020202020204" pitchFamily="34" charset="0"/>
              </a:rPr>
              <a:t>Identifikacija sadržaja: koristi metapodatke, thumbnail ikone, down-sampled audio i druge nisko-rezolucijske verzije kako bi se brzo lociralo i identificirao digitalni sadržaj</a:t>
            </a:r>
          </a:p>
          <a:p>
            <a:pPr marL="0" lvl="0" indent="0" eaLnBrk="0" fontAlgn="base" hangingPunct="0">
              <a:lnSpc>
                <a:spcPct val="100000"/>
              </a:lnSpc>
              <a:spcBef>
                <a:spcPct val="0"/>
              </a:spcBef>
              <a:spcAft>
                <a:spcPct val="0"/>
              </a:spcAft>
              <a:buFontTx/>
              <a:buChar char="•"/>
            </a:pPr>
            <a:r>
              <a:rPr kumimoji="0" lang="hr-HR" altLang="sr-Latn-RS" b="0" i="0" u="none" strike="noStrike" cap="none" normalizeH="0" baseline="0" dirty="0" smtClean="0">
                <a:ln>
                  <a:noFill/>
                </a:ln>
                <a:solidFill>
                  <a:srgbClr val="202122"/>
                </a:solidFill>
                <a:effectLst/>
                <a:cs typeface="Arial" panose="020B0604020202020204" pitchFamily="34" charset="0"/>
              </a:rPr>
              <a:t>Sigurnost sadržaja: omogućuje višerazinski sigurnosni model koji se može primijeniti na imovinu, individualne korisnike i korisničke grupe</a:t>
            </a:r>
          </a:p>
          <a:p>
            <a:pPr marL="0" lvl="0" indent="0" eaLnBrk="0" fontAlgn="base" hangingPunct="0">
              <a:lnSpc>
                <a:spcPct val="100000"/>
              </a:lnSpc>
              <a:spcBef>
                <a:spcPct val="0"/>
              </a:spcBef>
              <a:spcAft>
                <a:spcPct val="0"/>
              </a:spcAft>
              <a:buFontTx/>
              <a:buChar char="•"/>
            </a:pPr>
            <a:r>
              <a:rPr kumimoji="0" lang="hr-HR" altLang="sr-Latn-RS" b="0" i="0" u="none" strike="noStrike" cap="none" normalizeH="0" baseline="0" dirty="0" smtClean="0">
                <a:ln>
                  <a:noFill/>
                </a:ln>
                <a:solidFill>
                  <a:srgbClr val="202122"/>
                </a:solidFill>
                <a:effectLst/>
                <a:cs typeface="Arial" panose="020B0604020202020204" pitchFamily="34" charset="0"/>
              </a:rPr>
              <a:t>Dohvat grupe podataka: lako dohvaća, uvozi i premješta velik broj podataka u repozitorij</a:t>
            </a:r>
          </a:p>
          <a:p>
            <a:pPr marL="0" lvl="0" indent="0" eaLnBrk="0" fontAlgn="base" hangingPunct="0">
              <a:lnSpc>
                <a:spcPct val="100000"/>
              </a:lnSpc>
              <a:spcBef>
                <a:spcPct val="0"/>
              </a:spcBef>
              <a:spcAft>
                <a:spcPct val="0"/>
              </a:spcAft>
              <a:buFontTx/>
              <a:buChar char="•"/>
            </a:pPr>
            <a:r>
              <a:rPr kumimoji="0" lang="hr-HR" altLang="sr-Latn-RS" b="0" i="0" u="none" strike="noStrike" cap="none" normalizeH="0" baseline="0" dirty="0" smtClean="0">
                <a:ln>
                  <a:noFill/>
                </a:ln>
                <a:solidFill>
                  <a:srgbClr val="202122"/>
                </a:solidFill>
                <a:effectLst/>
                <a:cs typeface="Arial" panose="020B0604020202020204" pitchFamily="34" charset="0"/>
              </a:rPr>
              <a:t>Sposobnost desktop editiranja: integrira s vodećim nelinearnim desktop-softverom za editiranje radi pojednostavljivanja off-line proizvodnje</a:t>
            </a:r>
          </a:p>
          <a:p>
            <a:pPr marL="0" lvl="0" indent="0" eaLnBrk="0" fontAlgn="base" hangingPunct="0">
              <a:lnSpc>
                <a:spcPct val="100000"/>
              </a:lnSpc>
              <a:spcBef>
                <a:spcPct val="0"/>
              </a:spcBef>
              <a:spcAft>
                <a:spcPct val="0"/>
              </a:spcAft>
              <a:buFontTx/>
              <a:buChar char="•"/>
            </a:pPr>
            <a:r>
              <a:rPr kumimoji="0" lang="hr-HR" altLang="sr-Latn-RS" b="0" i="0" u="none" strike="noStrike" cap="none" normalizeH="0" baseline="0" dirty="0" smtClean="0">
                <a:ln>
                  <a:noFill/>
                </a:ln>
                <a:solidFill>
                  <a:srgbClr val="202122"/>
                </a:solidFill>
                <a:effectLst/>
                <a:cs typeface="Arial" panose="020B0604020202020204" pitchFamily="34" charset="0"/>
              </a:rPr>
              <a:t>Streaming audio/video zapisi - integracija s popularnim streaming serverima, pruža korisnicima mogućnost praćenja takvih medija bez čekanja na dugo skidanje datoteka</a:t>
            </a:r>
          </a:p>
          <a:p>
            <a:pPr marL="0" lvl="0" indent="0" eaLnBrk="0" fontAlgn="base" hangingPunct="0">
              <a:lnSpc>
                <a:spcPct val="100000"/>
              </a:lnSpc>
              <a:spcBef>
                <a:spcPct val="0"/>
              </a:spcBef>
              <a:spcAft>
                <a:spcPct val="0"/>
              </a:spcAft>
              <a:buFontTx/>
              <a:buChar char="•"/>
            </a:pPr>
            <a:r>
              <a:rPr kumimoji="0" lang="hr-HR" altLang="sr-Latn-RS" b="0" i="0" u="none" strike="noStrike" cap="none" normalizeH="0" baseline="0" dirty="0" smtClean="0">
                <a:ln>
                  <a:noFill/>
                </a:ln>
                <a:solidFill>
                  <a:srgbClr val="202122"/>
                </a:solidFill>
                <a:effectLst/>
                <a:cs typeface="Arial" panose="020B0604020202020204" pitchFamily="34" charset="0"/>
              </a:rPr>
              <a:t>Upravljanje prikazom: upravlja povezanim datotekama koje se pojavljuju u više formata kao jednim objektom, olakšavajući na taj način pretraživanje, ponovnu upotrebu i praćenje</a:t>
            </a:r>
          </a:p>
          <a:p>
            <a:pPr marL="0" lvl="0" indent="0" eaLnBrk="0" fontAlgn="base" hangingPunct="0">
              <a:lnSpc>
                <a:spcPct val="100000"/>
              </a:lnSpc>
              <a:spcBef>
                <a:spcPct val="0"/>
              </a:spcBef>
              <a:spcAft>
                <a:spcPct val="0"/>
              </a:spcAft>
              <a:buFontTx/>
              <a:buChar char="•"/>
            </a:pPr>
            <a:r>
              <a:rPr kumimoji="0" lang="hr-HR" altLang="sr-Latn-RS" b="0" i="0" u="none" strike="noStrike" cap="none" normalizeH="0" baseline="0" dirty="0" smtClean="0">
                <a:ln>
                  <a:noFill/>
                </a:ln>
                <a:solidFill>
                  <a:srgbClr val="202122"/>
                </a:solidFill>
                <a:effectLst/>
                <a:cs typeface="Arial" panose="020B0604020202020204" pitchFamily="34" charset="0"/>
              </a:rPr>
              <a:t>Transformacija: automatizuje standardne medijske transformacije kao što su MPEG u AVI, podešavanje veličine, rezanje itd.</a:t>
            </a:r>
          </a:p>
          <a:p>
            <a:endParaRPr lang="sr-Latn-RS" dirty="0"/>
          </a:p>
        </p:txBody>
      </p:sp>
    </p:spTree>
    <p:extLst>
      <p:ext uri="{BB962C8B-B14F-4D97-AF65-F5344CB8AC3E}">
        <p14:creationId xmlns:p14="http://schemas.microsoft.com/office/powerpoint/2010/main" val="1742778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3914" y="570427"/>
            <a:ext cx="9201665" cy="772340"/>
          </a:xfrm>
        </p:spPr>
        <p:txBody>
          <a:bodyPr>
            <a:normAutofit/>
          </a:bodyPr>
          <a:lstStyle/>
          <a:p>
            <a:pPr algn="l"/>
            <a:r>
              <a:rPr lang="hr-HR" altLang="sr-Latn-RS" sz="4400" b="1" dirty="0">
                <a:solidFill>
                  <a:srgbClr val="000000"/>
                </a:solidFill>
                <a:latin typeface="Arial" panose="020B0604020202020204" pitchFamily="34" charset="0"/>
                <a:cs typeface="Arial" panose="020B0604020202020204" pitchFamily="34" charset="0"/>
              </a:rPr>
              <a:t>Ključne komponente DAM</a:t>
            </a:r>
            <a:endParaRPr lang="sr-Latn-RS" sz="4400" b="1" dirty="0">
              <a:solidFill>
                <a:srgbClr val="00000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90832" y="1491048"/>
            <a:ext cx="9144000" cy="4489622"/>
          </a:xfrm>
        </p:spPr>
        <p:txBody>
          <a:bodyPr>
            <a:normAutofit fontScale="77500" lnSpcReduction="20000"/>
          </a:bodyPr>
          <a:lstStyle/>
          <a:p>
            <a:pPr marL="342900" lvl="0" indent="-342900" algn="l"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Unos sadržaja: sprema, registrira i indeksira razne digitalne sadržaje u repozitoriju</a:t>
            </a:r>
          </a:p>
          <a:p>
            <a:pPr marL="342900" lvl="0" indent="-342900" algn="l"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Analiza sadržaja: indeksira svu imovinu po ulasku u repozitorij i izvlači specifična svojstva medija</a:t>
            </a:r>
          </a:p>
          <a:p>
            <a:pPr marL="342900" lvl="0" indent="-342900" algn="l"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Identifikacija sadržaja: koristi metapodatke, thumbnail ikone, down-sampled audio i druge nisko-rezolucijske verzije kako bi se brzo lociralo i identificirao digitalni sadržaj</a:t>
            </a:r>
          </a:p>
          <a:p>
            <a:pPr marL="342900" lvl="0" indent="-342900" algn="l"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Sigurnost sadržaja: omogućuje višerazinski sigurnosni model koji se može primijeniti na imovinu, individualne korisnike i korisničke grupe</a:t>
            </a:r>
          </a:p>
          <a:p>
            <a:pPr marL="342900" lvl="0" indent="-342900" algn="l"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Dohvat grupe podataka: lako dohvaća, uvozi i premješta velik broj podataka u repozitorij</a:t>
            </a:r>
          </a:p>
          <a:p>
            <a:pPr marL="342900" lvl="0" indent="-342900" algn="l"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Sposobnost desktop editiranja: integrira s vodećim nelinearnim desktop-softverom za editiranje radi pojednostavljivanja off-line proizvodnje</a:t>
            </a:r>
          </a:p>
          <a:p>
            <a:pPr marL="342900" lvl="0" indent="-342900" algn="l"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Streaming audio/video zapisi - integracija s popularnim streaming serverima, pruža korisnicima mogućnost praćenja takvih medija bez čekanja na dugo skidanje datoteka</a:t>
            </a:r>
          </a:p>
          <a:p>
            <a:pPr marL="342900" lvl="0" indent="-342900" algn="l"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Upravljanje prikazom: upravlja povezanim datotekama koje se pojavljuju u više formata kao jednim objektom, olakšavajući na taj način pretraživanje, ponovnu upotrebu i praćenje</a:t>
            </a:r>
          </a:p>
          <a:p>
            <a:pPr marL="342900" lvl="0" indent="-342900" algn="l"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Transformacija: automatizuje standardne medijske transformacije kao što su MPEG u AVI, podešavanje veličine, rezanje itd.</a:t>
            </a:r>
          </a:p>
          <a:p>
            <a:pPr marL="342900" indent="-342900">
              <a:buFont typeface="Wingdings" panose="05000000000000000000" pitchFamily="2" charset="2"/>
              <a:buChar char="Ø"/>
            </a:pPr>
            <a:endParaRPr lang="sr-Latn-RS" dirty="0"/>
          </a:p>
        </p:txBody>
      </p:sp>
    </p:spTree>
    <p:extLst>
      <p:ext uri="{BB962C8B-B14F-4D97-AF65-F5344CB8AC3E}">
        <p14:creationId xmlns:p14="http://schemas.microsoft.com/office/powerpoint/2010/main" val="2121563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1205519" cy="483372"/>
          </a:xfrm>
        </p:spPr>
        <p:txBody>
          <a:bodyPr>
            <a:noAutofit/>
          </a:bodyPr>
          <a:lstStyle/>
          <a:p>
            <a:r>
              <a:rPr lang="fr-FR" sz="3600" b="1" dirty="0">
                <a:solidFill>
                  <a:srgbClr val="000000"/>
                </a:solidFill>
                <a:latin typeface="Arial" panose="020B0604020202020204" pitchFamily="34" charset="0"/>
                <a:cs typeface="Arial" panose="020B0604020202020204" pitchFamily="34" charset="0"/>
              </a:rPr>
              <a:t>Enterprise Content Management (ECM) </a:t>
            </a:r>
            <a:r>
              <a:rPr lang="fr-FR" sz="3600" b="1" dirty="0" err="1">
                <a:solidFill>
                  <a:srgbClr val="000000"/>
                </a:solidFill>
                <a:latin typeface="Arial" panose="020B0604020202020204" pitchFamily="34" charset="0"/>
                <a:cs typeface="Arial" panose="020B0604020202020204" pitchFamily="34" charset="0"/>
              </a:rPr>
              <a:t>sistem</a:t>
            </a:r>
            <a:endParaRPr lang="sr-Latn-RS" sz="3600" b="1" dirty="0">
              <a:solidFill>
                <a:srgbClr val="0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5"/>
            <a:ext cx="6254578" cy="4351338"/>
          </a:xfrm>
        </p:spPr>
        <p:txBody>
          <a:bodyPr>
            <a:normAutofit fontScale="85000" lnSpcReduction="20000"/>
          </a:bodyPr>
          <a:lstStyle/>
          <a:p>
            <a:pPr lvl="0" eaLnBrk="0" fontAlgn="base" hangingPunct="0">
              <a:lnSpc>
                <a:spcPct val="100000"/>
              </a:lnSpc>
              <a:spcBef>
                <a:spcPct val="0"/>
              </a:spcBef>
              <a:spcAft>
                <a:spcPct val="0"/>
              </a:spcAft>
              <a:buFont typeface="Wingdings" panose="05000000000000000000" pitchFamily="2" charset="2"/>
              <a:buChar char="q"/>
            </a:pPr>
            <a:r>
              <a:rPr kumimoji="0" lang="hr-HR" altLang="sr-Latn-RS" b="0" i="0" u="none" strike="noStrike" cap="none" normalizeH="0" baseline="0" dirty="0" smtClean="0">
                <a:ln>
                  <a:noFill/>
                </a:ln>
                <a:solidFill>
                  <a:srgbClr val="202122"/>
                </a:solidFill>
                <a:effectLst/>
                <a:cs typeface="Arial" panose="020B0604020202020204" pitchFamily="34" charset="0"/>
              </a:rPr>
              <a:t>Ovi alati omogućavaju dinamičku i fleksibilnu okolinu za spajanje, povezivanje ljudi te im tako uvelike pomaže pri rešavanju kompleksnih ciljeva ili fokusiranju na rezultate. </a:t>
            </a:r>
          </a:p>
          <a:p>
            <a:pPr lvl="0" eaLnBrk="0" fontAlgn="base" hangingPunct="0">
              <a:lnSpc>
                <a:spcPct val="100000"/>
              </a:lnSpc>
              <a:spcBef>
                <a:spcPct val="0"/>
              </a:spcBef>
              <a:spcAft>
                <a:spcPct val="0"/>
              </a:spcAft>
              <a:buFont typeface="Wingdings" panose="05000000000000000000" pitchFamily="2" charset="2"/>
              <a:buChar char="q"/>
            </a:pPr>
            <a:r>
              <a:rPr kumimoji="0" lang="hr-HR" altLang="sr-Latn-RS" b="0" i="0" u="none" strike="noStrike" cap="none" normalizeH="0" baseline="0" dirty="0" smtClean="0">
                <a:ln>
                  <a:noFill/>
                </a:ln>
                <a:solidFill>
                  <a:srgbClr val="202122"/>
                </a:solidFill>
                <a:effectLst/>
                <a:cs typeface="Arial" panose="020B0604020202020204" pitchFamily="34" charset="0"/>
              </a:rPr>
              <a:t>ECM omogućava timovima da deluju i rade zajedno pri ostvarivanju zajedničkog cilja, a ujedno mogu skupljati, čuvati sadržaj koji je nastao u toku saradnje. </a:t>
            </a:r>
          </a:p>
          <a:p>
            <a:pPr lvl="0" eaLnBrk="0" fontAlgn="base" hangingPunct="0">
              <a:lnSpc>
                <a:spcPct val="100000"/>
              </a:lnSpc>
              <a:spcBef>
                <a:spcPct val="0"/>
              </a:spcBef>
              <a:spcAft>
                <a:spcPct val="0"/>
              </a:spcAft>
              <a:buFont typeface="Wingdings" panose="05000000000000000000" pitchFamily="2" charset="2"/>
              <a:buChar char="q"/>
            </a:pPr>
            <a:r>
              <a:rPr kumimoji="0" lang="hr-HR" altLang="sr-Latn-RS" b="0" i="0" u="none" strike="noStrike" cap="none" normalizeH="0" baseline="0" dirty="0" smtClean="0">
                <a:ln>
                  <a:noFill/>
                </a:ln>
                <a:solidFill>
                  <a:srgbClr val="202122"/>
                </a:solidFill>
                <a:effectLst/>
                <a:cs typeface="Arial" panose="020B0604020202020204" pitchFamily="34" charset="0"/>
              </a:rPr>
              <a:t>Lakše se koordinira lancem nabavke, biti će dostupniji klijentima, te s manje muke raditi na poslovno važnim inicijativama. </a:t>
            </a:r>
          </a:p>
          <a:p>
            <a:pPr lvl="0" eaLnBrk="0" fontAlgn="base" hangingPunct="0">
              <a:lnSpc>
                <a:spcPct val="100000"/>
              </a:lnSpc>
              <a:spcBef>
                <a:spcPct val="0"/>
              </a:spcBef>
              <a:spcAft>
                <a:spcPct val="0"/>
              </a:spcAft>
              <a:buFont typeface="Wingdings" panose="05000000000000000000" pitchFamily="2" charset="2"/>
              <a:buChar char="q"/>
            </a:pPr>
            <a:r>
              <a:rPr kumimoji="0" lang="hr-HR" altLang="sr-Latn-RS" b="0" i="0" u="none" strike="noStrike" cap="none" normalizeH="0" baseline="0" dirty="0" smtClean="0">
                <a:ln>
                  <a:noFill/>
                </a:ln>
                <a:solidFill>
                  <a:srgbClr val="202122"/>
                </a:solidFill>
                <a:effectLst/>
                <a:cs typeface="Arial" panose="020B0604020202020204" pitchFamily="34" charset="0"/>
              </a:rPr>
              <a:t>Sadržaj pohranjen unutar poslovnog ECM sistema, ujedno je i dostupan celoj organizaciji. </a:t>
            </a:r>
            <a:endParaRPr lang="sr-Latn-RS" dirty="0"/>
          </a:p>
        </p:txBody>
      </p:sp>
      <p:pic>
        <p:nvPicPr>
          <p:cNvPr id="2050" name="Picture 2" descr="https://coming.rs/wp-content/uploads/2017/12/ECM-infografi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6183" y="1592466"/>
            <a:ext cx="3591842" cy="4584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8010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8627" y="453081"/>
            <a:ext cx="9144000" cy="684383"/>
          </a:xfrm>
        </p:spPr>
        <p:txBody>
          <a:bodyPr>
            <a:noAutofit/>
          </a:bodyPr>
          <a:lstStyle/>
          <a:p>
            <a:pPr algn="l"/>
            <a:r>
              <a:rPr lang="hr-HR" altLang="sr-Latn-RS" sz="4400" b="1" dirty="0">
                <a:solidFill>
                  <a:srgbClr val="000000"/>
                </a:solidFill>
                <a:latin typeface="Arial" panose="020B0604020202020204" pitchFamily="34" charset="0"/>
                <a:cs typeface="Arial" panose="020B0604020202020204" pitchFamily="34" charset="0"/>
              </a:rPr>
              <a:t>Podrška poslovnoj saradnji</a:t>
            </a:r>
            <a:endParaRPr lang="sr-Latn-RS" sz="4400" b="1" dirty="0">
              <a:solidFill>
                <a:srgbClr val="00000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178010" y="1598141"/>
            <a:ext cx="9094574" cy="4613189"/>
          </a:xfrm>
        </p:spPr>
        <p:txBody>
          <a:bodyPr>
            <a:normAutofit fontScale="77500" lnSpcReduction="20000"/>
          </a:bodyPr>
          <a:lstStyle/>
          <a:p>
            <a:pPr lvl="0" algn="l" eaLnBrk="0" fontAlgn="base" hangingPunct="0">
              <a:lnSpc>
                <a:spcPct val="100000"/>
              </a:lnSpc>
              <a:spcBef>
                <a:spcPct val="0"/>
              </a:spcBef>
              <a:spcAft>
                <a:spcPct val="0"/>
              </a:spcAft>
            </a:pPr>
            <a:r>
              <a:rPr kumimoji="0" lang="hr-HR" altLang="sr-Latn-RS" b="0" i="0" u="none" strike="noStrike" cap="none" normalizeH="0" baseline="0" dirty="0" smtClean="0">
                <a:ln>
                  <a:noFill/>
                </a:ln>
                <a:solidFill>
                  <a:srgbClr val="202122"/>
                </a:solidFill>
                <a:effectLst/>
                <a:cs typeface="Arial" panose="020B0604020202020204" pitchFamily="34" charset="0"/>
              </a:rPr>
              <a:t>Ključne komponente kolaborativnih rešenja:</a:t>
            </a:r>
          </a:p>
          <a:p>
            <a:pPr lvl="0" algn="l" eaLnBrk="0" fontAlgn="base" hangingPunct="0">
              <a:lnSpc>
                <a:spcPct val="100000"/>
              </a:lnSpc>
              <a:spcBef>
                <a:spcPct val="0"/>
              </a:spcBef>
              <a:spcAft>
                <a:spcPct val="0"/>
              </a:spcAft>
            </a:pPr>
            <a:endParaRPr kumimoji="0" lang="hr-HR" altLang="sr-Latn-RS" b="0" i="0" u="none" strike="noStrike" cap="none" normalizeH="0" baseline="0" dirty="0" smtClean="0">
              <a:ln>
                <a:noFill/>
              </a:ln>
              <a:solidFill>
                <a:schemeClr val="tx1"/>
              </a:solidFill>
              <a:effectLst/>
            </a:endParaRPr>
          </a:p>
          <a:p>
            <a:pPr marL="342900" lvl="0" indent="-342900" algn="l"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deljenje sadržaja - Omogućava korisnicima da pristupaju deljenim dokumentima, ilustracijama, fotografijama, prezentacijama, animacijama, video sadržajem, i ostalim sadržajima iz raznih izvora.</a:t>
            </a:r>
          </a:p>
          <a:p>
            <a:pPr marL="342900" lvl="0" indent="-342900" algn="l"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Alati za podršku projekata – Omogućava alate, kao kalendar i automatsko slanje e-mail poruka, unutar deljenog radnog prostora koji pomažu projektnim timovima pri upravljanju kompleksnim zadacima.</a:t>
            </a:r>
          </a:p>
          <a:p>
            <a:pPr marL="342900" lvl="0" indent="-342900" algn="l"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Unutar-organizacijski hodogram – Omogućava učesnicima svih strana svijeta i raznih organizacije da sudjeluju u kolaboraciji bez ikakvih većih zahtjeva i predradnji</a:t>
            </a:r>
          </a:p>
          <a:p>
            <a:pPr marL="342900" lvl="0" indent="-342900" algn="l"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Virtualni timovi – Omogućava radnu okolinu za ad-hock okupljanje tima geografski udaljenih delova, organizacija i vremenskih zona.</a:t>
            </a:r>
          </a:p>
          <a:p>
            <a:pPr marL="342900" lvl="0" indent="-342900" algn="l"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Integracija s ECM platformom – Integriše osnovne ECM funkcije, kao centralni repozitorij, hodograme te biblioteke.</a:t>
            </a:r>
          </a:p>
          <a:p>
            <a:pPr marL="342900" lvl="0" indent="-342900" algn="l"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Real-time razmena podataka – Podržava sobe za sastanke, diskusijske grupe, virtualne sastanke, deljenje podataka i radne površine, te pisanje po radnoj ploči.</a:t>
            </a:r>
          </a:p>
          <a:p>
            <a:pPr marL="342900" lvl="0" indent="-342900" algn="l"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Jaka sigurnosna zaštita – Omogućava sigurnu radnu okolinu za kolaboraciju te po potrebi uključuje SSL enkripciju, digitalne potpise, te ostale sigurnosne zaštite</a:t>
            </a:r>
          </a:p>
          <a:p>
            <a:pPr marL="342900" indent="-342900">
              <a:buFont typeface="Wingdings" panose="05000000000000000000" pitchFamily="2" charset="2"/>
              <a:buChar char="Ø"/>
            </a:pPr>
            <a:endParaRPr lang="sr-Latn-RS" dirty="0"/>
          </a:p>
        </p:txBody>
      </p:sp>
    </p:spTree>
    <p:extLst>
      <p:ext uri="{BB962C8B-B14F-4D97-AF65-F5344CB8AC3E}">
        <p14:creationId xmlns:p14="http://schemas.microsoft.com/office/powerpoint/2010/main" val="221064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5751"/>
          </a:xfrm>
        </p:spPr>
        <p:txBody>
          <a:bodyPr>
            <a:noAutofit/>
          </a:bodyPr>
          <a:lstStyle/>
          <a:p>
            <a:r>
              <a:rPr lang="hr-HR" altLang="sr-Latn-RS" b="1" dirty="0">
                <a:solidFill>
                  <a:srgbClr val="000000"/>
                </a:solidFill>
                <a:latin typeface="Arial" panose="020B0604020202020204" pitchFamily="34" charset="0"/>
                <a:cs typeface="Arial" panose="020B0604020202020204" pitchFamily="34" charset="0"/>
              </a:rPr>
              <a:t>Upravljanje sadržajima na webu</a:t>
            </a:r>
            <a:endParaRPr lang="sr-Latn-RS" b="1" dirty="0">
              <a:solidFill>
                <a:srgbClr val="0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133646"/>
            <a:ext cx="10515600" cy="5283629"/>
          </a:xfrm>
        </p:spPr>
        <p:txBody>
          <a:bodyPr>
            <a:normAutofit fontScale="70000" lnSpcReduction="20000"/>
          </a:bodyPr>
          <a:lstStyle/>
          <a:p>
            <a:pPr marL="0" lvl="0" indent="0" eaLnBrk="0" fontAlgn="base" hangingPunct="0">
              <a:lnSpc>
                <a:spcPct val="100000"/>
              </a:lnSpc>
              <a:spcBef>
                <a:spcPct val="0"/>
              </a:spcBef>
              <a:spcAft>
                <a:spcPct val="0"/>
              </a:spcAft>
              <a:buNone/>
            </a:pPr>
            <a:r>
              <a:rPr kumimoji="0" lang="hr-HR" altLang="sr-Latn-RS" b="0" i="0" u="none" strike="noStrike" cap="none" normalizeH="0" baseline="0" dirty="0" smtClean="0">
                <a:ln>
                  <a:noFill/>
                </a:ln>
                <a:solidFill>
                  <a:srgbClr val="202122"/>
                </a:solidFill>
                <a:effectLst/>
                <a:cs typeface="Arial" panose="020B0604020202020204" pitchFamily="34" charset="0"/>
              </a:rPr>
              <a:t>Sistem za upravljanje web sadržajem (WCM - </a:t>
            </a:r>
            <a:r>
              <a:rPr kumimoji="0" lang="hr-HR" altLang="sr-Latn-RS" b="1" i="0" u="none" strike="noStrike" cap="none" normalizeH="0" baseline="0" dirty="0" smtClean="0">
                <a:ln>
                  <a:noFill/>
                </a:ln>
                <a:solidFill>
                  <a:srgbClr val="202122"/>
                </a:solidFill>
                <a:effectLst/>
                <a:cs typeface="Arial" panose="020B0604020202020204" pitchFamily="34" charset="0"/>
              </a:rPr>
              <a:t>Web content management</a:t>
            </a:r>
            <a:r>
              <a:rPr kumimoji="0" lang="hr-HR" altLang="sr-Latn-RS" b="0" i="0" u="none" strike="noStrike" cap="none" normalizeH="0" baseline="0" dirty="0" smtClean="0">
                <a:ln>
                  <a:noFill/>
                </a:ln>
                <a:solidFill>
                  <a:srgbClr val="202122"/>
                </a:solidFill>
                <a:effectLst/>
                <a:cs typeface="Arial" panose="020B0604020202020204" pitchFamily="34" charset="0"/>
              </a:rPr>
              <a:t>) predstavlja programsko rešenje za upravljanje sadržajem na web stranicama novije generacije. </a:t>
            </a:r>
          </a:p>
          <a:p>
            <a:pPr marL="0" lvl="0" indent="0" eaLnBrk="0" fontAlgn="base" hangingPunct="0">
              <a:lnSpc>
                <a:spcPct val="100000"/>
              </a:lnSpc>
              <a:spcBef>
                <a:spcPct val="0"/>
              </a:spcBef>
              <a:spcAft>
                <a:spcPct val="0"/>
              </a:spcAft>
              <a:buNone/>
            </a:pPr>
            <a:endParaRPr kumimoji="0" lang="hr-HR" altLang="sr-Latn-RS" b="0" i="0" u="none" strike="noStrike" cap="none" normalizeH="0" baseline="0" dirty="0" smtClean="0">
              <a:ln>
                <a:noFill/>
              </a:ln>
              <a:solidFill>
                <a:srgbClr val="202122"/>
              </a:solidFill>
              <a:effectLst/>
              <a:cs typeface="Arial" panose="020B0604020202020204" pitchFamily="34" charset="0"/>
            </a:endParaRPr>
          </a:p>
          <a:p>
            <a:pPr marL="0" lvl="0" indent="0" eaLnBrk="0" fontAlgn="base" hangingPunct="0">
              <a:lnSpc>
                <a:spcPct val="100000"/>
              </a:lnSpc>
              <a:spcBef>
                <a:spcPct val="0"/>
              </a:spcBef>
              <a:spcAft>
                <a:spcPct val="0"/>
              </a:spcAft>
              <a:buNone/>
            </a:pPr>
            <a:r>
              <a:rPr kumimoji="0" lang="hr-HR" altLang="sr-Latn-RS" b="0" i="0" u="none" strike="noStrike" cap="none" normalizeH="0" baseline="0" dirty="0" smtClean="0">
                <a:ln>
                  <a:noFill/>
                </a:ln>
                <a:solidFill>
                  <a:srgbClr val="202122"/>
                </a:solidFill>
                <a:effectLst/>
                <a:cs typeface="Arial" panose="020B0604020202020204" pitchFamily="34" charset="0"/>
              </a:rPr>
              <a:t>Osnovna namena sistema za upravljanje web sadržajem ili -a je mogućnost izmjene informacija na stranici bez potrebe za stranom ili internim tehničkim odjelom. WCM pojednostavljuje proces izmene,  informacija na stranici, smanjuje troškove održavanja stranice stvarajući efikasniji sistem  i omogućava povećanje frekventnosti osvježavanja sadržaja.</a:t>
            </a:r>
            <a:endParaRPr kumimoji="0" lang="hr-HR" altLang="sr-Latn-RS"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pPr>
            <a:endParaRPr kumimoji="0" lang="hr-HR" altLang="sr-Latn-RS" b="0" i="0" u="none" strike="noStrike" cap="none" normalizeH="0" baseline="0" dirty="0" smtClean="0">
              <a:ln>
                <a:noFill/>
              </a:ln>
              <a:solidFill>
                <a:srgbClr val="202122"/>
              </a:solidFill>
              <a:effectLst/>
              <a:cs typeface="Arial" panose="020B0604020202020204" pitchFamily="34" charset="0"/>
            </a:endParaRPr>
          </a:p>
          <a:p>
            <a:pPr marL="0" lvl="0" indent="0" eaLnBrk="0" fontAlgn="base" hangingPunct="0">
              <a:lnSpc>
                <a:spcPct val="100000"/>
              </a:lnSpc>
              <a:spcBef>
                <a:spcPct val="0"/>
              </a:spcBef>
              <a:spcAft>
                <a:spcPct val="0"/>
              </a:spcAft>
              <a:buNone/>
            </a:pPr>
            <a:r>
              <a:rPr kumimoji="0" lang="hr-HR" altLang="sr-Latn-RS" b="0" i="0" u="none" strike="noStrike" cap="none" normalizeH="0" baseline="0" dirty="0" smtClean="0">
                <a:ln>
                  <a:noFill/>
                </a:ln>
                <a:solidFill>
                  <a:srgbClr val="202122"/>
                </a:solidFill>
                <a:effectLst/>
                <a:cs typeface="Arial" panose="020B0604020202020204" pitchFamily="34" charset="0"/>
              </a:rPr>
              <a:t>Ključne komponente WCM rešenja</a:t>
            </a:r>
          </a:p>
          <a:p>
            <a:pPr marL="0" lvl="0" indent="0" eaLnBrk="0" fontAlgn="base" hangingPunct="0">
              <a:lnSpc>
                <a:spcPct val="100000"/>
              </a:lnSpc>
              <a:spcBef>
                <a:spcPct val="0"/>
              </a:spcBef>
              <a:spcAft>
                <a:spcPct val="0"/>
              </a:spcAft>
              <a:buNone/>
            </a:pPr>
            <a:endParaRPr kumimoji="0" lang="hr-HR" altLang="sr-Latn-RS" b="0" i="0" u="none" strike="noStrike" cap="none" normalizeH="0" baseline="0" dirty="0" smtClean="0">
              <a:ln>
                <a:noFill/>
              </a:ln>
              <a:solidFill>
                <a:schemeClr val="tx1"/>
              </a:solidFill>
              <a:effectLst/>
            </a:endParaRP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Aplikacija za upravljanje sadržajem omogućava autoru upravljanje izradom, izmjenama ili uklanjanjem dijelova edukativnog sadržaja, bez stručnog poznavanja tehnologije kojom se sam sadržaj izrađuje.</a:t>
            </a:r>
          </a:p>
          <a:p>
            <a:pPr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Aplikacija za izlaganje sadržaja omogućava komunikaciju s korisnicima. Za pripremu i publiciranje materijala dovoljan je bilo koji preglednik mrežnih sadržaja. Nakon što su struktura stranica i dizajn gotovi, standardizirani predlošci dopuštaju modificiranje postojećeg i dodavanje novog sadržaja, a da prilikom toga izgled i struktura stranica ostaju nepromijenjeni. Dobar WCM zahtijeva minimalnu obuku i nikakvo specijalističko znanje. Sve izmjene obavljaju se unutar normalnog internet preglednika. To znači da nema potrebe za dodatnim softverom, a izmjene je moguće unijeti s bilo kojeg računala povezanog na internet.</a:t>
            </a:r>
          </a:p>
          <a:p>
            <a:pPr marL="0" lvl="0" indent="0" eaLnBrk="0" fontAlgn="base" hangingPunct="0">
              <a:lnSpc>
                <a:spcPct val="100000"/>
              </a:lnSpc>
              <a:spcBef>
                <a:spcPct val="0"/>
              </a:spcBef>
              <a:spcAft>
                <a:spcPct val="0"/>
              </a:spcAft>
              <a:buFontTx/>
              <a:buChar char="•"/>
            </a:pPr>
            <a:endParaRPr kumimoji="0" lang="hr-HR" altLang="sr-Latn-RS" b="0" i="0" u="none" strike="noStrike" cap="none" normalizeH="0" baseline="0" dirty="0" smtClean="0">
              <a:ln>
                <a:noFill/>
              </a:ln>
              <a:solidFill>
                <a:srgbClr val="202122"/>
              </a:solidFill>
              <a:effectLst/>
              <a:cs typeface="Arial" panose="020B0604020202020204" pitchFamily="34" charset="0"/>
            </a:endParaRPr>
          </a:p>
          <a:p>
            <a:endParaRPr lang="sr-Latn-RS" dirty="0"/>
          </a:p>
        </p:txBody>
      </p:sp>
    </p:spTree>
    <p:extLst>
      <p:ext uri="{BB962C8B-B14F-4D97-AF65-F5344CB8AC3E}">
        <p14:creationId xmlns:p14="http://schemas.microsoft.com/office/powerpoint/2010/main" val="406713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821" y="859396"/>
            <a:ext cx="10515600" cy="598702"/>
          </a:xfrm>
        </p:spPr>
        <p:txBody>
          <a:bodyPr>
            <a:normAutofit fontScale="90000"/>
          </a:bodyPr>
          <a:lstStyle/>
          <a:p>
            <a:r>
              <a:rPr lang="hr-HR" altLang="sr-Latn-RS" b="1" dirty="0">
                <a:solidFill>
                  <a:srgbClr val="000000"/>
                </a:solidFill>
                <a:latin typeface="Arial" panose="020B0604020202020204" pitchFamily="34" charset="0"/>
                <a:cs typeface="Arial" panose="020B0604020202020204" pitchFamily="34" charset="0"/>
              </a:rPr>
              <a:t>Digitalizacija </a:t>
            </a:r>
            <a:r>
              <a:rPr lang="hr-HR" altLang="sr-Latn-RS" b="1" dirty="0" smtClean="0">
                <a:solidFill>
                  <a:srgbClr val="000000"/>
                </a:solidFill>
                <a:latin typeface="Arial" panose="020B0604020202020204" pitchFamily="34" charset="0"/>
                <a:cs typeface="Arial" panose="020B0604020202020204" pitchFamily="34" charset="0"/>
              </a:rPr>
              <a:t>dokumenata</a:t>
            </a:r>
            <a:endParaRPr lang="sr-Latn-RS" b="1" dirty="0">
              <a:solidFill>
                <a:srgbClr val="0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0000" lnSpcReduction="20000"/>
          </a:bodyPr>
          <a:lstStyle/>
          <a:p>
            <a:pPr marL="0" lvl="0" indent="0" eaLnBrk="0" fontAlgn="base" hangingPunct="0">
              <a:lnSpc>
                <a:spcPct val="100000"/>
              </a:lnSpc>
              <a:spcBef>
                <a:spcPct val="0"/>
              </a:spcBef>
              <a:spcAft>
                <a:spcPct val="0"/>
              </a:spcAft>
              <a:buNone/>
            </a:pPr>
            <a:r>
              <a:rPr kumimoji="0" lang="hr-HR" altLang="sr-Latn-RS" b="0" i="0" u="none" strike="noStrike" cap="none" normalizeH="0" baseline="0" dirty="0" smtClean="0">
                <a:ln>
                  <a:noFill/>
                </a:ln>
                <a:solidFill>
                  <a:srgbClr val="202122"/>
                </a:solidFill>
                <a:effectLst/>
                <a:cs typeface="Arial" panose="020B0604020202020204" pitchFamily="34" charset="0"/>
              </a:rPr>
              <a:t>Problemi u</a:t>
            </a:r>
            <a:r>
              <a:rPr kumimoji="0" lang="hr-HR" altLang="sr-Latn-RS" b="0" i="0" u="none" strike="noStrike" cap="none" normalizeH="0" dirty="0" smtClean="0">
                <a:ln>
                  <a:noFill/>
                </a:ln>
                <a:solidFill>
                  <a:srgbClr val="202122"/>
                </a:solidFill>
                <a:effectLst/>
                <a:cs typeface="Arial" panose="020B0604020202020204" pitchFamily="34" charset="0"/>
              </a:rPr>
              <a:t> radu sa</a:t>
            </a:r>
            <a:r>
              <a:rPr kumimoji="0" lang="hr-HR" altLang="sr-Latn-RS" b="0" i="0" u="none" strike="noStrike" cap="none" normalizeH="0" baseline="0" dirty="0" smtClean="0">
                <a:ln>
                  <a:noFill/>
                </a:ln>
                <a:solidFill>
                  <a:srgbClr val="202122"/>
                </a:solidFill>
                <a:effectLst/>
                <a:cs typeface="Arial" panose="020B0604020202020204" pitchFamily="34" charset="0"/>
              </a:rPr>
              <a:t> velikom količinom papirnih dokumenata:</a:t>
            </a:r>
          </a:p>
          <a:p>
            <a:pPr marL="0" lvl="0" indent="0" eaLnBrk="0" fontAlgn="base" hangingPunct="0">
              <a:lnSpc>
                <a:spcPct val="100000"/>
              </a:lnSpc>
              <a:spcBef>
                <a:spcPct val="0"/>
              </a:spcBef>
              <a:spcAft>
                <a:spcPct val="0"/>
              </a:spcAft>
              <a:buNone/>
            </a:pPr>
            <a:endParaRPr kumimoji="0" lang="hr-HR" altLang="sr-Latn-RS" b="0" i="0" u="none" strike="noStrike" cap="none" normalizeH="0" baseline="0" dirty="0" smtClean="0">
              <a:ln>
                <a:noFill/>
              </a:ln>
              <a:solidFill>
                <a:schemeClr val="tx1"/>
              </a:solidFill>
              <a:effectLst/>
            </a:endParaRP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Upravljanje količinom i raznolikošću: upravljanje samim količinom može biti zastrašujući zadatak, posebno kada organizacija mora obraditi širok raspon tipova i formata dokumenata.</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Neefikasnost i troškovi: U odnosu na digitalne slike, papirnati dokumenti su skupi za obradu, teško ih je tražiti, locirati, pronaći, deliti i upravljati njima u toku rada. Papirni dokumenti se mogu obrađivati samo redosledno, jedan po jedan.</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Pristup informacijama: Dokumenti su pokretačka snaga vaše organizacije. Upravljanje poslovnim informacijama putem papirologije ne pruža vašim zaposlenima globalan pristup informacijama na njihov zahtev bez čega se ne može osigurati celoviti pogled na podatke o klijentima i na poslovne transakcije.</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Usklađenost sa standardima: U okruženju koje se bazira na papirologiji može se teško uspostaviti efikasna kontrola i nadzor aktivnosti kako bi se osigurala usklađenost sa standardima.</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Služba za klijente/korisnike: Nezgrapni poslovni procesi koji se temelje na papirologiji mogu produžiti vreme korisnikovog odgovora te na taj način uzrokovati poslovni gubitak i veće nezadovoljstvo. Osim toga, predstavnicima službe za klijente neophodan je pristup nestrukturiranim informacijama o klijentu kako bi mogli rešiti slučaj jednim pozivom.</a:t>
            </a:r>
          </a:p>
          <a:p>
            <a:endParaRPr lang="sr-Latn-RS" dirty="0"/>
          </a:p>
        </p:txBody>
      </p:sp>
    </p:spTree>
    <p:extLst>
      <p:ext uri="{BB962C8B-B14F-4D97-AF65-F5344CB8AC3E}">
        <p14:creationId xmlns:p14="http://schemas.microsoft.com/office/powerpoint/2010/main" val="13999346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8077"/>
            <a:ext cx="10515600" cy="1325563"/>
          </a:xfrm>
        </p:spPr>
        <p:txBody>
          <a:bodyPr>
            <a:normAutofit/>
          </a:bodyPr>
          <a:lstStyle/>
          <a:p>
            <a:r>
              <a:rPr lang="hr-HR" altLang="sr-Latn-RS" sz="4000" b="1" dirty="0">
                <a:solidFill>
                  <a:srgbClr val="000000"/>
                </a:solidFill>
                <a:latin typeface="Arial" panose="020B0604020202020204" pitchFamily="34" charset="0"/>
                <a:cs typeface="Arial" panose="020B0604020202020204" pitchFamily="34" charset="0"/>
              </a:rPr>
              <a:t>Prednosti digitalizacije papirnatih dokumenata i informacija</a:t>
            </a:r>
            <a:endParaRPr lang="sr-Latn-RS" sz="4000" b="1" dirty="0">
              <a:solidFill>
                <a:srgbClr val="0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Smanjuje operativne troškove - pripremu dokumenata, unos podataka itd.</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Smanjuje troškove papira - izgubljenih, duplikata, otpremljenih, riješenih, pohranjenih itd.</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Poboljšava kvalitetu informacija koje pokreću vaše kritične poslovne procese</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Ubrzava poslovne procese – neposredan pristup svim informacijama i pomoćnoj dokumentaciji</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Stroža kontrola usklađenosti – provodi se elektroničko umirovljenje</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Osiguran brzi povrat investicije</a:t>
            </a:r>
          </a:p>
          <a:p>
            <a:pPr>
              <a:buFont typeface="Wingdings" panose="05000000000000000000" pitchFamily="2" charset="2"/>
              <a:buChar char="Ø"/>
            </a:pPr>
            <a:endParaRPr lang="sr-Latn-RS" dirty="0"/>
          </a:p>
        </p:txBody>
      </p:sp>
    </p:spTree>
    <p:extLst>
      <p:ext uri="{BB962C8B-B14F-4D97-AF65-F5344CB8AC3E}">
        <p14:creationId xmlns:p14="http://schemas.microsoft.com/office/powerpoint/2010/main" val="2560207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711249" cy="1325563"/>
          </a:xfrm>
        </p:spPr>
        <p:txBody>
          <a:bodyPr/>
          <a:lstStyle/>
          <a:p>
            <a:r>
              <a:rPr kumimoji="0" lang="sr-Latn-RS" altLang="sr-Latn-RS" b="1" i="0" u="none" strike="noStrike" cap="none" normalizeH="0" baseline="0" dirty="0" smtClean="0">
                <a:ln>
                  <a:noFill/>
                </a:ln>
                <a:solidFill>
                  <a:srgbClr val="202122"/>
                </a:solidFill>
                <a:effectLst/>
                <a:latin typeface="Arial" panose="020B0604020202020204" pitchFamily="34" charset="0"/>
              </a:rPr>
              <a:t>Enterprise content management - ECM</a:t>
            </a:r>
            <a:r>
              <a:rPr kumimoji="0" lang="sr-Latn-RS" altLang="sr-Latn-RS" b="0" i="0" u="none" strike="noStrike" cap="none" normalizeH="0" baseline="0" dirty="0" smtClean="0">
                <a:ln>
                  <a:noFill/>
                </a:ln>
                <a:solidFill>
                  <a:srgbClr val="202122"/>
                </a:solidFill>
                <a:effectLst/>
                <a:latin typeface="Arial" panose="020B0604020202020204" pitchFamily="34" charset="0"/>
              </a:rPr>
              <a:t> </a:t>
            </a:r>
            <a:endParaRPr lang="sr-Latn-RS" dirty="0"/>
          </a:p>
        </p:txBody>
      </p:sp>
      <p:sp>
        <p:nvSpPr>
          <p:cNvPr id="3" name="Content Placeholder 2"/>
          <p:cNvSpPr>
            <a:spLocks noGrp="1"/>
          </p:cNvSpPr>
          <p:nvPr>
            <p:ph idx="1"/>
          </p:nvPr>
        </p:nvSpPr>
        <p:spPr/>
        <p:txBody>
          <a:bodyPr>
            <a:normAutofit fontScale="70000" lnSpcReduction="20000"/>
          </a:bodyPr>
          <a:lstStyle/>
          <a:p>
            <a:pPr marL="0" indent="0" eaLnBrk="0" fontAlgn="base" hangingPunct="0">
              <a:lnSpc>
                <a:spcPct val="100000"/>
              </a:lnSpc>
              <a:spcBef>
                <a:spcPct val="0"/>
              </a:spcBef>
              <a:spcAft>
                <a:spcPct val="0"/>
              </a:spcAft>
              <a:buNone/>
            </a:pPr>
            <a:r>
              <a:rPr kumimoji="0" lang="sr-Latn-RS" altLang="sr-Latn-RS" b="0" i="0" u="none" strike="noStrike" cap="none" normalizeH="0" baseline="0" dirty="0" smtClean="0">
                <a:ln>
                  <a:noFill/>
                </a:ln>
                <a:solidFill>
                  <a:srgbClr val="202122"/>
                </a:solidFill>
                <a:effectLst/>
                <a:latin typeface="Arial" panose="020B0604020202020204" pitchFamily="34" charset="0"/>
              </a:rPr>
              <a:t>Rešenje je za upravljanje poslovnim sadržajima omogućuje organizacijama da ujedine sadržaj i pripadajuće poslovne procese kroz jedinstvenu platformu</a:t>
            </a:r>
          </a:p>
          <a:p>
            <a:pPr marL="0" indent="0" eaLnBrk="0" fontAlgn="base" hangingPunct="0">
              <a:lnSpc>
                <a:spcPct val="100000"/>
              </a:lnSpc>
              <a:spcBef>
                <a:spcPct val="0"/>
              </a:spcBef>
              <a:spcAft>
                <a:spcPct val="0"/>
              </a:spcAft>
              <a:buNone/>
            </a:pPr>
            <a:r>
              <a:rPr kumimoji="0" lang="sr-Latn-RS" altLang="sr-Latn-RS" b="0" i="0" u="none" strike="noStrike" cap="none" normalizeH="0" baseline="0" dirty="0" smtClean="0">
                <a:ln>
                  <a:noFill/>
                </a:ln>
                <a:solidFill>
                  <a:srgbClr val="202122"/>
                </a:solidFill>
                <a:effectLst/>
                <a:latin typeface="Arial" panose="020B0604020202020204" pitchFamily="34" charset="0"/>
              </a:rPr>
              <a:t> </a:t>
            </a:r>
          </a:p>
          <a:p>
            <a:pPr eaLnBrk="0" fontAlgn="base" hangingPunct="0">
              <a:lnSpc>
                <a:spcPct val="100000"/>
              </a:lnSpc>
              <a:spcBef>
                <a:spcPct val="0"/>
              </a:spcBef>
              <a:spcAft>
                <a:spcPct val="0"/>
              </a:spcAft>
            </a:pPr>
            <a:r>
              <a:rPr kumimoji="0" lang="sr-Latn-RS" altLang="sr-Latn-RS" b="0" i="0" u="none" strike="noStrike" cap="none" normalizeH="0" baseline="0" dirty="0" smtClean="0">
                <a:ln>
                  <a:noFill/>
                </a:ln>
                <a:solidFill>
                  <a:srgbClr val="202122"/>
                </a:solidFill>
                <a:effectLst/>
                <a:latin typeface="Arial" panose="020B0604020202020204" pitchFamily="34" charset="0"/>
              </a:rPr>
              <a:t>ECM je kategorija </a:t>
            </a:r>
            <a:r>
              <a:rPr kumimoji="0" lang="sr-Latn-RS" altLang="sr-Latn-RS" b="0" i="0" u="none" strike="noStrike" cap="none" normalizeH="0" baseline="0" dirty="0" smtClean="0">
                <a:ln>
                  <a:noFill/>
                </a:ln>
                <a:solidFill>
                  <a:srgbClr val="0B0080"/>
                </a:solidFill>
                <a:effectLst/>
                <a:latin typeface="Arial" panose="020B0604020202020204" pitchFamily="34" charset="0"/>
                <a:hlinkClick r:id="rId2" tooltip="Softver"/>
              </a:rPr>
              <a:t>softvera</a:t>
            </a:r>
            <a:r>
              <a:rPr kumimoji="0" lang="sr-Latn-RS" altLang="sr-Latn-RS" b="0" i="0" u="none" strike="noStrike" cap="none" normalizeH="0" baseline="0" dirty="0" smtClean="0">
                <a:ln>
                  <a:noFill/>
                </a:ln>
                <a:solidFill>
                  <a:srgbClr val="202122"/>
                </a:solidFill>
                <a:effectLst/>
                <a:latin typeface="Arial" panose="020B0604020202020204" pitchFamily="34" charset="0"/>
              </a:rPr>
              <a:t> koja pomaže u upravljanju sa svim nestrukturiranim </a:t>
            </a:r>
            <a:r>
              <a:rPr kumimoji="0" lang="sr-Latn-RS" altLang="sr-Latn-RS" b="0" i="0" u="none" strike="noStrike" cap="none" normalizeH="0" baseline="0" dirty="0" smtClean="0">
                <a:ln>
                  <a:noFill/>
                </a:ln>
                <a:solidFill>
                  <a:srgbClr val="0B0080"/>
                </a:solidFill>
                <a:effectLst/>
                <a:latin typeface="Arial" panose="020B0604020202020204" pitchFamily="34" charset="0"/>
                <a:hlinkClick r:id="rId3" tooltip="Informacija"/>
              </a:rPr>
              <a:t>informacijama</a:t>
            </a:r>
            <a:r>
              <a:rPr kumimoji="0" lang="sr-Latn-RS" altLang="sr-Latn-RS" b="0" i="0" u="none" strike="noStrike" cap="none" normalizeH="0" baseline="0" dirty="0" smtClean="0">
                <a:ln>
                  <a:noFill/>
                </a:ln>
                <a:solidFill>
                  <a:srgbClr val="202122"/>
                </a:solidFill>
                <a:effectLst/>
                <a:latin typeface="Arial" panose="020B0604020202020204" pitchFamily="34" charset="0"/>
              </a:rPr>
              <a:t>, odnosno, sadržajem u </a:t>
            </a:r>
            <a:r>
              <a:rPr kumimoji="0" lang="sr-Latn-RS" altLang="sr-Latn-RS" b="0" i="0" u="none" strike="noStrike" cap="none" normalizeH="0" baseline="0" dirty="0" smtClean="0">
                <a:ln>
                  <a:noFill/>
                </a:ln>
                <a:solidFill>
                  <a:srgbClr val="0B0080"/>
                </a:solidFill>
                <a:effectLst/>
                <a:latin typeface="Arial" panose="020B0604020202020204" pitchFamily="34" charset="0"/>
                <a:hlinkClick r:id="rId4" tooltip="Organizacija"/>
              </a:rPr>
              <a:t>organizaciji</a:t>
            </a:r>
            <a:r>
              <a:rPr kumimoji="0" lang="sr-Latn-RS" altLang="sr-Latn-RS" b="0" i="0" u="none" strike="noStrike" cap="none" normalizeH="0" baseline="0" dirty="0" smtClean="0">
                <a:ln>
                  <a:noFill/>
                </a:ln>
                <a:solidFill>
                  <a:srgbClr val="202122"/>
                </a:solidFill>
                <a:effectLst/>
                <a:latin typeface="Arial" panose="020B0604020202020204" pitchFamily="34" charset="0"/>
              </a:rPr>
              <a:t>. Ova </a:t>
            </a:r>
            <a:r>
              <a:rPr kumimoji="0" lang="sr-Latn-RS" altLang="sr-Latn-RS" b="0" i="0" u="none" strike="noStrike" cap="none" normalizeH="0" baseline="0" dirty="0" smtClean="0">
                <a:ln>
                  <a:noFill/>
                </a:ln>
                <a:solidFill>
                  <a:srgbClr val="0B0080"/>
                </a:solidFill>
                <a:effectLst/>
                <a:latin typeface="Arial" panose="020B0604020202020204" pitchFamily="34" charset="0"/>
                <a:hlinkClick r:id="rId3" tooltip="Informacija"/>
              </a:rPr>
              <a:t>informacija</a:t>
            </a:r>
            <a:r>
              <a:rPr kumimoji="0" lang="sr-Latn-RS" altLang="sr-Latn-RS" b="0" i="0" u="none" strike="noStrike" cap="none" normalizeH="0" baseline="0" dirty="0" smtClean="0">
                <a:ln>
                  <a:noFill/>
                </a:ln>
                <a:solidFill>
                  <a:srgbClr val="202122"/>
                </a:solidFill>
                <a:effectLst/>
                <a:latin typeface="Arial" panose="020B0604020202020204" pitchFamily="34" charset="0"/>
              </a:rPr>
              <a:t> postoji u raznim </a:t>
            </a:r>
            <a:r>
              <a:rPr kumimoji="0" lang="sr-Latn-RS" altLang="sr-Latn-RS" b="0" i="0" u="none" strike="noStrike" cap="none" normalizeH="0" baseline="0" dirty="0" smtClean="0">
                <a:ln>
                  <a:noFill/>
                </a:ln>
                <a:solidFill>
                  <a:srgbClr val="0B0080"/>
                </a:solidFill>
                <a:effectLst/>
                <a:latin typeface="Arial" panose="020B0604020202020204" pitchFamily="34" charset="0"/>
                <a:hlinkClick r:id="rId5" tooltip="Digitalizacija"/>
              </a:rPr>
              <a:t>digitalnim</a:t>
            </a:r>
            <a:r>
              <a:rPr kumimoji="0" lang="sr-Latn-RS" altLang="sr-Latn-RS" b="0" i="0" u="none" strike="noStrike" cap="none" normalizeH="0" baseline="0" dirty="0" smtClean="0">
                <a:ln>
                  <a:noFill/>
                </a:ln>
                <a:solidFill>
                  <a:srgbClr val="202122"/>
                </a:solidFill>
                <a:effectLst/>
                <a:latin typeface="Arial" panose="020B0604020202020204" pitchFamily="34" charset="0"/>
              </a:rPr>
              <a:t> oblicima: tekstualni </a:t>
            </a:r>
            <a:r>
              <a:rPr kumimoji="0" lang="sr-Latn-RS" altLang="sr-Latn-RS" b="0" i="0" u="none" strike="noStrike" cap="none" normalizeH="0" baseline="0" dirty="0" smtClean="0">
                <a:ln>
                  <a:noFill/>
                </a:ln>
                <a:solidFill>
                  <a:srgbClr val="0B0080"/>
                </a:solidFill>
                <a:effectLst/>
                <a:latin typeface="Arial" panose="020B0604020202020204" pitchFamily="34" charset="0"/>
                <a:hlinkClick r:id="rId6" tooltip="Dokument"/>
              </a:rPr>
              <a:t>dokumenti</a:t>
            </a:r>
            <a:r>
              <a:rPr kumimoji="0" lang="sr-Latn-RS" altLang="sr-Latn-RS" b="0" i="0" u="none" strike="noStrike" cap="none" normalizeH="0" baseline="0" dirty="0" smtClean="0">
                <a:ln>
                  <a:noFill/>
                </a:ln>
                <a:solidFill>
                  <a:srgbClr val="202122"/>
                </a:solidFill>
                <a:effectLst/>
                <a:latin typeface="Arial" panose="020B0604020202020204" pitchFamily="34" charset="0"/>
              </a:rPr>
              <a:t>, inženjerski nacrti, </a:t>
            </a:r>
            <a:r>
              <a:rPr kumimoji="0" lang="sr-Latn-RS" altLang="sr-Latn-RS" b="0" i="0" u="none" strike="noStrike" cap="none" normalizeH="0" baseline="0" dirty="0" smtClean="0">
                <a:ln>
                  <a:noFill/>
                </a:ln>
                <a:solidFill>
                  <a:srgbClr val="0B0080"/>
                </a:solidFill>
                <a:effectLst/>
                <a:latin typeface="Arial" panose="020B0604020202020204" pitchFamily="34" charset="0"/>
                <a:hlinkClick r:id="rId7" tooltip="Slika"/>
              </a:rPr>
              <a:t>slike</a:t>
            </a:r>
            <a:r>
              <a:rPr kumimoji="0" lang="sr-Latn-RS" altLang="sr-Latn-RS" b="0" i="0" u="none" strike="noStrike" cap="none" normalizeH="0" baseline="0" dirty="0" smtClean="0">
                <a:ln>
                  <a:noFill/>
                </a:ln>
                <a:solidFill>
                  <a:srgbClr val="202122"/>
                </a:solidFill>
                <a:effectLst/>
                <a:latin typeface="Arial" panose="020B0604020202020204" pitchFamily="34" charset="0"/>
              </a:rPr>
              <a:t>, </a:t>
            </a:r>
            <a:r>
              <a:rPr kumimoji="0" lang="sr-Latn-RS" altLang="sr-Latn-RS" b="0" i="0" u="none" strike="noStrike" cap="none" normalizeH="0" baseline="0" dirty="0" smtClean="0">
                <a:ln>
                  <a:noFill/>
                </a:ln>
                <a:solidFill>
                  <a:srgbClr val="A55858"/>
                </a:solidFill>
                <a:effectLst/>
                <a:latin typeface="Arial" panose="020B0604020202020204" pitchFamily="34" charset="0"/>
                <a:hlinkClick r:id="rId8" tooltip="Audio (stranica ne postoji)"/>
              </a:rPr>
              <a:t>audio</a:t>
            </a:r>
            <a:r>
              <a:rPr kumimoji="0" lang="sr-Latn-RS" altLang="sr-Latn-RS" b="0" i="0" u="none" strike="noStrike" cap="none" normalizeH="0" baseline="0" dirty="0" smtClean="0">
                <a:ln>
                  <a:noFill/>
                </a:ln>
                <a:solidFill>
                  <a:srgbClr val="202122"/>
                </a:solidFill>
                <a:effectLst/>
                <a:latin typeface="Arial" panose="020B0604020202020204" pitchFamily="34" charset="0"/>
              </a:rPr>
              <a:t> i </a:t>
            </a:r>
            <a:r>
              <a:rPr kumimoji="0" lang="sr-Latn-RS" altLang="sr-Latn-RS" b="0" i="0" u="none" strike="noStrike" cap="none" normalizeH="0" baseline="0" dirty="0" smtClean="0">
                <a:ln>
                  <a:noFill/>
                </a:ln>
                <a:solidFill>
                  <a:srgbClr val="0B0080"/>
                </a:solidFill>
                <a:effectLst/>
                <a:latin typeface="Arial" panose="020B0604020202020204" pitchFamily="34" charset="0"/>
                <a:hlinkClick r:id="rId9" tooltip="Video"/>
              </a:rPr>
              <a:t>video</a:t>
            </a:r>
            <a:r>
              <a:rPr kumimoji="0" lang="sr-Latn-RS" altLang="sr-Latn-RS" b="0" i="0" u="none" strike="noStrike" cap="none" normalizeH="0" baseline="0" dirty="0" smtClean="0">
                <a:ln>
                  <a:noFill/>
                </a:ln>
                <a:solidFill>
                  <a:srgbClr val="202122"/>
                </a:solidFill>
                <a:effectLst/>
                <a:latin typeface="Arial" panose="020B0604020202020204" pitchFamily="34" charset="0"/>
              </a:rPr>
              <a:t> zapisi itd. </a:t>
            </a:r>
          </a:p>
          <a:p>
            <a:pPr eaLnBrk="0" fontAlgn="base" hangingPunct="0">
              <a:lnSpc>
                <a:spcPct val="100000"/>
              </a:lnSpc>
              <a:spcBef>
                <a:spcPct val="0"/>
              </a:spcBef>
              <a:spcAft>
                <a:spcPct val="0"/>
              </a:spcAft>
            </a:pPr>
            <a:r>
              <a:rPr kumimoji="0" lang="sr-Latn-RS" altLang="sr-Latn-RS" b="0" i="0" u="none" strike="noStrike" cap="none" normalizeH="0" baseline="0" dirty="0" smtClean="0">
                <a:ln>
                  <a:noFill/>
                </a:ln>
                <a:solidFill>
                  <a:srgbClr val="202122"/>
                </a:solidFill>
                <a:effectLst/>
                <a:latin typeface="Arial" panose="020B0604020202020204" pitchFamily="34" charset="0"/>
              </a:rPr>
              <a:t>ECM omogućava kreiranje sadržaja iz desktop aplikacija može inkorporirati postojeći sadržaj iz različitih izvora.</a:t>
            </a:r>
            <a:endParaRPr kumimoji="0" lang="sr-Latn-RS" altLang="sr-Latn-RS" sz="2000" b="0" i="0" u="none" strike="noStrike" cap="none" normalizeH="0" baseline="0" dirty="0" smtClean="0">
              <a:ln>
                <a:noFill/>
              </a:ln>
              <a:solidFill>
                <a:schemeClr val="tx1"/>
              </a:solidFill>
              <a:effectLst/>
            </a:endParaRPr>
          </a:p>
          <a:p>
            <a:pPr eaLnBrk="0" fontAlgn="base" hangingPunct="0">
              <a:lnSpc>
                <a:spcPct val="100000"/>
              </a:lnSpc>
              <a:spcBef>
                <a:spcPct val="0"/>
              </a:spcBef>
              <a:spcAft>
                <a:spcPct val="0"/>
              </a:spcAft>
            </a:pPr>
            <a:r>
              <a:rPr kumimoji="0" lang="sr-Latn-RS" altLang="sr-Latn-RS" b="0" i="0" u="none" strike="noStrike" cap="none" normalizeH="0" baseline="0" dirty="0" smtClean="0">
                <a:ln>
                  <a:noFill/>
                </a:ln>
                <a:solidFill>
                  <a:srgbClr val="202122"/>
                </a:solidFill>
                <a:effectLst/>
                <a:latin typeface="Arial" panose="020B0604020202020204" pitchFamily="34" charset="0"/>
              </a:rPr>
              <a:t>ECM dodaje </a:t>
            </a:r>
            <a:r>
              <a:rPr kumimoji="0" lang="sr-Latn-RS" altLang="sr-Latn-RS" b="0" i="0" u="none" strike="noStrike" cap="none" normalizeH="0" baseline="0" dirty="0" smtClean="0">
                <a:ln>
                  <a:noFill/>
                </a:ln>
                <a:solidFill>
                  <a:srgbClr val="A55858"/>
                </a:solidFill>
                <a:effectLst/>
                <a:latin typeface="Arial" panose="020B0604020202020204" pitchFamily="34" charset="0"/>
                <a:hlinkClick r:id="rId10" tooltip="Inteligancija (stranica ne postoji)"/>
              </a:rPr>
              <a:t>inteligenciju</a:t>
            </a:r>
            <a:r>
              <a:rPr kumimoji="0" lang="sr-Latn-RS" altLang="sr-Latn-RS" b="0" i="0" u="none" strike="noStrike" cap="none" normalizeH="0" baseline="0" dirty="0" smtClean="0">
                <a:ln>
                  <a:noFill/>
                </a:ln>
                <a:solidFill>
                  <a:srgbClr val="202122"/>
                </a:solidFill>
                <a:effectLst/>
                <a:latin typeface="Arial" panose="020B0604020202020204" pitchFamily="34" charset="0"/>
              </a:rPr>
              <a:t> kroz kategorizaciju, klasifikaciju i tipove dokumenata kako bi se </a:t>
            </a:r>
            <a:r>
              <a:rPr kumimoji="0" lang="sr-Latn-RS" altLang="sr-Latn-RS" b="0" i="0" u="none" strike="noStrike" cap="none" normalizeH="0" baseline="0" dirty="0" smtClean="0">
                <a:ln>
                  <a:noFill/>
                </a:ln>
                <a:solidFill>
                  <a:srgbClr val="0B0080"/>
                </a:solidFill>
                <a:effectLst/>
                <a:latin typeface="Arial" panose="020B0604020202020204" pitchFamily="34" charset="0"/>
                <a:hlinkClick r:id="rId6" tooltip="Dokument"/>
              </a:rPr>
              <a:t>dokumenti</a:t>
            </a:r>
            <a:r>
              <a:rPr kumimoji="0" lang="sr-Latn-RS" altLang="sr-Latn-RS" b="0" i="0" u="none" strike="noStrike" cap="none" normalizeH="0" baseline="0" dirty="0" smtClean="0">
                <a:ln>
                  <a:noFill/>
                </a:ln>
                <a:solidFill>
                  <a:srgbClr val="202122"/>
                </a:solidFill>
                <a:effectLst/>
                <a:latin typeface="Arial" panose="020B0604020202020204" pitchFamily="34" charset="0"/>
              </a:rPr>
              <a:t> mogli pretraživati i preuzeto brže i efikasnije. </a:t>
            </a:r>
          </a:p>
          <a:p>
            <a:pPr eaLnBrk="0" fontAlgn="base" hangingPunct="0">
              <a:lnSpc>
                <a:spcPct val="100000"/>
              </a:lnSpc>
              <a:spcBef>
                <a:spcPct val="0"/>
              </a:spcBef>
              <a:spcAft>
                <a:spcPct val="0"/>
              </a:spcAft>
            </a:pPr>
            <a:r>
              <a:rPr kumimoji="0" lang="sr-Latn-RS" altLang="sr-Latn-RS" b="0" i="0" u="none" strike="noStrike" cap="none" normalizeH="0" baseline="0" dirty="0" smtClean="0">
                <a:ln>
                  <a:noFill/>
                </a:ln>
                <a:solidFill>
                  <a:srgbClr val="202122"/>
                </a:solidFill>
                <a:effectLst/>
                <a:latin typeface="Arial" panose="020B0604020202020204" pitchFamily="34" charset="0"/>
              </a:rPr>
              <a:t>ECM takođe upravlja pregledom, revizijama i procesom odobrenja za svaki deo sadržaja u skladu s definisanimpravilima što se zove workflow i lifecycle management. </a:t>
            </a:r>
          </a:p>
          <a:p>
            <a:pPr eaLnBrk="0" fontAlgn="base" hangingPunct="0">
              <a:lnSpc>
                <a:spcPct val="100000"/>
              </a:lnSpc>
              <a:spcBef>
                <a:spcPct val="0"/>
              </a:spcBef>
              <a:spcAft>
                <a:spcPct val="0"/>
              </a:spcAft>
            </a:pPr>
            <a:r>
              <a:rPr kumimoji="0" lang="sr-Latn-RS" altLang="sr-Latn-RS" b="0" i="0" u="none" strike="noStrike" cap="none" normalizeH="0" baseline="0" dirty="0" smtClean="0">
                <a:ln>
                  <a:noFill/>
                </a:ln>
                <a:solidFill>
                  <a:srgbClr val="202122"/>
                </a:solidFill>
                <a:effectLst/>
                <a:latin typeface="Arial" panose="020B0604020202020204" pitchFamily="34" charset="0"/>
              </a:rPr>
              <a:t>ECM kontroliše objavljivanje sadržaja kroz više kanala. Isti sadržaj može biti objavljen istovremeno na </a:t>
            </a:r>
            <a:r>
              <a:rPr kumimoji="0" lang="sr-Latn-RS" altLang="sr-Latn-RS" b="0" i="0" u="none" strike="noStrike" cap="none" normalizeH="0" baseline="0" dirty="0" smtClean="0">
                <a:ln>
                  <a:noFill/>
                </a:ln>
                <a:solidFill>
                  <a:srgbClr val="0B0080"/>
                </a:solidFill>
                <a:effectLst/>
                <a:latin typeface="Arial" panose="020B0604020202020204" pitchFamily="34" charset="0"/>
                <a:hlinkClick r:id="rId11" tooltip="Web stranice"/>
              </a:rPr>
              <a:t>web stranicama</a:t>
            </a:r>
            <a:r>
              <a:rPr kumimoji="0" lang="sr-Latn-RS" altLang="sr-Latn-RS" b="0" i="0" u="none" strike="noStrike" cap="none" normalizeH="0" baseline="0" dirty="0" smtClean="0">
                <a:ln>
                  <a:noFill/>
                </a:ln>
                <a:solidFill>
                  <a:srgbClr val="202122"/>
                </a:solidFill>
                <a:effectLst/>
                <a:latin typeface="Arial" panose="020B0604020202020204" pitchFamily="34" charset="0"/>
              </a:rPr>
              <a:t>, na </a:t>
            </a:r>
            <a:r>
              <a:rPr kumimoji="0" lang="sr-Latn-RS" altLang="sr-Latn-RS" b="0" i="0" u="none" strike="noStrike" cap="none" normalizeH="0" baseline="0" dirty="0" smtClean="0">
                <a:ln>
                  <a:noFill/>
                </a:ln>
                <a:solidFill>
                  <a:srgbClr val="0B0080"/>
                </a:solidFill>
                <a:effectLst/>
                <a:latin typeface="Arial" panose="020B0604020202020204" pitchFamily="34" charset="0"/>
                <a:hlinkClick r:id="rId12" tooltip="Telefaks"/>
              </a:rPr>
              <a:t>faksu</a:t>
            </a:r>
            <a:r>
              <a:rPr kumimoji="0" lang="sr-Latn-RS" altLang="sr-Latn-RS" b="0" i="0" u="none" strike="noStrike" cap="none" normalizeH="0" baseline="0" dirty="0" smtClean="0">
                <a:ln>
                  <a:noFill/>
                </a:ln>
                <a:solidFill>
                  <a:srgbClr val="202122"/>
                </a:solidFill>
                <a:effectLst/>
                <a:latin typeface="Arial" panose="020B0604020202020204" pitchFamily="34" charset="0"/>
              </a:rPr>
              <a:t>, štampan kao tekst </a:t>
            </a:r>
            <a:r>
              <a:rPr kumimoji="0" lang="sr-Latn-RS" altLang="sr-Latn-RS" b="0" i="0" u="none" strike="noStrike" cap="none" normalizeH="0" baseline="0" dirty="0" smtClean="0">
                <a:ln>
                  <a:noFill/>
                </a:ln>
                <a:solidFill>
                  <a:srgbClr val="0B0080"/>
                </a:solidFill>
                <a:effectLst/>
                <a:latin typeface="Arial" panose="020B0604020202020204" pitchFamily="34" charset="0"/>
                <a:hlinkClick r:id="rId6" tooltip="Dokument"/>
              </a:rPr>
              <a:t>dokument</a:t>
            </a:r>
            <a:r>
              <a:rPr kumimoji="0" lang="sr-Latn-RS" altLang="sr-Latn-RS" b="0" i="0" u="none" strike="noStrike" cap="none" normalizeH="0" baseline="0" dirty="0" smtClean="0">
                <a:ln>
                  <a:noFill/>
                </a:ln>
                <a:solidFill>
                  <a:srgbClr val="202122"/>
                </a:solidFill>
                <a:effectLst/>
                <a:latin typeface="Arial" panose="020B0604020202020204" pitchFamily="34" charset="0"/>
              </a:rPr>
              <a:t> i poslat na bežični uređaj.</a:t>
            </a:r>
            <a:endParaRPr kumimoji="0" lang="sr-Latn-RS" altLang="sr-Latn-RS" sz="20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pPr>
            <a:endParaRPr kumimoji="0" lang="hr-HR" altLang="sr-Latn-RS" sz="24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endParaRPr lang="sr-Latn-RS" dirty="0"/>
          </a:p>
        </p:txBody>
      </p:sp>
    </p:spTree>
    <p:extLst>
      <p:ext uri="{BB962C8B-B14F-4D97-AF65-F5344CB8AC3E}">
        <p14:creationId xmlns:p14="http://schemas.microsoft.com/office/powerpoint/2010/main" val="32907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ECM je integrisani sistem </a:t>
            </a:r>
            <a:endParaRPr lang="sr-Latn-RS" dirty="0"/>
          </a:p>
        </p:txBody>
      </p:sp>
      <p:sp>
        <p:nvSpPr>
          <p:cNvPr id="3" name="Content Placeholder 2"/>
          <p:cNvSpPr>
            <a:spLocks noGrp="1"/>
          </p:cNvSpPr>
          <p:nvPr>
            <p:ph idx="1"/>
          </p:nvPr>
        </p:nvSpPr>
        <p:spPr>
          <a:xfrm>
            <a:off x="838200" y="1487872"/>
            <a:ext cx="10515600" cy="4797597"/>
          </a:xfrm>
        </p:spPr>
        <p:txBody>
          <a:bodyPr>
            <a:normAutofit/>
          </a:bodyPr>
          <a:lstStyle/>
          <a:p>
            <a:pPr marL="0" lvl="0" indent="0" eaLnBrk="0" fontAlgn="base" hangingPunct="0">
              <a:lnSpc>
                <a:spcPct val="100000"/>
              </a:lnSpc>
              <a:spcBef>
                <a:spcPct val="0"/>
              </a:spcBef>
              <a:spcAft>
                <a:spcPct val="0"/>
              </a:spcAft>
              <a:buNone/>
            </a:pP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Područja:</a:t>
            </a:r>
          </a:p>
          <a:p>
            <a:pPr marL="0" lvl="0" indent="0" eaLnBrk="0" fontAlgn="base" hangingPunct="0">
              <a:lnSpc>
                <a:spcPct val="100000"/>
              </a:lnSpc>
              <a:spcBef>
                <a:spcPct val="0"/>
              </a:spcBef>
              <a:spcAft>
                <a:spcPct val="0"/>
              </a:spcAft>
              <a:buNone/>
            </a:pPr>
            <a:endParaRPr kumimoji="0" lang="hr-HR" altLang="sr-Latn-RS" sz="2000" b="0" i="0" u="none" strike="noStrike" cap="none" normalizeH="0" baseline="0" dirty="0" smtClean="0">
              <a:ln>
                <a:noFill/>
              </a:ln>
              <a:solidFill>
                <a:schemeClr val="tx1"/>
              </a:solidFill>
              <a:effectLst/>
            </a:endParaRPr>
          </a:p>
          <a:p>
            <a:pPr eaLnBrk="0" fontAlgn="base" hangingPunct="0">
              <a:lnSpc>
                <a:spcPct val="100000"/>
              </a:lnSpc>
              <a:spcBef>
                <a:spcPct val="0"/>
              </a:spcBef>
              <a:spcAft>
                <a:spcPct val="0"/>
              </a:spcAft>
              <a:buFont typeface="Wingdings" panose="05000000000000000000" pitchFamily="2" charset="2"/>
              <a:buChar char="q"/>
            </a:pP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Document Management – Upravljanje dokumentima za klasifikaciju, čuvanje i pretraživanje dokumenata, kontrolu verzija prava pristupa i sigurnost dokumenata.</a:t>
            </a:r>
          </a:p>
          <a:p>
            <a:pPr eaLnBrk="0" fontAlgn="base" hangingPunct="0">
              <a:lnSpc>
                <a:spcPct val="100000"/>
              </a:lnSpc>
              <a:spcBef>
                <a:spcPct val="0"/>
              </a:spcBef>
              <a:spcAft>
                <a:spcPct val="0"/>
              </a:spcAft>
              <a:buFont typeface="Wingdings" panose="05000000000000000000" pitchFamily="2" charset="2"/>
              <a:buChar char="q"/>
            </a:pPr>
            <a:r>
              <a:rPr kumimoji="0" lang="hr-HR" altLang="sr-Latn-RS"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2" tooltip="Web"/>
              </a:rPr>
              <a:t>Web</a:t>
            </a: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 Content Management – Upravljanje sadržajima na webu omogućuje </a:t>
            </a:r>
            <a:r>
              <a:rPr kumimoji="0" lang="hr-HR" altLang="sr-Latn-RS"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3" tooltip="Automatizacija"/>
              </a:rPr>
              <a:t>automatizaciju</a:t>
            </a: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 objave sadržaja te mogućnost upravljanja promjenjivim sadržajem na </a:t>
            </a:r>
            <a:r>
              <a:rPr kumimoji="0" lang="hr-HR" altLang="sr-Latn-RS"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2" tooltip="Web"/>
              </a:rPr>
              <a:t>webu</a:t>
            </a: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a:t>
            </a:r>
          </a:p>
          <a:p>
            <a:pPr eaLnBrk="0" fontAlgn="base" hangingPunct="0">
              <a:lnSpc>
                <a:spcPct val="100000"/>
              </a:lnSpc>
              <a:spcBef>
                <a:spcPct val="0"/>
              </a:spcBef>
              <a:spcAft>
                <a:spcPct val="0"/>
              </a:spcAft>
              <a:buFont typeface="Wingdings" panose="05000000000000000000" pitchFamily="2" charset="2"/>
              <a:buChar char="q"/>
            </a:pP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Records Management – Upravljanje zapisima koje prati pravne i poslovne aspekte dokumenta, brine se o rokovima čuvanja i arhiviranja te osigurava zakonsko, pravno i poslovno usklađenje</a:t>
            </a:r>
          </a:p>
        </p:txBody>
      </p:sp>
    </p:spTree>
    <p:extLst>
      <p:ext uri="{BB962C8B-B14F-4D97-AF65-F5344CB8AC3E}">
        <p14:creationId xmlns:p14="http://schemas.microsoft.com/office/powerpoint/2010/main" val="2068534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42826"/>
          </a:xfrm>
        </p:spPr>
        <p:txBody>
          <a:bodyPr>
            <a:normAutofit fontScale="90000"/>
          </a:bodyPr>
          <a:lstStyle/>
          <a:p>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ECM je integrisani sistem </a:t>
            </a:r>
            <a:endParaRPr lang="sr-Latn-RS" dirty="0"/>
          </a:p>
        </p:txBody>
      </p:sp>
      <p:sp>
        <p:nvSpPr>
          <p:cNvPr id="3" name="Subtitle 2"/>
          <p:cNvSpPr>
            <a:spLocks noGrp="1"/>
          </p:cNvSpPr>
          <p:nvPr>
            <p:ph type="subTitle" idx="1"/>
          </p:nvPr>
        </p:nvSpPr>
        <p:spPr>
          <a:xfrm>
            <a:off x="1524000" y="1688757"/>
            <a:ext cx="9144000" cy="4843848"/>
          </a:xfrm>
        </p:spPr>
        <p:txBody>
          <a:bodyPr>
            <a:normAutofit fontScale="92500" lnSpcReduction="20000"/>
          </a:bodyPr>
          <a:lstStyle/>
          <a:p>
            <a:pPr lvl="0" algn="l" eaLnBrk="0" fontAlgn="base" hangingPunct="0">
              <a:lnSpc>
                <a:spcPct val="100000"/>
              </a:lnSpc>
              <a:spcBef>
                <a:spcPct val="0"/>
              </a:spcBef>
              <a:spcAft>
                <a:spcPct val="0"/>
              </a:spcAft>
            </a:pP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Područja: nastavak</a:t>
            </a:r>
          </a:p>
          <a:p>
            <a:pPr marL="342900" lvl="0" indent="-342900" algn="l" eaLnBrk="0" fontAlgn="base" hangingPunct="0">
              <a:lnSpc>
                <a:spcPct val="100000"/>
              </a:lnSpc>
              <a:spcBef>
                <a:spcPct val="0"/>
              </a:spcBef>
              <a:spcAft>
                <a:spcPct val="0"/>
              </a:spcAft>
              <a:buFont typeface="Wingdings" panose="05000000000000000000" pitchFamily="2" charset="2"/>
              <a:buChar char="Ø"/>
            </a:pPr>
            <a:endPar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endParaRPr>
          </a:p>
          <a:p>
            <a:pPr marL="457200" lvl="0" indent="-457200" algn="l" eaLnBrk="0" fontAlgn="base" hangingPunct="0">
              <a:lnSpc>
                <a:spcPct val="100000"/>
              </a:lnSpc>
              <a:spcBef>
                <a:spcPct val="0"/>
              </a:spcBef>
              <a:spcAft>
                <a:spcPct val="0"/>
              </a:spcAft>
              <a:buFont typeface="Wingdings" panose="05000000000000000000" pitchFamily="2" charset="2"/>
              <a:buChar char="Ø"/>
            </a:pPr>
            <a:r>
              <a:rPr lang="hr-HR" altLang="sr-Latn-RS" sz="3000" dirty="0">
                <a:solidFill>
                  <a:srgbClr val="202122"/>
                </a:solidFill>
                <a:latin typeface="Arial" panose="020B0604020202020204" pitchFamily="34" charset="0"/>
                <a:cs typeface="Arial" panose="020B0604020202020204" pitchFamily="34" charset="0"/>
              </a:rPr>
              <a:t>Document Imaging – </a:t>
            </a:r>
            <a:r>
              <a:rPr lang="hr-HR" altLang="sr-Latn-RS" sz="3000" dirty="0">
                <a:solidFill>
                  <a:srgbClr val="202122"/>
                </a:solidFill>
                <a:latin typeface="Arial" panose="020B0604020202020204" pitchFamily="34" charset="0"/>
                <a:cs typeface="Arial" panose="020B0604020202020204" pitchFamily="34" charset="0"/>
                <a:hlinkClick r:id="rId2" tooltip="Digitalizacija"/>
              </a:rPr>
              <a:t>Digitalizacija</a:t>
            </a:r>
            <a:r>
              <a:rPr lang="hr-HR" altLang="sr-Latn-RS" sz="3000" dirty="0">
                <a:solidFill>
                  <a:srgbClr val="202122"/>
                </a:solidFill>
                <a:latin typeface="Arial" panose="020B0604020202020204" pitchFamily="34" charset="0"/>
                <a:cs typeface="Arial" panose="020B0604020202020204" pitchFamily="34" charset="0"/>
              </a:rPr>
              <a:t> dokumenata </a:t>
            </a:r>
            <a:r>
              <a:rPr lang="hr-HR" altLang="sr-Latn-RS" sz="3000" dirty="0" smtClean="0">
                <a:solidFill>
                  <a:srgbClr val="202122"/>
                </a:solidFill>
                <a:latin typeface="Arial" panose="020B0604020202020204" pitchFamily="34" charset="0"/>
                <a:cs typeface="Arial" panose="020B0604020202020204" pitchFamily="34" charset="0"/>
              </a:rPr>
              <a:t>–skeniranje</a:t>
            </a:r>
            <a:r>
              <a:rPr lang="hr-HR" altLang="sr-Latn-RS" sz="3000" dirty="0">
                <a:solidFill>
                  <a:srgbClr val="202122"/>
                </a:solidFill>
                <a:latin typeface="Arial" panose="020B0604020202020204" pitchFamily="34" charset="0"/>
                <a:cs typeface="Arial" panose="020B0604020202020204" pitchFamily="34" charset="0"/>
              </a:rPr>
              <a:t>, </a:t>
            </a:r>
            <a:r>
              <a:rPr lang="hr-HR" altLang="sr-Latn-RS" sz="3000" dirty="0" smtClean="0">
                <a:solidFill>
                  <a:srgbClr val="202122"/>
                </a:solidFill>
                <a:latin typeface="Arial" panose="020B0604020202020204" pitchFamily="34" charset="0"/>
                <a:cs typeface="Arial" panose="020B0604020202020204" pitchFamily="34" charset="0"/>
              </a:rPr>
              <a:t>pretvaranje i upravljanje</a:t>
            </a:r>
            <a:r>
              <a:rPr lang="hr-HR" altLang="sr-Latn-RS" sz="3000" dirty="0">
                <a:solidFill>
                  <a:srgbClr val="202122"/>
                </a:solidFill>
                <a:latin typeface="Arial" panose="020B0604020202020204" pitchFamily="34" charset="0"/>
                <a:cs typeface="Arial" panose="020B0604020202020204" pitchFamily="34" charset="0"/>
              </a:rPr>
              <a:t> </a:t>
            </a:r>
            <a:r>
              <a:rPr lang="hr-HR" altLang="sr-Latn-RS" sz="3000" dirty="0">
                <a:solidFill>
                  <a:srgbClr val="202122"/>
                </a:solidFill>
                <a:latin typeface="Arial" panose="020B0604020202020204" pitchFamily="34" charset="0"/>
                <a:cs typeface="Arial" panose="020B0604020202020204" pitchFamily="34" charset="0"/>
                <a:hlinkClick r:id="rId3" tooltip="Papir"/>
              </a:rPr>
              <a:t>papirnatim</a:t>
            </a:r>
            <a:r>
              <a:rPr lang="hr-HR" altLang="sr-Latn-RS" sz="3000" dirty="0">
                <a:solidFill>
                  <a:srgbClr val="202122"/>
                </a:solidFill>
                <a:latin typeface="Arial" panose="020B0604020202020204" pitchFamily="34" charset="0"/>
                <a:cs typeface="Arial" panose="020B0604020202020204" pitchFamily="34" charset="0"/>
              </a:rPr>
              <a:t> </a:t>
            </a:r>
            <a:r>
              <a:rPr lang="hr-HR" altLang="sr-Latn-RS" sz="3000" dirty="0">
                <a:solidFill>
                  <a:srgbClr val="202122"/>
                </a:solidFill>
                <a:latin typeface="Arial" panose="020B0604020202020204" pitchFamily="34" charset="0"/>
                <a:cs typeface="Arial" panose="020B0604020202020204" pitchFamily="34" charset="0"/>
                <a:hlinkClick r:id="rId4" tooltip="Dokument"/>
              </a:rPr>
              <a:t>dokumentima</a:t>
            </a:r>
            <a:r>
              <a:rPr lang="hr-HR" altLang="sr-Latn-RS" sz="3000" dirty="0">
                <a:solidFill>
                  <a:srgbClr val="202122"/>
                </a:solidFill>
                <a:latin typeface="Arial" panose="020B0604020202020204" pitchFamily="34" charset="0"/>
                <a:cs typeface="Arial" panose="020B0604020202020204" pitchFamily="34" charset="0"/>
              </a:rPr>
              <a:t>.</a:t>
            </a:r>
          </a:p>
          <a:p>
            <a:pPr marL="457200" lvl="0" indent="-457200" algn="l" eaLnBrk="0" fontAlgn="base" hangingPunct="0">
              <a:lnSpc>
                <a:spcPct val="100000"/>
              </a:lnSpc>
              <a:spcBef>
                <a:spcPct val="0"/>
              </a:spcBef>
              <a:spcAft>
                <a:spcPct val="0"/>
              </a:spcAft>
              <a:buFont typeface="Wingdings" panose="05000000000000000000" pitchFamily="2" charset="2"/>
              <a:buChar char="Ø"/>
            </a:pPr>
            <a:r>
              <a:rPr lang="hr-HR" altLang="sr-Latn-RS" sz="3000" dirty="0">
                <a:solidFill>
                  <a:srgbClr val="202122"/>
                </a:solidFill>
                <a:latin typeface="Arial" panose="020B0604020202020204" pitchFamily="34" charset="0"/>
                <a:cs typeface="Arial" panose="020B0604020202020204" pitchFamily="34" charset="0"/>
              </a:rPr>
              <a:t>Document-Centric Collaboration – Podrška poslovnoj </a:t>
            </a:r>
            <a:r>
              <a:rPr lang="hr-HR" altLang="sr-Latn-RS" sz="3000" dirty="0" smtClean="0">
                <a:solidFill>
                  <a:srgbClr val="202122"/>
                </a:solidFill>
                <a:latin typeface="Arial" panose="020B0604020202020204" pitchFamily="34" charset="0"/>
                <a:cs typeface="Arial" panose="020B0604020202020204" pitchFamily="34" charset="0"/>
              </a:rPr>
              <a:t>saradnji </a:t>
            </a:r>
            <a:r>
              <a:rPr lang="hr-HR" altLang="sr-Latn-RS" sz="3000" dirty="0">
                <a:solidFill>
                  <a:srgbClr val="202122"/>
                </a:solidFill>
                <a:latin typeface="Arial" panose="020B0604020202020204" pitchFamily="34" charset="0"/>
                <a:cs typeface="Arial" panose="020B0604020202020204" pitchFamily="34" charset="0"/>
              </a:rPr>
              <a:t>omogućuje </a:t>
            </a:r>
            <a:r>
              <a:rPr lang="hr-HR" altLang="sr-Latn-RS" sz="3000" dirty="0" smtClean="0">
                <a:solidFill>
                  <a:srgbClr val="202122"/>
                </a:solidFill>
                <a:latin typeface="Arial" panose="020B0604020202020204" pitchFamily="34" charset="0"/>
                <a:cs typeface="Arial" panose="020B0604020202020204" pitchFamily="34" charset="0"/>
              </a:rPr>
              <a:t>deljenje </a:t>
            </a:r>
            <a:r>
              <a:rPr lang="hr-HR" altLang="sr-Latn-RS" sz="3000" dirty="0">
                <a:solidFill>
                  <a:srgbClr val="202122"/>
                </a:solidFill>
                <a:latin typeface="Arial" panose="020B0604020202020204" pitchFamily="34" charset="0"/>
                <a:cs typeface="Arial" panose="020B0604020202020204" pitchFamily="34" charset="0"/>
              </a:rPr>
              <a:t>mapa i dokumenata, podršku projektnom radu, diskusijama i porukama po dokumentima i predmetima bilo da se radi o projektnom ili virtualnom </a:t>
            </a:r>
            <a:r>
              <a:rPr lang="hr-HR" altLang="sr-Latn-RS" sz="3000" dirty="0">
                <a:solidFill>
                  <a:srgbClr val="202122"/>
                </a:solidFill>
                <a:latin typeface="Arial" panose="020B0604020202020204" pitchFamily="34" charset="0"/>
                <a:cs typeface="Arial" panose="020B0604020202020204" pitchFamily="34" charset="0"/>
                <a:hlinkClick r:id="rId5" tooltip="Tim"/>
              </a:rPr>
              <a:t>timu</a:t>
            </a:r>
            <a:r>
              <a:rPr lang="hr-HR" altLang="sr-Latn-RS" sz="3000" dirty="0">
                <a:solidFill>
                  <a:srgbClr val="202122"/>
                </a:solidFill>
                <a:latin typeface="Arial" panose="020B0604020202020204" pitchFamily="34" charset="0"/>
                <a:cs typeface="Arial" panose="020B0604020202020204" pitchFamily="34" charset="0"/>
              </a:rPr>
              <a:t>.</a:t>
            </a:r>
          </a:p>
          <a:p>
            <a:pPr marL="457200" lvl="0" indent="-457200" algn="l" eaLnBrk="0" fontAlgn="base" hangingPunct="0">
              <a:lnSpc>
                <a:spcPct val="100000"/>
              </a:lnSpc>
              <a:spcBef>
                <a:spcPct val="0"/>
              </a:spcBef>
              <a:spcAft>
                <a:spcPct val="0"/>
              </a:spcAft>
              <a:buFont typeface="Wingdings" panose="05000000000000000000" pitchFamily="2" charset="2"/>
              <a:buChar char="Ø"/>
            </a:pPr>
            <a:r>
              <a:rPr lang="hr-HR" altLang="sr-Latn-RS" sz="3000" dirty="0">
                <a:solidFill>
                  <a:srgbClr val="202122"/>
                </a:solidFill>
                <a:latin typeface="Arial" panose="020B0604020202020204" pitchFamily="34" charset="0"/>
                <a:cs typeface="Arial" panose="020B0604020202020204" pitchFamily="34" charset="0"/>
              </a:rPr>
              <a:t>Upravljanje digitalnom </a:t>
            </a:r>
            <a:r>
              <a:rPr lang="hr-HR" altLang="sr-Latn-RS" sz="3000" dirty="0">
                <a:solidFill>
                  <a:srgbClr val="202122"/>
                </a:solidFill>
                <a:latin typeface="Arial" panose="020B0604020202020204" pitchFamily="34" charset="0"/>
                <a:cs typeface="Arial" panose="020B0604020202020204" pitchFamily="34" charset="0"/>
                <a:hlinkClick r:id="rId6" tooltip="Imovina"/>
              </a:rPr>
              <a:t>imovinom</a:t>
            </a:r>
            <a:r>
              <a:rPr lang="hr-HR" altLang="sr-Latn-RS" sz="3000" dirty="0">
                <a:solidFill>
                  <a:srgbClr val="202122"/>
                </a:solidFill>
                <a:latin typeface="Arial" panose="020B0604020202020204" pitchFamily="34" charset="0"/>
                <a:cs typeface="Arial" panose="020B0604020202020204" pitchFamily="34" charset="0"/>
              </a:rPr>
              <a:t> - </a:t>
            </a:r>
            <a:r>
              <a:rPr lang="hr-HR" altLang="sr-Latn-RS" sz="3000" dirty="0" smtClean="0">
                <a:solidFill>
                  <a:srgbClr val="202122"/>
                </a:solidFill>
                <a:latin typeface="Arial" panose="020B0604020202020204" pitchFamily="34" charset="0"/>
                <a:cs typeface="Arial" panose="020B0604020202020204" pitchFamily="34" charset="0"/>
              </a:rPr>
              <a:t>upravljanje </a:t>
            </a:r>
            <a:r>
              <a:rPr lang="hr-HR" altLang="sr-Latn-RS" sz="3000" dirty="0">
                <a:solidFill>
                  <a:srgbClr val="202122"/>
                </a:solidFill>
                <a:latin typeface="Arial" panose="020B0604020202020204" pitchFamily="34" charset="0"/>
                <a:cs typeface="Arial" panose="020B0604020202020204" pitchFamily="34" charset="0"/>
              </a:rPr>
              <a:t>grafičkim, multimedijalnim datotekama, streaming audio, video zapisima i drugim multimedijalnim sadržajima.</a:t>
            </a:r>
          </a:p>
          <a:p>
            <a:pPr marL="342900" indent="-342900">
              <a:buFont typeface="Wingdings" panose="05000000000000000000" pitchFamily="2" charset="2"/>
              <a:buChar char="Ø"/>
            </a:pPr>
            <a:endParaRPr lang="sr-Latn-RS" dirty="0" smtClean="0"/>
          </a:p>
          <a:p>
            <a:pPr marL="342900" indent="-342900">
              <a:buFont typeface="Wingdings" panose="05000000000000000000" pitchFamily="2" charset="2"/>
              <a:buChar char="Ø"/>
            </a:pPr>
            <a:endParaRPr lang="sr-Latn-RS" dirty="0"/>
          </a:p>
        </p:txBody>
      </p:sp>
    </p:spTree>
    <p:extLst>
      <p:ext uri="{BB962C8B-B14F-4D97-AF65-F5344CB8AC3E}">
        <p14:creationId xmlns:p14="http://schemas.microsoft.com/office/powerpoint/2010/main" val="4132026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EDM (Electronic Document Management)</a:t>
            </a:r>
          </a:p>
        </p:txBody>
      </p:sp>
      <p:sp>
        <p:nvSpPr>
          <p:cNvPr id="3" name="Content Placeholder 2"/>
          <p:cNvSpPr>
            <a:spLocks noGrp="1"/>
          </p:cNvSpPr>
          <p:nvPr>
            <p:ph idx="1"/>
          </p:nvPr>
        </p:nvSpPr>
        <p:spPr/>
        <p:txBody>
          <a:bodyPr>
            <a:normAutofit fontScale="92500" lnSpcReduction="20000"/>
          </a:bodyPr>
          <a:lstStyle/>
          <a:p>
            <a:pPr marL="0" lvl="0" indent="0" eaLnBrk="0" fontAlgn="base" hangingPunct="0">
              <a:lnSpc>
                <a:spcPct val="100000"/>
              </a:lnSpc>
              <a:spcBef>
                <a:spcPct val="0"/>
              </a:spcBef>
              <a:spcAft>
                <a:spcPct val="0"/>
              </a:spcAft>
              <a:buNone/>
            </a:pPr>
            <a:r>
              <a:rPr kumimoji="0" lang="hr-HR" altLang="sr-Latn-RS"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2" tooltip="Kompanija"/>
              </a:rPr>
              <a:t>Kompanije</a:t>
            </a: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 kao što su </a:t>
            </a:r>
            <a:r>
              <a:rPr kumimoji="0" lang="hr-HR" altLang="sr-Latn-RS"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3" tooltip="Farmaceutika"/>
              </a:rPr>
              <a:t>farmaceutika</a:t>
            </a: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 </a:t>
            </a:r>
            <a:r>
              <a:rPr kumimoji="0" lang="hr-HR" altLang="sr-Latn-RS"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4" tooltip="Vlada"/>
              </a:rPr>
              <a:t>vlada</a:t>
            </a: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 i finansijske usluge već neko vreme prepoznaju potrebu za preciznim rešenjima za kontrolu sadržaja. </a:t>
            </a:r>
          </a:p>
          <a:p>
            <a:pPr marL="0" lvl="0" indent="0" eaLnBrk="0" fontAlgn="base" hangingPunct="0">
              <a:lnSpc>
                <a:spcPct val="100000"/>
              </a:lnSpc>
              <a:spcBef>
                <a:spcPct val="0"/>
              </a:spcBef>
              <a:spcAft>
                <a:spcPct val="0"/>
              </a:spcAft>
              <a:buNone/>
            </a:pPr>
            <a:endPar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Ta se rešenja oslanjaju na EDM (sistemi za upravljanje dokumentacijom) kako bi omogućili provjerljivu usklađenost sa standardima i izbjegli kazne i zatvaranja što bi moglo žestoko uticati na profitabilnost. </a:t>
            </a:r>
          </a:p>
          <a:p>
            <a:pPr eaLnBrk="0" fontAlgn="base" hangingPunct="0">
              <a:lnSpc>
                <a:spcPct val="100000"/>
              </a:lnSpc>
              <a:spcBef>
                <a:spcPct val="0"/>
              </a:spcBef>
              <a:spcAft>
                <a:spcPct val="0"/>
              </a:spcAft>
              <a:buFont typeface="Wingdings" panose="05000000000000000000" pitchFamily="2" charset="2"/>
              <a:buChar char="Ø"/>
            </a:pPr>
            <a:r>
              <a:rPr lang="hr-HR" altLang="sr-Latn-RS" dirty="0" smtClean="0">
                <a:solidFill>
                  <a:srgbClr val="202122"/>
                </a:solidFill>
                <a:latin typeface="Arial" panose="020B0604020202020204" pitchFamily="34" charset="0"/>
                <a:cs typeface="Arial" panose="020B0604020202020204" pitchFamily="34" charset="0"/>
              </a:rPr>
              <a:t>P</a:t>
            </a: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otreba za kontrolom i distribucijom kritičnih dokumenata na sistematičan način. Širenjem </a:t>
            </a:r>
            <a:r>
              <a:rPr kumimoji="0" lang="hr-HR" altLang="sr-Latn-RS"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5" tooltip="Internet"/>
              </a:rPr>
              <a:t>interneta</a:t>
            </a: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 i e-trgovine, ta je potreba dramatično narasla u sve većem broju kompanija, u gotovo svim privrednim granama.</a:t>
            </a:r>
            <a:endParaRPr kumimoji="0" lang="hr-HR" altLang="sr-Latn-RS" sz="302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indent="0">
              <a:buNone/>
            </a:pPr>
            <a:endParaRPr lang="sr-Latn-RS" dirty="0"/>
          </a:p>
        </p:txBody>
      </p:sp>
    </p:spTree>
    <p:extLst>
      <p:ext uri="{BB962C8B-B14F-4D97-AF65-F5344CB8AC3E}">
        <p14:creationId xmlns:p14="http://schemas.microsoft.com/office/powerpoint/2010/main" val="131890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r-HR" altLang="sr-Latn-RS"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Ključne komponente EDM</a:t>
            </a:r>
            <a:endParaRPr lang="sr-Latn-RS" dirty="0"/>
          </a:p>
        </p:txBody>
      </p:sp>
      <p:sp>
        <p:nvSpPr>
          <p:cNvPr id="3" name="Content Placeholder 2"/>
          <p:cNvSpPr>
            <a:spLocks noGrp="1"/>
          </p:cNvSpPr>
          <p:nvPr>
            <p:ph idx="1"/>
          </p:nvPr>
        </p:nvSpPr>
        <p:spPr/>
        <p:txBody>
          <a:bodyPr>
            <a:normAutofit fontScale="85000" lnSpcReduction="20000"/>
          </a:bodyPr>
          <a:lstStyle/>
          <a:p>
            <a:pPr lvl="0" eaLnBrk="0" fontAlgn="base" hangingPunct="0">
              <a:lnSpc>
                <a:spcPct val="100000"/>
              </a:lnSpc>
              <a:spcBef>
                <a:spcPct val="0"/>
              </a:spcBef>
              <a:spcAft>
                <a:spcPct val="0"/>
              </a:spcAft>
              <a:buFont typeface="Wingdings" panose="05000000000000000000" pitchFamily="2" charset="2"/>
              <a:buChar char="Ø"/>
            </a:pPr>
            <a:r>
              <a:rPr lang="hr-HR" altLang="sr-Latn-RS" sz="2700" dirty="0">
                <a:solidFill>
                  <a:srgbClr val="202122"/>
                </a:solidFill>
                <a:latin typeface="Arial" panose="020B0604020202020204" pitchFamily="34" charset="0"/>
                <a:cs typeface="Arial" panose="020B0604020202020204" pitchFamily="34" charset="0"/>
              </a:rPr>
              <a:t>Kreiranje sadržaja: integracija sa standardnim autorskim alatima industrije, kao što su </a:t>
            </a:r>
            <a:r>
              <a:rPr lang="hr-HR" altLang="sr-Latn-RS" sz="2700" dirty="0">
                <a:solidFill>
                  <a:srgbClr val="202122"/>
                </a:solidFill>
                <a:latin typeface="Arial" panose="020B0604020202020204" pitchFamily="34" charset="0"/>
                <a:cs typeface="Arial" panose="020B0604020202020204" pitchFamily="34" charset="0"/>
                <a:hlinkClick r:id="rId2" tooltip="Microsoft Word"/>
              </a:rPr>
              <a:t>Microsoft Word</a:t>
            </a:r>
            <a:r>
              <a:rPr lang="hr-HR" altLang="sr-Latn-RS" sz="2700" dirty="0">
                <a:solidFill>
                  <a:srgbClr val="202122"/>
                </a:solidFill>
                <a:latin typeface="Arial" panose="020B0604020202020204" pitchFamily="34" charset="0"/>
                <a:cs typeface="Arial" panose="020B0604020202020204" pitchFamily="34" charset="0"/>
              </a:rPr>
              <a:t>, </a:t>
            </a:r>
            <a:r>
              <a:rPr lang="hr-HR" altLang="sr-Latn-RS" sz="2700" dirty="0">
                <a:solidFill>
                  <a:srgbClr val="202122"/>
                </a:solidFill>
                <a:latin typeface="Arial" panose="020B0604020202020204" pitchFamily="34" charset="0"/>
                <a:cs typeface="Arial" panose="020B0604020202020204" pitchFamily="34" charset="0"/>
                <a:hlinkClick r:id="rId3" tooltip="Microsoft Excel"/>
              </a:rPr>
              <a:t>Microsoft Excel</a:t>
            </a:r>
            <a:r>
              <a:rPr lang="hr-HR" altLang="sr-Latn-RS" sz="2700" dirty="0">
                <a:solidFill>
                  <a:srgbClr val="202122"/>
                </a:solidFill>
                <a:latin typeface="Arial" panose="020B0604020202020204" pitchFamily="34" charset="0"/>
                <a:cs typeface="Arial" panose="020B0604020202020204" pitchFamily="34" charset="0"/>
              </a:rPr>
              <a:t> i </a:t>
            </a:r>
            <a:r>
              <a:rPr lang="hr-HR" altLang="sr-Latn-RS" sz="2700" dirty="0">
                <a:solidFill>
                  <a:srgbClr val="202122"/>
                </a:solidFill>
                <a:latin typeface="Arial" panose="020B0604020202020204" pitchFamily="34" charset="0"/>
                <a:cs typeface="Arial" panose="020B0604020202020204" pitchFamily="34" charset="0"/>
                <a:hlinkClick r:id="rId4" tooltip="Macromedia"/>
              </a:rPr>
              <a:t>Macromedia</a:t>
            </a:r>
            <a:r>
              <a:rPr lang="hr-HR" altLang="sr-Latn-RS" sz="2700" dirty="0">
                <a:solidFill>
                  <a:srgbClr val="202122"/>
                </a:solidFill>
                <a:latin typeface="Arial" panose="020B0604020202020204" pitchFamily="34" charset="0"/>
                <a:cs typeface="Arial" panose="020B0604020202020204" pitchFamily="34" charset="0"/>
              </a:rPr>
              <a:t> Dreamweaver.</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Kontrola verzija omogućuje praćenje glavnih i sporednih verzija dokumenta</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Usluge knjižnice: osigurava sposobnost prijave / odjave i provodi korisnički specifične modele kao što su upravljanje virtualnim dokumentima i upravljanje višejezičnim prikazom</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Postupak rada: definiše i automatizuje poslovni proces koji se povezuje s kreiranjem i distribucijom dokumenata</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Upravljanje životnim ciklusom – identifikuje i uspostavlja faze dokumenta kao što su pregledan, odobren, objavljen, arhiviran, povučen.</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Pretraživanje na temelju atributa i pretraživanje cijelog teksta- dopušta korisnicima pretraživanje velikog seta informacija u situaciji kada se ne zna kako je ta informacija organizovana ili sačuvana.</a:t>
            </a:r>
          </a:p>
        </p:txBody>
      </p:sp>
    </p:spTree>
    <p:extLst>
      <p:ext uri="{BB962C8B-B14F-4D97-AF65-F5344CB8AC3E}">
        <p14:creationId xmlns:p14="http://schemas.microsoft.com/office/powerpoint/2010/main" val="2104481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r-HR" altLang="sr-Latn-RS"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Ključne komponente EDM</a:t>
            </a:r>
            <a:endParaRPr lang="sr-Latn-RS" dirty="0"/>
          </a:p>
        </p:txBody>
      </p:sp>
      <p:sp>
        <p:nvSpPr>
          <p:cNvPr id="3" name="Content Placeholder 2"/>
          <p:cNvSpPr>
            <a:spLocks noGrp="1"/>
          </p:cNvSpPr>
          <p:nvPr>
            <p:ph idx="1"/>
          </p:nvPr>
        </p:nvSpPr>
        <p:spPr/>
        <p:txBody>
          <a:bodyPr>
            <a:normAutofit fontScale="77500" lnSpcReduction="20000"/>
          </a:bodyPr>
          <a:lstStyle/>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Izvorni </a:t>
            </a:r>
            <a:r>
              <a:rPr kumimoji="0" lang="hr-HR" altLang="sr-Latn-RS"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2" tooltip="XML"/>
              </a:rPr>
              <a:t>XML</a:t>
            </a: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 dohvat i stvaranje: odvaja informaciju od prikaza.</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Prikazi - kreira verzije u drugim formatima kao što su </a:t>
            </a:r>
            <a:r>
              <a:rPr kumimoji="0" lang="hr-HR" altLang="sr-Latn-RS"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3" tooltip="PDF"/>
              </a:rPr>
              <a:t>PDF</a:t>
            </a: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 i </a:t>
            </a:r>
            <a:r>
              <a:rPr kumimoji="0" lang="hr-HR" altLang="sr-Latn-RS"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4" tooltip="HTML"/>
              </a:rPr>
              <a:t>HTML</a:t>
            </a: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 za bilo koji kanal ili uređaj</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Otvoreni </a:t>
            </a:r>
            <a:r>
              <a:rPr kumimoji="0" lang="hr-HR" altLang="sr-Latn-RS"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5" tooltip="API"/>
              </a:rPr>
              <a:t>API</a:t>
            </a: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-ji: omogućuje bržu integraciju s naslijeđenim sistemima i vodećim poslovno-kritičkim aplikacijama.</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Arhitektura usklađena sa </a:t>
            </a:r>
            <a:r>
              <a:rPr kumimoji="0" lang="hr-HR" altLang="sr-Latn-RS"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6" tooltip="Standard"/>
              </a:rPr>
              <a:t>standardima</a:t>
            </a: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 podržava XML u kreiranju optimalnog razvojnog okružja</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Neograničena skalabilnost: upravlja milijardama podataka</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Globalna platforma: lokalni jezik, kultura, valuta</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7" tooltip="LDAP"/>
              </a:rPr>
              <a:t>LDAP</a:t>
            </a: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 </a:t>
            </a:r>
            <a:r>
              <a:rPr kumimoji="0" lang="hr-HR" altLang="sr-Latn-RS"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8" tooltip="SSL"/>
              </a:rPr>
              <a:t>SSL</a:t>
            </a: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 i potpora digitalnim </a:t>
            </a:r>
            <a:r>
              <a:rPr kumimoji="0" lang="hr-HR" altLang="sr-Latn-RS"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9" tooltip="Certifikat"/>
              </a:rPr>
              <a:t>certifikatima</a:t>
            </a: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 ključno za elektroničko podnošenje prijava i trgovinu putem interneta</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User-and role-based security: kontrolira način na koji se dokumenti pregledavaju, modificiraju, odobravaju i objavljuju</a:t>
            </a:r>
          </a:p>
          <a:p>
            <a:pPr lvl="0"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Lista kontrole pristupa: kreira skup dopuštenja za definišene grupe i olakšava suradnju izvan </a:t>
            </a:r>
            <a:r>
              <a:rPr kumimoji="0" lang="hr-HR" altLang="sr-Latn-RS"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10" tooltip="Vatrozid"/>
              </a:rPr>
              <a:t>vatrozida</a:t>
            </a:r>
            <a:r>
              <a:rPr kumimoji="0" lang="hr-HR" altLang="sr-Latn-RS" b="0" i="0" u="none" strike="noStrike" cap="none" normalizeH="0" baseline="0" dirty="0" smtClean="0">
                <a:ln>
                  <a:noFill/>
                </a:ln>
                <a:solidFill>
                  <a:srgbClr val="202122"/>
                </a:solidFill>
                <a:effectLst/>
                <a:latin typeface="Arial" panose="020B0604020202020204" pitchFamily="34" charset="0"/>
                <a:cs typeface="Arial" panose="020B0604020202020204" pitchFamily="34" charset="0"/>
              </a:rPr>
              <a:t>.</a:t>
            </a:r>
            <a:endParaRPr lang="sr-Latn-RS" dirty="0" smtClean="0"/>
          </a:p>
          <a:p>
            <a:endParaRPr lang="sr-Latn-RS" dirty="0"/>
          </a:p>
        </p:txBody>
      </p:sp>
    </p:spTree>
    <p:extLst>
      <p:ext uri="{BB962C8B-B14F-4D97-AF65-F5344CB8AC3E}">
        <p14:creationId xmlns:p14="http://schemas.microsoft.com/office/powerpoint/2010/main" val="1941633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6292" y="551935"/>
            <a:ext cx="9234615" cy="683741"/>
          </a:xfrm>
        </p:spPr>
        <p:txBody>
          <a:bodyPr>
            <a:normAutofit fontScale="90000"/>
          </a:bodyPr>
          <a:lstStyle/>
          <a:p>
            <a:pPr algn="l"/>
            <a:r>
              <a:rPr lang="hr-HR" altLang="sr-Latn-RS" sz="4400" b="1" dirty="0">
                <a:solidFill>
                  <a:srgbClr val="000000"/>
                </a:solidFill>
                <a:latin typeface="Arial" panose="020B0604020202020204" pitchFamily="34" charset="0"/>
                <a:cs typeface="Arial" panose="020B0604020202020204" pitchFamily="34" charset="0"/>
              </a:rPr>
              <a:t>Upravljanje </a:t>
            </a:r>
            <a:r>
              <a:rPr lang="hr-HR" altLang="sr-Latn-RS" sz="4400" b="1" dirty="0" smtClean="0">
                <a:solidFill>
                  <a:srgbClr val="000000"/>
                </a:solidFill>
                <a:latin typeface="Arial" panose="020B0604020202020204" pitchFamily="34" charset="0"/>
                <a:cs typeface="Arial" panose="020B0604020202020204" pitchFamily="34" charset="0"/>
              </a:rPr>
              <a:t>zapisima</a:t>
            </a:r>
            <a:endParaRPr lang="sr-Latn-RS" sz="4400" b="1" dirty="0">
              <a:solidFill>
                <a:srgbClr val="00000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416907" y="1559054"/>
            <a:ext cx="9144000" cy="4742892"/>
          </a:xfrm>
        </p:spPr>
        <p:txBody>
          <a:bodyPr>
            <a:normAutofit fontScale="92500" lnSpcReduction="20000"/>
          </a:bodyPr>
          <a:lstStyle/>
          <a:p>
            <a:pPr lvl="0" algn="l" eaLnBrk="0" fontAlgn="base" hangingPunct="0">
              <a:lnSpc>
                <a:spcPct val="100000"/>
              </a:lnSpc>
              <a:spcBef>
                <a:spcPct val="0"/>
              </a:spcBef>
              <a:spcAft>
                <a:spcPct val="0"/>
              </a:spcAft>
            </a:pPr>
            <a:r>
              <a:rPr kumimoji="0" lang="hr-HR" altLang="sr-Latn-RS" b="0" i="0" u="none" strike="noStrike" cap="none" normalizeH="0" baseline="0" dirty="0" smtClean="0">
                <a:ln>
                  <a:noFill/>
                </a:ln>
                <a:solidFill>
                  <a:srgbClr val="202122"/>
                </a:solidFill>
                <a:effectLst/>
                <a:cs typeface="Arial" panose="020B0604020202020204" pitchFamily="34" charset="0"/>
              </a:rPr>
              <a:t>Sistem za upravljanje elektronskim zapisima omogućava organizacijama efikasnije korištćenje vlastitih resursa zbog mogućnosti trenutnog pristupa informacijama, timskog rada i automatizacije poslovnih procesa.</a:t>
            </a:r>
            <a:endParaRPr kumimoji="0" lang="hr-HR" altLang="sr-Latn-RS" b="0" i="0" u="none" strike="noStrike" cap="none" normalizeH="0" baseline="0" dirty="0" smtClean="0">
              <a:ln>
                <a:noFill/>
              </a:ln>
              <a:solidFill>
                <a:schemeClr val="tx1"/>
              </a:solidFill>
              <a:effectLst/>
            </a:endParaRPr>
          </a:p>
          <a:p>
            <a:pPr lvl="0" algn="l" eaLnBrk="0" fontAlgn="base" hangingPunct="0">
              <a:lnSpc>
                <a:spcPct val="100000"/>
              </a:lnSpc>
              <a:spcBef>
                <a:spcPct val="0"/>
              </a:spcBef>
              <a:spcAft>
                <a:spcPct val="0"/>
              </a:spcAft>
            </a:pPr>
            <a:endParaRPr kumimoji="0" lang="hr-HR" altLang="sr-Latn-RS" b="0" i="0" u="none" strike="noStrike" cap="none" normalizeH="0" baseline="0" dirty="0" smtClean="0">
              <a:ln>
                <a:noFill/>
              </a:ln>
              <a:solidFill>
                <a:srgbClr val="202122"/>
              </a:solidFill>
              <a:effectLst/>
              <a:cs typeface="Arial" panose="020B0604020202020204" pitchFamily="34" charset="0"/>
            </a:endParaRPr>
          </a:p>
          <a:p>
            <a:pPr lvl="0" algn="l" eaLnBrk="0" fontAlgn="base" hangingPunct="0">
              <a:lnSpc>
                <a:spcPct val="100000"/>
              </a:lnSpc>
              <a:spcBef>
                <a:spcPct val="0"/>
              </a:spcBef>
              <a:spcAft>
                <a:spcPct val="0"/>
              </a:spcAft>
            </a:pPr>
            <a:r>
              <a:rPr kumimoji="0" lang="hr-HR" altLang="sr-Latn-RS" b="0" i="0" u="none" strike="noStrike" cap="none" normalizeH="0" baseline="0" dirty="0" smtClean="0">
                <a:ln>
                  <a:noFill/>
                </a:ln>
                <a:solidFill>
                  <a:srgbClr val="202122"/>
                </a:solidFill>
                <a:effectLst/>
                <a:cs typeface="Arial" panose="020B0604020202020204" pitchFamily="34" charset="0"/>
              </a:rPr>
              <a:t>Dodatni zahtevi:</a:t>
            </a:r>
          </a:p>
          <a:p>
            <a:pPr lvl="0" algn="l" eaLnBrk="0" fontAlgn="base" hangingPunct="0">
              <a:lnSpc>
                <a:spcPct val="100000"/>
              </a:lnSpc>
              <a:spcBef>
                <a:spcPct val="0"/>
              </a:spcBef>
              <a:spcAft>
                <a:spcPct val="0"/>
              </a:spcAft>
            </a:pPr>
            <a:endParaRPr kumimoji="0" lang="hr-HR" altLang="sr-Latn-RS" b="0" i="0" u="none" strike="noStrike" cap="none" normalizeH="0" baseline="0" dirty="0" smtClean="0">
              <a:ln>
                <a:noFill/>
              </a:ln>
              <a:solidFill>
                <a:schemeClr val="tx1"/>
              </a:solidFill>
              <a:effectLst/>
            </a:endParaRPr>
          </a:p>
          <a:p>
            <a:pPr marL="342900" lvl="0" indent="-342900" algn="l"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Prijem, spremanje, indeksiranje, pretraživanje po svim elementima zapisa kao složene jedinice, i za sve vrste zapisa</a:t>
            </a:r>
          </a:p>
          <a:p>
            <a:pPr marL="342900" lvl="0" indent="-342900" algn="l"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Upravljanje zapisima u okviru zadane klasifikacije ili sistema odlaganja uz očuvanje prirodnog sleda i veza s drugim dokumentima</a:t>
            </a:r>
          </a:p>
          <a:p>
            <a:pPr marL="342900" lvl="0" indent="-342900" algn="l"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Spremanje metapodataka na nivou zapisa</a:t>
            </a:r>
          </a:p>
          <a:p>
            <a:pPr marL="342900" lvl="0" indent="-342900" algn="l"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Integracija elektronskih i papirnatih dokumenata</a:t>
            </a:r>
          </a:p>
          <a:p>
            <a:pPr marL="342900" lvl="0" indent="-342900" algn="l"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Pouzdano upravljanje i arhiva s ciljem osiguranja autentičnosti i nepromjenjivosti, posebno u smislu zakonskih i regulatornih zahteva</a:t>
            </a:r>
          </a:p>
          <a:p>
            <a:pPr marL="342900" lvl="0" indent="-342900" algn="l"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Mogućnost sistematičnog prikaza i korišćenja zapisa</a:t>
            </a:r>
          </a:p>
          <a:p>
            <a:pPr marL="342900" lvl="0" indent="-342900" algn="l" eaLnBrk="0" fontAlgn="base" hangingPunct="0">
              <a:lnSpc>
                <a:spcPct val="100000"/>
              </a:lnSpc>
              <a:spcBef>
                <a:spcPct val="0"/>
              </a:spcBef>
              <a:spcAft>
                <a:spcPct val="0"/>
              </a:spcAft>
              <a:buFont typeface="Wingdings" panose="05000000000000000000" pitchFamily="2" charset="2"/>
              <a:buChar char="Ø"/>
            </a:pPr>
            <a:r>
              <a:rPr kumimoji="0" lang="hr-HR" altLang="sr-Latn-RS" b="0" i="0" u="none" strike="noStrike" cap="none" normalizeH="0" baseline="0" dirty="0" smtClean="0">
                <a:ln>
                  <a:noFill/>
                </a:ln>
                <a:solidFill>
                  <a:srgbClr val="202122"/>
                </a:solidFill>
                <a:effectLst/>
                <a:cs typeface="Arial" panose="020B0604020202020204" pitchFamily="34" charset="0"/>
              </a:rPr>
              <a:t>Mogućnost migracije i eksporta u druge formate bez gubljenja cjelovitosti</a:t>
            </a:r>
          </a:p>
          <a:p>
            <a:endParaRPr lang="sr-Latn-RS" dirty="0"/>
          </a:p>
        </p:txBody>
      </p:sp>
    </p:spTree>
    <p:extLst>
      <p:ext uri="{BB962C8B-B14F-4D97-AF65-F5344CB8AC3E}">
        <p14:creationId xmlns:p14="http://schemas.microsoft.com/office/powerpoint/2010/main" val="290187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ltLang="sr-Latn-RS" b="1" dirty="0">
                <a:solidFill>
                  <a:srgbClr val="000000"/>
                </a:solidFill>
                <a:latin typeface="Arial" panose="020B0604020202020204" pitchFamily="34" charset="0"/>
                <a:cs typeface="Arial" panose="020B0604020202020204" pitchFamily="34" charset="0"/>
              </a:rPr>
              <a:t>Upravljanje zapisima</a:t>
            </a:r>
            <a:endParaRPr lang="sr-Latn-RS" dirty="0"/>
          </a:p>
        </p:txBody>
      </p:sp>
      <p:sp>
        <p:nvSpPr>
          <p:cNvPr id="3" name="Content Placeholder 2"/>
          <p:cNvSpPr>
            <a:spLocks noGrp="1"/>
          </p:cNvSpPr>
          <p:nvPr>
            <p:ph idx="1"/>
          </p:nvPr>
        </p:nvSpPr>
        <p:spPr/>
        <p:txBody>
          <a:bodyPr>
            <a:normAutofit lnSpcReduction="10000"/>
          </a:bodyPr>
          <a:lstStyle/>
          <a:p>
            <a:pPr marL="0" lvl="0" indent="0" eaLnBrk="0" fontAlgn="base" hangingPunct="0">
              <a:lnSpc>
                <a:spcPct val="100000"/>
              </a:lnSpc>
              <a:spcBef>
                <a:spcPct val="0"/>
              </a:spcBef>
              <a:spcAft>
                <a:spcPct val="0"/>
              </a:spcAft>
              <a:buNone/>
            </a:pPr>
            <a:r>
              <a:rPr kumimoji="0" lang="hr-HR" altLang="sr-Latn-RS" b="0" i="0" u="none" strike="noStrike" cap="none" normalizeH="0" baseline="0" dirty="0" smtClean="0">
                <a:ln>
                  <a:noFill/>
                </a:ln>
                <a:solidFill>
                  <a:srgbClr val="202122"/>
                </a:solidFill>
                <a:effectLst/>
                <a:cs typeface="Arial" panose="020B0604020202020204" pitchFamily="34" charset="0"/>
              </a:rPr>
              <a:t>Da bi sistem elektronskog upravljanja zapisima mogao funkcionisati, mora imati podršku 3 poslovna nivoa koje se međusobno prepliću i nadopunjuju:</a:t>
            </a:r>
          </a:p>
          <a:p>
            <a:pPr marL="0" lvl="0" indent="0" eaLnBrk="0" fontAlgn="base" hangingPunct="0">
              <a:lnSpc>
                <a:spcPct val="100000"/>
              </a:lnSpc>
              <a:spcBef>
                <a:spcPct val="0"/>
              </a:spcBef>
              <a:spcAft>
                <a:spcPct val="0"/>
              </a:spcAft>
              <a:buNone/>
            </a:pPr>
            <a:endParaRPr kumimoji="0" lang="hr-HR" altLang="sr-Latn-RS"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FontTx/>
              <a:buChar char="•"/>
            </a:pPr>
            <a:r>
              <a:rPr kumimoji="0" lang="hr-HR" altLang="sr-Latn-RS" b="0" i="0" u="none" strike="noStrike" cap="none" normalizeH="0" baseline="0" dirty="0" smtClean="0">
                <a:ln>
                  <a:noFill/>
                </a:ln>
                <a:solidFill>
                  <a:srgbClr val="202122"/>
                </a:solidFill>
                <a:effectLst/>
                <a:cs typeface="Arial" panose="020B0604020202020204" pitchFamily="34" charset="0"/>
              </a:rPr>
              <a:t> Nivo organizacije – definiše i postavlja mehanizme, procedure i kulturu</a:t>
            </a:r>
          </a:p>
          <a:p>
            <a:pPr marL="0" lvl="0" indent="0" eaLnBrk="0" fontAlgn="base" hangingPunct="0">
              <a:lnSpc>
                <a:spcPct val="100000"/>
              </a:lnSpc>
              <a:spcBef>
                <a:spcPct val="0"/>
              </a:spcBef>
              <a:spcAft>
                <a:spcPct val="0"/>
              </a:spcAft>
              <a:buFontTx/>
              <a:buChar char="•"/>
            </a:pPr>
            <a:r>
              <a:rPr kumimoji="0" lang="hr-HR" altLang="sr-Latn-RS" b="0" i="0" u="none" strike="noStrike" cap="none" normalizeH="0" baseline="0" dirty="0" smtClean="0">
                <a:ln>
                  <a:noFill/>
                </a:ln>
                <a:solidFill>
                  <a:srgbClr val="202122"/>
                </a:solidFill>
                <a:effectLst/>
                <a:cs typeface="Arial" panose="020B0604020202020204" pitchFamily="34" charset="0"/>
              </a:rPr>
              <a:t> Nivo procesa – integrisanost životnog ciklusa zapisa u poslovne procese</a:t>
            </a:r>
          </a:p>
          <a:p>
            <a:pPr marL="0" lvl="0" indent="0" eaLnBrk="0" fontAlgn="base" hangingPunct="0">
              <a:lnSpc>
                <a:spcPct val="100000"/>
              </a:lnSpc>
              <a:spcBef>
                <a:spcPct val="0"/>
              </a:spcBef>
              <a:spcAft>
                <a:spcPct val="0"/>
              </a:spcAft>
              <a:buFontTx/>
              <a:buChar char="•"/>
            </a:pPr>
            <a:r>
              <a:rPr kumimoji="0" lang="hr-HR" altLang="sr-Latn-RS" b="0" i="0" u="none" strike="noStrike" cap="none" normalizeH="0" baseline="0" dirty="0" smtClean="0">
                <a:ln>
                  <a:noFill/>
                </a:ln>
                <a:solidFill>
                  <a:srgbClr val="0B0080"/>
                </a:solidFill>
                <a:effectLst/>
                <a:cs typeface="Arial" panose="020B0604020202020204" pitchFamily="34" charset="0"/>
                <a:hlinkClick r:id="rId2" tooltip="IT"/>
              </a:rPr>
              <a:t> IT</a:t>
            </a:r>
            <a:r>
              <a:rPr kumimoji="0" lang="hr-HR" altLang="sr-Latn-RS" b="0" i="0" u="none" strike="noStrike" cap="none" normalizeH="0" baseline="0" dirty="0" smtClean="0">
                <a:ln>
                  <a:noFill/>
                </a:ln>
                <a:solidFill>
                  <a:srgbClr val="202122"/>
                </a:solidFill>
                <a:effectLst/>
                <a:cs typeface="Arial" panose="020B0604020202020204" pitchFamily="34" charset="0"/>
              </a:rPr>
              <a:t> nivoa – infrastrukturne pretpostavke kvalitetnog funkcionisanja sistema upravljanja zapisima</a:t>
            </a:r>
          </a:p>
          <a:p>
            <a:pPr marL="0" lvl="0" indent="0" eaLnBrk="0" fontAlgn="base" hangingPunct="0">
              <a:lnSpc>
                <a:spcPct val="100000"/>
              </a:lnSpc>
              <a:spcBef>
                <a:spcPct val="0"/>
              </a:spcBef>
              <a:spcAft>
                <a:spcPct val="0"/>
              </a:spcAft>
              <a:buNone/>
            </a:pPr>
            <a:endParaRPr kumimoji="0" lang="hr-HR" altLang="sr-Latn-RS" b="0" i="0" u="none" strike="noStrike" cap="none" normalizeH="0" baseline="0" dirty="0" smtClean="0">
              <a:ln>
                <a:noFill/>
              </a:ln>
              <a:solidFill>
                <a:srgbClr val="202122"/>
              </a:solidFill>
              <a:effectLst/>
              <a:cs typeface="Arial" panose="020B0604020202020204" pitchFamily="34" charset="0"/>
            </a:endParaRPr>
          </a:p>
          <a:p>
            <a:pPr marL="0" lvl="0" indent="0" eaLnBrk="0" fontAlgn="base" hangingPunct="0">
              <a:lnSpc>
                <a:spcPct val="100000"/>
              </a:lnSpc>
              <a:spcBef>
                <a:spcPct val="0"/>
              </a:spcBef>
              <a:spcAft>
                <a:spcPct val="0"/>
              </a:spcAft>
              <a:buNone/>
            </a:pPr>
            <a:endParaRPr lang="hr-HR" altLang="sr-Latn-RS" dirty="0">
              <a:solidFill>
                <a:srgbClr val="202122"/>
              </a:solidFill>
              <a:cs typeface="Arial" panose="020B0604020202020204" pitchFamily="34" charset="0"/>
            </a:endParaRPr>
          </a:p>
          <a:p>
            <a:endParaRPr lang="sr-Latn-RS" dirty="0"/>
          </a:p>
        </p:txBody>
      </p:sp>
    </p:spTree>
    <p:extLst>
      <p:ext uri="{BB962C8B-B14F-4D97-AF65-F5344CB8AC3E}">
        <p14:creationId xmlns:p14="http://schemas.microsoft.com/office/powerpoint/2010/main" val="3257963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135</TotalTime>
  <Words>1243</Words>
  <Application>Microsoft Office PowerPoint</Application>
  <PresentationFormat>Widescreen</PresentationFormat>
  <Paragraphs>138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Theme</vt:lpstr>
      <vt:lpstr>Upravljanje poslovnim sadržajem  (Enterprise content management - ECM)</vt:lpstr>
      <vt:lpstr>Enterprise content management - ECM </vt:lpstr>
      <vt:lpstr>ECM je integrisani sistem </vt:lpstr>
      <vt:lpstr>ECM je integrisani sistem </vt:lpstr>
      <vt:lpstr>EDM (Electronic Document Management)</vt:lpstr>
      <vt:lpstr>Ključne komponente EDM</vt:lpstr>
      <vt:lpstr>Ključne komponente EDM</vt:lpstr>
      <vt:lpstr>Upravljanje zapisima</vt:lpstr>
      <vt:lpstr>Upravljanje zapisima</vt:lpstr>
      <vt:lpstr>Koristi sistema za upravljanje zapisima</vt:lpstr>
      <vt:lpstr>Upravljanje digitalnom imovinom</vt:lpstr>
      <vt:lpstr>Ključne komponente DAM</vt:lpstr>
      <vt:lpstr>Enterprise Content Management (ECM) sistem</vt:lpstr>
      <vt:lpstr>Podrška poslovnoj saradnji</vt:lpstr>
      <vt:lpstr>Upravljanje sadržajima na webu</vt:lpstr>
      <vt:lpstr>Digitalizacija dokumenata</vt:lpstr>
      <vt:lpstr>Prednosti digitalizacije papirnatih dokumenata i informacija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mtodorovic</dc:creator>
  <cp:lastModifiedBy>mtodorovic</cp:lastModifiedBy>
  <cp:revision>21</cp:revision>
  <dcterms:created xsi:type="dcterms:W3CDTF">2020-11-12T11:14:32Z</dcterms:created>
  <dcterms:modified xsi:type="dcterms:W3CDTF">2020-11-24T15:23:48Z</dcterms:modified>
</cp:coreProperties>
</file>