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23"/>
  </p:notesMasterIdLst>
  <p:sldIdLst>
    <p:sldId id="350" r:id="rId2"/>
    <p:sldId id="351" r:id="rId3"/>
    <p:sldId id="352" r:id="rId4"/>
    <p:sldId id="353" r:id="rId5"/>
    <p:sldId id="354" r:id="rId6"/>
    <p:sldId id="355" r:id="rId7"/>
    <p:sldId id="356" r:id="rId8"/>
    <p:sldId id="357" r:id="rId9"/>
    <p:sldId id="358" r:id="rId10"/>
    <p:sldId id="359" r:id="rId11"/>
    <p:sldId id="360" r:id="rId12"/>
    <p:sldId id="361" r:id="rId13"/>
    <p:sldId id="362" r:id="rId14"/>
    <p:sldId id="363" r:id="rId15"/>
    <p:sldId id="364" r:id="rId16"/>
    <p:sldId id="365" r:id="rId17"/>
    <p:sldId id="366" r:id="rId18"/>
    <p:sldId id="367" r:id="rId19"/>
    <p:sldId id="368" r:id="rId20"/>
    <p:sldId id="369" r:id="rId21"/>
    <p:sldId id="349"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54" autoAdjust="0"/>
  </p:normalViewPr>
  <p:slideViewPr>
    <p:cSldViewPr snapToGrid="0">
      <p:cViewPr varScale="1">
        <p:scale>
          <a:sx n="102" d="100"/>
          <a:sy n="102" d="100"/>
        </p:scale>
        <p:origin x="264" y="114"/>
      </p:cViewPr>
      <p:guideLst/>
    </p:cSldViewPr>
  </p:slideViewPr>
  <p:notesTextViewPr>
    <p:cViewPr>
      <p:scale>
        <a:sx n="1" d="1"/>
        <a:sy n="1" d="1"/>
      </p:scale>
      <p:origin x="0" y="0"/>
    </p:cViewPr>
  </p:notesTextViewPr>
  <p:gridSpacing cx="180000" cy="180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r-Latn-C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D3B339-E93D-4D60-9A5F-639650F66548}" type="datetimeFigureOut">
              <a:rPr lang="sr-Latn-CS" smtClean="0"/>
              <a:t>26.10.2020.</a:t>
            </a:fld>
            <a:endParaRPr lang="sr-Latn-C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r-Latn-C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r-Latn-C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7F4583-E3AF-4107-AE81-376D764A1162}" type="slidenum">
              <a:rPr lang="sr-Latn-CS" smtClean="0"/>
              <a:t>‹#›</a:t>
            </a:fld>
            <a:endParaRPr lang="sr-Latn-CS"/>
          </a:p>
        </p:txBody>
      </p:sp>
    </p:spTree>
    <p:extLst>
      <p:ext uri="{BB962C8B-B14F-4D97-AF65-F5344CB8AC3E}">
        <p14:creationId xmlns:p14="http://schemas.microsoft.com/office/powerpoint/2010/main" val="2517866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1F1A013-3809-4A57-AE04-AFC4C65A3365}" type="datetimeFigureOut">
              <a:rPr lang="sr-Latn-RS" smtClean="0"/>
              <a:t>26.10.2020.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99B1F005-60BF-4574-A904-079AA534C02F}" type="slidenum">
              <a:rPr lang="sr-Latn-RS" smtClean="0"/>
              <a:t>‹#›</a:t>
            </a:fld>
            <a:endParaRPr lang="sr-Latn-RS"/>
          </a:p>
        </p:txBody>
      </p:sp>
    </p:spTree>
    <p:extLst>
      <p:ext uri="{BB962C8B-B14F-4D97-AF65-F5344CB8AC3E}">
        <p14:creationId xmlns:p14="http://schemas.microsoft.com/office/powerpoint/2010/main" val="2427801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F1A013-3809-4A57-AE04-AFC4C65A3365}" type="datetimeFigureOut">
              <a:rPr lang="sr-Latn-RS" smtClean="0"/>
              <a:t>26.10.2020.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99B1F005-60BF-4574-A904-079AA534C02F}" type="slidenum">
              <a:rPr lang="sr-Latn-RS" smtClean="0"/>
              <a:t>‹#›</a:t>
            </a:fld>
            <a:endParaRPr lang="sr-Latn-RS"/>
          </a:p>
        </p:txBody>
      </p:sp>
    </p:spTree>
    <p:extLst>
      <p:ext uri="{BB962C8B-B14F-4D97-AF65-F5344CB8AC3E}">
        <p14:creationId xmlns:p14="http://schemas.microsoft.com/office/powerpoint/2010/main" val="3707950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F1A013-3809-4A57-AE04-AFC4C65A3365}" type="datetimeFigureOut">
              <a:rPr lang="sr-Latn-RS" smtClean="0"/>
              <a:t>26.10.2020.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99B1F005-60BF-4574-A904-079AA534C02F}" type="slidenum">
              <a:rPr lang="sr-Latn-RS" smtClean="0"/>
              <a:t>‹#›</a:t>
            </a:fld>
            <a:endParaRPr lang="sr-Latn-R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178098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F1A013-3809-4A57-AE04-AFC4C65A3365}" type="datetimeFigureOut">
              <a:rPr lang="sr-Latn-RS" smtClean="0"/>
              <a:t>26.10.2020.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99B1F005-60BF-4574-A904-079AA534C02F}" type="slidenum">
              <a:rPr lang="sr-Latn-RS" smtClean="0"/>
              <a:t>‹#›</a:t>
            </a:fld>
            <a:endParaRPr lang="sr-Latn-RS"/>
          </a:p>
        </p:txBody>
      </p:sp>
    </p:spTree>
    <p:extLst>
      <p:ext uri="{BB962C8B-B14F-4D97-AF65-F5344CB8AC3E}">
        <p14:creationId xmlns:p14="http://schemas.microsoft.com/office/powerpoint/2010/main" val="20238635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F1A013-3809-4A57-AE04-AFC4C65A3365}" type="datetimeFigureOut">
              <a:rPr lang="sr-Latn-RS" smtClean="0"/>
              <a:t>26.10.2020.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99B1F005-60BF-4574-A904-079AA534C02F}" type="slidenum">
              <a:rPr lang="sr-Latn-RS" smtClean="0"/>
              <a:t>‹#›</a:t>
            </a:fld>
            <a:endParaRPr lang="sr-Latn-R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607586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F1A013-3809-4A57-AE04-AFC4C65A3365}" type="datetimeFigureOut">
              <a:rPr lang="sr-Latn-RS" smtClean="0"/>
              <a:t>26.10.2020.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99B1F005-60BF-4574-A904-079AA534C02F}" type="slidenum">
              <a:rPr lang="sr-Latn-RS" smtClean="0"/>
              <a:t>‹#›</a:t>
            </a:fld>
            <a:endParaRPr lang="sr-Latn-RS"/>
          </a:p>
        </p:txBody>
      </p:sp>
    </p:spTree>
    <p:extLst>
      <p:ext uri="{BB962C8B-B14F-4D97-AF65-F5344CB8AC3E}">
        <p14:creationId xmlns:p14="http://schemas.microsoft.com/office/powerpoint/2010/main" val="15489580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F1A013-3809-4A57-AE04-AFC4C65A3365}" type="datetimeFigureOut">
              <a:rPr lang="sr-Latn-RS" smtClean="0"/>
              <a:t>26.10.2020.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99B1F005-60BF-4574-A904-079AA534C02F}" type="slidenum">
              <a:rPr lang="sr-Latn-RS" smtClean="0"/>
              <a:t>‹#›</a:t>
            </a:fld>
            <a:endParaRPr lang="sr-Latn-RS"/>
          </a:p>
        </p:txBody>
      </p:sp>
    </p:spTree>
    <p:extLst>
      <p:ext uri="{BB962C8B-B14F-4D97-AF65-F5344CB8AC3E}">
        <p14:creationId xmlns:p14="http://schemas.microsoft.com/office/powerpoint/2010/main" val="1824070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F1A013-3809-4A57-AE04-AFC4C65A3365}" type="datetimeFigureOut">
              <a:rPr lang="sr-Latn-RS" smtClean="0"/>
              <a:t>26.10.2020.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99B1F005-60BF-4574-A904-079AA534C02F}" type="slidenum">
              <a:rPr lang="sr-Latn-RS" smtClean="0"/>
              <a:t>‹#›</a:t>
            </a:fld>
            <a:endParaRPr lang="sr-Latn-RS"/>
          </a:p>
        </p:txBody>
      </p:sp>
    </p:spTree>
    <p:extLst>
      <p:ext uri="{BB962C8B-B14F-4D97-AF65-F5344CB8AC3E}">
        <p14:creationId xmlns:p14="http://schemas.microsoft.com/office/powerpoint/2010/main" val="4116731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F1A013-3809-4A57-AE04-AFC4C65A3365}" type="datetimeFigureOut">
              <a:rPr lang="sr-Latn-RS" smtClean="0"/>
              <a:t>26.10.2020.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99B1F005-60BF-4574-A904-079AA534C02F}" type="slidenum">
              <a:rPr lang="sr-Latn-RS" smtClean="0"/>
              <a:t>‹#›</a:t>
            </a:fld>
            <a:endParaRPr lang="sr-Latn-RS"/>
          </a:p>
        </p:txBody>
      </p:sp>
    </p:spTree>
    <p:extLst>
      <p:ext uri="{BB962C8B-B14F-4D97-AF65-F5344CB8AC3E}">
        <p14:creationId xmlns:p14="http://schemas.microsoft.com/office/powerpoint/2010/main" val="4245243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F1A013-3809-4A57-AE04-AFC4C65A3365}" type="datetimeFigureOut">
              <a:rPr lang="sr-Latn-RS" smtClean="0"/>
              <a:t>26.10.2020.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99B1F005-60BF-4574-A904-079AA534C02F}" type="slidenum">
              <a:rPr lang="sr-Latn-RS" smtClean="0"/>
              <a:t>‹#›</a:t>
            </a:fld>
            <a:endParaRPr lang="sr-Latn-RS"/>
          </a:p>
        </p:txBody>
      </p:sp>
    </p:spTree>
    <p:extLst>
      <p:ext uri="{BB962C8B-B14F-4D97-AF65-F5344CB8AC3E}">
        <p14:creationId xmlns:p14="http://schemas.microsoft.com/office/powerpoint/2010/main" val="3895946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1F1A013-3809-4A57-AE04-AFC4C65A3365}" type="datetimeFigureOut">
              <a:rPr lang="sr-Latn-RS" smtClean="0"/>
              <a:t>26.10.2020.</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99B1F005-60BF-4574-A904-079AA534C02F}" type="slidenum">
              <a:rPr lang="sr-Latn-RS" smtClean="0"/>
              <a:t>‹#›</a:t>
            </a:fld>
            <a:endParaRPr lang="sr-Latn-RS"/>
          </a:p>
        </p:txBody>
      </p:sp>
    </p:spTree>
    <p:extLst>
      <p:ext uri="{BB962C8B-B14F-4D97-AF65-F5344CB8AC3E}">
        <p14:creationId xmlns:p14="http://schemas.microsoft.com/office/powerpoint/2010/main" val="43544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1F1A013-3809-4A57-AE04-AFC4C65A3365}" type="datetimeFigureOut">
              <a:rPr lang="sr-Latn-RS" smtClean="0"/>
              <a:t>26.10.2020.</a:t>
            </a:fld>
            <a:endParaRPr lang="sr-Latn-RS"/>
          </a:p>
        </p:txBody>
      </p:sp>
      <p:sp>
        <p:nvSpPr>
          <p:cNvPr id="8" name="Footer Placeholder 7"/>
          <p:cNvSpPr>
            <a:spLocks noGrp="1"/>
          </p:cNvSpPr>
          <p:nvPr>
            <p:ph type="ftr" sz="quarter" idx="11"/>
          </p:nvPr>
        </p:nvSpPr>
        <p:spPr/>
        <p:txBody>
          <a:bodyPr/>
          <a:lstStyle/>
          <a:p>
            <a:endParaRPr lang="sr-Latn-RS"/>
          </a:p>
        </p:txBody>
      </p:sp>
      <p:sp>
        <p:nvSpPr>
          <p:cNvPr id="9" name="Slide Number Placeholder 8"/>
          <p:cNvSpPr>
            <a:spLocks noGrp="1"/>
          </p:cNvSpPr>
          <p:nvPr>
            <p:ph type="sldNum" sz="quarter" idx="12"/>
          </p:nvPr>
        </p:nvSpPr>
        <p:spPr/>
        <p:txBody>
          <a:bodyPr/>
          <a:lstStyle/>
          <a:p>
            <a:fld id="{99B1F005-60BF-4574-A904-079AA534C02F}" type="slidenum">
              <a:rPr lang="sr-Latn-RS" smtClean="0"/>
              <a:t>‹#›</a:t>
            </a:fld>
            <a:endParaRPr lang="sr-Latn-RS"/>
          </a:p>
        </p:txBody>
      </p:sp>
    </p:spTree>
    <p:extLst>
      <p:ext uri="{BB962C8B-B14F-4D97-AF65-F5344CB8AC3E}">
        <p14:creationId xmlns:p14="http://schemas.microsoft.com/office/powerpoint/2010/main" val="180192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1F1A013-3809-4A57-AE04-AFC4C65A3365}" type="datetimeFigureOut">
              <a:rPr lang="sr-Latn-RS" smtClean="0"/>
              <a:t>26.10.2020.</a:t>
            </a:fld>
            <a:endParaRPr lang="sr-Latn-RS"/>
          </a:p>
        </p:txBody>
      </p:sp>
      <p:sp>
        <p:nvSpPr>
          <p:cNvPr id="4" name="Footer Placeholder 3"/>
          <p:cNvSpPr>
            <a:spLocks noGrp="1"/>
          </p:cNvSpPr>
          <p:nvPr>
            <p:ph type="ftr" sz="quarter" idx="11"/>
          </p:nvPr>
        </p:nvSpPr>
        <p:spPr/>
        <p:txBody>
          <a:bodyPr/>
          <a:lstStyle/>
          <a:p>
            <a:endParaRPr lang="sr-Latn-RS"/>
          </a:p>
        </p:txBody>
      </p:sp>
      <p:sp>
        <p:nvSpPr>
          <p:cNvPr id="5" name="Slide Number Placeholder 4"/>
          <p:cNvSpPr>
            <a:spLocks noGrp="1"/>
          </p:cNvSpPr>
          <p:nvPr>
            <p:ph type="sldNum" sz="quarter" idx="12"/>
          </p:nvPr>
        </p:nvSpPr>
        <p:spPr/>
        <p:txBody>
          <a:bodyPr/>
          <a:lstStyle/>
          <a:p>
            <a:fld id="{99B1F005-60BF-4574-A904-079AA534C02F}" type="slidenum">
              <a:rPr lang="sr-Latn-RS" smtClean="0"/>
              <a:t>‹#›</a:t>
            </a:fld>
            <a:endParaRPr lang="sr-Latn-RS"/>
          </a:p>
        </p:txBody>
      </p:sp>
    </p:spTree>
    <p:extLst>
      <p:ext uri="{BB962C8B-B14F-4D97-AF65-F5344CB8AC3E}">
        <p14:creationId xmlns:p14="http://schemas.microsoft.com/office/powerpoint/2010/main" val="2801095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F1A013-3809-4A57-AE04-AFC4C65A3365}" type="datetimeFigureOut">
              <a:rPr lang="sr-Latn-RS" smtClean="0"/>
              <a:t>26.10.2020.</a:t>
            </a:fld>
            <a:endParaRPr lang="sr-Latn-RS"/>
          </a:p>
        </p:txBody>
      </p:sp>
      <p:sp>
        <p:nvSpPr>
          <p:cNvPr id="3" name="Footer Placeholder 2"/>
          <p:cNvSpPr>
            <a:spLocks noGrp="1"/>
          </p:cNvSpPr>
          <p:nvPr>
            <p:ph type="ftr" sz="quarter" idx="11"/>
          </p:nvPr>
        </p:nvSpPr>
        <p:spPr/>
        <p:txBody>
          <a:bodyPr/>
          <a:lstStyle/>
          <a:p>
            <a:endParaRPr lang="sr-Latn-RS"/>
          </a:p>
        </p:txBody>
      </p:sp>
      <p:sp>
        <p:nvSpPr>
          <p:cNvPr id="4" name="Slide Number Placeholder 3"/>
          <p:cNvSpPr>
            <a:spLocks noGrp="1"/>
          </p:cNvSpPr>
          <p:nvPr>
            <p:ph type="sldNum" sz="quarter" idx="12"/>
          </p:nvPr>
        </p:nvSpPr>
        <p:spPr/>
        <p:txBody>
          <a:bodyPr/>
          <a:lstStyle/>
          <a:p>
            <a:fld id="{99B1F005-60BF-4574-A904-079AA534C02F}" type="slidenum">
              <a:rPr lang="sr-Latn-RS" smtClean="0"/>
              <a:t>‹#›</a:t>
            </a:fld>
            <a:endParaRPr lang="sr-Latn-RS"/>
          </a:p>
        </p:txBody>
      </p:sp>
    </p:spTree>
    <p:extLst>
      <p:ext uri="{BB962C8B-B14F-4D97-AF65-F5344CB8AC3E}">
        <p14:creationId xmlns:p14="http://schemas.microsoft.com/office/powerpoint/2010/main" val="3115688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F1A013-3809-4A57-AE04-AFC4C65A3365}" type="datetimeFigureOut">
              <a:rPr lang="sr-Latn-RS" smtClean="0"/>
              <a:t>26.10.2020.</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99B1F005-60BF-4574-A904-079AA534C02F}" type="slidenum">
              <a:rPr lang="sr-Latn-RS" smtClean="0"/>
              <a:t>‹#›</a:t>
            </a:fld>
            <a:endParaRPr lang="sr-Latn-RS"/>
          </a:p>
        </p:txBody>
      </p:sp>
    </p:spTree>
    <p:extLst>
      <p:ext uri="{BB962C8B-B14F-4D97-AF65-F5344CB8AC3E}">
        <p14:creationId xmlns:p14="http://schemas.microsoft.com/office/powerpoint/2010/main" val="2624975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F1A013-3809-4A57-AE04-AFC4C65A3365}" type="datetimeFigureOut">
              <a:rPr lang="sr-Latn-RS" smtClean="0"/>
              <a:t>26.10.2020.</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99B1F005-60BF-4574-A904-079AA534C02F}" type="slidenum">
              <a:rPr lang="sr-Latn-RS" smtClean="0"/>
              <a:t>‹#›</a:t>
            </a:fld>
            <a:endParaRPr lang="sr-Latn-RS"/>
          </a:p>
        </p:txBody>
      </p:sp>
    </p:spTree>
    <p:extLst>
      <p:ext uri="{BB962C8B-B14F-4D97-AF65-F5344CB8AC3E}">
        <p14:creationId xmlns:p14="http://schemas.microsoft.com/office/powerpoint/2010/main" val="1831246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1F1A013-3809-4A57-AE04-AFC4C65A3365}" type="datetimeFigureOut">
              <a:rPr lang="sr-Latn-RS" smtClean="0"/>
              <a:t>26.10.2020.</a:t>
            </a:fld>
            <a:endParaRPr lang="sr-Latn-R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r-Latn-R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99B1F005-60BF-4574-A904-079AA534C02F}" type="slidenum">
              <a:rPr lang="sr-Latn-RS" smtClean="0"/>
              <a:t>‹#›</a:t>
            </a:fld>
            <a:endParaRPr lang="sr-Latn-RS"/>
          </a:p>
        </p:txBody>
      </p:sp>
    </p:spTree>
    <p:extLst>
      <p:ext uri="{BB962C8B-B14F-4D97-AF65-F5344CB8AC3E}">
        <p14:creationId xmlns:p14="http://schemas.microsoft.com/office/powerpoint/2010/main" val="29422692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25311"/>
          </a:xfrm>
        </p:spPr>
        <p:txBody>
          <a:bodyPr>
            <a:normAutofit/>
          </a:bodyPr>
          <a:lstStyle/>
          <a:p>
            <a:r>
              <a:rPr lang="sr-Latn-CS" sz="2000" dirty="0"/>
              <a:t>Slojevi OSI standarda</a:t>
            </a:r>
          </a:p>
        </p:txBody>
      </p:sp>
      <p:sp>
        <p:nvSpPr>
          <p:cNvPr id="3" name="Content Placeholder 2"/>
          <p:cNvSpPr>
            <a:spLocks noGrp="1"/>
          </p:cNvSpPr>
          <p:nvPr>
            <p:ph idx="1"/>
          </p:nvPr>
        </p:nvSpPr>
        <p:spPr>
          <a:xfrm>
            <a:off x="609599" y="1432874"/>
            <a:ext cx="6347714" cy="4608489"/>
          </a:xfrm>
        </p:spPr>
        <p:txBody>
          <a:bodyPr>
            <a:normAutofit lnSpcReduction="10000"/>
          </a:bodyPr>
          <a:lstStyle/>
          <a:p>
            <a:pPr algn="just"/>
            <a:r>
              <a:rPr lang="sr-Latn-CS" sz="2000" dirty="0"/>
              <a:t>Model OSI deli zadatke u vezi sa informacijom koja se kreće između umreženih računara u sedam manjih, lakše upravljivih grupa zadataka. Zadatak ili grupa zadataka se zatim dodeljuje svakom od sedam slojeva OSI. Svaki sloj je zaseban, tako da zadaci dodeljeni svakom sloju mogu da se implementiraju nezavisno. To omogućava da rešenja koja nudi jedan sloj ne ugrožavaju druge slojeve. </a:t>
            </a:r>
            <a:endParaRPr lang="sr-Latn-CS" sz="2000" dirty="0" smtClean="0"/>
          </a:p>
          <a:p>
            <a:pPr algn="just"/>
            <a:r>
              <a:rPr lang="sr-Latn-CS" sz="2000" dirty="0"/>
              <a:t>Sedam slojeva referentnog modela </a:t>
            </a:r>
            <a:r>
              <a:rPr lang="sr-Latn-CS" sz="2000" dirty="0" smtClean="0"/>
              <a:t>OSI, prikazani na slici 6.6, </a:t>
            </a:r>
            <a:r>
              <a:rPr lang="sr-Latn-CS" sz="2000" dirty="0"/>
              <a:t>mogu da se podele u dve kategorije: viši i niži slojevi. Viši slojevi modela OSI se bave pitanjima aplikacije i obično su implementirani samo u softwareu. Najviši sloj, aplikacija, najbliži je krajnjem korisniku. </a:t>
            </a:r>
          </a:p>
        </p:txBody>
      </p:sp>
    </p:spTree>
    <p:extLst>
      <p:ext uri="{BB962C8B-B14F-4D97-AF65-F5344CB8AC3E}">
        <p14:creationId xmlns:p14="http://schemas.microsoft.com/office/powerpoint/2010/main" val="36934248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81320"/>
            <a:ext cx="6347713" cy="672445"/>
          </a:xfrm>
        </p:spPr>
        <p:txBody>
          <a:bodyPr/>
          <a:lstStyle/>
          <a:p>
            <a:endParaRPr lang="sr-Latn-CS" dirty="0"/>
          </a:p>
        </p:txBody>
      </p:sp>
      <p:sp>
        <p:nvSpPr>
          <p:cNvPr id="3" name="Content Placeholder 2"/>
          <p:cNvSpPr>
            <a:spLocks noGrp="1"/>
          </p:cNvSpPr>
          <p:nvPr>
            <p:ph idx="1"/>
          </p:nvPr>
        </p:nvSpPr>
        <p:spPr>
          <a:xfrm>
            <a:off x="609599" y="1253766"/>
            <a:ext cx="6347714" cy="4787598"/>
          </a:xfrm>
        </p:spPr>
        <p:txBody>
          <a:bodyPr>
            <a:normAutofit/>
          </a:bodyPr>
          <a:lstStyle/>
          <a:p>
            <a:r>
              <a:rPr lang="sr-Latn-CS" sz="2400" b="1" dirty="0"/>
              <a:t>Sloj </a:t>
            </a:r>
            <a:r>
              <a:rPr lang="sr-Latn-CS" sz="2400" b="1" dirty="0" smtClean="0"/>
              <a:t>prezentacije</a:t>
            </a:r>
          </a:p>
          <a:p>
            <a:r>
              <a:rPr lang="sr-Latn-CS" sz="2000" dirty="0" smtClean="0"/>
              <a:t>Sloj </a:t>
            </a:r>
            <a:r>
              <a:rPr lang="sr-Latn-CS" sz="2000" dirty="0"/>
              <a:t>prezentacije (P-Layer) ili sloj predstavljanja, treba da prilagodi informacije koje mu dostavlja sloj primene. Drugim rečima, zadužen je za sintaksu tih informacija. To znači da procesi u sloju primene ne moraju da vode računa o predstavljanju podataka, već samo o značenju. Prevođenje na zajedničku sintaksu omogućava komunikaciju dva aplikativna procesa. Glavne funkcije u tom smislu su kompresija podataka, konverzija koda u slučaju da su krajnji terminali nekompatibilni ( nopr. Jedan koristi ASCII a drugi EBCDIC kod) i druge.</a:t>
            </a:r>
          </a:p>
        </p:txBody>
      </p:sp>
    </p:spTree>
    <p:extLst>
      <p:ext uri="{BB962C8B-B14F-4D97-AF65-F5344CB8AC3E}">
        <p14:creationId xmlns:p14="http://schemas.microsoft.com/office/powerpoint/2010/main" val="3967649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578177"/>
          </a:xfrm>
        </p:spPr>
        <p:txBody>
          <a:bodyPr>
            <a:normAutofit fontScale="90000"/>
          </a:bodyPr>
          <a:lstStyle/>
          <a:p>
            <a:endParaRPr lang="sr-Latn-CS" dirty="0"/>
          </a:p>
        </p:txBody>
      </p:sp>
      <p:sp>
        <p:nvSpPr>
          <p:cNvPr id="3" name="Content Placeholder 2"/>
          <p:cNvSpPr>
            <a:spLocks noGrp="1"/>
          </p:cNvSpPr>
          <p:nvPr>
            <p:ph idx="1"/>
          </p:nvPr>
        </p:nvSpPr>
        <p:spPr>
          <a:xfrm>
            <a:off x="609599" y="1338606"/>
            <a:ext cx="6347714" cy="4702757"/>
          </a:xfrm>
        </p:spPr>
        <p:txBody>
          <a:bodyPr>
            <a:normAutofit lnSpcReduction="10000"/>
          </a:bodyPr>
          <a:lstStyle/>
          <a:p>
            <a:r>
              <a:rPr lang="sr-Latn-CS" sz="2400" b="1" dirty="0"/>
              <a:t>Sloj </a:t>
            </a:r>
            <a:r>
              <a:rPr lang="sr-Latn-CS" sz="2400" b="1" dirty="0" smtClean="0"/>
              <a:t>aplikacije</a:t>
            </a:r>
          </a:p>
          <a:p>
            <a:pPr algn="just"/>
            <a:r>
              <a:rPr lang="sr-Latn-CS" sz="2000" dirty="0" smtClean="0"/>
              <a:t>Sloj </a:t>
            </a:r>
            <a:r>
              <a:rPr lang="sr-Latn-CS" sz="2000" dirty="0"/>
              <a:t>aplikacije (A-Layer, Application Layer) ili sloj primene, obezbeđuje prenos podataka između aplikacionih procesa. On ne pruža nikakav servis drugim slojevima, već ima  zadatak da procesima koji se odvijaju na ovom nivou obezbedi pristup OSI okruženju. Ako je neka aplikacija distribuirana na više sistema onda svaki njen deo čini jedan aplikacioni proces. Entitet u sloju primene predstavlja deo aplikacionog procesa. Jedan deo tog procesa obezbeđuje servis drugim delovima aplikacionog procesa koji je izvan referentnog modela OSI. Primeri tih servisa je servis koji omogućava prenos datoteka (File transfer Service) ili servis virtuelnog terminala (Virtual Terminal Service).</a:t>
            </a:r>
          </a:p>
          <a:p>
            <a:endParaRPr lang="sr-Latn-CS" sz="2000" dirty="0"/>
          </a:p>
          <a:p>
            <a:endParaRPr lang="sr-Latn-CS" sz="2000" dirty="0"/>
          </a:p>
        </p:txBody>
      </p:sp>
    </p:spTree>
    <p:extLst>
      <p:ext uri="{BB962C8B-B14F-4D97-AF65-F5344CB8AC3E}">
        <p14:creationId xmlns:p14="http://schemas.microsoft.com/office/powerpoint/2010/main" val="1034729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115505"/>
          </a:xfrm>
        </p:spPr>
        <p:txBody>
          <a:bodyPr>
            <a:normAutofit/>
          </a:bodyPr>
          <a:lstStyle/>
          <a:p>
            <a:endParaRPr lang="sr-Latn-CS" dirty="0"/>
          </a:p>
        </p:txBody>
      </p:sp>
      <p:sp>
        <p:nvSpPr>
          <p:cNvPr id="3" name="Content Placeholder 2"/>
          <p:cNvSpPr>
            <a:spLocks noGrp="1"/>
          </p:cNvSpPr>
          <p:nvPr>
            <p:ph idx="1"/>
          </p:nvPr>
        </p:nvSpPr>
        <p:spPr>
          <a:xfrm>
            <a:off x="609599" y="2064470"/>
            <a:ext cx="6347714" cy="3976893"/>
          </a:xfrm>
        </p:spPr>
        <p:txBody>
          <a:bodyPr>
            <a:normAutofit lnSpcReduction="10000"/>
          </a:bodyPr>
          <a:lstStyle/>
          <a:p>
            <a:r>
              <a:rPr lang="sr-Latn-CS" sz="2400" b="1" dirty="0"/>
              <a:t>Rad slojeva modela </a:t>
            </a:r>
            <a:r>
              <a:rPr lang="sr-Latn-CS" sz="2400" b="1" dirty="0" smtClean="0"/>
              <a:t>OSI</a:t>
            </a:r>
          </a:p>
          <a:p>
            <a:endParaRPr lang="sr-Latn-RS" sz="2400" b="1" dirty="0"/>
          </a:p>
          <a:p>
            <a:pPr algn="just"/>
            <a:r>
              <a:rPr lang="sr-Latn-CS" sz="2000" dirty="0"/>
              <a:t>Na Slici </a:t>
            </a:r>
            <a:r>
              <a:rPr lang="sr-Latn-CS" sz="2000" dirty="0" smtClean="0"/>
              <a:t>6-7 </a:t>
            </a:r>
            <a:r>
              <a:rPr lang="sr-Latn-CS" sz="2000" dirty="0"/>
              <a:t>prikazan je referentni model za međupovezivanje otvorenih sistema. Komunikacija između sistema A i sistema B se odvija na sledeći način: aplikativni program u sistemu A prenosi poruku sloju prezentacije istog sistema. </a:t>
            </a:r>
            <a:endParaRPr lang="sr-Latn-CS" sz="2000" dirty="0" smtClean="0"/>
          </a:p>
          <a:p>
            <a:pPr algn="just"/>
            <a:r>
              <a:rPr lang="sr-Latn-CS" sz="2000" dirty="0"/>
              <a:t>Sloj prezentacije izvršava odgovarajuće funkcije, dodaje kontrolne informacije i tako novo formiranu poruku predaje sledećem nižem sloju. Niži sloj, sloj sesije, dodaje svoje kontrolne informacije i poruku predaje sloju prenosa itd. </a:t>
            </a:r>
          </a:p>
        </p:txBody>
      </p:sp>
    </p:spTree>
    <p:extLst>
      <p:ext uri="{BB962C8B-B14F-4D97-AF65-F5344CB8AC3E}">
        <p14:creationId xmlns:p14="http://schemas.microsoft.com/office/powerpoint/2010/main" val="1184733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465" y="6371964"/>
            <a:ext cx="6347713" cy="333080"/>
          </a:xfrm>
        </p:spPr>
        <p:txBody>
          <a:bodyPr>
            <a:noAutofit/>
          </a:bodyPr>
          <a:lstStyle/>
          <a:p>
            <a:pPr algn="ctr"/>
            <a:r>
              <a:rPr lang="sr-Latn-RS" sz="1600" dirty="0" smtClean="0"/>
              <a:t>Slika 6-7</a:t>
            </a:r>
            <a:endParaRPr lang="sr-Latn-CS" sz="1600" dirty="0"/>
          </a:p>
        </p:txBody>
      </p:sp>
      <p:pic>
        <p:nvPicPr>
          <p:cNvPr id="4" name="Content Placeholder 3"/>
          <p:cNvPicPr>
            <a:picLocks noGrp="1" noChangeAspect="1"/>
          </p:cNvPicPr>
          <p:nvPr>
            <p:ph idx="1"/>
          </p:nvPr>
        </p:nvPicPr>
        <p:blipFill>
          <a:blip r:embed="rId2"/>
          <a:stretch>
            <a:fillRect/>
          </a:stretch>
        </p:blipFill>
        <p:spPr>
          <a:xfrm>
            <a:off x="1075053" y="1056114"/>
            <a:ext cx="4870750" cy="5249862"/>
          </a:xfrm>
          <a:prstGeom prst="rect">
            <a:avLst/>
          </a:prstGeom>
        </p:spPr>
      </p:pic>
    </p:spTree>
    <p:extLst>
      <p:ext uri="{BB962C8B-B14F-4D97-AF65-F5344CB8AC3E}">
        <p14:creationId xmlns:p14="http://schemas.microsoft.com/office/powerpoint/2010/main" val="38996510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CS"/>
          </a:p>
        </p:txBody>
      </p:sp>
      <p:sp>
        <p:nvSpPr>
          <p:cNvPr id="3" name="Content Placeholder 2"/>
          <p:cNvSpPr>
            <a:spLocks noGrp="1"/>
          </p:cNvSpPr>
          <p:nvPr>
            <p:ph idx="1"/>
          </p:nvPr>
        </p:nvSpPr>
        <p:spPr/>
        <p:txBody>
          <a:bodyPr>
            <a:normAutofit/>
          </a:bodyPr>
          <a:lstStyle/>
          <a:p>
            <a:pPr algn="just"/>
            <a:r>
              <a:rPr lang="sr-Latn-CS" sz="2000" dirty="0"/>
              <a:t>Dakle, stvarna (fizička) komunikacija se odvija vertikalno: odozgo na dole na mestu predaje i odozdo na više na mestu prijema. Svaki sloj na jednom sistemu uspostavlja komunikaciju (horizontalno) sa ravnopravnim slojem na drugom sistemu. Treba napomenuti da nema direktne komunikacije između slojeva, osim na fizičkom sloju. Međutim, najčešće ni krajnji sistemi nisu direktno povezani. Oni se povezuju preko jednog čvora (ili više čvorova) mreže, kao što je to naznačeno na slici </a:t>
            </a:r>
            <a:r>
              <a:rPr lang="sr-Latn-CS" sz="2000" dirty="0" smtClean="0"/>
              <a:t>6-7</a:t>
            </a:r>
            <a:endParaRPr lang="sr-Latn-CS" sz="2000" dirty="0"/>
          </a:p>
        </p:txBody>
      </p:sp>
    </p:spTree>
    <p:extLst>
      <p:ext uri="{BB962C8B-B14F-4D97-AF65-F5344CB8AC3E}">
        <p14:creationId xmlns:p14="http://schemas.microsoft.com/office/powerpoint/2010/main" val="42429282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CS" dirty="0"/>
              <a:t>Slojevi TCP/IP-a</a:t>
            </a:r>
          </a:p>
        </p:txBody>
      </p:sp>
      <p:sp>
        <p:nvSpPr>
          <p:cNvPr id="3" name="Content Placeholder 2"/>
          <p:cNvSpPr>
            <a:spLocks noGrp="1"/>
          </p:cNvSpPr>
          <p:nvPr>
            <p:ph idx="1"/>
          </p:nvPr>
        </p:nvSpPr>
        <p:spPr/>
        <p:txBody>
          <a:bodyPr>
            <a:normAutofit/>
          </a:bodyPr>
          <a:lstStyle/>
          <a:p>
            <a:pPr algn="just"/>
            <a:r>
              <a:rPr lang="sr-Latn-CS" sz="2000" dirty="0"/>
              <a:t>TCP/IP je skup protokola, koji se još naziva i Internet protokol. Nastao je pod okriljem američke vladine agencije za napredna istraživanja (DARPA), ali je igrom slučaja, vremenom postao osnova javne i globalne Internet mreže. Istraživanja su započeta 1970. godine, u saradnji sa nizom vodećih američkih univerziteta.</a:t>
            </a:r>
          </a:p>
          <a:p>
            <a:r>
              <a:rPr lang="sr-Latn-CS" sz="2400" b="1" dirty="0" smtClean="0"/>
              <a:t>Slojevi</a:t>
            </a:r>
            <a:r>
              <a:rPr lang="sr-Latn-CS" sz="2000" dirty="0" smtClean="0"/>
              <a:t>  </a:t>
            </a:r>
          </a:p>
          <a:p>
            <a:r>
              <a:rPr lang="sr-Latn-CS" sz="2000" dirty="0" smtClean="0"/>
              <a:t>Kao </a:t>
            </a:r>
            <a:r>
              <a:rPr lang="sr-Latn-CS" sz="2000" dirty="0"/>
              <a:t>i OSI model, TCP/IP je zasnovan na prenosu podataka po slojevima (sa tom razlikom da OSI model ima 7 slojeva, a TCP/IP 4 ili 5). </a:t>
            </a:r>
            <a:endParaRPr lang="sr-Latn-CS" dirty="0"/>
          </a:p>
        </p:txBody>
      </p:sp>
    </p:spTree>
    <p:extLst>
      <p:ext uri="{BB962C8B-B14F-4D97-AF65-F5344CB8AC3E}">
        <p14:creationId xmlns:p14="http://schemas.microsoft.com/office/powerpoint/2010/main" val="821447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CS"/>
          </a:p>
        </p:txBody>
      </p:sp>
      <p:sp>
        <p:nvSpPr>
          <p:cNvPr id="3" name="Content Placeholder 2"/>
          <p:cNvSpPr>
            <a:spLocks noGrp="1"/>
          </p:cNvSpPr>
          <p:nvPr>
            <p:ph idx="1"/>
          </p:nvPr>
        </p:nvSpPr>
        <p:spPr/>
        <p:txBody>
          <a:bodyPr>
            <a:normAutofit/>
          </a:bodyPr>
          <a:lstStyle/>
          <a:p>
            <a:pPr algn="just"/>
            <a:r>
              <a:rPr lang="sr-Latn-CS" sz="2000" dirty="0"/>
              <a:t>Imena slojeva koje TCP/IP podržava su Aplikativni, Trasportni, Internet i Pristupni, pri čemu se u nekim podelama Pristupni sloj deli na Fizički i Datalink sloj</a:t>
            </a:r>
            <a:r>
              <a:rPr lang="sr-Latn-CS" sz="2000" dirty="0" smtClean="0"/>
              <a:t>.</a:t>
            </a:r>
          </a:p>
          <a:p>
            <a:pPr algn="just"/>
            <a:r>
              <a:rPr lang="sr-Latn-CS" sz="2000" dirty="0"/>
              <a:t>Slojevi 1 i 2.  Kombinacija prenosa po Datalink i Fizičkom sloju se obavlja u hardwareu uz pomoć pristupnih metoda kao što je CSMA/CD iz Ethernet protokola. Ethernet funkcioniše na pristupnom nivou mreže, tako što Ethernet elektronika radi na Fizikom sloju, a CSMA/CD MAC (Medium Access Control)  metod po Datalink sloju.</a:t>
            </a:r>
          </a:p>
          <a:p>
            <a:pPr algn="just"/>
            <a:endParaRPr lang="sr-Latn-CS" sz="2000" dirty="0"/>
          </a:p>
        </p:txBody>
      </p:sp>
    </p:spTree>
    <p:extLst>
      <p:ext uri="{BB962C8B-B14F-4D97-AF65-F5344CB8AC3E}">
        <p14:creationId xmlns:p14="http://schemas.microsoft.com/office/powerpoint/2010/main" val="17659590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CS"/>
          </a:p>
        </p:txBody>
      </p:sp>
      <p:sp>
        <p:nvSpPr>
          <p:cNvPr id="3" name="Content Placeholder 2"/>
          <p:cNvSpPr>
            <a:spLocks noGrp="1"/>
          </p:cNvSpPr>
          <p:nvPr>
            <p:ph idx="1"/>
          </p:nvPr>
        </p:nvSpPr>
        <p:spPr/>
        <p:txBody>
          <a:bodyPr/>
          <a:lstStyle/>
          <a:p>
            <a:r>
              <a:rPr lang="sr-Latn-CS" sz="2400" b="1" dirty="0"/>
              <a:t>Sloj 3 – </a:t>
            </a:r>
            <a:r>
              <a:rPr lang="sr-Latn-CS" sz="2400" b="1" dirty="0" smtClean="0"/>
              <a:t>Internet</a:t>
            </a:r>
          </a:p>
          <a:p>
            <a:endParaRPr lang="sr-Latn-CS" sz="2400" dirty="0"/>
          </a:p>
          <a:p>
            <a:pPr algn="just"/>
            <a:r>
              <a:rPr lang="sr-Latn-CS" sz="2000" dirty="0" smtClean="0"/>
              <a:t>Sloj </a:t>
            </a:r>
            <a:r>
              <a:rPr lang="sr-Latn-CS" sz="2000" dirty="0"/>
              <a:t>3 je odgovoran za usmeravanje (ruting) podataka preko mreže. Omogućava komunikaciju preko mreža istog ili različitog tipa i obavlja prevođenje između različitih adresnih šema. IP (Internet Protocol) i ARP (Address Resoluton Protocol) se nalaze u sloju 3.</a:t>
            </a:r>
          </a:p>
          <a:p>
            <a:endParaRPr lang="sr-Latn-CS" dirty="0"/>
          </a:p>
          <a:p>
            <a:endParaRPr lang="sr-Latn-CS" dirty="0"/>
          </a:p>
        </p:txBody>
      </p:sp>
    </p:spTree>
    <p:extLst>
      <p:ext uri="{BB962C8B-B14F-4D97-AF65-F5344CB8AC3E}">
        <p14:creationId xmlns:p14="http://schemas.microsoft.com/office/powerpoint/2010/main" val="12737143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CS"/>
          </a:p>
        </p:txBody>
      </p:sp>
      <p:sp>
        <p:nvSpPr>
          <p:cNvPr id="3" name="Content Placeholder 2"/>
          <p:cNvSpPr>
            <a:spLocks noGrp="1"/>
          </p:cNvSpPr>
          <p:nvPr>
            <p:ph idx="1"/>
          </p:nvPr>
        </p:nvSpPr>
        <p:spPr/>
        <p:txBody>
          <a:bodyPr>
            <a:normAutofit fontScale="92500" lnSpcReduction="10000"/>
          </a:bodyPr>
          <a:lstStyle/>
          <a:p>
            <a:r>
              <a:rPr lang="sr-Latn-CS" sz="2400" b="1" dirty="0"/>
              <a:t>Sloj 4 – </a:t>
            </a:r>
            <a:r>
              <a:rPr lang="sr-Latn-CS" sz="2400" b="1" dirty="0" smtClean="0"/>
              <a:t>Prenos</a:t>
            </a:r>
          </a:p>
          <a:p>
            <a:pPr algn="just"/>
            <a:r>
              <a:rPr lang="sr-Latn-CS" dirty="0" smtClean="0"/>
              <a:t> </a:t>
            </a:r>
            <a:r>
              <a:rPr lang="sr-Latn-CS" sz="2000" dirty="0"/>
              <a:t>Prenosni sloj odgovara sloju 4 OSI modela, sa tom razlikom da nema funkcionalnost OSI sesije. Osnovna namena ovog sloja je da obezbedi prenosni servis. Najvažniji protokoli sloja 4 su TCP (Transmission Control Protocol) i UDP (User Datagram Protocol). Oba protokola služe aplikativnom sloju za prenos podataka, a sam izbor zavisi od zahteva za pouzdanošću prenosa:</a:t>
            </a:r>
          </a:p>
          <a:p>
            <a:pPr algn="just"/>
            <a:r>
              <a:rPr lang="sr-Latn-CS" sz="2000" dirty="0"/>
              <a:t>•	TCP je pouzdan konekcioni protokol koji obezbeđuje proveru grešaka i kontrolu toka podataka preko virtualne veze, koja se uspostavlja i po završetku prenosa raskida. </a:t>
            </a:r>
          </a:p>
        </p:txBody>
      </p:sp>
    </p:spTree>
    <p:extLst>
      <p:ext uri="{BB962C8B-B14F-4D97-AF65-F5344CB8AC3E}">
        <p14:creationId xmlns:p14="http://schemas.microsoft.com/office/powerpoint/2010/main" val="22328455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CS"/>
          </a:p>
        </p:txBody>
      </p:sp>
      <p:sp>
        <p:nvSpPr>
          <p:cNvPr id="3" name="Content Placeholder 2"/>
          <p:cNvSpPr>
            <a:spLocks noGrp="1"/>
          </p:cNvSpPr>
          <p:nvPr>
            <p:ph idx="1"/>
          </p:nvPr>
        </p:nvSpPr>
        <p:spPr/>
        <p:txBody>
          <a:bodyPr/>
          <a:lstStyle/>
          <a:p>
            <a:pPr marL="0" indent="0" algn="just">
              <a:buNone/>
            </a:pPr>
            <a:r>
              <a:rPr lang="sr-Latn-CS" sz="2000" dirty="0" smtClean="0"/>
              <a:t>	FTP</a:t>
            </a:r>
            <a:r>
              <a:rPr lang="sr-Latn-CS" sz="2000" dirty="0"/>
              <a:t>, HTTP i SNMP servisi koriste TCP da bi </a:t>
            </a:r>
            <a:r>
              <a:rPr lang="sr-Latn-CS" sz="2000" dirty="0" smtClean="0"/>
              <a:t>	obezbedili </a:t>
            </a:r>
            <a:r>
              <a:rPr lang="sr-Latn-CS" sz="2000" dirty="0"/>
              <a:t>prenos podataka bez grešaka i </a:t>
            </a:r>
            <a:r>
              <a:rPr lang="sr-Latn-CS" sz="2000" dirty="0" smtClean="0"/>
              <a:t>	gubitaka</a:t>
            </a:r>
            <a:r>
              <a:rPr lang="sr-Latn-CS" sz="2000" dirty="0"/>
              <a:t>.</a:t>
            </a:r>
          </a:p>
          <a:p>
            <a:pPr algn="just"/>
            <a:r>
              <a:rPr lang="sr-Latn-CS" sz="2000" dirty="0"/>
              <a:t>•	UDP je nepouzdan prenos bez konekcije, ali sa znatno manjim opterećenjem mreže. UDP ne obuhvata proveru grešaka pri prenosu, niti ima mehanizme za kontrolu toka podataka. SNMP i multimedijalne aplikacije koriste UDP, SNMP zbog nadzora mreže (što je proces koji ne treba da preoptereti mrežu), dok multimedijalne aplikacije koriste UDP zbog manjeg opterećenja mreže.</a:t>
            </a:r>
          </a:p>
          <a:p>
            <a:endParaRPr lang="sr-Latn-CS" dirty="0"/>
          </a:p>
        </p:txBody>
      </p:sp>
    </p:spTree>
    <p:extLst>
      <p:ext uri="{BB962C8B-B14F-4D97-AF65-F5344CB8AC3E}">
        <p14:creationId xmlns:p14="http://schemas.microsoft.com/office/powerpoint/2010/main" val="2092629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446202"/>
          </a:xfrm>
        </p:spPr>
        <p:txBody>
          <a:bodyPr>
            <a:normAutofit fontScale="90000"/>
          </a:bodyPr>
          <a:lstStyle/>
          <a:p>
            <a:endParaRPr lang="sr-Latn-CS" dirty="0"/>
          </a:p>
        </p:txBody>
      </p:sp>
      <p:pic>
        <p:nvPicPr>
          <p:cNvPr id="4" name="Content Placeholder 3"/>
          <p:cNvPicPr>
            <a:picLocks noGrp="1" noChangeAspect="1"/>
          </p:cNvPicPr>
          <p:nvPr>
            <p:ph idx="1"/>
          </p:nvPr>
        </p:nvPicPr>
        <p:blipFill>
          <a:blip r:embed="rId2"/>
          <a:stretch>
            <a:fillRect/>
          </a:stretch>
        </p:blipFill>
        <p:spPr>
          <a:xfrm>
            <a:off x="1385200" y="1434724"/>
            <a:ext cx="4796510" cy="3881437"/>
          </a:xfrm>
          <a:prstGeom prst="rect">
            <a:avLst/>
          </a:prstGeom>
        </p:spPr>
      </p:pic>
      <p:sp>
        <p:nvSpPr>
          <p:cNvPr id="5" name="Rectangle 4"/>
          <p:cNvSpPr/>
          <p:nvPr/>
        </p:nvSpPr>
        <p:spPr>
          <a:xfrm>
            <a:off x="2147541" y="5510417"/>
            <a:ext cx="4113627" cy="369332"/>
          </a:xfrm>
          <a:prstGeom prst="rect">
            <a:avLst/>
          </a:prstGeom>
        </p:spPr>
        <p:txBody>
          <a:bodyPr wrap="none">
            <a:spAutoFit/>
          </a:bodyPr>
          <a:lstStyle/>
          <a:p>
            <a:r>
              <a:rPr lang="sr-Latn-CS" dirty="0"/>
              <a:t> Slika </a:t>
            </a:r>
            <a:r>
              <a:rPr lang="sr-Latn-CS" dirty="0" smtClean="0"/>
              <a:t>6-6 </a:t>
            </a:r>
            <a:r>
              <a:rPr lang="sr-Latn-CS" dirty="0"/>
              <a:t>Funkcije slojeva modela OSI</a:t>
            </a:r>
          </a:p>
        </p:txBody>
      </p:sp>
    </p:spTree>
    <p:extLst>
      <p:ext uri="{BB962C8B-B14F-4D97-AF65-F5344CB8AC3E}">
        <p14:creationId xmlns:p14="http://schemas.microsoft.com/office/powerpoint/2010/main" val="16459585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CS"/>
          </a:p>
        </p:txBody>
      </p:sp>
      <p:sp>
        <p:nvSpPr>
          <p:cNvPr id="3" name="Content Placeholder 2"/>
          <p:cNvSpPr>
            <a:spLocks noGrp="1"/>
          </p:cNvSpPr>
          <p:nvPr>
            <p:ph idx="1"/>
          </p:nvPr>
        </p:nvSpPr>
        <p:spPr/>
        <p:txBody>
          <a:bodyPr/>
          <a:lstStyle/>
          <a:p>
            <a:r>
              <a:rPr lang="sr-Latn-CS" sz="2400" b="1" dirty="0"/>
              <a:t>Sloj 5 – </a:t>
            </a:r>
            <a:r>
              <a:rPr lang="sr-Latn-CS" sz="2400" b="1" dirty="0" smtClean="0"/>
              <a:t>Aplikacije</a:t>
            </a:r>
          </a:p>
          <a:p>
            <a:endParaRPr lang="sr-Latn-CS" sz="2400" b="1" dirty="0"/>
          </a:p>
          <a:p>
            <a:pPr algn="just"/>
            <a:r>
              <a:rPr lang="sr-Latn-CS" sz="2000" dirty="0" smtClean="0"/>
              <a:t>Aplikativni </a:t>
            </a:r>
            <a:r>
              <a:rPr lang="sr-Latn-CS" sz="2000" dirty="0"/>
              <a:t>sloj TCP/IP-ja odgovara zbiru Aplikativnog, Prezentacionom i sloju Sesije OSI modela. Mrežni protokoli (i odgovarajući programi) na ovom nivou su Telnet, FTP, SNMP, HTTP i SMTP.</a:t>
            </a:r>
          </a:p>
          <a:p>
            <a:pPr algn="just"/>
            <a:endParaRPr lang="sr-Latn-CS" sz="2000" dirty="0"/>
          </a:p>
          <a:p>
            <a:endParaRPr lang="sr-Latn-CS" dirty="0"/>
          </a:p>
        </p:txBody>
      </p:sp>
    </p:spTree>
    <p:extLst>
      <p:ext uri="{BB962C8B-B14F-4D97-AF65-F5344CB8AC3E}">
        <p14:creationId xmlns:p14="http://schemas.microsoft.com/office/powerpoint/2010/main" val="11275247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CS"/>
          </a:p>
        </p:txBody>
      </p:sp>
      <p:sp>
        <p:nvSpPr>
          <p:cNvPr id="3" name="Content Placeholder 2"/>
          <p:cNvSpPr>
            <a:spLocks noGrp="1"/>
          </p:cNvSpPr>
          <p:nvPr>
            <p:ph idx="1"/>
          </p:nvPr>
        </p:nvSpPr>
        <p:spPr/>
        <p:txBody>
          <a:bodyPr>
            <a:normAutofit lnSpcReduction="10000"/>
          </a:bodyPr>
          <a:lstStyle/>
          <a:p>
            <a:r>
              <a:rPr lang="sr-Latn-RS" dirty="0" smtClean="0"/>
              <a:t>Kontrolna pitanja</a:t>
            </a:r>
          </a:p>
          <a:p>
            <a:r>
              <a:rPr lang="sr-Latn-RS" dirty="0" smtClean="0"/>
              <a:t>1</a:t>
            </a:r>
            <a:r>
              <a:rPr lang="sr-Latn-RS" dirty="0" smtClean="0"/>
              <a:t>. Koji slojevi su viši a koji niži kod OSI referentnog modela?</a:t>
            </a:r>
          </a:p>
          <a:p>
            <a:r>
              <a:rPr lang="sr-Latn-RS" dirty="0" smtClean="0"/>
              <a:t>2. U čemu je razlika između viših i nižih slojeva?</a:t>
            </a:r>
          </a:p>
          <a:p>
            <a:r>
              <a:rPr lang="sr-Latn-RS" dirty="0" smtClean="0"/>
              <a:t>3. Nabrojati funkcije fizičkog sloja.</a:t>
            </a:r>
          </a:p>
          <a:p>
            <a:r>
              <a:rPr lang="sr-Latn-RS" dirty="0" smtClean="0"/>
              <a:t>4. Opisati sloj linka podataka.</a:t>
            </a:r>
          </a:p>
          <a:p>
            <a:r>
              <a:rPr lang="sr-Latn-RS" dirty="0" smtClean="0"/>
              <a:t>5. Koji sloj se brine o kvalitetu prenosa podataka i šta to podrazumeva?</a:t>
            </a:r>
          </a:p>
          <a:p>
            <a:r>
              <a:rPr lang="sr-Latn-RS" dirty="0" smtClean="0"/>
              <a:t>6. Nabrojati slojeve </a:t>
            </a:r>
            <a:r>
              <a:rPr lang="sr-Latn-CS" dirty="0" smtClean="0"/>
              <a:t>TCP/IP-a.</a:t>
            </a:r>
          </a:p>
          <a:p>
            <a:r>
              <a:rPr lang="sr-Latn-RS" dirty="0" smtClean="0"/>
              <a:t>7. Koja je razlika između četvrtog sloja </a:t>
            </a:r>
            <a:r>
              <a:rPr lang="sr-Latn-CS" smtClean="0"/>
              <a:t>TCP/IP i OSI modela?</a:t>
            </a:r>
            <a:endParaRPr lang="sr-Latn-CS" dirty="0"/>
          </a:p>
        </p:txBody>
      </p:sp>
    </p:spTree>
    <p:extLst>
      <p:ext uri="{BB962C8B-B14F-4D97-AF65-F5344CB8AC3E}">
        <p14:creationId xmlns:p14="http://schemas.microsoft.com/office/powerpoint/2010/main" val="1929958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021237"/>
          </a:xfrm>
        </p:spPr>
        <p:txBody>
          <a:bodyPr/>
          <a:lstStyle/>
          <a:p>
            <a:endParaRPr lang="sr-Latn-CS" dirty="0"/>
          </a:p>
        </p:txBody>
      </p:sp>
      <p:sp>
        <p:nvSpPr>
          <p:cNvPr id="3" name="Content Placeholder 2"/>
          <p:cNvSpPr>
            <a:spLocks noGrp="1"/>
          </p:cNvSpPr>
          <p:nvPr>
            <p:ph idx="1"/>
          </p:nvPr>
        </p:nvSpPr>
        <p:spPr>
          <a:xfrm>
            <a:off x="609599" y="1630837"/>
            <a:ext cx="6347714" cy="4515439"/>
          </a:xfrm>
        </p:spPr>
        <p:txBody>
          <a:bodyPr>
            <a:normAutofit lnSpcReduction="10000"/>
          </a:bodyPr>
          <a:lstStyle/>
          <a:p>
            <a:r>
              <a:rPr lang="sr-Latn-CS" sz="2600" b="1" dirty="0"/>
              <a:t>Fizički </a:t>
            </a:r>
            <a:r>
              <a:rPr lang="sr-Latn-CS" sz="2600" b="1" dirty="0" smtClean="0"/>
              <a:t>sloj</a:t>
            </a:r>
          </a:p>
          <a:p>
            <a:r>
              <a:rPr lang="sr-Latn-CS" sz="2000" dirty="0" smtClean="0"/>
              <a:t>Fizički </a:t>
            </a:r>
            <a:r>
              <a:rPr lang="sr-Latn-CS" sz="2000" dirty="0"/>
              <a:t>sloj (Ph-Layer, Physical layer) je najniži sloj u modelu OSI. Taj sloj aktivira i deaktivira fizičke veze sa drugim entitetima i deluje kao logička sprega između sredine za prenos i sloja linka podataka. Jedna od definicija kaže, da je uloga fizičkog sloja da obezbedi virtuelnu vezu između krajnjih sistema i čvorova ili između dva čvora, koji su povezani komunikacionim kanalom. Standardi koji se odnose na ovaj sloj određuju oblik konektora, dimenzije i broj pinova konektora, napone kojima se predstavljaju logički nivoi, trajanje logičkih nivoa, način uspostavljanja i raskidanja fizičke veze, način prenosa (dupleksni ili poludupleksni) itd. </a:t>
            </a:r>
          </a:p>
        </p:txBody>
      </p:sp>
    </p:spTree>
    <p:extLst>
      <p:ext uri="{BB962C8B-B14F-4D97-AF65-F5344CB8AC3E}">
        <p14:creationId xmlns:p14="http://schemas.microsoft.com/office/powerpoint/2010/main" val="3588958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06458"/>
          </a:xfrm>
        </p:spPr>
        <p:txBody>
          <a:bodyPr>
            <a:normAutofit fontScale="90000"/>
          </a:bodyPr>
          <a:lstStyle/>
          <a:p>
            <a:endParaRPr lang="sr-Latn-CS"/>
          </a:p>
        </p:txBody>
      </p:sp>
      <p:sp>
        <p:nvSpPr>
          <p:cNvPr id="3" name="Content Placeholder 2"/>
          <p:cNvSpPr>
            <a:spLocks noGrp="1"/>
          </p:cNvSpPr>
          <p:nvPr>
            <p:ph idx="1"/>
          </p:nvPr>
        </p:nvSpPr>
        <p:spPr>
          <a:xfrm>
            <a:off x="609599" y="1216058"/>
            <a:ext cx="6649040" cy="4825305"/>
          </a:xfrm>
        </p:spPr>
        <p:txBody>
          <a:bodyPr>
            <a:normAutofit/>
          </a:bodyPr>
          <a:lstStyle/>
          <a:p>
            <a:r>
              <a:rPr lang="sr-Latn-CS" sz="2400" b="1" dirty="0"/>
              <a:t>Sloj linka </a:t>
            </a:r>
            <a:r>
              <a:rPr lang="sr-Latn-CS" sz="2400" b="1" dirty="0" smtClean="0"/>
              <a:t>podataka</a:t>
            </a:r>
            <a:r>
              <a:rPr lang="sr-Latn-CS" sz="2400" dirty="0" smtClean="0"/>
              <a:t>   </a:t>
            </a:r>
          </a:p>
          <a:p>
            <a:r>
              <a:rPr lang="sr-Latn-CS" sz="2000" dirty="0" smtClean="0"/>
              <a:t>Sloj </a:t>
            </a:r>
            <a:r>
              <a:rPr lang="sr-Latn-CS" sz="2000" dirty="0"/>
              <a:t>linka podataka (DL-Layer, Data Link Layer) ili sloj digitalne veze, ima zadatak da omogući pouzdan prenos podataka s jednog na drugi kraj komunikacione veze. Drugim rečima, treba da otkrije i ako je moguće, ispravi greške nastale na fizičkom sloju. U dokumentu ISO 7498 kaže se da sloj linka podataka treba da obezbedi funkcionalni i proceduralni način za prenos podataka između celina sloja mreže. Generalno, na ovom sloju se formiraju okviri ili ramovi (frames). Razlog je taj što se formiranjem takvih jedinica podataka lako razlikuju informacije namenjene višim slojevima od onih koje su namenjene celinama sloja linka podataka. </a:t>
            </a:r>
          </a:p>
        </p:txBody>
      </p:sp>
    </p:spTree>
    <p:extLst>
      <p:ext uri="{BB962C8B-B14F-4D97-AF65-F5344CB8AC3E}">
        <p14:creationId xmlns:p14="http://schemas.microsoft.com/office/powerpoint/2010/main" val="596629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CS"/>
          </a:p>
        </p:txBody>
      </p:sp>
      <p:sp>
        <p:nvSpPr>
          <p:cNvPr id="3" name="Content Placeholder 2"/>
          <p:cNvSpPr>
            <a:spLocks noGrp="1"/>
          </p:cNvSpPr>
          <p:nvPr>
            <p:ph idx="1"/>
          </p:nvPr>
        </p:nvSpPr>
        <p:spPr/>
        <p:txBody>
          <a:bodyPr>
            <a:normAutofit fontScale="92500" lnSpcReduction="20000"/>
          </a:bodyPr>
          <a:lstStyle/>
          <a:p>
            <a:pPr algn="just"/>
            <a:r>
              <a:rPr lang="sr-Latn-CS" sz="2000" dirty="0"/>
              <a:t>U okviru ovog sloja se još vrši detekcija grešaka u prenosu, retransmisija ramova u slučaju neke greške, kontrola toka radi izbegavanja zagušenja kao i kontrola redosleda po kome se okviri sa podacima dostavljaju odredištu. </a:t>
            </a:r>
            <a:endParaRPr lang="sr-Latn-CS" sz="2000" dirty="0" smtClean="0"/>
          </a:p>
          <a:p>
            <a:pPr algn="just"/>
            <a:r>
              <a:rPr lang="fr-FR" sz="2800" b="1" dirty="0" err="1"/>
              <a:t>Sloj</a:t>
            </a:r>
            <a:r>
              <a:rPr lang="fr-FR" sz="2800" b="1" dirty="0"/>
              <a:t> </a:t>
            </a:r>
            <a:r>
              <a:rPr lang="fr-FR" sz="2800" b="1" dirty="0" err="1" smtClean="0"/>
              <a:t>mreže</a:t>
            </a:r>
            <a:r>
              <a:rPr lang="fr-FR" sz="2000" b="1" dirty="0" smtClean="0"/>
              <a:t>   </a:t>
            </a:r>
            <a:endParaRPr lang="sr-Latn-RS" sz="2000" b="1" dirty="0" smtClean="0"/>
          </a:p>
          <a:p>
            <a:pPr algn="just"/>
            <a:r>
              <a:rPr lang="fr-FR" sz="2000" dirty="0" err="1" smtClean="0"/>
              <a:t>Sloj</a:t>
            </a:r>
            <a:r>
              <a:rPr lang="fr-FR" sz="2000" dirty="0" smtClean="0"/>
              <a:t> </a:t>
            </a:r>
            <a:r>
              <a:rPr lang="fr-FR" sz="2000" dirty="0" err="1"/>
              <a:t>mreže</a:t>
            </a:r>
            <a:r>
              <a:rPr lang="fr-FR" sz="2000" dirty="0"/>
              <a:t> (N-Layer, Network Layer) </a:t>
            </a:r>
            <a:r>
              <a:rPr lang="fr-FR" sz="2000" dirty="0" err="1"/>
              <a:t>obezbeđuje</a:t>
            </a:r>
            <a:r>
              <a:rPr lang="fr-FR" sz="2000" dirty="0"/>
              <a:t> </a:t>
            </a:r>
            <a:r>
              <a:rPr lang="fr-FR" sz="2000" dirty="0" err="1"/>
              <a:t>virtuelnu</a:t>
            </a:r>
            <a:r>
              <a:rPr lang="fr-FR" sz="2000" dirty="0"/>
              <a:t> </a:t>
            </a:r>
            <a:r>
              <a:rPr lang="fr-FR" sz="2000" dirty="0" err="1"/>
              <a:t>vezu</a:t>
            </a:r>
            <a:r>
              <a:rPr lang="fr-FR" sz="2000" dirty="0"/>
              <a:t> </a:t>
            </a:r>
            <a:r>
              <a:rPr lang="fr-FR" sz="2000" dirty="0" err="1"/>
              <a:t>za</a:t>
            </a:r>
            <a:r>
              <a:rPr lang="fr-FR" sz="2000" dirty="0"/>
              <a:t> </a:t>
            </a:r>
            <a:r>
              <a:rPr lang="fr-FR" sz="2000" dirty="0" err="1"/>
              <a:t>prenos</a:t>
            </a:r>
            <a:r>
              <a:rPr lang="fr-FR" sz="2000" dirty="0"/>
              <a:t> </a:t>
            </a:r>
            <a:r>
              <a:rPr lang="fr-FR" sz="2000" dirty="0" err="1"/>
              <a:t>paketa</a:t>
            </a:r>
            <a:r>
              <a:rPr lang="fr-FR" sz="2000" dirty="0"/>
              <a:t> (</a:t>
            </a:r>
            <a:r>
              <a:rPr lang="fr-FR" sz="2000" dirty="0" err="1"/>
              <a:t>informacionih</a:t>
            </a:r>
            <a:r>
              <a:rPr lang="fr-FR" sz="2000" dirty="0"/>
              <a:t> </a:t>
            </a:r>
            <a:r>
              <a:rPr lang="fr-FR" sz="2000" dirty="0" err="1"/>
              <a:t>jedinica</a:t>
            </a:r>
            <a:r>
              <a:rPr lang="fr-FR" sz="2000" dirty="0"/>
              <a:t>), </a:t>
            </a:r>
            <a:r>
              <a:rPr lang="fr-FR" sz="2000" dirty="0" err="1"/>
              <a:t>od</a:t>
            </a:r>
            <a:r>
              <a:rPr lang="fr-FR" sz="2000" dirty="0"/>
              <a:t> </a:t>
            </a:r>
            <a:r>
              <a:rPr lang="fr-FR" sz="2000" dirty="0" err="1"/>
              <a:t>mesta</a:t>
            </a:r>
            <a:r>
              <a:rPr lang="fr-FR" sz="2000" dirty="0"/>
              <a:t> gde se </a:t>
            </a:r>
            <a:r>
              <a:rPr lang="fr-FR" sz="2000" dirty="0" err="1"/>
              <a:t>generišu</a:t>
            </a:r>
            <a:r>
              <a:rPr lang="fr-FR" sz="2000" dirty="0"/>
              <a:t> do </a:t>
            </a:r>
            <a:r>
              <a:rPr lang="fr-FR" sz="2000" dirty="0" err="1"/>
              <a:t>odredišta</a:t>
            </a:r>
            <a:r>
              <a:rPr lang="fr-FR" sz="2000" dirty="0"/>
              <a:t>. U ISO/OSI </a:t>
            </a:r>
            <a:r>
              <a:rPr lang="fr-FR" sz="2000" dirty="0" err="1"/>
              <a:t>terminologiji</a:t>
            </a:r>
            <a:r>
              <a:rPr lang="fr-FR" sz="2000" dirty="0"/>
              <a:t> </a:t>
            </a:r>
            <a:r>
              <a:rPr lang="fr-FR" sz="2000" dirty="0" err="1"/>
              <a:t>kaže</a:t>
            </a:r>
            <a:r>
              <a:rPr lang="fr-FR" sz="2000" dirty="0"/>
              <a:t> se da </a:t>
            </a:r>
            <a:r>
              <a:rPr lang="fr-FR" sz="2000" dirty="0" err="1"/>
              <a:t>ovaj</a:t>
            </a:r>
            <a:r>
              <a:rPr lang="fr-FR" sz="2000" dirty="0"/>
              <a:t> </a:t>
            </a:r>
            <a:r>
              <a:rPr lang="fr-FR" sz="2000" dirty="0" err="1"/>
              <a:t>sloj</a:t>
            </a:r>
            <a:r>
              <a:rPr lang="fr-FR" sz="2000" dirty="0"/>
              <a:t> </a:t>
            </a:r>
            <a:r>
              <a:rPr lang="fr-FR" sz="2000" dirty="0" err="1"/>
              <a:t>obezbeđuje</a:t>
            </a:r>
            <a:r>
              <a:rPr lang="fr-FR" sz="2000" dirty="0"/>
              <a:t> servis </a:t>
            </a:r>
            <a:r>
              <a:rPr lang="fr-FR" sz="2000" dirty="0" err="1"/>
              <a:t>transparentnog</a:t>
            </a:r>
            <a:r>
              <a:rPr lang="fr-FR" sz="2000" dirty="0"/>
              <a:t> </a:t>
            </a:r>
            <a:r>
              <a:rPr lang="fr-FR" sz="2000" dirty="0" err="1"/>
              <a:t>prenosa</a:t>
            </a:r>
            <a:r>
              <a:rPr lang="fr-FR" sz="2000" dirty="0"/>
              <a:t> </a:t>
            </a:r>
            <a:r>
              <a:rPr lang="fr-FR" sz="2000" dirty="0" err="1"/>
              <a:t>podataka</a:t>
            </a:r>
            <a:r>
              <a:rPr lang="fr-FR" sz="2000" dirty="0"/>
              <a:t> </a:t>
            </a:r>
            <a:r>
              <a:rPr lang="fr-FR" sz="2000" dirty="0" err="1"/>
              <a:t>između</a:t>
            </a:r>
            <a:r>
              <a:rPr lang="fr-FR" sz="2000" dirty="0"/>
              <a:t> </a:t>
            </a:r>
            <a:r>
              <a:rPr lang="fr-FR" sz="2000" dirty="0" err="1"/>
              <a:t>celina</a:t>
            </a:r>
            <a:r>
              <a:rPr lang="fr-FR" sz="2000" dirty="0"/>
              <a:t> u </a:t>
            </a:r>
            <a:r>
              <a:rPr lang="fr-FR" sz="2000" dirty="0" err="1"/>
              <a:t>sloju</a:t>
            </a:r>
            <a:r>
              <a:rPr lang="fr-FR" sz="2000" dirty="0"/>
              <a:t> </a:t>
            </a:r>
            <a:r>
              <a:rPr lang="fr-FR" sz="2000" dirty="0" err="1"/>
              <a:t>prenosa</a:t>
            </a:r>
            <a:r>
              <a:rPr lang="fr-FR" sz="2000" dirty="0"/>
              <a:t>. Tu se </a:t>
            </a:r>
            <a:r>
              <a:rPr lang="fr-FR" sz="2000" dirty="0" err="1"/>
              <a:t>takođe</a:t>
            </a:r>
            <a:r>
              <a:rPr lang="fr-FR" sz="2000" dirty="0"/>
              <a:t> </a:t>
            </a:r>
            <a:r>
              <a:rPr lang="fr-FR" sz="2000" dirty="0" err="1"/>
              <a:t>vrši</a:t>
            </a:r>
            <a:r>
              <a:rPr lang="fr-FR" sz="2000" dirty="0"/>
              <a:t> </a:t>
            </a:r>
            <a:r>
              <a:rPr lang="fr-FR" sz="2000" dirty="0" err="1"/>
              <a:t>usmeravanje</a:t>
            </a:r>
            <a:r>
              <a:rPr lang="fr-FR" sz="2000" dirty="0"/>
              <a:t> </a:t>
            </a:r>
            <a:r>
              <a:rPr lang="fr-FR" sz="2000" dirty="0" err="1"/>
              <a:t>paketa</a:t>
            </a:r>
            <a:r>
              <a:rPr lang="fr-FR" sz="2000" dirty="0"/>
              <a:t> u </a:t>
            </a:r>
            <a:r>
              <a:rPr lang="fr-FR" sz="2000" dirty="0" err="1"/>
              <a:t>okviru</a:t>
            </a:r>
            <a:r>
              <a:rPr lang="fr-FR" sz="2000" dirty="0"/>
              <a:t> </a:t>
            </a:r>
            <a:r>
              <a:rPr lang="fr-FR" sz="2000" dirty="0" err="1"/>
              <a:t>podmreže</a:t>
            </a:r>
            <a:r>
              <a:rPr lang="fr-FR" sz="2000" dirty="0"/>
              <a:t>, </a:t>
            </a:r>
            <a:r>
              <a:rPr lang="fr-FR" sz="2000" dirty="0" err="1"/>
              <a:t>kontrola</a:t>
            </a:r>
            <a:r>
              <a:rPr lang="fr-FR" sz="2000" dirty="0"/>
              <a:t> </a:t>
            </a:r>
            <a:r>
              <a:rPr lang="fr-FR" sz="2000" dirty="0" err="1"/>
              <a:t>toka</a:t>
            </a:r>
            <a:r>
              <a:rPr lang="fr-FR" sz="2000" dirty="0"/>
              <a:t>, </a:t>
            </a:r>
            <a:r>
              <a:rPr lang="fr-FR" sz="2000" dirty="0" err="1"/>
              <a:t>multipleksiranje</a:t>
            </a:r>
            <a:r>
              <a:rPr lang="fr-FR" sz="2000" dirty="0"/>
              <a:t>, </a:t>
            </a:r>
            <a:r>
              <a:rPr lang="fr-FR" sz="2000" dirty="0" err="1"/>
              <a:t>adresiranje</a:t>
            </a:r>
            <a:r>
              <a:rPr lang="fr-FR" sz="2000" dirty="0"/>
              <a:t> </a:t>
            </a:r>
            <a:r>
              <a:rPr lang="fr-FR" sz="2000" dirty="0" err="1"/>
              <a:t>itd</a:t>
            </a:r>
            <a:r>
              <a:rPr lang="fr-FR" sz="2000" dirty="0"/>
              <a:t>. </a:t>
            </a:r>
            <a:endParaRPr lang="sr-Latn-CS" dirty="0"/>
          </a:p>
        </p:txBody>
      </p:sp>
    </p:spTree>
    <p:extLst>
      <p:ext uri="{BB962C8B-B14F-4D97-AF65-F5344CB8AC3E}">
        <p14:creationId xmlns:p14="http://schemas.microsoft.com/office/powerpoint/2010/main" val="3090710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CS"/>
          </a:p>
        </p:txBody>
      </p:sp>
      <p:sp>
        <p:nvSpPr>
          <p:cNvPr id="3" name="Content Placeholder 2"/>
          <p:cNvSpPr>
            <a:spLocks noGrp="1"/>
          </p:cNvSpPr>
          <p:nvPr>
            <p:ph idx="1"/>
          </p:nvPr>
        </p:nvSpPr>
        <p:spPr/>
        <p:txBody>
          <a:bodyPr>
            <a:normAutofit lnSpcReduction="10000"/>
          </a:bodyPr>
          <a:lstStyle/>
          <a:p>
            <a:pPr algn="just"/>
            <a:r>
              <a:rPr lang="sr-Latn-CS" sz="2000" dirty="0" smtClean="0"/>
              <a:t>Mrežni </a:t>
            </a:r>
            <a:r>
              <a:rPr lang="sr-Latn-CS" sz="2000" dirty="0"/>
              <a:t>sloj je složeniji od ostalih slojeva; celine u drugim slojevima se nalaze samo u krajnjim sistemima dok se ovde nalaze i u čvorovima mreže. </a:t>
            </a:r>
            <a:endParaRPr lang="sr-Latn-CS" sz="2000" dirty="0" smtClean="0"/>
          </a:p>
          <a:p>
            <a:pPr algn="just"/>
            <a:r>
              <a:rPr lang="sr-Latn-CS" sz="2000" dirty="0"/>
              <a:t>Kvalitet prenosa podataka zavisi od pojedinačne implementacije mrežnog sloja. On može biti pouzdan, što znači da se svaki paket dostavlja:</a:t>
            </a:r>
          </a:p>
          <a:p>
            <a:pPr algn="just"/>
            <a:r>
              <a:rPr lang="sr-Latn-CS" sz="2000" dirty="0"/>
              <a:t>• bez greške,</a:t>
            </a:r>
          </a:p>
          <a:p>
            <a:pPr algn="just"/>
            <a:r>
              <a:rPr lang="sr-Latn-CS" sz="2000" dirty="0"/>
              <a:t>• samo po jedan (dupliranje paketa je takođe greška),</a:t>
            </a:r>
          </a:p>
          <a:p>
            <a:pPr algn="just"/>
            <a:r>
              <a:rPr lang="sr-Latn-CS" sz="2000" dirty="0"/>
              <a:t>• u odgovarajućem redosledu.</a:t>
            </a:r>
          </a:p>
          <a:p>
            <a:pPr marL="0" indent="0" algn="just">
              <a:buNone/>
            </a:pPr>
            <a:endParaRPr lang="sr-Latn-CS" sz="2000" dirty="0"/>
          </a:p>
        </p:txBody>
      </p:sp>
    </p:spTree>
    <p:extLst>
      <p:ext uri="{BB962C8B-B14F-4D97-AF65-F5344CB8AC3E}">
        <p14:creationId xmlns:p14="http://schemas.microsoft.com/office/powerpoint/2010/main" val="1820166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CS"/>
          </a:p>
        </p:txBody>
      </p:sp>
      <p:sp>
        <p:nvSpPr>
          <p:cNvPr id="3" name="Content Placeholder 2"/>
          <p:cNvSpPr>
            <a:spLocks noGrp="1"/>
          </p:cNvSpPr>
          <p:nvPr>
            <p:ph idx="1"/>
          </p:nvPr>
        </p:nvSpPr>
        <p:spPr/>
        <p:txBody>
          <a:bodyPr/>
          <a:lstStyle/>
          <a:p>
            <a:pPr algn="just"/>
            <a:r>
              <a:rPr lang="sr-Latn-CS" sz="2000" dirty="0"/>
              <a:t>Ako to nije potpuno obezbeđeno, otklanjanje eventualnih grešaka se prepušta višem sloju. Uticaj na ovaj sloj imaju i same funkcije podmreže preko kojih je ostvarena komunikacija između odgovarajućih celina</a:t>
            </a:r>
            <a:r>
              <a:rPr lang="sr-Latn-CS" sz="2000" dirty="0" smtClean="0"/>
              <a:t>.</a:t>
            </a:r>
          </a:p>
          <a:p>
            <a:r>
              <a:rPr lang="sr-Latn-CS" sz="2400" b="1" dirty="0"/>
              <a:t>Sloj </a:t>
            </a:r>
            <a:r>
              <a:rPr lang="sr-Latn-CS" sz="2400" b="1" dirty="0" smtClean="0"/>
              <a:t>prenosa</a:t>
            </a:r>
            <a:r>
              <a:rPr lang="sr-Latn-CS" b="1" dirty="0" smtClean="0"/>
              <a:t>  </a:t>
            </a:r>
          </a:p>
          <a:p>
            <a:pPr algn="just"/>
            <a:r>
              <a:rPr lang="sr-Latn-CS" sz="2000" dirty="0" smtClean="0"/>
              <a:t>Sloj </a:t>
            </a:r>
            <a:r>
              <a:rPr lang="sr-Latn-CS" sz="2000" dirty="0"/>
              <a:t>prenosa (T-Layer, Transfer Layer) ili sloj prenosa, je sloj koji potpuno kontroliše razmenu podataka između dva otvorena sistema, pa se kaže da on “premošćava razliku u kvalitetu koji zahteva sloj sesije i koji nudi sloj mreže. </a:t>
            </a:r>
          </a:p>
        </p:txBody>
      </p:sp>
    </p:spTree>
    <p:extLst>
      <p:ext uri="{BB962C8B-B14F-4D97-AF65-F5344CB8AC3E}">
        <p14:creationId xmlns:p14="http://schemas.microsoft.com/office/powerpoint/2010/main" val="3136273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57287"/>
          </a:xfrm>
        </p:spPr>
        <p:txBody>
          <a:bodyPr/>
          <a:lstStyle/>
          <a:p>
            <a:endParaRPr lang="sr-Latn-CS"/>
          </a:p>
        </p:txBody>
      </p:sp>
      <p:sp>
        <p:nvSpPr>
          <p:cNvPr id="3" name="Content Placeholder 2"/>
          <p:cNvSpPr>
            <a:spLocks noGrp="1"/>
          </p:cNvSpPr>
          <p:nvPr>
            <p:ph idx="1"/>
          </p:nvPr>
        </p:nvSpPr>
        <p:spPr>
          <a:xfrm>
            <a:off x="609599" y="1461156"/>
            <a:ext cx="6347714" cy="4580208"/>
          </a:xfrm>
        </p:spPr>
        <p:txBody>
          <a:bodyPr>
            <a:normAutofit lnSpcReduction="10000"/>
          </a:bodyPr>
          <a:lstStyle/>
          <a:p>
            <a:pPr algn="just"/>
            <a:r>
              <a:rPr lang="sr-Latn-CS" sz="2000" dirty="0"/>
              <a:t>Glavna namena ovog sloja je da se višim slojevima obezbedi transparentna i pouzdana veza za prenos podataka, tako da viši slojevi bude nezavisni od osobina podmreže. Drugim rečima, prenos treba da bude nezavisan od formata i sadržaja podataka koji se prenose. Podatke koje dobija od višeg sloja, sloj prenosa na mestu predaje rastavlja na manje jedinice, pakete, a posle prenosa, na mestu prijema opet generiše polaznu poruku.</a:t>
            </a:r>
          </a:p>
          <a:p>
            <a:pPr algn="just"/>
            <a:r>
              <a:rPr lang="sr-Latn-CS" sz="2000" dirty="0"/>
              <a:t>U zavisnosti od implementacije mrežnog sloja, zadužen je i za ispravljanje nastalih grešaka u prenosu kao i za korektan prenos podataka u sistemima gde postoji više telekomunikacionih podsistema koji mogu imati nakompatibilne mrežne slojeve.</a:t>
            </a:r>
          </a:p>
          <a:p>
            <a:endParaRPr lang="sr-Latn-CS" dirty="0"/>
          </a:p>
        </p:txBody>
      </p:sp>
    </p:spTree>
    <p:extLst>
      <p:ext uri="{BB962C8B-B14F-4D97-AF65-F5344CB8AC3E}">
        <p14:creationId xmlns:p14="http://schemas.microsoft.com/office/powerpoint/2010/main" val="2412085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15885"/>
          </a:xfrm>
        </p:spPr>
        <p:txBody>
          <a:bodyPr>
            <a:normAutofit fontScale="90000"/>
          </a:bodyPr>
          <a:lstStyle/>
          <a:p>
            <a:endParaRPr lang="sr-Latn-CS" dirty="0"/>
          </a:p>
        </p:txBody>
      </p:sp>
      <p:sp>
        <p:nvSpPr>
          <p:cNvPr id="3" name="Content Placeholder 2"/>
          <p:cNvSpPr>
            <a:spLocks noGrp="1"/>
          </p:cNvSpPr>
          <p:nvPr>
            <p:ph idx="1"/>
          </p:nvPr>
        </p:nvSpPr>
        <p:spPr>
          <a:xfrm>
            <a:off x="609599" y="1385740"/>
            <a:ext cx="6347714" cy="4655623"/>
          </a:xfrm>
        </p:spPr>
        <p:txBody>
          <a:bodyPr/>
          <a:lstStyle/>
          <a:p>
            <a:r>
              <a:rPr lang="sr-Latn-CS" sz="2400" b="1" dirty="0"/>
              <a:t>Sloj </a:t>
            </a:r>
            <a:r>
              <a:rPr lang="sr-Latn-CS" sz="2400" b="1" dirty="0" smtClean="0"/>
              <a:t>sesije</a:t>
            </a:r>
          </a:p>
          <a:p>
            <a:pPr algn="just"/>
            <a:r>
              <a:rPr lang="sr-Latn-CS" sz="2000" dirty="0" smtClean="0"/>
              <a:t>Sloj </a:t>
            </a:r>
            <a:r>
              <a:rPr lang="sr-Latn-CS" sz="2000" dirty="0"/>
              <a:t>sesije (S-Layer, Session Layer) ili sloj povezivanja, inicira uspostavljanje i/ili raskidanje veze. To je različito od funkcija sloja prenosa, koji treba da obezbedi, održava, kontroliše i raskine vezu na zahtev sloja sesije. Ovaj sloj se još naziva i sloj dijaloga. Njegova namena je da korisnicima omogući organizovanje i sinhronizaciju dijaloga. Početak sesije (dijaloga) je često složena operacija. Neki od problema koji se rešavaju na ovom sloju su identifikacija učesnika u dijalogu, usaglašavanje opcija koje će kontrolisati dijalog (da li će komunikacija biti dupleks ili poludupleks) itd.</a:t>
            </a:r>
          </a:p>
        </p:txBody>
      </p:sp>
    </p:spTree>
    <p:extLst>
      <p:ext uri="{BB962C8B-B14F-4D97-AF65-F5344CB8AC3E}">
        <p14:creationId xmlns:p14="http://schemas.microsoft.com/office/powerpoint/2010/main" val="79506990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1187</TotalTime>
  <Words>1605</Words>
  <Application>Microsoft Office PowerPoint</Application>
  <PresentationFormat>On-screen Show (4:3)</PresentationFormat>
  <Paragraphs>58</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Trebuchet MS</vt:lpstr>
      <vt:lpstr>Wingdings 3</vt:lpstr>
      <vt:lpstr>Facet</vt:lpstr>
      <vt:lpstr>Slojevi OSI standarda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Slika 6-7</vt:lpstr>
      <vt:lpstr>PowerPoint Presentation</vt:lpstr>
      <vt:lpstr>Slojevi TCP/IP-a</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Komunikacioni protokoli za višestruki pristup</dc:title>
  <dc:creator>Nenad Milosevic</dc:creator>
  <cp:lastModifiedBy>Zoran</cp:lastModifiedBy>
  <cp:revision>78</cp:revision>
  <dcterms:created xsi:type="dcterms:W3CDTF">2020-04-24T09:38:33Z</dcterms:created>
  <dcterms:modified xsi:type="dcterms:W3CDTF">2020-10-26T17:08:08Z</dcterms:modified>
</cp:coreProperties>
</file>