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2"/>
  </p:notesMasterIdLst>
  <p:sldIdLst>
    <p:sldId id="329" r:id="rId2"/>
    <p:sldId id="333" r:id="rId3"/>
    <p:sldId id="330" r:id="rId4"/>
    <p:sldId id="331" r:id="rId5"/>
    <p:sldId id="332" r:id="rId6"/>
    <p:sldId id="334" r:id="rId7"/>
    <p:sldId id="335" r:id="rId8"/>
    <p:sldId id="337" r:id="rId9"/>
    <p:sldId id="336" r:id="rId10"/>
    <p:sldId id="338" r:id="rId11"/>
    <p:sldId id="339" r:id="rId12"/>
    <p:sldId id="340" r:id="rId13"/>
    <p:sldId id="341" r:id="rId14"/>
    <p:sldId id="342" r:id="rId15"/>
    <p:sldId id="343" r:id="rId16"/>
    <p:sldId id="344" r:id="rId17"/>
    <p:sldId id="345" r:id="rId18"/>
    <p:sldId id="346" r:id="rId19"/>
    <p:sldId id="348" r:id="rId20"/>
    <p:sldId id="34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54" autoAdjust="0"/>
  </p:normalViewPr>
  <p:slideViewPr>
    <p:cSldViewPr snapToGrid="0">
      <p:cViewPr varScale="1">
        <p:scale>
          <a:sx n="102" d="100"/>
          <a:sy n="102" d="100"/>
        </p:scale>
        <p:origin x="264" y="114"/>
      </p:cViewPr>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3B339-E93D-4D60-9A5F-639650F66548}" type="datetimeFigureOut">
              <a:rPr lang="sr-Latn-CS" smtClean="0"/>
              <a:t>26.10.2020.</a:t>
            </a:fld>
            <a:endParaRPr lang="sr-Latn-C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F4583-E3AF-4107-AE81-376D764A1162}" type="slidenum">
              <a:rPr lang="sr-Latn-CS" smtClean="0"/>
              <a:t>‹#›</a:t>
            </a:fld>
            <a:endParaRPr lang="sr-Latn-CS"/>
          </a:p>
        </p:txBody>
      </p:sp>
    </p:spTree>
    <p:extLst>
      <p:ext uri="{BB962C8B-B14F-4D97-AF65-F5344CB8AC3E}">
        <p14:creationId xmlns:p14="http://schemas.microsoft.com/office/powerpoint/2010/main" val="251786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9B7F4583-E3AF-4107-AE81-376D764A1162}" type="slidenum">
              <a:rPr lang="sr-Latn-CS" smtClean="0"/>
              <a:t>19</a:t>
            </a:fld>
            <a:endParaRPr lang="sr-Latn-CS"/>
          </a:p>
        </p:txBody>
      </p:sp>
    </p:spTree>
    <p:extLst>
      <p:ext uri="{BB962C8B-B14F-4D97-AF65-F5344CB8AC3E}">
        <p14:creationId xmlns:p14="http://schemas.microsoft.com/office/powerpoint/2010/main" val="399954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42780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370795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7809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02386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075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548958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82407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411673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424524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389594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4354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8019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8010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311568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262497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1A013-3809-4A57-AE04-AFC4C65A3365}" type="datetimeFigureOut">
              <a:rPr lang="sr-Latn-RS" smtClean="0"/>
              <a:t>26.10.2020.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99B1F005-60BF-4574-A904-079AA534C02F}" type="slidenum">
              <a:rPr lang="sr-Latn-RS" smtClean="0"/>
              <a:t>‹#›</a:t>
            </a:fld>
            <a:endParaRPr lang="sr-Latn-RS"/>
          </a:p>
        </p:txBody>
      </p:sp>
    </p:spTree>
    <p:extLst>
      <p:ext uri="{BB962C8B-B14F-4D97-AF65-F5344CB8AC3E}">
        <p14:creationId xmlns:p14="http://schemas.microsoft.com/office/powerpoint/2010/main" val="183124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F1A013-3809-4A57-AE04-AFC4C65A3365}" type="datetimeFigureOut">
              <a:rPr lang="sr-Latn-RS" smtClean="0"/>
              <a:t>26.10.2020.</a:t>
            </a:fld>
            <a:endParaRPr lang="sr-Latn-R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9B1F005-60BF-4574-A904-079AA534C02F}" type="slidenum">
              <a:rPr lang="sr-Latn-RS" smtClean="0"/>
              <a:t>‹#›</a:t>
            </a:fld>
            <a:endParaRPr lang="sr-Latn-RS"/>
          </a:p>
        </p:txBody>
      </p:sp>
    </p:spTree>
    <p:extLst>
      <p:ext uri="{BB962C8B-B14F-4D97-AF65-F5344CB8AC3E}">
        <p14:creationId xmlns:p14="http://schemas.microsoft.com/office/powerpoint/2010/main" val="29422692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599"/>
            <a:ext cx="6347713" cy="3740331"/>
          </a:xfrm>
        </p:spPr>
        <p:txBody>
          <a:bodyPr/>
          <a:lstStyle/>
          <a:p>
            <a:pPr algn="ctr"/>
            <a:r>
              <a:rPr lang="sr-Latn-RS" dirty="0" smtClean="0"/>
              <a:t/>
            </a:r>
            <a:br>
              <a:rPr lang="sr-Latn-RS" dirty="0" smtClean="0"/>
            </a:br>
            <a:r>
              <a:rPr lang="sr-Latn-RS" dirty="0"/>
              <a:t/>
            </a:r>
            <a:br>
              <a:rPr lang="sr-Latn-RS" dirty="0"/>
            </a:br>
            <a:r>
              <a:rPr lang="sr-Latn-RS" dirty="0" smtClean="0"/>
              <a:t/>
            </a:r>
            <a:br>
              <a:rPr lang="sr-Latn-RS" dirty="0" smtClean="0"/>
            </a:br>
            <a:r>
              <a:rPr lang="sr-Latn-RS" dirty="0" smtClean="0"/>
              <a:t/>
            </a:r>
            <a:br>
              <a:rPr lang="sr-Latn-RS" dirty="0" smtClean="0"/>
            </a:br>
            <a:r>
              <a:rPr lang="sr-Latn-RS" sz="5400" dirty="0" smtClean="0"/>
              <a:t>MREŽE</a:t>
            </a:r>
            <a:endParaRPr lang="sr-Latn-CS" sz="5400" dirty="0"/>
          </a:p>
        </p:txBody>
      </p:sp>
      <p:sp>
        <p:nvSpPr>
          <p:cNvPr id="3" name="Content Placeholder 2"/>
          <p:cNvSpPr>
            <a:spLocks noGrp="1"/>
          </p:cNvSpPr>
          <p:nvPr>
            <p:ph idx="1"/>
          </p:nvPr>
        </p:nvSpPr>
        <p:spPr>
          <a:xfrm>
            <a:off x="609598" y="4807131"/>
            <a:ext cx="6770915" cy="1234232"/>
          </a:xfrm>
        </p:spPr>
        <p:txBody>
          <a:bodyPr>
            <a:noAutofit/>
          </a:bodyPr>
          <a:lstStyle/>
          <a:p>
            <a:endParaRPr lang="sr-Latn-CS" sz="2000" dirty="0"/>
          </a:p>
        </p:txBody>
      </p:sp>
    </p:spTree>
    <p:extLst>
      <p:ext uri="{BB962C8B-B14F-4D97-AF65-F5344CB8AC3E}">
        <p14:creationId xmlns:p14="http://schemas.microsoft.com/office/powerpoint/2010/main" val="376788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Glavna prednost ovog tipa mreže je pouzdanost - ako jedan segment "tačka-na-tačku" ima prekid, to će uticati samo na čvorove na tom linku; drugi računarski korisnici na mreži nastavljaju da rade, kao da taj segment ne postoji. </a:t>
            </a:r>
            <a:endParaRPr lang="sr-Latn-CS" sz="2000" dirty="0" smtClean="0"/>
          </a:p>
          <a:p>
            <a:pPr algn="just"/>
            <a:r>
              <a:rPr lang="sr-Latn-CS" sz="2000" dirty="0"/>
              <a:t>• </a:t>
            </a:r>
            <a:r>
              <a:rPr lang="sr-Latn-CS" sz="2400" b="1" dirty="0"/>
              <a:t>Topologija stabla </a:t>
            </a:r>
            <a:r>
              <a:rPr lang="sr-Latn-CS" sz="2000" dirty="0"/>
              <a:t>je arhitektura lokalne računarske mreže koja je identična topologiji magistrale, sem što su u ovom slučaju moguće grane sa više čvorova, može da bude mešavina topologija.</a:t>
            </a:r>
          </a:p>
          <a:p>
            <a:pPr algn="just"/>
            <a:endParaRPr lang="sr-Latn-CS" sz="2000" dirty="0"/>
          </a:p>
          <a:p>
            <a:pPr algn="just"/>
            <a:endParaRPr lang="sr-Latn-CS" sz="2000" dirty="0"/>
          </a:p>
        </p:txBody>
      </p:sp>
    </p:spTree>
    <p:extLst>
      <p:ext uri="{BB962C8B-B14F-4D97-AF65-F5344CB8AC3E}">
        <p14:creationId xmlns:p14="http://schemas.microsoft.com/office/powerpoint/2010/main" val="705134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fontScale="70000" lnSpcReduction="20000"/>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smtClean="0"/>
          </a:p>
          <a:p>
            <a:endParaRPr lang="sr-Latn-RS" dirty="0"/>
          </a:p>
          <a:p>
            <a:pPr algn="ctr"/>
            <a:r>
              <a:rPr lang="sr-Latn-RS" sz="2600" dirty="0" smtClean="0"/>
              <a:t>Slika 6-2 </a:t>
            </a:r>
            <a:r>
              <a:rPr lang="sr-Latn-CS" sz="2600" i="1" dirty="0"/>
              <a:t>Topologija zvezde i stabla</a:t>
            </a:r>
            <a:endParaRPr lang="sr-Latn-CS" sz="2600" dirty="0"/>
          </a:p>
          <a:p>
            <a:pPr marL="0" indent="0" algn="ctr">
              <a:buNone/>
            </a:pPr>
            <a:r>
              <a:rPr lang="sr-Latn-CS" sz="2600" i="1" dirty="0"/>
              <a:t> </a:t>
            </a:r>
            <a:endParaRPr lang="sr-Latn-CS" sz="2600" dirty="0"/>
          </a:p>
          <a:p>
            <a:endParaRPr lang="sr-Latn-CS" dirty="0"/>
          </a:p>
        </p:txBody>
      </p:sp>
      <p:pic>
        <p:nvPicPr>
          <p:cNvPr id="4" name="Picture 3"/>
          <p:cNvPicPr>
            <a:picLocks noChangeAspect="1"/>
          </p:cNvPicPr>
          <p:nvPr/>
        </p:nvPicPr>
        <p:blipFill>
          <a:blip r:embed="rId2"/>
          <a:stretch>
            <a:fillRect/>
          </a:stretch>
        </p:blipFill>
        <p:spPr>
          <a:xfrm>
            <a:off x="721550" y="2160590"/>
            <a:ext cx="6123809" cy="3209524"/>
          </a:xfrm>
          <a:prstGeom prst="rect">
            <a:avLst/>
          </a:prstGeom>
        </p:spPr>
      </p:pic>
    </p:spTree>
    <p:extLst>
      <p:ext uri="{BB962C8B-B14F-4D97-AF65-F5344CB8AC3E}">
        <p14:creationId xmlns:p14="http://schemas.microsoft.com/office/powerpoint/2010/main" val="3345892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a:t>WAN - Wide Area Network (Mreža šireg geografskog područja)</a:t>
            </a:r>
            <a:br>
              <a:rPr lang="sr-Latn-CS" dirty="0"/>
            </a:br>
            <a:r>
              <a:rPr lang="sr-Latn-CS" dirty="0"/>
              <a:t/>
            </a:r>
            <a:br>
              <a:rPr lang="sr-Latn-CS" dirty="0"/>
            </a:br>
            <a:endParaRPr lang="sr-Latn-CS" dirty="0"/>
          </a:p>
        </p:txBody>
      </p:sp>
      <p:sp>
        <p:nvSpPr>
          <p:cNvPr id="3" name="Content Placeholder 2"/>
          <p:cNvSpPr>
            <a:spLocks noGrp="1"/>
          </p:cNvSpPr>
          <p:nvPr>
            <p:ph idx="1"/>
          </p:nvPr>
        </p:nvSpPr>
        <p:spPr>
          <a:xfrm>
            <a:off x="609598" y="2160590"/>
            <a:ext cx="6522721" cy="3880773"/>
          </a:xfrm>
        </p:spPr>
        <p:txBody>
          <a:bodyPr>
            <a:noAutofit/>
          </a:bodyPr>
          <a:lstStyle/>
          <a:p>
            <a:pPr algn="just"/>
            <a:r>
              <a:rPr lang="sr-Latn-CS" sz="2000" dirty="0"/>
              <a:t>WAN čini grupa umreženih kompjutera koji su povezani pomoću telekomunikacionih linkova, na međusobno velikim rastojanjima. Oni mogu biti povezani žičanim ili bežičnim putem.Veliki broj WAN linkova se može koristiti za stvaranje jedinstvenog  WAN-a, pri čemu svaki ima zahtevanu specifičnu adresu u podacima komunikacije. </a:t>
            </a:r>
          </a:p>
          <a:p>
            <a:pPr algn="just"/>
            <a:r>
              <a:rPr lang="sr-Latn-CS" sz="2000" dirty="0"/>
              <a:t>Wide Area Network (WAN) pokriva relativno veliku geografsku površinu, najpoznatija WAN mreža je upravo Internet. Razmjenjivanje podataka u ovim mrežama se najčešće vrši preko telefonskih parica.</a:t>
            </a:r>
          </a:p>
        </p:txBody>
      </p:sp>
    </p:spTree>
    <p:extLst>
      <p:ext uri="{BB962C8B-B14F-4D97-AF65-F5344CB8AC3E}">
        <p14:creationId xmlns:p14="http://schemas.microsoft.com/office/powerpoint/2010/main" val="776995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487680"/>
          </a:xfrm>
        </p:spPr>
        <p:txBody>
          <a:bodyPr>
            <a:normAutofit fontScale="90000"/>
          </a:bodyPr>
          <a:lstStyle/>
          <a:p>
            <a:endParaRPr lang="sr-Latn-CS" dirty="0"/>
          </a:p>
        </p:txBody>
      </p:sp>
      <p:sp>
        <p:nvSpPr>
          <p:cNvPr id="5" name="Content Placeholder 4"/>
          <p:cNvSpPr>
            <a:spLocks noGrp="1"/>
          </p:cNvSpPr>
          <p:nvPr>
            <p:ph idx="1"/>
          </p:nvPr>
        </p:nvSpPr>
        <p:spPr>
          <a:xfrm>
            <a:off x="609599" y="1227909"/>
            <a:ext cx="6347714" cy="5225141"/>
          </a:xfrm>
        </p:spPr>
        <p:txBody>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pPr algn="ctr"/>
            <a:r>
              <a:rPr lang="sr-Latn-RS" dirty="0" smtClean="0"/>
              <a:t>Slika 6-3  WAN</a:t>
            </a:r>
            <a:endParaRPr lang="sr-Latn-RS" dirty="0"/>
          </a:p>
          <a:p>
            <a:endParaRPr lang="sr-Latn-RS" dirty="0" smtClean="0"/>
          </a:p>
          <a:p>
            <a:endParaRPr lang="sr-Latn-RS" dirty="0"/>
          </a:p>
          <a:p>
            <a:endParaRPr lang="sr-Latn-RS" dirty="0" smtClean="0"/>
          </a:p>
          <a:p>
            <a:endParaRPr lang="sr-Latn-CS" dirty="0"/>
          </a:p>
        </p:txBody>
      </p:sp>
      <p:pic>
        <p:nvPicPr>
          <p:cNvPr id="6" name="Picture 5"/>
          <p:cNvPicPr>
            <a:picLocks noChangeAspect="1"/>
          </p:cNvPicPr>
          <p:nvPr/>
        </p:nvPicPr>
        <p:blipFill>
          <a:blip r:embed="rId2"/>
          <a:stretch>
            <a:fillRect/>
          </a:stretch>
        </p:blipFill>
        <p:spPr>
          <a:xfrm>
            <a:off x="1632858" y="1227909"/>
            <a:ext cx="5172892" cy="4712616"/>
          </a:xfrm>
          <a:prstGeom prst="rect">
            <a:avLst/>
          </a:prstGeom>
        </p:spPr>
      </p:pic>
    </p:spTree>
    <p:extLst>
      <p:ext uri="{BB962C8B-B14F-4D97-AF65-F5344CB8AC3E}">
        <p14:creationId xmlns:p14="http://schemas.microsoft.com/office/powerpoint/2010/main" val="195606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dirty="0"/>
              <a:t>MAN - Metropolitan Area Network</a:t>
            </a:r>
          </a:p>
        </p:txBody>
      </p:sp>
      <p:sp>
        <p:nvSpPr>
          <p:cNvPr id="3" name="Content Placeholder 2"/>
          <p:cNvSpPr>
            <a:spLocks noGrp="1"/>
          </p:cNvSpPr>
          <p:nvPr>
            <p:ph idx="1"/>
          </p:nvPr>
        </p:nvSpPr>
        <p:spPr>
          <a:xfrm>
            <a:off x="609599" y="2160590"/>
            <a:ext cx="6718664" cy="4109581"/>
          </a:xfrm>
        </p:spPr>
        <p:txBody>
          <a:bodyPr>
            <a:normAutofit/>
          </a:bodyPr>
          <a:lstStyle/>
          <a:p>
            <a:endParaRPr lang="sr-Latn-CS" dirty="0"/>
          </a:p>
          <a:p>
            <a:pPr algn="just"/>
            <a:r>
              <a:rPr lang="sr-Latn-CS" sz="2000" dirty="0"/>
              <a:t>Metropolitan Area Network se sastoji iz velikog broja računara koji se nalaze u jednom gradu ili kampusu. Za razmenjivanje podataka najčešće se koristi optičke mreže ili bežični način komunikacije.</a:t>
            </a:r>
          </a:p>
          <a:p>
            <a:pPr algn="just"/>
            <a:r>
              <a:rPr lang="sr-Latn-CS" sz="2000" dirty="0"/>
              <a:t>MAN mreža može tako imati više umreženih LAN mreža, dok preko MAN-a može imati vezu sa Wide Area mrežom (kao što je Internet) čineći jednu veliku međusobno povezanu mrežu računara. Najčešći protokoli koji se koriste su ATM, SMDS i FDDI, dok se u poslednje vreme zamjenjuju sa Ethernet protokolom </a:t>
            </a:r>
          </a:p>
        </p:txBody>
      </p:sp>
    </p:spTree>
    <p:extLst>
      <p:ext uri="{BB962C8B-B14F-4D97-AF65-F5344CB8AC3E}">
        <p14:creationId xmlns:p14="http://schemas.microsoft.com/office/powerpoint/2010/main" val="192489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461554"/>
          </a:xfrm>
        </p:spPr>
        <p:txBody>
          <a:bodyPr>
            <a:normAutofit fontScale="90000"/>
          </a:bodyPr>
          <a:lstStyle/>
          <a:p>
            <a:endParaRPr lang="sr-Latn-CS" dirty="0"/>
          </a:p>
        </p:txBody>
      </p:sp>
      <p:sp>
        <p:nvSpPr>
          <p:cNvPr id="3" name="Content Placeholder 2"/>
          <p:cNvSpPr>
            <a:spLocks noGrp="1"/>
          </p:cNvSpPr>
          <p:nvPr>
            <p:ph idx="1"/>
          </p:nvPr>
        </p:nvSpPr>
        <p:spPr>
          <a:xfrm>
            <a:off x="609599" y="1175657"/>
            <a:ext cx="6347714" cy="5303519"/>
          </a:xfrm>
        </p:spPr>
        <p:txBody>
          <a:bodyPr>
            <a:normAutofit/>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pPr algn="ctr"/>
            <a:endParaRPr lang="sr-Latn-RS" dirty="0" smtClean="0"/>
          </a:p>
          <a:p>
            <a:pPr algn="ctr"/>
            <a:endParaRPr lang="sr-Latn-RS" dirty="0"/>
          </a:p>
          <a:p>
            <a:pPr algn="ctr"/>
            <a:endParaRPr lang="sr-Latn-RS" dirty="0" smtClean="0"/>
          </a:p>
          <a:p>
            <a:pPr algn="ctr"/>
            <a:r>
              <a:rPr lang="sr-Latn-RS" dirty="0" smtClean="0"/>
              <a:t>Slika 6-4  MAN</a:t>
            </a:r>
            <a:endParaRPr lang="sr-Latn-CS" dirty="0"/>
          </a:p>
        </p:txBody>
      </p:sp>
      <p:pic>
        <p:nvPicPr>
          <p:cNvPr id="4" name="Picture 3"/>
          <p:cNvPicPr>
            <a:picLocks noChangeAspect="1"/>
          </p:cNvPicPr>
          <p:nvPr/>
        </p:nvPicPr>
        <p:blipFill>
          <a:blip r:embed="rId2"/>
          <a:stretch>
            <a:fillRect/>
          </a:stretch>
        </p:blipFill>
        <p:spPr>
          <a:xfrm>
            <a:off x="1423011" y="1406917"/>
            <a:ext cx="4720888" cy="4265686"/>
          </a:xfrm>
          <a:prstGeom prst="rect">
            <a:avLst/>
          </a:prstGeom>
        </p:spPr>
      </p:pic>
    </p:spTree>
    <p:extLst>
      <p:ext uri="{BB962C8B-B14F-4D97-AF65-F5344CB8AC3E}">
        <p14:creationId xmlns:p14="http://schemas.microsoft.com/office/powerpoint/2010/main" val="3086913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8126"/>
          </a:xfrm>
        </p:spPr>
        <p:txBody>
          <a:bodyPr/>
          <a:lstStyle/>
          <a:p>
            <a:r>
              <a:rPr lang="sr-Latn-CS" dirty="0"/>
              <a:t>PAN - Personal Area Network </a:t>
            </a:r>
          </a:p>
        </p:txBody>
      </p:sp>
      <p:sp>
        <p:nvSpPr>
          <p:cNvPr id="3" name="Content Placeholder 2"/>
          <p:cNvSpPr>
            <a:spLocks noGrp="1"/>
          </p:cNvSpPr>
          <p:nvPr>
            <p:ph idx="1"/>
          </p:nvPr>
        </p:nvSpPr>
        <p:spPr>
          <a:xfrm>
            <a:off x="609598" y="1828800"/>
            <a:ext cx="6347714" cy="4140926"/>
          </a:xfrm>
        </p:spPr>
        <p:txBody>
          <a:bodyPr/>
          <a:lstStyle/>
          <a:p>
            <a:pPr algn="just"/>
            <a:r>
              <a:rPr lang="sr-Latn-CS" sz="2000" dirty="0"/>
              <a:t>PAN je u potpunosti  geografski ograničena mreža na samo destak metara razdaljine. Najčešće se radi o komunikaciji između manjih uređaja sa računarom ili između samih računara koji su blizu jedan drugome.</a:t>
            </a:r>
          </a:p>
          <a:p>
            <a:pPr algn="just"/>
            <a:r>
              <a:rPr lang="sr-Latn-CS" sz="2000" dirty="0"/>
              <a:t>Ove mreže najčešće nalazimo u sobama, ili manjim ustanovama. Osnovni oblik komunikacije u ovim mrežama je preko kompjuterskih mrežnih uređaja  kao što su mrežna kartica, USB,  FireWire, ili korišćenjem bežičnih mreža (WPAN) gde se komunikacija najčešće odvija preko WiFi-a, Bluetooth-a,  ili IrDA standarda.</a:t>
            </a:r>
          </a:p>
          <a:p>
            <a:endParaRPr lang="sr-Latn-CS" sz="2000" dirty="0"/>
          </a:p>
          <a:p>
            <a:endParaRPr lang="sr-Latn-CS" dirty="0"/>
          </a:p>
        </p:txBody>
      </p:sp>
    </p:spTree>
    <p:extLst>
      <p:ext uri="{BB962C8B-B14F-4D97-AF65-F5344CB8AC3E}">
        <p14:creationId xmlns:p14="http://schemas.microsoft.com/office/powerpoint/2010/main" val="3735136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40377"/>
          </a:xfrm>
        </p:spPr>
        <p:txBody>
          <a:bodyPr/>
          <a:lstStyle/>
          <a:p>
            <a:endParaRPr lang="sr-Latn-CS" dirty="0"/>
          </a:p>
        </p:txBody>
      </p:sp>
      <p:sp>
        <p:nvSpPr>
          <p:cNvPr id="3" name="Content Placeholder 2"/>
          <p:cNvSpPr>
            <a:spLocks noGrp="1"/>
          </p:cNvSpPr>
          <p:nvPr>
            <p:ph idx="1"/>
          </p:nvPr>
        </p:nvSpPr>
        <p:spPr>
          <a:xfrm>
            <a:off x="609599" y="2160590"/>
            <a:ext cx="6347714" cy="4488404"/>
          </a:xfrm>
        </p:spPr>
        <p:txBody>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pPr algn="ctr"/>
            <a:r>
              <a:rPr lang="sr-Latn-RS" dirty="0" smtClean="0"/>
              <a:t>Slika 6-5 PAN</a:t>
            </a:r>
            <a:endParaRPr lang="sr-Latn-CS" dirty="0"/>
          </a:p>
        </p:txBody>
      </p:sp>
      <p:pic>
        <p:nvPicPr>
          <p:cNvPr id="4" name="Picture 3"/>
          <p:cNvPicPr>
            <a:picLocks noChangeAspect="1"/>
          </p:cNvPicPr>
          <p:nvPr/>
        </p:nvPicPr>
        <p:blipFill>
          <a:blip r:embed="rId2"/>
          <a:stretch>
            <a:fillRect/>
          </a:stretch>
        </p:blipFill>
        <p:spPr>
          <a:xfrm>
            <a:off x="1729591" y="1828544"/>
            <a:ext cx="4342857" cy="4238095"/>
          </a:xfrm>
          <a:prstGeom prst="rect">
            <a:avLst/>
          </a:prstGeom>
        </p:spPr>
      </p:pic>
    </p:spTree>
    <p:extLst>
      <p:ext uri="{BB962C8B-B14F-4D97-AF65-F5344CB8AC3E}">
        <p14:creationId xmlns:p14="http://schemas.microsoft.com/office/powerpoint/2010/main" val="282345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n-NO" dirty="0"/>
              <a:t>Slojevi OSI </a:t>
            </a:r>
            <a:r>
              <a:rPr lang="nn-NO" dirty="0" smtClean="0"/>
              <a:t>standarda</a:t>
            </a:r>
            <a:endParaRPr lang="sr-Latn-CS" dirty="0"/>
          </a:p>
        </p:txBody>
      </p:sp>
      <p:sp>
        <p:nvSpPr>
          <p:cNvPr id="3" name="Content Placeholder 2"/>
          <p:cNvSpPr>
            <a:spLocks noGrp="1"/>
          </p:cNvSpPr>
          <p:nvPr>
            <p:ph idx="1"/>
          </p:nvPr>
        </p:nvSpPr>
        <p:spPr/>
        <p:txBody>
          <a:bodyPr>
            <a:normAutofit lnSpcReduction="10000"/>
          </a:bodyPr>
          <a:lstStyle/>
          <a:p>
            <a:pPr algn="just"/>
            <a:r>
              <a:rPr lang="sr-Latn-CS" sz="2000" dirty="0"/>
              <a:t>Referentni model uzajamnih veza otvorenih sistema (OSI - Open Systems Interconnection) opisuje kako se informacije iz softwareske aplikacije u jednom računaru kreću kroz medijum mreže do softwareske aplikacije u drugom računaru. Referentni model OSI je konceptualni model sastavljen od sedam slojeva, od kojih svaki određuje posebne funkcije mreže. </a:t>
            </a:r>
            <a:endParaRPr lang="sr-Latn-CS" sz="2000" dirty="0" smtClean="0"/>
          </a:p>
          <a:p>
            <a:pPr algn="just"/>
            <a:r>
              <a:rPr lang="sr-Latn-CS" sz="2000" dirty="0"/>
              <a:t>Model je razvila Međunarodna organizacija za standardizaciju (ISO - International Organisation for Standardisation) 1984. godine i on se sada smatra glavnim arhitekturalnim modelom za međuračunarske komunikacije. </a:t>
            </a:r>
          </a:p>
        </p:txBody>
      </p:sp>
    </p:spTree>
    <p:extLst>
      <p:ext uri="{BB962C8B-B14F-4D97-AF65-F5344CB8AC3E}">
        <p14:creationId xmlns:p14="http://schemas.microsoft.com/office/powerpoint/2010/main" val="1752817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862" y="609600"/>
            <a:ext cx="6347713" cy="1320800"/>
          </a:xfrm>
        </p:spPr>
        <p:txBody>
          <a:bodyPr>
            <a:normAutofit fontScale="90000"/>
          </a:bodyPr>
          <a:lstStyle/>
          <a:p>
            <a:r>
              <a:rPr lang="sr-Latn-RS" dirty="0" smtClean="0"/>
              <a:t/>
            </a:r>
            <a:br>
              <a:rPr lang="sr-Latn-RS" dirty="0" smtClean="0"/>
            </a:br>
            <a:r>
              <a:rPr lang="sr-Latn-CS" dirty="0"/>
              <a:t/>
            </a:r>
            <a:br>
              <a:rPr lang="sr-Latn-CS" dirty="0"/>
            </a:br>
            <a:r>
              <a:rPr lang="sr-Latn-CS" sz="2200" dirty="0" smtClean="0"/>
              <a:t/>
            </a:r>
            <a:br>
              <a:rPr lang="sr-Latn-CS" sz="2200" dirty="0" smtClean="0"/>
            </a:br>
            <a:r>
              <a:rPr lang="sr-Latn-CS" sz="2200" dirty="0"/>
              <a:t/>
            </a:r>
            <a:br>
              <a:rPr lang="sr-Latn-CS" sz="2200" dirty="0"/>
            </a:br>
            <a:r>
              <a:rPr lang="sr-Latn-CS" dirty="0"/>
              <a:t/>
            </a:r>
            <a:br>
              <a:rPr lang="sr-Latn-CS" dirty="0"/>
            </a:br>
            <a:r>
              <a:rPr lang="sr-Latn-CS" dirty="0" smtClean="0"/>
              <a:t>   </a:t>
            </a:r>
            <a:endParaRPr lang="sr-Latn-CS" dirty="0"/>
          </a:p>
        </p:txBody>
      </p:sp>
      <p:pic>
        <p:nvPicPr>
          <p:cNvPr id="7" name="Content Placeholder 6"/>
          <p:cNvPicPr>
            <a:picLocks noGrp="1" noChangeAspect="1"/>
          </p:cNvPicPr>
          <p:nvPr>
            <p:ph idx="1"/>
          </p:nvPr>
        </p:nvPicPr>
        <p:blipFill>
          <a:blip r:embed="rId3"/>
          <a:stretch>
            <a:fillRect/>
          </a:stretch>
        </p:blipFill>
        <p:spPr>
          <a:xfrm>
            <a:off x="1214846" y="3317244"/>
            <a:ext cx="5761219" cy="30483"/>
          </a:xfrm>
          <a:prstGeom prst="rect">
            <a:avLst/>
          </a:prstGeom>
        </p:spPr>
      </p:pic>
      <p:cxnSp>
        <p:nvCxnSpPr>
          <p:cNvPr id="6" name="Straight Connector 5"/>
          <p:cNvCxnSpPr>
            <a:endCxn id="18" idx="0"/>
          </p:cNvCxnSpPr>
          <p:nvPr/>
        </p:nvCxnSpPr>
        <p:spPr>
          <a:xfrm flipV="1">
            <a:off x="1214846" y="2346453"/>
            <a:ext cx="6199139" cy="44051"/>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1196091" y="2912111"/>
            <a:ext cx="5761219" cy="30483"/>
          </a:xfrm>
          <a:prstGeom prst="rect">
            <a:avLst/>
          </a:prstGeom>
        </p:spPr>
      </p:pic>
      <p:pic>
        <p:nvPicPr>
          <p:cNvPr id="9" name="Picture 8"/>
          <p:cNvPicPr>
            <a:picLocks noChangeAspect="1"/>
          </p:cNvPicPr>
          <p:nvPr/>
        </p:nvPicPr>
        <p:blipFill>
          <a:blip r:embed="rId3"/>
          <a:stretch>
            <a:fillRect/>
          </a:stretch>
        </p:blipFill>
        <p:spPr>
          <a:xfrm>
            <a:off x="1214846" y="3757752"/>
            <a:ext cx="5761219" cy="30483"/>
          </a:xfrm>
          <a:prstGeom prst="rect">
            <a:avLst/>
          </a:prstGeom>
        </p:spPr>
      </p:pic>
      <p:pic>
        <p:nvPicPr>
          <p:cNvPr id="10" name="Picture 9"/>
          <p:cNvPicPr>
            <a:picLocks noChangeAspect="1"/>
          </p:cNvPicPr>
          <p:nvPr/>
        </p:nvPicPr>
        <p:blipFill>
          <a:blip r:embed="rId3"/>
          <a:stretch>
            <a:fillRect/>
          </a:stretch>
        </p:blipFill>
        <p:spPr>
          <a:xfrm>
            <a:off x="1214846" y="4274101"/>
            <a:ext cx="5761219" cy="30483"/>
          </a:xfrm>
          <a:prstGeom prst="rect">
            <a:avLst/>
          </a:prstGeom>
        </p:spPr>
      </p:pic>
      <p:pic>
        <p:nvPicPr>
          <p:cNvPr id="11" name="Picture 10"/>
          <p:cNvPicPr>
            <a:picLocks noChangeAspect="1"/>
          </p:cNvPicPr>
          <p:nvPr/>
        </p:nvPicPr>
        <p:blipFill>
          <a:blip r:embed="rId3"/>
          <a:stretch>
            <a:fillRect/>
          </a:stretch>
        </p:blipFill>
        <p:spPr>
          <a:xfrm>
            <a:off x="1196093" y="4841434"/>
            <a:ext cx="5761219" cy="30483"/>
          </a:xfrm>
          <a:prstGeom prst="rect">
            <a:avLst/>
          </a:prstGeom>
        </p:spPr>
      </p:pic>
      <p:pic>
        <p:nvPicPr>
          <p:cNvPr id="12" name="Picture 11"/>
          <p:cNvPicPr>
            <a:picLocks noChangeAspect="1"/>
          </p:cNvPicPr>
          <p:nvPr/>
        </p:nvPicPr>
        <p:blipFill>
          <a:blip r:embed="rId3"/>
          <a:stretch>
            <a:fillRect/>
          </a:stretch>
        </p:blipFill>
        <p:spPr>
          <a:xfrm>
            <a:off x="1214846" y="5342541"/>
            <a:ext cx="5761219" cy="30483"/>
          </a:xfrm>
          <a:prstGeom prst="rect">
            <a:avLst/>
          </a:prstGeom>
        </p:spPr>
      </p:pic>
      <p:pic>
        <p:nvPicPr>
          <p:cNvPr id="13" name="Picture 12"/>
          <p:cNvPicPr>
            <a:picLocks noChangeAspect="1"/>
          </p:cNvPicPr>
          <p:nvPr/>
        </p:nvPicPr>
        <p:blipFill>
          <a:blip r:embed="rId3"/>
          <a:stretch>
            <a:fillRect/>
          </a:stretch>
        </p:blipFill>
        <p:spPr>
          <a:xfrm>
            <a:off x="1196092" y="5894633"/>
            <a:ext cx="5761219" cy="30483"/>
          </a:xfrm>
          <a:prstGeom prst="rect">
            <a:avLst/>
          </a:prstGeom>
        </p:spPr>
      </p:pic>
      <p:cxnSp>
        <p:nvCxnSpPr>
          <p:cNvPr id="15" name="Straight Connector 14"/>
          <p:cNvCxnSpPr>
            <a:endCxn id="13" idx="1"/>
          </p:cNvCxnSpPr>
          <p:nvPr/>
        </p:nvCxnSpPr>
        <p:spPr>
          <a:xfrm flipH="1">
            <a:off x="1196092" y="2377440"/>
            <a:ext cx="9377" cy="3532435"/>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4"/>
          <a:stretch>
            <a:fillRect/>
          </a:stretch>
        </p:blipFill>
        <p:spPr>
          <a:xfrm>
            <a:off x="1908047" y="2376936"/>
            <a:ext cx="24386" cy="3548180"/>
          </a:xfrm>
          <a:prstGeom prst="rect">
            <a:avLst/>
          </a:prstGeom>
        </p:spPr>
      </p:pic>
      <p:pic>
        <p:nvPicPr>
          <p:cNvPr id="17" name="Picture 16"/>
          <p:cNvPicPr>
            <a:picLocks noChangeAspect="1"/>
          </p:cNvPicPr>
          <p:nvPr/>
        </p:nvPicPr>
        <p:blipFill>
          <a:blip r:embed="rId4"/>
          <a:stretch>
            <a:fillRect/>
          </a:stretch>
        </p:blipFill>
        <p:spPr>
          <a:xfrm>
            <a:off x="4057254" y="2383971"/>
            <a:ext cx="24386" cy="3548180"/>
          </a:xfrm>
          <a:prstGeom prst="rect">
            <a:avLst/>
          </a:prstGeom>
        </p:spPr>
      </p:pic>
      <p:pic>
        <p:nvPicPr>
          <p:cNvPr id="18" name="Picture 17"/>
          <p:cNvPicPr>
            <a:picLocks noChangeAspect="1"/>
          </p:cNvPicPr>
          <p:nvPr/>
        </p:nvPicPr>
        <p:blipFill>
          <a:blip r:embed="rId4"/>
          <a:stretch>
            <a:fillRect/>
          </a:stretch>
        </p:blipFill>
        <p:spPr>
          <a:xfrm>
            <a:off x="7401792" y="2346453"/>
            <a:ext cx="24386" cy="3548180"/>
          </a:xfrm>
          <a:prstGeom prst="rect">
            <a:avLst/>
          </a:prstGeom>
        </p:spPr>
      </p:pic>
      <p:sp>
        <p:nvSpPr>
          <p:cNvPr id="19" name="Rectangle 18"/>
          <p:cNvSpPr/>
          <p:nvPr/>
        </p:nvSpPr>
        <p:spPr>
          <a:xfrm>
            <a:off x="1883162" y="2487809"/>
            <a:ext cx="1771639" cy="369332"/>
          </a:xfrm>
          <a:prstGeom prst="rect">
            <a:avLst/>
          </a:prstGeom>
        </p:spPr>
        <p:txBody>
          <a:bodyPr wrap="none">
            <a:spAutoFit/>
          </a:bodyPr>
          <a:lstStyle/>
          <a:p>
            <a:r>
              <a:rPr lang="sr-Latn-CS" dirty="0"/>
              <a:t>Aplikacioni Sloj</a:t>
            </a:r>
          </a:p>
        </p:txBody>
      </p:sp>
      <p:sp>
        <p:nvSpPr>
          <p:cNvPr id="20" name="Rectangle 19"/>
          <p:cNvSpPr/>
          <p:nvPr/>
        </p:nvSpPr>
        <p:spPr>
          <a:xfrm>
            <a:off x="1883311" y="4944609"/>
            <a:ext cx="2230098" cy="369332"/>
          </a:xfrm>
          <a:prstGeom prst="rect">
            <a:avLst/>
          </a:prstGeom>
        </p:spPr>
        <p:txBody>
          <a:bodyPr wrap="none">
            <a:spAutoFit/>
          </a:bodyPr>
          <a:lstStyle/>
          <a:p>
            <a:r>
              <a:rPr lang="sr-Latn-CS" dirty="0"/>
              <a:t>Sloj linka podataka </a:t>
            </a:r>
          </a:p>
        </p:txBody>
      </p:sp>
      <p:sp>
        <p:nvSpPr>
          <p:cNvPr id="22" name="Rectangle 21"/>
          <p:cNvSpPr/>
          <p:nvPr/>
        </p:nvSpPr>
        <p:spPr>
          <a:xfrm>
            <a:off x="1932433" y="5465676"/>
            <a:ext cx="1350050" cy="369332"/>
          </a:xfrm>
          <a:prstGeom prst="rect">
            <a:avLst/>
          </a:prstGeom>
        </p:spPr>
        <p:txBody>
          <a:bodyPr wrap="none">
            <a:spAutoFit/>
          </a:bodyPr>
          <a:lstStyle/>
          <a:p>
            <a:r>
              <a:rPr lang="sr-Latn-CS" dirty="0"/>
              <a:t>Fizički sloj </a:t>
            </a:r>
          </a:p>
        </p:txBody>
      </p:sp>
      <p:sp>
        <p:nvSpPr>
          <p:cNvPr id="23" name="Rectangle 22"/>
          <p:cNvSpPr/>
          <p:nvPr/>
        </p:nvSpPr>
        <p:spPr>
          <a:xfrm>
            <a:off x="1883162" y="4406910"/>
            <a:ext cx="1372492" cy="369332"/>
          </a:xfrm>
          <a:prstGeom prst="rect">
            <a:avLst/>
          </a:prstGeom>
        </p:spPr>
        <p:txBody>
          <a:bodyPr wrap="none">
            <a:spAutoFit/>
          </a:bodyPr>
          <a:lstStyle/>
          <a:p>
            <a:r>
              <a:rPr lang="sr-Latn-CS" dirty="0"/>
              <a:t>Mrežni sloj </a:t>
            </a:r>
          </a:p>
        </p:txBody>
      </p:sp>
      <p:sp>
        <p:nvSpPr>
          <p:cNvPr id="24" name="Rectangle 23"/>
          <p:cNvSpPr/>
          <p:nvPr/>
        </p:nvSpPr>
        <p:spPr>
          <a:xfrm>
            <a:off x="1854840" y="3845144"/>
            <a:ext cx="1560427" cy="369332"/>
          </a:xfrm>
          <a:prstGeom prst="rect">
            <a:avLst/>
          </a:prstGeom>
        </p:spPr>
        <p:txBody>
          <a:bodyPr wrap="none">
            <a:spAutoFit/>
          </a:bodyPr>
          <a:lstStyle/>
          <a:p>
            <a:r>
              <a:rPr lang="sr-Latn-CS" dirty="0"/>
              <a:t>Prenosni sloj </a:t>
            </a:r>
          </a:p>
        </p:txBody>
      </p:sp>
      <p:sp>
        <p:nvSpPr>
          <p:cNvPr id="25" name="Rectangle 24"/>
          <p:cNvSpPr/>
          <p:nvPr/>
        </p:nvSpPr>
        <p:spPr>
          <a:xfrm>
            <a:off x="1883393" y="3360311"/>
            <a:ext cx="1298753" cy="369332"/>
          </a:xfrm>
          <a:prstGeom prst="rect">
            <a:avLst/>
          </a:prstGeom>
        </p:spPr>
        <p:txBody>
          <a:bodyPr wrap="none">
            <a:spAutoFit/>
          </a:bodyPr>
          <a:lstStyle/>
          <a:p>
            <a:r>
              <a:rPr lang="sr-Latn-CS" dirty="0"/>
              <a:t>Sloj sesije </a:t>
            </a:r>
          </a:p>
        </p:txBody>
      </p:sp>
      <p:sp>
        <p:nvSpPr>
          <p:cNvPr id="26" name="Rectangle 25"/>
          <p:cNvSpPr/>
          <p:nvPr/>
        </p:nvSpPr>
        <p:spPr>
          <a:xfrm>
            <a:off x="1946928" y="2902597"/>
            <a:ext cx="2095830" cy="369332"/>
          </a:xfrm>
          <a:prstGeom prst="rect">
            <a:avLst/>
          </a:prstGeom>
        </p:spPr>
        <p:txBody>
          <a:bodyPr wrap="none">
            <a:spAutoFit/>
          </a:bodyPr>
          <a:lstStyle/>
          <a:p>
            <a:r>
              <a:rPr lang="sr-Latn-CS" dirty="0"/>
              <a:t>Prezentacioni sloj </a:t>
            </a:r>
          </a:p>
        </p:txBody>
      </p:sp>
      <p:sp>
        <p:nvSpPr>
          <p:cNvPr id="27" name="Rectangle 26"/>
          <p:cNvSpPr/>
          <p:nvPr/>
        </p:nvSpPr>
        <p:spPr>
          <a:xfrm>
            <a:off x="3956921" y="2486721"/>
            <a:ext cx="2895344" cy="276999"/>
          </a:xfrm>
          <a:prstGeom prst="rect">
            <a:avLst/>
          </a:prstGeom>
        </p:spPr>
        <p:txBody>
          <a:bodyPr wrap="none">
            <a:spAutoFit/>
          </a:bodyPr>
          <a:lstStyle/>
          <a:p>
            <a:r>
              <a:rPr lang="pl-PL" sz="1200" dirty="0"/>
              <a:t>Aplikacioni programi koji koriste mrežu</a:t>
            </a:r>
            <a:endParaRPr lang="sr-Latn-CS" sz="1200" dirty="0"/>
          </a:p>
        </p:txBody>
      </p:sp>
      <p:sp>
        <p:nvSpPr>
          <p:cNvPr id="28" name="Rectangle 27"/>
          <p:cNvSpPr/>
          <p:nvPr/>
        </p:nvSpPr>
        <p:spPr>
          <a:xfrm>
            <a:off x="3977312" y="2949125"/>
            <a:ext cx="4572000" cy="261610"/>
          </a:xfrm>
          <a:prstGeom prst="rect">
            <a:avLst/>
          </a:prstGeom>
        </p:spPr>
        <p:txBody>
          <a:bodyPr>
            <a:spAutoFit/>
          </a:bodyPr>
          <a:lstStyle/>
          <a:p>
            <a:r>
              <a:rPr lang="sr-Latn-CS" sz="1100" smtClean="0"/>
              <a:t>Standardizuje podatke predstavljene aplikacijama </a:t>
            </a:r>
            <a:endParaRPr lang="sr-Latn-CS" sz="1100" dirty="0"/>
          </a:p>
        </p:txBody>
      </p:sp>
      <p:cxnSp>
        <p:nvCxnSpPr>
          <p:cNvPr id="31" name="Straight Connector 30"/>
          <p:cNvCxnSpPr/>
          <p:nvPr/>
        </p:nvCxnSpPr>
        <p:spPr>
          <a:xfrm flipV="1">
            <a:off x="6957310" y="2899048"/>
            <a:ext cx="444482" cy="15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976065" y="3304181"/>
            <a:ext cx="425727" cy="15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976065" y="3744689"/>
            <a:ext cx="425727" cy="15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976065" y="4261038"/>
            <a:ext cx="425727" cy="15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957312" y="4828371"/>
            <a:ext cx="444480" cy="15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976065" y="5329478"/>
            <a:ext cx="425727" cy="15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6957311" y="5881570"/>
            <a:ext cx="456674" cy="15242"/>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4196576" y="3400603"/>
            <a:ext cx="2710999" cy="276999"/>
          </a:xfrm>
          <a:prstGeom prst="rect">
            <a:avLst/>
          </a:prstGeom>
        </p:spPr>
        <p:txBody>
          <a:bodyPr wrap="none">
            <a:spAutoFit/>
          </a:bodyPr>
          <a:lstStyle/>
          <a:p>
            <a:r>
              <a:rPr lang="sr-Latn-CS" sz="1200" dirty="0"/>
              <a:t>Upravlja sesijama između aplikacija </a:t>
            </a:r>
          </a:p>
        </p:txBody>
      </p:sp>
      <p:sp>
        <p:nvSpPr>
          <p:cNvPr id="47" name="Rectangle 46"/>
          <p:cNvSpPr/>
          <p:nvPr/>
        </p:nvSpPr>
        <p:spPr>
          <a:xfrm>
            <a:off x="4046668" y="3871227"/>
            <a:ext cx="2993127" cy="276999"/>
          </a:xfrm>
          <a:prstGeom prst="rect">
            <a:avLst/>
          </a:prstGeom>
        </p:spPr>
        <p:txBody>
          <a:bodyPr wrap="none">
            <a:spAutoFit/>
          </a:bodyPr>
          <a:lstStyle/>
          <a:p>
            <a:r>
              <a:rPr lang="sr-Latn-CS" sz="1200" dirty="0"/>
              <a:t>Obezbeđuje otkrivanje i ispravku greške </a:t>
            </a:r>
          </a:p>
        </p:txBody>
      </p:sp>
      <p:sp>
        <p:nvSpPr>
          <p:cNvPr id="48" name="Rectangle 47"/>
          <p:cNvSpPr/>
          <p:nvPr/>
        </p:nvSpPr>
        <p:spPr>
          <a:xfrm>
            <a:off x="4057254" y="4421117"/>
            <a:ext cx="2323072" cy="276999"/>
          </a:xfrm>
          <a:prstGeom prst="rect">
            <a:avLst/>
          </a:prstGeom>
        </p:spPr>
        <p:txBody>
          <a:bodyPr wrap="none">
            <a:spAutoFit/>
          </a:bodyPr>
          <a:lstStyle/>
          <a:p>
            <a:r>
              <a:rPr lang="sr-Latn-CS" sz="1200" dirty="0"/>
              <a:t>Upravlja povezivanjima mreže </a:t>
            </a:r>
          </a:p>
        </p:txBody>
      </p:sp>
      <p:sp>
        <p:nvSpPr>
          <p:cNvPr id="49" name="Rectangle 48"/>
          <p:cNvSpPr/>
          <p:nvPr/>
        </p:nvSpPr>
        <p:spPr>
          <a:xfrm>
            <a:off x="4042758" y="4962833"/>
            <a:ext cx="4572000" cy="269304"/>
          </a:xfrm>
          <a:prstGeom prst="rect">
            <a:avLst/>
          </a:prstGeom>
        </p:spPr>
        <p:txBody>
          <a:bodyPr>
            <a:spAutoFit/>
          </a:bodyPr>
          <a:lstStyle/>
          <a:p>
            <a:r>
              <a:rPr lang="pl-PL" sz="1150" dirty="0"/>
              <a:t>Obezbeđuje isporuku podataka preko fizičke veze</a:t>
            </a:r>
            <a:endParaRPr lang="sr-Latn-CS" sz="1150" dirty="0"/>
          </a:p>
        </p:txBody>
      </p:sp>
      <p:sp>
        <p:nvSpPr>
          <p:cNvPr id="50" name="Rectangle 49"/>
          <p:cNvSpPr/>
          <p:nvPr/>
        </p:nvSpPr>
        <p:spPr>
          <a:xfrm>
            <a:off x="3977312" y="5451137"/>
            <a:ext cx="2412840" cy="276999"/>
          </a:xfrm>
          <a:prstGeom prst="rect">
            <a:avLst/>
          </a:prstGeom>
        </p:spPr>
        <p:txBody>
          <a:bodyPr wrap="none">
            <a:spAutoFit/>
          </a:bodyPr>
          <a:lstStyle/>
          <a:p>
            <a:r>
              <a:rPr lang="sr-Latn-CS" sz="1200" dirty="0"/>
              <a:t>Definiše fizički mrežni medijum </a:t>
            </a:r>
          </a:p>
        </p:txBody>
      </p:sp>
      <p:sp>
        <p:nvSpPr>
          <p:cNvPr id="51" name="Rectangle 50"/>
          <p:cNvSpPr/>
          <p:nvPr/>
        </p:nvSpPr>
        <p:spPr>
          <a:xfrm>
            <a:off x="1428689" y="5474316"/>
            <a:ext cx="306494" cy="369332"/>
          </a:xfrm>
          <a:prstGeom prst="rect">
            <a:avLst/>
          </a:prstGeom>
        </p:spPr>
        <p:txBody>
          <a:bodyPr wrap="none">
            <a:spAutoFit/>
          </a:bodyPr>
          <a:lstStyle/>
          <a:p>
            <a:r>
              <a:rPr lang="sr-Latn-CS" dirty="0"/>
              <a:t>1</a:t>
            </a:r>
          </a:p>
        </p:txBody>
      </p:sp>
      <p:sp>
        <p:nvSpPr>
          <p:cNvPr id="52" name="Rectangle 51"/>
          <p:cNvSpPr/>
          <p:nvPr/>
        </p:nvSpPr>
        <p:spPr>
          <a:xfrm>
            <a:off x="1414219" y="4942981"/>
            <a:ext cx="306494" cy="369332"/>
          </a:xfrm>
          <a:prstGeom prst="rect">
            <a:avLst/>
          </a:prstGeom>
        </p:spPr>
        <p:txBody>
          <a:bodyPr wrap="none">
            <a:spAutoFit/>
          </a:bodyPr>
          <a:lstStyle/>
          <a:p>
            <a:r>
              <a:rPr lang="sr-Latn-RS" dirty="0" smtClean="0"/>
              <a:t>2</a:t>
            </a:r>
            <a:endParaRPr lang="sr-Latn-CS" dirty="0"/>
          </a:p>
        </p:txBody>
      </p:sp>
      <p:sp>
        <p:nvSpPr>
          <p:cNvPr id="53" name="Rectangle 52"/>
          <p:cNvSpPr/>
          <p:nvPr/>
        </p:nvSpPr>
        <p:spPr>
          <a:xfrm>
            <a:off x="1442248" y="4393989"/>
            <a:ext cx="306494" cy="369332"/>
          </a:xfrm>
          <a:prstGeom prst="rect">
            <a:avLst/>
          </a:prstGeom>
        </p:spPr>
        <p:txBody>
          <a:bodyPr wrap="none">
            <a:spAutoFit/>
          </a:bodyPr>
          <a:lstStyle/>
          <a:p>
            <a:r>
              <a:rPr lang="sr-Latn-RS" dirty="0" smtClean="0"/>
              <a:t>3</a:t>
            </a:r>
            <a:endParaRPr lang="sr-Latn-CS" dirty="0"/>
          </a:p>
        </p:txBody>
      </p:sp>
      <p:sp>
        <p:nvSpPr>
          <p:cNvPr id="54" name="Rectangle 53"/>
          <p:cNvSpPr/>
          <p:nvPr/>
        </p:nvSpPr>
        <p:spPr>
          <a:xfrm>
            <a:off x="1442248" y="3845144"/>
            <a:ext cx="306494" cy="369332"/>
          </a:xfrm>
          <a:prstGeom prst="rect">
            <a:avLst/>
          </a:prstGeom>
        </p:spPr>
        <p:txBody>
          <a:bodyPr wrap="none">
            <a:spAutoFit/>
          </a:bodyPr>
          <a:lstStyle/>
          <a:p>
            <a:r>
              <a:rPr lang="sr-Latn-RS" dirty="0" smtClean="0"/>
              <a:t>4</a:t>
            </a:r>
            <a:endParaRPr lang="sr-Latn-CS" dirty="0"/>
          </a:p>
        </p:txBody>
      </p:sp>
      <p:sp>
        <p:nvSpPr>
          <p:cNvPr id="55" name="Rectangle 54"/>
          <p:cNvSpPr/>
          <p:nvPr/>
        </p:nvSpPr>
        <p:spPr>
          <a:xfrm>
            <a:off x="1414219" y="3349600"/>
            <a:ext cx="306494" cy="369332"/>
          </a:xfrm>
          <a:prstGeom prst="rect">
            <a:avLst/>
          </a:prstGeom>
        </p:spPr>
        <p:txBody>
          <a:bodyPr wrap="none">
            <a:spAutoFit/>
          </a:bodyPr>
          <a:lstStyle/>
          <a:p>
            <a:r>
              <a:rPr lang="sr-Latn-RS" dirty="0" smtClean="0"/>
              <a:t>5</a:t>
            </a:r>
            <a:endParaRPr lang="sr-Latn-CS" dirty="0"/>
          </a:p>
        </p:txBody>
      </p:sp>
      <p:sp>
        <p:nvSpPr>
          <p:cNvPr id="56" name="Rectangle 55"/>
          <p:cNvSpPr/>
          <p:nvPr/>
        </p:nvSpPr>
        <p:spPr>
          <a:xfrm>
            <a:off x="1414219" y="2956080"/>
            <a:ext cx="306494" cy="369332"/>
          </a:xfrm>
          <a:prstGeom prst="rect">
            <a:avLst/>
          </a:prstGeom>
        </p:spPr>
        <p:txBody>
          <a:bodyPr wrap="none">
            <a:spAutoFit/>
          </a:bodyPr>
          <a:lstStyle/>
          <a:p>
            <a:r>
              <a:rPr lang="sr-Latn-RS" dirty="0" smtClean="0"/>
              <a:t>6</a:t>
            </a:r>
            <a:endParaRPr lang="sr-Latn-CS" dirty="0"/>
          </a:p>
        </p:txBody>
      </p:sp>
      <p:sp>
        <p:nvSpPr>
          <p:cNvPr id="57" name="Rectangle 56"/>
          <p:cNvSpPr/>
          <p:nvPr/>
        </p:nvSpPr>
        <p:spPr>
          <a:xfrm>
            <a:off x="1428689" y="2460210"/>
            <a:ext cx="306494" cy="369332"/>
          </a:xfrm>
          <a:prstGeom prst="rect">
            <a:avLst/>
          </a:prstGeom>
        </p:spPr>
        <p:txBody>
          <a:bodyPr wrap="none">
            <a:spAutoFit/>
          </a:bodyPr>
          <a:lstStyle/>
          <a:p>
            <a:r>
              <a:rPr lang="sr-Latn-RS" dirty="0" smtClean="0"/>
              <a:t>7</a:t>
            </a:r>
            <a:endParaRPr lang="sr-Latn-CS" dirty="0"/>
          </a:p>
        </p:txBody>
      </p:sp>
      <p:sp>
        <p:nvSpPr>
          <p:cNvPr id="58" name="Rectangle 57"/>
          <p:cNvSpPr/>
          <p:nvPr/>
        </p:nvSpPr>
        <p:spPr>
          <a:xfrm>
            <a:off x="1205322" y="1057052"/>
            <a:ext cx="4572000" cy="646331"/>
          </a:xfrm>
          <a:prstGeom prst="rect">
            <a:avLst/>
          </a:prstGeom>
        </p:spPr>
        <p:txBody>
          <a:bodyPr>
            <a:spAutoFit/>
          </a:bodyPr>
          <a:lstStyle/>
          <a:p>
            <a:endParaRPr lang="sr-Latn-CS" dirty="0"/>
          </a:p>
          <a:p>
            <a:r>
              <a:rPr lang="sr-Latn-CS" dirty="0"/>
              <a:t>Tabela 1.  Funkcije slojeva modela OSI</a:t>
            </a:r>
          </a:p>
        </p:txBody>
      </p:sp>
    </p:spTree>
    <p:extLst>
      <p:ext uri="{BB962C8B-B14F-4D97-AF65-F5344CB8AC3E}">
        <p14:creationId xmlns:p14="http://schemas.microsoft.com/office/powerpoint/2010/main" val="99379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dirty="0"/>
          </a:p>
        </p:txBody>
      </p:sp>
      <p:sp>
        <p:nvSpPr>
          <p:cNvPr id="3" name="Content Placeholder 2"/>
          <p:cNvSpPr>
            <a:spLocks noGrp="1"/>
          </p:cNvSpPr>
          <p:nvPr>
            <p:ph idx="1"/>
          </p:nvPr>
        </p:nvSpPr>
        <p:spPr/>
        <p:txBody>
          <a:bodyPr>
            <a:normAutofit lnSpcReduction="10000"/>
          </a:bodyPr>
          <a:lstStyle/>
          <a:p>
            <a:pPr marL="0" indent="0" algn="just">
              <a:buNone/>
            </a:pPr>
            <a:r>
              <a:rPr lang="sr-Latn-CS" dirty="0" smtClean="0"/>
              <a:t>	</a:t>
            </a:r>
            <a:r>
              <a:rPr lang="sr-Latn-CS" sz="2000" dirty="0" smtClean="0"/>
              <a:t>Sve </a:t>
            </a:r>
            <a:r>
              <a:rPr lang="sr-Latn-CS" sz="2000" dirty="0"/>
              <a:t>mreže mogu biti kategorizovane po izvesnim </a:t>
            </a:r>
            <a:r>
              <a:rPr lang="sr-Latn-CS" sz="2000" dirty="0" smtClean="0"/>
              <a:t>	karakteristikama </a:t>
            </a:r>
            <a:r>
              <a:rPr lang="sr-Latn-CS" sz="2000" dirty="0"/>
              <a:t>kao što su: </a:t>
            </a:r>
          </a:p>
          <a:p>
            <a:pPr algn="just"/>
            <a:r>
              <a:rPr lang="sr-Latn-CS" sz="2000" dirty="0"/>
              <a:t>• </a:t>
            </a:r>
            <a:r>
              <a:rPr lang="sr-Latn-CS" sz="2000" b="1" dirty="0"/>
              <a:t>Topologija: </a:t>
            </a:r>
            <a:r>
              <a:rPr lang="sr-Latn-CS" sz="2000" dirty="0"/>
              <a:t>geometrijski raspored računarskog sistema. Najčešće topologije su magistrala, zvezda i prsten. </a:t>
            </a:r>
          </a:p>
          <a:p>
            <a:pPr algn="just"/>
            <a:r>
              <a:rPr lang="sr-Latn-CS" sz="2000" dirty="0"/>
              <a:t>• </a:t>
            </a:r>
            <a:r>
              <a:rPr lang="sr-Latn-CS" sz="2000" b="1" dirty="0"/>
              <a:t>Protokol: </a:t>
            </a:r>
            <a:r>
              <a:rPr lang="sr-Latn-CS" sz="2000" dirty="0"/>
              <a:t>zajednički skup pravila i signala koji definiše kako računari koriste mrežu da komuniciraju međusobno. Jedan od najpopularnijih protokola za lokalne računarske mreže se zove Ethernet. Drugi popularni LAN protokol za PC računare je IBM-ova prstenasta mreža sa žetonom (Token ring). </a:t>
            </a:r>
          </a:p>
          <a:p>
            <a:pPr algn="just"/>
            <a:endParaRPr lang="sr-Latn-CS" sz="2000" dirty="0"/>
          </a:p>
        </p:txBody>
      </p:sp>
    </p:spTree>
    <p:extLst>
      <p:ext uri="{BB962C8B-B14F-4D97-AF65-F5344CB8AC3E}">
        <p14:creationId xmlns:p14="http://schemas.microsoft.com/office/powerpoint/2010/main" val="2698459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r>
              <a:rPr lang="sr-Latn-RS" dirty="0" smtClean="0"/>
              <a:t>Kontrolna pitanja</a:t>
            </a:r>
          </a:p>
          <a:p>
            <a:r>
              <a:rPr lang="sr-Latn-RS" dirty="0" smtClean="0"/>
              <a:t>1</a:t>
            </a:r>
            <a:r>
              <a:rPr lang="sr-Latn-RS" dirty="0" smtClean="0"/>
              <a:t>. Šta je LAN mreža i koje su njene specifičnosti?</a:t>
            </a:r>
          </a:p>
          <a:p>
            <a:r>
              <a:rPr lang="sr-Latn-RS" dirty="0" smtClean="0"/>
              <a:t>2. </a:t>
            </a:r>
            <a:r>
              <a:rPr lang="sr-Latn-RS" dirty="0"/>
              <a:t>K</a:t>
            </a:r>
            <a:r>
              <a:rPr lang="sr-Latn-RS" dirty="0" smtClean="0"/>
              <a:t>oje su najčešće topologije LAN mreže?</a:t>
            </a:r>
          </a:p>
          <a:p>
            <a:r>
              <a:rPr lang="sr-Latn-RS" dirty="0" smtClean="0"/>
              <a:t>3.  Šta predstavlja WAN mreža?</a:t>
            </a:r>
          </a:p>
          <a:p>
            <a:r>
              <a:rPr lang="sr-Latn-RS" dirty="0" smtClean="0"/>
              <a:t>4. Koje su osnovne karakteristike MAN mreže?</a:t>
            </a:r>
          </a:p>
          <a:p>
            <a:r>
              <a:rPr lang="sr-Latn-RS" dirty="0" smtClean="0"/>
              <a:t>5. Šta predstavja PAN mreža i gde se ona najčešće sreće?</a:t>
            </a:r>
          </a:p>
          <a:p>
            <a:r>
              <a:rPr lang="sr-Latn-RS" dirty="0" smtClean="0"/>
              <a:t>6. Šta opisuje OSI referentni model?</a:t>
            </a:r>
          </a:p>
          <a:p>
            <a:r>
              <a:rPr lang="sr-Latn-RS" dirty="0" smtClean="0"/>
              <a:t>7. Koje su funkcije fizičkog sloja</a:t>
            </a:r>
            <a:r>
              <a:rPr lang="sr-Latn-RS" smtClean="0"/>
              <a:t>, sloja linka podataka i mrežnog sloja?</a:t>
            </a:r>
            <a:endParaRPr lang="sr-Latn-CS" dirty="0"/>
          </a:p>
        </p:txBody>
      </p:sp>
    </p:spTree>
    <p:extLst>
      <p:ext uri="{BB962C8B-B14F-4D97-AF65-F5344CB8AC3E}">
        <p14:creationId xmlns:p14="http://schemas.microsoft.com/office/powerpoint/2010/main" val="192995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 </a:t>
            </a:r>
            <a:r>
              <a:rPr lang="sr-Latn-CS" sz="2000" b="1" dirty="0"/>
              <a:t>Arhitektura: </a:t>
            </a:r>
            <a:r>
              <a:rPr lang="sr-Latn-CS" sz="2000" dirty="0"/>
              <a:t>mreže mogu široko da se klasifikuju kao one što koriste arhitekturu računara jednakih nadležnosti (peer-to-peer) ili one sa arhitekturom klijent-server (multidomenske mreže). </a:t>
            </a:r>
          </a:p>
          <a:p>
            <a:r>
              <a:rPr lang="sr-Latn-CS" sz="2000" dirty="0"/>
              <a:t>Pored samih računara, koji se ponekad nazivaju čvorovima, implementacija mreže obuhvata: </a:t>
            </a:r>
          </a:p>
          <a:p>
            <a:r>
              <a:rPr lang="sr-Latn-CS" sz="2000" dirty="0"/>
              <a:t> Tipove mrežnog hardwarea : Uređaj na svakom od priključenih računara koji mu omogućava da komunicira sa mrežom i koji se naziva mrežnom karticom za spregu (NIC - network intefface card). </a:t>
            </a:r>
          </a:p>
        </p:txBody>
      </p:sp>
    </p:spTree>
    <p:extLst>
      <p:ext uri="{BB962C8B-B14F-4D97-AF65-F5344CB8AC3E}">
        <p14:creationId xmlns:p14="http://schemas.microsoft.com/office/powerpoint/2010/main" val="298881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Različite delove specijalnog mrežnog hardwarea, uključujući tu uređaje koji rade kao tačke za povezivanje različitih čvorova i koji se najčešće zovu čvorišta (hub-ovi, switch-evi, mostovi, ruteri); </a:t>
            </a:r>
          </a:p>
          <a:p>
            <a:pPr algn="just"/>
            <a:endParaRPr lang="sr-Latn-CS" sz="2000" dirty="0"/>
          </a:p>
        </p:txBody>
      </p:sp>
    </p:spTree>
    <p:extLst>
      <p:ext uri="{BB962C8B-B14F-4D97-AF65-F5344CB8AC3E}">
        <p14:creationId xmlns:p14="http://schemas.microsoft.com/office/powerpoint/2010/main" val="398542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27314"/>
          </a:xfrm>
        </p:spPr>
        <p:txBody>
          <a:bodyPr/>
          <a:lstStyle/>
          <a:p>
            <a:pPr algn="ctr"/>
            <a:r>
              <a:rPr lang="sr-Latn-CS" dirty="0"/>
              <a:t>LAN - Local Area Network</a:t>
            </a:r>
          </a:p>
        </p:txBody>
      </p:sp>
      <p:sp>
        <p:nvSpPr>
          <p:cNvPr id="3" name="Content Placeholder 2"/>
          <p:cNvSpPr>
            <a:spLocks noGrp="1"/>
          </p:cNvSpPr>
          <p:nvPr>
            <p:ph idx="1"/>
          </p:nvPr>
        </p:nvSpPr>
        <p:spPr>
          <a:xfrm>
            <a:off x="609599" y="1436914"/>
            <a:ext cx="6347714" cy="4604449"/>
          </a:xfrm>
        </p:spPr>
        <p:txBody>
          <a:bodyPr>
            <a:normAutofit fontScale="92500" lnSpcReduction="10000"/>
          </a:bodyPr>
          <a:lstStyle/>
          <a:p>
            <a:pPr marL="0" indent="0">
              <a:buNone/>
            </a:pPr>
            <a:r>
              <a:rPr lang="sr-Latn-CS" sz="2400" b="1" dirty="0" smtClean="0"/>
              <a:t>	</a:t>
            </a:r>
          </a:p>
          <a:p>
            <a:pPr marL="0" indent="0" algn="just">
              <a:buNone/>
            </a:pPr>
            <a:r>
              <a:rPr lang="sr-Latn-RS" sz="2200" dirty="0" smtClean="0"/>
              <a:t>LAN </a:t>
            </a:r>
            <a:r>
              <a:rPr lang="sr-Latn-RS" sz="2200" dirty="0"/>
              <a:t>( Local Area Network) je kompjuterska mreža namenjena za umrežavanje većeg broja  računara  (PC, personal computer-a). LAN može imati jedan ili nekoliko stotina čvorova (praktično umreženih računara). Računari se najčešće umrežavaju specijalnim kablovima koji imaju veliku propusnu moć  (npr.UTP kabl) koji se priključuju na hub ili switch.</a:t>
            </a:r>
          </a:p>
          <a:p>
            <a:pPr marL="0" indent="0" algn="just">
              <a:buNone/>
            </a:pPr>
            <a:r>
              <a:rPr lang="sr-Latn-RS" sz="2200" dirty="0"/>
              <a:t>Komunikacija se odvija preko TCP/IP protokola. LAN omogućava deljenje podataka, uređaja kao i programa. On radi na najniža dva sloja OSI modela. Najčešći standardi koji se koriste su Ethernet , Token ring i  FDDI.</a:t>
            </a:r>
          </a:p>
          <a:p>
            <a:pPr marL="0" indent="0" algn="just">
              <a:buNone/>
            </a:pPr>
            <a:endParaRPr lang="sr-Latn-CS" sz="2200" dirty="0"/>
          </a:p>
        </p:txBody>
      </p:sp>
    </p:spTree>
    <p:extLst>
      <p:ext uri="{BB962C8B-B14F-4D97-AF65-F5344CB8AC3E}">
        <p14:creationId xmlns:p14="http://schemas.microsoft.com/office/powerpoint/2010/main" val="251101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pPr algn="just"/>
            <a:r>
              <a:rPr lang="sr-Latn-CS" sz="2000" dirty="0"/>
              <a:t>Topologije lokalnih računarskih mreža (LAN) definišu način na koji su uređaji u mreži organizovani. </a:t>
            </a:r>
            <a:r>
              <a:rPr lang="sr-Latn-CS" sz="2000" dirty="0" smtClean="0"/>
              <a:t>Najčešće </a:t>
            </a:r>
            <a:r>
              <a:rPr lang="sr-Latn-CS" sz="2000" dirty="0"/>
              <a:t>topologije LAN su: </a:t>
            </a:r>
          </a:p>
          <a:p>
            <a:pPr algn="just"/>
            <a:r>
              <a:rPr lang="sr-Latn-CS" sz="2000" dirty="0"/>
              <a:t>• </a:t>
            </a:r>
            <a:r>
              <a:rPr lang="sr-Latn-CS" sz="2400" b="1" dirty="0"/>
              <a:t>Topologija magistrale </a:t>
            </a:r>
            <a:r>
              <a:rPr lang="sr-Latn-CS" sz="2000" dirty="0"/>
              <a:t>(Bus network) je linearna arhitektura lokalne računarske mreže u kojoj se prenos iz mrežnih stanica prostire po dužini medijuma i primaju ga sve druge stanice. Mnogo čvorova može da se priključi na magistralu i započne komunikaciju sa svim drugim čvorovima na tom segmentu kabla. </a:t>
            </a:r>
          </a:p>
          <a:p>
            <a:pPr algn="just"/>
            <a:endParaRPr lang="sr-Latn-CS" sz="2000" dirty="0"/>
          </a:p>
        </p:txBody>
      </p:sp>
    </p:spTree>
    <p:extLst>
      <p:ext uri="{BB962C8B-B14F-4D97-AF65-F5344CB8AC3E}">
        <p14:creationId xmlns:p14="http://schemas.microsoft.com/office/powerpoint/2010/main" val="38600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lnSpcReduction="10000"/>
          </a:bodyPr>
          <a:lstStyle/>
          <a:p>
            <a:pPr algn="just"/>
            <a:r>
              <a:rPr lang="sr-Latn-CS" sz="2000" dirty="0"/>
              <a:t>Prekid bilo gde na kablu obično će prouzorkovati da ceo segment bude neoperativan, sve dok se prekid ne otkloni. Od tri najviše korišćenih implementacija lokalnih računarskih mreža, Standard Ethernet/IEEE 802.3 koristi topologiju magistrale u kojoj su svi uređaji povezani na centralni kabl, koji se zove magistrala ili "kičma". </a:t>
            </a:r>
            <a:endParaRPr lang="sr-Latn-CS" sz="2000" dirty="0" smtClean="0"/>
          </a:p>
          <a:p>
            <a:pPr algn="just"/>
            <a:r>
              <a:rPr lang="sr-Latn-CS" sz="2400" b="1" dirty="0"/>
              <a:t>• Topologija prstena (Ring network) </a:t>
            </a:r>
            <a:r>
              <a:rPr lang="sr-Latn-CS" sz="2000" dirty="0"/>
              <a:t>je arhitektura lokalne računarske mreže u kojoj su svi uređaji povezani jedan sa drugim u obliku zatvorene petlje, tako da je svaki uređaj direktno povezan sa dva druga uređaja, po jedan sa svake </a:t>
            </a:r>
            <a:r>
              <a:rPr lang="sr-Latn-CS" sz="2000" dirty="0" smtClean="0"/>
              <a:t>strane</a:t>
            </a:r>
            <a:endParaRPr lang="sr-Latn-CS" sz="2000" dirty="0"/>
          </a:p>
        </p:txBody>
      </p:sp>
    </p:spTree>
    <p:extLst>
      <p:ext uri="{BB962C8B-B14F-4D97-AF65-F5344CB8AC3E}">
        <p14:creationId xmlns:p14="http://schemas.microsoft.com/office/powerpoint/2010/main" val="331657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sr-Latn-RS" dirty="0"/>
          </a:p>
          <a:p>
            <a:pPr algn="ctr"/>
            <a:r>
              <a:rPr lang="sr-Latn-RS" dirty="0" smtClean="0"/>
              <a:t>Slika 6-1</a:t>
            </a:r>
            <a:r>
              <a:rPr lang="nn-NO" dirty="0" smtClean="0"/>
              <a:t> </a:t>
            </a:r>
            <a:r>
              <a:rPr lang="nn-NO" dirty="0"/>
              <a:t>Topologija magistrale i prstena</a:t>
            </a:r>
          </a:p>
          <a:p>
            <a:endParaRPr lang="nn-NO" dirty="0"/>
          </a:p>
          <a:p>
            <a:endParaRPr lang="sr-Latn-CS" dirty="0"/>
          </a:p>
        </p:txBody>
      </p:sp>
      <p:pic>
        <p:nvPicPr>
          <p:cNvPr id="5" name="Picture 4"/>
          <p:cNvPicPr>
            <a:picLocks noChangeAspect="1"/>
          </p:cNvPicPr>
          <p:nvPr/>
        </p:nvPicPr>
        <p:blipFill>
          <a:blip r:embed="rId2"/>
          <a:stretch>
            <a:fillRect/>
          </a:stretch>
        </p:blipFill>
        <p:spPr>
          <a:xfrm>
            <a:off x="721550" y="2492444"/>
            <a:ext cx="6123809" cy="2552381"/>
          </a:xfrm>
          <a:prstGeom prst="rect">
            <a:avLst/>
          </a:prstGeom>
        </p:spPr>
      </p:pic>
    </p:spTree>
    <p:extLst>
      <p:ext uri="{BB962C8B-B14F-4D97-AF65-F5344CB8AC3E}">
        <p14:creationId xmlns:p14="http://schemas.microsoft.com/office/powerpoint/2010/main" val="246670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a:xfrm>
            <a:off x="609598" y="2160590"/>
            <a:ext cx="6705601" cy="3880773"/>
          </a:xfrm>
        </p:spPr>
        <p:txBody>
          <a:bodyPr>
            <a:normAutofit lnSpcReduction="10000"/>
          </a:bodyPr>
          <a:lstStyle/>
          <a:p>
            <a:pPr algn="just"/>
            <a:r>
              <a:rPr lang="sr-Latn-CS" sz="2000" dirty="0" smtClean="0"/>
              <a:t>I </a:t>
            </a:r>
            <a:r>
              <a:rPr lang="sr-Latn-CS" sz="2000" dirty="0"/>
              <a:t>mreža Token ring/IEEE 802.5 i mreža FDDI (Fiber Distributed Data Interface - interfejs optički distribuiranih podataka) implementiraju topologiju prstena. Sa prestankom rada bilo kog računara dolazi do prekida mreže.</a:t>
            </a:r>
          </a:p>
          <a:p>
            <a:pPr algn="just"/>
            <a:r>
              <a:rPr lang="sr-Latn-CS" sz="2400" b="1" dirty="0"/>
              <a:t>• Topologija zvezde </a:t>
            </a:r>
            <a:r>
              <a:rPr lang="sr-Latn-CS" sz="2000" dirty="0"/>
              <a:t>(Star network) je arhitektura lokalne računarske mreže u kojoj su krajnje tačke mreže povezane sa zajedničkim centralnim čvorištem, ili komutatorom (switch-em), pomoću namenskih linkova. 10BaseT Ethernet koristi topologiju zvezde, obično sa računarom na jednom kraju segmenta i sa drugim krajem koji se završava čvorištem. </a:t>
            </a:r>
          </a:p>
        </p:txBody>
      </p:sp>
    </p:spTree>
    <p:extLst>
      <p:ext uri="{BB962C8B-B14F-4D97-AF65-F5344CB8AC3E}">
        <p14:creationId xmlns:p14="http://schemas.microsoft.com/office/powerpoint/2010/main" val="14833348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1143</TotalTime>
  <Words>961</Words>
  <Application>Microsoft Office PowerPoint</Application>
  <PresentationFormat>On-screen Show (4:3)</PresentationFormat>
  <Paragraphs>127</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    MREŽE</vt:lpstr>
      <vt:lpstr>PowerPoint Presentation</vt:lpstr>
      <vt:lpstr>PowerPoint Presentation</vt:lpstr>
      <vt:lpstr>PowerPoint Presentation</vt:lpstr>
      <vt:lpstr>LAN - Local Area Network</vt:lpstr>
      <vt:lpstr>PowerPoint Presentation</vt:lpstr>
      <vt:lpstr>PowerPoint Presentation</vt:lpstr>
      <vt:lpstr>PowerPoint Presentation</vt:lpstr>
      <vt:lpstr>PowerPoint Presentation</vt:lpstr>
      <vt:lpstr>PowerPoint Presentation</vt:lpstr>
      <vt:lpstr>PowerPoint Presentation</vt:lpstr>
      <vt:lpstr>WAN - Wide Area Network (Mreža šireg geografskog područja)  </vt:lpstr>
      <vt:lpstr>PowerPoint Presentation</vt:lpstr>
      <vt:lpstr>MAN - Metropolitan Area Network</vt:lpstr>
      <vt:lpstr>PowerPoint Presentation</vt:lpstr>
      <vt:lpstr>PAN - Personal Area Network </vt:lpstr>
      <vt:lpstr>PowerPoint Presentation</vt:lpstr>
      <vt:lpstr>Slojevi OSI standarda</vt:lpstr>
      <vt:lpst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Komunikacioni protokoli za višestruki pristup</dc:title>
  <dc:creator>Nenad Milosevic</dc:creator>
  <cp:lastModifiedBy>Zoran</cp:lastModifiedBy>
  <cp:revision>73</cp:revision>
  <dcterms:created xsi:type="dcterms:W3CDTF">2020-04-24T09:38:33Z</dcterms:created>
  <dcterms:modified xsi:type="dcterms:W3CDTF">2020-10-26T16:54:03Z</dcterms:modified>
</cp:coreProperties>
</file>