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657" r:id="rId3"/>
    <p:sldId id="656" r:id="rId4"/>
    <p:sldId id="658" r:id="rId5"/>
    <p:sldId id="654" r:id="rId6"/>
    <p:sldId id="590" r:id="rId7"/>
    <p:sldId id="655" r:id="rId8"/>
    <p:sldId id="595" r:id="rId9"/>
    <p:sldId id="600" r:id="rId10"/>
    <p:sldId id="599" r:id="rId11"/>
    <p:sldId id="601" r:id="rId12"/>
    <p:sldId id="602" r:id="rId13"/>
    <p:sldId id="603" r:id="rId14"/>
    <p:sldId id="604" r:id="rId15"/>
    <p:sldId id="605" r:id="rId16"/>
    <p:sldId id="606" r:id="rId17"/>
    <p:sldId id="609" r:id="rId18"/>
    <p:sldId id="608" r:id="rId19"/>
    <p:sldId id="610" r:id="rId20"/>
    <p:sldId id="611" r:id="rId21"/>
    <p:sldId id="612" r:id="rId22"/>
    <p:sldId id="617" r:id="rId23"/>
    <p:sldId id="624" r:id="rId24"/>
    <p:sldId id="619" r:id="rId25"/>
    <p:sldId id="620" r:id="rId26"/>
    <p:sldId id="621" r:id="rId27"/>
    <p:sldId id="622" r:id="rId28"/>
    <p:sldId id="623" r:id="rId29"/>
    <p:sldId id="618" r:id="rId30"/>
    <p:sldId id="625" r:id="rId31"/>
    <p:sldId id="626" r:id="rId32"/>
    <p:sldId id="627" r:id="rId33"/>
    <p:sldId id="628" r:id="rId34"/>
    <p:sldId id="629" r:id="rId35"/>
    <p:sldId id="630" r:id="rId36"/>
    <p:sldId id="631" r:id="rId37"/>
    <p:sldId id="638" r:id="rId38"/>
    <p:sldId id="640" r:id="rId39"/>
    <p:sldId id="641" r:id="rId40"/>
    <p:sldId id="642" r:id="rId41"/>
    <p:sldId id="643" r:id="rId42"/>
    <p:sldId id="659" r:id="rId43"/>
    <p:sldId id="660" r:id="rId44"/>
    <p:sldId id="661" r:id="rId45"/>
  </p:sldIdLst>
  <p:sldSz cx="9144000" cy="6858000" type="screen4x3"/>
  <p:notesSz cx="6877050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56" autoAdjust="0"/>
    <p:restoredTop sz="86434" autoAdjust="0"/>
  </p:normalViewPr>
  <p:slideViewPr>
    <p:cSldViewPr>
      <p:cViewPr>
        <p:scale>
          <a:sx n="56" d="100"/>
          <a:sy n="56" d="100"/>
        </p:scale>
        <p:origin x="-533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2486" y="-101"/>
      </p:cViewPr>
      <p:guideLst>
        <p:guide orient="horz" pos="3150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3A86C-C92C-41F2-AA7E-F753AE83A9DA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FB4BA-AC6A-40A9-AE05-2F49A38B4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pPr>
              <a:defRPr/>
            </a:pPr>
            <a:fld id="{8AE44DE9-6573-4D40-BB2B-D8634B88150E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pPr>
              <a:defRPr/>
            </a:pPr>
            <a:fld id="{8C0592BB-82C8-43E6-9BF5-1204F963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92BB-82C8-43E6-9BF5-1204F963BCD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92BB-82C8-43E6-9BF5-1204F963BC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92BB-82C8-43E6-9BF5-1204F963BCD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92BB-82C8-43E6-9BF5-1204F963BCD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92BB-82C8-43E6-9BF5-1204F963BCD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92BB-82C8-43E6-9BF5-1204F963BCD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592BB-82C8-43E6-9BF5-1204F963BCD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22F9-FFDC-4C7C-923D-791FBFE7CC1D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EC4F-84B4-46A8-99D7-D7850D48B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5A04D-ACCE-4FA5-86F5-6CBA8F5AE542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9884-A269-495A-9A81-6DD6B791B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70AB-E84F-4FE7-9F17-34340C14CF05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6B44-8A94-4CED-8532-0B6448C77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75B0-C3A1-4BC3-856C-89F87BE49AA6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1CA0-8166-4980-9D81-71DCB11A1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E5C0-5A50-4CAD-8294-C32FCDAB9529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E8CD-8108-4DEC-BD56-3A29DD18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942C-AAA9-480B-AFCB-6AD5EE9DF225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394E-1F9F-4DFF-A3DF-2483EC5F1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B969-0615-4CFE-8A26-9F52F710C2B4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C10A-414A-4B4C-8014-9A414B80A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F608-1746-4F83-8F32-BB15085CC673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B1A7-7F6A-4EF2-8C61-F3C8E60BC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0514-1469-4B57-8AD7-FAD5E2736D7A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9344-6E3E-41C3-BF4F-6F65C61E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9607E-07E9-45AB-97D3-BB298D4DA813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D64A-BAC4-44DF-B0E1-1F45C2F7E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C565-6487-444E-A202-60659AAC650E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DE35-7DFE-4815-8017-6C107DAD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0FA6F-7976-432A-8EAE-00BC0AE2255B}" type="datetimeFigureOut">
              <a:rPr lang="en-US"/>
              <a:pPr>
                <a:defRPr/>
              </a:pPr>
              <a:t>11/22/2020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97C9E-DDB9-4493-BC87-A904C2B7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5" r:id="rId2"/>
    <p:sldLayoutId id="2147483964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5" r:id="rId9"/>
    <p:sldLayoutId id="2147483961" r:id="rId10"/>
    <p:sldLayoutId id="21474839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851648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Odr</a:t>
            </a:r>
            <a:r>
              <a:rPr lang="sr-Latn-RS" dirty="0" smtClean="0"/>
              <a:t>živost i održivi razvoj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42910" y="2500306"/>
            <a:ext cx="7632848" cy="2952229"/>
          </a:xfrm>
        </p:spPr>
        <p:txBody>
          <a:bodyPr/>
          <a:lstStyle/>
          <a:p>
            <a:pPr marR="0" algn="l" eaLnBrk="1" hangingPunct="1"/>
            <a:endParaRPr lang="en-US" b="1" dirty="0" smtClean="0"/>
          </a:p>
          <a:p>
            <a:pPr marR="0" algn="l" eaLnBrk="1" hangingPunct="1"/>
            <a:endParaRPr lang="en-US" b="1" dirty="0" smtClean="0"/>
          </a:p>
          <a:p>
            <a:pPr marR="0" algn="l" eaLnBrk="1" hangingPunct="1"/>
            <a:endParaRPr lang="en-US" b="1" dirty="0" smtClean="0"/>
          </a:p>
          <a:p>
            <a:pPr marR="0" algn="l" eaLnBrk="1" hangingPunct="1"/>
            <a:endParaRPr lang="en-US" b="1" dirty="0" smtClean="0"/>
          </a:p>
          <a:p>
            <a:pPr marR="0" algn="l" eaLnBrk="1" hangingPunct="1"/>
            <a:r>
              <a:rPr lang="en-US" b="1" dirty="0" err="1" smtClean="0"/>
              <a:t>Aleksandar</a:t>
            </a:r>
            <a:r>
              <a:rPr lang="en-US" b="1" dirty="0" smtClean="0"/>
              <a:t> </a:t>
            </a:r>
            <a:r>
              <a:rPr lang="en-US" b="1" dirty="0" err="1" smtClean="0"/>
              <a:t>Pešić</a:t>
            </a:r>
            <a:endParaRPr lang="en-US" b="1" dirty="0" smtClean="0"/>
          </a:p>
          <a:p>
            <a:pPr marR="0" algn="l" eaLnBrk="1" hangingPunct="1"/>
            <a:r>
              <a:rPr lang="en-US" b="1" dirty="0" smtClean="0"/>
              <a:t>andpesic@gmail.com </a:t>
            </a:r>
          </a:p>
          <a:p>
            <a:pPr marR="0" eaLnBrk="1" hangingPunct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9552" y="5857892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https://sites.google.com/site/pesicaleksandarsite/home</a:t>
            </a:r>
          </a:p>
        </p:txBody>
      </p:sp>
      <p:pic>
        <p:nvPicPr>
          <p:cNvPr id="6" name="Picture 2" descr="C:\Users\User\Desktop\wilderness-winelands-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286280" cy="19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sz="2800" b="1" dirty="0" err="1" smtClean="0"/>
              <a:t>Evaluacija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održivosti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001156" cy="45211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u="sng" dirty="0" err="1" smtClean="0"/>
              <a:t>Treće</a:t>
            </a:r>
            <a:r>
              <a:rPr lang="en-US" sz="2400" u="sng" dirty="0" smtClean="0"/>
              <a:t>, </a:t>
            </a:r>
            <a:r>
              <a:rPr lang="en-US" sz="2400" u="sng" dirty="0" err="1" smtClean="0"/>
              <a:t>može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biti</a:t>
            </a:r>
            <a:r>
              <a:rPr lang="en-US" sz="2400" u="sng" dirty="0" smtClean="0"/>
              <a:t> instrument </a:t>
            </a:r>
            <a:r>
              <a:rPr lang="en-US" sz="2400" u="sng" dirty="0" err="1" smtClean="0"/>
              <a:t>društvene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samo-refleksije</a:t>
            </a:r>
            <a:r>
              <a:rPr lang="en-US" sz="2400" u="sng" dirty="0" smtClean="0"/>
              <a:t> </a:t>
            </a:r>
            <a:endParaRPr lang="sr-Latn-RS" sz="2400" u="sng" dirty="0" smtClean="0"/>
          </a:p>
          <a:p>
            <a:r>
              <a:rPr lang="sr-Latn-RS" sz="2400" dirty="0" err="1" smtClean="0"/>
              <a:t>E</a:t>
            </a:r>
            <a:r>
              <a:rPr lang="en-US" sz="2400" dirty="0" err="1" smtClean="0"/>
              <a:t>valuacija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refleksivnom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pristupu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instrument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omogućava</a:t>
            </a:r>
            <a:r>
              <a:rPr lang="en-US" sz="2400" dirty="0" smtClean="0"/>
              <a:t> </a:t>
            </a:r>
            <a:r>
              <a:rPr lang="en-US" sz="2400" dirty="0" err="1" smtClean="0"/>
              <a:t>kritiku</a:t>
            </a:r>
            <a:r>
              <a:rPr lang="en-US" sz="2400" dirty="0" smtClean="0"/>
              <a:t> </a:t>
            </a:r>
            <a:r>
              <a:rPr lang="en-US" sz="2400" dirty="0" err="1" smtClean="0"/>
              <a:t>modernog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Naime</a:t>
            </a:r>
            <a:r>
              <a:rPr lang="en-US" sz="2400" dirty="0" smtClean="0"/>
              <a:t>, </a:t>
            </a:r>
            <a:r>
              <a:rPr lang="en-US" sz="2400" dirty="0" err="1" smtClean="0"/>
              <a:t>evaluacija</a:t>
            </a:r>
            <a:r>
              <a:rPr lang="en-US" sz="2400" dirty="0" smtClean="0"/>
              <a:t> </a:t>
            </a:r>
            <a:r>
              <a:rPr lang="en-US" sz="2400" dirty="0" err="1" smtClean="0"/>
              <a:t>obezbeđuje</a:t>
            </a:r>
            <a:r>
              <a:rPr lang="en-US" sz="2400" dirty="0" smtClean="0"/>
              <a:t> </a:t>
            </a:r>
            <a:r>
              <a:rPr lang="en-US" sz="2400" dirty="0" err="1" smtClean="0"/>
              <a:t>empirijsku</a:t>
            </a:r>
            <a:r>
              <a:rPr lang="en-US" sz="2400" dirty="0" smtClean="0"/>
              <a:t> </a:t>
            </a:r>
            <a:r>
              <a:rPr lang="en-US" sz="2400" dirty="0" err="1" smtClean="0"/>
              <a:t>bazu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društvenu</a:t>
            </a:r>
            <a:r>
              <a:rPr lang="en-US" sz="2400" dirty="0" smtClean="0"/>
              <a:t> </a:t>
            </a:r>
            <a:r>
              <a:rPr lang="en-US" sz="2400" dirty="0" err="1" smtClean="0"/>
              <a:t>samo-refleksiju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pomaže</a:t>
            </a:r>
            <a:r>
              <a:rPr lang="en-US" sz="2400" b="1" dirty="0" smtClean="0"/>
              <a:t> u </a:t>
            </a:r>
            <a:r>
              <a:rPr lang="en-US" sz="2400" b="1" dirty="0" err="1" smtClean="0"/>
              <a:t>razumevanju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nameravanih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efekata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različitih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intervencija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njihovih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nenameravanih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rezultata</a:t>
            </a:r>
            <a:r>
              <a:rPr lang="en-US" sz="2400" b="1" dirty="0" smtClean="0"/>
              <a:t>. </a:t>
            </a:r>
            <a:endParaRPr lang="sr-Latn-RS" sz="2400" b="1" dirty="0" smtClean="0"/>
          </a:p>
          <a:p>
            <a:r>
              <a:rPr lang="en-US" sz="2400" dirty="0" smtClean="0"/>
              <a:t>U tom </a:t>
            </a:r>
            <a:r>
              <a:rPr lang="en-US" sz="2400" dirty="0" err="1" smtClean="0"/>
              <a:t>smislu</a:t>
            </a:r>
            <a:r>
              <a:rPr lang="en-US" sz="2400" dirty="0" smtClean="0"/>
              <a:t>, </a:t>
            </a:r>
            <a:r>
              <a:rPr lang="en-US" sz="2400" dirty="0" err="1" smtClean="0"/>
              <a:t>evaluacija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instrument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simultano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ideju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progresa</a:t>
            </a:r>
            <a:r>
              <a:rPr lang="en-US" sz="2400" dirty="0" smtClean="0"/>
              <a:t> pod </a:t>
            </a:r>
            <a:r>
              <a:rPr lang="en-US" sz="2400" dirty="0" err="1" smtClean="0"/>
              <a:t>lupu</a:t>
            </a:r>
            <a:r>
              <a:rPr lang="en-US" sz="2400" dirty="0" smtClean="0"/>
              <a:t>, </a:t>
            </a:r>
            <a:r>
              <a:rPr lang="en-US" sz="2400" dirty="0" err="1" smtClean="0"/>
              <a:t>posmatranjem</a:t>
            </a:r>
            <a:r>
              <a:rPr lang="en-US" sz="2400" dirty="0" smtClean="0"/>
              <a:t> </a:t>
            </a:r>
            <a:r>
              <a:rPr lang="en-US" sz="2400" dirty="0" err="1" smtClean="0"/>
              <a:t>kolateralnih</a:t>
            </a:r>
            <a:r>
              <a:rPr lang="en-US" sz="2400" dirty="0" smtClean="0"/>
              <a:t> </a:t>
            </a:r>
            <a:r>
              <a:rPr lang="en-US" sz="2400" dirty="0" err="1" smtClean="0"/>
              <a:t>rezultata</a:t>
            </a:r>
            <a:r>
              <a:rPr lang="en-US" sz="2400" dirty="0" smtClean="0"/>
              <a:t>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.</a:t>
            </a:r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127" name="Picture 7" descr="C:\Users\User\Desktop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0" y="1"/>
            <a:ext cx="4643470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sr-Latn-RS" sz="2800" b="1" dirty="0" smtClean="0">
                <a:solidFill>
                  <a:schemeClr val="accent4">
                    <a:lumMod val="50000"/>
                  </a:schemeClr>
                </a:solidFill>
              </a:rPr>
              <a:t>univerzalni koncept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38576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Problemi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se </a:t>
            </a:r>
            <a:r>
              <a:rPr lang="en-US" sz="2400" dirty="0" err="1" smtClean="0"/>
              <a:t>predstavljaju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međusobno</a:t>
            </a:r>
            <a:r>
              <a:rPr lang="en-US" sz="2400" dirty="0" smtClean="0"/>
              <a:t> </a:t>
            </a:r>
            <a:r>
              <a:rPr lang="en-US" sz="2400" dirty="0" err="1" smtClean="0"/>
              <a:t>povezani</a:t>
            </a:r>
            <a:r>
              <a:rPr lang="en-US" sz="2400" dirty="0" smtClean="0"/>
              <a:t>, </a:t>
            </a:r>
            <a:r>
              <a:rPr lang="en-US" sz="2400" dirty="0" err="1" smtClean="0"/>
              <a:t>npr</a:t>
            </a:r>
            <a:r>
              <a:rPr lang="en-US" sz="2400" dirty="0" smtClean="0"/>
              <a:t>. </a:t>
            </a:r>
            <a:r>
              <a:rPr lang="en-US" sz="2400" dirty="0" err="1" smtClean="0"/>
              <a:t>napori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reši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problem </a:t>
            </a:r>
            <a:r>
              <a:rPr lang="en-US" sz="2400" dirty="0" err="1" smtClean="0"/>
              <a:t>stvaraju</a:t>
            </a:r>
            <a:r>
              <a:rPr lang="en-US" sz="2400" dirty="0" smtClean="0"/>
              <a:t>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probleme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Aktuelni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ekonomski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baziran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proces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donošenja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odluka</a:t>
            </a:r>
            <a:r>
              <a:rPr lang="en-US" sz="2400" b="1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mnogim</a:t>
            </a:r>
            <a:r>
              <a:rPr lang="en-US" sz="2400" dirty="0" smtClean="0"/>
              <a:t> </a:t>
            </a:r>
            <a:r>
              <a:rPr lang="en-US" sz="2400" dirty="0" err="1" smtClean="0"/>
              <a:t>slučajevima</a:t>
            </a:r>
            <a:r>
              <a:rPr lang="en-US" sz="2400" dirty="0" smtClean="0"/>
              <a:t> </a:t>
            </a:r>
            <a:r>
              <a:rPr lang="en-US" sz="2400" u="sng" dirty="0" smtClean="0"/>
              <a:t>ne </a:t>
            </a:r>
            <a:r>
              <a:rPr lang="en-US" sz="2400" u="sng" dirty="0" err="1" smtClean="0"/>
              <a:t>uspeva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podrži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argumentaciju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koja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vodi</a:t>
            </a:r>
            <a:r>
              <a:rPr lang="en-US" sz="2400" u="sng" dirty="0" smtClean="0"/>
              <a:t> do </a:t>
            </a:r>
            <a:r>
              <a:rPr lang="en-US" sz="2400" u="sng" dirty="0" err="1" smtClean="0"/>
              <a:t>pravilnih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odluka</a:t>
            </a:r>
            <a:r>
              <a:rPr lang="en-US" sz="2400" u="sng" dirty="0" smtClean="0"/>
              <a:t>. </a:t>
            </a:r>
            <a:endParaRPr lang="sr-Latn-RS" sz="2400" u="sng" dirty="0" smtClean="0"/>
          </a:p>
          <a:p>
            <a:r>
              <a:rPr lang="en-US" sz="2400" dirty="0" err="1" smtClean="0"/>
              <a:t>Mnoga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predloženih</a:t>
            </a:r>
            <a:r>
              <a:rPr lang="en-US" sz="2400" dirty="0" smtClean="0"/>
              <a:t> </a:t>
            </a:r>
            <a:r>
              <a:rPr lang="en-US" sz="2400" dirty="0" err="1" smtClean="0"/>
              <a:t>rešenja</a:t>
            </a:r>
            <a:r>
              <a:rPr lang="en-US" sz="2400" dirty="0" smtClean="0"/>
              <a:t> </a:t>
            </a:r>
            <a:r>
              <a:rPr lang="en-US" sz="2400" dirty="0" err="1" smtClean="0"/>
              <a:t>ponuđenih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reše</a:t>
            </a:r>
            <a:r>
              <a:rPr lang="en-US" sz="2400" dirty="0" smtClean="0"/>
              <a:t> </a:t>
            </a:r>
            <a:r>
              <a:rPr lang="en-US" sz="2400" dirty="0" err="1" smtClean="0"/>
              <a:t>energetski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ekološki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kreira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, </a:t>
            </a:r>
            <a:r>
              <a:rPr lang="en-US" sz="2400" dirty="0" err="1" smtClean="0"/>
              <a:t>rapidno</a:t>
            </a:r>
            <a:r>
              <a:rPr lang="en-US" sz="2400" dirty="0" smtClean="0"/>
              <a:t> </a:t>
            </a:r>
            <a:r>
              <a:rPr lang="en-US" sz="2400" dirty="0" err="1" smtClean="0"/>
              <a:t>otvaraju</a:t>
            </a:r>
            <a:r>
              <a:rPr lang="en-US" sz="2400" dirty="0" smtClean="0"/>
              <a:t> </a:t>
            </a:r>
            <a:r>
              <a:rPr lang="en-US" sz="2400" dirty="0" err="1" smtClean="0"/>
              <a:t>nove</a:t>
            </a:r>
            <a:r>
              <a:rPr lang="en-US" sz="2400" dirty="0" smtClean="0"/>
              <a:t> </a:t>
            </a:r>
            <a:r>
              <a:rPr lang="en-US" sz="2400" dirty="0" err="1" smtClean="0"/>
              <a:t>nerešive</a:t>
            </a:r>
            <a:r>
              <a:rPr lang="en-US" sz="2400" dirty="0" smtClean="0"/>
              <a:t> </a:t>
            </a:r>
            <a:r>
              <a:rPr lang="en-US" sz="2400" dirty="0" err="1" smtClean="0"/>
              <a:t>dileme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i="1" dirty="0" smtClean="0"/>
              <a:t>Kao </a:t>
            </a:r>
            <a:r>
              <a:rPr lang="en-US" sz="2400" i="1" dirty="0" err="1" smtClean="0"/>
              <a:t>opcija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za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prevazilaženje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ovih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problema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predstavljen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koncept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putem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koga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moguće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redefinisati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poslovnih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kompanija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državnih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Vlada</a:t>
            </a:r>
            <a:r>
              <a:rPr lang="en-US" sz="2400" i="1" dirty="0" smtClean="0"/>
              <a:t>.</a:t>
            </a:r>
          </a:p>
          <a:p>
            <a:pPr>
              <a:buNone/>
            </a:pPr>
            <a:endParaRPr lang="en-US" sz="2400" i="1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7" name="Picture 6" descr="C:\Users\User\Desktop\3f221120c10a57db349a2b5804954ec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235742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sr-Latn-RS" sz="2800" b="1" dirty="0" smtClean="0">
                <a:solidFill>
                  <a:schemeClr val="accent4">
                    <a:lumMod val="50000"/>
                  </a:schemeClr>
                </a:solidFill>
              </a:rPr>
              <a:t>univerzalni koncept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501090" cy="37862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i="1" dirty="0" err="1" smtClean="0"/>
              <a:t>Održivi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nudi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šanse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izazove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što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najvažnije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nudi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rešenja</a:t>
            </a:r>
            <a:r>
              <a:rPr lang="en-US" sz="2400" i="1" dirty="0" smtClean="0"/>
              <a:t>. </a:t>
            </a:r>
          </a:p>
          <a:p>
            <a:pPr>
              <a:buNone/>
            </a:pPr>
            <a:r>
              <a:rPr lang="en-US" sz="2400" dirty="0" err="1" smtClean="0"/>
              <a:t>Upotreba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</a:t>
            </a:r>
            <a:r>
              <a:rPr lang="en-US" sz="2400" dirty="0" smtClean="0"/>
              <a:t> „</a:t>
            </a:r>
            <a:r>
              <a:rPr lang="en-US" sz="2400" dirty="0" err="1" smtClean="0"/>
              <a:t>razvoj</a:t>
            </a:r>
            <a:r>
              <a:rPr lang="en-US" sz="2400" dirty="0" smtClean="0"/>
              <a:t>“ </a:t>
            </a:r>
            <a:r>
              <a:rPr lang="en-US" sz="2400" dirty="0" err="1" smtClean="0"/>
              <a:t>umesto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</a:t>
            </a:r>
            <a:r>
              <a:rPr lang="en-US" sz="2400" dirty="0" smtClean="0"/>
              <a:t> „</a:t>
            </a:r>
            <a:r>
              <a:rPr lang="en-US" sz="2400" dirty="0" err="1" smtClean="0"/>
              <a:t>ekonomski</a:t>
            </a:r>
            <a:r>
              <a:rPr lang="en-US" sz="2400" dirty="0" smtClean="0"/>
              <a:t> </a:t>
            </a:r>
            <a:r>
              <a:rPr lang="en-US" sz="2400" dirty="0" err="1" smtClean="0"/>
              <a:t>rast</a:t>
            </a:r>
            <a:r>
              <a:rPr lang="en-US" sz="2400" dirty="0" smtClean="0"/>
              <a:t>“ </a:t>
            </a:r>
            <a:r>
              <a:rPr lang="en-US" sz="2400" dirty="0" err="1" smtClean="0"/>
              <a:t>implicira</a:t>
            </a:r>
            <a:r>
              <a:rPr lang="en-US" sz="2400" dirty="0" smtClean="0"/>
              <a:t> </a:t>
            </a:r>
            <a:r>
              <a:rPr lang="en-US" sz="2400" dirty="0" err="1" smtClean="0"/>
              <a:t>ograničenost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merila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ekonomskog</a:t>
            </a:r>
            <a:r>
              <a:rPr lang="en-US" sz="2400" dirty="0" smtClean="0"/>
              <a:t> </a:t>
            </a:r>
            <a:r>
              <a:rPr lang="en-US" sz="2400" dirty="0" err="1" smtClean="0"/>
              <a:t>rasta</a:t>
            </a:r>
            <a:r>
              <a:rPr lang="en-US" sz="2400" dirty="0" smtClean="0"/>
              <a:t> (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to </a:t>
            </a:r>
            <a:r>
              <a:rPr lang="en-US" sz="2400" dirty="0" err="1" smtClean="0"/>
              <a:t>bruto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nacionalni</a:t>
            </a:r>
            <a:r>
              <a:rPr lang="en-US" sz="2400" dirty="0" smtClean="0"/>
              <a:t> </a:t>
            </a:r>
            <a:r>
              <a:rPr lang="en-US" sz="2400" dirty="0" err="1" smtClean="0"/>
              <a:t>proizvod</a:t>
            </a:r>
            <a:r>
              <a:rPr lang="en-US" sz="2400" dirty="0" smtClean="0"/>
              <a:t>)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merenje</a:t>
            </a:r>
            <a:r>
              <a:rPr lang="en-US" sz="2400" dirty="0" smtClean="0"/>
              <a:t> </a:t>
            </a:r>
            <a:r>
              <a:rPr lang="en-US" sz="2400" dirty="0" err="1" smtClean="0"/>
              <a:t>dobrobiti</a:t>
            </a:r>
            <a:r>
              <a:rPr lang="en-US" sz="2400" dirty="0" smtClean="0"/>
              <a:t> </a:t>
            </a:r>
            <a:r>
              <a:rPr lang="en-US" sz="2400" dirty="0" err="1" smtClean="0"/>
              <a:t>nacija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err="1" smtClean="0"/>
              <a:t>Umesto</a:t>
            </a:r>
            <a:r>
              <a:rPr lang="en-US" sz="2400" dirty="0" smtClean="0"/>
              <a:t> toga,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obuhvata</a:t>
            </a:r>
            <a:r>
              <a:rPr lang="en-US" sz="2400" dirty="0" smtClean="0"/>
              <a:t> </a:t>
            </a:r>
            <a:r>
              <a:rPr lang="en-US" sz="2400" dirty="0" err="1" smtClean="0"/>
              <a:t>šire</a:t>
            </a:r>
            <a:r>
              <a:rPr lang="en-US" sz="2400" dirty="0" smtClean="0"/>
              <a:t> </a:t>
            </a:r>
            <a:r>
              <a:rPr lang="en-US" sz="2400" dirty="0" err="1" smtClean="0"/>
              <a:t>obzire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kvaliteta</a:t>
            </a:r>
            <a:r>
              <a:rPr lang="en-US" sz="2400" dirty="0" smtClean="0"/>
              <a:t> </a:t>
            </a:r>
            <a:r>
              <a:rPr lang="en-US" sz="2400" dirty="0" err="1" smtClean="0"/>
              <a:t>života</a:t>
            </a:r>
            <a:r>
              <a:rPr lang="en-US" sz="2400" dirty="0" smtClean="0"/>
              <a:t>: </a:t>
            </a:r>
            <a:endParaRPr lang="sr-Latn-RS" sz="2400" dirty="0" smtClean="0"/>
          </a:p>
          <a:p>
            <a:r>
              <a:rPr lang="en-US" sz="2400" dirty="0" err="1" smtClean="0"/>
              <a:t>stepen</a:t>
            </a:r>
            <a:r>
              <a:rPr lang="en-US" sz="2400" dirty="0" smtClean="0"/>
              <a:t> </a:t>
            </a:r>
            <a:r>
              <a:rPr lang="en-US" sz="2400" dirty="0" err="1" smtClean="0"/>
              <a:t>obrazovanja</a:t>
            </a:r>
            <a:r>
              <a:rPr lang="en-US" sz="2400" dirty="0" smtClean="0"/>
              <a:t>, </a:t>
            </a:r>
            <a:endParaRPr lang="sr-Latn-RS" sz="2400" dirty="0" smtClean="0"/>
          </a:p>
          <a:p>
            <a:r>
              <a:rPr lang="en-US" sz="2400" dirty="0" smtClean="0"/>
              <a:t>status </a:t>
            </a:r>
            <a:r>
              <a:rPr lang="en-US" sz="2400" dirty="0" err="1" smtClean="0"/>
              <a:t>uhranjenosti</a:t>
            </a:r>
            <a:r>
              <a:rPr lang="en-US" sz="2400" dirty="0" smtClean="0"/>
              <a:t>, </a:t>
            </a:r>
            <a:endParaRPr lang="sr-Latn-RS" sz="2400" dirty="0" smtClean="0"/>
          </a:p>
          <a:p>
            <a:r>
              <a:rPr lang="en-US" sz="2400" dirty="0" err="1" smtClean="0"/>
              <a:t>pristupe</a:t>
            </a:r>
            <a:r>
              <a:rPr lang="en-US" sz="2400" dirty="0" smtClean="0"/>
              <a:t> </a:t>
            </a:r>
            <a:r>
              <a:rPr lang="en-US" sz="2400" dirty="0" err="1" smtClean="0"/>
              <a:t>osnovnim</a:t>
            </a:r>
            <a:r>
              <a:rPr lang="en-US" sz="2400" dirty="0" smtClean="0"/>
              <a:t> </a:t>
            </a:r>
            <a:r>
              <a:rPr lang="en-US" sz="2400" dirty="0" err="1" smtClean="0"/>
              <a:t>slobodama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r>
              <a:rPr lang="en-US" sz="2400" dirty="0" err="1" smtClean="0"/>
              <a:t>duševno</a:t>
            </a:r>
            <a:r>
              <a:rPr lang="en-US" sz="2400" dirty="0" smtClean="0"/>
              <a:t> </a:t>
            </a:r>
            <a:r>
              <a:rPr lang="en-US" sz="2400" dirty="0" err="1" smtClean="0"/>
              <a:t>blagostanje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err="1" smtClean="0"/>
              <a:t>Šta</a:t>
            </a:r>
            <a:r>
              <a:rPr lang="en-US" sz="2400" dirty="0" smtClean="0"/>
              <a:t> </a:t>
            </a:r>
            <a:r>
              <a:rPr lang="en-US" sz="2400" dirty="0" err="1" smtClean="0"/>
              <a:t>konstituiše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zavisi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toga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</a:t>
            </a:r>
            <a:r>
              <a:rPr lang="en-US" sz="2400" dirty="0" smtClean="0"/>
              <a:t> </a:t>
            </a:r>
            <a:r>
              <a:rPr lang="en-US" sz="2400" dirty="0" err="1" smtClean="0"/>
              <a:t>ciljevi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postavljeni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 </a:t>
            </a:r>
            <a:r>
              <a:rPr lang="en-US" sz="2400" dirty="0" err="1" smtClean="0"/>
              <a:t>Vlade</a:t>
            </a:r>
            <a:r>
              <a:rPr lang="en-US" sz="2400" dirty="0" smtClean="0"/>
              <a:t>, </a:t>
            </a:r>
            <a:r>
              <a:rPr lang="en-US" sz="2400" dirty="0" err="1" smtClean="0"/>
              <a:t>razvojnih</a:t>
            </a:r>
            <a:r>
              <a:rPr lang="en-US" sz="2400" dirty="0" smtClean="0"/>
              <a:t> </a:t>
            </a:r>
            <a:r>
              <a:rPr lang="en-US" sz="2400" dirty="0" err="1" smtClean="0"/>
              <a:t>agencija</a:t>
            </a:r>
            <a:r>
              <a:rPr lang="en-US" sz="2400" dirty="0" smtClean="0"/>
              <a:t>, </a:t>
            </a:r>
            <a:r>
              <a:rPr lang="en-US" sz="2400" dirty="0" err="1" smtClean="0"/>
              <a:t>itd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sz="2400" i="1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7" name="Picture 6" descr="C:\Users\User\Desktop\3f221120c10a57db349a2b5804954ec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794" y="0"/>
            <a:ext cx="2643206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-642938"/>
            <a:ext cx="9872674" cy="1285876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sr-Latn-RS" sz="2800" b="1" dirty="0" smtClean="0">
                <a:solidFill>
                  <a:schemeClr val="accent4">
                    <a:lumMod val="50000"/>
                  </a:schemeClr>
                </a:solidFill>
              </a:rPr>
              <a:t>univerzalni koncept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715404" cy="37147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Neophodno</a:t>
            </a:r>
            <a:r>
              <a:rPr lang="en-US" sz="2400" dirty="0" smtClean="0"/>
              <a:t> </a:t>
            </a:r>
            <a:r>
              <a:rPr lang="en-US" sz="2400" dirty="0" err="1" smtClean="0"/>
              <a:t>razdvojiti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uslova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postizanje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konkretnu</a:t>
            </a:r>
            <a:r>
              <a:rPr lang="en-US" sz="2400" dirty="0" smtClean="0"/>
              <a:t> </a:t>
            </a:r>
            <a:r>
              <a:rPr lang="en-US" sz="2400" dirty="0" err="1" smtClean="0"/>
              <a:t>suštinu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integracije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efektivan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pravni</a:t>
            </a:r>
            <a:r>
              <a:rPr lang="en-US" sz="2400" b="1" dirty="0" smtClean="0"/>
              <a:t> instrument. </a:t>
            </a:r>
            <a:r>
              <a:rPr lang="en-US" sz="2400" dirty="0" smtClean="0"/>
              <a:t>U tom </a:t>
            </a:r>
            <a:r>
              <a:rPr lang="en-US" sz="2400" dirty="0" err="1" smtClean="0"/>
              <a:t>smislu</a:t>
            </a:r>
            <a:r>
              <a:rPr lang="en-US" sz="2400" dirty="0" smtClean="0"/>
              <a:t>, 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opisati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kao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sredstvo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za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postizanje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teško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ostvarljivog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cilja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održivosti</a:t>
            </a:r>
            <a:r>
              <a:rPr lang="en-US" sz="2400" i="1" dirty="0" smtClean="0"/>
              <a:t>. </a:t>
            </a:r>
          </a:p>
          <a:p>
            <a:r>
              <a:rPr lang="en-US" sz="2400" dirty="0" err="1" smtClean="0"/>
              <a:t>Uzimajući</a:t>
            </a:r>
            <a:r>
              <a:rPr lang="en-US" sz="2400" dirty="0" smtClean="0"/>
              <a:t> u </a:t>
            </a:r>
            <a:r>
              <a:rPr lang="en-US" sz="2400" dirty="0" err="1" smtClean="0"/>
              <a:t>obzir</a:t>
            </a:r>
            <a:r>
              <a:rPr lang="en-US" sz="2400" dirty="0" smtClean="0"/>
              <a:t> </a:t>
            </a:r>
            <a:r>
              <a:rPr lang="en-US" sz="2400" dirty="0" err="1" smtClean="0"/>
              <a:t>činjenicu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konfrontira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ekonomska</a:t>
            </a:r>
            <a:r>
              <a:rPr lang="en-US" sz="2400" dirty="0" smtClean="0"/>
              <a:t>, </a:t>
            </a:r>
            <a:r>
              <a:rPr lang="en-US" sz="2400" dirty="0" err="1" smtClean="0"/>
              <a:t>društvena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kulturološka</a:t>
            </a:r>
            <a:r>
              <a:rPr lang="en-US" sz="2400" dirty="0" smtClean="0"/>
              <a:t> </a:t>
            </a:r>
            <a:r>
              <a:rPr lang="en-US" sz="2400" dirty="0" err="1" smtClean="0"/>
              <a:t>ograničenja</a:t>
            </a:r>
            <a:r>
              <a:rPr lang="en-US" sz="2400" dirty="0" smtClean="0"/>
              <a:t>, 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 se </a:t>
            </a:r>
            <a:r>
              <a:rPr lang="en-US" sz="2400" dirty="0" err="1" smtClean="0"/>
              <a:t>posmatra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etički</a:t>
            </a:r>
            <a:r>
              <a:rPr lang="en-US" sz="2400" dirty="0" smtClean="0"/>
              <a:t> ideal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normativni</a:t>
            </a:r>
            <a:r>
              <a:rPr lang="en-US" sz="2400" dirty="0" smtClean="0"/>
              <a:t> </a:t>
            </a:r>
            <a:r>
              <a:rPr lang="en-US" sz="2400" dirty="0" err="1" smtClean="0"/>
              <a:t>etički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dalji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društva</a:t>
            </a:r>
            <a:r>
              <a:rPr lang="en-US" sz="2400" dirty="0" smtClean="0"/>
              <a:t>, </a:t>
            </a:r>
            <a:r>
              <a:rPr lang="en-US" sz="2400" dirty="0" err="1" smtClean="0"/>
              <a:t>usmeren</a:t>
            </a:r>
            <a:r>
              <a:rPr lang="en-US" sz="2400" dirty="0" smtClean="0"/>
              <a:t> </a:t>
            </a:r>
            <a:r>
              <a:rPr lang="en-US" sz="2400" i="1" dirty="0" smtClean="0"/>
              <a:t>ne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ono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što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jeste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već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ono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što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treba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bude</a:t>
            </a:r>
            <a:r>
              <a:rPr lang="en-US" sz="2400" i="1" dirty="0" smtClean="0"/>
              <a:t>. </a:t>
            </a:r>
            <a:endParaRPr lang="sr-Latn-RS" sz="2400" i="1" dirty="0" smtClean="0"/>
          </a:p>
          <a:p>
            <a:r>
              <a:rPr lang="en-US" sz="2400" dirty="0" err="1" smtClean="0"/>
              <a:t>Tako</a:t>
            </a:r>
            <a:r>
              <a:rPr lang="en-US" sz="2400" dirty="0" smtClean="0"/>
              <a:t>, 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obuhvata</a:t>
            </a:r>
            <a:r>
              <a:rPr lang="en-US" sz="2400" dirty="0" smtClean="0"/>
              <a:t> </a:t>
            </a:r>
            <a:r>
              <a:rPr lang="en-US" sz="2400" dirty="0" err="1" smtClean="0"/>
              <a:t>veoma</a:t>
            </a:r>
            <a:r>
              <a:rPr lang="en-US" sz="2400" dirty="0" smtClean="0"/>
              <a:t> </a:t>
            </a:r>
            <a:r>
              <a:rPr lang="en-US" sz="2400" dirty="0" err="1" smtClean="0"/>
              <a:t>važnu</a:t>
            </a:r>
            <a:r>
              <a:rPr lang="en-US" sz="2400" dirty="0" smtClean="0"/>
              <a:t> </a:t>
            </a:r>
            <a:r>
              <a:rPr lang="en-US" sz="2400" dirty="0" err="1" smtClean="0"/>
              <a:t>etičku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komponentu</a:t>
            </a:r>
            <a:r>
              <a:rPr lang="en-US" sz="2400" dirty="0" smtClean="0"/>
              <a:t>, </a:t>
            </a:r>
            <a:r>
              <a:rPr lang="en-US" sz="2400" dirty="0" err="1" smtClean="0"/>
              <a:t>ispoljenu</a:t>
            </a:r>
            <a:r>
              <a:rPr lang="en-US" sz="2400" dirty="0" smtClean="0"/>
              <a:t> </a:t>
            </a:r>
            <a:r>
              <a:rPr lang="en-US" sz="2400" u="sng" dirty="0" smtClean="0"/>
              <a:t>u </a:t>
            </a:r>
            <a:r>
              <a:rPr lang="en-US" sz="2400" u="sng" dirty="0" err="1" smtClean="0"/>
              <a:t>pravu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svake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osobe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jednak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pravičan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način</a:t>
            </a:r>
            <a:r>
              <a:rPr lang="en-US" sz="2400" u="sng" dirty="0" smtClean="0"/>
              <a:t> deli </a:t>
            </a:r>
            <a:r>
              <a:rPr lang="en-US" sz="2400" u="sng" dirty="0" err="1" smtClean="0"/>
              <a:t>resurse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planete</a:t>
            </a:r>
            <a:r>
              <a:rPr lang="en-US" sz="2400" u="sng" dirty="0" smtClean="0"/>
              <a:t>. </a:t>
            </a:r>
          </a:p>
          <a:p>
            <a:endParaRPr lang="en-US" sz="2400" i="1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7" name="Picture 6" descr="C:\Users\User\Desktop\3f221120c10a57db349a2b5804954ec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16" y="0"/>
            <a:ext cx="1285884" cy="118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Teorijska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tumačenja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implementiranje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501154" cy="25003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Jednostavno</a:t>
            </a:r>
            <a:r>
              <a:rPr lang="en-US" sz="2400" dirty="0" smtClean="0"/>
              <a:t> </a:t>
            </a:r>
            <a:r>
              <a:rPr lang="en-US" sz="2400" dirty="0" err="1" smtClean="0"/>
              <a:t>tumačenje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je </a:t>
            </a:r>
            <a:r>
              <a:rPr lang="en-US" sz="2400" dirty="0" err="1" smtClean="0"/>
              <a:t>problematično</a:t>
            </a:r>
            <a:r>
              <a:rPr lang="en-US" sz="2400" dirty="0" smtClean="0"/>
              <a:t>. Na primer, </a:t>
            </a:r>
            <a:r>
              <a:rPr lang="en-US" sz="2400" dirty="0" err="1" smtClean="0"/>
              <a:t>upotreba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podrazumeva</a:t>
            </a:r>
            <a:r>
              <a:rPr lang="en-US" sz="2400" dirty="0" smtClean="0"/>
              <a:t> </a:t>
            </a:r>
            <a:r>
              <a:rPr lang="en-US" sz="2400" dirty="0" err="1" smtClean="0"/>
              <a:t>prihvatanje</a:t>
            </a:r>
            <a:r>
              <a:rPr lang="en-US" sz="2400" dirty="0" smtClean="0"/>
              <a:t> </a:t>
            </a:r>
            <a:r>
              <a:rPr lang="en-US" sz="2400" dirty="0" err="1" smtClean="0"/>
              <a:t>neograničenog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vremenskog</a:t>
            </a:r>
            <a:r>
              <a:rPr lang="en-US" sz="2400" dirty="0" smtClean="0"/>
              <a:t> </a:t>
            </a:r>
            <a:r>
              <a:rPr lang="en-US" sz="2400" dirty="0" err="1" smtClean="0"/>
              <a:t>horizonta</a:t>
            </a:r>
            <a:r>
              <a:rPr lang="en-US" sz="2400" dirty="0" smtClean="0"/>
              <a:t>, </a:t>
            </a:r>
            <a:r>
              <a:rPr lang="en-US" sz="2400" dirty="0" err="1" smtClean="0"/>
              <a:t>tj</a:t>
            </a:r>
            <a:r>
              <a:rPr lang="en-US" sz="2400" dirty="0" smtClean="0"/>
              <a:t>. </a:t>
            </a:r>
            <a:r>
              <a:rPr lang="en-US" sz="2400" dirty="0" err="1" smtClean="0"/>
              <a:t>podrazumeva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je </a:t>
            </a:r>
            <a:r>
              <a:rPr lang="en-US" sz="2400" dirty="0" err="1" smtClean="0"/>
              <a:t>cilj</a:t>
            </a:r>
            <a:r>
              <a:rPr lang="en-US" sz="2400" dirty="0" smtClean="0"/>
              <a:t> </a:t>
            </a:r>
            <a:r>
              <a:rPr lang="en-US" sz="2400" dirty="0" err="1" smtClean="0"/>
              <a:t>postizanje</a:t>
            </a:r>
            <a:r>
              <a:rPr lang="en-US" sz="2400" dirty="0" smtClean="0"/>
              <a:t> </a:t>
            </a:r>
            <a:r>
              <a:rPr lang="en-US" sz="2400" dirty="0" err="1" smtClean="0"/>
              <a:t>večitog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dok</a:t>
            </a:r>
            <a:r>
              <a:rPr lang="en-US" sz="2400" dirty="0" smtClean="0"/>
              <a:t> </a:t>
            </a:r>
            <a:r>
              <a:rPr lang="en-US" sz="2400" dirty="0" err="1" smtClean="0"/>
              <a:t>praktično</a:t>
            </a:r>
            <a:r>
              <a:rPr lang="en-US" sz="2400" dirty="0" smtClean="0"/>
              <a:t> </a:t>
            </a:r>
            <a:r>
              <a:rPr lang="en-US" sz="2400" dirty="0" err="1" smtClean="0"/>
              <a:t>donošenje</a:t>
            </a:r>
            <a:r>
              <a:rPr lang="en-US" sz="2400" dirty="0" smtClean="0"/>
              <a:t> </a:t>
            </a:r>
            <a:r>
              <a:rPr lang="en-US" sz="2400" dirty="0" err="1" smtClean="0"/>
              <a:t>odluka</a:t>
            </a:r>
            <a:r>
              <a:rPr lang="en-US" sz="2400" dirty="0" smtClean="0"/>
              <a:t> </a:t>
            </a:r>
            <a:r>
              <a:rPr lang="en-US" sz="2400" dirty="0" err="1" smtClean="0"/>
              <a:t>zahteva</a:t>
            </a:r>
            <a:r>
              <a:rPr lang="en-US" sz="2400" dirty="0" smtClean="0"/>
              <a:t> </a:t>
            </a:r>
            <a:r>
              <a:rPr lang="en-US" sz="2400" dirty="0" err="1" smtClean="0"/>
              <a:t>usvajanje</a:t>
            </a:r>
            <a:r>
              <a:rPr lang="en-US" sz="2400" dirty="0" smtClean="0"/>
              <a:t> </a:t>
            </a:r>
            <a:r>
              <a:rPr lang="en-US" sz="2400" dirty="0" err="1" smtClean="0"/>
              <a:t>nekih</a:t>
            </a:r>
            <a:r>
              <a:rPr lang="en-US" sz="2400" dirty="0" smtClean="0"/>
              <a:t> </a:t>
            </a:r>
            <a:r>
              <a:rPr lang="en-US" sz="2400" dirty="0" err="1" smtClean="0"/>
              <a:t>ograničenih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vremenskih</a:t>
            </a:r>
            <a:r>
              <a:rPr lang="en-US" sz="2400" dirty="0" smtClean="0"/>
              <a:t> </a:t>
            </a:r>
            <a:r>
              <a:rPr lang="en-US" sz="2400" dirty="0" err="1" smtClean="0"/>
              <a:t>perioda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Takođe</a:t>
            </a:r>
            <a:r>
              <a:rPr lang="en-US" sz="2400" dirty="0" smtClean="0"/>
              <a:t>, </a:t>
            </a:r>
            <a:r>
              <a:rPr lang="en-US" sz="2400" dirty="0" err="1" smtClean="0"/>
              <a:t>nepoznato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li</a:t>
            </a:r>
            <a:r>
              <a:rPr lang="en-US" sz="2400" dirty="0" smtClean="0"/>
              <a:t> </a:t>
            </a:r>
            <a:r>
              <a:rPr lang="en-US" sz="2400" dirty="0" err="1" smtClean="0"/>
              <a:t>stopa</a:t>
            </a:r>
            <a:r>
              <a:rPr lang="en-US" sz="2400" dirty="0" smtClean="0"/>
              <a:t> </a:t>
            </a:r>
            <a:r>
              <a:rPr lang="en-US" sz="2400" dirty="0" err="1" smtClean="0"/>
              <a:t>promene</a:t>
            </a:r>
            <a:r>
              <a:rPr lang="en-US" sz="2400" dirty="0" smtClean="0"/>
              <a:t> </a:t>
            </a:r>
            <a:r>
              <a:rPr lang="en-US" sz="2400" dirty="0" err="1" smtClean="0"/>
              <a:t>razvojnog</a:t>
            </a:r>
            <a:r>
              <a:rPr lang="en-US" sz="2400" dirty="0" smtClean="0"/>
              <a:t> </a:t>
            </a:r>
            <a:r>
              <a:rPr lang="en-US" sz="2400" dirty="0" err="1" smtClean="0"/>
              <a:t>vektora</a:t>
            </a:r>
            <a:r>
              <a:rPr lang="en-US" sz="2400" dirty="0" smtClean="0"/>
              <a:t> D 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 t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pozitivna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svaki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vremenski</a:t>
            </a:r>
            <a:r>
              <a:rPr lang="en-US" sz="2400" dirty="0" smtClean="0"/>
              <a:t> period (</a:t>
            </a:r>
            <a:r>
              <a:rPr lang="en-US" sz="2400" dirty="0" err="1" smtClean="0"/>
              <a:t>što</a:t>
            </a:r>
            <a:r>
              <a:rPr lang="en-US" sz="2400" dirty="0" smtClean="0"/>
              <a:t> bi se </a:t>
            </a:r>
            <a:r>
              <a:rPr lang="en-US" sz="2400" dirty="0" err="1" smtClean="0"/>
              <a:t>moglo</a:t>
            </a:r>
            <a:r>
              <a:rPr lang="en-US" sz="2400" dirty="0" smtClean="0"/>
              <a:t> </a:t>
            </a:r>
            <a:r>
              <a:rPr lang="en-US" sz="2400" dirty="0" err="1" smtClean="0"/>
              <a:t>označiti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i="1" dirty="0" smtClean="0"/>
              <a:t>„</a:t>
            </a:r>
            <a:r>
              <a:rPr lang="en-US" sz="2400" i="1" dirty="0" err="1" smtClean="0"/>
              <a:t>snažna</a:t>
            </a:r>
            <a:r>
              <a:rPr lang="en-US" sz="2400" i="1" dirty="0" smtClean="0"/>
              <a:t>“ </a:t>
            </a:r>
            <a:r>
              <a:rPr lang="en-US" sz="2400" i="1" dirty="0" err="1" smtClean="0"/>
              <a:t>održivost</a:t>
            </a:r>
            <a:r>
              <a:rPr lang="en-US" sz="2400" dirty="0" smtClean="0"/>
              <a:t>)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trend ΔD/</a:t>
            </a:r>
            <a:r>
              <a:rPr lang="en-US" sz="2400" dirty="0" err="1" smtClean="0"/>
              <a:t>Δt</a:t>
            </a:r>
            <a:r>
              <a:rPr lang="en-US" sz="2400" dirty="0" smtClean="0"/>
              <a:t>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pozitivan</a:t>
            </a:r>
            <a:r>
              <a:rPr lang="en-US" sz="2400" dirty="0" smtClean="0"/>
              <a:t> (</a:t>
            </a:r>
            <a:r>
              <a:rPr lang="en-US" sz="2400" dirty="0" err="1" smtClean="0"/>
              <a:t>što</a:t>
            </a:r>
            <a:r>
              <a:rPr lang="en-US" sz="2400" dirty="0" smtClean="0"/>
              <a:t> bi se </a:t>
            </a:r>
            <a:r>
              <a:rPr lang="en-US" sz="2400" dirty="0" err="1" smtClean="0"/>
              <a:t>moglo</a:t>
            </a:r>
            <a:r>
              <a:rPr lang="en-US" sz="2400" dirty="0" smtClean="0"/>
              <a:t> </a:t>
            </a:r>
            <a:r>
              <a:rPr lang="en-US" sz="2400" dirty="0" err="1" smtClean="0"/>
              <a:t>označiti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i="1" dirty="0" smtClean="0"/>
              <a:t>„</a:t>
            </a:r>
            <a:r>
              <a:rPr lang="en-US" sz="2400" i="1" dirty="0" err="1" smtClean="0"/>
              <a:t>slaba</a:t>
            </a:r>
            <a:r>
              <a:rPr lang="en-US" sz="2400" i="1" dirty="0" smtClean="0"/>
              <a:t>“ </a:t>
            </a:r>
            <a:r>
              <a:rPr lang="en-US" sz="2400" i="1" dirty="0" err="1" smtClean="0"/>
              <a:t>održivost</a:t>
            </a:r>
            <a:r>
              <a:rPr lang="en-US" sz="2400" dirty="0" smtClean="0"/>
              <a:t>).</a:t>
            </a:r>
            <a:endParaRPr lang="en-US" sz="2400" i="1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Users\User\Desktop\wilder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3" y="0"/>
            <a:ext cx="471490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/>
          <a:lstStyle/>
          <a:p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Teorijska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tumačenja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implementiranje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501154" cy="25003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Kako</a:t>
            </a:r>
            <a:r>
              <a:rPr lang="en-US" sz="2400" dirty="0" smtClean="0"/>
              <a:t> je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jedne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otežano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nepostizanja</a:t>
            </a:r>
            <a:r>
              <a:rPr lang="en-US" sz="2400" dirty="0" smtClean="0"/>
              <a:t>  </a:t>
            </a:r>
            <a:r>
              <a:rPr lang="en-US" sz="2400" dirty="0" err="1" smtClean="0"/>
              <a:t>potrebnog</a:t>
            </a:r>
            <a:r>
              <a:rPr lang="en-US" sz="2400" dirty="0" smtClean="0"/>
              <a:t> </a:t>
            </a:r>
            <a:r>
              <a:rPr lang="en-US" sz="2400" dirty="0" err="1" smtClean="0"/>
              <a:t>konsenzusa</a:t>
            </a:r>
            <a:r>
              <a:rPr lang="en-US" sz="2400" dirty="0" smtClean="0"/>
              <a:t>,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, </a:t>
            </a:r>
            <a:r>
              <a:rPr lang="en-US" sz="2400" dirty="0" err="1" smtClean="0"/>
              <a:t>prisutan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nedostak</a:t>
            </a:r>
            <a:r>
              <a:rPr lang="en-US" sz="2400" dirty="0" smtClean="0"/>
              <a:t>  </a:t>
            </a:r>
            <a:r>
              <a:rPr lang="en-US" sz="2400" dirty="0" err="1" smtClean="0"/>
              <a:t>dogovora</a:t>
            </a:r>
            <a:r>
              <a:rPr lang="en-US" sz="2400" dirty="0" smtClean="0"/>
              <a:t> o tome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implementirati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smtClean="0"/>
              <a:t>Ova </a:t>
            </a:r>
            <a:r>
              <a:rPr lang="en-US" sz="2400" dirty="0" err="1" smtClean="0"/>
              <a:t>konfuzija</a:t>
            </a:r>
            <a:r>
              <a:rPr lang="en-US" sz="2400" dirty="0" smtClean="0"/>
              <a:t> </a:t>
            </a:r>
            <a:r>
              <a:rPr lang="en-US" sz="2400" dirty="0" err="1" smtClean="0"/>
              <a:t>ponekada</a:t>
            </a:r>
            <a:r>
              <a:rPr lang="en-US" sz="2400" dirty="0" smtClean="0"/>
              <a:t> </a:t>
            </a:r>
            <a:r>
              <a:rPr lang="en-US" sz="2400" dirty="0" err="1" smtClean="0"/>
              <a:t>zamagljuje</a:t>
            </a:r>
            <a:r>
              <a:rPr lang="en-US" sz="2400" dirty="0" smtClean="0"/>
              <a:t> </a:t>
            </a:r>
            <a:r>
              <a:rPr lang="en-US" sz="2400" dirty="0" err="1" smtClean="0"/>
              <a:t>procene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kreira</a:t>
            </a:r>
            <a:r>
              <a:rPr lang="en-US" sz="2400" dirty="0" smtClean="0"/>
              <a:t> </a:t>
            </a:r>
            <a:r>
              <a:rPr lang="en-US" sz="2400" dirty="0" err="1" smtClean="0"/>
              <a:t>opravdanje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inertnost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neaktivnost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Usled</a:t>
            </a:r>
            <a:r>
              <a:rPr lang="en-US" sz="2400" dirty="0" smtClean="0"/>
              <a:t> </a:t>
            </a:r>
            <a:r>
              <a:rPr lang="en-US" sz="2400" dirty="0" err="1" smtClean="0"/>
              <a:t>postojanja</a:t>
            </a:r>
            <a:r>
              <a:rPr lang="en-US" sz="2400" dirty="0" smtClean="0"/>
              <a:t> </a:t>
            </a:r>
            <a:r>
              <a:rPr lang="en-US" sz="2400" dirty="0" err="1" smtClean="0"/>
              <a:t>širokog</a:t>
            </a:r>
            <a:r>
              <a:rPr lang="en-US" sz="2400" dirty="0" smtClean="0"/>
              <a:t> </a:t>
            </a:r>
            <a:r>
              <a:rPr lang="en-US" sz="2400" dirty="0" err="1" smtClean="0"/>
              <a:t>opsega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definisanih</a:t>
            </a:r>
            <a:r>
              <a:rPr lang="en-US" sz="2400" dirty="0" smtClean="0"/>
              <a:t> </a:t>
            </a:r>
            <a:r>
              <a:rPr lang="en-US" sz="2400" dirty="0" err="1" smtClean="0"/>
              <a:t>ciljeva</a:t>
            </a:r>
            <a:r>
              <a:rPr lang="en-US" sz="2400" dirty="0" smtClean="0"/>
              <a:t>, </a:t>
            </a:r>
            <a:r>
              <a:rPr lang="en-US" sz="2400" dirty="0" err="1" smtClean="0"/>
              <a:t>empirijski</a:t>
            </a:r>
            <a:r>
              <a:rPr lang="en-US" sz="2400" dirty="0" smtClean="0"/>
              <a:t> </a:t>
            </a:r>
            <a:r>
              <a:rPr lang="en-US" sz="2400" dirty="0" err="1" smtClean="0"/>
              <a:t>primeri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često</a:t>
            </a:r>
            <a:r>
              <a:rPr lang="en-US" sz="2400" dirty="0" smtClean="0"/>
              <a:t> </a:t>
            </a:r>
            <a:r>
              <a:rPr lang="en-US" sz="2400" dirty="0" err="1" smtClean="0"/>
              <a:t>nisu</a:t>
            </a:r>
            <a:r>
              <a:rPr lang="en-US" sz="2400" dirty="0" smtClean="0"/>
              <a:t> </a:t>
            </a:r>
            <a:r>
              <a:rPr lang="en-US" sz="2400" dirty="0" err="1" smtClean="0"/>
              <a:t>sveobuhvatni</a:t>
            </a:r>
            <a:r>
              <a:rPr lang="en-US" sz="2400" dirty="0" smtClean="0"/>
              <a:t>, a </a:t>
            </a:r>
            <a:r>
              <a:rPr lang="en-US" sz="2400" dirty="0" err="1" smtClean="0"/>
              <a:t>političke</a:t>
            </a:r>
            <a:r>
              <a:rPr lang="en-US" sz="2400" dirty="0" smtClean="0"/>
              <a:t> </a:t>
            </a:r>
            <a:r>
              <a:rPr lang="en-US" sz="2400" dirty="0" err="1" smtClean="0"/>
              <a:t>inicijative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odgovaraju</a:t>
            </a:r>
            <a:r>
              <a:rPr lang="en-US" sz="2400" dirty="0" smtClean="0"/>
              <a:t> </a:t>
            </a:r>
            <a:r>
              <a:rPr lang="en-US" sz="2400" dirty="0" err="1" smtClean="0"/>
              <a:t>ideji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variraju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u </a:t>
            </a:r>
            <a:r>
              <a:rPr lang="en-US" sz="2400" dirty="0" err="1" smtClean="0"/>
              <a:t>obimu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primeni</a:t>
            </a:r>
            <a:r>
              <a:rPr lang="en-US" sz="2400" dirty="0" smtClean="0"/>
              <a:t>.</a:t>
            </a:r>
            <a:endParaRPr lang="en-US" sz="2400" i="1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Users\User\Desktop\wilder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3" y="0"/>
            <a:ext cx="471490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29600" cy="1143000"/>
          </a:xfrm>
        </p:spPr>
        <p:txBody>
          <a:bodyPr/>
          <a:lstStyle/>
          <a:p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Teorijska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tumačenja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implementiranje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786842" cy="26432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Generalno</a:t>
            </a:r>
            <a:r>
              <a:rPr lang="en-US" sz="2400" dirty="0" smtClean="0"/>
              <a:t>, </a:t>
            </a:r>
            <a:r>
              <a:rPr lang="en-US" sz="2400" dirty="0" err="1" smtClean="0"/>
              <a:t>zastupljen</a:t>
            </a:r>
            <a:r>
              <a:rPr lang="en-US" sz="2400" dirty="0" smtClean="0"/>
              <a:t> je </a:t>
            </a:r>
            <a:r>
              <a:rPr lang="en-US" sz="2400" dirty="0" err="1" smtClean="0"/>
              <a:t>širok</a:t>
            </a:r>
            <a:r>
              <a:rPr lang="en-US" sz="2400" dirty="0" smtClean="0"/>
              <a:t> </a:t>
            </a:r>
            <a:r>
              <a:rPr lang="en-US" sz="2400" dirty="0" err="1" smtClean="0"/>
              <a:t>jaz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teorijskih</a:t>
            </a:r>
            <a:r>
              <a:rPr lang="en-US" sz="2400" dirty="0" smtClean="0"/>
              <a:t> </a:t>
            </a:r>
            <a:r>
              <a:rPr lang="en-US" sz="2400" dirty="0" err="1" smtClean="0"/>
              <a:t>tumačenja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aktuelnog</a:t>
            </a:r>
            <a:r>
              <a:rPr lang="en-US" sz="2400" dirty="0" smtClean="0"/>
              <a:t> </a:t>
            </a:r>
            <a:r>
              <a:rPr lang="en-US" sz="2400" dirty="0" err="1" smtClean="0"/>
              <a:t>stanja</a:t>
            </a:r>
            <a:r>
              <a:rPr lang="en-US" sz="2400" dirty="0" smtClean="0"/>
              <a:t> u </a:t>
            </a:r>
            <a:r>
              <a:rPr lang="en-US" sz="2400" dirty="0" err="1" smtClean="0"/>
              <a:t>svetu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Neracionalne</a:t>
            </a:r>
            <a:r>
              <a:rPr lang="en-US" sz="2400" dirty="0" smtClean="0"/>
              <a:t> </a:t>
            </a:r>
            <a:r>
              <a:rPr lang="en-US" sz="2400" dirty="0" err="1" smtClean="0"/>
              <a:t>eksploatacije</a:t>
            </a:r>
            <a:r>
              <a:rPr lang="en-US" sz="2400" dirty="0" smtClean="0"/>
              <a:t> </a:t>
            </a:r>
            <a:r>
              <a:rPr lang="en-US" sz="2400" dirty="0" err="1" smtClean="0"/>
              <a:t>baze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, </a:t>
            </a:r>
            <a:r>
              <a:rPr lang="en-US" sz="2400" dirty="0" err="1" smtClean="0"/>
              <a:t>preterana</a:t>
            </a:r>
            <a:r>
              <a:rPr lang="en-US" sz="2400" dirty="0" smtClean="0"/>
              <a:t> </a:t>
            </a:r>
            <a:r>
              <a:rPr lang="en-US" sz="2400" dirty="0" err="1" smtClean="0"/>
              <a:t>oslobađanja</a:t>
            </a:r>
            <a:r>
              <a:rPr lang="en-US" sz="2400" dirty="0" smtClean="0"/>
              <a:t> </a:t>
            </a:r>
            <a:r>
              <a:rPr lang="en-US" sz="2400" dirty="0" err="1" smtClean="0"/>
              <a:t>gasova</a:t>
            </a:r>
            <a:r>
              <a:rPr lang="en-US" sz="2400" dirty="0" smtClean="0"/>
              <a:t> </a:t>
            </a:r>
            <a:r>
              <a:rPr lang="en-US" sz="2400" dirty="0" err="1" smtClean="0"/>
              <a:t>staklene</a:t>
            </a:r>
            <a:r>
              <a:rPr lang="en-US" sz="2400" dirty="0" smtClean="0"/>
              <a:t> </a:t>
            </a:r>
            <a:r>
              <a:rPr lang="en-US" sz="2400" dirty="0" err="1" smtClean="0"/>
              <a:t>bašte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stalno</a:t>
            </a:r>
            <a:r>
              <a:rPr lang="en-US" sz="2400" dirty="0" smtClean="0"/>
              <a:t> </a:t>
            </a:r>
            <a:r>
              <a:rPr lang="en-US" sz="2400" dirty="0" err="1" smtClean="0"/>
              <a:t>rastući</a:t>
            </a:r>
            <a:r>
              <a:rPr lang="en-US" sz="2400" dirty="0" smtClean="0"/>
              <a:t> </a:t>
            </a:r>
            <a:r>
              <a:rPr lang="en-US" sz="2400" dirty="0" err="1" smtClean="0"/>
              <a:t>pritisak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njegove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funkcije</a:t>
            </a:r>
            <a:r>
              <a:rPr lang="en-US" sz="2400" dirty="0" smtClean="0"/>
              <a:t> </a:t>
            </a:r>
            <a:r>
              <a:rPr lang="en-US" sz="2400" dirty="0" err="1" smtClean="0"/>
              <a:t>usled</a:t>
            </a:r>
            <a:r>
              <a:rPr lang="en-US" sz="2400" dirty="0" smtClean="0"/>
              <a:t> </a:t>
            </a:r>
            <a:r>
              <a:rPr lang="en-US" sz="2400" dirty="0" err="1" smtClean="0"/>
              <a:t>širenja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globalizacije</a:t>
            </a:r>
            <a:r>
              <a:rPr lang="en-US" sz="2400" dirty="0" smtClean="0"/>
              <a:t> </a:t>
            </a:r>
            <a:r>
              <a:rPr lang="en-US" sz="2400" dirty="0" err="1" smtClean="0"/>
              <a:t>društava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ekonomija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vodile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ka </a:t>
            </a:r>
            <a:r>
              <a:rPr lang="en-US" sz="2400" dirty="0" err="1" smtClean="0"/>
              <a:t>razvoju</a:t>
            </a:r>
            <a:r>
              <a:rPr lang="en-US" sz="2400" dirty="0" smtClean="0"/>
              <a:t> </a:t>
            </a:r>
            <a:r>
              <a:rPr lang="en-US" sz="2400" dirty="0" err="1" smtClean="0"/>
              <a:t>koga</a:t>
            </a:r>
            <a:r>
              <a:rPr lang="en-US" sz="2400" dirty="0" smtClean="0"/>
              <a:t> je </a:t>
            </a:r>
            <a:r>
              <a:rPr lang="en-US" sz="2400" dirty="0" err="1" smtClean="0"/>
              <a:t>teško</a:t>
            </a:r>
            <a:r>
              <a:rPr lang="en-US" sz="2400" dirty="0" smtClean="0"/>
              <a:t> </a:t>
            </a:r>
            <a:r>
              <a:rPr lang="en-US" sz="2400" dirty="0" err="1" smtClean="0"/>
              <a:t>opisati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održivim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Kada</a:t>
            </a:r>
            <a:r>
              <a:rPr lang="en-US" sz="2400" dirty="0" smtClean="0"/>
              <a:t> se </a:t>
            </a:r>
            <a:r>
              <a:rPr lang="en-US" sz="2400" dirty="0" err="1" smtClean="0"/>
              <a:t>posmatraju</a:t>
            </a:r>
            <a:r>
              <a:rPr lang="en-US" sz="2400" dirty="0" smtClean="0"/>
              <a:t> </a:t>
            </a:r>
            <a:r>
              <a:rPr lang="en-US" sz="2400" dirty="0" err="1" smtClean="0"/>
              <a:t>ključni</a:t>
            </a:r>
            <a:r>
              <a:rPr lang="en-US" sz="2400" dirty="0" smtClean="0"/>
              <a:t> </a:t>
            </a:r>
            <a:r>
              <a:rPr lang="en-US" sz="2400" dirty="0" err="1" smtClean="0"/>
              <a:t>uslovi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ostvarivanje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je </a:t>
            </a:r>
            <a:r>
              <a:rPr lang="en-US" sz="2400" dirty="0" err="1" smtClean="0"/>
              <a:t>uzeti</a:t>
            </a:r>
            <a:r>
              <a:rPr lang="en-US" sz="2400" dirty="0" smtClean="0"/>
              <a:t> u </a:t>
            </a:r>
            <a:r>
              <a:rPr lang="en-US" sz="2400" dirty="0" err="1" smtClean="0"/>
              <a:t>obzir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institucionalne</a:t>
            </a:r>
            <a:r>
              <a:rPr lang="en-US" sz="2400" dirty="0" smtClean="0"/>
              <a:t> </a:t>
            </a:r>
            <a:r>
              <a:rPr lang="en-US" sz="2400" dirty="0" err="1" smtClean="0"/>
              <a:t>zahteve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čak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 </a:t>
            </a:r>
            <a:r>
              <a:rPr lang="en-US" sz="2400" dirty="0" err="1" smtClean="0"/>
              <a:t>za</a:t>
            </a:r>
            <a:r>
              <a:rPr lang="en-US" sz="2400" dirty="0" smtClean="0"/>
              <a:t>  </a:t>
            </a:r>
            <a:r>
              <a:rPr lang="en-US" sz="2400" dirty="0" err="1" smtClean="0"/>
              <a:t>sistematičnim</a:t>
            </a:r>
            <a:r>
              <a:rPr lang="en-US" sz="2400" dirty="0" smtClean="0"/>
              <a:t> </a:t>
            </a:r>
            <a:r>
              <a:rPr lang="en-US" sz="2400" dirty="0" err="1" smtClean="0"/>
              <a:t>promenama</a:t>
            </a:r>
            <a:r>
              <a:rPr lang="en-US" sz="2400" dirty="0" smtClean="0"/>
              <a:t> u </a:t>
            </a:r>
            <a:r>
              <a:rPr lang="en-US" sz="2400" dirty="0" err="1" smtClean="0"/>
              <a:t>društvenim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vrednostima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Users\User\Desktop\wilder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3" y="0"/>
            <a:ext cx="471490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Intergeneracijska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intrageneracijska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jednakost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929718" cy="25003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</a:t>
            </a:r>
            <a:r>
              <a:rPr lang="en-US" sz="2400" dirty="0" err="1" smtClean="0"/>
              <a:t>Generalna</a:t>
            </a:r>
            <a:r>
              <a:rPr lang="en-US" sz="2400" dirty="0" smtClean="0"/>
              <a:t> </a:t>
            </a:r>
            <a:r>
              <a:rPr lang="en-US" sz="2400" dirty="0" err="1" smtClean="0"/>
              <a:t>skupština</a:t>
            </a:r>
            <a:r>
              <a:rPr lang="en-US" sz="2400" dirty="0" smtClean="0"/>
              <a:t> </a:t>
            </a:r>
            <a:r>
              <a:rPr lang="en-US" sz="2400" dirty="0" err="1" smtClean="0"/>
              <a:t>Ujedinjenih</a:t>
            </a:r>
            <a:r>
              <a:rPr lang="en-US" sz="2400" dirty="0" smtClean="0"/>
              <a:t> </a:t>
            </a:r>
            <a:r>
              <a:rPr lang="en-US" sz="2400" dirty="0" err="1" smtClean="0"/>
              <a:t>nacija</a:t>
            </a:r>
            <a:r>
              <a:rPr lang="en-US" sz="2400" dirty="0" smtClean="0"/>
              <a:t> </a:t>
            </a:r>
            <a:r>
              <a:rPr lang="en-US" sz="2400" dirty="0" err="1" smtClean="0"/>
              <a:t>uspostavila</a:t>
            </a:r>
            <a:r>
              <a:rPr lang="en-US" sz="2400" dirty="0" smtClean="0"/>
              <a:t> </a:t>
            </a:r>
            <a:r>
              <a:rPr lang="en-US" sz="2400" dirty="0" err="1" smtClean="0"/>
              <a:t>Svetsku</a:t>
            </a:r>
            <a:r>
              <a:rPr lang="en-US" sz="2400" dirty="0" smtClean="0"/>
              <a:t> </a:t>
            </a:r>
            <a:r>
              <a:rPr lang="en-US" sz="2400" dirty="0" err="1" smtClean="0"/>
              <a:t>komisiju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(</a:t>
            </a:r>
            <a:r>
              <a:rPr lang="en-US" sz="2400" i="1" dirty="0" smtClean="0"/>
              <a:t>World Commission on Environment and Development, WCED), </a:t>
            </a:r>
            <a:r>
              <a:rPr lang="en-US" sz="2400" dirty="0" err="1" smtClean="0"/>
              <a:t>predsedavajuća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komisije</a:t>
            </a:r>
            <a:r>
              <a:rPr lang="en-US" sz="2400" dirty="0" smtClean="0"/>
              <a:t>, </a:t>
            </a:r>
            <a:r>
              <a:rPr lang="en-US" sz="2400" dirty="0" err="1" smtClean="0"/>
              <a:t>tadašnji</a:t>
            </a:r>
            <a:r>
              <a:rPr lang="en-US" sz="2400" dirty="0" smtClean="0"/>
              <a:t> </a:t>
            </a:r>
            <a:r>
              <a:rPr lang="en-US" sz="2400" dirty="0" err="1" smtClean="0"/>
              <a:t>premijer</a:t>
            </a:r>
            <a:r>
              <a:rPr lang="en-US" sz="2400" dirty="0" smtClean="0"/>
              <a:t> </a:t>
            </a:r>
            <a:r>
              <a:rPr lang="en-US" sz="2400" dirty="0" err="1" smtClean="0"/>
              <a:t>Norveške</a:t>
            </a:r>
            <a:r>
              <a:rPr lang="en-US" sz="2400" dirty="0" smtClean="0"/>
              <a:t>, </a:t>
            </a:r>
            <a:r>
              <a:rPr lang="en-US" sz="2400" dirty="0" err="1" smtClean="0"/>
              <a:t>Gro</a:t>
            </a:r>
            <a:r>
              <a:rPr lang="en-US" sz="2400" dirty="0" smtClean="0"/>
              <a:t> Harlem </a:t>
            </a:r>
            <a:r>
              <a:rPr lang="en-US" sz="2400" dirty="0" err="1" smtClean="0"/>
              <a:t>Brundtland</a:t>
            </a:r>
            <a:r>
              <a:rPr lang="en-US" sz="2400" dirty="0" smtClean="0"/>
              <a:t> je </a:t>
            </a:r>
            <a:r>
              <a:rPr lang="en-US" sz="2400" dirty="0" err="1" smtClean="0"/>
              <a:t>podnela</a:t>
            </a:r>
            <a:r>
              <a:rPr lang="en-US" sz="2400" dirty="0" smtClean="0"/>
              <a:t> </a:t>
            </a:r>
            <a:r>
              <a:rPr lang="en-US" sz="2400" dirty="0" err="1" smtClean="0"/>
              <a:t>izveštaj</a:t>
            </a:r>
            <a:r>
              <a:rPr lang="en-US" sz="2400" dirty="0" smtClean="0"/>
              <a:t> u </a:t>
            </a:r>
            <a:r>
              <a:rPr lang="en-US" sz="2400" dirty="0" err="1" smtClean="0"/>
              <a:t>kome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sadržana</a:t>
            </a:r>
            <a:r>
              <a:rPr lang="en-US" sz="2400" dirty="0" smtClean="0"/>
              <a:t> </a:t>
            </a:r>
            <a:r>
              <a:rPr lang="en-US" sz="2400" dirty="0" err="1" smtClean="0"/>
              <a:t>dva</a:t>
            </a:r>
            <a:r>
              <a:rPr lang="en-US" sz="2400" dirty="0" smtClean="0"/>
              <a:t> </a:t>
            </a:r>
            <a:r>
              <a:rPr lang="en-US" sz="2400" dirty="0" err="1" smtClean="0"/>
              <a:t>ključna</a:t>
            </a:r>
            <a:r>
              <a:rPr lang="en-US" sz="2400" dirty="0" smtClean="0"/>
              <a:t> </a:t>
            </a:r>
            <a:r>
              <a:rPr lang="en-US" sz="2400" dirty="0" err="1" smtClean="0"/>
              <a:t>koncepta</a:t>
            </a:r>
            <a:r>
              <a:rPr lang="en-US" sz="2400" dirty="0" smtClean="0"/>
              <a:t>: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koncept</a:t>
            </a:r>
            <a:r>
              <a:rPr lang="en-US" sz="2400" dirty="0" smtClean="0"/>
              <a:t> „</a:t>
            </a:r>
            <a:r>
              <a:rPr lang="en-US" sz="2400" dirty="0" err="1" smtClean="0"/>
              <a:t>potreba</a:t>
            </a:r>
            <a:r>
              <a:rPr lang="en-US" sz="2400" dirty="0" smtClean="0"/>
              <a:t>“, </a:t>
            </a:r>
            <a:r>
              <a:rPr lang="en-US" sz="2400" dirty="0" err="1" smtClean="0"/>
              <a:t>posebno</a:t>
            </a:r>
            <a:r>
              <a:rPr lang="en-US" sz="2400" dirty="0" smtClean="0"/>
              <a:t> </a:t>
            </a:r>
            <a:r>
              <a:rPr lang="en-US" sz="2400" dirty="0" err="1" smtClean="0"/>
              <a:t>suštinskih</a:t>
            </a:r>
            <a:r>
              <a:rPr lang="en-US" sz="2400" dirty="0" smtClean="0"/>
              <a:t> </a:t>
            </a:r>
            <a:r>
              <a:rPr lang="en-US" sz="2400" dirty="0" err="1" smtClean="0"/>
              <a:t>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siromašnih</a:t>
            </a:r>
            <a:r>
              <a:rPr lang="en-US" sz="2400" dirty="0" smtClean="0"/>
              <a:t> u </a:t>
            </a:r>
            <a:r>
              <a:rPr lang="en-US" sz="2400" dirty="0" err="1" smtClean="0"/>
              <a:t>svetu</a:t>
            </a:r>
            <a:r>
              <a:rPr lang="sr-Latn-RS" sz="2400" dirty="0" smtClean="0"/>
              <a:t> (</a:t>
            </a:r>
            <a:r>
              <a:rPr lang="en-US" sz="2400" dirty="0" err="1" smtClean="0"/>
              <a:t>kojima</a:t>
            </a:r>
            <a:r>
              <a:rPr lang="en-US" sz="2400" dirty="0" smtClean="0"/>
              <a:t> se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 smtClean="0"/>
              <a:t> </a:t>
            </a:r>
            <a:r>
              <a:rPr lang="en-US" sz="2400" dirty="0" err="1" smtClean="0"/>
              <a:t>najvažniji</a:t>
            </a:r>
            <a:r>
              <a:rPr lang="en-US" sz="2400" dirty="0" smtClean="0"/>
              <a:t> </a:t>
            </a:r>
            <a:r>
              <a:rPr lang="en-US" sz="2400" dirty="0" err="1" smtClean="0"/>
              <a:t>prioritet</a:t>
            </a:r>
            <a:r>
              <a:rPr lang="sr-Latn-RS" sz="2400" dirty="0" smtClean="0"/>
              <a:t>)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</a:p>
          <a:p>
            <a:r>
              <a:rPr lang="en-US" sz="2400" dirty="0" err="1" smtClean="0"/>
              <a:t>ideja</a:t>
            </a:r>
            <a:r>
              <a:rPr lang="en-US" sz="2400" dirty="0" smtClean="0"/>
              <a:t> </a:t>
            </a:r>
            <a:r>
              <a:rPr lang="en-US" sz="2400" dirty="0" err="1" smtClean="0"/>
              <a:t>ograničenja</a:t>
            </a:r>
            <a:r>
              <a:rPr lang="en-US" sz="2400" dirty="0" smtClean="0"/>
              <a:t> </a:t>
            </a:r>
            <a:r>
              <a:rPr lang="sr-Latn-RS" sz="2400" dirty="0" smtClean="0"/>
              <a:t>(</a:t>
            </a:r>
            <a:r>
              <a:rPr lang="en-US" sz="2400" dirty="0" err="1" smtClean="0"/>
              <a:t>nametnuta</a:t>
            </a:r>
            <a:r>
              <a:rPr lang="en-US" sz="2400" dirty="0" smtClean="0"/>
              <a:t> </a:t>
            </a:r>
            <a:r>
              <a:rPr lang="en-US" sz="2400" dirty="0" err="1" smtClean="0"/>
              <a:t>stanjem</a:t>
            </a:r>
            <a:r>
              <a:rPr lang="en-US" sz="2400" dirty="0" smtClean="0"/>
              <a:t> </a:t>
            </a:r>
            <a:r>
              <a:rPr lang="en-US" sz="2400" dirty="0" err="1" smtClean="0"/>
              <a:t>tehnologije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društvene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organizacije</a:t>
            </a:r>
            <a:r>
              <a:rPr lang="en-US" sz="2400" dirty="0" smtClean="0"/>
              <a:t> o </a:t>
            </a:r>
            <a:r>
              <a:rPr lang="en-US" sz="2400" dirty="0" err="1" smtClean="0"/>
              <a:t>sposobnosti</a:t>
            </a:r>
            <a:r>
              <a:rPr lang="sr-Latn-RS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zadovolji</a:t>
            </a:r>
            <a:r>
              <a:rPr lang="en-US" sz="2400" dirty="0" smtClean="0"/>
              <a:t> </a:t>
            </a:r>
            <a:r>
              <a:rPr lang="en-US" sz="2400" dirty="0" err="1" smtClean="0"/>
              <a:t>sadašnje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buduće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. </a:t>
            </a:r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051" name="Picture 3" descr="C:\Users\User\Desktop\healthequity_355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56"/>
            <a:ext cx="435771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Intergeneracijska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r-Latn-RS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sr-Latn-RS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intrageneracijska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jednakost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Na </a:t>
            </a:r>
            <a:r>
              <a:rPr lang="en-US" sz="2400" dirty="0" err="1" smtClean="0"/>
              <a:t>osnovu</a:t>
            </a:r>
            <a:r>
              <a:rPr lang="en-US" sz="2400" i="1" dirty="0" smtClean="0"/>
              <a:t> </a:t>
            </a:r>
            <a:r>
              <a:rPr lang="en-US" sz="2400" dirty="0" err="1" smtClean="0"/>
              <a:t>izveštaja</a:t>
            </a:r>
            <a:r>
              <a:rPr lang="sr-Latn-RS" sz="2400" dirty="0" smtClean="0"/>
              <a:t> </a:t>
            </a:r>
            <a:r>
              <a:rPr lang="sr-Latn-RS" sz="2400" i="1" dirty="0" smtClean="0"/>
              <a:t>Brundtland komisije</a:t>
            </a:r>
            <a:r>
              <a:rPr lang="en-US" sz="2400" dirty="0" smtClean="0"/>
              <a:t>,  </a:t>
            </a:r>
            <a:r>
              <a:rPr lang="en-US" sz="2400" dirty="0" err="1" smtClean="0"/>
              <a:t>termin</a:t>
            </a:r>
            <a:r>
              <a:rPr lang="en-US" sz="2400" dirty="0" smtClean="0"/>
              <a:t> „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“ je </a:t>
            </a:r>
            <a:r>
              <a:rPr lang="en-US" sz="2400" dirty="0" err="1" smtClean="0"/>
              <a:t>dobio</a:t>
            </a:r>
            <a:r>
              <a:rPr lang="en-US" sz="2400" dirty="0" smtClean="0"/>
              <a:t> novo </a:t>
            </a:r>
            <a:r>
              <a:rPr lang="en-US" sz="2400" dirty="0" err="1" smtClean="0"/>
              <a:t>značenje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dirty="0" smtClean="0"/>
              <a:t> je pored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osigura</a:t>
            </a:r>
            <a:r>
              <a:rPr lang="en-US" sz="2400" dirty="0" smtClean="0"/>
              <a:t> </a:t>
            </a:r>
            <a:r>
              <a:rPr lang="en-US" sz="2400" b="1" dirty="0" smtClean="0"/>
              <a:t>inter-</a:t>
            </a:r>
            <a:r>
              <a:rPr lang="en-US" sz="2400" b="1" dirty="0" err="1" smtClean="0"/>
              <a:t>generacijska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jednakost</a:t>
            </a:r>
            <a:r>
              <a:rPr lang="en-US" sz="2400" b="1" dirty="0" smtClean="0"/>
              <a:t>,</a:t>
            </a:r>
            <a:r>
              <a:rPr lang="en-US" sz="2400" dirty="0" smtClean="0"/>
              <a:t> (</a:t>
            </a:r>
            <a:r>
              <a:rPr lang="en-US" sz="2400" dirty="0" err="1" smtClean="0"/>
              <a:t>minimiziranjem</a:t>
            </a:r>
            <a:r>
              <a:rPr lang="en-US" sz="2400" dirty="0" smtClean="0"/>
              <a:t> </a:t>
            </a:r>
            <a:r>
              <a:rPr lang="en-US" sz="2400" dirty="0" err="1" smtClean="0"/>
              <a:t>štetnih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ekoloških</a:t>
            </a:r>
            <a:r>
              <a:rPr lang="en-US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 </a:t>
            </a:r>
            <a:r>
              <a:rPr lang="en-US" sz="2400" dirty="0" err="1" smtClean="0"/>
              <a:t>ljudskih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), </a:t>
            </a:r>
            <a:r>
              <a:rPr lang="sr-Latn-RS" sz="2400" dirty="0" smtClean="0"/>
              <a:t>uveden </a:t>
            </a:r>
            <a:r>
              <a:rPr lang="en-US" sz="2400" dirty="0" err="1" smtClean="0"/>
              <a:t>novi</a:t>
            </a:r>
            <a:r>
              <a:rPr lang="en-US" sz="2400" dirty="0" smtClean="0"/>
              <a:t> </a:t>
            </a:r>
            <a:r>
              <a:rPr lang="en-US" sz="2400" dirty="0" err="1" smtClean="0"/>
              <a:t>važni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elemenat</a:t>
            </a:r>
            <a:r>
              <a:rPr lang="en-US" sz="2400" dirty="0" smtClean="0"/>
              <a:t> </a:t>
            </a:r>
            <a:r>
              <a:rPr lang="en-US" sz="2400" b="1" dirty="0" smtClean="0"/>
              <a:t>intra-</a:t>
            </a:r>
            <a:r>
              <a:rPr lang="en-US" sz="2400" b="1" dirty="0" err="1" smtClean="0"/>
              <a:t>generacijske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jednakosti</a:t>
            </a:r>
            <a:r>
              <a:rPr lang="en-US" sz="2400" dirty="0" smtClean="0"/>
              <a:t>. </a:t>
            </a:r>
            <a:r>
              <a:rPr lang="en-US" sz="2400" i="1" dirty="0" err="1" smtClean="0"/>
              <a:t>Smatrano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će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ekološka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degradacija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nastaviti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ukolko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hitno</a:t>
            </a:r>
            <a:r>
              <a:rPr lang="en-US" sz="2400" i="1" dirty="0" smtClean="0"/>
              <a:t> ne </a:t>
            </a:r>
            <a:r>
              <a:rPr lang="en-US" sz="2400" i="1" dirty="0" err="1" smtClean="0"/>
              <a:t>započne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rešavanjem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problema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siromaštva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nejednakosti</a:t>
            </a:r>
            <a:r>
              <a:rPr lang="en-US" sz="2400" i="1" dirty="0" smtClean="0"/>
              <a:t> u </a:t>
            </a:r>
            <a:r>
              <a:rPr lang="en-US" sz="2400" i="1" dirty="0" err="1" smtClean="0"/>
              <a:t>zemljama</a:t>
            </a:r>
            <a:r>
              <a:rPr lang="en-US" sz="2400" i="1" dirty="0" smtClean="0"/>
              <a:t> u </a:t>
            </a:r>
            <a:r>
              <a:rPr lang="en-US" sz="2400" i="1" dirty="0" err="1" smtClean="0"/>
              <a:t>razvoju</a:t>
            </a:r>
            <a:r>
              <a:rPr lang="en-US" sz="2400" i="1" dirty="0" smtClean="0"/>
              <a:t>. </a:t>
            </a:r>
          </a:p>
          <a:p>
            <a:pPr>
              <a:buNone/>
            </a:pPr>
            <a:r>
              <a:rPr lang="en-US" sz="2400" dirty="0" err="1" smtClean="0"/>
              <a:t>Intrageneracijska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 </a:t>
            </a:r>
            <a:r>
              <a:rPr lang="en-US" sz="2400" dirty="0" err="1" smtClean="0"/>
              <a:t>intergeneracijska</a:t>
            </a:r>
            <a:r>
              <a:rPr lang="en-US" sz="2400" dirty="0" smtClean="0"/>
              <a:t> </a:t>
            </a:r>
            <a:r>
              <a:rPr lang="en-US" sz="2400" dirty="0" err="1" smtClean="0"/>
              <a:t>jednakost</a:t>
            </a:r>
            <a:r>
              <a:rPr lang="en-US" sz="2400" dirty="0" smtClean="0"/>
              <a:t> se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opisati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sledeći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:</a:t>
            </a:r>
          </a:p>
          <a:p>
            <a:pPr lvl="0"/>
            <a:r>
              <a:rPr lang="en-US" sz="2400" i="1" dirty="0" err="1" smtClean="0"/>
              <a:t>Intrageneracijska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jednakost</a:t>
            </a:r>
            <a:r>
              <a:rPr lang="en-US" sz="2400" dirty="0" smtClean="0"/>
              <a:t> se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jednakost</a:t>
            </a:r>
            <a:r>
              <a:rPr lang="en-US" sz="2400" dirty="0" smtClean="0"/>
              <a:t> </a:t>
            </a:r>
            <a:r>
              <a:rPr lang="en-US" sz="2400" dirty="0" err="1" smtClean="0"/>
              <a:t>unutar</a:t>
            </a:r>
            <a:r>
              <a:rPr lang="en-US" sz="2400" dirty="0" smtClean="0"/>
              <a:t> </a:t>
            </a:r>
            <a:r>
              <a:rPr lang="en-US" sz="2400" dirty="0" err="1" smtClean="0"/>
              <a:t>sadašnje</a:t>
            </a:r>
            <a:r>
              <a:rPr lang="en-US" sz="2400" dirty="0" smtClean="0"/>
              <a:t> </a:t>
            </a:r>
            <a:r>
              <a:rPr lang="en-US" sz="2400" dirty="0" err="1" smtClean="0"/>
              <a:t>generacije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i="1" dirty="0" err="1" smtClean="0"/>
              <a:t>Intergeneracijska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jednakost</a:t>
            </a:r>
            <a:r>
              <a:rPr lang="en-US" sz="2400" i="1" dirty="0" smtClean="0"/>
              <a:t> </a:t>
            </a:r>
            <a:r>
              <a:rPr lang="en-US" sz="2400" dirty="0" smtClean="0"/>
              <a:t>se</a:t>
            </a:r>
            <a:r>
              <a:rPr lang="en-US" sz="2400" i="1" dirty="0" smtClean="0"/>
              <a:t>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jednakost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generacija</a:t>
            </a:r>
            <a:r>
              <a:rPr lang="en-US" sz="2400" dirty="0" smtClean="0"/>
              <a:t> (</a:t>
            </a:r>
            <a:r>
              <a:rPr lang="en-US" sz="2400" dirty="0" err="1" smtClean="0"/>
              <a:t>tj</a:t>
            </a:r>
            <a:r>
              <a:rPr lang="en-US" sz="2400" dirty="0" smtClean="0"/>
              <a:t>. </a:t>
            </a:r>
            <a:r>
              <a:rPr lang="en-US" sz="2400" dirty="0" err="1" smtClean="0"/>
              <a:t>uključuje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budućih</a:t>
            </a:r>
            <a:r>
              <a:rPr lang="en-US" sz="2400" dirty="0" smtClean="0"/>
              <a:t> </a:t>
            </a:r>
            <a:r>
              <a:rPr lang="en-US" sz="2400" dirty="0" err="1" smtClean="0"/>
              <a:t>generacija</a:t>
            </a:r>
            <a:r>
              <a:rPr lang="en-US" sz="2400" dirty="0" smtClean="0"/>
              <a:t> u </a:t>
            </a:r>
            <a:r>
              <a:rPr lang="en-US" sz="2400" dirty="0" err="1" smtClean="0"/>
              <a:t>dizajniranje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implementaciju</a:t>
            </a:r>
            <a:r>
              <a:rPr lang="en-US" sz="2400" dirty="0" smtClean="0"/>
              <a:t> </a:t>
            </a:r>
            <a:r>
              <a:rPr lang="en-US" sz="2400" dirty="0" err="1" smtClean="0"/>
              <a:t>tekućih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politika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051" name="Picture 3" descr="C:\Users\User\Desktop\healthequity_355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264317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Pristupi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definisanju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85992"/>
            <a:ext cx="8429652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Iako</a:t>
            </a:r>
            <a:r>
              <a:rPr lang="en-US" sz="2400" dirty="0" smtClean="0"/>
              <a:t> je </a:t>
            </a:r>
            <a:r>
              <a:rPr lang="en-US" sz="2400" dirty="0" err="1" smtClean="0"/>
              <a:t>suština</a:t>
            </a:r>
            <a:r>
              <a:rPr lang="en-US" sz="2400" dirty="0" smtClean="0"/>
              <a:t> </a:t>
            </a:r>
            <a:r>
              <a:rPr lang="en-US" sz="2400" dirty="0" err="1" smtClean="0"/>
              <a:t>koncepta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u </a:t>
            </a:r>
            <a:r>
              <a:rPr lang="en-US" sz="2400" dirty="0" err="1" smtClean="0"/>
              <a:t>dovoljnoj</a:t>
            </a:r>
            <a:r>
              <a:rPr lang="en-US" sz="2400" dirty="0" smtClean="0"/>
              <a:t> </a:t>
            </a:r>
            <a:r>
              <a:rPr lang="en-US" sz="2400" dirty="0" err="1" smtClean="0"/>
              <a:t>meri</a:t>
            </a:r>
            <a:r>
              <a:rPr lang="en-US" sz="2400" dirty="0" smtClean="0"/>
              <a:t> </a:t>
            </a:r>
            <a:r>
              <a:rPr lang="en-US" sz="2400" dirty="0" err="1" smtClean="0"/>
              <a:t>jasna</a:t>
            </a:r>
            <a:r>
              <a:rPr lang="en-US" sz="2400" dirty="0" smtClean="0"/>
              <a:t>, </a:t>
            </a:r>
            <a:r>
              <a:rPr lang="en-US" sz="2400" dirty="0" err="1" smtClean="0"/>
              <a:t>precizno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definisanje</a:t>
            </a:r>
            <a:r>
              <a:rPr lang="en-US" sz="2400" dirty="0" smtClean="0"/>
              <a:t> </a:t>
            </a:r>
            <a:r>
              <a:rPr lang="en-US" sz="2400" dirty="0" err="1" smtClean="0"/>
              <a:t>ovog</a:t>
            </a:r>
            <a:r>
              <a:rPr lang="en-US" sz="2400" dirty="0" smtClean="0"/>
              <a:t> </a:t>
            </a:r>
            <a:r>
              <a:rPr lang="en-US" sz="2400" dirty="0" err="1" smtClean="0"/>
              <a:t>koncepta</a:t>
            </a:r>
            <a:r>
              <a:rPr lang="en-US" sz="2400" dirty="0" smtClean="0"/>
              <a:t> </a:t>
            </a:r>
            <a:r>
              <a:rPr lang="en-US" sz="2400" dirty="0" err="1" smtClean="0"/>
              <a:t>još</a:t>
            </a:r>
            <a:r>
              <a:rPr lang="en-US" sz="2400" dirty="0" smtClean="0"/>
              <a:t> </a:t>
            </a:r>
            <a:r>
              <a:rPr lang="en-US" sz="2400" dirty="0" err="1" smtClean="0"/>
              <a:t>uvek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</a:t>
            </a:r>
            <a:r>
              <a:rPr lang="en-US" sz="2400" dirty="0" smtClean="0"/>
              <a:t> </a:t>
            </a:r>
            <a:r>
              <a:rPr lang="en-US" sz="2400" dirty="0" err="1" smtClean="0"/>
              <a:t>ozbiljne</a:t>
            </a:r>
            <a:r>
              <a:rPr lang="en-US" sz="2400" dirty="0" smtClean="0"/>
              <a:t> </a:t>
            </a:r>
            <a:r>
              <a:rPr lang="en-US" sz="2400" dirty="0" err="1" smtClean="0"/>
              <a:t>diskusije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Odsustvo</a:t>
            </a:r>
            <a:r>
              <a:rPr lang="en-US" sz="2400" dirty="0" smtClean="0"/>
              <a:t> </a:t>
            </a:r>
            <a:r>
              <a:rPr lang="en-US" sz="2400" dirty="0" err="1" smtClean="0"/>
              <a:t>jednoglasnog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održivom</a:t>
            </a:r>
            <a:r>
              <a:rPr lang="en-US" sz="2400" dirty="0" smtClean="0"/>
              <a:t> </a:t>
            </a:r>
            <a:r>
              <a:rPr lang="en-US" sz="2400" dirty="0" err="1" smtClean="0"/>
              <a:t>razvoju</a:t>
            </a:r>
            <a:r>
              <a:rPr lang="en-US" sz="2400" dirty="0" smtClean="0"/>
              <a:t> </a:t>
            </a:r>
            <a:r>
              <a:rPr lang="en-US" sz="2400" dirty="0" err="1" smtClean="0"/>
              <a:t>potiče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različitosti</a:t>
            </a:r>
            <a:r>
              <a:rPr lang="en-US" sz="2400" dirty="0" smtClean="0"/>
              <a:t> </a:t>
            </a:r>
            <a:r>
              <a:rPr lang="en-US" sz="2400" dirty="0" err="1" smtClean="0"/>
              <a:t>okvira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različitih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zaštite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različitih</a:t>
            </a:r>
            <a:r>
              <a:rPr lang="en-US" sz="2400" dirty="0" smtClean="0"/>
              <a:t> </a:t>
            </a:r>
            <a:r>
              <a:rPr lang="en-US" sz="2400" dirty="0" err="1" smtClean="0"/>
              <a:t>tipova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zajednica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Moguće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terminološki</a:t>
            </a:r>
            <a:r>
              <a:rPr lang="en-US" sz="2400" dirty="0" smtClean="0"/>
              <a:t> problem </a:t>
            </a:r>
            <a:r>
              <a:rPr lang="en-US" sz="2400" dirty="0" err="1" smtClean="0"/>
              <a:t>nastaje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dualne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 </a:t>
            </a:r>
            <a:r>
              <a:rPr lang="en-US" sz="2400" dirty="0" err="1" smtClean="0"/>
              <a:t>koncepta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obuhvata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35842" name="Picture 2" descr="C:\Users\User\Desktop\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000660" cy="134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Značenje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održivosti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6500858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sr-Latn-RS" sz="2400" dirty="0" err="1" smtClean="0"/>
              <a:t>K</a:t>
            </a:r>
            <a:r>
              <a:rPr lang="en-US" sz="2400" dirty="0" err="1" smtClean="0"/>
              <a:t>ako</a:t>
            </a:r>
            <a:r>
              <a:rPr lang="en-US" sz="2400" dirty="0" smtClean="0"/>
              <a:t> se 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ostalog</a:t>
            </a:r>
            <a:r>
              <a:rPr lang="en-US" sz="2400" dirty="0" smtClean="0"/>
              <a:t>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resurse</a:t>
            </a:r>
            <a:r>
              <a:rPr lang="en-US" sz="2400" dirty="0" smtClean="0"/>
              <a:t>, </a:t>
            </a:r>
            <a:r>
              <a:rPr lang="en-US" sz="2400" dirty="0" err="1" smtClean="0"/>
              <a:t>menadžment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politike</a:t>
            </a:r>
            <a:r>
              <a:rPr lang="en-US" sz="2400" dirty="0" smtClean="0"/>
              <a:t>, </a:t>
            </a:r>
            <a:r>
              <a:rPr lang="en-US" sz="2400" dirty="0" err="1" smtClean="0"/>
              <a:t>energiju</a:t>
            </a:r>
            <a:r>
              <a:rPr lang="en-US" sz="2400" dirty="0" smtClean="0"/>
              <a:t>, </a:t>
            </a:r>
            <a:r>
              <a:rPr lang="en-US" sz="2400" dirty="0" err="1" smtClean="0"/>
              <a:t>društvene</a:t>
            </a:r>
            <a:r>
              <a:rPr lang="en-US" sz="2400" dirty="0" smtClean="0"/>
              <a:t> </a:t>
            </a:r>
            <a:r>
              <a:rPr lang="en-US" sz="2400" dirty="0" err="1" smtClean="0"/>
              <a:t>obzire</a:t>
            </a:r>
            <a:r>
              <a:rPr lang="en-US" sz="2400" dirty="0" smtClean="0"/>
              <a:t>, </a:t>
            </a:r>
            <a:r>
              <a:rPr lang="en-US" sz="2400" dirty="0" err="1" smtClean="0"/>
              <a:t>ekonomiju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uticaje</a:t>
            </a:r>
            <a:r>
              <a:rPr lang="en-US" sz="2400" dirty="0" smtClean="0"/>
              <a:t>, </a:t>
            </a:r>
            <a:r>
              <a:rPr lang="en-US" sz="2400" dirty="0" err="1" smtClean="0"/>
              <a:t>razumevanje</a:t>
            </a:r>
            <a:r>
              <a:rPr lang="en-US" sz="2400" dirty="0" smtClean="0"/>
              <a:t> </a:t>
            </a:r>
            <a:r>
              <a:rPr lang="en-US" sz="2400" dirty="0" err="1" smtClean="0"/>
              <a:t>ovog</a:t>
            </a:r>
            <a:r>
              <a:rPr lang="en-US" sz="2400" dirty="0" smtClean="0"/>
              <a:t> </a:t>
            </a:r>
            <a:r>
              <a:rPr lang="en-US" sz="2400" dirty="0" err="1" smtClean="0"/>
              <a:t>koncepta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kompleksan</a:t>
            </a:r>
            <a:r>
              <a:rPr lang="en-US" sz="2400" dirty="0" smtClean="0"/>
              <a:t> </a:t>
            </a:r>
            <a:r>
              <a:rPr lang="en-US" sz="2400" dirty="0" err="1" smtClean="0"/>
              <a:t>zadatak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Generalno</a:t>
            </a:r>
            <a:r>
              <a:rPr lang="en-US" sz="2400" dirty="0" smtClean="0"/>
              <a:t>, 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 se </a:t>
            </a:r>
            <a:r>
              <a:rPr lang="en-US" sz="2400" dirty="0" err="1" smtClean="0"/>
              <a:t>manifestuje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skup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politika</a:t>
            </a:r>
            <a:r>
              <a:rPr lang="en-US" sz="2400" dirty="0" smtClean="0"/>
              <a:t>,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inicijativa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njihovih</a:t>
            </a:r>
            <a:r>
              <a:rPr lang="en-US" sz="2400" dirty="0" smtClean="0"/>
              <a:t> </a:t>
            </a:r>
            <a:r>
              <a:rPr lang="en-US" sz="2400" dirty="0" err="1" smtClean="0"/>
              <a:t>implikacija</a:t>
            </a:r>
            <a:r>
              <a:rPr lang="en-US" sz="2400" dirty="0" smtClean="0"/>
              <a:t>, a </a:t>
            </a:r>
            <a:r>
              <a:rPr lang="en-US" sz="2400" dirty="0" err="1" smtClean="0"/>
              <a:t>može</a:t>
            </a:r>
            <a:r>
              <a:rPr lang="en-US" sz="2400" dirty="0" smtClean="0"/>
              <a:t> se </a:t>
            </a:r>
            <a:r>
              <a:rPr lang="en-US" sz="2400" dirty="0" err="1" smtClean="0"/>
              <a:t>definisati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opšti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zahtev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smer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razvojnih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karakteristika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neopadajući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tokom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vremena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čemu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elementi</a:t>
            </a:r>
            <a:r>
              <a:rPr lang="en-US" sz="2400" b="1" dirty="0" smtClean="0"/>
              <a:t> tog </a:t>
            </a:r>
            <a:r>
              <a:rPr lang="en-US" sz="2400" b="1" dirty="0" err="1" smtClean="0"/>
              <a:t>smera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podložni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etičkim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debatama</a:t>
            </a:r>
            <a:r>
              <a:rPr lang="en-US" sz="2400" b="1" dirty="0" smtClean="0"/>
              <a:t>. </a:t>
            </a:r>
            <a:endParaRPr lang="sr-Latn-RS" sz="2400" b="1" dirty="0" smtClean="0"/>
          </a:p>
          <a:p>
            <a:r>
              <a:rPr lang="sr-Latn-RS" sz="2400" dirty="0" smtClean="0"/>
              <a:t>A</a:t>
            </a:r>
            <a:r>
              <a:rPr lang="en-US" sz="2400" dirty="0" err="1" smtClean="0"/>
              <a:t>ko</a:t>
            </a:r>
            <a:r>
              <a:rPr lang="en-US" sz="2400" dirty="0" smtClean="0"/>
              <a:t> se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zadovoljavaju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, </a:t>
            </a:r>
            <a:r>
              <a:rPr lang="en-US" sz="2400" dirty="0" err="1" smtClean="0"/>
              <a:t>prirodni</a:t>
            </a:r>
            <a:r>
              <a:rPr lang="en-US" sz="2400" dirty="0" smtClean="0"/>
              <a:t> </a:t>
            </a:r>
            <a:r>
              <a:rPr lang="en-US" sz="2400" dirty="0" err="1" smtClean="0"/>
              <a:t>resursi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očuvani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povećani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4098" name="Picture 2" descr="C:\Users\User\Desktop\PuertoRico_CastilloMorro_SuzanneVanAt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21431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Pristupi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definisanju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1678"/>
            <a:ext cx="8429652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i="1" dirty="0" err="1" smtClean="0"/>
              <a:t>Od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velikog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broja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autora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koji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bavili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problematikom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definisanja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moguće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izdvojiti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sledeće</a:t>
            </a:r>
            <a:r>
              <a:rPr lang="en-US" sz="2400" i="1" dirty="0" smtClean="0"/>
              <a:t>: </a:t>
            </a:r>
            <a:endParaRPr lang="sr-Latn-RS" sz="2400" i="1" dirty="0" smtClean="0"/>
          </a:p>
          <a:p>
            <a:r>
              <a:rPr lang="en-US" sz="2400" dirty="0" smtClean="0"/>
              <a:t>Goodland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Ledec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ekonomskog</a:t>
            </a:r>
            <a:r>
              <a:rPr lang="en-US" sz="2400" dirty="0" smtClean="0"/>
              <a:t> </a:t>
            </a:r>
            <a:r>
              <a:rPr lang="en-US" sz="2400" dirty="0" err="1" smtClean="0"/>
              <a:t>stanovišta</a:t>
            </a:r>
            <a:r>
              <a:rPr lang="en-US" sz="2400" dirty="0" smtClean="0"/>
              <a:t> </a:t>
            </a:r>
            <a:r>
              <a:rPr lang="en-US" sz="2400" dirty="0" err="1" smtClean="0"/>
              <a:t>opisali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transformaciju</a:t>
            </a:r>
            <a:r>
              <a:rPr lang="en-US" sz="2400" dirty="0" smtClean="0"/>
              <a:t> (</a:t>
            </a:r>
            <a:r>
              <a:rPr lang="en-US" sz="2400" dirty="0" err="1" smtClean="0"/>
              <a:t>razvoj</a:t>
            </a:r>
            <a:r>
              <a:rPr lang="en-US" sz="2400" dirty="0" smtClean="0"/>
              <a:t>) </a:t>
            </a:r>
            <a:r>
              <a:rPr lang="en-US" sz="2400" dirty="0" err="1" smtClean="0"/>
              <a:t>ekonomije</a:t>
            </a:r>
            <a:r>
              <a:rPr lang="en-US" sz="2400" dirty="0" smtClean="0"/>
              <a:t>, </a:t>
            </a:r>
            <a:r>
              <a:rPr lang="en-US" sz="2400" dirty="0" err="1" smtClean="0"/>
              <a:t>optimiziranjem</a:t>
            </a:r>
            <a:r>
              <a:rPr lang="en-US" sz="2400" dirty="0" smtClean="0"/>
              <a:t> </a:t>
            </a:r>
            <a:r>
              <a:rPr lang="en-US" sz="2400" dirty="0" err="1" smtClean="0"/>
              <a:t>sadašnjih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društvenih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,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ugrožavanja</a:t>
            </a:r>
            <a:r>
              <a:rPr lang="en-US" sz="2400" dirty="0" smtClean="0"/>
              <a:t> </a:t>
            </a:r>
            <a:r>
              <a:rPr lang="en-US" sz="2400" dirty="0" err="1" smtClean="0"/>
              <a:t>mogućnosti</a:t>
            </a:r>
            <a:r>
              <a:rPr lang="en-US" sz="2400" dirty="0" smtClean="0"/>
              <a:t> </a:t>
            </a:r>
            <a:r>
              <a:rPr lang="en-US" sz="2400" dirty="0" err="1" smtClean="0"/>
              <a:t>ostvarivanja</a:t>
            </a:r>
            <a:r>
              <a:rPr lang="en-US" sz="2400" dirty="0" smtClean="0"/>
              <a:t> </a:t>
            </a:r>
            <a:r>
              <a:rPr lang="en-US" sz="2400" dirty="0" err="1" smtClean="0"/>
              <a:t>takvih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budućnosti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Prema</a:t>
            </a:r>
            <a:r>
              <a:rPr lang="en-US" sz="2400" dirty="0" smtClean="0"/>
              <a:t> Pearce-u, 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se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društva</a:t>
            </a:r>
            <a:r>
              <a:rPr lang="en-US" sz="2400" dirty="0" smtClean="0"/>
              <a:t> </a:t>
            </a:r>
            <a:r>
              <a:rPr lang="en-US" sz="2400" dirty="0" err="1" smtClean="0"/>
              <a:t>čiji</a:t>
            </a:r>
            <a:r>
              <a:rPr lang="en-US" sz="2400" dirty="0" smtClean="0"/>
              <a:t> </a:t>
            </a:r>
            <a:r>
              <a:rPr lang="en-US" sz="2400" dirty="0" err="1" smtClean="0"/>
              <a:t>troškovi</a:t>
            </a:r>
            <a:r>
              <a:rPr lang="en-US" sz="2400" dirty="0" smtClean="0"/>
              <a:t> se ne </a:t>
            </a:r>
            <a:r>
              <a:rPr lang="en-US" sz="2400" dirty="0" err="1" smtClean="0"/>
              <a:t>prenose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buduće</a:t>
            </a:r>
            <a:r>
              <a:rPr lang="en-US" sz="2400" dirty="0" smtClean="0"/>
              <a:t> </a:t>
            </a:r>
            <a:r>
              <a:rPr lang="en-US" sz="2400" dirty="0" err="1" smtClean="0"/>
              <a:t>generacije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se bar </a:t>
            </a:r>
            <a:r>
              <a:rPr lang="en-US" sz="2400" dirty="0" err="1" smtClean="0"/>
              <a:t>ulažu</a:t>
            </a:r>
            <a:r>
              <a:rPr lang="en-US" sz="2400" dirty="0" smtClean="0"/>
              <a:t> </a:t>
            </a:r>
            <a:r>
              <a:rPr lang="en-US" sz="2400" dirty="0" err="1" smtClean="0"/>
              <a:t>napori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takvi</a:t>
            </a:r>
            <a:r>
              <a:rPr lang="en-US" sz="2400" dirty="0" smtClean="0"/>
              <a:t> </a:t>
            </a:r>
            <a:r>
              <a:rPr lang="en-US" sz="2400" dirty="0" err="1" smtClean="0"/>
              <a:t>troškovi</a:t>
            </a:r>
            <a:r>
              <a:rPr lang="en-US" sz="2400" dirty="0" smtClean="0"/>
              <a:t> </a:t>
            </a:r>
            <a:r>
              <a:rPr lang="en-US" sz="2400" dirty="0" err="1" smtClean="0"/>
              <a:t>kompenzuju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35842" name="Picture 2" descr="C:\Users\User\Desktop\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500726" cy="147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Pristupi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definisanju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71678"/>
            <a:ext cx="8429652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navodima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Nacionalne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2003. </a:t>
            </a:r>
            <a:r>
              <a:rPr lang="en-US" sz="2400" dirty="0" err="1" smtClean="0"/>
              <a:t>godine</a:t>
            </a:r>
            <a:r>
              <a:rPr lang="sr-Latn-RS" sz="2400" dirty="0" smtClean="0"/>
              <a:t>: O</a:t>
            </a:r>
            <a:r>
              <a:rPr lang="en-US" sz="2400" dirty="0" err="1" smtClean="0"/>
              <a:t>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je </a:t>
            </a:r>
            <a:r>
              <a:rPr lang="en-US" sz="2400" dirty="0" err="1" smtClean="0"/>
              <a:t>društveni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kreira</a:t>
            </a:r>
            <a:r>
              <a:rPr lang="en-US" sz="2400" dirty="0" smtClean="0"/>
              <a:t> </a:t>
            </a:r>
            <a:r>
              <a:rPr lang="en-US" sz="2400" dirty="0" err="1" smtClean="0"/>
              <a:t>mogućnost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postizanje</a:t>
            </a:r>
            <a:r>
              <a:rPr lang="en-US" sz="2400" dirty="0" smtClean="0"/>
              <a:t> </a:t>
            </a:r>
            <a:r>
              <a:rPr lang="en-US" sz="2400" dirty="0" err="1" smtClean="0"/>
              <a:t>ukupne</a:t>
            </a:r>
            <a:r>
              <a:rPr lang="en-US" sz="2400" dirty="0" smtClean="0"/>
              <a:t> </a:t>
            </a:r>
            <a:r>
              <a:rPr lang="en-US" sz="2400" dirty="0" err="1" smtClean="0"/>
              <a:t>dobrobiti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sadašnje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buduće</a:t>
            </a:r>
            <a:r>
              <a:rPr lang="en-US" sz="2400" dirty="0" smtClean="0"/>
              <a:t> </a:t>
            </a:r>
            <a:r>
              <a:rPr lang="en-US" sz="2400" dirty="0" err="1" smtClean="0"/>
              <a:t>generacije</a:t>
            </a:r>
            <a:r>
              <a:rPr lang="en-US" sz="2400" dirty="0" smtClean="0"/>
              <a:t> </a:t>
            </a:r>
            <a:r>
              <a:rPr lang="en-US" sz="2400" dirty="0" err="1" smtClean="0"/>
              <a:t>putem</a:t>
            </a:r>
            <a:r>
              <a:rPr lang="en-US" sz="2400" dirty="0" smtClean="0"/>
              <a:t> </a:t>
            </a:r>
            <a:r>
              <a:rPr lang="en-US" sz="2400" dirty="0" err="1" smtClean="0"/>
              <a:t>kombinovanja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ekoloških</a:t>
            </a:r>
            <a:r>
              <a:rPr lang="en-US" sz="2400" dirty="0" smtClean="0"/>
              <a:t>, </a:t>
            </a:r>
            <a:r>
              <a:rPr lang="en-US" sz="2400" dirty="0" err="1" smtClean="0"/>
              <a:t>ekonomskih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društvenih</a:t>
            </a:r>
            <a:r>
              <a:rPr lang="en-US" sz="2400" dirty="0" smtClean="0"/>
              <a:t> </a:t>
            </a:r>
            <a:r>
              <a:rPr lang="en-US" sz="2400" dirty="0" err="1" smtClean="0"/>
              <a:t>ciljeva</a:t>
            </a:r>
            <a:r>
              <a:rPr lang="en-US" sz="2400" dirty="0" smtClean="0"/>
              <a:t>,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prekoračenja</a:t>
            </a:r>
            <a:r>
              <a:rPr lang="en-US" sz="2400" dirty="0" smtClean="0"/>
              <a:t> </a:t>
            </a:r>
            <a:r>
              <a:rPr lang="en-US" sz="2400" dirty="0" err="1" smtClean="0"/>
              <a:t>dozvoljenih</a:t>
            </a:r>
            <a:r>
              <a:rPr lang="en-US" sz="2400" dirty="0" smtClean="0"/>
              <a:t> </a:t>
            </a:r>
            <a:r>
              <a:rPr lang="en-US" sz="2400" dirty="0" err="1" smtClean="0"/>
              <a:t>granica</a:t>
            </a:r>
            <a:r>
              <a:rPr lang="en-US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mišljenju</a:t>
            </a:r>
            <a:r>
              <a:rPr lang="en-US" sz="2400" dirty="0" smtClean="0"/>
              <a:t> </a:t>
            </a:r>
            <a:r>
              <a:rPr lang="en-US" sz="2400" dirty="0" err="1" smtClean="0"/>
              <a:t>članova</a:t>
            </a:r>
            <a:r>
              <a:rPr lang="en-US" sz="2400" dirty="0" smtClean="0"/>
              <a:t> </a:t>
            </a:r>
            <a:r>
              <a:rPr lang="en-US" sz="2400" dirty="0" err="1" smtClean="0"/>
              <a:t>Svetske</a:t>
            </a:r>
            <a:r>
              <a:rPr lang="en-US" sz="2400" dirty="0" smtClean="0"/>
              <a:t> </a:t>
            </a:r>
            <a:r>
              <a:rPr lang="en-US" sz="2400" dirty="0" err="1" smtClean="0"/>
              <a:t>komisije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životnu</a:t>
            </a:r>
            <a:r>
              <a:rPr lang="en-US" sz="2400" dirty="0" smtClean="0"/>
              <a:t> </a:t>
            </a:r>
            <a:r>
              <a:rPr lang="en-US" sz="2400" dirty="0" err="1" smtClean="0"/>
              <a:t>sredinu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(</a:t>
            </a:r>
            <a:r>
              <a:rPr lang="en-US" sz="2400" dirty="0" err="1" smtClean="0"/>
              <a:t>Brundtland</a:t>
            </a:r>
            <a:r>
              <a:rPr lang="en-US" sz="2400" dirty="0" smtClean="0"/>
              <a:t> </a:t>
            </a:r>
            <a:r>
              <a:rPr lang="en-US" sz="2400" dirty="0" err="1" smtClean="0"/>
              <a:t>komisije</a:t>
            </a:r>
            <a:r>
              <a:rPr lang="en-US" sz="2400" dirty="0" smtClean="0"/>
              <a:t>), </a:t>
            </a:r>
            <a:r>
              <a:rPr lang="en-US" sz="2400" i="1" dirty="0" err="1" smtClean="0"/>
              <a:t>održivi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vrsta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zadovoljava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potrebe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sadašnjih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generacija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ugrožavanja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budućih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generacija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zadovolje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svoje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potrebe</a:t>
            </a:r>
            <a:r>
              <a:rPr lang="en-US" sz="2400" i="1" dirty="0" smtClean="0"/>
              <a:t>. </a:t>
            </a:r>
            <a:endParaRPr lang="en-US" sz="2400" i="1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35842" name="Picture 2" descr="C:\Users\User\Desktop\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500726" cy="147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1571612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001024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Ekonomski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disparitet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politička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nestabilnost</a:t>
            </a:r>
            <a:endParaRPr lang="sr-Latn-RS" sz="2400" b="1" i="1" dirty="0" smtClean="0"/>
          </a:p>
          <a:p>
            <a:endParaRPr lang="en-US" sz="2400" dirty="0" smtClean="0"/>
          </a:p>
          <a:p>
            <a:r>
              <a:rPr lang="en-US" sz="2400" i="1" dirty="0" smtClean="0"/>
              <a:t> </a:t>
            </a:r>
            <a:r>
              <a:rPr lang="en-US" sz="2400" dirty="0" err="1" smtClean="0"/>
              <a:t>Disparitet</a:t>
            </a:r>
            <a:r>
              <a:rPr lang="en-US" sz="2400" dirty="0" smtClean="0"/>
              <a:t> u </a:t>
            </a:r>
            <a:r>
              <a:rPr lang="en-US" sz="2400" dirty="0" err="1" smtClean="0"/>
              <a:t>prihodima</a:t>
            </a:r>
            <a:r>
              <a:rPr lang="en-US" sz="2400" dirty="0" smtClean="0"/>
              <a:t> </a:t>
            </a:r>
            <a:r>
              <a:rPr lang="en-US" sz="2400" dirty="0" err="1" smtClean="0"/>
              <a:t>imeđu</a:t>
            </a:r>
            <a:r>
              <a:rPr lang="en-US" sz="2400" dirty="0" smtClean="0"/>
              <a:t> </a:t>
            </a:r>
            <a:r>
              <a:rPr lang="en-US" sz="2400" dirty="0" err="1" smtClean="0"/>
              <a:t>bogatih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siromašnih</a:t>
            </a:r>
            <a:r>
              <a:rPr lang="en-US" sz="2400" dirty="0" smtClean="0"/>
              <a:t> </a:t>
            </a:r>
            <a:r>
              <a:rPr lang="en-US" sz="2400" dirty="0" err="1" smtClean="0"/>
              <a:t>nacija</a:t>
            </a:r>
            <a:r>
              <a:rPr lang="en-US" sz="2400" dirty="0" smtClean="0"/>
              <a:t>,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multinacionalnih</a:t>
            </a:r>
            <a:r>
              <a:rPr lang="en-US" sz="2400" dirty="0" smtClean="0"/>
              <a:t> </a:t>
            </a:r>
            <a:r>
              <a:rPr lang="en-US" sz="2400" dirty="0" err="1" smtClean="0"/>
              <a:t>kompanija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zemlja</a:t>
            </a:r>
            <a:r>
              <a:rPr lang="en-US" sz="2400" dirty="0" smtClean="0"/>
              <a:t> u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</a:t>
            </a:r>
            <a:r>
              <a:rPr lang="en-US" sz="2400" dirty="0" err="1" smtClean="0"/>
              <a:t>posluju</a:t>
            </a:r>
            <a:r>
              <a:rPr lang="en-US" sz="2400" dirty="0" smtClean="0"/>
              <a:t> (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</a:t>
            </a:r>
            <a:r>
              <a:rPr lang="en-US" sz="2400" dirty="0" err="1" smtClean="0"/>
              <a:t>izbegavaju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posluju</a:t>
            </a:r>
            <a:r>
              <a:rPr lang="en-US" sz="2400" dirty="0" smtClean="0"/>
              <a:t>) se </a:t>
            </a:r>
            <a:r>
              <a:rPr lang="en-US" sz="2400" dirty="0" err="1" smtClean="0"/>
              <a:t>kontinuirano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povećava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To </a:t>
            </a:r>
            <a:r>
              <a:rPr lang="en-US" sz="2400" dirty="0" err="1" smtClean="0"/>
              <a:t>znači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relativno</a:t>
            </a:r>
            <a:r>
              <a:rPr lang="en-US" sz="2400" dirty="0" smtClean="0"/>
              <a:t> </a:t>
            </a:r>
            <a:r>
              <a:rPr lang="en-US" sz="2400" dirty="0" err="1" smtClean="0"/>
              <a:t>mali</a:t>
            </a:r>
            <a:r>
              <a:rPr lang="en-US" sz="2400" dirty="0" smtClean="0"/>
              <a:t> </a:t>
            </a:r>
            <a:r>
              <a:rPr lang="en-US" sz="2400" dirty="0" err="1" smtClean="0"/>
              <a:t>procenat</a:t>
            </a:r>
            <a:r>
              <a:rPr lang="en-US" sz="2400" dirty="0" smtClean="0"/>
              <a:t> </a:t>
            </a:r>
            <a:r>
              <a:rPr lang="en-US" sz="2400" dirty="0" err="1" smtClean="0"/>
              <a:t>svetske</a:t>
            </a:r>
            <a:r>
              <a:rPr lang="en-US" sz="2400" dirty="0" smtClean="0"/>
              <a:t> </a:t>
            </a:r>
            <a:r>
              <a:rPr lang="en-US" sz="2400" dirty="0" err="1" smtClean="0"/>
              <a:t>populacije</a:t>
            </a:r>
            <a:r>
              <a:rPr lang="en-US" sz="2400" dirty="0" smtClean="0"/>
              <a:t>, </a:t>
            </a:r>
            <a:r>
              <a:rPr lang="en-US" sz="2400" dirty="0" err="1" smtClean="0"/>
              <a:t>nacija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korporacija</a:t>
            </a:r>
            <a:r>
              <a:rPr lang="en-US" sz="2400" dirty="0" smtClean="0"/>
              <a:t>, </a:t>
            </a:r>
            <a:r>
              <a:rPr lang="en-US" sz="2400" dirty="0" err="1" smtClean="0"/>
              <a:t>kontroliše</a:t>
            </a:r>
            <a:r>
              <a:rPr lang="en-US" sz="2400" dirty="0" smtClean="0"/>
              <a:t> </a:t>
            </a:r>
            <a:r>
              <a:rPr lang="en-US" sz="2400" dirty="0" err="1" smtClean="0"/>
              <a:t>većinu</a:t>
            </a:r>
            <a:r>
              <a:rPr lang="en-US" sz="2400" dirty="0" smtClean="0"/>
              <a:t> </a:t>
            </a:r>
            <a:r>
              <a:rPr lang="en-US" sz="2400" dirty="0" err="1" smtClean="0"/>
              <a:t>svetskih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.</a:t>
            </a:r>
            <a:endParaRPr lang="sr-Latn-RS" sz="2400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7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1285860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4" y="1142984"/>
            <a:ext cx="8929686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Neuhranjenost</a:t>
            </a:r>
            <a:endParaRPr lang="en-US" sz="2400" b="1" dirty="0" smtClean="0"/>
          </a:p>
          <a:p>
            <a:r>
              <a:rPr lang="en-US" sz="2400" i="1" dirty="0" smtClean="0"/>
              <a:t> </a:t>
            </a:r>
            <a:r>
              <a:rPr lang="en-US" sz="2400" dirty="0" err="1" smtClean="0"/>
              <a:t>Iako</a:t>
            </a:r>
            <a:r>
              <a:rPr lang="en-US" sz="2400" dirty="0" smtClean="0"/>
              <a:t> je </a:t>
            </a:r>
            <a:r>
              <a:rPr lang="en-US" sz="2400" dirty="0" err="1" smtClean="0"/>
              <a:t>aktuelna</a:t>
            </a:r>
            <a:r>
              <a:rPr lang="en-US" sz="2400" dirty="0" smtClean="0"/>
              <a:t> </a:t>
            </a:r>
            <a:r>
              <a:rPr lang="en-US" sz="2400" dirty="0" err="1" smtClean="0"/>
              <a:t>proizvodnja</a:t>
            </a:r>
            <a:r>
              <a:rPr lang="en-US" sz="2400" dirty="0" smtClean="0"/>
              <a:t> </a:t>
            </a:r>
            <a:r>
              <a:rPr lang="en-US" sz="2400" dirty="0" err="1" smtClean="0"/>
              <a:t>hrane</a:t>
            </a:r>
            <a:r>
              <a:rPr lang="en-US" sz="2400" dirty="0" smtClean="0"/>
              <a:t> </a:t>
            </a:r>
            <a:r>
              <a:rPr lang="en-US" sz="2400" dirty="0" err="1" smtClean="0"/>
              <a:t>dovoljna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zadovolji</a:t>
            </a:r>
            <a:r>
              <a:rPr lang="en-US" sz="2400" dirty="0" smtClean="0"/>
              <a:t> </a:t>
            </a:r>
            <a:r>
              <a:rPr lang="en-US" sz="2400" dirty="0" err="1" smtClean="0"/>
              <a:t>ukupne</a:t>
            </a:r>
            <a:r>
              <a:rPr lang="en-US" sz="2400" dirty="0" smtClean="0"/>
              <a:t> </a:t>
            </a:r>
            <a:r>
              <a:rPr lang="en-US" sz="2400" dirty="0" err="1" smtClean="0"/>
              <a:t>nutricionističke</a:t>
            </a:r>
            <a:r>
              <a:rPr lang="en-US" sz="2400" dirty="0" smtClean="0"/>
              <a:t> </a:t>
            </a:r>
            <a:r>
              <a:rPr lang="en-US" sz="2400" dirty="0" err="1" smtClean="0"/>
              <a:t>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, </a:t>
            </a:r>
            <a:r>
              <a:rPr lang="en-US" sz="2400" dirty="0" err="1" smtClean="0"/>
              <a:t>problemi</a:t>
            </a:r>
            <a:r>
              <a:rPr lang="en-US" sz="2400" dirty="0" smtClean="0"/>
              <a:t> </a:t>
            </a:r>
            <a:r>
              <a:rPr lang="en-US" sz="2400" dirty="0" err="1" smtClean="0"/>
              <a:t>povezani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distribucijom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namirnica</a:t>
            </a:r>
            <a:r>
              <a:rPr lang="en-US" sz="2400" dirty="0" smtClean="0"/>
              <a:t> </a:t>
            </a:r>
            <a:r>
              <a:rPr lang="en-US" sz="2400" dirty="0" err="1" smtClean="0"/>
              <a:t>prouzrokuju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danas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800 </a:t>
            </a:r>
            <a:r>
              <a:rPr lang="en-US" sz="2400" dirty="0" err="1" smtClean="0"/>
              <a:t>miliona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u </a:t>
            </a:r>
            <a:r>
              <a:rPr lang="en-US" sz="2400" dirty="0" err="1" smtClean="0"/>
              <a:t>svetu</a:t>
            </a:r>
            <a:r>
              <a:rPr lang="en-US" sz="2400" dirty="0" smtClean="0"/>
              <a:t> </a:t>
            </a:r>
            <a:r>
              <a:rPr lang="en-US" sz="2400" dirty="0" err="1" smtClean="0"/>
              <a:t>ostaje</a:t>
            </a:r>
            <a:r>
              <a:rPr lang="en-US" sz="2400" dirty="0" smtClean="0"/>
              <a:t> </a:t>
            </a:r>
            <a:r>
              <a:rPr lang="en-US" sz="2400" dirty="0" err="1" smtClean="0"/>
              <a:t>neuhranje</a:t>
            </a:r>
            <a:r>
              <a:rPr lang="sr-Latn-RS" sz="2400" dirty="0" smtClean="0"/>
              <a:t>no.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r>
              <a:rPr lang="en-US" sz="2400" dirty="0" err="1" smtClean="0"/>
              <a:t>Međutim</a:t>
            </a:r>
            <a:r>
              <a:rPr lang="en-US" sz="2400" dirty="0" smtClean="0"/>
              <a:t>, </a:t>
            </a:r>
            <a:r>
              <a:rPr lang="en-US" sz="2400" dirty="0" err="1" smtClean="0"/>
              <a:t>mogućnosti</a:t>
            </a:r>
            <a:r>
              <a:rPr lang="en-US" sz="2400" dirty="0" smtClean="0"/>
              <a:t> </a:t>
            </a:r>
            <a:r>
              <a:rPr lang="en-US" sz="2400" dirty="0" err="1" smtClean="0"/>
              <a:t>prehranjivanja</a:t>
            </a:r>
            <a:r>
              <a:rPr lang="en-US" sz="2400" dirty="0" smtClean="0"/>
              <a:t> </a:t>
            </a:r>
            <a:r>
              <a:rPr lang="en-US" sz="2400" dirty="0" err="1" smtClean="0"/>
              <a:t>ukupne</a:t>
            </a:r>
            <a:r>
              <a:rPr lang="en-US" sz="2400" dirty="0" smtClean="0"/>
              <a:t> </a:t>
            </a:r>
            <a:r>
              <a:rPr lang="en-US" sz="2400" dirty="0" err="1" smtClean="0"/>
              <a:t>populacije</a:t>
            </a:r>
            <a:r>
              <a:rPr lang="en-US" sz="2400" dirty="0" smtClean="0"/>
              <a:t> u </a:t>
            </a:r>
            <a:r>
              <a:rPr lang="en-US" sz="2400" dirty="0" err="1" smtClean="0"/>
              <a:t>budućnosti</a:t>
            </a:r>
            <a:r>
              <a:rPr lang="en-US" sz="2400" dirty="0" smtClean="0"/>
              <a:t> </a:t>
            </a:r>
            <a:r>
              <a:rPr lang="en-US" sz="2400" dirty="0" err="1" smtClean="0"/>
              <a:t>otežavaju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različiti</a:t>
            </a:r>
            <a:r>
              <a:rPr lang="en-US" sz="2400" dirty="0" smtClean="0"/>
              <a:t> </a:t>
            </a:r>
            <a:r>
              <a:rPr lang="en-US" sz="2400" dirty="0" err="1" smtClean="0"/>
              <a:t>negativni</a:t>
            </a:r>
            <a:r>
              <a:rPr lang="en-US" sz="2400" dirty="0" smtClean="0"/>
              <a:t> </a:t>
            </a:r>
            <a:r>
              <a:rPr lang="en-US" sz="2400" dirty="0" err="1" smtClean="0"/>
              <a:t>trendovi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Prvo</a:t>
            </a:r>
            <a:r>
              <a:rPr lang="en-US" sz="2400" dirty="0" smtClean="0"/>
              <a:t>, </a:t>
            </a:r>
            <a:r>
              <a:rPr lang="en-US" sz="2400" dirty="0" err="1" smtClean="0"/>
              <a:t>stope</a:t>
            </a:r>
            <a:r>
              <a:rPr lang="en-US" sz="2400" dirty="0" smtClean="0"/>
              <a:t> </a:t>
            </a:r>
            <a:r>
              <a:rPr lang="en-US" sz="2400" dirty="0" err="1" smtClean="0"/>
              <a:t>prinosa</a:t>
            </a:r>
            <a:r>
              <a:rPr lang="en-US" sz="2400" dirty="0" smtClean="0"/>
              <a:t> </a:t>
            </a:r>
            <a:r>
              <a:rPr lang="en-US" sz="2400" dirty="0" err="1" smtClean="0"/>
              <a:t>osnovnih</a:t>
            </a:r>
            <a:r>
              <a:rPr lang="en-US" sz="2400" dirty="0" smtClean="0"/>
              <a:t> </a:t>
            </a:r>
            <a:r>
              <a:rPr lang="en-US" sz="2400" dirty="0" err="1" smtClean="0"/>
              <a:t>žitarica</a:t>
            </a:r>
            <a:r>
              <a:rPr lang="en-US" sz="2400" dirty="0" smtClean="0"/>
              <a:t> se </a:t>
            </a:r>
            <a:r>
              <a:rPr lang="en-US" sz="2400" dirty="0" err="1" smtClean="0"/>
              <a:t>smanjuju</a:t>
            </a:r>
            <a:r>
              <a:rPr lang="en-US" sz="2400" dirty="0" smtClean="0"/>
              <a:t>,  </a:t>
            </a:r>
            <a:r>
              <a:rPr lang="en-US" sz="2400" dirty="0" err="1" smtClean="0"/>
              <a:t>dok</a:t>
            </a:r>
            <a:r>
              <a:rPr lang="en-US" sz="2400" dirty="0" smtClean="0"/>
              <a:t> </a:t>
            </a:r>
            <a:r>
              <a:rPr lang="en-US" sz="2400" dirty="0" err="1" smtClean="0"/>
              <a:t>gubici</a:t>
            </a:r>
            <a:r>
              <a:rPr lang="en-US" sz="2400" dirty="0" smtClean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berbi</a:t>
            </a:r>
            <a:r>
              <a:rPr lang="en-US" sz="2400" dirty="0" smtClean="0"/>
              <a:t> </a:t>
            </a:r>
            <a:r>
              <a:rPr lang="en-US" sz="2400" dirty="0" err="1" smtClean="0"/>
              <a:t>ostaju</a:t>
            </a:r>
            <a:r>
              <a:rPr lang="en-US" sz="2400" dirty="0" smtClean="0"/>
              <a:t> </a:t>
            </a:r>
            <a:r>
              <a:rPr lang="en-US" sz="2400" dirty="0" err="1" smtClean="0"/>
              <a:t>visoki</a:t>
            </a:r>
            <a:r>
              <a:rPr lang="en-US" sz="2400" dirty="0" smtClean="0"/>
              <a:t>. </a:t>
            </a:r>
            <a:r>
              <a:rPr lang="en-US" sz="2400" dirty="0" err="1" smtClean="0"/>
              <a:t>Zatim</a:t>
            </a:r>
            <a:r>
              <a:rPr lang="en-US" sz="2400" dirty="0" smtClean="0"/>
              <a:t>, </a:t>
            </a:r>
            <a:r>
              <a:rPr lang="en-US" sz="2400" dirty="0" err="1" smtClean="0"/>
              <a:t>degradacije</a:t>
            </a:r>
            <a:r>
              <a:rPr lang="en-US" sz="2400" dirty="0" smtClean="0"/>
              <a:t> </a:t>
            </a:r>
            <a:r>
              <a:rPr lang="en-US" sz="2400" dirty="0" err="1" smtClean="0"/>
              <a:t>zemljišta</a:t>
            </a:r>
            <a:r>
              <a:rPr lang="en-US" sz="2400" dirty="0" smtClean="0"/>
              <a:t> </a:t>
            </a:r>
            <a:r>
              <a:rPr lang="en-US" sz="2400" dirty="0" err="1" smtClean="0"/>
              <a:t>usled</a:t>
            </a:r>
            <a:r>
              <a:rPr lang="en-US" sz="2400" dirty="0" smtClean="0"/>
              <a:t> </a:t>
            </a:r>
            <a:r>
              <a:rPr lang="en-US" sz="2400" dirty="0" err="1" smtClean="0"/>
              <a:t>erozija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neadekvatne</a:t>
            </a:r>
            <a:r>
              <a:rPr lang="en-US" sz="2400" dirty="0" smtClean="0"/>
              <a:t> </a:t>
            </a:r>
            <a:r>
              <a:rPr lang="en-US" sz="2400" dirty="0" err="1" smtClean="0"/>
              <a:t>prakse</a:t>
            </a:r>
            <a:r>
              <a:rPr lang="en-US" sz="2400" dirty="0" smtClean="0"/>
              <a:t> </a:t>
            </a:r>
            <a:r>
              <a:rPr lang="en-US" sz="2400" dirty="0" err="1" smtClean="0"/>
              <a:t>navodnjavanja</a:t>
            </a:r>
            <a:r>
              <a:rPr lang="en-US" sz="2400" dirty="0" smtClean="0"/>
              <a:t> </a:t>
            </a:r>
            <a:r>
              <a:rPr lang="en-US" sz="2400" dirty="0" err="1" smtClean="0"/>
              <a:t>nastavljaju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oštećuju</a:t>
            </a:r>
            <a:r>
              <a:rPr lang="en-US" sz="2400" dirty="0" smtClean="0"/>
              <a:t> </a:t>
            </a:r>
            <a:r>
              <a:rPr lang="en-US" sz="2400" dirty="0" err="1" smtClean="0"/>
              <a:t>poljoprivreno</a:t>
            </a:r>
            <a:r>
              <a:rPr lang="en-US" sz="2400" dirty="0" smtClean="0"/>
              <a:t> </a:t>
            </a:r>
            <a:r>
              <a:rPr lang="en-US" sz="2400" dirty="0" err="1" smtClean="0"/>
              <a:t>zemljište</a:t>
            </a:r>
            <a:r>
              <a:rPr lang="en-US" sz="2400" dirty="0" smtClean="0"/>
              <a:t>, </a:t>
            </a:r>
            <a:r>
              <a:rPr lang="en-US" sz="2400" dirty="0" err="1" smtClean="0"/>
              <a:t>dovodeći</a:t>
            </a:r>
            <a:r>
              <a:rPr lang="en-US" sz="2400" dirty="0" smtClean="0"/>
              <a:t> u </a:t>
            </a:r>
            <a:r>
              <a:rPr lang="en-US" sz="2400" dirty="0" err="1" smtClean="0"/>
              <a:t>opasnost</a:t>
            </a:r>
            <a:r>
              <a:rPr lang="en-US" sz="2400" dirty="0" smtClean="0"/>
              <a:t> </a:t>
            </a:r>
            <a:r>
              <a:rPr lang="en-US" sz="2400" dirty="0" err="1" smtClean="0"/>
              <a:t>proizvodnju</a:t>
            </a:r>
            <a:r>
              <a:rPr lang="en-US" sz="2400" dirty="0" smtClean="0"/>
              <a:t> </a:t>
            </a:r>
            <a:r>
              <a:rPr lang="en-US" sz="2400" dirty="0" err="1" smtClean="0"/>
              <a:t>hrane</a:t>
            </a:r>
            <a:r>
              <a:rPr lang="en-US" sz="2400" dirty="0" smtClean="0"/>
              <a:t> u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regionima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7" name="Picture 3" descr="C:\Users\User\Desktop\rs_img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8572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929686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Ekstremno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siromaštvo</a:t>
            </a:r>
            <a:endParaRPr lang="sr-Latn-RS" sz="2400" b="1" i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i="1" dirty="0" smtClean="0"/>
              <a:t> </a:t>
            </a:r>
            <a:r>
              <a:rPr lang="en-US" sz="2400" dirty="0" err="1" smtClean="0"/>
              <a:t>Čak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u </a:t>
            </a:r>
            <a:r>
              <a:rPr lang="en-US" sz="2400" dirty="0" err="1" smtClean="0"/>
              <a:t>sadašnje</a:t>
            </a:r>
            <a:r>
              <a:rPr lang="en-US" sz="2400" dirty="0" smtClean="0"/>
              <a:t> </a:t>
            </a:r>
            <a:r>
              <a:rPr lang="en-US" sz="2400" dirty="0" err="1" smtClean="0"/>
              <a:t>vreme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generalno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karakteriše</a:t>
            </a:r>
            <a:r>
              <a:rPr lang="en-US" sz="2400" dirty="0" smtClean="0"/>
              <a:t> </a:t>
            </a:r>
            <a:r>
              <a:rPr lang="en-US" sz="2400" dirty="0" err="1" smtClean="0"/>
              <a:t>prosperitetom</a:t>
            </a:r>
            <a:r>
              <a:rPr lang="en-US" sz="2400" dirty="0" smtClean="0"/>
              <a:t>, </a:t>
            </a:r>
            <a:r>
              <a:rPr lang="en-US" sz="2400" dirty="0" err="1" smtClean="0"/>
              <a:t>ekstremno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siromaštvo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</a:t>
            </a:r>
            <a:r>
              <a:rPr lang="en-US" sz="2400" dirty="0" err="1" smtClean="0"/>
              <a:t>oduzima</a:t>
            </a:r>
            <a:r>
              <a:rPr lang="en-US" sz="2400" dirty="0" smtClean="0"/>
              <a:t> </a:t>
            </a:r>
            <a:r>
              <a:rPr lang="en-US" sz="2400" dirty="0" err="1" smtClean="0"/>
              <a:t>život</a:t>
            </a:r>
            <a:r>
              <a:rPr lang="en-US" sz="2400" dirty="0" smtClean="0"/>
              <a:t> </a:t>
            </a:r>
            <a:r>
              <a:rPr lang="en-US" sz="2400" dirty="0" err="1" smtClean="0"/>
              <a:t>svakoj</a:t>
            </a:r>
            <a:r>
              <a:rPr lang="en-US" sz="2400" dirty="0" smtClean="0"/>
              <a:t> </a:t>
            </a:r>
            <a:r>
              <a:rPr lang="en-US" sz="2400" dirty="0" err="1" smtClean="0"/>
              <a:t>petoj</a:t>
            </a:r>
            <a:r>
              <a:rPr lang="en-US" sz="2400" dirty="0" smtClean="0"/>
              <a:t> </a:t>
            </a:r>
            <a:r>
              <a:rPr lang="en-US" sz="2400" dirty="0" err="1" smtClean="0"/>
              <a:t>osobi</a:t>
            </a:r>
            <a:r>
              <a:rPr lang="en-US" sz="2400" dirty="0" smtClean="0"/>
              <a:t> u </a:t>
            </a:r>
            <a:r>
              <a:rPr lang="en-US" sz="2400" dirty="0" err="1" smtClean="0"/>
              <a:t>zemljama</a:t>
            </a:r>
            <a:r>
              <a:rPr lang="en-US" sz="2400" dirty="0" smtClean="0"/>
              <a:t> u </a:t>
            </a:r>
            <a:r>
              <a:rPr lang="en-US" sz="2400" dirty="0" err="1" smtClean="0"/>
              <a:t>razvoju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Najveći</a:t>
            </a:r>
            <a:r>
              <a:rPr lang="en-US" sz="2400" dirty="0" smtClean="0"/>
              <a:t> </a:t>
            </a:r>
            <a:r>
              <a:rPr lang="en-US" sz="2400" dirty="0" err="1" smtClean="0"/>
              <a:t>procenat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siromašnog</a:t>
            </a:r>
            <a:r>
              <a:rPr lang="en-US" sz="2400" dirty="0" smtClean="0"/>
              <a:t> </a:t>
            </a:r>
            <a:r>
              <a:rPr lang="en-US" sz="2400" dirty="0" err="1" smtClean="0"/>
              <a:t>stanovništva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najbržeg</a:t>
            </a:r>
            <a:r>
              <a:rPr lang="en-US" sz="2400" dirty="0" smtClean="0"/>
              <a:t> </a:t>
            </a:r>
            <a:r>
              <a:rPr lang="en-US" sz="2400" dirty="0" err="1" smtClean="0"/>
              <a:t>porasta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siromaštva</a:t>
            </a:r>
            <a:r>
              <a:rPr lang="en-US" sz="2400" dirty="0" smtClean="0"/>
              <a:t> se </a:t>
            </a:r>
            <a:r>
              <a:rPr lang="en-US" sz="2400" dirty="0" err="1" smtClean="0"/>
              <a:t>nalazi</a:t>
            </a:r>
            <a:r>
              <a:rPr lang="en-US" sz="2400" dirty="0" smtClean="0"/>
              <a:t> u Sub-</a:t>
            </a:r>
            <a:r>
              <a:rPr lang="en-US" sz="2400" dirty="0" err="1" smtClean="0"/>
              <a:t>saharskoj</a:t>
            </a:r>
            <a:r>
              <a:rPr lang="en-US" sz="2400" dirty="0" smtClean="0"/>
              <a:t> </a:t>
            </a:r>
            <a:r>
              <a:rPr lang="en-US" sz="2400" dirty="0" err="1" smtClean="0"/>
              <a:t>Africi</a:t>
            </a:r>
            <a:r>
              <a:rPr lang="en-US" sz="2400" dirty="0" smtClean="0"/>
              <a:t>, </a:t>
            </a:r>
            <a:r>
              <a:rPr lang="en-US" sz="2400" dirty="0" err="1" smtClean="0"/>
              <a:t>gde</a:t>
            </a:r>
            <a:r>
              <a:rPr lang="en-US" sz="2400" dirty="0" smtClean="0"/>
              <a:t> se </a:t>
            </a:r>
            <a:r>
              <a:rPr lang="en-US" sz="2400" dirty="0" err="1" smtClean="0"/>
              <a:t>polovina</a:t>
            </a:r>
            <a:r>
              <a:rPr lang="en-US" sz="2400" dirty="0" smtClean="0"/>
              <a:t> </a:t>
            </a:r>
            <a:r>
              <a:rPr lang="en-US" sz="2400" dirty="0" err="1" smtClean="0"/>
              <a:t>ukupne</a:t>
            </a:r>
            <a:r>
              <a:rPr lang="en-US" sz="2400" dirty="0" smtClean="0"/>
              <a:t> </a:t>
            </a:r>
            <a:r>
              <a:rPr lang="en-US" sz="2400" dirty="0" err="1" smtClean="0"/>
              <a:t>populacije</a:t>
            </a:r>
            <a:r>
              <a:rPr lang="en-US" sz="2400" dirty="0" smtClean="0"/>
              <a:t> </a:t>
            </a:r>
            <a:r>
              <a:rPr lang="en-US" sz="2400" dirty="0" err="1" smtClean="0"/>
              <a:t>smatra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siromašnima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smtClean="0"/>
              <a:t>U </a:t>
            </a:r>
            <a:r>
              <a:rPr lang="en-US" sz="2400" dirty="0" err="1" smtClean="0"/>
              <a:t>zemljama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visokim</a:t>
            </a:r>
            <a:r>
              <a:rPr lang="en-US" sz="2400" dirty="0" smtClean="0"/>
              <a:t> </a:t>
            </a:r>
            <a:r>
              <a:rPr lang="en-US" sz="2400" dirty="0" err="1" smtClean="0"/>
              <a:t>stopama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siromaštva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u </a:t>
            </a:r>
            <a:r>
              <a:rPr lang="en-US" sz="2400" dirty="0" err="1" smtClean="0"/>
              <a:t>porastu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: </a:t>
            </a:r>
            <a:r>
              <a:rPr lang="en-US" sz="2400" dirty="0" err="1" smtClean="0"/>
              <a:t>endemski</a:t>
            </a:r>
            <a:r>
              <a:rPr lang="en-US" sz="2400" dirty="0" smtClean="0"/>
              <a:t> </a:t>
            </a:r>
            <a:r>
              <a:rPr lang="en-US" sz="2400" dirty="0" err="1" smtClean="0"/>
              <a:t>kriminal</a:t>
            </a:r>
            <a:r>
              <a:rPr lang="en-US" sz="2400" dirty="0" smtClean="0"/>
              <a:t>, </a:t>
            </a:r>
            <a:r>
              <a:rPr lang="en-US" sz="2400" dirty="0" err="1" smtClean="0"/>
              <a:t>narkomanija</a:t>
            </a:r>
            <a:r>
              <a:rPr lang="en-US" sz="2400" dirty="0" smtClean="0"/>
              <a:t>, </a:t>
            </a:r>
            <a:r>
              <a:rPr lang="en-US" sz="2400" dirty="0" err="1" smtClean="0"/>
              <a:t>raspadi</a:t>
            </a:r>
            <a:r>
              <a:rPr lang="en-US" sz="2400" i="1" dirty="0" smtClean="0"/>
              <a:t> </a:t>
            </a:r>
            <a:r>
              <a:rPr lang="en-US" sz="2400" dirty="0" err="1" smtClean="0"/>
              <a:t>porodica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sl</a:t>
            </a:r>
            <a:r>
              <a:rPr lang="en-US" sz="2400" i="1" dirty="0" smtClean="0"/>
              <a:t>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7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1714488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85926"/>
            <a:ext cx="8215338" cy="26432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Bolesti</a:t>
            </a:r>
            <a:endParaRPr lang="sr-Latn-RS" sz="2400" b="1" i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i="1" dirty="0" smtClean="0"/>
              <a:t> </a:t>
            </a:r>
            <a:r>
              <a:rPr lang="en-US" sz="2400" dirty="0" smtClean="0"/>
              <a:t>HIV-AIDS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malarija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bolesti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urušavaju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produktivne</a:t>
            </a:r>
            <a:r>
              <a:rPr lang="en-US" sz="2400" dirty="0" smtClean="0"/>
              <a:t> </a:t>
            </a:r>
            <a:r>
              <a:rPr lang="en-US" sz="2400" dirty="0" err="1" smtClean="0"/>
              <a:t>kapacitete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društveno</a:t>
            </a:r>
            <a:r>
              <a:rPr lang="en-US" sz="2400" dirty="0" smtClean="0"/>
              <a:t> </a:t>
            </a:r>
            <a:r>
              <a:rPr lang="en-US" sz="2400" dirty="0" err="1" smtClean="0"/>
              <a:t>tkivo</a:t>
            </a:r>
            <a:r>
              <a:rPr lang="en-US" sz="2400" dirty="0" smtClean="0"/>
              <a:t> </a:t>
            </a:r>
            <a:r>
              <a:rPr lang="en-US" sz="2400" dirty="0" err="1" smtClean="0"/>
              <a:t>najugroženijih</a:t>
            </a:r>
            <a:r>
              <a:rPr lang="en-US" sz="2400" dirty="0" smtClean="0"/>
              <a:t> </a:t>
            </a:r>
            <a:r>
              <a:rPr lang="en-US" sz="2400" dirty="0" err="1" smtClean="0"/>
              <a:t>nacija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U </a:t>
            </a:r>
            <a:r>
              <a:rPr lang="en-US" sz="2400" dirty="0" err="1" smtClean="0"/>
              <a:t>najteže</a:t>
            </a:r>
            <a:r>
              <a:rPr lang="en-US" sz="2400" dirty="0" smtClean="0"/>
              <a:t> </a:t>
            </a:r>
            <a:r>
              <a:rPr lang="en-US" sz="2400" dirty="0" err="1" smtClean="0"/>
              <a:t>pogođenim</a:t>
            </a:r>
            <a:r>
              <a:rPr lang="en-US" sz="2400" dirty="0" smtClean="0"/>
              <a:t> </a:t>
            </a:r>
            <a:r>
              <a:rPr lang="en-US" sz="2400" dirty="0" err="1" smtClean="0"/>
              <a:t>zemljama</a:t>
            </a:r>
            <a:r>
              <a:rPr lang="en-US" sz="2400" dirty="0" smtClean="0"/>
              <a:t>, HIV </a:t>
            </a:r>
            <a:r>
              <a:rPr lang="en-US" sz="2400" dirty="0" err="1" smtClean="0"/>
              <a:t>direktno</a:t>
            </a:r>
            <a:r>
              <a:rPr lang="en-US" sz="2400" dirty="0" smtClean="0"/>
              <a:t> </a:t>
            </a:r>
            <a:r>
              <a:rPr lang="en-US" sz="2400" dirty="0" err="1" smtClean="0"/>
              <a:t>utiče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visoke</a:t>
            </a:r>
            <a:r>
              <a:rPr lang="en-US" sz="2400" dirty="0" smtClean="0"/>
              <a:t> </a:t>
            </a:r>
            <a:r>
              <a:rPr lang="en-US" sz="2400" dirty="0" err="1" smtClean="0"/>
              <a:t>stope</a:t>
            </a:r>
            <a:r>
              <a:rPr lang="en-US" sz="2400" dirty="0" smtClean="0"/>
              <a:t> </a:t>
            </a:r>
            <a:r>
              <a:rPr lang="en-US" sz="2400" dirty="0" err="1" smtClean="0"/>
              <a:t>mortaliteta</a:t>
            </a:r>
            <a:r>
              <a:rPr lang="en-US" sz="2400" dirty="0" smtClean="0"/>
              <a:t> </a:t>
            </a:r>
            <a:r>
              <a:rPr lang="en-US" sz="2400" dirty="0" err="1" smtClean="0"/>
              <a:t>novorođenčadi</a:t>
            </a:r>
            <a:r>
              <a:rPr lang="en-US" sz="2400" dirty="0" smtClean="0"/>
              <a:t>, </a:t>
            </a:r>
            <a:r>
              <a:rPr lang="en-US" sz="2400" dirty="0" err="1" smtClean="0"/>
              <a:t>dece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majki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Dodatno</a:t>
            </a:r>
            <a:r>
              <a:rPr lang="en-US" sz="2400" dirty="0" smtClean="0"/>
              <a:t>, </a:t>
            </a:r>
            <a:r>
              <a:rPr lang="en-US" sz="2400" dirty="0" err="1" smtClean="0"/>
              <a:t>svake</a:t>
            </a:r>
            <a:r>
              <a:rPr lang="en-US" sz="2400" dirty="0" smtClean="0"/>
              <a:t> </a:t>
            </a:r>
            <a:r>
              <a:rPr lang="en-US" sz="2400" dirty="0" err="1" smtClean="0"/>
              <a:t>godine</a:t>
            </a:r>
            <a:r>
              <a:rPr lang="en-US" sz="2400" dirty="0" smtClean="0"/>
              <a:t> </a:t>
            </a:r>
            <a:r>
              <a:rPr lang="en-US" sz="2400" dirty="0" err="1" smtClean="0"/>
              <a:t>blizu</a:t>
            </a:r>
            <a:r>
              <a:rPr lang="en-US" sz="2400" dirty="0" smtClean="0"/>
              <a:t> 500 </a:t>
            </a:r>
            <a:r>
              <a:rPr lang="en-US" sz="2400" dirty="0" err="1" smtClean="0"/>
              <a:t>miliona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u </a:t>
            </a:r>
            <a:r>
              <a:rPr lang="en-US" sz="2400" dirty="0" err="1" smtClean="0"/>
              <a:t>svetu</a:t>
            </a:r>
            <a:r>
              <a:rPr lang="en-US" sz="2400" dirty="0" smtClean="0"/>
              <a:t> </a:t>
            </a:r>
            <a:r>
              <a:rPr lang="en-US" sz="2400" dirty="0" err="1" smtClean="0"/>
              <a:t>oboli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akutne</a:t>
            </a:r>
            <a:r>
              <a:rPr lang="en-US" sz="2400" dirty="0" smtClean="0"/>
              <a:t> </a:t>
            </a:r>
            <a:r>
              <a:rPr lang="en-US" sz="2400" dirty="0" err="1" smtClean="0"/>
              <a:t>malarije</a:t>
            </a:r>
            <a:r>
              <a:rPr lang="en-US" sz="2400" dirty="0" smtClean="0"/>
              <a:t>, a </a:t>
            </a:r>
            <a:r>
              <a:rPr lang="en-US" sz="2400" dirty="0" err="1" smtClean="0"/>
              <a:t>milion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umire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posledica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bolesti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7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1214422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38" cy="26432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Marginalizacija</a:t>
            </a:r>
            <a:endParaRPr lang="en-US" sz="2400" b="1" dirty="0" smtClean="0"/>
          </a:p>
          <a:p>
            <a:r>
              <a:rPr lang="en-US" sz="2400" i="1" dirty="0" smtClean="0"/>
              <a:t> </a:t>
            </a:r>
            <a:r>
              <a:rPr lang="en-US" sz="2400" dirty="0" err="1" smtClean="0"/>
              <a:t>Veliki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r>
              <a:rPr lang="en-US" sz="2400" dirty="0" smtClean="0"/>
              <a:t> u </a:t>
            </a:r>
            <a:r>
              <a:rPr lang="en-US" sz="2400" dirty="0" err="1" smtClean="0"/>
              <a:t>svetu</a:t>
            </a:r>
            <a:r>
              <a:rPr lang="en-US" sz="2400" dirty="0" smtClean="0"/>
              <a:t> se </a:t>
            </a:r>
            <a:r>
              <a:rPr lang="en-US" sz="2400" dirty="0" err="1" smtClean="0"/>
              <a:t>suočava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kombinovanim</a:t>
            </a:r>
            <a:r>
              <a:rPr lang="en-US" sz="2400" dirty="0" smtClean="0"/>
              <a:t> </a:t>
            </a:r>
            <a:r>
              <a:rPr lang="en-US" sz="2400" dirty="0" err="1" smtClean="0"/>
              <a:t>pritiscima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uključuju</a:t>
            </a:r>
            <a:r>
              <a:rPr lang="en-US" sz="2400" dirty="0" smtClean="0"/>
              <a:t> </a:t>
            </a:r>
            <a:r>
              <a:rPr lang="en-US" sz="2400" dirty="0" err="1" smtClean="0"/>
              <a:t>spori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</a:t>
            </a:r>
            <a:r>
              <a:rPr lang="en-US" sz="2400" dirty="0" smtClean="0"/>
              <a:t> </a:t>
            </a:r>
            <a:r>
              <a:rPr lang="en-US" sz="2400" dirty="0" err="1" smtClean="0"/>
              <a:t>rast</a:t>
            </a:r>
            <a:r>
              <a:rPr lang="en-US" sz="2400" dirty="0" smtClean="0"/>
              <a:t>, </a:t>
            </a:r>
            <a:r>
              <a:rPr lang="en-US" sz="2400" dirty="0" err="1" smtClean="0"/>
              <a:t>visoke</a:t>
            </a:r>
            <a:r>
              <a:rPr lang="en-US" sz="2400" dirty="0" smtClean="0"/>
              <a:t> </a:t>
            </a:r>
            <a:r>
              <a:rPr lang="en-US" sz="2400" dirty="0" err="1" smtClean="0"/>
              <a:t>spoljne</a:t>
            </a:r>
            <a:r>
              <a:rPr lang="en-US" sz="2400" dirty="0" smtClean="0"/>
              <a:t> </a:t>
            </a:r>
            <a:r>
              <a:rPr lang="en-US" sz="2400" dirty="0" err="1" smtClean="0"/>
              <a:t>dugove</a:t>
            </a:r>
            <a:r>
              <a:rPr lang="en-US" sz="2400" dirty="0" smtClean="0"/>
              <a:t>, </a:t>
            </a:r>
            <a:r>
              <a:rPr lang="en-US" sz="2400" dirty="0" err="1" smtClean="0"/>
              <a:t>korupciju</a:t>
            </a:r>
            <a:r>
              <a:rPr lang="en-US" sz="2400" dirty="0" smtClean="0"/>
              <a:t>, </a:t>
            </a:r>
            <a:r>
              <a:rPr lang="en-US" sz="2400" dirty="0" err="1" smtClean="0"/>
              <a:t>nasilne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konflikte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nesigurnosti</a:t>
            </a:r>
            <a:r>
              <a:rPr lang="en-US" sz="2400" dirty="0" smtClean="0"/>
              <a:t> u </a:t>
            </a:r>
            <a:r>
              <a:rPr lang="en-US" sz="2400" dirty="0" err="1" smtClean="0"/>
              <a:t>snabdevanju</a:t>
            </a:r>
            <a:r>
              <a:rPr lang="en-US" sz="2400" dirty="0" smtClean="0"/>
              <a:t> </a:t>
            </a:r>
            <a:r>
              <a:rPr lang="en-US" sz="2400" dirty="0" err="1" smtClean="0"/>
              <a:t>hranom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Mnogi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stanovnici</a:t>
            </a:r>
            <a:r>
              <a:rPr lang="en-US" sz="2400" dirty="0" smtClean="0"/>
              <a:t> </a:t>
            </a:r>
            <a:r>
              <a:rPr lang="en-US" sz="2400" dirty="0" err="1" smtClean="0"/>
              <a:t>ovih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r>
              <a:rPr lang="en-US" sz="2400" dirty="0" smtClean="0"/>
              <a:t> </a:t>
            </a:r>
            <a:r>
              <a:rPr lang="en-US" sz="2400" dirty="0" err="1" smtClean="0"/>
              <a:t>nemaju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društvenim</a:t>
            </a:r>
            <a:r>
              <a:rPr lang="en-US" sz="2400" dirty="0" smtClean="0"/>
              <a:t> </a:t>
            </a:r>
            <a:r>
              <a:rPr lang="en-US" sz="2400" dirty="0" err="1" smtClean="0"/>
              <a:t>uslugama</a:t>
            </a:r>
            <a:r>
              <a:rPr lang="en-US" sz="2400" dirty="0" smtClean="0"/>
              <a:t>, </a:t>
            </a:r>
            <a:r>
              <a:rPr lang="en-US" sz="2400" dirty="0" err="1" smtClean="0"/>
              <a:t>snabdevanju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energijom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infrastrukturi</a:t>
            </a:r>
            <a:r>
              <a:rPr lang="en-US" sz="2400" dirty="0" smtClean="0"/>
              <a:t>, a </a:t>
            </a:r>
            <a:r>
              <a:rPr lang="en-US" sz="2400" dirty="0" err="1" smtClean="0"/>
              <a:t>njihova</a:t>
            </a:r>
            <a:r>
              <a:rPr lang="en-US" sz="2400" dirty="0" smtClean="0"/>
              <a:t> </a:t>
            </a:r>
            <a:r>
              <a:rPr lang="en-US" sz="2400" dirty="0" err="1" smtClean="0"/>
              <a:t>sposobnost</a:t>
            </a:r>
            <a:r>
              <a:rPr lang="en-US" sz="2400" dirty="0" smtClean="0"/>
              <a:t> </a:t>
            </a:r>
            <a:r>
              <a:rPr lang="en-US" sz="2400" dirty="0" err="1" smtClean="0"/>
              <a:t>razvijanja</a:t>
            </a:r>
            <a:r>
              <a:rPr lang="en-US" sz="2400" dirty="0" smtClean="0"/>
              <a:t> </a:t>
            </a:r>
            <a:r>
              <a:rPr lang="en-US" sz="2400" dirty="0" err="1" smtClean="0"/>
              <a:t>potencijalne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ekonomske</a:t>
            </a:r>
            <a:r>
              <a:rPr lang="en-US" sz="2400" dirty="0" smtClean="0"/>
              <a:t> </a:t>
            </a:r>
            <a:r>
              <a:rPr lang="en-US" sz="2400" dirty="0" err="1" smtClean="0"/>
              <a:t>aktive</a:t>
            </a:r>
            <a:r>
              <a:rPr lang="en-US" sz="2400" dirty="0" smtClean="0"/>
              <a:t> je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otežana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nedostatkom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pristupa</a:t>
            </a:r>
            <a:r>
              <a:rPr lang="en-US" sz="2400" dirty="0" smtClean="0"/>
              <a:t> </a:t>
            </a:r>
            <a:r>
              <a:rPr lang="en-US" sz="2400" dirty="0" err="1" smtClean="0"/>
              <a:t>resursima</a:t>
            </a:r>
            <a:r>
              <a:rPr lang="en-US" sz="2400" dirty="0" smtClean="0"/>
              <a:t>, </a:t>
            </a:r>
            <a:r>
              <a:rPr lang="en-US" sz="2400" dirty="0" err="1" smtClean="0"/>
              <a:t>kreditima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načinima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utiču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nacionalnu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politiku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smtClean="0"/>
              <a:t>U </a:t>
            </a:r>
            <a:r>
              <a:rPr lang="en-US" sz="2400" dirty="0" err="1" smtClean="0"/>
              <a:t>najboljem</a:t>
            </a:r>
            <a:r>
              <a:rPr lang="en-US" sz="2400" dirty="0" smtClean="0"/>
              <a:t> </a:t>
            </a:r>
            <a:r>
              <a:rPr lang="en-US" sz="2400" dirty="0" err="1" smtClean="0"/>
              <a:t>slučaju</a:t>
            </a:r>
            <a:r>
              <a:rPr lang="en-US" sz="2400" dirty="0" smtClean="0"/>
              <a:t>,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postati</a:t>
            </a:r>
            <a:r>
              <a:rPr lang="en-US" sz="2400" dirty="0" smtClean="0"/>
              <a:t> </a:t>
            </a:r>
            <a:r>
              <a:rPr lang="en-US" sz="2400" dirty="0" err="1" smtClean="0"/>
              <a:t>izbeglice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</a:t>
            </a:r>
            <a:r>
              <a:rPr lang="en-US" sz="2400" dirty="0" smtClean="0"/>
              <a:t> </a:t>
            </a:r>
            <a:r>
              <a:rPr lang="en-US" sz="2400" dirty="0" err="1" smtClean="0"/>
              <a:t>migranti</a:t>
            </a:r>
            <a:r>
              <a:rPr lang="en-US" sz="2400" dirty="0" smtClean="0"/>
              <a:t>. Kao </a:t>
            </a:r>
            <a:r>
              <a:rPr lang="en-US" sz="2400" dirty="0" err="1" smtClean="0"/>
              <a:t>rezultat</a:t>
            </a:r>
            <a:r>
              <a:rPr lang="en-US" sz="2400" dirty="0" smtClean="0"/>
              <a:t> </a:t>
            </a:r>
            <a:r>
              <a:rPr lang="en-US" sz="2400" dirty="0" err="1" smtClean="0"/>
              <a:t>tih</a:t>
            </a:r>
            <a:r>
              <a:rPr lang="en-US" sz="2400" dirty="0" smtClean="0"/>
              <a:t> </a:t>
            </a:r>
            <a:r>
              <a:rPr lang="en-US" sz="2400" dirty="0" err="1" smtClean="0"/>
              <a:t>procesa</a:t>
            </a:r>
            <a:r>
              <a:rPr lang="en-US" sz="2400" dirty="0" smtClean="0"/>
              <a:t>, </a:t>
            </a:r>
            <a:r>
              <a:rPr lang="en-US" sz="2400" dirty="0" err="1" smtClean="0"/>
              <a:t>siromašne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siromašni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kontinuirano</a:t>
            </a:r>
            <a:r>
              <a:rPr lang="en-US" sz="2400" dirty="0" smtClean="0"/>
              <a:t> </a:t>
            </a:r>
            <a:r>
              <a:rPr lang="en-US" sz="2400" dirty="0" err="1" smtClean="0"/>
              <a:t>marginalizovani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šansi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pruža</a:t>
            </a:r>
            <a:r>
              <a:rPr lang="en-US" sz="2400" dirty="0" smtClean="0"/>
              <a:t> </a:t>
            </a:r>
            <a:r>
              <a:rPr lang="en-US" sz="2400" dirty="0" err="1" smtClean="0"/>
              <a:t>globalna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ekonomija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7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1214422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8215338" cy="26432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Rast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populacije</a:t>
            </a:r>
            <a:endParaRPr lang="sr-Latn-RS" sz="2400" b="1" i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dirty="0" smtClean="0"/>
              <a:t>Na </a:t>
            </a:r>
            <a:r>
              <a:rPr lang="en-US" sz="2400" dirty="0" err="1" smtClean="0"/>
              <a:t>ostvarivanje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rasta</a:t>
            </a:r>
            <a:r>
              <a:rPr lang="en-US" sz="2400" dirty="0" smtClean="0"/>
              <a:t> </a:t>
            </a:r>
            <a:r>
              <a:rPr lang="en-US" sz="2400" dirty="0" err="1" smtClean="0"/>
              <a:t>utiče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rast</a:t>
            </a:r>
            <a:r>
              <a:rPr lang="en-US" sz="2400" dirty="0" smtClean="0"/>
              <a:t> </a:t>
            </a:r>
            <a:r>
              <a:rPr lang="en-US" sz="2400" dirty="0" err="1" smtClean="0"/>
              <a:t>populacije</a:t>
            </a:r>
            <a:r>
              <a:rPr lang="en-US" sz="2400" dirty="0" smtClean="0"/>
              <a:t> </a:t>
            </a:r>
            <a:r>
              <a:rPr lang="en-US" sz="2400" dirty="0" err="1" smtClean="0"/>
              <a:t>iako</a:t>
            </a:r>
            <a:r>
              <a:rPr lang="en-US" sz="2400" dirty="0" smtClean="0"/>
              <a:t> se </a:t>
            </a:r>
            <a:r>
              <a:rPr lang="en-US" sz="2400" dirty="0" err="1" smtClean="0"/>
              <a:t>lokalizovana</a:t>
            </a:r>
            <a:r>
              <a:rPr lang="en-US" sz="2400" dirty="0" smtClean="0"/>
              <a:t> </a:t>
            </a:r>
            <a:r>
              <a:rPr lang="en-US" sz="2400" dirty="0" err="1" smtClean="0"/>
              <a:t>koncentracija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nivoi</a:t>
            </a:r>
            <a:r>
              <a:rPr lang="en-US" sz="2400" dirty="0" smtClean="0"/>
              <a:t> </a:t>
            </a:r>
            <a:r>
              <a:rPr lang="en-US" sz="2400" dirty="0" err="1" smtClean="0"/>
              <a:t>njihove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upotrebe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</a:t>
            </a:r>
            <a:r>
              <a:rPr lang="en-US" sz="2400" dirty="0" err="1" smtClean="0"/>
              <a:t>posmatraju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uticajniji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Svetska</a:t>
            </a:r>
            <a:r>
              <a:rPr lang="en-US" sz="2400" dirty="0" smtClean="0"/>
              <a:t> </a:t>
            </a:r>
            <a:r>
              <a:rPr lang="en-US" sz="2400" dirty="0" err="1" smtClean="0"/>
              <a:t>populacija</a:t>
            </a:r>
            <a:r>
              <a:rPr lang="en-US" sz="2400" dirty="0" smtClean="0"/>
              <a:t> </a:t>
            </a:r>
            <a:r>
              <a:rPr lang="en-US" sz="2400" dirty="0" err="1" smtClean="0"/>
              <a:t>broji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7 </a:t>
            </a:r>
            <a:r>
              <a:rPr lang="en-US" sz="2400" dirty="0" err="1" smtClean="0"/>
              <a:t>milijardi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očekuje</a:t>
            </a:r>
            <a:r>
              <a:rPr lang="en-US" sz="2400" dirty="0" smtClean="0"/>
              <a:t> se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se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značajno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povećati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Smatra</a:t>
            </a:r>
            <a:r>
              <a:rPr lang="en-US" sz="2400" dirty="0" smtClean="0"/>
              <a:t> se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97%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procenjenog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povećanja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2 </a:t>
            </a:r>
            <a:r>
              <a:rPr lang="en-US" sz="2400" dirty="0" err="1" smtClean="0"/>
              <a:t>milijarde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u </a:t>
            </a:r>
            <a:r>
              <a:rPr lang="en-US" sz="2400" dirty="0" err="1" smtClean="0"/>
              <a:t>narednih</a:t>
            </a:r>
            <a:r>
              <a:rPr lang="en-US" sz="2400" dirty="0" smtClean="0"/>
              <a:t> 20 </a:t>
            </a:r>
            <a:r>
              <a:rPr lang="en-US" sz="2400" dirty="0" err="1" smtClean="0"/>
              <a:t>godina</a:t>
            </a:r>
            <a:r>
              <a:rPr lang="en-US" sz="2400" dirty="0" smtClean="0"/>
              <a:t> </a:t>
            </a:r>
            <a:r>
              <a:rPr lang="en-US" sz="2400" dirty="0" err="1" smtClean="0"/>
              <a:t>živeti</a:t>
            </a:r>
            <a:r>
              <a:rPr lang="en-US" sz="2400" dirty="0" smtClean="0"/>
              <a:t> u </a:t>
            </a:r>
            <a:r>
              <a:rPr lang="en-US" sz="2400" dirty="0" err="1" smtClean="0"/>
              <a:t>zemljama</a:t>
            </a:r>
            <a:r>
              <a:rPr lang="en-US" sz="2400" dirty="0" smtClean="0"/>
              <a:t> u </a:t>
            </a:r>
            <a:r>
              <a:rPr lang="en-US" sz="2400" dirty="0" err="1" smtClean="0"/>
              <a:t>razvoju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7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1214422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215338" cy="26432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Potrošnja</a:t>
            </a:r>
            <a:endParaRPr lang="en-US" sz="2400" b="1" dirty="0" smtClean="0"/>
          </a:p>
          <a:p>
            <a:r>
              <a:rPr lang="en-US" sz="2400" dirty="0" err="1" smtClean="0"/>
              <a:t>Potražnja</a:t>
            </a:r>
            <a:r>
              <a:rPr lang="en-US" sz="2400" dirty="0" smtClean="0"/>
              <a:t> u </a:t>
            </a:r>
            <a:r>
              <a:rPr lang="en-US" sz="2400" dirty="0" err="1" smtClean="0"/>
              <a:t>razvijenim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ekonomijama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karakterišu</a:t>
            </a:r>
            <a:r>
              <a:rPr lang="en-US" sz="2400" dirty="0" smtClean="0"/>
              <a:t> </a:t>
            </a:r>
            <a:r>
              <a:rPr lang="en-US" sz="2400" dirty="0" err="1" smtClean="0"/>
              <a:t>visoki</a:t>
            </a:r>
            <a:r>
              <a:rPr lang="en-US" sz="2400" dirty="0" smtClean="0"/>
              <a:t> </a:t>
            </a:r>
            <a:r>
              <a:rPr lang="en-US" sz="2400" dirty="0" err="1" smtClean="0"/>
              <a:t>nivoi</a:t>
            </a:r>
            <a:r>
              <a:rPr lang="en-US" sz="2400" dirty="0" smtClean="0"/>
              <a:t> </a:t>
            </a:r>
            <a:r>
              <a:rPr lang="en-US" sz="2400" dirty="0" err="1" smtClean="0"/>
              <a:t>potrošnje</a:t>
            </a:r>
            <a:r>
              <a:rPr lang="en-US" sz="2400" dirty="0" smtClean="0"/>
              <a:t> se </a:t>
            </a:r>
            <a:r>
              <a:rPr lang="en-US" sz="2400" dirty="0" err="1" smtClean="0"/>
              <a:t>posmatra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ekološki</a:t>
            </a:r>
            <a:r>
              <a:rPr lang="en-US" sz="2400" dirty="0" smtClean="0"/>
              <a:t> </a:t>
            </a:r>
            <a:r>
              <a:rPr lang="en-US" sz="2400" dirty="0" err="1" smtClean="0"/>
              <a:t>uticajnija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potražnje</a:t>
            </a:r>
            <a:r>
              <a:rPr lang="en-US" sz="2400" dirty="0" smtClean="0"/>
              <a:t> u </a:t>
            </a:r>
            <a:r>
              <a:rPr lang="en-US" sz="2400" dirty="0" err="1" smtClean="0"/>
              <a:t>zemljama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niskim</a:t>
            </a:r>
            <a:r>
              <a:rPr lang="en-US" sz="2400" dirty="0" smtClean="0"/>
              <a:t> </a:t>
            </a:r>
            <a:r>
              <a:rPr lang="en-US" sz="2400" dirty="0" err="1" smtClean="0"/>
              <a:t>nivoima</a:t>
            </a:r>
            <a:r>
              <a:rPr lang="en-US" sz="2400" dirty="0" smtClean="0"/>
              <a:t> </a:t>
            </a:r>
            <a:r>
              <a:rPr lang="en-US" sz="2400" dirty="0" err="1" smtClean="0"/>
              <a:t>potrošnje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glavi</a:t>
            </a:r>
            <a:r>
              <a:rPr lang="en-US" sz="2400" dirty="0" smtClean="0"/>
              <a:t> </a:t>
            </a:r>
            <a:r>
              <a:rPr lang="en-US" sz="2400" dirty="0" err="1" smtClean="0"/>
              <a:t>stanovnika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Potrošnja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u </a:t>
            </a:r>
            <a:r>
              <a:rPr lang="en-US" sz="2400" dirty="0" err="1" smtClean="0"/>
              <a:t>modernim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industrijskim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ekonomijama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je </a:t>
            </a:r>
            <a:r>
              <a:rPr lang="en-US" sz="2400" dirty="0" err="1" smtClean="0"/>
              <a:t>veoma</a:t>
            </a:r>
            <a:r>
              <a:rPr lang="en-US" sz="2400" dirty="0" smtClean="0"/>
              <a:t> </a:t>
            </a:r>
            <a:r>
              <a:rPr lang="en-US" sz="2400" dirty="0" err="1" smtClean="0"/>
              <a:t>visoka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kreće</a:t>
            </a:r>
            <a:r>
              <a:rPr lang="en-US" sz="2400" dirty="0" smtClean="0"/>
              <a:t> se u </a:t>
            </a:r>
            <a:r>
              <a:rPr lang="en-US" sz="2400" dirty="0" err="1" smtClean="0"/>
              <a:t>rangu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45 do 85 </a:t>
            </a:r>
            <a:r>
              <a:rPr lang="en-US" sz="2400" dirty="0" err="1" smtClean="0"/>
              <a:t>metričkih</a:t>
            </a:r>
            <a:r>
              <a:rPr lang="en-US" sz="2400" dirty="0" smtClean="0"/>
              <a:t> </a:t>
            </a:r>
            <a:r>
              <a:rPr lang="en-US" sz="2400" dirty="0" err="1" smtClean="0"/>
              <a:t>tona</a:t>
            </a:r>
            <a:r>
              <a:rPr lang="en-US" sz="2400" dirty="0" smtClean="0"/>
              <a:t> </a:t>
            </a:r>
            <a:r>
              <a:rPr lang="en-US" sz="2400" dirty="0" err="1" smtClean="0"/>
              <a:t>godišnje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osobi</a:t>
            </a:r>
            <a:r>
              <a:rPr lang="en-US" sz="2400" dirty="0" smtClean="0"/>
              <a:t>, </a:t>
            </a:r>
            <a:r>
              <a:rPr lang="en-US" sz="2400" dirty="0" err="1" smtClean="0"/>
              <a:t>kada</a:t>
            </a:r>
            <a:r>
              <a:rPr lang="en-US" sz="2400" dirty="0" smtClean="0"/>
              <a:t> se </a:t>
            </a:r>
            <a:r>
              <a:rPr lang="en-US" sz="2400" dirty="0" err="1" smtClean="0"/>
              <a:t>uračunaju</a:t>
            </a:r>
            <a:r>
              <a:rPr lang="en-US" sz="2400" dirty="0" smtClean="0"/>
              <a:t> </a:t>
            </a:r>
            <a:r>
              <a:rPr lang="en-US" sz="2400" dirty="0" err="1" smtClean="0"/>
              <a:t>svi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materijali</a:t>
            </a:r>
            <a:r>
              <a:rPr lang="sr-Latn-R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Ukoliko</a:t>
            </a:r>
            <a:r>
              <a:rPr lang="en-US" sz="2400" dirty="0" smtClean="0"/>
              <a:t> se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najbrže</a:t>
            </a:r>
            <a:r>
              <a:rPr lang="en-US" sz="2400" dirty="0" smtClean="0"/>
              <a:t> </a:t>
            </a:r>
            <a:r>
              <a:rPr lang="en-US" sz="2400" dirty="0" err="1" smtClean="0"/>
              <a:t>rastuće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ekonomije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r>
              <a:rPr lang="en-US" sz="2400" dirty="0" smtClean="0"/>
              <a:t> u </a:t>
            </a:r>
            <a:r>
              <a:rPr lang="en-US" sz="2400" dirty="0" err="1" smtClean="0"/>
              <a:t>razvoju</a:t>
            </a:r>
            <a:r>
              <a:rPr lang="en-US" sz="2400" dirty="0" smtClean="0"/>
              <a:t> </a:t>
            </a:r>
            <a:r>
              <a:rPr lang="en-US" sz="2400" dirty="0" err="1" smtClean="0"/>
              <a:t>priključe</a:t>
            </a:r>
            <a:r>
              <a:rPr lang="en-US" sz="2400" dirty="0" smtClean="0"/>
              <a:t> </a:t>
            </a:r>
            <a:r>
              <a:rPr lang="en-US" sz="2400" dirty="0" err="1" smtClean="0"/>
              <a:t>ovakvom</a:t>
            </a:r>
            <a:r>
              <a:rPr lang="en-US" sz="2400" dirty="0" smtClean="0"/>
              <a:t> </a:t>
            </a:r>
            <a:r>
              <a:rPr lang="en-US" sz="2400" dirty="0" err="1" smtClean="0"/>
              <a:t>intenzivnom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korišćenju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, to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stvoriti</a:t>
            </a:r>
            <a:r>
              <a:rPr lang="en-US" sz="2400" dirty="0" smtClean="0"/>
              <a:t> </a:t>
            </a:r>
            <a:r>
              <a:rPr lang="en-US" sz="2400" dirty="0" err="1" smtClean="0"/>
              <a:t>ekstreman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ekološki</a:t>
            </a:r>
            <a:r>
              <a:rPr lang="en-US" sz="2400" dirty="0" smtClean="0"/>
              <a:t> </a:t>
            </a:r>
            <a:r>
              <a:rPr lang="en-US" sz="2400" dirty="0" err="1" smtClean="0"/>
              <a:t>pritisak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bazu</a:t>
            </a:r>
            <a:r>
              <a:rPr lang="en-US" sz="2400" dirty="0" smtClean="0"/>
              <a:t> </a:t>
            </a:r>
            <a:r>
              <a:rPr lang="en-US" sz="2400" dirty="0" err="1" smtClean="0"/>
              <a:t>globalnih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7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52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857232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4" y="500042"/>
            <a:ext cx="8715404" cy="25003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Globalna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upotreba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energije</a:t>
            </a:r>
            <a:endParaRPr lang="en-US" sz="2400" b="1" dirty="0" smtClean="0"/>
          </a:p>
          <a:p>
            <a:r>
              <a:rPr lang="en-US" sz="2400" dirty="0" err="1" smtClean="0"/>
              <a:t>Od</a:t>
            </a:r>
            <a:r>
              <a:rPr lang="en-US" sz="2400" dirty="0" smtClean="0"/>
              <a:t> 1971.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, </a:t>
            </a:r>
            <a:r>
              <a:rPr lang="en-US" sz="2400" dirty="0" err="1" smtClean="0"/>
              <a:t>globalna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 se </a:t>
            </a:r>
            <a:r>
              <a:rPr lang="en-US" sz="2400" dirty="0" err="1" smtClean="0"/>
              <a:t>povećala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70 %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projekciju</a:t>
            </a:r>
            <a:r>
              <a:rPr lang="en-US" sz="2400" dirty="0" smtClean="0"/>
              <a:t> </a:t>
            </a:r>
            <a:r>
              <a:rPr lang="en-US" sz="2400" dirty="0" err="1" smtClean="0"/>
              <a:t>rasta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2% </a:t>
            </a:r>
            <a:r>
              <a:rPr lang="en-US" sz="2400" dirty="0" err="1" smtClean="0"/>
              <a:t>godišnje</a:t>
            </a:r>
            <a:r>
              <a:rPr lang="en-US" sz="2400" dirty="0" smtClean="0"/>
              <a:t> u </a:t>
            </a:r>
            <a:r>
              <a:rPr lang="en-US" sz="2400" dirty="0" err="1" smtClean="0"/>
              <a:t>narednih</a:t>
            </a:r>
            <a:r>
              <a:rPr lang="en-US" sz="2400" dirty="0" smtClean="0"/>
              <a:t> 15 </a:t>
            </a:r>
            <a:r>
              <a:rPr lang="en-US" sz="2400" dirty="0" err="1" smtClean="0"/>
              <a:t>godina</a:t>
            </a:r>
            <a:r>
              <a:rPr lang="en-US" sz="2400" dirty="0" smtClean="0"/>
              <a:t> (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činjenicu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2 </a:t>
            </a:r>
            <a:r>
              <a:rPr lang="en-US" sz="2400" dirty="0" err="1" smtClean="0"/>
              <a:t>milijarde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povezano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ekonomijom</a:t>
            </a:r>
            <a:r>
              <a:rPr lang="en-US" sz="2400" dirty="0" smtClean="0"/>
              <a:t> </a:t>
            </a:r>
            <a:r>
              <a:rPr lang="en-US" sz="2400" dirty="0" err="1" smtClean="0"/>
              <a:t>baziranom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fosilnim</a:t>
            </a:r>
            <a:r>
              <a:rPr lang="en-US" sz="2400" dirty="0" smtClean="0"/>
              <a:t> </a:t>
            </a:r>
            <a:r>
              <a:rPr lang="en-US" sz="2400" dirty="0" err="1" smtClean="0"/>
              <a:t>gorivima</a:t>
            </a:r>
            <a:r>
              <a:rPr lang="en-US" sz="2400" dirty="0" smtClean="0"/>
              <a:t>). </a:t>
            </a:r>
            <a:endParaRPr lang="sr-Latn-RS" sz="2400" dirty="0" smtClean="0"/>
          </a:p>
          <a:p>
            <a:r>
              <a:rPr lang="en-US" sz="2400" dirty="0" err="1" smtClean="0"/>
              <a:t>Iako</a:t>
            </a:r>
            <a:r>
              <a:rPr lang="en-US" sz="2400" dirty="0" smtClean="0"/>
              <a:t> </a:t>
            </a:r>
            <a:r>
              <a:rPr lang="en-US" sz="2400" dirty="0" err="1" smtClean="0"/>
              <a:t>ovakvo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povećanje</a:t>
            </a:r>
            <a:r>
              <a:rPr lang="en-US" sz="2400" dirty="0" smtClean="0"/>
              <a:t> </a:t>
            </a:r>
            <a:r>
              <a:rPr lang="en-US" sz="2400" dirty="0" err="1" smtClean="0"/>
              <a:t>znači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imati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</a:t>
            </a:r>
            <a:r>
              <a:rPr lang="en-US" sz="2400" dirty="0" smtClean="0"/>
              <a:t> </a:t>
            </a:r>
            <a:r>
              <a:rPr lang="en-US" sz="2400" dirty="0" err="1" smtClean="0"/>
              <a:t>izvorima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, to </a:t>
            </a:r>
            <a:r>
              <a:rPr lang="en-US" sz="2400" dirty="0" err="1" smtClean="0"/>
              <a:t>znači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povećanje</a:t>
            </a:r>
            <a:r>
              <a:rPr lang="en-US" sz="2400" dirty="0" smtClean="0"/>
              <a:t> </a:t>
            </a:r>
            <a:r>
              <a:rPr lang="en-US" sz="2400" dirty="0" err="1" smtClean="0"/>
              <a:t>emisija</a:t>
            </a:r>
            <a:r>
              <a:rPr lang="en-US" sz="2400" dirty="0" smtClean="0"/>
              <a:t> </a:t>
            </a:r>
            <a:r>
              <a:rPr lang="en-US" sz="2400" dirty="0" err="1" smtClean="0"/>
              <a:t>gasova</a:t>
            </a:r>
            <a:r>
              <a:rPr lang="en-US" sz="2400" dirty="0" smtClean="0"/>
              <a:t> </a:t>
            </a:r>
            <a:r>
              <a:rPr lang="en-US" sz="2400" dirty="0" err="1" smtClean="0"/>
              <a:t>staklene</a:t>
            </a:r>
            <a:r>
              <a:rPr lang="en-US" sz="2400" dirty="0" smtClean="0"/>
              <a:t> </a:t>
            </a:r>
            <a:r>
              <a:rPr lang="en-US" sz="2400" dirty="0" err="1" smtClean="0"/>
              <a:t>bašte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50 % </a:t>
            </a:r>
            <a:r>
              <a:rPr lang="en-US" sz="2400" dirty="0" err="1" smtClean="0"/>
              <a:t>iznad</a:t>
            </a:r>
            <a:r>
              <a:rPr lang="en-US" sz="2400" dirty="0" smtClean="0"/>
              <a:t> </a:t>
            </a:r>
            <a:r>
              <a:rPr lang="en-US" sz="2400" dirty="0" err="1" smtClean="0"/>
              <a:t>aktuelnog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, </a:t>
            </a:r>
            <a:r>
              <a:rPr lang="en-US" sz="2400" dirty="0" err="1" smtClean="0"/>
              <a:t>ukoliko</a:t>
            </a:r>
            <a:r>
              <a:rPr lang="en-US" sz="2400" dirty="0" smtClean="0"/>
              <a:t> se u </a:t>
            </a:r>
            <a:r>
              <a:rPr lang="en-US" sz="2400" dirty="0" err="1" smtClean="0"/>
              <a:t>narednom</a:t>
            </a:r>
            <a:r>
              <a:rPr lang="en-US" sz="2400" dirty="0" smtClean="0"/>
              <a:t> </a:t>
            </a:r>
            <a:r>
              <a:rPr lang="en-US" sz="2400" dirty="0" err="1" smtClean="0"/>
              <a:t>periodu</a:t>
            </a:r>
            <a:r>
              <a:rPr lang="en-US" sz="2400" dirty="0" smtClean="0"/>
              <a:t> ne </a:t>
            </a:r>
            <a:r>
              <a:rPr lang="en-US" sz="2400" dirty="0" err="1" smtClean="0"/>
              <a:t>poveća</a:t>
            </a:r>
            <a:r>
              <a:rPr lang="en-US" sz="2400" dirty="0" smtClean="0"/>
              <a:t> </a:t>
            </a:r>
            <a:r>
              <a:rPr lang="en-US" sz="2400" dirty="0" err="1" smtClean="0"/>
              <a:t>energetska</a:t>
            </a:r>
            <a:r>
              <a:rPr lang="en-US" sz="2400" dirty="0" smtClean="0"/>
              <a:t> </a:t>
            </a:r>
            <a:r>
              <a:rPr lang="en-US" sz="2400" dirty="0" err="1" smtClean="0"/>
              <a:t>efikasnost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ne </a:t>
            </a:r>
            <a:r>
              <a:rPr lang="en-US" sz="2400" dirty="0" err="1" smtClean="0"/>
              <a:t>smanji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upotreba</a:t>
            </a:r>
            <a:r>
              <a:rPr lang="en-US" sz="2400" dirty="0" smtClean="0"/>
              <a:t> </a:t>
            </a:r>
            <a:r>
              <a:rPr lang="en-US" sz="2400" dirty="0" err="1" smtClean="0"/>
              <a:t>fosilnih</a:t>
            </a:r>
            <a:r>
              <a:rPr lang="en-US" sz="2400" dirty="0" smtClean="0"/>
              <a:t> </a:t>
            </a:r>
            <a:r>
              <a:rPr lang="en-US" sz="2400" dirty="0" err="1" smtClean="0"/>
              <a:t>goriva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značajan</a:t>
            </a:r>
            <a:r>
              <a:rPr lang="en-US" sz="2400" dirty="0" smtClean="0"/>
              <a:t> </a:t>
            </a:r>
            <a:r>
              <a:rPr lang="en-US" sz="2400" dirty="0" err="1" smtClean="0"/>
              <a:t>rast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tehnički</a:t>
            </a:r>
            <a:r>
              <a:rPr lang="en-US" sz="2400" dirty="0" smtClean="0"/>
              <a:t> </a:t>
            </a:r>
            <a:r>
              <a:rPr lang="en-US" sz="2400" dirty="0" err="1" smtClean="0"/>
              <a:t>napredak</a:t>
            </a:r>
            <a:r>
              <a:rPr lang="en-US" sz="2400" dirty="0" smtClean="0"/>
              <a:t> u </a:t>
            </a:r>
            <a:r>
              <a:rPr lang="en-US" sz="2400" dirty="0" err="1" smtClean="0"/>
              <a:t>korišćenju</a:t>
            </a:r>
            <a:r>
              <a:rPr lang="en-US" sz="2400" dirty="0" smtClean="0"/>
              <a:t> </a:t>
            </a:r>
            <a:r>
              <a:rPr lang="en-US" sz="2400" dirty="0" err="1" smtClean="0"/>
              <a:t>obnovljivih</a:t>
            </a:r>
            <a:r>
              <a:rPr lang="en-US" sz="2400" dirty="0" smtClean="0"/>
              <a:t> </a:t>
            </a:r>
            <a:r>
              <a:rPr lang="en-US" sz="2400" dirty="0" err="1" smtClean="0"/>
              <a:t>izvora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 (</a:t>
            </a:r>
            <a:r>
              <a:rPr lang="en-US" sz="2400" dirty="0" err="1" smtClean="0"/>
              <a:t>solarne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, </a:t>
            </a:r>
            <a:r>
              <a:rPr lang="en-US" sz="2400" dirty="0" err="1" smtClean="0"/>
              <a:t>geotermalne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,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 </a:t>
            </a:r>
            <a:r>
              <a:rPr lang="en-US" sz="2400" dirty="0" err="1" smtClean="0"/>
              <a:t>vetra</a:t>
            </a:r>
            <a:r>
              <a:rPr lang="en-US" sz="2400" dirty="0" smtClean="0"/>
              <a:t>, </a:t>
            </a:r>
            <a:r>
              <a:rPr lang="en-US" sz="2400" dirty="0" err="1" smtClean="0"/>
              <a:t>itd</a:t>
            </a:r>
            <a:r>
              <a:rPr lang="en-US" sz="2400" dirty="0" smtClean="0"/>
              <a:t>.),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pogodnosti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niskih</a:t>
            </a:r>
            <a:r>
              <a:rPr lang="en-US" sz="2400" dirty="0" smtClean="0"/>
              <a:t> </a:t>
            </a:r>
            <a:r>
              <a:rPr lang="en-US" sz="2400" dirty="0" err="1" smtClean="0"/>
              <a:t>cena</a:t>
            </a:r>
            <a:r>
              <a:rPr lang="en-US" sz="2400" dirty="0" smtClean="0"/>
              <a:t> </a:t>
            </a:r>
            <a:r>
              <a:rPr lang="en-US" sz="2400" dirty="0" err="1" smtClean="0"/>
              <a:t>fosilnih</a:t>
            </a:r>
            <a:r>
              <a:rPr lang="en-US" sz="2400" dirty="0" smtClean="0"/>
              <a:t> </a:t>
            </a:r>
            <a:r>
              <a:rPr lang="en-US" sz="2400" dirty="0" err="1" smtClean="0"/>
              <a:t>goriva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je </a:t>
            </a:r>
            <a:r>
              <a:rPr lang="en-US" sz="2400" dirty="0" err="1" smtClean="0"/>
              <a:t>zastupljeno</a:t>
            </a:r>
            <a:r>
              <a:rPr lang="en-US" sz="2400" dirty="0" smtClean="0"/>
              <a:t> </a:t>
            </a:r>
            <a:r>
              <a:rPr lang="en-US" sz="2400" dirty="0" err="1" smtClean="0"/>
              <a:t>masovno</a:t>
            </a:r>
            <a:r>
              <a:rPr lang="en-US" sz="2400" dirty="0" smtClean="0"/>
              <a:t> </a:t>
            </a:r>
            <a:r>
              <a:rPr lang="en-US" sz="2400" dirty="0" err="1" smtClean="0"/>
              <a:t>oslanjanje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korišćenje</a:t>
            </a:r>
            <a:r>
              <a:rPr lang="en-US" sz="2400" dirty="0" smtClean="0"/>
              <a:t> </a:t>
            </a:r>
            <a:r>
              <a:rPr lang="en-US" sz="2400" dirty="0" err="1" smtClean="0"/>
              <a:t>neobnovljivih</a:t>
            </a:r>
            <a:r>
              <a:rPr lang="en-US" sz="2400" dirty="0" smtClean="0"/>
              <a:t> </a:t>
            </a:r>
            <a:r>
              <a:rPr lang="en-US" sz="2400" dirty="0" err="1" smtClean="0"/>
              <a:t>izvora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.</a:t>
            </a:r>
          </a:p>
          <a:p>
            <a:endParaRPr lang="sr-Latn-RS" sz="2400" dirty="0" smtClean="0"/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" name="Picture 3" descr="C:\Users\User\Desktop\rs_img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29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Značenje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održivosti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6786578" cy="5021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smtClean="0"/>
              <a:t>Kao ideal, 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 je </a:t>
            </a:r>
            <a:r>
              <a:rPr lang="en-US" sz="2400" dirty="0" err="1" smtClean="0"/>
              <a:t>stekla</a:t>
            </a:r>
            <a:r>
              <a:rPr lang="en-US" sz="2400" dirty="0" smtClean="0"/>
              <a:t> status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porediti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statusom</a:t>
            </a:r>
            <a:r>
              <a:rPr lang="en-US" sz="2400" dirty="0" smtClean="0"/>
              <a:t> </a:t>
            </a:r>
            <a:r>
              <a:rPr lang="en-US" sz="2400" dirty="0" err="1" smtClean="0"/>
              <a:t>demokratije</a:t>
            </a:r>
            <a:r>
              <a:rPr lang="en-US" sz="2400" dirty="0" smtClean="0"/>
              <a:t>, </a:t>
            </a:r>
            <a:r>
              <a:rPr lang="en-US" sz="2400" dirty="0" err="1" smtClean="0"/>
              <a:t>slobode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pravde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je </a:t>
            </a:r>
            <a:r>
              <a:rPr lang="en-US" sz="2400" dirty="0" err="1" smtClean="0"/>
              <a:t>univerzalno</a:t>
            </a:r>
            <a:r>
              <a:rPr lang="en-US" sz="2400" dirty="0" smtClean="0"/>
              <a:t> </a:t>
            </a:r>
            <a:r>
              <a:rPr lang="en-US" sz="2400" dirty="0" err="1" smtClean="0"/>
              <a:t>željena</a:t>
            </a:r>
            <a:r>
              <a:rPr lang="en-US" sz="2400" dirty="0" smtClean="0"/>
              <a:t>, </a:t>
            </a:r>
            <a:r>
              <a:rPr lang="en-US" sz="2400" dirty="0" err="1" smtClean="0"/>
              <a:t>različito</a:t>
            </a:r>
            <a:r>
              <a:rPr lang="en-US" sz="2400" dirty="0" smtClean="0"/>
              <a:t> </a:t>
            </a:r>
            <a:r>
              <a:rPr lang="en-US" sz="2400" dirty="0" err="1" smtClean="0"/>
              <a:t>shvaćena</a:t>
            </a:r>
            <a:r>
              <a:rPr lang="en-US" sz="2400" dirty="0" smtClean="0"/>
              <a:t>, </a:t>
            </a:r>
            <a:r>
              <a:rPr lang="en-US" sz="2400" dirty="0" err="1" smtClean="0"/>
              <a:t>kompleksna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teško</a:t>
            </a:r>
            <a:r>
              <a:rPr lang="en-US" sz="2400" dirty="0" smtClean="0"/>
              <a:t> </a:t>
            </a:r>
            <a:r>
              <a:rPr lang="en-US" sz="2400" dirty="0" err="1" smtClean="0"/>
              <a:t>dostižna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Termin</a:t>
            </a:r>
            <a:r>
              <a:rPr lang="en-US" sz="2400" dirty="0" smtClean="0"/>
              <a:t> „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“ </a:t>
            </a:r>
            <a:r>
              <a:rPr lang="en-US" sz="2400" dirty="0" err="1" smtClean="0"/>
              <a:t>danas</a:t>
            </a:r>
            <a:r>
              <a:rPr lang="en-US" sz="2400" dirty="0" smtClean="0"/>
              <a:t> </a:t>
            </a:r>
            <a:r>
              <a:rPr lang="en-US" sz="2400" dirty="0" err="1" smtClean="0"/>
              <a:t>zauzima</a:t>
            </a:r>
            <a:r>
              <a:rPr lang="en-US" sz="2400" dirty="0" smtClean="0"/>
              <a:t> </a:t>
            </a:r>
            <a:r>
              <a:rPr lang="en-US" sz="2400" dirty="0" err="1" smtClean="0"/>
              <a:t>centralnu</a:t>
            </a:r>
            <a:r>
              <a:rPr lang="en-US" sz="2400" dirty="0" smtClean="0"/>
              <a:t> </a:t>
            </a:r>
            <a:r>
              <a:rPr lang="en-US" sz="2400" dirty="0" err="1" smtClean="0"/>
              <a:t>poziciju</a:t>
            </a:r>
            <a:r>
              <a:rPr lang="en-US" sz="2400" dirty="0" smtClean="0"/>
              <a:t> u </a:t>
            </a:r>
            <a:r>
              <a:rPr lang="en-US" sz="2400" dirty="0" err="1" smtClean="0"/>
              <a:t>društvenim</a:t>
            </a:r>
            <a:r>
              <a:rPr lang="en-US" sz="2400" dirty="0" smtClean="0"/>
              <a:t> </a:t>
            </a:r>
            <a:r>
              <a:rPr lang="en-US" sz="2400" dirty="0" err="1" smtClean="0"/>
              <a:t>diskusijama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se </a:t>
            </a:r>
            <a:r>
              <a:rPr lang="en-US" sz="2400" dirty="0" err="1" smtClean="0"/>
              <a:t>istovremeno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pridev</a:t>
            </a:r>
            <a:r>
              <a:rPr lang="en-US" sz="2400" dirty="0" smtClean="0"/>
              <a:t> u </a:t>
            </a:r>
            <a:r>
              <a:rPr lang="en-US" sz="2400" dirty="0" err="1" smtClean="0"/>
              <a:t>različitim</a:t>
            </a:r>
            <a:r>
              <a:rPr lang="en-US" sz="2400" dirty="0" smtClean="0"/>
              <a:t> </a:t>
            </a:r>
            <a:r>
              <a:rPr lang="en-US" sz="2400" dirty="0" err="1" smtClean="0"/>
              <a:t>kontekstima</a:t>
            </a:r>
            <a:r>
              <a:rPr lang="en-US" sz="2400" dirty="0" smtClean="0"/>
              <a:t>,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opšte</a:t>
            </a:r>
            <a:r>
              <a:rPr lang="en-US" sz="2400" dirty="0" smtClean="0"/>
              <a:t> </a:t>
            </a:r>
            <a:r>
              <a:rPr lang="en-US" sz="2400" dirty="0" err="1" smtClean="0"/>
              <a:t>poznatu</a:t>
            </a:r>
            <a:r>
              <a:rPr lang="en-US" sz="2400" dirty="0" smtClean="0"/>
              <a:t> </a:t>
            </a:r>
            <a:r>
              <a:rPr lang="en-US" sz="2400" dirty="0" err="1" smtClean="0"/>
              <a:t>krilaticu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se </a:t>
            </a:r>
            <a:r>
              <a:rPr lang="en-US" sz="2400" dirty="0" err="1" smtClean="0"/>
              <a:t>primenjuje</a:t>
            </a:r>
            <a:r>
              <a:rPr lang="en-US" sz="2400" dirty="0" smtClean="0"/>
              <a:t> </a:t>
            </a:r>
            <a:r>
              <a:rPr lang="en-US" sz="2400" dirty="0" err="1" smtClean="0"/>
              <a:t>gotovo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Tako</a:t>
            </a:r>
            <a:r>
              <a:rPr lang="en-US" sz="2400" dirty="0" smtClean="0"/>
              <a:t>, </a:t>
            </a:r>
            <a:r>
              <a:rPr lang="en-US" sz="2400" dirty="0" err="1" smtClean="0"/>
              <a:t>postoje</a:t>
            </a:r>
            <a:r>
              <a:rPr lang="en-US" sz="2400" dirty="0" smtClean="0"/>
              <a:t> </a:t>
            </a:r>
            <a:r>
              <a:rPr lang="en-US" sz="2400" i="1" dirty="0" err="1" smtClean="0"/>
              <a:t>održive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održive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zajednice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održiva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poljoprivreda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održiva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upotreba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okeana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održiva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stambena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izgradnja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održivi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eko-sistemi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održivo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poslovanje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održive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poslovne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prakse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itd</a:t>
            </a:r>
            <a:r>
              <a:rPr lang="en-US" sz="2400" i="1" dirty="0" smtClean="0"/>
              <a:t>. </a:t>
            </a:r>
            <a:endParaRPr lang="en-US" sz="2400" i="1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4098" name="Picture 2" descr="C:\Users\User\Desktop\PuertoRico_CastilloMorro_SuzanneVanAt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20002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857232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4" y="500042"/>
            <a:ext cx="8715404" cy="25003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Klimatske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promene</a:t>
            </a:r>
            <a:endParaRPr lang="en-US" sz="2400" b="1" dirty="0" smtClean="0"/>
          </a:p>
          <a:p>
            <a:r>
              <a:rPr lang="en-US" sz="2400" dirty="0" err="1" smtClean="0"/>
              <a:t>Emisije</a:t>
            </a:r>
            <a:r>
              <a:rPr lang="en-US" sz="2400" dirty="0" smtClean="0"/>
              <a:t> </a:t>
            </a:r>
            <a:r>
              <a:rPr lang="en-US" sz="2400" dirty="0" err="1" smtClean="0"/>
              <a:t>ugljen-dioksida</a:t>
            </a:r>
            <a:r>
              <a:rPr lang="en-US" sz="2400" dirty="0" smtClean="0"/>
              <a:t> (CO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ljudskih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veće</a:t>
            </a:r>
            <a:r>
              <a:rPr lang="en-US" sz="2400" dirty="0" smtClean="0"/>
              <a:t> </a:t>
            </a:r>
            <a:r>
              <a:rPr lang="en-US" sz="2400" dirty="0" err="1" smtClean="0"/>
              <a:t>nego</a:t>
            </a:r>
            <a:r>
              <a:rPr lang="en-US" sz="2400" dirty="0" smtClean="0"/>
              <a:t> </a:t>
            </a:r>
            <a:r>
              <a:rPr lang="en-US" sz="2400" dirty="0" err="1" smtClean="0"/>
              <a:t>ikada</a:t>
            </a:r>
            <a:r>
              <a:rPr lang="en-US" sz="2400" dirty="0" smtClean="0"/>
              <a:t> u </a:t>
            </a:r>
            <a:r>
              <a:rPr lang="en-US" sz="2400" dirty="0" err="1" smtClean="0"/>
              <a:t>istoriji</a:t>
            </a:r>
            <a:r>
              <a:rPr lang="en-US" sz="2400" dirty="0" smtClean="0"/>
              <a:t>, </a:t>
            </a:r>
            <a:r>
              <a:rPr lang="en-US" sz="2400" dirty="0" err="1" smtClean="0"/>
              <a:t>na</a:t>
            </a:r>
            <a:r>
              <a:rPr lang="en-US" sz="2400" dirty="0" smtClean="0"/>
              <a:t> primer, </a:t>
            </a:r>
            <a:r>
              <a:rPr lang="en-US" sz="2400" dirty="0" err="1" smtClean="0"/>
              <a:t>merenja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pokazala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emisije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u 2011. </a:t>
            </a:r>
            <a:r>
              <a:rPr lang="en-US" sz="2400" dirty="0" err="1" smtClean="0"/>
              <a:t>godini</a:t>
            </a:r>
            <a:r>
              <a:rPr lang="en-US" sz="2400" dirty="0" smtClean="0"/>
              <a:t> bile 150 </a:t>
            </a:r>
            <a:r>
              <a:rPr lang="en-US" sz="2400" dirty="0" err="1" smtClean="0"/>
              <a:t>puta</a:t>
            </a:r>
            <a:r>
              <a:rPr lang="en-US" sz="2400" dirty="0" smtClean="0"/>
              <a:t> </a:t>
            </a:r>
            <a:r>
              <a:rPr lang="en-US" sz="2400" dirty="0" err="1" smtClean="0"/>
              <a:t>veće</a:t>
            </a:r>
            <a:r>
              <a:rPr lang="en-US" sz="2400" dirty="0" smtClean="0"/>
              <a:t> </a:t>
            </a:r>
            <a:r>
              <a:rPr lang="en-US" sz="2400" dirty="0" err="1" smtClean="0"/>
              <a:t>nego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bile 1850. </a:t>
            </a:r>
            <a:r>
              <a:rPr lang="en-US" sz="2400" dirty="0" err="1" smtClean="0"/>
              <a:t>godine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Ovo</a:t>
            </a:r>
            <a:r>
              <a:rPr lang="en-US" sz="2400" dirty="0" smtClean="0"/>
              <a:t> </a:t>
            </a:r>
            <a:r>
              <a:rPr lang="en-US" sz="2400" dirty="0" err="1" smtClean="0"/>
              <a:t>utiče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klimatske</a:t>
            </a:r>
            <a:r>
              <a:rPr lang="en-US" sz="2400" dirty="0" smtClean="0"/>
              <a:t> zone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rezultira</a:t>
            </a:r>
            <a:r>
              <a:rPr lang="en-US" sz="2400" dirty="0" smtClean="0"/>
              <a:t> u </a:t>
            </a:r>
            <a:r>
              <a:rPr lang="en-US" sz="2400" dirty="0" err="1" smtClean="0"/>
              <a:t>promenama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sastavu</a:t>
            </a:r>
            <a:r>
              <a:rPr lang="en-US" sz="2400" dirty="0" smtClean="0"/>
              <a:t>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povećanju</a:t>
            </a:r>
            <a:r>
              <a:rPr lang="en-US" sz="2400" dirty="0" smtClean="0"/>
              <a:t> </a:t>
            </a:r>
            <a:r>
              <a:rPr lang="en-US" sz="2400" dirty="0" err="1" smtClean="0"/>
              <a:t>ekstremnih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vremenskih</a:t>
            </a:r>
            <a:r>
              <a:rPr lang="en-US" sz="2400" dirty="0" smtClean="0"/>
              <a:t> </a:t>
            </a:r>
            <a:r>
              <a:rPr lang="en-US" sz="2400" dirty="0" err="1" smtClean="0"/>
              <a:t>neprilika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Iako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implikacije</a:t>
            </a:r>
            <a:r>
              <a:rPr lang="en-US" sz="2400" dirty="0" smtClean="0"/>
              <a:t> (u </a:t>
            </a:r>
            <a:r>
              <a:rPr lang="en-US" sz="2400" dirty="0" err="1" smtClean="0"/>
              <a:t>smislu</a:t>
            </a:r>
            <a:r>
              <a:rPr lang="en-US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ljudsko</a:t>
            </a:r>
            <a:r>
              <a:rPr lang="en-US" sz="2400" dirty="0" smtClean="0"/>
              <a:t> </a:t>
            </a:r>
            <a:r>
              <a:rPr lang="en-US" sz="2400" dirty="0" err="1" smtClean="0"/>
              <a:t>zdravlje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upravljanje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prirodnim</a:t>
            </a:r>
            <a:r>
              <a:rPr lang="en-US" sz="2400" dirty="0" smtClean="0"/>
              <a:t> </a:t>
            </a:r>
            <a:r>
              <a:rPr lang="en-US" sz="2400" dirty="0" err="1" smtClean="0"/>
              <a:t>resursima</a:t>
            </a:r>
            <a:r>
              <a:rPr lang="en-US" sz="2400" dirty="0" smtClean="0"/>
              <a:t> u </a:t>
            </a:r>
            <a:r>
              <a:rPr lang="en-US" sz="2400" dirty="0" err="1" smtClean="0"/>
              <a:t>poljoprivredi</a:t>
            </a:r>
            <a:r>
              <a:rPr lang="en-US" sz="2400" dirty="0" smtClean="0"/>
              <a:t>, </a:t>
            </a:r>
            <a:r>
              <a:rPr lang="en-US" sz="2400" dirty="0" err="1" smtClean="0"/>
              <a:t>šumarstvu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ribarstvu</a:t>
            </a:r>
            <a:r>
              <a:rPr lang="en-US" sz="2400" dirty="0" smtClean="0"/>
              <a:t>) </a:t>
            </a:r>
            <a:r>
              <a:rPr lang="en-US" sz="2400" dirty="0" err="1" smtClean="0"/>
              <a:t>veoma</a:t>
            </a:r>
            <a:r>
              <a:rPr lang="en-US" sz="2400" dirty="0" smtClean="0"/>
              <a:t> </a:t>
            </a:r>
            <a:r>
              <a:rPr lang="en-US" sz="2400" dirty="0" err="1" smtClean="0"/>
              <a:t>ozbiljne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, </a:t>
            </a:r>
            <a:r>
              <a:rPr lang="en-US" sz="2400" dirty="0" err="1" smtClean="0"/>
              <a:t>ipak</a:t>
            </a:r>
            <a:r>
              <a:rPr lang="en-US" sz="2400" dirty="0" smtClean="0"/>
              <a:t> se </a:t>
            </a:r>
            <a:r>
              <a:rPr lang="en-US" sz="2400" dirty="0" err="1" smtClean="0"/>
              <a:t>zemlje</a:t>
            </a:r>
            <a:r>
              <a:rPr lang="en-US" sz="2400" dirty="0" smtClean="0"/>
              <a:t> u </a:t>
            </a:r>
            <a:r>
              <a:rPr lang="en-US" sz="2400" dirty="0" err="1" smtClean="0"/>
              <a:t>razvoju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najmanje</a:t>
            </a:r>
            <a:r>
              <a:rPr lang="en-US" sz="2400" dirty="0" smtClean="0"/>
              <a:t> </a:t>
            </a:r>
            <a:r>
              <a:rPr lang="en-US" sz="2400" dirty="0" err="1" smtClean="0"/>
              <a:t>razvijene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 </a:t>
            </a:r>
            <a:r>
              <a:rPr lang="en-US" sz="2400" dirty="0" err="1" smtClean="0"/>
              <a:t>posmatraju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najmanje</a:t>
            </a:r>
            <a:r>
              <a:rPr lang="en-US" sz="2400" dirty="0" smtClean="0"/>
              <a:t> </a:t>
            </a:r>
            <a:r>
              <a:rPr lang="en-US" sz="2400" dirty="0" err="1" smtClean="0"/>
              <a:t>otporne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uticaje</a:t>
            </a:r>
            <a:r>
              <a:rPr lang="en-US" sz="2400" dirty="0" smtClean="0"/>
              <a:t> </a:t>
            </a:r>
            <a:r>
              <a:rPr lang="en-US" sz="2400" dirty="0" err="1" smtClean="0"/>
              <a:t>globalnih</a:t>
            </a:r>
            <a:r>
              <a:rPr lang="en-US" sz="2400" dirty="0" smtClean="0"/>
              <a:t> </a:t>
            </a:r>
            <a:r>
              <a:rPr lang="en-US" sz="2400" dirty="0" err="1" smtClean="0"/>
              <a:t>klimatskih</a:t>
            </a:r>
            <a:r>
              <a:rPr lang="en-US" sz="2400" dirty="0" smtClean="0"/>
              <a:t> </a:t>
            </a:r>
            <a:r>
              <a:rPr lang="en-US" sz="2400" dirty="0" err="1" smtClean="0"/>
              <a:t>promena</a:t>
            </a:r>
            <a:r>
              <a:rPr lang="en-US" sz="2400" dirty="0" smtClean="0"/>
              <a:t> (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to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</a:t>
            </a:r>
            <a:r>
              <a:rPr lang="en-US" sz="2400" dirty="0" err="1" smtClean="0"/>
              <a:t>njihov</a:t>
            </a:r>
            <a:r>
              <a:rPr lang="en-US" sz="2400" dirty="0" smtClean="0"/>
              <a:t> </a:t>
            </a:r>
            <a:r>
              <a:rPr lang="en-US" sz="2400" dirty="0" err="1" smtClean="0"/>
              <a:t>doprinos</a:t>
            </a:r>
            <a:r>
              <a:rPr lang="en-US" sz="2400" dirty="0" smtClean="0"/>
              <a:t> </a:t>
            </a:r>
            <a:r>
              <a:rPr lang="en-US" sz="2400" dirty="0" err="1" smtClean="0"/>
              <a:t>ovom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problemu</a:t>
            </a:r>
            <a:r>
              <a:rPr lang="en-US" sz="2400" dirty="0" smtClean="0"/>
              <a:t> </a:t>
            </a:r>
            <a:r>
              <a:rPr lang="en-US" sz="2400" dirty="0" err="1" smtClean="0"/>
              <a:t>minimalan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" name="Picture 3" descr="C:\Users\User\Desktop\rs_img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29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1214422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52" cy="235745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Povećanje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azotne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koncentracije</a:t>
            </a:r>
            <a:r>
              <a:rPr lang="en-US" sz="2400" b="1" i="1" dirty="0" smtClean="0"/>
              <a:t> </a:t>
            </a:r>
            <a:endParaRPr lang="en-US" sz="2400" b="1" dirty="0" smtClean="0"/>
          </a:p>
          <a:p>
            <a:r>
              <a:rPr lang="en-US" sz="2400" dirty="0" err="1" smtClean="0"/>
              <a:t>Intenzivna</a:t>
            </a:r>
            <a:r>
              <a:rPr lang="en-US" sz="2400" dirty="0" smtClean="0"/>
              <a:t> </a:t>
            </a:r>
            <a:r>
              <a:rPr lang="en-US" sz="2400" dirty="0" err="1" smtClean="0"/>
              <a:t>poljoprivreda</a:t>
            </a:r>
            <a:r>
              <a:rPr lang="en-US" sz="2400" dirty="0" smtClean="0"/>
              <a:t>, </a:t>
            </a:r>
            <a:r>
              <a:rPr lang="en-US" sz="2400" dirty="0" err="1" smtClean="0"/>
              <a:t>zavisna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visokih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 </a:t>
            </a:r>
            <a:r>
              <a:rPr lang="en-US" sz="2400" dirty="0" err="1" smtClean="0"/>
              <a:t>sagorevanja</a:t>
            </a:r>
            <a:r>
              <a:rPr lang="en-US" sz="2400" dirty="0" smtClean="0"/>
              <a:t> </a:t>
            </a:r>
            <a:r>
              <a:rPr lang="en-US" sz="2400" dirty="0" err="1" smtClean="0"/>
              <a:t>fosilnih</a:t>
            </a:r>
            <a:r>
              <a:rPr lang="en-US" sz="2400" dirty="0" smtClean="0"/>
              <a:t> </a:t>
            </a:r>
            <a:r>
              <a:rPr lang="en-US" sz="2400" dirty="0" err="1" smtClean="0"/>
              <a:t>goriva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široko</a:t>
            </a:r>
            <a:r>
              <a:rPr lang="en-US" sz="2400" dirty="0" smtClean="0"/>
              <a:t> </a:t>
            </a:r>
            <a:r>
              <a:rPr lang="en-US" sz="2400" dirty="0" err="1" smtClean="0"/>
              <a:t>rasprostranjenog</a:t>
            </a:r>
            <a:r>
              <a:rPr lang="en-US" sz="2400" dirty="0" smtClean="0"/>
              <a:t> </a:t>
            </a:r>
            <a:r>
              <a:rPr lang="en-US" sz="2400" dirty="0" err="1" smtClean="0"/>
              <a:t>gajenja</a:t>
            </a:r>
            <a:r>
              <a:rPr lang="en-US" sz="2400" dirty="0" smtClean="0"/>
              <a:t> </a:t>
            </a:r>
            <a:r>
              <a:rPr lang="en-US" sz="2400" dirty="0" err="1" smtClean="0"/>
              <a:t>mahunastog</a:t>
            </a:r>
            <a:r>
              <a:rPr lang="en-US" sz="2400" dirty="0" smtClean="0"/>
              <a:t> </a:t>
            </a:r>
            <a:r>
              <a:rPr lang="en-US" sz="2400" dirty="0" err="1" smtClean="0"/>
              <a:t>bilja</a:t>
            </a:r>
            <a:r>
              <a:rPr lang="en-US" sz="2400" dirty="0" smtClean="0"/>
              <a:t>, </a:t>
            </a:r>
            <a:r>
              <a:rPr lang="en-US" sz="2400" dirty="0" err="1" smtClean="0"/>
              <a:t>oslobađa</a:t>
            </a:r>
            <a:r>
              <a:rPr lang="en-US" sz="2400" dirty="0" smtClean="0"/>
              <a:t> </a:t>
            </a:r>
            <a:r>
              <a:rPr lang="en-US" sz="2400" dirty="0" err="1" smtClean="0"/>
              <a:t>velike</a:t>
            </a:r>
            <a:r>
              <a:rPr lang="en-US" sz="2400" dirty="0" smtClean="0"/>
              <a:t> </a:t>
            </a:r>
            <a:r>
              <a:rPr lang="en-US" sz="2400" dirty="0" err="1" smtClean="0"/>
              <a:t>količine</a:t>
            </a:r>
            <a:r>
              <a:rPr lang="en-US" sz="2400" dirty="0" smtClean="0"/>
              <a:t> </a:t>
            </a:r>
            <a:r>
              <a:rPr lang="en-US" sz="2400" dirty="0" err="1" smtClean="0"/>
              <a:t>azota</a:t>
            </a:r>
            <a:r>
              <a:rPr lang="en-US" sz="2400" dirty="0" smtClean="0"/>
              <a:t> u </a:t>
            </a:r>
            <a:r>
              <a:rPr lang="en-US" sz="2400" dirty="0" err="1" smtClean="0"/>
              <a:t>okruženju</a:t>
            </a:r>
            <a:r>
              <a:rPr lang="en-US" sz="2400" dirty="0" smtClean="0"/>
              <a:t>, </a:t>
            </a:r>
            <a:r>
              <a:rPr lang="en-US" sz="2400" dirty="0" err="1" smtClean="0"/>
              <a:t>pogoršavajući</a:t>
            </a:r>
            <a:r>
              <a:rPr lang="en-US" sz="2400" dirty="0" smtClean="0"/>
              <a:t> </a:t>
            </a:r>
            <a:r>
              <a:rPr lang="en-US" sz="2400" dirty="0" err="1" smtClean="0"/>
              <a:t>acidifikaciju</a:t>
            </a:r>
            <a:r>
              <a:rPr lang="en-US" sz="2400" dirty="0" smtClean="0"/>
              <a:t>, </a:t>
            </a:r>
            <a:r>
              <a:rPr lang="en-US" sz="2400" dirty="0" err="1" smtClean="0"/>
              <a:t>uzrokujući</a:t>
            </a:r>
            <a:r>
              <a:rPr lang="en-US" sz="2400" dirty="0" smtClean="0"/>
              <a:t> </a:t>
            </a:r>
            <a:r>
              <a:rPr lang="en-US" sz="2400" dirty="0" err="1" smtClean="0"/>
              <a:t>promene</a:t>
            </a:r>
            <a:r>
              <a:rPr lang="en-US" sz="2400" dirty="0" smtClean="0"/>
              <a:t> u </a:t>
            </a:r>
            <a:r>
              <a:rPr lang="en-US" sz="2400" dirty="0" err="1" smtClean="0"/>
              <a:t>sastavu</a:t>
            </a:r>
            <a:r>
              <a:rPr lang="en-US" sz="2400" dirty="0" smtClean="0"/>
              <a:t>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ekosistema</a:t>
            </a:r>
            <a:r>
              <a:rPr lang="en-US" sz="2400" dirty="0" smtClean="0"/>
              <a:t>, </a:t>
            </a:r>
            <a:r>
              <a:rPr lang="en-US" sz="2400" dirty="0" err="1" smtClean="0"/>
              <a:t>povećavajući</a:t>
            </a:r>
            <a:r>
              <a:rPr lang="en-US" sz="2400" dirty="0" smtClean="0"/>
              <a:t> </a:t>
            </a:r>
            <a:r>
              <a:rPr lang="en-US" sz="2400" dirty="0" err="1" smtClean="0"/>
              <a:t>nivo</a:t>
            </a:r>
            <a:r>
              <a:rPr lang="en-US" sz="2400" dirty="0" smtClean="0"/>
              <a:t> </a:t>
            </a:r>
            <a:r>
              <a:rPr lang="en-US" sz="2400" dirty="0" err="1" smtClean="0"/>
              <a:t>nitrata</a:t>
            </a:r>
            <a:r>
              <a:rPr lang="en-US" sz="2400" dirty="0" smtClean="0"/>
              <a:t> </a:t>
            </a:r>
            <a:r>
              <a:rPr lang="en-US" sz="2400" dirty="0" err="1" smtClean="0"/>
              <a:t>voda</a:t>
            </a:r>
            <a:r>
              <a:rPr lang="en-US" sz="2400" dirty="0" smtClean="0"/>
              <a:t> </a:t>
            </a:r>
            <a:r>
              <a:rPr lang="en-US" sz="2400" dirty="0" err="1" smtClean="0"/>
              <a:t>iznad</a:t>
            </a:r>
            <a:r>
              <a:rPr lang="en-US" sz="2400" dirty="0" smtClean="0"/>
              <a:t> </a:t>
            </a:r>
            <a:r>
              <a:rPr lang="en-US" sz="2400" dirty="0" err="1" smtClean="0"/>
              <a:t>granice</a:t>
            </a:r>
            <a:r>
              <a:rPr lang="en-US" sz="2400" dirty="0" smtClean="0"/>
              <a:t> </a:t>
            </a:r>
            <a:r>
              <a:rPr lang="en-US" sz="2400" dirty="0" err="1" smtClean="0"/>
              <a:t>prihvatljive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ljudsku</a:t>
            </a:r>
            <a:r>
              <a:rPr lang="en-US" sz="2400" dirty="0" smtClean="0"/>
              <a:t> </a:t>
            </a:r>
            <a:r>
              <a:rPr lang="en-US" sz="2400" dirty="0" err="1" smtClean="0"/>
              <a:t>konzumaciju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izazivajući</a:t>
            </a:r>
            <a:r>
              <a:rPr lang="en-US" sz="2400" dirty="0" smtClean="0"/>
              <a:t> </a:t>
            </a:r>
            <a:r>
              <a:rPr lang="en-US" sz="2400" dirty="0" err="1" smtClean="0"/>
              <a:t>eutrofikaciju</a:t>
            </a:r>
            <a:r>
              <a:rPr lang="en-US" sz="2400" dirty="0" smtClean="0"/>
              <a:t> </a:t>
            </a:r>
            <a:r>
              <a:rPr lang="en-US" sz="2400" dirty="0" err="1" smtClean="0"/>
              <a:t>slatke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morskih</a:t>
            </a:r>
            <a:r>
              <a:rPr lang="en-US" sz="2400" dirty="0" smtClean="0"/>
              <a:t> </a:t>
            </a:r>
            <a:r>
              <a:rPr lang="en-US" sz="2400" dirty="0" err="1" smtClean="0"/>
              <a:t>staništa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Konačno</a:t>
            </a:r>
            <a:r>
              <a:rPr lang="en-US" sz="2400" dirty="0" smtClean="0"/>
              <a:t>, </a:t>
            </a:r>
            <a:r>
              <a:rPr lang="en-US" sz="2400" dirty="0" err="1" smtClean="0"/>
              <a:t>emisije</a:t>
            </a:r>
            <a:r>
              <a:rPr lang="en-US" sz="2400" dirty="0" smtClean="0"/>
              <a:t> </a:t>
            </a:r>
            <a:r>
              <a:rPr lang="en-US" sz="2400" dirty="0" err="1" smtClean="0"/>
              <a:t>oksida</a:t>
            </a:r>
            <a:r>
              <a:rPr lang="en-US" sz="2400" dirty="0" smtClean="0"/>
              <a:t> </a:t>
            </a:r>
            <a:r>
              <a:rPr lang="en-US" sz="2400" dirty="0" err="1" smtClean="0"/>
              <a:t>azota</a:t>
            </a:r>
            <a:r>
              <a:rPr lang="en-US" sz="2400" dirty="0" smtClean="0"/>
              <a:t> u </a:t>
            </a:r>
            <a:r>
              <a:rPr lang="en-US" sz="2400" dirty="0" err="1" smtClean="0"/>
              <a:t>atmosferu</a:t>
            </a:r>
            <a:r>
              <a:rPr lang="en-US" sz="2400" dirty="0" smtClean="0"/>
              <a:t>,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doprinose</a:t>
            </a:r>
            <a:r>
              <a:rPr lang="en-US" sz="2400" dirty="0" smtClean="0"/>
              <a:t> </a:t>
            </a:r>
            <a:r>
              <a:rPr lang="en-US" sz="2400" dirty="0" err="1" smtClean="0"/>
              <a:t>globalnom</a:t>
            </a:r>
            <a:r>
              <a:rPr lang="en-US" sz="2400" dirty="0" smtClean="0"/>
              <a:t> </a:t>
            </a:r>
            <a:r>
              <a:rPr lang="en-US" sz="2400" dirty="0" err="1" smtClean="0"/>
              <a:t>zagrevanju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4285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714356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8786842" cy="235745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Narušavanje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prirodnih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resursa</a:t>
            </a:r>
            <a:endParaRPr lang="en-US" sz="2400" b="1" dirty="0" smtClean="0"/>
          </a:p>
          <a:p>
            <a:r>
              <a:rPr lang="en-US" sz="2400" dirty="0" err="1" smtClean="0"/>
              <a:t>Krčenje</a:t>
            </a:r>
            <a:r>
              <a:rPr lang="en-US" sz="2400" dirty="0" smtClean="0"/>
              <a:t> </a:t>
            </a:r>
            <a:r>
              <a:rPr lang="en-US" sz="2400" dirty="0" err="1" smtClean="0"/>
              <a:t>šuma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nastaje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seče</a:t>
            </a:r>
            <a:r>
              <a:rPr lang="en-US" sz="2400" dirty="0" smtClean="0"/>
              <a:t> </a:t>
            </a:r>
            <a:r>
              <a:rPr lang="en-US" sz="2400" dirty="0" err="1" smtClean="0"/>
              <a:t>drveta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konverzije</a:t>
            </a:r>
            <a:r>
              <a:rPr lang="en-US" sz="2400" dirty="0" smtClean="0"/>
              <a:t> </a:t>
            </a:r>
            <a:r>
              <a:rPr lang="en-US" sz="2400" dirty="0" err="1" smtClean="0"/>
              <a:t>šumskog</a:t>
            </a:r>
            <a:r>
              <a:rPr lang="en-US" sz="2400" dirty="0" smtClean="0"/>
              <a:t> </a:t>
            </a:r>
            <a:r>
              <a:rPr lang="en-US" sz="2400" dirty="0" err="1" smtClean="0"/>
              <a:t>zemljišta</a:t>
            </a:r>
            <a:r>
              <a:rPr lang="en-US" sz="2400" dirty="0" smtClean="0"/>
              <a:t> u </a:t>
            </a:r>
            <a:r>
              <a:rPr lang="en-US" sz="2400" dirty="0" err="1" smtClean="0"/>
              <a:t>farme</a:t>
            </a:r>
            <a:r>
              <a:rPr lang="en-US" sz="2400" dirty="0" smtClean="0"/>
              <a:t>, </a:t>
            </a:r>
            <a:r>
              <a:rPr lang="en-US" sz="2400" dirty="0" err="1" smtClean="0"/>
              <a:t>pašnjake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ljudska</a:t>
            </a:r>
            <a:r>
              <a:rPr lang="en-US" sz="2400" dirty="0" smtClean="0"/>
              <a:t> </a:t>
            </a:r>
            <a:r>
              <a:rPr lang="en-US" sz="2400" dirty="0" err="1" smtClean="0"/>
              <a:t>naselja</a:t>
            </a:r>
            <a:r>
              <a:rPr lang="en-US" sz="2400" dirty="0" smtClean="0"/>
              <a:t>, </a:t>
            </a:r>
            <a:r>
              <a:rPr lang="en-US" sz="2400" dirty="0" err="1" smtClean="0"/>
              <a:t>smanjuje</a:t>
            </a:r>
            <a:r>
              <a:rPr lang="en-US" sz="2400" dirty="0" smtClean="0"/>
              <a:t> </a:t>
            </a:r>
            <a:r>
              <a:rPr lang="en-US" sz="2400" dirty="0" err="1" smtClean="0"/>
              <a:t>stepen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stanje</a:t>
            </a:r>
            <a:r>
              <a:rPr lang="en-US" sz="2400" dirty="0" smtClean="0"/>
              <a:t> </a:t>
            </a:r>
            <a:r>
              <a:rPr lang="en-US" sz="2400" dirty="0" err="1" smtClean="0"/>
              <a:t>šuma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globalnom</a:t>
            </a:r>
            <a:r>
              <a:rPr lang="en-US" sz="2400" dirty="0" smtClean="0"/>
              <a:t> </a:t>
            </a:r>
            <a:r>
              <a:rPr lang="en-US" sz="2400" dirty="0" err="1" smtClean="0"/>
              <a:t>nivou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Osetljiva</a:t>
            </a:r>
            <a:r>
              <a:rPr lang="en-US" sz="2400" dirty="0" smtClean="0"/>
              <a:t> </a:t>
            </a:r>
            <a:r>
              <a:rPr lang="en-US" sz="2400" dirty="0" err="1" smtClean="0"/>
              <a:t>vodena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koralni</a:t>
            </a:r>
            <a:r>
              <a:rPr lang="en-US" sz="2400" dirty="0" smtClean="0"/>
              <a:t> </a:t>
            </a:r>
            <a:r>
              <a:rPr lang="en-US" sz="2400" dirty="0" err="1" smtClean="0"/>
              <a:t>grebeni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slatkovodne</a:t>
            </a:r>
            <a:r>
              <a:rPr lang="en-US" sz="2400" dirty="0" smtClean="0"/>
              <a:t> </a:t>
            </a:r>
            <a:r>
              <a:rPr lang="en-US" sz="2400" dirty="0" err="1" smtClean="0"/>
              <a:t>močvare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pod </a:t>
            </a:r>
            <a:r>
              <a:rPr lang="en-US" sz="2400" dirty="0" err="1" smtClean="0"/>
              <a:t>stalnom</a:t>
            </a:r>
            <a:r>
              <a:rPr lang="en-US" sz="2400" dirty="0" smtClean="0"/>
              <a:t> </a:t>
            </a:r>
            <a:r>
              <a:rPr lang="en-US" sz="2400" dirty="0" err="1" smtClean="0"/>
              <a:t>pretnjom</a:t>
            </a:r>
            <a:r>
              <a:rPr lang="en-US" sz="2400" dirty="0" smtClean="0"/>
              <a:t> </a:t>
            </a:r>
            <a:r>
              <a:rPr lang="en-US" sz="2400" dirty="0" err="1" smtClean="0"/>
              <a:t>zagađenja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zemljišta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ugrožena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upotrebom</a:t>
            </a:r>
            <a:r>
              <a:rPr lang="en-US" sz="2400" dirty="0" smtClean="0"/>
              <a:t> </a:t>
            </a:r>
            <a:r>
              <a:rPr lang="en-US" sz="2400" dirty="0" err="1" smtClean="0"/>
              <a:t>destruktivnih</a:t>
            </a:r>
            <a:r>
              <a:rPr lang="en-US" sz="2400" dirty="0" smtClean="0"/>
              <a:t> </a:t>
            </a:r>
            <a:r>
              <a:rPr lang="en-US" sz="2400" dirty="0" err="1" smtClean="0"/>
              <a:t>ribarskih</a:t>
            </a:r>
            <a:r>
              <a:rPr lang="en-US" sz="2400" dirty="0" smtClean="0"/>
              <a:t> </a:t>
            </a:r>
            <a:r>
              <a:rPr lang="en-US" sz="2400" dirty="0" err="1" smtClean="0"/>
              <a:t>tehnika</a:t>
            </a:r>
            <a:r>
              <a:rPr lang="en-US" sz="2400" dirty="0" smtClean="0"/>
              <a:t>, </a:t>
            </a:r>
            <a:r>
              <a:rPr lang="en-US" sz="2400" dirty="0" err="1" smtClean="0"/>
              <a:t>konstruisanjem</a:t>
            </a:r>
            <a:r>
              <a:rPr lang="en-US" sz="2400" dirty="0" smtClean="0"/>
              <a:t> </a:t>
            </a:r>
            <a:r>
              <a:rPr lang="en-US" sz="2400" dirty="0" err="1" smtClean="0"/>
              <a:t>nasipa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klimatskim</a:t>
            </a:r>
            <a:r>
              <a:rPr lang="en-US" sz="2400" dirty="0" smtClean="0"/>
              <a:t> </a:t>
            </a:r>
            <a:r>
              <a:rPr lang="en-US" sz="2400" dirty="0" err="1" smtClean="0"/>
              <a:t>promenama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Procenjuje</a:t>
            </a:r>
            <a:r>
              <a:rPr lang="en-US" sz="2400" dirty="0" smtClean="0"/>
              <a:t> se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oko</a:t>
            </a:r>
            <a:r>
              <a:rPr lang="en-US" sz="2400" dirty="0" smtClean="0"/>
              <a:t> 60 % </a:t>
            </a:r>
            <a:r>
              <a:rPr lang="en-US" sz="2400" dirty="0" err="1" smtClean="0"/>
              <a:t>koralnih</a:t>
            </a:r>
            <a:r>
              <a:rPr lang="en-US" sz="2400" dirty="0" smtClean="0"/>
              <a:t> </a:t>
            </a:r>
            <a:r>
              <a:rPr lang="en-US" sz="2400" dirty="0" err="1" smtClean="0"/>
              <a:t>grebenova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svetu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34%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riba</a:t>
            </a:r>
            <a:r>
              <a:rPr lang="en-US" sz="2400" dirty="0" smtClean="0"/>
              <a:t> </a:t>
            </a:r>
            <a:r>
              <a:rPr lang="en-US" sz="2400" dirty="0" err="1" smtClean="0"/>
              <a:t>nalazi</a:t>
            </a:r>
            <a:r>
              <a:rPr lang="en-US" sz="2400" dirty="0" smtClean="0"/>
              <a:t> u </a:t>
            </a:r>
            <a:r>
              <a:rPr lang="en-US" sz="2400" dirty="0" err="1" smtClean="0"/>
              <a:t>riziku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ljudskih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. Kao </a:t>
            </a:r>
            <a:r>
              <a:rPr lang="en-US" sz="2400" dirty="0" err="1" smtClean="0"/>
              <a:t>rezultat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degradacije</a:t>
            </a:r>
            <a:r>
              <a:rPr lang="en-US" sz="2400" dirty="0" smtClean="0"/>
              <a:t> </a:t>
            </a:r>
            <a:r>
              <a:rPr lang="en-US" sz="2400" dirty="0" err="1" smtClean="0"/>
              <a:t>umanjen</a:t>
            </a:r>
            <a:r>
              <a:rPr lang="en-US" sz="2400" dirty="0" smtClean="0"/>
              <a:t> je </a:t>
            </a:r>
            <a:r>
              <a:rPr lang="en-US" sz="2400" dirty="0" err="1" smtClean="0"/>
              <a:t>biodiverzitet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, a </a:t>
            </a:r>
            <a:r>
              <a:rPr lang="en-US" sz="2400" dirty="0" err="1" smtClean="0"/>
              <a:t>raspoloživost</a:t>
            </a:r>
            <a:r>
              <a:rPr lang="en-US" sz="2400" dirty="0" smtClean="0"/>
              <a:t> </a:t>
            </a:r>
            <a:r>
              <a:rPr lang="en-US" sz="2400" dirty="0" err="1" smtClean="0"/>
              <a:t>obnovljivih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je </a:t>
            </a:r>
            <a:r>
              <a:rPr lang="en-US" sz="2400" dirty="0" err="1" smtClean="0"/>
              <a:t>opala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33% u </a:t>
            </a:r>
            <a:r>
              <a:rPr lang="en-US" sz="2400" dirty="0" err="1" smtClean="0"/>
              <a:t>proteklih</a:t>
            </a:r>
            <a:r>
              <a:rPr lang="en-US" sz="2400" dirty="0" smtClean="0"/>
              <a:t> 30 </a:t>
            </a:r>
            <a:r>
              <a:rPr lang="en-US" sz="2400" dirty="0" err="1" smtClean="0"/>
              <a:t>godina</a:t>
            </a:r>
            <a:r>
              <a:rPr lang="en-US" sz="2400" dirty="0" smtClean="0"/>
              <a:t>, </a:t>
            </a:r>
            <a:r>
              <a:rPr lang="en-US" sz="2400" dirty="0" err="1" smtClean="0"/>
              <a:t>dok</a:t>
            </a:r>
            <a:r>
              <a:rPr lang="en-US" sz="2400" dirty="0" smtClean="0"/>
              <a:t> se </a:t>
            </a:r>
            <a:r>
              <a:rPr lang="en-US" sz="2400" dirty="0" err="1" smtClean="0"/>
              <a:t>potražnja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ovim</a:t>
            </a:r>
            <a:r>
              <a:rPr lang="en-US" sz="2400" dirty="0" smtClean="0"/>
              <a:t> </a:t>
            </a:r>
            <a:r>
              <a:rPr lang="en-US" sz="2400" dirty="0" err="1" smtClean="0"/>
              <a:t>resursima</a:t>
            </a:r>
            <a:r>
              <a:rPr lang="en-US" sz="2400" dirty="0" smtClean="0"/>
              <a:t> </a:t>
            </a:r>
            <a:r>
              <a:rPr lang="en-US" sz="2400" dirty="0" err="1" smtClean="0"/>
              <a:t>udvostručila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" name="Picture 3" descr="C:\Users\User\Desktop\rs_img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714356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786842" cy="235745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Gubitak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biodiverziteta</a:t>
            </a:r>
            <a:endParaRPr lang="en-US" sz="2400" b="1" dirty="0" smtClean="0"/>
          </a:p>
          <a:p>
            <a:r>
              <a:rPr lang="en-US" sz="2400" dirty="0" err="1" smtClean="0"/>
              <a:t>Proizvodi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procesi</a:t>
            </a:r>
            <a:r>
              <a:rPr lang="en-US" sz="2400" dirty="0" smtClean="0"/>
              <a:t> </a:t>
            </a:r>
            <a:r>
              <a:rPr lang="en-US" sz="2400" dirty="0" err="1" smtClean="0"/>
              <a:t>biološkog</a:t>
            </a:r>
            <a:r>
              <a:rPr lang="en-US" sz="2400" dirty="0" smtClean="0"/>
              <a:t> </a:t>
            </a:r>
            <a:r>
              <a:rPr lang="en-US" sz="2400" dirty="0" err="1" smtClean="0"/>
              <a:t>porekla</a:t>
            </a:r>
            <a:r>
              <a:rPr lang="en-US" sz="2400" dirty="0" smtClean="0"/>
              <a:t> </a:t>
            </a:r>
            <a:r>
              <a:rPr lang="en-US" sz="2400" dirty="0" err="1" smtClean="0"/>
              <a:t>zauzimaju</a:t>
            </a:r>
            <a:r>
              <a:rPr lang="en-US" sz="2400" dirty="0" smtClean="0"/>
              <a:t> </a:t>
            </a:r>
            <a:r>
              <a:rPr lang="en-US" sz="2400" dirty="0" err="1" smtClean="0"/>
              <a:t>oko</a:t>
            </a:r>
            <a:r>
              <a:rPr lang="en-US" sz="2400" dirty="0" smtClean="0"/>
              <a:t> 40 % </a:t>
            </a:r>
            <a:r>
              <a:rPr lang="en-US" sz="2400" dirty="0" err="1" smtClean="0"/>
              <a:t>globalne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ekonomije</a:t>
            </a:r>
            <a:r>
              <a:rPr lang="en-US" sz="2400" dirty="0" smtClean="0"/>
              <a:t>. S </a:t>
            </a:r>
            <a:r>
              <a:rPr lang="en-US" sz="2400" dirty="0" err="1" smtClean="0"/>
              <a:t>obzirom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to </a:t>
            </a:r>
            <a:r>
              <a:rPr lang="en-US" sz="2400" dirty="0" err="1" smtClean="0"/>
              <a:t>da</a:t>
            </a:r>
            <a:r>
              <a:rPr lang="en-US" sz="2400" dirty="0" smtClean="0"/>
              <a:t> je </a:t>
            </a:r>
            <a:r>
              <a:rPr lang="en-US" sz="2400" dirty="0" err="1" smtClean="0"/>
              <a:t>većina</a:t>
            </a:r>
            <a:r>
              <a:rPr lang="en-US" sz="2400" dirty="0" smtClean="0"/>
              <a:t> </a:t>
            </a:r>
            <a:r>
              <a:rPr lang="en-US" sz="2400" dirty="0" err="1" smtClean="0"/>
              <a:t>ove</a:t>
            </a:r>
            <a:r>
              <a:rPr lang="en-US" sz="2400" dirty="0" smtClean="0"/>
              <a:t> </a:t>
            </a:r>
            <a:r>
              <a:rPr lang="en-US" sz="2400" dirty="0" err="1" smtClean="0"/>
              <a:t>proizvodnje</a:t>
            </a:r>
            <a:r>
              <a:rPr lang="en-US" sz="2400" dirty="0" smtClean="0"/>
              <a:t> </a:t>
            </a:r>
            <a:r>
              <a:rPr lang="en-US" sz="2400" dirty="0" err="1" smtClean="0"/>
              <a:t>bazirana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gajenju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užeg</a:t>
            </a:r>
            <a:r>
              <a:rPr lang="en-US" sz="2400" dirty="0" smtClean="0"/>
              <a:t> </a:t>
            </a:r>
            <a:r>
              <a:rPr lang="en-US" sz="2400" dirty="0" err="1" smtClean="0"/>
              <a:t>opsega</a:t>
            </a:r>
            <a:r>
              <a:rPr lang="en-US" sz="2400" dirty="0" smtClean="0"/>
              <a:t>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gena</a:t>
            </a:r>
            <a:r>
              <a:rPr lang="en-US" sz="2400" dirty="0" smtClean="0"/>
              <a:t>, </a:t>
            </a:r>
            <a:r>
              <a:rPr lang="en-US" sz="2400" dirty="0" err="1" smtClean="0"/>
              <a:t>zastupljena</a:t>
            </a:r>
            <a:r>
              <a:rPr lang="en-US" sz="2400" dirty="0" smtClean="0"/>
              <a:t> je </a:t>
            </a:r>
            <a:r>
              <a:rPr lang="en-US" sz="2400" dirty="0" err="1" smtClean="0"/>
              <a:t>svest</a:t>
            </a:r>
            <a:r>
              <a:rPr lang="en-US" sz="2400" dirty="0" smtClean="0"/>
              <a:t> o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biodiverziteta</a:t>
            </a:r>
            <a:r>
              <a:rPr lang="sr-Latn-R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obezbeđivanja</a:t>
            </a:r>
            <a:r>
              <a:rPr lang="en-US" sz="2400" dirty="0" smtClean="0"/>
              <a:t> </a:t>
            </a:r>
            <a:r>
              <a:rPr lang="en-US" sz="2400" dirty="0" err="1" smtClean="0"/>
              <a:t>sigurnosti</a:t>
            </a:r>
            <a:r>
              <a:rPr lang="en-US" sz="2400" dirty="0" smtClean="0"/>
              <a:t> u </a:t>
            </a:r>
            <a:r>
              <a:rPr lang="en-US" sz="2400" dirty="0" err="1" smtClean="0"/>
              <a:t>slučaju</a:t>
            </a:r>
            <a:r>
              <a:rPr lang="en-US" sz="2400" dirty="0" smtClean="0"/>
              <a:t> </a:t>
            </a:r>
            <a:r>
              <a:rPr lang="en-US" sz="2400" dirty="0" err="1" smtClean="0"/>
              <a:t>uskraćivanja</a:t>
            </a:r>
            <a:r>
              <a:rPr lang="en-US" sz="2400" dirty="0" smtClean="0"/>
              <a:t> </a:t>
            </a:r>
            <a:r>
              <a:rPr lang="en-US" sz="2400" dirty="0" err="1" smtClean="0"/>
              <a:t>datih</a:t>
            </a:r>
            <a:r>
              <a:rPr lang="en-US" sz="2400" dirty="0" smtClean="0"/>
              <a:t>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gena</a:t>
            </a:r>
            <a:r>
              <a:rPr lang="en-US" sz="2400" dirty="0" smtClean="0"/>
              <a:t> (</a:t>
            </a:r>
            <a:r>
              <a:rPr lang="en-US" sz="2400" dirty="0" err="1" smtClean="0"/>
              <a:t>usled</a:t>
            </a:r>
            <a:r>
              <a:rPr lang="en-US" sz="2400" dirty="0" smtClean="0"/>
              <a:t> </a:t>
            </a:r>
            <a:r>
              <a:rPr lang="en-US" sz="2400" dirty="0" err="1" smtClean="0"/>
              <a:t>bolesti</a:t>
            </a:r>
            <a:r>
              <a:rPr lang="en-US" sz="2400" dirty="0" smtClean="0"/>
              <a:t>, </a:t>
            </a:r>
            <a:r>
              <a:rPr lang="en-US" sz="2400" dirty="0" err="1" smtClean="0"/>
              <a:t>klimatskih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ekonomskih</a:t>
            </a:r>
            <a:r>
              <a:rPr lang="en-US" sz="2400" dirty="0" smtClean="0"/>
              <a:t> </a:t>
            </a:r>
            <a:r>
              <a:rPr lang="en-US" sz="2400" dirty="0" err="1" smtClean="0"/>
              <a:t>promena</a:t>
            </a:r>
            <a:r>
              <a:rPr lang="en-US" sz="2400" dirty="0" smtClean="0"/>
              <a:t>)</a:t>
            </a:r>
            <a:r>
              <a:rPr lang="sr-Latn-R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Ipak</a:t>
            </a:r>
            <a:r>
              <a:rPr lang="en-US" sz="2400" dirty="0" smtClean="0"/>
              <a:t>, </a:t>
            </a:r>
            <a:r>
              <a:rPr lang="en-US" sz="2400" dirty="0" err="1" smtClean="0"/>
              <a:t>činjenica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velike</a:t>
            </a:r>
            <a:r>
              <a:rPr lang="en-US" sz="2400" dirty="0" smtClean="0"/>
              <a:t> </a:t>
            </a:r>
            <a:r>
              <a:rPr lang="en-US" sz="2400" dirty="0" err="1" smtClean="0"/>
              <a:t>kompanije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preuzimaju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kontrolu</a:t>
            </a:r>
            <a:r>
              <a:rPr lang="en-US" sz="2400" dirty="0" smtClean="0"/>
              <a:t> </a:t>
            </a:r>
            <a:r>
              <a:rPr lang="en-US" sz="2400" dirty="0" err="1" smtClean="0"/>
              <a:t>nad</a:t>
            </a:r>
            <a:r>
              <a:rPr lang="en-US" sz="2400" dirty="0" smtClean="0"/>
              <a:t> </a:t>
            </a:r>
            <a:r>
              <a:rPr lang="en-US" sz="2400" dirty="0" err="1" smtClean="0"/>
              <a:t>biodiverzitetom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to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svojim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aktivnostima</a:t>
            </a:r>
            <a:r>
              <a:rPr lang="en-US" sz="2400" dirty="0" smtClean="0"/>
              <a:t> </a:t>
            </a:r>
            <a:r>
              <a:rPr lang="en-US" sz="2400" dirty="0" err="1" smtClean="0"/>
              <a:t>utiču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smanjivanje</a:t>
            </a:r>
            <a:r>
              <a:rPr lang="en-US" sz="2400" dirty="0" smtClean="0"/>
              <a:t> </a:t>
            </a:r>
            <a:r>
              <a:rPr lang="en-US" sz="2400" dirty="0" err="1" smtClean="0"/>
              <a:t>njegovog</a:t>
            </a:r>
            <a:r>
              <a:rPr lang="en-US" sz="2400" dirty="0" smtClean="0"/>
              <a:t> </a:t>
            </a:r>
            <a:r>
              <a:rPr lang="en-US" sz="2400" dirty="0" err="1" smtClean="0"/>
              <a:t>opsega</a:t>
            </a:r>
            <a:r>
              <a:rPr lang="en-US" sz="2400" dirty="0" smtClean="0"/>
              <a:t>. S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,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egzistencijalnom</a:t>
            </a:r>
            <a:r>
              <a:rPr lang="en-US" sz="2400" dirty="0" smtClean="0"/>
              <a:t> </a:t>
            </a:r>
            <a:r>
              <a:rPr lang="en-US" sz="2400" dirty="0" err="1" smtClean="0"/>
              <a:t>nivou</a:t>
            </a:r>
            <a:r>
              <a:rPr lang="en-US" sz="2400" dirty="0" smtClean="0"/>
              <a:t>, </a:t>
            </a:r>
            <a:r>
              <a:rPr lang="en-US" sz="2400" dirty="0" err="1" smtClean="0"/>
              <a:t>mnoge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siromašne</a:t>
            </a:r>
            <a:r>
              <a:rPr lang="en-US" sz="2400" dirty="0" smtClean="0"/>
              <a:t> </a:t>
            </a:r>
            <a:r>
              <a:rPr lang="en-US" sz="2400" dirty="0" err="1" smtClean="0"/>
              <a:t>grupe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sr-Latn-RS" sz="2400" dirty="0" smtClean="0"/>
              <a:t>direktno </a:t>
            </a:r>
            <a:r>
              <a:rPr lang="en-US" sz="2400" dirty="0" err="1" smtClean="0"/>
              <a:t>zavisne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diverziteta</a:t>
            </a:r>
            <a:r>
              <a:rPr lang="en-US" sz="2400" dirty="0" smtClean="0"/>
              <a:t> </a:t>
            </a:r>
            <a:r>
              <a:rPr lang="en-US" sz="2400" dirty="0" err="1" smtClean="0"/>
              <a:t>staništa</a:t>
            </a:r>
            <a:r>
              <a:rPr lang="en-US" sz="2400" dirty="0" smtClean="0"/>
              <a:t>,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gena</a:t>
            </a:r>
            <a:r>
              <a:rPr lang="sr-Latn-RS" sz="2400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" name="Picture 3" descr="C:\Users\User\Desktop\rs_img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1500174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142984"/>
            <a:ext cx="8143900" cy="22145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Zagađenje</a:t>
            </a:r>
            <a:endParaRPr lang="sr-Latn-RS" sz="2400" b="1" i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dirty="0" err="1" smtClean="0"/>
              <a:t>Činjenica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danas</a:t>
            </a:r>
            <a:r>
              <a:rPr lang="en-US" sz="2400" dirty="0" smtClean="0"/>
              <a:t> </a:t>
            </a:r>
            <a:r>
              <a:rPr lang="en-US" sz="2400" dirty="0" err="1" smtClean="0"/>
              <a:t>većina</a:t>
            </a:r>
            <a:r>
              <a:rPr lang="en-US" sz="2400" dirty="0" smtClean="0"/>
              <a:t> </a:t>
            </a:r>
            <a:r>
              <a:rPr lang="en-US" sz="2400" dirty="0" err="1" smtClean="0"/>
              <a:t>zemalja</a:t>
            </a:r>
            <a:r>
              <a:rPr lang="en-US" sz="2400" dirty="0" smtClean="0"/>
              <a:t> u </a:t>
            </a:r>
            <a:r>
              <a:rPr lang="en-US" sz="2400" dirty="0" err="1" smtClean="0"/>
              <a:t>svetu</a:t>
            </a:r>
            <a:r>
              <a:rPr lang="en-US" sz="2400" dirty="0" smtClean="0"/>
              <a:t> </a:t>
            </a:r>
            <a:r>
              <a:rPr lang="en-US" sz="2400" dirty="0" err="1" smtClean="0"/>
              <a:t>suočava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nekim</a:t>
            </a:r>
            <a:r>
              <a:rPr lang="en-US" sz="2400" dirty="0" smtClean="0"/>
              <a:t> </a:t>
            </a:r>
            <a:r>
              <a:rPr lang="en-US" sz="2400" dirty="0" err="1" smtClean="0"/>
              <a:t>nivoom</a:t>
            </a:r>
            <a:r>
              <a:rPr lang="en-US" sz="2400" dirty="0" smtClean="0"/>
              <a:t> </a:t>
            </a:r>
            <a:r>
              <a:rPr lang="en-US" sz="2400" dirty="0" err="1" smtClean="0"/>
              <a:t>zagađenja</a:t>
            </a:r>
            <a:r>
              <a:rPr lang="en-US" sz="2400" dirty="0" smtClean="0"/>
              <a:t> (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umerenog</a:t>
            </a:r>
            <a:r>
              <a:rPr lang="en-US" sz="2400" dirty="0" smtClean="0"/>
              <a:t> do </a:t>
            </a:r>
            <a:r>
              <a:rPr lang="en-US" sz="2400" dirty="0" err="1" smtClean="0"/>
              <a:t>veoma</a:t>
            </a:r>
            <a:r>
              <a:rPr lang="en-US" sz="2400" dirty="0" smtClean="0"/>
              <a:t> </a:t>
            </a:r>
            <a:r>
              <a:rPr lang="en-US" sz="2400" dirty="0" err="1" smtClean="0"/>
              <a:t>ozbiljnog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 </a:t>
            </a:r>
            <a:r>
              <a:rPr lang="en-US" sz="2400" dirty="0" err="1" smtClean="0"/>
              <a:t>zagađenja</a:t>
            </a:r>
            <a:r>
              <a:rPr lang="en-US" sz="2400" dirty="0" smtClean="0"/>
              <a:t>)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utiču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porast</a:t>
            </a:r>
            <a:r>
              <a:rPr lang="en-US" sz="2400" dirty="0" smtClean="0"/>
              <a:t> </a:t>
            </a:r>
            <a:r>
              <a:rPr lang="en-US" sz="2400" dirty="0" err="1" smtClean="0"/>
              <a:t>deformisanja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kvaliteta</a:t>
            </a:r>
            <a:r>
              <a:rPr lang="en-US" sz="2400" dirty="0" smtClean="0"/>
              <a:t> </a:t>
            </a:r>
            <a:r>
              <a:rPr lang="en-US" sz="2400" dirty="0" err="1" smtClean="0"/>
              <a:t>voda</a:t>
            </a:r>
            <a:r>
              <a:rPr lang="en-US" sz="2400" dirty="0" smtClean="0"/>
              <a:t>, </a:t>
            </a:r>
            <a:r>
              <a:rPr lang="en-US" sz="2400" dirty="0" err="1" smtClean="0"/>
              <a:t>zemljišta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vazduha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obzira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mere </a:t>
            </a:r>
            <a:r>
              <a:rPr lang="en-US" sz="2400" dirty="0" err="1" smtClean="0"/>
              <a:t>prečišćavanja</a:t>
            </a:r>
            <a:r>
              <a:rPr lang="en-US" sz="2400" dirty="0" smtClean="0"/>
              <a:t> u </a:t>
            </a:r>
            <a:r>
              <a:rPr lang="en-US" sz="2400" dirty="0" err="1" smtClean="0"/>
              <a:t>određenim</a:t>
            </a:r>
            <a:r>
              <a:rPr lang="en-US" sz="2400" dirty="0" smtClean="0"/>
              <a:t> </a:t>
            </a:r>
            <a:r>
              <a:rPr lang="en-US" sz="2400" dirty="0" err="1" smtClean="0"/>
              <a:t>sektorima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određenim</a:t>
            </a:r>
            <a:r>
              <a:rPr lang="en-US" sz="2400" dirty="0" smtClean="0"/>
              <a:t> </a:t>
            </a:r>
            <a:r>
              <a:rPr lang="en-US" sz="2400" dirty="0" err="1" smtClean="0"/>
              <a:t>zemljama</a:t>
            </a:r>
            <a:r>
              <a:rPr lang="en-US" sz="2400" dirty="0" smtClean="0"/>
              <a:t>, </a:t>
            </a:r>
            <a:r>
              <a:rPr lang="en-US" sz="2400" dirty="0" err="1" smtClean="0"/>
              <a:t>masivna</a:t>
            </a:r>
            <a:r>
              <a:rPr lang="en-US" sz="2400" dirty="0" smtClean="0"/>
              <a:t> </a:t>
            </a:r>
            <a:r>
              <a:rPr lang="en-US" sz="2400" dirty="0" err="1" smtClean="0"/>
              <a:t>ekspanzija</a:t>
            </a:r>
            <a:r>
              <a:rPr lang="en-US" sz="2400" dirty="0" smtClean="0"/>
              <a:t> u </a:t>
            </a:r>
            <a:r>
              <a:rPr lang="en-US" sz="2400" dirty="0" err="1" smtClean="0"/>
              <a:t>dostupnosti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korišćenju</a:t>
            </a:r>
            <a:r>
              <a:rPr lang="en-US" sz="2400" dirty="0" smtClean="0"/>
              <a:t> </a:t>
            </a:r>
            <a:r>
              <a:rPr lang="en-US" sz="2400" dirty="0" err="1" smtClean="0"/>
              <a:t>hemikalija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globalnom</a:t>
            </a:r>
            <a:r>
              <a:rPr lang="en-US" sz="2400" dirty="0" smtClean="0"/>
              <a:t> </a:t>
            </a:r>
            <a:r>
              <a:rPr lang="en-US" sz="2400" dirty="0" err="1" smtClean="0"/>
              <a:t>nivou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izloženost</a:t>
            </a:r>
            <a:r>
              <a:rPr lang="en-US" sz="2400" dirty="0" smtClean="0"/>
              <a:t> </a:t>
            </a:r>
            <a:r>
              <a:rPr lang="en-US" sz="2400" dirty="0" err="1" smtClean="0"/>
              <a:t>pesticidima</a:t>
            </a:r>
            <a:r>
              <a:rPr lang="en-US" sz="2400" dirty="0" smtClean="0"/>
              <a:t>, </a:t>
            </a:r>
            <a:r>
              <a:rPr lang="en-US" sz="2400" dirty="0" err="1" smtClean="0"/>
              <a:t>teškim</a:t>
            </a:r>
            <a:r>
              <a:rPr lang="en-US" sz="2400" dirty="0" smtClean="0"/>
              <a:t> </a:t>
            </a:r>
            <a:r>
              <a:rPr lang="en-US" sz="2400" dirty="0" err="1" smtClean="0"/>
              <a:t>metalima</a:t>
            </a:r>
            <a:r>
              <a:rPr lang="en-US" sz="2400" dirty="0" smtClean="0"/>
              <a:t>, </a:t>
            </a:r>
            <a:r>
              <a:rPr lang="en-US" sz="2400" dirty="0" err="1" smtClean="0"/>
              <a:t>sitnim</a:t>
            </a:r>
            <a:r>
              <a:rPr lang="en-US" sz="2400" dirty="0" smtClean="0"/>
              <a:t> </a:t>
            </a:r>
            <a:r>
              <a:rPr lang="en-US" sz="2400" dirty="0" err="1" smtClean="0"/>
              <a:t>česticama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drugim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sr-Latn-RS" sz="2400" dirty="0" smtClean="0"/>
              <a:t>p</a:t>
            </a:r>
            <a:r>
              <a:rPr lang="en-US" sz="2400" dirty="0" err="1" smtClean="0"/>
              <a:t>stancama</a:t>
            </a:r>
            <a:r>
              <a:rPr lang="en-US" sz="2400" dirty="0" smtClean="0"/>
              <a:t> se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posmatrati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stalna</a:t>
            </a:r>
            <a:r>
              <a:rPr lang="en-US" sz="2400" dirty="0" smtClean="0"/>
              <a:t> </a:t>
            </a:r>
            <a:r>
              <a:rPr lang="en-US" sz="2400" dirty="0" err="1" smtClean="0"/>
              <a:t>pretnja</a:t>
            </a:r>
            <a:r>
              <a:rPr lang="en-US" sz="2400" dirty="0" smtClean="0"/>
              <a:t> </a:t>
            </a:r>
            <a:r>
              <a:rPr lang="en-US" sz="2400" dirty="0" err="1" smtClean="0"/>
              <a:t>ljudskom</a:t>
            </a:r>
            <a:r>
              <a:rPr lang="en-US" sz="2400" dirty="0" smtClean="0"/>
              <a:t> </a:t>
            </a:r>
            <a:r>
              <a:rPr lang="en-US" sz="2400" dirty="0" err="1" smtClean="0"/>
              <a:t>zdravlju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prirodnom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164305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928670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143900" cy="22145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Rastuća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nestašica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vode</a:t>
            </a:r>
            <a:endParaRPr lang="sr-Latn-RS" sz="2400" b="1" i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dirty="0" err="1" smtClean="0"/>
              <a:t>Kako</a:t>
            </a:r>
            <a:r>
              <a:rPr lang="en-US" sz="2400" dirty="0" smtClean="0"/>
              <a:t> </a:t>
            </a:r>
            <a:r>
              <a:rPr lang="en-US" sz="2400" dirty="0" err="1" smtClean="0"/>
              <a:t>globalna</a:t>
            </a:r>
            <a:r>
              <a:rPr lang="en-US" sz="2400" dirty="0" smtClean="0"/>
              <a:t> </a:t>
            </a:r>
            <a:r>
              <a:rPr lang="en-US" sz="2400" dirty="0" err="1" smtClean="0"/>
              <a:t>potrošnja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</a:t>
            </a:r>
            <a:r>
              <a:rPr lang="en-US" sz="2400" dirty="0" err="1" smtClean="0"/>
              <a:t>rapidno</a:t>
            </a:r>
            <a:r>
              <a:rPr lang="en-US" sz="2400" dirty="0" smtClean="0"/>
              <a:t> </a:t>
            </a:r>
            <a:r>
              <a:rPr lang="en-US" sz="2400" dirty="0" err="1" smtClean="0"/>
              <a:t>raste</a:t>
            </a:r>
            <a:r>
              <a:rPr lang="en-US" sz="2400" dirty="0" smtClean="0"/>
              <a:t>, </a:t>
            </a:r>
            <a:r>
              <a:rPr lang="en-US" sz="2400" dirty="0" err="1" smtClean="0"/>
              <a:t>predviđa</a:t>
            </a:r>
            <a:r>
              <a:rPr lang="en-US" sz="2400" dirty="0" smtClean="0"/>
              <a:t> se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će</a:t>
            </a:r>
            <a:r>
              <a:rPr lang="en-US" sz="2400" dirty="0" smtClean="0"/>
              <a:t> </a:t>
            </a:r>
            <a:r>
              <a:rPr lang="en-US" sz="2400" dirty="0" err="1" smtClean="0"/>
              <a:t>dostupnost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najurgentnijih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najspornijih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u XXI </a:t>
            </a:r>
            <a:r>
              <a:rPr lang="en-US" sz="2400" dirty="0" err="1" smtClean="0"/>
              <a:t>veku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Jedna</a:t>
            </a:r>
            <a:r>
              <a:rPr lang="en-US" sz="2400" dirty="0" smtClean="0"/>
              <a:t> </a:t>
            </a:r>
            <a:r>
              <a:rPr lang="en-US" sz="2400" dirty="0" err="1" smtClean="0"/>
              <a:t>trećina</a:t>
            </a:r>
            <a:r>
              <a:rPr lang="en-US" sz="2400" dirty="0" smtClean="0"/>
              <a:t> </a:t>
            </a:r>
            <a:r>
              <a:rPr lang="en-US" sz="2400" dirty="0" err="1" smtClean="0"/>
              <a:t>svetske</a:t>
            </a:r>
            <a:r>
              <a:rPr lang="en-US" sz="2400" dirty="0" smtClean="0"/>
              <a:t> </a:t>
            </a:r>
            <a:r>
              <a:rPr lang="en-US" sz="2400" dirty="0" err="1" smtClean="0"/>
              <a:t>populacije</a:t>
            </a:r>
            <a:r>
              <a:rPr lang="en-US" sz="2400" dirty="0" smtClean="0"/>
              <a:t>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oseća</a:t>
            </a:r>
            <a:r>
              <a:rPr lang="en-US" sz="2400" dirty="0" smtClean="0"/>
              <a:t> </a:t>
            </a:r>
            <a:r>
              <a:rPr lang="en-US" sz="2400" dirty="0" err="1" smtClean="0"/>
              <a:t>umereni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zabrinjavajući</a:t>
            </a:r>
            <a:r>
              <a:rPr lang="en-US" sz="2400" dirty="0" smtClean="0"/>
              <a:t> </a:t>
            </a:r>
            <a:r>
              <a:rPr lang="en-US" sz="2400" dirty="0" err="1" smtClean="0"/>
              <a:t>nivo</a:t>
            </a:r>
            <a:r>
              <a:rPr lang="en-US" sz="2400" dirty="0" smtClean="0"/>
              <a:t> </a:t>
            </a:r>
            <a:r>
              <a:rPr lang="en-US" sz="2400" dirty="0" err="1" smtClean="0"/>
              <a:t>nedostatka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, a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en-US" sz="2400" dirty="0" smtClean="0"/>
              <a:t>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trećine</a:t>
            </a:r>
            <a:r>
              <a:rPr lang="en-US" sz="2400" dirty="0" smtClean="0"/>
              <a:t> </a:t>
            </a:r>
            <a:r>
              <a:rPr lang="en-US" sz="2400" dirty="0" err="1" smtClean="0"/>
              <a:t>svetske</a:t>
            </a:r>
            <a:r>
              <a:rPr lang="en-US" sz="2400" dirty="0" smtClean="0"/>
              <a:t> </a:t>
            </a:r>
            <a:r>
              <a:rPr lang="en-US" sz="2400" dirty="0" err="1" smtClean="0"/>
              <a:t>populacije</a:t>
            </a:r>
            <a:r>
              <a:rPr lang="en-US" sz="2400" dirty="0" smtClean="0"/>
              <a:t> </a:t>
            </a:r>
            <a:r>
              <a:rPr lang="en-US" sz="2400" dirty="0" err="1" smtClean="0"/>
              <a:t>ukoliko</a:t>
            </a:r>
            <a:r>
              <a:rPr lang="en-US" sz="2400" dirty="0" smtClean="0"/>
              <a:t> se ne </a:t>
            </a:r>
            <a:r>
              <a:rPr lang="en-US" sz="2400" dirty="0" err="1" smtClean="0"/>
              <a:t>sprovedu</a:t>
            </a:r>
            <a:r>
              <a:rPr lang="en-US" sz="2400" dirty="0" smtClean="0"/>
              <a:t> mere </a:t>
            </a:r>
            <a:r>
              <a:rPr lang="en-US" sz="2400" dirty="0" err="1" smtClean="0"/>
              <a:t>usmerene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očuvanje</a:t>
            </a:r>
            <a:r>
              <a:rPr lang="en-US" sz="2400" dirty="0" smtClean="0"/>
              <a:t> </a:t>
            </a:r>
            <a:r>
              <a:rPr lang="en-US" sz="2400" dirty="0" err="1" smtClean="0"/>
              <a:t>voda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koordinisanje</a:t>
            </a:r>
            <a:r>
              <a:rPr lang="en-US" sz="2400" dirty="0" smtClean="0"/>
              <a:t> </a:t>
            </a:r>
            <a:r>
              <a:rPr lang="en-US" sz="2400" dirty="0" err="1" smtClean="0"/>
              <a:t>planiranja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korišćenje</a:t>
            </a:r>
            <a:r>
              <a:rPr lang="en-US" sz="2400" dirty="0" smtClean="0"/>
              <a:t> </a:t>
            </a:r>
            <a:r>
              <a:rPr lang="en-US" sz="2400" dirty="0" err="1" smtClean="0"/>
              <a:t>voda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Smatra</a:t>
            </a:r>
            <a:r>
              <a:rPr lang="en-US" sz="2400" dirty="0" smtClean="0"/>
              <a:t> se </a:t>
            </a:r>
            <a:r>
              <a:rPr lang="en-US" sz="2400" dirty="0" err="1" smtClean="0"/>
              <a:t>da</a:t>
            </a:r>
            <a:r>
              <a:rPr lang="en-US" sz="2400" dirty="0" smtClean="0"/>
              <a:t> 30-60 % urbane </a:t>
            </a:r>
            <a:r>
              <a:rPr lang="en-US" sz="2400" dirty="0" err="1" smtClean="0"/>
              <a:t>populacije</a:t>
            </a:r>
            <a:r>
              <a:rPr lang="en-US" sz="2400" dirty="0" smtClean="0"/>
              <a:t> u </a:t>
            </a:r>
            <a:r>
              <a:rPr lang="en-US" sz="2400" dirty="0" err="1" smtClean="0"/>
              <a:t>zemljama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niskim</a:t>
            </a:r>
            <a:r>
              <a:rPr lang="en-US" sz="2400" dirty="0" smtClean="0"/>
              <a:t> </a:t>
            </a:r>
            <a:r>
              <a:rPr lang="en-US" sz="2400" dirty="0" err="1" smtClean="0"/>
              <a:t>prihodima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dalje</a:t>
            </a:r>
            <a:r>
              <a:rPr lang="en-US" sz="2400" dirty="0" smtClean="0"/>
              <a:t>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adekvatne</a:t>
            </a:r>
            <a:r>
              <a:rPr lang="en-US" sz="2400" dirty="0" smtClean="0"/>
              <a:t> </a:t>
            </a:r>
            <a:r>
              <a:rPr lang="en-US" sz="2400" dirty="0" err="1" smtClean="0"/>
              <a:t>sanitarne</a:t>
            </a:r>
            <a:r>
              <a:rPr lang="en-US" sz="2400" dirty="0" smtClean="0"/>
              <a:t> </a:t>
            </a:r>
            <a:r>
              <a:rPr lang="en-US" sz="2400" dirty="0" err="1" smtClean="0"/>
              <a:t>čvorove</a:t>
            </a:r>
            <a:r>
              <a:rPr lang="en-US" sz="2400" dirty="0" smtClean="0"/>
              <a:t>, </a:t>
            </a:r>
            <a:r>
              <a:rPr lang="en-US" sz="2400" dirty="0" err="1" smtClean="0"/>
              <a:t>drenažne</a:t>
            </a:r>
            <a:r>
              <a:rPr lang="en-US" sz="2400" dirty="0" smtClean="0"/>
              <a:t> </a:t>
            </a:r>
            <a:r>
              <a:rPr lang="en-US" sz="2400" dirty="0" err="1" smtClean="0"/>
              <a:t>sisteme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cevi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čistu</a:t>
            </a:r>
            <a:r>
              <a:rPr lang="en-US" sz="2400" dirty="0" smtClean="0"/>
              <a:t> </a:t>
            </a:r>
            <a:r>
              <a:rPr lang="en-US" sz="2400" dirty="0" err="1" smtClean="0"/>
              <a:t>vodu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1071546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Izazovi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785794"/>
            <a:ext cx="8143900" cy="22145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i="1" dirty="0" err="1" smtClean="0"/>
              <a:t>Drugi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urbani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problemi</a:t>
            </a:r>
            <a:endParaRPr lang="sr-Latn-RS" sz="2400" b="1" i="1" dirty="0" smtClean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dirty="0" err="1" smtClean="0"/>
              <a:t>Kontinuirana</a:t>
            </a:r>
            <a:r>
              <a:rPr lang="en-US" sz="2400" dirty="0" smtClean="0"/>
              <a:t> </a:t>
            </a:r>
            <a:r>
              <a:rPr lang="en-US" sz="2400" dirty="0" err="1" smtClean="0"/>
              <a:t>urbanizacija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industrijalizacija</a:t>
            </a:r>
            <a:r>
              <a:rPr lang="en-US" sz="2400" dirty="0" smtClean="0"/>
              <a:t> u </a:t>
            </a:r>
            <a:r>
              <a:rPr lang="en-US" sz="2400" dirty="0" err="1" smtClean="0"/>
              <a:t>kombinaciji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neadekvatnim</a:t>
            </a:r>
            <a:r>
              <a:rPr lang="en-US" sz="2400" dirty="0" smtClean="0"/>
              <a:t> </a:t>
            </a:r>
            <a:r>
              <a:rPr lang="en-US" sz="2400" dirty="0" err="1" smtClean="0"/>
              <a:t>upravljanjem</a:t>
            </a:r>
            <a:r>
              <a:rPr lang="en-US" sz="2400" dirty="0" smtClean="0"/>
              <a:t>, </a:t>
            </a:r>
            <a:r>
              <a:rPr lang="en-US" sz="2400" dirty="0" err="1" smtClean="0"/>
              <a:t>nedostatkom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stručnosti</a:t>
            </a:r>
            <a:r>
              <a:rPr lang="en-US" sz="2400" dirty="0" smtClean="0"/>
              <a:t>, </a:t>
            </a:r>
            <a:r>
              <a:rPr lang="en-US" sz="2400" dirty="0" err="1" smtClean="0"/>
              <a:t>povećava</a:t>
            </a:r>
            <a:r>
              <a:rPr lang="en-US" sz="2400" dirty="0" smtClean="0"/>
              <a:t> </a:t>
            </a:r>
            <a:r>
              <a:rPr lang="en-US" sz="2400" dirty="0" err="1" smtClean="0"/>
              <a:t>intenzitet</a:t>
            </a:r>
            <a:r>
              <a:rPr lang="en-US" sz="2400" dirty="0" smtClean="0"/>
              <a:t> </a:t>
            </a:r>
            <a:r>
              <a:rPr lang="en-US" sz="2400" dirty="0" err="1" smtClean="0"/>
              <a:t>ozbiljnosti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socijalnih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dalje</a:t>
            </a:r>
            <a:r>
              <a:rPr lang="en-US" sz="2400" dirty="0" smtClean="0"/>
              <a:t> </a:t>
            </a:r>
            <a:r>
              <a:rPr lang="en-US" sz="2400" dirty="0" err="1" smtClean="0"/>
              <a:t>međusobno</a:t>
            </a:r>
            <a:r>
              <a:rPr lang="en-US" sz="2400" dirty="0" smtClean="0"/>
              <a:t> </a:t>
            </a:r>
            <a:r>
              <a:rPr lang="en-US" sz="2400" dirty="0" err="1" smtClean="0"/>
              <a:t>pojačavaju</a:t>
            </a:r>
            <a:r>
              <a:rPr lang="en-US" sz="2400" dirty="0" smtClean="0"/>
              <a:t> </a:t>
            </a:r>
            <a:r>
              <a:rPr lang="en-US" sz="2400" dirty="0" err="1" smtClean="0"/>
              <a:t>pogotovo</a:t>
            </a:r>
            <a:r>
              <a:rPr lang="en-US" sz="2400" dirty="0" smtClean="0"/>
              <a:t> u gusto </a:t>
            </a:r>
            <a:r>
              <a:rPr lang="en-US" sz="2400" dirty="0" err="1" smtClean="0"/>
              <a:t>naseljenim</a:t>
            </a:r>
            <a:r>
              <a:rPr lang="en-US" sz="2400" dirty="0" smtClean="0"/>
              <a:t> </a:t>
            </a:r>
            <a:r>
              <a:rPr lang="en-US" sz="2400" dirty="0" err="1" smtClean="0"/>
              <a:t>oblastima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Zagađenje</a:t>
            </a:r>
            <a:r>
              <a:rPr lang="en-US" sz="2400" dirty="0" smtClean="0"/>
              <a:t> </a:t>
            </a:r>
            <a:r>
              <a:rPr lang="en-US" sz="2400" dirty="0" err="1" smtClean="0"/>
              <a:t>vazduha</a:t>
            </a:r>
            <a:r>
              <a:rPr lang="en-US" sz="2400" dirty="0" smtClean="0"/>
              <a:t>, </a:t>
            </a:r>
            <a:r>
              <a:rPr lang="en-US" sz="2400" dirty="0" err="1" smtClean="0"/>
              <a:t>loše</a:t>
            </a:r>
            <a:r>
              <a:rPr lang="en-US" sz="2400" dirty="0" smtClean="0"/>
              <a:t> </a:t>
            </a:r>
            <a:r>
              <a:rPr lang="en-US" sz="2400" dirty="0" err="1" smtClean="0"/>
              <a:t>upravljanje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čvrstim</a:t>
            </a:r>
            <a:r>
              <a:rPr lang="en-US" sz="2400" dirty="0" smtClean="0"/>
              <a:t> </a:t>
            </a:r>
            <a:r>
              <a:rPr lang="en-US" sz="2400" dirty="0" err="1" smtClean="0"/>
              <a:t>otpadom</a:t>
            </a:r>
            <a:r>
              <a:rPr lang="en-US" sz="2400" dirty="0" smtClean="0"/>
              <a:t>, </a:t>
            </a:r>
            <a:r>
              <a:rPr lang="en-US" sz="2400" dirty="0" err="1" smtClean="0"/>
              <a:t>opasnim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toksičnim</a:t>
            </a:r>
            <a:r>
              <a:rPr lang="en-US" sz="2400" dirty="0" smtClean="0"/>
              <a:t> </a:t>
            </a:r>
            <a:r>
              <a:rPr lang="en-US" sz="2400" dirty="0" err="1" smtClean="0"/>
              <a:t>otpadima</a:t>
            </a:r>
            <a:r>
              <a:rPr lang="en-US" sz="2400" dirty="0" smtClean="0"/>
              <a:t>, </a:t>
            </a:r>
            <a:r>
              <a:rPr lang="en-US" sz="2400" dirty="0" err="1" smtClean="0"/>
              <a:t>zagađenje</a:t>
            </a:r>
            <a:r>
              <a:rPr lang="en-US" sz="2400" dirty="0" smtClean="0"/>
              <a:t> </a:t>
            </a:r>
            <a:r>
              <a:rPr lang="en-US" sz="2400" dirty="0" err="1" smtClean="0"/>
              <a:t>izazvano</a:t>
            </a:r>
            <a:r>
              <a:rPr lang="en-US" sz="2400" dirty="0" smtClean="0"/>
              <a:t> </a:t>
            </a:r>
            <a:r>
              <a:rPr lang="en-US" sz="2400" dirty="0" err="1" smtClean="0"/>
              <a:t>bukom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kontaminacija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, </a:t>
            </a:r>
            <a:r>
              <a:rPr lang="en-US" sz="2400" dirty="0" err="1" smtClean="0"/>
              <a:t>zajedno</a:t>
            </a:r>
            <a:r>
              <a:rPr lang="en-US" sz="2400" dirty="0" smtClean="0"/>
              <a:t> </a:t>
            </a:r>
            <a:r>
              <a:rPr lang="en-US" sz="2400" dirty="0" err="1" smtClean="0"/>
              <a:t>pretvaraju</a:t>
            </a:r>
            <a:r>
              <a:rPr lang="en-US" sz="2400" dirty="0" smtClean="0"/>
              <a:t> urbane </a:t>
            </a:r>
            <a:r>
              <a:rPr lang="en-US" sz="2400" dirty="0" err="1" smtClean="0"/>
              <a:t>oblasti</a:t>
            </a:r>
            <a:r>
              <a:rPr lang="en-US" sz="2400" dirty="0" smtClean="0"/>
              <a:t> u </a:t>
            </a:r>
            <a:r>
              <a:rPr lang="en-US" sz="2400" dirty="0" err="1" smtClean="0"/>
              <a:t>ekološke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krizne</a:t>
            </a:r>
            <a:r>
              <a:rPr lang="en-US" sz="2400" dirty="0" smtClean="0"/>
              <a:t> zone. </a:t>
            </a:r>
            <a:endParaRPr lang="sr-Latn-RS" sz="2400" dirty="0" smtClean="0"/>
          </a:p>
          <a:p>
            <a:r>
              <a:rPr lang="en-US" sz="2400" dirty="0" smtClean="0"/>
              <a:t>U </a:t>
            </a:r>
            <a:r>
              <a:rPr lang="en-US" sz="2400" dirty="0" err="1" smtClean="0"/>
              <a:t>ovakvim</a:t>
            </a:r>
            <a:r>
              <a:rPr lang="en-US" sz="2400" dirty="0" smtClean="0"/>
              <a:t> </a:t>
            </a:r>
            <a:r>
              <a:rPr lang="en-US" sz="2400" dirty="0" err="1" smtClean="0"/>
              <a:t>situacijama</a:t>
            </a:r>
            <a:r>
              <a:rPr lang="en-US" sz="2400" dirty="0" smtClean="0"/>
              <a:t>, </a:t>
            </a:r>
            <a:r>
              <a:rPr lang="en-US" sz="2400" dirty="0" err="1" smtClean="0"/>
              <a:t>deca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 </a:t>
            </a:r>
            <a:r>
              <a:rPr lang="en-US" sz="2400" dirty="0" err="1" smtClean="0"/>
              <a:t>siromašnih</a:t>
            </a:r>
            <a:r>
              <a:rPr lang="en-US" sz="2400" dirty="0" smtClean="0"/>
              <a:t> </a:t>
            </a:r>
            <a:r>
              <a:rPr lang="en-US" sz="2400" dirty="0" err="1" smtClean="0"/>
              <a:t>domaćinstava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najizloženija</a:t>
            </a:r>
            <a:r>
              <a:rPr lang="en-US" sz="2400" dirty="0" smtClean="0"/>
              <a:t> </a:t>
            </a:r>
            <a:r>
              <a:rPr lang="en-US" sz="2400" dirty="0" err="1" smtClean="0"/>
              <a:t>neizbežnim</a:t>
            </a:r>
            <a:r>
              <a:rPr lang="en-US" sz="2400" dirty="0" smtClean="0"/>
              <a:t>  </a:t>
            </a:r>
            <a:r>
              <a:rPr lang="en-US" sz="2400" dirty="0" err="1" smtClean="0"/>
              <a:t>zdravstvenim</a:t>
            </a:r>
            <a:r>
              <a:rPr lang="en-US" sz="2400" dirty="0" smtClean="0"/>
              <a:t> </a:t>
            </a:r>
            <a:r>
              <a:rPr lang="en-US" sz="2400" dirty="0" err="1" smtClean="0"/>
              <a:t>rizicima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" name="Picture 3" descr="C:\Users\User\Desktop\rs_img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1571612"/>
            <a:ext cx="8229600" cy="1143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rgbClr val="FF0000"/>
                </a:solidFill>
              </a:rPr>
              <a:t>Održivi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razvoj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err="1" smtClean="0">
                <a:solidFill>
                  <a:srgbClr val="FF0000"/>
                </a:solidFill>
              </a:rPr>
              <a:t>kao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dinamički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koncept</a:t>
            </a:r>
            <a:r>
              <a:rPr lang="en-US" sz="2800" b="1" i="1" dirty="0" smtClean="0">
                <a:solidFill>
                  <a:srgbClr val="FF0000"/>
                </a:solidFill>
              </a:rPr>
              <a:t/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9144000" cy="14287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b="1" dirty="0" smtClean="0"/>
          </a:p>
          <a:p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je </a:t>
            </a:r>
            <a:r>
              <a:rPr lang="en-US" sz="2400" dirty="0" err="1" smtClean="0"/>
              <a:t>dinamički</a:t>
            </a:r>
            <a:r>
              <a:rPr lang="en-US" sz="2400" dirty="0" smtClean="0"/>
              <a:t> </a:t>
            </a:r>
            <a:r>
              <a:rPr lang="en-US" sz="2400" dirty="0" err="1" smtClean="0"/>
              <a:t>koncept</a:t>
            </a:r>
            <a:r>
              <a:rPr lang="en-US" sz="2400" dirty="0" smtClean="0"/>
              <a:t>, </a:t>
            </a:r>
            <a:r>
              <a:rPr lang="en-US" sz="2400" dirty="0" err="1" smtClean="0"/>
              <a:t>jer</a:t>
            </a:r>
            <a:r>
              <a:rPr lang="en-US" sz="2400" dirty="0" smtClean="0"/>
              <a:t> se ne </a:t>
            </a:r>
            <a:r>
              <a:rPr lang="en-US" sz="2400" dirty="0" err="1" smtClean="0"/>
              <a:t>radi</a:t>
            </a:r>
            <a:r>
              <a:rPr lang="en-US" sz="2400" dirty="0" smtClean="0"/>
              <a:t> o tome </a:t>
            </a:r>
            <a:r>
              <a:rPr lang="en-US" sz="2400" dirty="0" err="1" smtClean="0"/>
              <a:t>da</a:t>
            </a:r>
            <a:r>
              <a:rPr lang="en-US" sz="2400" b="1" dirty="0" smtClean="0"/>
              <a:t> s</a:t>
            </a:r>
            <a:r>
              <a:rPr lang="en-US" sz="2400" dirty="0" smtClean="0"/>
              <a:t>e </a:t>
            </a:r>
            <a:r>
              <a:rPr lang="en-US" sz="2400" dirty="0" err="1" smtClean="0"/>
              <a:t>uspostave</a:t>
            </a:r>
            <a:r>
              <a:rPr lang="en-US" sz="2400" dirty="0" smtClean="0"/>
              <a:t> </a:t>
            </a:r>
            <a:r>
              <a:rPr lang="en-US" sz="2400" dirty="0" err="1" smtClean="0"/>
              <a:t>statične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o tome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identifikuju</a:t>
            </a:r>
            <a:r>
              <a:rPr lang="en-US" sz="2400" dirty="0" smtClean="0"/>
              <a:t> </a:t>
            </a:r>
            <a:r>
              <a:rPr lang="en-US" sz="2400" dirty="0" err="1" smtClean="0"/>
              <a:t>fiksni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društvenog</a:t>
            </a:r>
            <a:r>
              <a:rPr lang="en-US" sz="2400" dirty="0" smtClean="0"/>
              <a:t>, </a:t>
            </a:r>
            <a:r>
              <a:rPr lang="en-US" sz="2400" dirty="0" err="1" smtClean="0"/>
              <a:t>ekonomskog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političkog</a:t>
            </a:r>
            <a:r>
              <a:rPr lang="en-US" sz="2400" dirty="0" smtClean="0"/>
              <a:t> </a:t>
            </a:r>
            <a:r>
              <a:rPr lang="en-US" sz="2400" dirty="0" err="1" smtClean="0"/>
              <a:t>života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i="1" dirty="0" smtClean="0"/>
              <a:t>U tom </a:t>
            </a:r>
            <a:r>
              <a:rPr lang="en-US" sz="2400" i="1" dirty="0" err="1" smtClean="0"/>
              <a:t>smislu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bolje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govoriti</a:t>
            </a:r>
            <a:r>
              <a:rPr lang="en-US" sz="2400" i="1" dirty="0" smtClean="0"/>
              <a:t> o </a:t>
            </a:r>
            <a:r>
              <a:rPr lang="en-US" sz="2400" i="1" dirty="0" err="1" smtClean="0"/>
              <a:t>promovisanju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, a ne o </a:t>
            </a:r>
            <a:r>
              <a:rPr lang="en-US" sz="2400" i="1" dirty="0" err="1" smtClean="0"/>
              <a:t>postizanju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. </a:t>
            </a:r>
          </a:p>
          <a:p>
            <a:r>
              <a:rPr lang="en-US" sz="2400" dirty="0" err="1" smtClean="0"/>
              <a:t>Usvajanje</a:t>
            </a:r>
            <a:r>
              <a:rPr lang="en-US" sz="2400" dirty="0" smtClean="0"/>
              <a:t> </a:t>
            </a:r>
            <a:r>
              <a:rPr lang="en-US" sz="2400" dirty="0" err="1" smtClean="0"/>
              <a:t>dinamičkog</a:t>
            </a:r>
            <a:r>
              <a:rPr lang="en-US" sz="2400" dirty="0" smtClean="0"/>
              <a:t> </a:t>
            </a:r>
            <a:r>
              <a:rPr lang="en-US" sz="2400" dirty="0" err="1" smtClean="0"/>
              <a:t>razumevanja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,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pomaže</a:t>
            </a:r>
            <a:r>
              <a:rPr lang="en-US" sz="2400" dirty="0" smtClean="0"/>
              <a:t> u </a:t>
            </a:r>
            <a:r>
              <a:rPr lang="en-US" sz="2400" dirty="0" err="1" smtClean="0"/>
              <a:t>prihvatanju</a:t>
            </a:r>
            <a:r>
              <a:rPr lang="en-US" sz="2400" dirty="0" smtClean="0"/>
              <a:t> </a:t>
            </a:r>
            <a:r>
              <a:rPr lang="en-US" sz="2400" dirty="0" err="1" smtClean="0"/>
              <a:t>scenarija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različite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alternativne</a:t>
            </a:r>
            <a:r>
              <a:rPr lang="en-US" sz="2400" dirty="0" smtClean="0"/>
              <a:t> </a:t>
            </a:r>
            <a:r>
              <a:rPr lang="en-US" sz="2400" dirty="0" err="1" smtClean="0"/>
              <a:t>budućnosti</a:t>
            </a:r>
            <a:r>
              <a:rPr lang="en-US" sz="2400" dirty="0" smtClean="0"/>
              <a:t> </a:t>
            </a:r>
            <a:r>
              <a:rPr lang="en-US" sz="2400" dirty="0" err="1" smtClean="0"/>
              <a:t>stoje</a:t>
            </a:r>
            <a:r>
              <a:rPr lang="en-US" sz="2400" dirty="0" smtClean="0"/>
              <a:t> </a:t>
            </a:r>
            <a:r>
              <a:rPr lang="en-US" sz="2400" dirty="0" err="1" smtClean="0"/>
              <a:t>pred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društvom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dirty="0" err="1" smtClean="0"/>
              <a:t>Promovisanje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se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tiče</a:t>
            </a:r>
            <a:r>
              <a:rPr lang="en-US" sz="2400" dirty="0" smtClean="0"/>
              <a:t> </a:t>
            </a:r>
            <a:r>
              <a:rPr lang="en-US" sz="2400" dirty="0" err="1" smtClean="0"/>
              <a:t>stvaranja</a:t>
            </a:r>
            <a:r>
              <a:rPr lang="en-US" sz="2400" dirty="0" smtClean="0"/>
              <a:t> </a:t>
            </a:r>
            <a:r>
              <a:rPr lang="en-US" sz="2400" dirty="0" err="1" smtClean="0"/>
              <a:t>vizija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alternativnih</a:t>
            </a:r>
            <a:r>
              <a:rPr lang="en-US" sz="2400" dirty="0" smtClean="0"/>
              <a:t> </a:t>
            </a:r>
            <a:r>
              <a:rPr lang="en-US" sz="2400" dirty="0" err="1" smtClean="0"/>
              <a:t>budućnosti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prihvatanja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održive</a:t>
            </a:r>
            <a:r>
              <a:rPr lang="en-US" sz="2400" dirty="0" smtClean="0"/>
              <a:t> </a:t>
            </a:r>
            <a:r>
              <a:rPr lang="en-US" sz="2400" dirty="0" err="1" smtClean="0"/>
              <a:t>budućnosti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promene</a:t>
            </a:r>
            <a:r>
              <a:rPr lang="en-US" sz="2400" dirty="0" smtClean="0"/>
              <a:t> </a:t>
            </a:r>
            <a:r>
              <a:rPr lang="en-US" sz="2400" dirty="0" err="1" smtClean="0"/>
              <a:t>stavova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u </a:t>
            </a:r>
            <a:r>
              <a:rPr lang="en-US" sz="2400" dirty="0" err="1" smtClean="0"/>
              <a:t>društvu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inovativne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politike</a:t>
            </a:r>
            <a:r>
              <a:rPr lang="en-US" sz="2400" dirty="0" smtClean="0"/>
              <a:t>, </a:t>
            </a:r>
            <a:r>
              <a:rPr lang="en-US" sz="2400" dirty="0" err="1" smtClean="0"/>
              <a:t>političke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transformacije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ekonomska</a:t>
            </a:r>
            <a:r>
              <a:rPr lang="en-US" sz="2400" dirty="0" smtClean="0"/>
              <a:t> </a:t>
            </a:r>
            <a:r>
              <a:rPr lang="en-US" sz="2400" dirty="0" err="1" smtClean="0"/>
              <a:t>restruktuiranja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Users\User\Desktop\0912_wilderness-conservation-1000x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"/>
            <a:ext cx="2034930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1571612"/>
            <a:ext cx="8229600" cy="1143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kao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dinamički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koncept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14287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/>
              <a:t>   </a:t>
            </a: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Promovisanje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dirty="0" err="1" smtClean="0"/>
              <a:t>Promovisanje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je </a:t>
            </a:r>
            <a:r>
              <a:rPr lang="en-US" sz="2400" dirty="0" err="1" smtClean="0"/>
              <a:t>stalni</a:t>
            </a:r>
            <a:r>
              <a:rPr lang="en-US" sz="2400" dirty="0" smtClean="0"/>
              <a:t> </a:t>
            </a:r>
            <a:r>
              <a:rPr lang="en-US" sz="2400" dirty="0" err="1" smtClean="0"/>
              <a:t>proces</a:t>
            </a:r>
            <a:r>
              <a:rPr lang="en-US" sz="2400" dirty="0" smtClean="0"/>
              <a:t>, </a:t>
            </a:r>
            <a:r>
              <a:rPr lang="en-US" sz="2400" dirty="0" err="1" smtClean="0"/>
              <a:t>čije</a:t>
            </a:r>
            <a:r>
              <a:rPr lang="en-US" sz="2400" dirty="0" smtClean="0"/>
              <a:t> se </a:t>
            </a:r>
            <a:r>
              <a:rPr lang="en-US" sz="2400" dirty="0" err="1" smtClean="0"/>
              <a:t>željene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karakteristike</a:t>
            </a:r>
            <a:r>
              <a:rPr lang="en-US" sz="2400" dirty="0" smtClean="0"/>
              <a:t> </a:t>
            </a:r>
            <a:r>
              <a:rPr lang="en-US" sz="2400" dirty="0" err="1" smtClean="0"/>
              <a:t>menjaju</a:t>
            </a:r>
            <a:r>
              <a:rPr lang="en-US" sz="2400" dirty="0" smtClean="0"/>
              <a:t> </a:t>
            </a:r>
            <a:r>
              <a:rPr lang="en-US" sz="2400" dirty="0" err="1" smtClean="0"/>
              <a:t>tokom</a:t>
            </a:r>
            <a:r>
              <a:rPr lang="en-US" sz="2400" dirty="0" smtClean="0"/>
              <a:t> </a:t>
            </a:r>
            <a:r>
              <a:rPr lang="en-US" sz="2400" dirty="0" err="1" smtClean="0"/>
              <a:t>vremena</a:t>
            </a:r>
            <a:r>
              <a:rPr lang="en-US" sz="2400" dirty="0" smtClean="0"/>
              <a:t>, u </a:t>
            </a:r>
            <a:r>
              <a:rPr lang="en-US" sz="2400" dirty="0" err="1" smtClean="0"/>
              <a:t>zavisnosti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lokacije</a:t>
            </a:r>
            <a:r>
              <a:rPr lang="en-US" sz="2400" dirty="0" smtClean="0"/>
              <a:t> u </a:t>
            </a:r>
            <a:r>
              <a:rPr lang="en-US" sz="2400" dirty="0" err="1" smtClean="0"/>
              <a:t>različitim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društvenim</a:t>
            </a:r>
            <a:r>
              <a:rPr lang="en-US" sz="2400" dirty="0" smtClean="0"/>
              <a:t>, </a:t>
            </a:r>
            <a:r>
              <a:rPr lang="en-US" sz="2400" dirty="0" err="1" smtClean="0"/>
              <a:t>političkim</a:t>
            </a:r>
            <a:r>
              <a:rPr lang="en-US" sz="2400" dirty="0" smtClean="0"/>
              <a:t>, </a:t>
            </a:r>
            <a:r>
              <a:rPr lang="en-US" sz="2400" dirty="0" err="1" smtClean="0"/>
              <a:t>kulturološkim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istorijskim</a:t>
            </a:r>
            <a:r>
              <a:rPr lang="en-US" sz="2400" dirty="0" smtClean="0"/>
              <a:t> </a:t>
            </a:r>
            <a:r>
              <a:rPr lang="en-US" sz="2400" dirty="0" err="1" smtClean="0"/>
              <a:t>kontekstima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sr-Latn-RS" sz="2400" dirty="0" smtClean="0"/>
              <a:t>“P</a:t>
            </a:r>
            <a:r>
              <a:rPr lang="en-US" sz="2400" dirty="0" err="1" smtClean="0"/>
              <a:t>romovisanje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“ se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se </a:t>
            </a:r>
            <a:r>
              <a:rPr lang="en-US" sz="2400" dirty="0" err="1" smtClean="0"/>
              <a:t>ukazalo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sr-Latn-RS" sz="2400" dirty="0" smtClean="0"/>
              <a:t>:</a:t>
            </a:r>
          </a:p>
          <a:p>
            <a:r>
              <a:rPr lang="en-US" sz="2400" dirty="0" smtClean="0"/>
              <a:t> </a:t>
            </a:r>
            <a:r>
              <a:rPr lang="sr-Latn-RS" sz="2400" dirty="0" err="1" smtClean="0"/>
              <a:t>O</a:t>
            </a:r>
            <a:r>
              <a:rPr lang="en-US" sz="2400" dirty="0" err="1" smtClean="0"/>
              <a:t>setljivost</a:t>
            </a:r>
            <a:r>
              <a:rPr lang="en-US" sz="2400" dirty="0" smtClean="0"/>
              <a:t> </a:t>
            </a:r>
            <a:r>
              <a:rPr lang="sr-Latn-RS" sz="2400" dirty="0" smtClean="0"/>
              <a:t>tokom vremena (osetljivost </a:t>
            </a:r>
            <a:r>
              <a:rPr lang="en-US" sz="2400" dirty="0" err="1" smtClean="0"/>
              <a:t>razvijanja</a:t>
            </a:r>
            <a:r>
              <a:rPr lang="en-US" sz="2400" dirty="0" smtClean="0"/>
              <a:t> </a:t>
            </a:r>
            <a:r>
              <a:rPr lang="en-US" sz="2400" dirty="0" err="1" smtClean="0"/>
              <a:t>razumevanja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mišljenja</a:t>
            </a:r>
            <a:r>
              <a:rPr lang="en-US" sz="2400" dirty="0" smtClean="0"/>
              <a:t> o tome </a:t>
            </a:r>
            <a:r>
              <a:rPr lang="en-US" sz="2400" dirty="0" err="1" smtClean="0"/>
              <a:t>šta</a:t>
            </a:r>
            <a:r>
              <a:rPr lang="en-US" sz="2400" dirty="0" smtClean="0"/>
              <a:t> </a:t>
            </a:r>
            <a:r>
              <a:rPr lang="en-US" sz="2400" dirty="0" err="1" smtClean="0"/>
              <a:t>konstituiše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sr-Latn-RS" sz="2400" dirty="0" smtClean="0"/>
              <a:t>).</a:t>
            </a:r>
          </a:p>
          <a:p>
            <a:r>
              <a:rPr lang="sr-Latn-RS" sz="2400" dirty="0" smtClean="0"/>
              <a:t>Osetljivost u zavisnosti od prostora (</a:t>
            </a:r>
            <a:r>
              <a:rPr lang="en-US" sz="2400" dirty="0" err="1" smtClean="0"/>
              <a:t>činjenic</a:t>
            </a:r>
            <a:r>
              <a:rPr lang="sr-Latn-R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različita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društva</a:t>
            </a:r>
            <a:r>
              <a:rPr lang="en-US" sz="2400" dirty="0" smtClean="0"/>
              <a:t>, </a:t>
            </a:r>
            <a:r>
              <a:rPr lang="en-US" sz="2400" dirty="0" err="1" smtClean="0"/>
              <a:t>kulture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grupe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težiti</a:t>
            </a:r>
            <a:r>
              <a:rPr lang="en-US" sz="2400" dirty="0" smtClean="0"/>
              <a:t> ka </a:t>
            </a:r>
            <a:r>
              <a:rPr lang="en-US" sz="2400" dirty="0" err="1" smtClean="0"/>
              <a:t>različitim</a:t>
            </a:r>
            <a:r>
              <a:rPr lang="en-US" sz="2400" dirty="0" smtClean="0"/>
              <a:t> </a:t>
            </a:r>
            <a:r>
              <a:rPr lang="en-US" sz="2400" dirty="0" err="1" smtClean="0"/>
              <a:t>putevima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sr-Latn-RS" sz="2400" dirty="0" smtClean="0"/>
              <a:t>).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Users\User\Desktop\0912_wilderness-conservation-1000x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"/>
            <a:ext cx="2714612" cy="181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3116"/>
            <a:ext cx="8229600" cy="1143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kao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dinamički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koncept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9001124" cy="14287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/>
              <a:t>   </a:t>
            </a: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Promovisanje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i="1" dirty="0" err="1" smtClean="0"/>
              <a:t>Generalno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promovisanje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podrazumeva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društvene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promene</a:t>
            </a:r>
            <a:r>
              <a:rPr lang="en-US" sz="2400" i="1" dirty="0" smtClean="0"/>
              <a:t> u </a:t>
            </a:r>
            <a:r>
              <a:rPr lang="en-US" sz="2400" i="1" dirty="0" err="1" smtClean="0"/>
              <a:t>okvirima</a:t>
            </a:r>
            <a:r>
              <a:rPr lang="en-US" sz="2400" i="1" dirty="0" smtClean="0"/>
              <a:t> tri </a:t>
            </a:r>
            <a:r>
              <a:rPr lang="en-US" sz="2400" i="1" dirty="0" err="1" smtClean="0"/>
              <a:t>osnovne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dimnzije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Društvene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dimenzije</a:t>
            </a:r>
            <a:r>
              <a:rPr lang="en-US" sz="2400" dirty="0" smtClean="0"/>
              <a:t> (</a:t>
            </a:r>
            <a:r>
              <a:rPr lang="en-US" sz="2400" dirty="0" err="1" smtClean="0"/>
              <a:t>koja</a:t>
            </a:r>
            <a:r>
              <a:rPr lang="en-US" sz="2400" dirty="0" smtClean="0"/>
              <a:t> se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ljudski</a:t>
            </a:r>
            <a:r>
              <a:rPr lang="en-US" sz="2400" dirty="0" smtClean="0"/>
              <a:t> moral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, </a:t>
            </a:r>
            <a:r>
              <a:rPr lang="en-US" sz="2400" dirty="0" err="1" smtClean="0"/>
              <a:t>odnose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institucije</a:t>
            </a:r>
            <a:r>
              <a:rPr lang="en-US" sz="2400" dirty="0" smtClean="0"/>
              <a:t>);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Ekonomske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dimenzije</a:t>
            </a:r>
            <a:r>
              <a:rPr lang="en-US" sz="2400" dirty="0" smtClean="0"/>
              <a:t> (</a:t>
            </a:r>
            <a:r>
              <a:rPr lang="en-US" sz="2400" dirty="0" err="1" smtClean="0"/>
              <a:t>koja</a:t>
            </a:r>
            <a:r>
              <a:rPr lang="en-US" sz="2400" dirty="0" smtClean="0"/>
              <a:t> se </a:t>
            </a:r>
            <a:r>
              <a:rPr lang="en-US" sz="2400" dirty="0" err="1" smtClean="0"/>
              <a:t>tiče</a:t>
            </a:r>
            <a:r>
              <a:rPr lang="en-US" sz="2400" dirty="0" smtClean="0"/>
              <a:t> </a:t>
            </a:r>
            <a:r>
              <a:rPr lang="en-US" sz="2400" dirty="0" err="1" smtClean="0"/>
              <a:t>alokacije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distribucije</a:t>
            </a:r>
            <a:r>
              <a:rPr lang="en-US" sz="2400" dirty="0" smtClean="0"/>
              <a:t> </a:t>
            </a:r>
            <a:r>
              <a:rPr lang="en-US" sz="2400" dirty="0" err="1" smtClean="0"/>
              <a:t>retkih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);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Ekološke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dimenzije</a:t>
            </a:r>
            <a:r>
              <a:rPr lang="en-US" sz="2400" dirty="0" smtClean="0"/>
              <a:t> (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uključuje</a:t>
            </a:r>
            <a:r>
              <a:rPr lang="en-US" sz="2400" dirty="0" smtClean="0"/>
              <a:t> </a:t>
            </a:r>
            <a:r>
              <a:rPr lang="sr-Latn-RS" sz="2400" dirty="0" smtClean="0"/>
              <a:t>efekte </a:t>
            </a:r>
            <a:r>
              <a:rPr lang="en-US" sz="2400" dirty="0" err="1" smtClean="0"/>
              <a:t>ekonomske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društvene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resurse</a:t>
            </a:r>
            <a:r>
              <a:rPr lang="en-US" sz="2400" dirty="0" smtClean="0"/>
              <a:t>).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b="1" dirty="0" smtClean="0"/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Users\User\Desktop\0912_wilderness-conservation-1000x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2"/>
            <a:ext cx="3067897" cy="204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Značenje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termina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održivosti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6786578" cy="34496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Imperativ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</a:t>
            </a:r>
            <a:r>
              <a:rPr lang="en-US" sz="2400" dirty="0" err="1" smtClean="0"/>
              <a:t>podrazumeva</a:t>
            </a:r>
            <a:r>
              <a:rPr lang="en-US" sz="2400" dirty="0" smtClean="0"/>
              <a:t> </a:t>
            </a:r>
            <a:r>
              <a:rPr lang="en-US" sz="2400" dirty="0" err="1" smtClean="0"/>
              <a:t>razvijanje</a:t>
            </a:r>
            <a:r>
              <a:rPr lang="en-US" sz="2400" dirty="0" smtClean="0"/>
              <a:t> </a:t>
            </a:r>
            <a:r>
              <a:rPr lang="en-US" sz="2400" dirty="0" err="1" smtClean="0"/>
              <a:t>kvalitetnog</a:t>
            </a:r>
            <a:r>
              <a:rPr lang="en-US" sz="2400" dirty="0" smtClean="0"/>
              <a:t> </a:t>
            </a:r>
            <a:r>
              <a:rPr lang="en-US" sz="2400" dirty="0" err="1" smtClean="0"/>
              <a:t>odnosa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funkcionisanju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err="1" smtClean="0"/>
              <a:t>Činjenica</a:t>
            </a:r>
            <a:r>
              <a:rPr lang="en-US" sz="2400" dirty="0" smtClean="0"/>
              <a:t> </a:t>
            </a:r>
            <a:r>
              <a:rPr lang="en-US" sz="2400" dirty="0" smtClean="0"/>
              <a:t>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višestruko</a:t>
            </a:r>
            <a:r>
              <a:rPr lang="en-US" sz="2400" dirty="0" smtClean="0"/>
              <a:t> </a:t>
            </a:r>
            <a:r>
              <a:rPr lang="en-US" sz="2400" dirty="0" err="1" smtClean="0"/>
              <a:t>zavise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, u </a:t>
            </a:r>
            <a:r>
              <a:rPr lang="en-US" sz="2400" dirty="0" err="1" smtClean="0"/>
              <a:t>smislu</a:t>
            </a:r>
            <a:r>
              <a:rPr lang="en-US" sz="2400" dirty="0" smtClean="0"/>
              <a:t> </a:t>
            </a:r>
            <a:r>
              <a:rPr lang="en-US" sz="2400" dirty="0" err="1" smtClean="0"/>
              <a:t>zavisnosti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funkcija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to </a:t>
            </a:r>
            <a:r>
              <a:rPr lang="en-US" sz="2400" dirty="0" err="1" smtClean="0"/>
              <a:t>npr</a:t>
            </a:r>
            <a:r>
              <a:rPr lang="en-US" sz="2400" dirty="0" smtClean="0"/>
              <a:t>. </a:t>
            </a:r>
            <a:r>
              <a:rPr lang="en-US" sz="2400" dirty="0" err="1" smtClean="0"/>
              <a:t>regulisanje</a:t>
            </a:r>
            <a:r>
              <a:rPr lang="en-US" sz="2400" dirty="0" smtClean="0"/>
              <a:t> </a:t>
            </a:r>
            <a:r>
              <a:rPr lang="en-US" sz="2400" dirty="0" err="1" smtClean="0"/>
              <a:t>klime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S </a:t>
            </a:r>
            <a:r>
              <a:rPr lang="en-US" sz="2400" dirty="0" err="1" smtClean="0"/>
              <a:t>druge</a:t>
            </a:r>
            <a:r>
              <a:rPr lang="en-US" sz="2400" dirty="0" smtClean="0"/>
              <a:t> </a:t>
            </a:r>
            <a:r>
              <a:rPr lang="en-US" sz="2400" dirty="0" err="1" smtClean="0"/>
              <a:t>strane</a:t>
            </a:r>
            <a:r>
              <a:rPr lang="en-US" sz="2400" dirty="0" smtClean="0"/>
              <a:t>,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svesno</a:t>
            </a:r>
            <a:r>
              <a:rPr lang="en-US" sz="2400" dirty="0" smtClean="0"/>
              <a:t> </a:t>
            </a:r>
            <a:r>
              <a:rPr lang="en-US" sz="2400" dirty="0" err="1" smtClean="0"/>
              <a:t>oblikuju</a:t>
            </a:r>
            <a:r>
              <a:rPr lang="en-US" sz="2400" dirty="0" smtClean="0"/>
              <a:t> </a:t>
            </a:r>
            <a:r>
              <a:rPr lang="en-US" sz="2400" dirty="0" err="1" smtClean="0"/>
              <a:t>svoje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prirodno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okruženje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</a:t>
            </a:r>
            <a:r>
              <a:rPr lang="en-US" sz="2400" dirty="0" err="1" smtClean="0"/>
              <a:t>oformili</a:t>
            </a:r>
            <a:r>
              <a:rPr lang="en-US" sz="2400" dirty="0" smtClean="0"/>
              <a:t> </a:t>
            </a:r>
            <a:r>
              <a:rPr lang="en-US" sz="2400" dirty="0" err="1" smtClean="0"/>
              <a:t>svoj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(</a:t>
            </a:r>
            <a:r>
              <a:rPr lang="en-US" sz="2400" dirty="0" err="1" smtClean="0"/>
              <a:t>materijali</a:t>
            </a:r>
            <a:r>
              <a:rPr lang="en-US" sz="2400" dirty="0" smtClean="0"/>
              <a:t> se </a:t>
            </a:r>
            <a:r>
              <a:rPr lang="en-US" sz="2400" dirty="0" err="1" smtClean="0"/>
              <a:t>uzimaju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prirode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supstance</a:t>
            </a:r>
            <a:r>
              <a:rPr lang="en-US" sz="2400" dirty="0" smtClean="0"/>
              <a:t> se </a:t>
            </a:r>
            <a:r>
              <a:rPr lang="en-US" sz="2400" dirty="0" err="1" smtClean="0"/>
              <a:t>ispuštaju</a:t>
            </a:r>
            <a:r>
              <a:rPr lang="en-US" sz="2400" dirty="0" smtClean="0"/>
              <a:t> u </a:t>
            </a:r>
            <a:r>
              <a:rPr lang="en-US" sz="2400" dirty="0" err="1" smtClean="0"/>
              <a:t>prirodu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se </a:t>
            </a:r>
            <a:r>
              <a:rPr lang="en-US" sz="2400" dirty="0" err="1" smtClean="0"/>
              <a:t>menjaju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prirodni</a:t>
            </a:r>
            <a:r>
              <a:rPr lang="en-US" sz="2400" dirty="0" smtClean="0"/>
              <a:t> </a:t>
            </a:r>
            <a:r>
              <a:rPr lang="en-US" sz="2400" dirty="0" err="1" smtClean="0"/>
              <a:t>procesi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funkcije</a:t>
            </a:r>
            <a:r>
              <a:rPr lang="en-US" sz="2400" dirty="0" smtClean="0"/>
              <a:t>). Ova </a:t>
            </a:r>
            <a:r>
              <a:rPr lang="en-US" sz="2400" dirty="0" err="1" smtClean="0"/>
              <a:t>dvojaka</a:t>
            </a:r>
            <a:r>
              <a:rPr lang="en-US" sz="2400" dirty="0" smtClean="0"/>
              <a:t> </a:t>
            </a:r>
            <a:r>
              <a:rPr lang="en-US" sz="2400" dirty="0" err="1" smtClean="0"/>
              <a:t>veza</a:t>
            </a:r>
            <a:r>
              <a:rPr lang="en-US" sz="2400" dirty="0" smtClean="0"/>
              <a:t> </a:t>
            </a:r>
            <a:r>
              <a:rPr lang="en-US" sz="2400" dirty="0" err="1" smtClean="0"/>
              <a:t>predstavlja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izazov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ogleda</a:t>
            </a:r>
            <a:r>
              <a:rPr lang="en-US" sz="2400" dirty="0" smtClean="0"/>
              <a:t> u </a:t>
            </a:r>
            <a:r>
              <a:rPr lang="en-US" sz="2400" dirty="0" err="1" smtClean="0"/>
              <a:t>zauzimanju</a:t>
            </a:r>
            <a:r>
              <a:rPr lang="en-US" sz="2400" dirty="0" smtClean="0"/>
              <a:t> </a:t>
            </a:r>
            <a:r>
              <a:rPr lang="en-US" sz="2400" dirty="0" err="1" smtClean="0"/>
              <a:t>pravilnog</a:t>
            </a:r>
            <a:r>
              <a:rPr lang="en-US" sz="2400" dirty="0" smtClean="0"/>
              <a:t>, </a:t>
            </a:r>
            <a:r>
              <a:rPr lang="en-US" sz="2400" dirty="0" err="1" smtClean="0"/>
              <a:t>dugoročnog</a:t>
            </a:r>
            <a:r>
              <a:rPr lang="en-US" sz="2400" dirty="0" smtClean="0"/>
              <a:t> </a:t>
            </a:r>
            <a:r>
              <a:rPr lang="en-US" sz="2400" dirty="0" err="1" smtClean="0"/>
              <a:t>stava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prirodi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7" name="Picture 2" descr="C:\Users\User\Desktop\PuertoRico_CastilloMorro_SuzanneVanAt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20002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00306"/>
            <a:ext cx="8801136" cy="1071562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7072330" cy="16430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b="1" dirty="0" smtClean="0"/>
          </a:p>
          <a:p>
            <a:r>
              <a:rPr lang="en-US" sz="2400" i="1" dirty="0" err="1" smtClean="0"/>
              <a:t>Karakteristike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ekonomskog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ekološkog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društveno-kulturološkog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pristupa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razvoju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mogu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sažeto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predstaviti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sledeći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način</a:t>
            </a:r>
            <a:r>
              <a:rPr lang="en-US" sz="2400" i="1" dirty="0" smtClean="0"/>
              <a:t>:</a:t>
            </a:r>
          </a:p>
          <a:p>
            <a:pPr lvl="0"/>
            <a:r>
              <a:rPr lang="en-US" sz="2400" b="1" dirty="0" err="1" smtClean="0"/>
              <a:t>Ekonomski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pristup</a:t>
            </a:r>
            <a:r>
              <a:rPr lang="en-US" sz="2400" b="1" dirty="0" smtClean="0"/>
              <a:t>:</a:t>
            </a:r>
          </a:p>
          <a:p>
            <a:pPr lvl="0"/>
            <a:r>
              <a:rPr lang="en-US" sz="2400" dirty="0" err="1" smtClean="0"/>
              <a:t>Centralna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ekonomskog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pristupa</a:t>
            </a:r>
            <a:r>
              <a:rPr lang="en-US" sz="2400" dirty="0" smtClean="0"/>
              <a:t> je </a:t>
            </a:r>
            <a:r>
              <a:rPr lang="en-US" sz="2400" dirty="0" err="1" smtClean="0"/>
              <a:t>maksimizacija</a:t>
            </a:r>
            <a:r>
              <a:rPr lang="en-US" sz="2400" dirty="0" smtClean="0"/>
              <a:t> </a:t>
            </a:r>
            <a:r>
              <a:rPr lang="en-US" sz="2400" dirty="0" err="1" smtClean="0"/>
              <a:t>prihoda</a:t>
            </a:r>
            <a:r>
              <a:rPr lang="en-US" sz="2400" dirty="0" smtClean="0"/>
              <a:t> 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 smtClean="0"/>
              <a:t>održavanje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konstantne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uvećane</a:t>
            </a:r>
            <a:r>
              <a:rPr lang="en-US" sz="2400" dirty="0" smtClean="0"/>
              <a:t> </a:t>
            </a:r>
            <a:r>
              <a:rPr lang="en-US" sz="2400" dirty="0" err="1" smtClean="0"/>
              <a:t>zalihe</a:t>
            </a:r>
            <a:r>
              <a:rPr lang="en-US" sz="2400" dirty="0" smtClean="0"/>
              <a:t> </a:t>
            </a:r>
            <a:r>
              <a:rPr lang="en-US" sz="2400" dirty="0" err="1" smtClean="0"/>
              <a:t>kapitala</a:t>
            </a:r>
            <a:r>
              <a:rPr lang="en-US" sz="2400" dirty="0" smtClean="0"/>
              <a:t>. </a:t>
            </a:r>
          </a:p>
          <a:p>
            <a:pPr lvl="0"/>
            <a:r>
              <a:rPr lang="en-US" sz="2400" dirty="0" smtClean="0"/>
              <a:t>U </a:t>
            </a:r>
            <a:r>
              <a:rPr lang="en-US" sz="2400" dirty="0" err="1" smtClean="0"/>
              <a:t>ovom</a:t>
            </a:r>
            <a:r>
              <a:rPr lang="en-US" sz="2400" dirty="0" smtClean="0"/>
              <a:t> </a:t>
            </a:r>
            <a:r>
              <a:rPr lang="en-US" sz="2400" dirty="0" err="1" smtClean="0"/>
              <a:t>kontekstu</a:t>
            </a:r>
            <a:r>
              <a:rPr lang="en-US" sz="2400" dirty="0" smtClean="0"/>
              <a:t>, </a:t>
            </a:r>
            <a:r>
              <a:rPr lang="en-US" sz="2400" dirty="0" err="1" smtClean="0"/>
              <a:t>osnovna</a:t>
            </a:r>
            <a:r>
              <a:rPr lang="en-US" sz="2400" dirty="0" smtClean="0"/>
              <a:t> </a:t>
            </a:r>
            <a:r>
              <a:rPr lang="en-US" sz="2400" dirty="0" err="1" smtClean="0"/>
              <a:t>ideja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je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sadašnje</a:t>
            </a:r>
            <a:r>
              <a:rPr lang="en-US" sz="2400" dirty="0" smtClean="0"/>
              <a:t> </a:t>
            </a:r>
            <a:r>
              <a:rPr lang="en-US" sz="2400" dirty="0" err="1" smtClean="0"/>
              <a:t>odluke</a:t>
            </a:r>
            <a:r>
              <a:rPr lang="en-US" sz="2400" dirty="0" smtClean="0"/>
              <a:t> ne </a:t>
            </a:r>
            <a:r>
              <a:rPr lang="en-US" sz="2400" dirty="0" err="1" smtClean="0"/>
              <a:t>ugroze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perspektive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održavanje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poboljšanje</a:t>
            </a:r>
            <a:r>
              <a:rPr lang="en-US" sz="2400" dirty="0" smtClean="0"/>
              <a:t> </a:t>
            </a:r>
            <a:r>
              <a:rPr lang="en-US" sz="2400" dirty="0" err="1" smtClean="0"/>
              <a:t>budućih</a:t>
            </a:r>
            <a:r>
              <a:rPr lang="en-US" sz="2400" dirty="0" smtClean="0"/>
              <a:t> </a:t>
            </a:r>
            <a:r>
              <a:rPr lang="en-US" sz="2400" dirty="0" err="1" smtClean="0"/>
              <a:t>životnih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standarda</a:t>
            </a:r>
            <a:r>
              <a:rPr lang="en-US" sz="2400" dirty="0" smtClean="0"/>
              <a:t>. </a:t>
            </a:r>
            <a:r>
              <a:rPr lang="en-US" sz="2400" dirty="0" err="1" smtClean="0"/>
              <a:t>Ovo</a:t>
            </a:r>
            <a:r>
              <a:rPr lang="en-US" sz="2400" dirty="0" smtClean="0"/>
              <a:t> </a:t>
            </a:r>
            <a:r>
              <a:rPr lang="en-US" sz="2400" dirty="0" err="1" smtClean="0"/>
              <a:t>podrazumeva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upravljanje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sistemima</a:t>
            </a:r>
            <a:r>
              <a:rPr lang="en-US" sz="2400" dirty="0" smtClean="0"/>
              <a:t> </a:t>
            </a:r>
            <a:r>
              <a:rPr lang="en-US" sz="2400" dirty="0" err="1" smtClean="0"/>
              <a:t>bude</a:t>
            </a:r>
            <a:r>
              <a:rPr lang="en-US" sz="2400" dirty="0" smtClean="0"/>
              <a:t> </a:t>
            </a:r>
            <a:r>
              <a:rPr lang="en-US" sz="2400" dirty="0" err="1" smtClean="0"/>
              <a:t>takvo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omogućava</a:t>
            </a:r>
            <a:r>
              <a:rPr lang="en-US" sz="2400" dirty="0" smtClean="0"/>
              <a:t> </a:t>
            </a:r>
            <a:r>
              <a:rPr lang="sr-Latn-RS" sz="2400" dirty="0" smtClean="0"/>
              <a:t>obavljanje životnih aktivnosti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dividendi</a:t>
            </a:r>
            <a:r>
              <a:rPr lang="en-US" sz="2400" dirty="0" smtClean="0"/>
              <a:t> </a:t>
            </a:r>
            <a:r>
              <a:rPr lang="en-US" sz="2400" dirty="0" err="1" smtClean="0"/>
              <a:t>naših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80898" name="Picture 2" descr="C:\Users\User\Desktop\34087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1156" y="0"/>
            <a:ext cx="1822844" cy="24304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1538" y="0"/>
            <a:ext cx="11715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Uravnotežavanje</a:t>
            </a:r>
            <a:r>
              <a:rPr lang="en-US" sz="2800" b="1" dirty="0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dimenzija</a:t>
            </a:r>
            <a:r>
              <a:rPr lang="en-US" sz="2800" b="1" dirty="0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/>
            </a:r>
            <a:br>
              <a:rPr lang="en-US" sz="2800" b="1" dirty="0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</a:br>
            <a:r>
              <a:rPr lang="en-US" sz="2800" b="1" dirty="0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održivog</a:t>
            </a:r>
            <a:r>
              <a:rPr lang="en-US" sz="2800" b="1" dirty="0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10CF9B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razvoja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28868"/>
            <a:ext cx="8229600" cy="1143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Uravnotežavanje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dimenzija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6429388" cy="1785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b="1" dirty="0" smtClean="0"/>
          </a:p>
          <a:p>
            <a:pPr lvl="0">
              <a:buNone/>
            </a:pPr>
            <a:r>
              <a:rPr lang="sr-Latn-RS" sz="2400" b="1" dirty="0" smtClean="0"/>
              <a:t>Društveno-kulturološki pristup:</a:t>
            </a:r>
          </a:p>
          <a:p>
            <a:pPr lvl="0"/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društveno-kulturološkog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pristupa</a:t>
            </a:r>
            <a:r>
              <a:rPr lang="en-US" sz="2400" dirty="0" smtClean="0"/>
              <a:t> se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očuvanje</a:t>
            </a:r>
            <a:r>
              <a:rPr lang="en-US" sz="2400" dirty="0" smtClean="0"/>
              <a:t> </a:t>
            </a:r>
            <a:r>
              <a:rPr lang="en-US" sz="2400" dirty="0" err="1" smtClean="0"/>
              <a:t>stabilnosti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kulturoloških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.</a:t>
            </a:r>
          </a:p>
          <a:p>
            <a:pPr lvl="0"/>
            <a:endParaRPr lang="sr-Latn-RS" sz="2400" b="1" dirty="0" smtClean="0"/>
          </a:p>
          <a:p>
            <a:pPr lvl="0">
              <a:buNone/>
            </a:pPr>
            <a:r>
              <a:rPr lang="en-US" sz="2400" b="1" dirty="0" err="1" smtClean="0"/>
              <a:t>Ekolo</a:t>
            </a:r>
            <a:r>
              <a:rPr lang="sr-Latn-RS" sz="2400" b="1" dirty="0" smtClean="0"/>
              <a:t>ški pristup:</a:t>
            </a:r>
          </a:p>
          <a:p>
            <a:pPr lvl="0"/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ekološkom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pristupu</a:t>
            </a:r>
            <a:r>
              <a:rPr lang="en-US" sz="2400" dirty="0" smtClean="0"/>
              <a:t>, </a:t>
            </a:r>
            <a:r>
              <a:rPr lang="en-US" sz="2400" dirty="0" err="1" smtClean="0"/>
              <a:t>održivi</a:t>
            </a:r>
            <a:r>
              <a:rPr lang="en-US" sz="2400" dirty="0" smtClean="0"/>
              <a:t> </a:t>
            </a:r>
            <a:r>
              <a:rPr lang="en-US" sz="2400" dirty="0" err="1" smtClean="0"/>
              <a:t>razvoj</a:t>
            </a:r>
            <a:r>
              <a:rPr lang="en-US" sz="2400" dirty="0" smtClean="0"/>
              <a:t> </a:t>
            </a:r>
            <a:r>
              <a:rPr lang="en-US" sz="2400" dirty="0" err="1" smtClean="0"/>
              <a:t>obuhvata</a:t>
            </a:r>
            <a:r>
              <a:rPr lang="en-US" sz="2400" dirty="0" smtClean="0"/>
              <a:t> </a:t>
            </a:r>
            <a:r>
              <a:rPr lang="en-US" sz="2400" dirty="0" err="1" smtClean="0"/>
              <a:t>održavanje</a:t>
            </a:r>
            <a:r>
              <a:rPr lang="en-US" sz="2400" dirty="0" smtClean="0"/>
              <a:t> </a:t>
            </a:r>
            <a:r>
              <a:rPr lang="en-US" sz="2400" dirty="0" err="1" smtClean="0"/>
              <a:t>suštinskih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ekoloških</a:t>
            </a:r>
            <a:r>
              <a:rPr lang="en-US" sz="2400" dirty="0" smtClean="0"/>
              <a:t> </a:t>
            </a:r>
            <a:r>
              <a:rPr lang="en-US" sz="2400" dirty="0" err="1" smtClean="0"/>
              <a:t>procesa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podržavaju</a:t>
            </a:r>
            <a:r>
              <a:rPr lang="en-US" sz="2400" dirty="0" smtClean="0"/>
              <a:t> </a:t>
            </a:r>
            <a:r>
              <a:rPr lang="en-US" sz="2400" dirty="0" err="1" smtClean="0"/>
              <a:t>život</a:t>
            </a:r>
            <a:r>
              <a:rPr lang="en-US" sz="2400" dirty="0" smtClean="0"/>
              <a:t>, </a:t>
            </a:r>
            <a:r>
              <a:rPr lang="en-US" sz="2400" dirty="0" err="1" smtClean="0"/>
              <a:t>očuvanje</a:t>
            </a:r>
            <a:r>
              <a:rPr lang="en-US" sz="2400" dirty="0" smtClean="0"/>
              <a:t> </a:t>
            </a:r>
            <a:r>
              <a:rPr lang="en-US" sz="2400" dirty="0" err="1" smtClean="0"/>
              <a:t>genetskih</a:t>
            </a:r>
            <a:r>
              <a:rPr lang="en-US" sz="2400" dirty="0" smtClean="0"/>
              <a:t> </a:t>
            </a:r>
            <a:r>
              <a:rPr lang="en-US" sz="2400" dirty="0" err="1" smtClean="0"/>
              <a:t>različitosti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</a:t>
            </a:r>
            <a:r>
              <a:rPr lang="en-US" sz="2400" dirty="0" smtClean="0"/>
              <a:t> </a:t>
            </a:r>
            <a:r>
              <a:rPr lang="en-US" sz="2400" dirty="0" err="1" smtClean="0"/>
              <a:t>korišćenje</a:t>
            </a:r>
            <a:r>
              <a:rPr lang="en-US" sz="2400" dirty="0" smtClean="0"/>
              <a:t> </a:t>
            </a:r>
            <a:r>
              <a:rPr lang="en-US" sz="2400" dirty="0" err="1" smtClean="0"/>
              <a:t>vrsta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ekosistema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lvl="0"/>
            <a:endParaRPr lang="en-US" sz="2400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80898" name="Picture 2" descr="C:\Users\User\Desktop\34087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643050"/>
            <a:ext cx="2394348" cy="319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2000256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Evaluacija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66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Evaluacija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je </a:t>
            </a:r>
            <a:r>
              <a:rPr lang="en-US" sz="2400" dirty="0" err="1" smtClean="0"/>
              <a:t>predmet</a:t>
            </a:r>
            <a:r>
              <a:rPr lang="en-US" sz="2400" dirty="0" smtClean="0"/>
              <a:t> </a:t>
            </a:r>
            <a:r>
              <a:rPr lang="en-US" sz="2400" dirty="0" err="1" smtClean="0"/>
              <a:t>većeg</a:t>
            </a:r>
            <a:r>
              <a:rPr lang="en-US" sz="2400" dirty="0" smtClean="0"/>
              <a:t> </a:t>
            </a:r>
            <a:r>
              <a:rPr lang="en-US" sz="2400" dirty="0" err="1" smtClean="0"/>
              <a:t>broja</a:t>
            </a:r>
            <a:r>
              <a:rPr lang="en-US" sz="2400" dirty="0" smtClean="0"/>
              <a:t> </a:t>
            </a:r>
            <a:r>
              <a:rPr lang="en-US" sz="2400" dirty="0" err="1" smtClean="0"/>
              <a:t>disciplina</a:t>
            </a:r>
            <a:r>
              <a:rPr lang="en-US" sz="2400" dirty="0" smtClean="0"/>
              <a:t>, </a:t>
            </a:r>
            <a:r>
              <a:rPr lang="en-US" sz="2400" dirty="0" err="1" smtClean="0"/>
              <a:t>pristupa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jer</a:t>
            </a:r>
            <a:r>
              <a:rPr lang="en-US" sz="2400" dirty="0" smtClean="0"/>
              <a:t> je </a:t>
            </a:r>
            <a:r>
              <a:rPr lang="en-US" sz="2400" dirty="0" err="1" smtClean="0"/>
              <a:t>neophodan</a:t>
            </a:r>
            <a:r>
              <a:rPr lang="en-US" sz="2400" dirty="0" smtClean="0"/>
              <a:t> </a:t>
            </a:r>
            <a:r>
              <a:rPr lang="en-US" sz="2400" dirty="0" err="1" smtClean="0"/>
              <a:t>integrisan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se </a:t>
            </a:r>
            <a:r>
              <a:rPr lang="en-US" sz="2400" dirty="0" err="1" smtClean="0"/>
              <a:t>odgovorilo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postavljene</a:t>
            </a:r>
            <a:r>
              <a:rPr lang="en-US" sz="2400" dirty="0" smtClean="0"/>
              <a:t> </a:t>
            </a:r>
            <a:r>
              <a:rPr lang="en-US" sz="2400" dirty="0" err="1" smtClean="0"/>
              <a:t>izazove</a:t>
            </a:r>
            <a:r>
              <a:rPr lang="sr-Latn-RS" sz="2400" dirty="0" smtClean="0"/>
              <a:t>.</a:t>
            </a:r>
          </a:p>
          <a:p>
            <a:r>
              <a:rPr lang="sr-Latn-RS" sz="2400" dirty="0" smtClean="0"/>
              <a:t>E</a:t>
            </a:r>
            <a:r>
              <a:rPr lang="en-US" sz="2400" dirty="0" err="1" smtClean="0"/>
              <a:t>valuacija</a:t>
            </a:r>
            <a:r>
              <a:rPr lang="en-US" sz="2400" dirty="0" smtClean="0"/>
              <a:t> </a:t>
            </a:r>
            <a:r>
              <a:rPr lang="sr-Latn-RS" sz="2400" dirty="0" smtClean="0"/>
              <a:t>kao </a:t>
            </a:r>
            <a:r>
              <a:rPr lang="en-US" sz="2400" dirty="0" err="1" smtClean="0"/>
              <a:t>sistematična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objektivna</a:t>
            </a:r>
            <a:r>
              <a:rPr lang="en-US" sz="2400" dirty="0" smtClean="0"/>
              <a:t> </a:t>
            </a:r>
            <a:r>
              <a:rPr lang="en-US" sz="2400" dirty="0" err="1" smtClean="0"/>
              <a:t>procena</a:t>
            </a:r>
            <a:r>
              <a:rPr lang="en-US" sz="2400" dirty="0" smtClean="0"/>
              <a:t> </a:t>
            </a:r>
            <a:r>
              <a:rPr lang="en-US" sz="2400" dirty="0" err="1" smtClean="0"/>
              <a:t>tekućeg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završenog</a:t>
            </a:r>
            <a:r>
              <a:rPr lang="en-US" sz="2400" dirty="0" smtClean="0"/>
              <a:t> </a:t>
            </a:r>
            <a:r>
              <a:rPr lang="en-US" sz="2400" dirty="0" err="1" smtClean="0"/>
              <a:t>projekta</a:t>
            </a:r>
            <a:r>
              <a:rPr lang="en-US" sz="2400" dirty="0" smtClean="0"/>
              <a:t>,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politike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obezbedi</a:t>
            </a:r>
            <a:r>
              <a:rPr lang="en-US" sz="2400" dirty="0" smtClean="0"/>
              <a:t> </a:t>
            </a:r>
            <a:r>
              <a:rPr lang="en-US" sz="2400" dirty="0" err="1" smtClean="0"/>
              <a:t>kredibilne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korisne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ugradnju</a:t>
            </a:r>
            <a:r>
              <a:rPr lang="en-US" sz="2400" dirty="0" smtClean="0"/>
              <a:t> </a:t>
            </a:r>
            <a:r>
              <a:rPr lang="en-US" sz="2400" dirty="0" err="1" smtClean="0"/>
              <a:t>naučenih</a:t>
            </a:r>
            <a:r>
              <a:rPr lang="en-US" sz="2400" dirty="0" smtClean="0"/>
              <a:t> </a:t>
            </a:r>
            <a:r>
              <a:rPr lang="en-US" sz="2400" dirty="0" err="1" smtClean="0"/>
              <a:t>lekcija</a:t>
            </a:r>
            <a:r>
              <a:rPr lang="en-US" sz="2400" dirty="0" smtClean="0"/>
              <a:t> u </a:t>
            </a:r>
            <a:r>
              <a:rPr lang="en-US" sz="2400" dirty="0" err="1" smtClean="0"/>
              <a:t>proces</a:t>
            </a:r>
            <a:r>
              <a:rPr lang="en-US" sz="2400" dirty="0" smtClean="0"/>
              <a:t> </a:t>
            </a:r>
            <a:r>
              <a:rPr lang="en-US" sz="2400" dirty="0" err="1" smtClean="0"/>
              <a:t>odlučivanja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Dodatno</a:t>
            </a:r>
            <a:r>
              <a:rPr lang="en-US" sz="2400" dirty="0" smtClean="0"/>
              <a:t>, </a:t>
            </a:r>
            <a:r>
              <a:rPr lang="en-US" sz="2400" dirty="0" err="1" smtClean="0"/>
              <a:t>evaluacija</a:t>
            </a:r>
            <a:r>
              <a:rPr lang="en-US" sz="2400" dirty="0" smtClean="0"/>
              <a:t> se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proces</a:t>
            </a:r>
            <a:r>
              <a:rPr lang="en-US" sz="2400" dirty="0" smtClean="0"/>
              <a:t> </a:t>
            </a:r>
            <a:r>
              <a:rPr lang="en-US" sz="2400" dirty="0" err="1" smtClean="0"/>
              <a:t>određivanja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značaja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, </a:t>
            </a:r>
            <a:r>
              <a:rPr lang="en-US" sz="2400" dirty="0" err="1" smtClean="0"/>
              <a:t>politike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endParaRPr lang="en-US" sz="2400" b="1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36866" name="Picture 2" descr="C:\Users\User\Desktop\five-seated-people-at-a-desk-with-papers-and-one-man-in-a-suit-st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0"/>
            <a:ext cx="1625918" cy="98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Evaluacija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8" y="1142984"/>
            <a:ext cx="8286776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i="1" dirty="0" err="1" smtClean="0"/>
              <a:t>Neposredan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predmet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evaluacije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postignuće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projekata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programa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politika</a:t>
            </a:r>
            <a:r>
              <a:rPr lang="en-US" sz="2400" i="1" dirty="0" smtClean="0"/>
              <a:t> u </a:t>
            </a:r>
            <a:r>
              <a:rPr lang="en-US" sz="2400" i="1" dirty="0" err="1" smtClean="0"/>
              <a:t>odnosu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ciljeve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razvoja</a:t>
            </a:r>
            <a:r>
              <a:rPr lang="en-US" sz="2400" i="1" dirty="0" smtClean="0"/>
              <a:t>. </a:t>
            </a:r>
          </a:p>
          <a:p>
            <a:r>
              <a:rPr lang="en-US" sz="2400" dirty="0" err="1" smtClean="0"/>
              <a:t>Evaluacija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održivog</a:t>
            </a:r>
            <a:r>
              <a:rPr lang="en-US" sz="2400" dirty="0" smtClean="0"/>
              <a:t>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, </a:t>
            </a:r>
            <a:r>
              <a:rPr lang="en-US" sz="2400" dirty="0" err="1" smtClean="0"/>
              <a:t>tako</a:t>
            </a:r>
            <a:r>
              <a:rPr lang="en-US" sz="2400" dirty="0" smtClean="0"/>
              <a:t>,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izolovan</a:t>
            </a:r>
            <a:r>
              <a:rPr lang="en-US" sz="2400" dirty="0" smtClean="0"/>
              <a:t> </a:t>
            </a:r>
            <a:r>
              <a:rPr lang="en-US" sz="2400" dirty="0" err="1" smtClean="0"/>
              <a:t>zadatak</a:t>
            </a:r>
            <a:r>
              <a:rPr lang="en-US" sz="2400" dirty="0" smtClean="0"/>
              <a:t> </a:t>
            </a:r>
            <a:r>
              <a:rPr lang="en-US" sz="2400" dirty="0" err="1" smtClean="0"/>
              <a:t>merenja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pojedinačnih</a:t>
            </a:r>
            <a:r>
              <a:rPr lang="en-US" sz="2400" dirty="0" smtClean="0"/>
              <a:t> </a:t>
            </a:r>
            <a:r>
              <a:rPr lang="en-US" sz="2400" dirty="0" err="1" smtClean="0"/>
              <a:t>akcija</a:t>
            </a:r>
            <a:r>
              <a:rPr lang="en-US" sz="2400" dirty="0" smtClean="0"/>
              <a:t>,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organizovan</a:t>
            </a:r>
            <a:r>
              <a:rPr lang="en-US" sz="2400" dirty="0" smtClean="0"/>
              <a:t> </a:t>
            </a:r>
            <a:r>
              <a:rPr lang="en-US" sz="2400" dirty="0" err="1" smtClean="0"/>
              <a:t>proces</a:t>
            </a:r>
            <a:r>
              <a:rPr lang="en-US" sz="2400" dirty="0" smtClean="0"/>
              <a:t> </a:t>
            </a:r>
            <a:r>
              <a:rPr lang="en-US" sz="2400" dirty="0" err="1" smtClean="0"/>
              <a:t>povratnih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donosioce</a:t>
            </a:r>
            <a:r>
              <a:rPr lang="en-US" sz="2400" dirty="0" smtClean="0"/>
              <a:t> </a:t>
            </a:r>
            <a:r>
              <a:rPr lang="en-US" sz="2400" dirty="0" err="1" smtClean="0"/>
              <a:t>odluka</a:t>
            </a:r>
            <a:r>
              <a:rPr lang="en-US" sz="2400" dirty="0" smtClean="0"/>
              <a:t> u </a:t>
            </a:r>
            <a:r>
              <a:rPr lang="en-US" sz="2400" dirty="0" err="1" smtClean="0"/>
              <a:t>političkim</a:t>
            </a:r>
            <a:r>
              <a:rPr lang="en-US" sz="2400" dirty="0" smtClean="0"/>
              <a:t>, </a:t>
            </a:r>
            <a:r>
              <a:rPr lang="en-US" sz="2400" dirty="0" err="1" smtClean="0"/>
              <a:t>poslovnim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društvenim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organizacijama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Ovo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vodi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efektivnoj</a:t>
            </a:r>
            <a:r>
              <a:rPr lang="en-US" sz="2400" dirty="0" smtClean="0"/>
              <a:t>, </a:t>
            </a:r>
            <a:r>
              <a:rPr lang="en-US" sz="2400" dirty="0" err="1" smtClean="0"/>
              <a:t>efikasnojoj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transparentnijoj</a:t>
            </a:r>
            <a:r>
              <a:rPr lang="en-US" sz="2400" dirty="0" smtClean="0"/>
              <a:t> </a:t>
            </a:r>
            <a:r>
              <a:rPr lang="en-US" sz="2400" dirty="0" err="1" smtClean="0"/>
              <a:t>integrisanoj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ekološkoj</a:t>
            </a:r>
            <a:r>
              <a:rPr lang="en-US" sz="2400" dirty="0" smtClean="0"/>
              <a:t>, </a:t>
            </a:r>
            <a:r>
              <a:rPr lang="en-US" sz="2400" dirty="0" err="1" smtClean="0"/>
              <a:t>ekonomskoj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društvenoj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do </a:t>
            </a:r>
            <a:r>
              <a:rPr lang="en-US" sz="2400" dirty="0" err="1" smtClean="0"/>
              <a:t>veće</a:t>
            </a:r>
            <a:r>
              <a:rPr lang="en-US" sz="2400" dirty="0" smtClean="0"/>
              <a:t> </a:t>
            </a:r>
            <a:r>
              <a:rPr lang="en-US" sz="2400" dirty="0" err="1" smtClean="0"/>
              <a:t>opšte</a:t>
            </a:r>
            <a:r>
              <a:rPr lang="en-US" sz="2400" dirty="0" smtClean="0"/>
              <a:t> </a:t>
            </a:r>
            <a:r>
              <a:rPr lang="en-US" sz="2400" dirty="0" err="1" smtClean="0"/>
              <a:t>odgovornosti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transparentnosti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36866" name="Picture 2" descr="C:\Users\User\Desktop\five-seated-people-at-a-desk-with-papers-and-one-man-in-a-suit-st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0"/>
            <a:ext cx="1643074" cy="111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Evaluacija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održivog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razvoja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929686" cy="2571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Tri </a:t>
            </a:r>
            <a:r>
              <a:rPr lang="en-US" sz="2400" b="1" dirty="0" err="1" smtClean="0"/>
              <a:t>nivoa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analize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evaluacije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održivog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razvoja</a:t>
            </a:r>
            <a:r>
              <a:rPr lang="sr-Latn-RS" sz="2400" b="1" dirty="0" smtClean="0"/>
              <a:t>:</a:t>
            </a:r>
          </a:p>
          <a:p>
            <a:endParaRPr lang="en-US" sz="2400" b="1" dirty="0" smtClean="0"/>
          </a:p>
          <a:p>
            <a:r>
              <a:rPr lang="en-US" sz="2400" i="1" dirty="0" err="1" smtClean="0"/>
              <a:t>Evaluacij</a:t>
            </a:r>
            <a:r>
              <a:rPr lang="sr-Latn-RS" sz="2400" i="1" dirty="0" smtClean="0"/>
              <a:t>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politika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okvira</a:t>
            </a:r>
            <a:r>
              <a:rPr lang="en-US" sz="2400" i="1" dirty="0" smtClean="0"/>
              <a:t>): </a:t>
            </a:r>
            <a:r>
              <a:rPr lang="en-US" sz="2400" dirty="0" smtClean="0"/>
              <a:t>U </a:t>
            </a:r>
            <a:r>
              <a:rPr lang="en-US" sz="2400" dirty="0" err="1" smtClean="0"/>
              <a:t>politikama</a:t>
            </a:r>
            <a:r>
              <a:rPr lang="en-US" sz="2400" dirty="0" smtClean="0"/>
              <a:t> se </a:t>
            </a:r>
            <a:r>
              <a:rPr lang="en-US" sz="2400" dirty="0" err="1" smtClean="0"/>
              <a:t>izražava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razvojnih</a:t>
            </a:r>
            <a:r>
              <a:rPr lang="en-US" sz="2400" dirty="0" smtClean="0"/>
              <a:t> </a:t>
            </a:r>
            <a:r>
              <a:rPr lang="en-US" sz="2400" dirty="0" err="1" smtClean="0"/>
              <a:t>ciljeva</a:t>
            </a:r>
            <a:r>
              <a:rPr lang="en-US" sz="2400" dirty="0" smtClean="0"/>
              <a:t> </a:t>
            </a:r>
            <a:r>
              <a:rPr lang="en-US" sz="2400" dirty="0" err="1" smtClean="0"/>
              <a:t>čime</a:t>
            </a:r>
            <a:r>
              <a:rPr lang="en-US" sz="2400" dirty="0" smtClean="0"/>
              <a:t> se </a:t>
            </a:r>
            <a:r>
              <a:rPr lang="en-US" sz="2400" dirty="0" err="1" smtClean="0"/>
              <a:t>određuju</a:t>
            </a:r>
            <a:r>
              <a:rPr lang="en-US" sz="2400" dirty="0" smtClean="0"/>
              <a:t> </a:t>
            </a:r>
            <a:r>
              <a:rPr lang="en-US" sz="2400" dirty="0" err="1" smtClean="0"/>
              <a:t>oblasti</a:t>
            </a:r>
            <a:r>
              <a:rPr lang="en-US" sz="2400" dirty="0" smtClean="0"/>
              <a:t> </a:t>
            </a:r>
            <a:r>
              <a:rPr lang="en-US" sz="2400" dirty="0" err="1" smtClean="0"/>
              <a:t>razmatranja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odgovornosti</a:t>
            </a:r>
            <a:r>
              <a:rPr lang="en-US" sz="2400" dirty="0" smtClean="0"/>
              <a:t>. </a:t>
            </a:r>
          </a:p>
          <a:p>
            <a:r>
              <a:rPr lang="en-US" sz="2400" i="1" dirty="0" err="1" smtClean="0"/>
              <a:t>Evaluacij</a:t>
            </a:r>
            <a:r>
              <a:rPr lang="sr-Latn-RS" sz="2400" i="1" dirty="0" smtClean="0"/>
              <a:t>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programa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strategija</a:t>
            </a:r>
            <a:r>
              <a:rPr lang="en-US" sz="2400" i="1" dirty="0" smtClean="0"/>
              <a:t>): </a:t>
            </a:r>
            <a:r>
              <a:rPr lang="en-US" sz="2400" dirty="0" err="1" smtClean="0"/>
              <a:t>Strategije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programi</a:t>
            </a:r>
            <a:r>
              <a:rPr lang="en-US" sz="2400" dirty="0" smtClean="0"/>
              <a:t> </a:t>
            </a:r>
            <a:r>
              <a:rPr lang="en-US" sz="2400" dirty="0" err="1" smtClean="0"/>
              <a:t>operacionalizuju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politike</a:t>
            </a:r>
            <a:r>
              <a:rPr lang="sr-Latn-R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ciljem</a:t>
            </a:r>
            <a:r>
              <a:rPr lang="en-US" sz="2400" dirty="0" smtClean="0"/>
              <a:t> </a:t>
            </a:r>
            <a:r>
              <a:rPr lang="en-US" sz="2400" dirty="0" err="1" smtClean="0"/>
              <a:t>promovisanja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specifičnih</a:t>
            </a:r>
            <a:r>
              <a:rPr lang="en-US" sz="2400" dirty="0" smtClean="0"/>
              <a:t> </a:t>
            </a:r>
            <a:r>
              <a:rPr lang="en-US" sz="2400" dirty="0" err="1" smtClean="0"/>
              <a:t>projekata</a:t>
            </a:r>
            <a:r>
              <a:rPr lang="en-US" sz="2400" dirty="0" smtClean="0"/>
              <a:t>. </a:t>
            </a:r>
            <a:r>
              <a:rPr lang="en-US" sz="2400" dirty="0" err="1" smtClean="0"/>
              <a:t>Evaluacija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se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segment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projekata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r>
              <a:rPr lang="en-US" sz="2400" i="1" dirty="0" err="1" smtClean="0"/>
              <a:t>Evaluacij</a:t>
            </a:r>
            <a:r>
              <a:rPr lang="sr-Latn-RS" sz="2400" i="1" dirty="0" smtClean="0"/>
              <a:t>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projekata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akcija</a:t>
            </a:r>
            <a:r>
              <a:rPr lang="en-US" sz="2400" i="1" dirty="0" smtClean="0"/>
              <a:t>): </a:t>
            </a:r>
            <a:r>
              <a:rPr lang="en-US" sz="2400" dirty="0" err="1" smtClean="0"/>
              <a:t>Projekti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konkretne</a:t>
            </a:r>
            <a:r>
              <a:rPr lang="en-US" sz="2400" dirty="0" smtClean="0"/>
              <a:t> </a:t>
            </a:r>
            <a:r>
              <a:rPr lang="en-US" sz="2400" dirty="0" err="1" smtClean="0"/>
              <a:t>akcije</a:t>
            </a:r>
            <a:r>
              <a:rPr lang="en-US" sz="2400" dirty="0" smtClean="0"/>
              <a:t> </a:t>
            </a:r>
            <a:r>
              <a:rPr lang="en-US" sz="2400" dirty="0" err="1" smtClean="0"/>
              <a:t>preduzete</a:t>
            </a:r>
            <a:r>
              <a:rPr lang="en-US" sz="2400" dirty="0" smtClean="0"/>
              <a:t> u </a:t>
            </a:r>
            <a:r>
              <a:rPr lang="en-US" sz="2400" dirty="0" err="1" smtClean="0"/>
              <a:t>skladu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politikama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programima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</a:t>
            </a:r>
            <a:r>
              <a:rPr lang="en-US" sz="2400" dirty="0" err="1" smtClean="0"/>
              <a:t>služe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postavljenih</a:t>
            </a:r>
            <a:r>
              <a:rPr lang="en-US" sz="2400" dirty="0" smtClean="0"/>
              <a:t> </a:t>
            </a:r>
            <a:r>
              <a:rPr lang="en-US" sz="2400" dirty="0" err="1" smtClean="0"/>
              <a:t>ciljeva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36866" name="Picture 2" descr="C:\Users\User\Desktop\five-seated-people-at-a-desk-with-papers-and-one-man-in-a-suit-st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0"/>
            <a:ext cx="1643074" cy="111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143000"/>
          </a:xfrm>
        </p:spPr>
        <p:txBody>
          <a:bodyPr/>
          <a:lstStyle/>
          <a:p>
            <a:r>
              <a:rPr lang="sr-Latn-RS" sz="2800" b="1" dirty="0" smtClean="0"/>
              <a:t>Dostizanje održivosti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858280" cy="5021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dirty="0" err="1" smtClean="0"/>
              <a:t>Održivost</a:t>
            </a:r>
            <a:r>
              <a:rPr lang="sr-Latn-R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biofizički</a:t>
            </a:r>
            <a:r>
              <a:rPr lang="en-US" sz="2400" dirty="0" smtClean="0"/>
              <a:t> problem, </a:t>
            </a:r>
            <a:r>
              <a:rPr lang="en-US" sz="2400" dirty="0" err="1" smtClean="0"/>
              <a:t>već</a:t>
            </a:r>
            <a:r>
              <a:rPr lang="en-US" sz="2400" dirty="0" smtClean="0"/>
              <a:t> problem </a:t>
            </a:r>
            <a:r>
              <a:rPr lang="en-US" sz="2400" dirty="0" err="1" smtClean="0"/>
              <a:t>razvoja</a:t>
            </a:r>
            <a:r>
              <a:rPr lang="en-US" sz="2400" dirty="0" smtClean="0"/>
              <a:t> </a:t>
            </a:r>
            <a:r>
              <a:rPr lang="en-US" sz="2400" dirty="0" err="1" smtClean="0"/>
              <a:t>čovečanstva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takav</a:t>
            </a:r>
            <a:r>
              <a:rPr lang="en-US" sz="2400" dirty="0" smtClean="0"/>
              <a:t> </a:t>
            </a:r>
            <a:r>
              <a:rPr lang="en-US" sz="2400" dirty="0" err="1" smtClean="0"/>
              <a:t>podrazumeva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etičke</a:t>
            </a:r>
            <a:r>
              <a:rPr lang="en-US" sz="2400" dirty="0" smtClean="0"/>
              <a:t>, </a:t>
            </a:r>
            <a:r>
              <a:rPr lang="en-US" sz="2400" dirty="0" err="1" smtClean="0"/>
              <a:t>kulturne</a:t>
            </a:r>
            <a:r>
              <a:rPr lang="en-US" sz="2400" dirty="0" smtClean="0"/>
              <a:t>, </a:t>
            </a:r>
            <a:r>
              <a:rPr lang="en-US" sz="2400" dirty="0" err="1" smtClean="0"/>
              <a:t>društvene</a:t>
            </a:r>
            <a:r>
              <a:rPr lang="en-US" sz="2400" dirty="0" smtClean="0"/>
              <a:t>, </a:t>
            </a:r>
            <a:r>
              <a:rPr lang="en-US" sz="2400" dirty="0" err="1" smtClean="0"/>
              <a:t>političke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zakonodavne</a:t>
            </a:r>
            <a:r>
              <a:rPr lang="en-US" sz="2400" dirty="0" smtClean="0"/>
              <a:t> </a:t>
            </a:r>
            <a:r>
              <a:rPr lang="en-US" sz="2400" dirty="0" err="1" smtClean="0"/>
              <a:t>implikacije</a:t>
            </a:r>
            <a:r>
              <a:rPr lang="en-US" sz="2400" dirty="0" smtClean="0"/>
              <a:t>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npr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suzbijanje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onemogućavanje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dalje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destrukcije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kišnih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šuma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nije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moguće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postići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rešavanja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pitanja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ljudskih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prava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vlasničkih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prava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međunarodne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trgovine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sl.).</a:t>
            </a:r>
          </a:p>
          <a:p>
            <a:r>
              <a:rPr lang="sr-Latn-RS" sz="2400" dirty="0" err="1" smtClean="0"/>
              <a:t>D</a:t>
            </a:r>
            <a:r>
              <a:rPr lang="en-US" sz="2400" dirty="0" err="1" smtClean="0"/>
              <a:t>ostizanje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se ne </a:t>
            </a:r>
            <a:r>
              <a:rPr lang="en-US" sz="2400" dirty="0" err="1" smtClean="0"/>
              <a:t>odnosi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promene</a:t>
            </a:r>
            <a:r>
              <a:rPr lang="en-US" sz="2400" dirty="0" smtClean="0"/>
              <a:t> </a:t>
            </a:r>
            <a:r>
              <a:rPr lang="en-US" sz="2400" dirty="0" err="1" smtClean="0"/>
              <a:t>načina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obavljaju</a:t>
            </a:r>
            <a:r>
              <a:rPr lang="en-US" sz="2400" dirty="0" smtClean="0"/>
              <a:t> </a:t>
            </a:r>
            <a:r>
              <a:rPr lang="en-US" sz="2400" dirty="0" err="1" smtClean="0"/>
              <a:t>aktivnosti</a:t>
            </a:r>
            <a:r>
              <a:rPr lang="en-US" sz="2400" dirty="0" smtClean="0"/>
              <a:t>,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promene</a:t>
            </a:r>
            <a:r>
              <a:rPr lang="en-US" sz="2400" u="sng" dirty="0" smtClean="0"/>
              <a:t> u </a:t>
            </a:r>
            <a:r>
              <a:rPr lang="en-US" sz="2400" u="sng" dirty="0" err="1" smtClean="0"/>
              <a:t>načinu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sagledavanja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razmišljanja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ljudi</a:t>
            </a:r>
            <a:r>
              <a:rPr lang="en-US" sz="2400" u="sng" dirty="0" smtClean="0"/>
              <a:t>. </a:t>
            </a:r>
          </a:p>
          <a:p>
            <a:r>
              <a:rPr lang="en-US" sz="2400" dirty="0" err="1" smtClean="0"/>
              <a:t>Proizilazi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ostvarivanje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</a:t>
            </a:r>
            <a:r>
              <a:rPr lang="en-US" sz="2400" dirty="0" err="1" smtClean="0"/>
              <a:t>neće</a:t>
            </a:r>
            <a:r>
              <a:rPr lang="en-US" sz="2400" dirty="0" smtClean="0"/>
              <a:t> </a:t>
            </a:r>
            <a:r>
              <a:rPr lang="en-US" sz="2400" dirty="0" err="1" smtClean="0"/>
              <a:t>desiti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zato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racionalni</a:t>
            </a:r>
            <a:r>
              <a:rPr lang="en-US" sz="2400" dirty="0" smtClean="0"/>
              <a:t>, </a:t>
            </a:r>
            <a:r>
              <a:rPr lang="en-US" sz="2400" dirty="0" err="1" smtClean="0"/>
              <a:t>logični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naučno</a:t>
            </a:r>
            <a:r>
              <a:rPr lang="en-US" sz="2400" dirty="0" smtClean="0"/>
              <a:t> </a:t>
            </a:r>
            <a:r>
              <a:rPr lang="en-US" sz="2400" dirty="0" err="1" smtClean="0"/>
              <a:t>opredeljeni</a:t>
            </a:r>
            <a:r>
              <a:rPr lang="en-US" sz="2400" dirty="0" smtClean="0"/>
              <a:t>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zato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pored toga </a:t>
            </a:r>
            <a:r>
              <a:rPr lang="en-US" sz="2400" dirty="0" err="1" smtClean="0"/>
              <a:t>imaju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sposobnost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promene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utemeljene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mentalne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okvire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sagledavanja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sveta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života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Zemlji</a:t>
            </a:r>
            <a:r>
              <a:rPr lang="en-US" sz="2400" u="sng" dirty="0" smtClean="0"/>
              <a:t>. </a:t>
            </a:r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3075" name="Picture 3" descr="C:\Users\User\Desktop\Aerials-Northern-KZN-copyright-Scott-N-Ramsay-www.yearinthewild.com-139c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0"/>
            <a:ext cx="4643438" cy="848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-571500"/>
            <a:ext cx="8229600" cy="1143000"/>
          </a:xfrm>
        </p:spPr>
        <p:txBody>
          <a:bodyPr/>
          <a:lstStyle/>
          <a:p>
            <a:r>
              <a:rPr lang="sr-Latn-RS" sz="2800" b="1" dirty="0" smtClean="0"/>
              <a:t>Dostizanje održivosti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r>
              <a:rPr lang="en-US" sz="2400" i="1" dirty="0" smtClean="0"/>
              <a:t>Sa </a:t>
            </a:r>
            <a:r>
              <a:rPr lang="en-US" sz="2400" i="1" dirty="0" err="1" smtClean="0"/>
              <a:t>ekološkog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stanovišta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razvijena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prihvaćena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četiri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bazična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pravila</a:t>
            </a:r>
            <a:r>
              <a:rPr lang="en-US" sz="2400" i="1" dirty="0" smtClean="0"/>
              <a:t> u </a:t>
            </a:r>
            <a:r>
              <a:rPr lang="en-US" sz="2400" i="1" dirty="0" err="1" smtClean="0"/>
              <a:t>dostizanju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cilja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održivosti</a:t>
            </a:r>
            <a:r>
              <a:rPr lang="en-US" sz="2400" i="1" dirty="0" smtClean="0"/>
              <a:t>: 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sz="2400" dirty="0" err="1" smtClean="0"/>
              <a:t>S</a:t>
            </a:r>
            <a:r>
              <a:rPr lang="en-US" sz="2400" dirty="0" smtClean="0"/>
              <a:t>tope </a:t>
            </a:r>
            <a:r>
              <a:rPr lang="en-US" sz="2400" dirty="0" err="1" smtClean="0"/>
              <a:t>trošenja</a:t>
            </a:r>
            <a:r>
              <a:rPr lang="en-US" sz="2400" dirty="0" smtClean="0"/>
              <a:t> </a:t>
            </a:r>
            <a:r>
              <a:rPr lang="en-US" sz="2400" dirty="0" err="1" smtClean="0"/>
              <a:t>obnovljivih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ne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premaše</a:t>
            </a:r>
            <a:r>
              <a:rPr lang="en-US" sz="2400" dirty="0" smtClean="0"/>
              <a:t> </a:t>
            </a:r>
            <a:r>
              <a:rPr lang="en-US" sz="2400" dirty="0" err="1" smtClean="0"/>
              <a:t>stope</a:t>
            </a:r>
            <a:r>
              <a:rPr lang="en-US" sz="2400" dirty="0" smtClean="0"/>
              <a:t> </a:t>
            </a:r>
            <a:r>
              <a:rPr lang="en-US" sz="2400" dirty="0" err="1" smtClean="0"/>
              <a:t>njihove</a:t>
            </a:r>
            <a:r>
              <a:rPr lang="en-US" sz="2400" dirty="0" smtClean="0"/>
              <a:t> </a:t>
            </a:r>
            <a:r>
              <a:rPr lang="en-US" sz="2400" dirty="0" err="1" smtClean="0"/>
              <a:t>obnove</a:t>
            </a:r>
            <a:r>
              <a:rPr lang="en-US" sz="2400" dirty="0" smtClean="0"/>
              <a:t>; 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sz="2400" dirty="0" err="1" smtClean="0"/>
              <a:t>P</a:t>
            </a:r>
            <a:r>
              <a:rPr lang="en-US" sz="2400" dirty="0" err="1" smtClean="0"/>
              <a:t>otrošnja</a:t>
            </a:r>
            <a:r>
              <a:rPr lang="en-US" sz="2400" dirty="0" smtClean="0"/>
              <a:t> </a:t>
            </a:r>
            <a:r>
              <a:rPr lang="en-US" sz="2400" dirty="0" err="1" smtClean="0"/>
              <a:t>neobnovljivih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je </a:t>
            </a:r>
            <a:r>
              <a:rPr lang="en-US" sz="2400" dirty="0" err="1" smtClean="0"/>
              <a:t>ograničena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nivoima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budu</a:t>
            </a:r>
            <a:r>
              <a:rPr lang="en-US" sz="2400" dirty="0" smtClean="0"/>
              <a:t> </a:t>
            </a:r>
            <a:r>
              <a:rPr lang="en-US" sz="2400" dirty="0" err="1" smtClean="0"/>
              <a:t>zamenjeni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fizički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funkcionalno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ekvivalentnim</a:t>
            </a:r>
            <a:r>
              <a:rPr lang="en-US" sz="2400" dirty="0" smtClean="0"/>
              <a:t> </a:t>
            </a:r>
            <a:r>
              <a:rPr lang="en-US" sz="2400" dirty="0" err="1" smtClean="0"/>
              <a:t>obnovljivim</a:t>
            </a:r>
            <a:r>
              <a:rPr lang="en-US" sz="2400" dirty="0" smtClean="0"/>
              <a:t> </a:t>
            </a:r>
            <a:r>
              <a:rPr lang="en-US" sz="2400" dirty="0" err="1" smtClean="0"/>
              <a:t>resursima</a:t>
            </a:r>
            <a:r>
              <a:rPr lang="en-US" sz="2400" dirty="0" smtClean="0"/>
              <a:t>, </a:t>
            </a:r>
            <a:r>
              <a:rPr lang="en-US" sz="2400" dirty="0" err="1" smtClean="0"/>
              <a:t>ili</a:t>
            </a:r>
            <a:r>
              <a:rPr lang="en-US" sz="2400" dirty="0" smtClean="0"/>
              <a:t> 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</a:t>
            </a:r>
            <a:r>
              <a:rPr lang="en-US" sz="2400" dirty="0" err="1" smtClean="0"/>
              <a:t>potrošnja</a:t>
            </a:r>
            <a:r>
              <a:rPr lang="en-US" sz="2400" dirty="0" smtClean="0"/>
              <a:t>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zadovoljena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povećanjem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obnovljivih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neobnovljivih</a:t>
            </a:r>
            <a:r>
              <a:rPr lang="en-US" sz="2400" dirty="0" smtClean="0"/>
              <a:t> </a:t>
            </a:r>
            <a:r>
              <a:rPr lang="en-US" sz="2400" dirty="0" err="1" smtClean="0"/>
              <a:t>resursa</a:t>
            </a:r>
            <a:r>
              <a:rPr lang="en-US" sz="2400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sz="2400" dirty="0" err="1" smtClean="0"/>
              <a:t>O</a:t>
            </a:r>
            <a:r>
              <a:rPr lang="en-US" sz="2400" dirty="0" err="1" smtClean="0"/>
              <a:t>dlaganje</a:t>
            </a:r>
            <a:r>
              <a:rPr lang="en-US" sz="2400" dirty="0" smtClean="0"/>
              <a:t> </a:t>
            </a:r>
            <a:r>
              <a:rPr lang="en-US" sz="2400" dirty="0" err="1" smtClean="0"/>
              <a:t>supstanci</a:t>
            </a:r>
            <a:r>
              <a:rPr lang="en-US" sz="2400" dirty="0" smtClean="0"/>
              <a:t> u </a:t>
            </a:r>
            <a:r>
              <a:rPr lang="en-US" sz="2400" dirty="0" err="1" smtClean="0"/>
              <a:t>okruženju</a:t>
            </a:r>
            <a:r>
              <a:rPr lang="en-US" sz="2400" dirty="0" smtClean="0"/>
              <a:t> </a:t>
            </a:r>
            <a:r>
              <a:rPr lang="en-US" sz="2400" dirty="0" err="1" smtClean="0"/>
              <a:t>treba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je </a:t>
            </a:r>
            <a:r>
              <a:rPr lang="en-US" sz="2400" dirty="0" err="1" smtClean="0"/>
              <a:t>orijentisano</a:t>
            </a:r>
            <a:r>
              <a:rPr lang="en-US" sz="2400" dirty="0" smtClean="0"/>
              <a:t> ka </a:t>
            </a:r>
            <a:r>
              <a:rPr lang="en-US" sz="2400" dirty="0" err="1" smtClean="0"/>
              <a:t>maksimalnom</a:t>
            </a:r>
            <a:r>
              <a:rPr lang="en-US" sz="2400" dirty="0" smtClean="0"/>
              <a:t> </a:t>
            </a:r>
            <a:r>
              <a:rPr lang="en-US" sz="2400" dirty="0" err="1" smtClean="0"/>
              <a:t>kapacitetu</a:t>
            </a:r>
            <a:r>
              <a:rPr lang="en-US" sz="2400" dirty="0" smtClean="0"/>
              <a:t> a</a:t>
            </a:r>
            <a:r>
              <a:rPr lang="sr-Latn-RS" sz="2400" dirty="0" smtClean="0"/>
              <a:t>p</a:t>
            </a:r>
            <a:r>
              <a:rPr lang="en-US" sz="2400" dirty="0" err="1" smtClean="0"/>
              <a:t>sor</a:t>
            </a:r>
            <a:r>
              <a:rPr lang="sr-Latn-RS" sz="2400" dirty="0" smtClean="0"/>
              <a:t>p</a:t>
            </a:r>
            <a:r>
              <a:rPr lang="en-US" sz="2400" dirty="0" err="1" smtClean="0"/>
              <a:t>cije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vode</a:t>
            </a:r>
            <a:r>
              <a:rPr lang="en-US" sz="2400" dirty="0" smtClean="0"/>
              <a:t> </a:t>
            </a:r>
            <a:r>
              <a:rPr lang="en-US" sz="2400" dirty="0" err="1" smtClean="0"/>
              <a:t>uzimajući</a:t>
            </a:r>
            <a:r>
              <a:rPr lang="en-US" sz="2400" dirty="0" smtClean="0"/>
              <a:t> u </a:t>
            </a:r>
            <a:r>
              <a:rPr lang="en-US" sz="2400" dirty="0" err="1" smtClean="0"/>
              <a:t>obzir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njihove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funkcije</a:t>
            </a:r>
            <a:r>
              <a:rPr lang="en-US" sz="2400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sr-Latn-RS" sz="2400" dirty="0" err="1" smtClean="0"/>
              <a:t>M</a:t>
            </a:r>
            <a:r>
              <a:rPr lang="en-US" sz="2400" dirty="0" err="1" smtClean="0"/>
              <a:t>ora</a:t>
            </a:r>
            <a:r>
              <a:rPr lang="en-US" sz="2400" dirty="0" smtClean="0"/>
              <a:t> </a:t>
            </a:r>
            <a:r>
              <a:rPr lang="en-US" sz="2400" dirty="0" err="1" smtClean="0"/>
              <a:t>postojati</a:t>
            </a:r>
            <a:r>
              <a:rPr lang="en-US" sz="2400" dirty="0" smtClean="0"/>
              <a:t> </a:t>
            </a:r>
            <a:r>
              <a:rPr lang="en-US" sz="2400" dirty="0" err="1" smtClean="0"/>
              <a:t>uravnotežen</a:t>
            </a:r>
            <a:r>
              <a:rPr lang="en-US" sz="2400" dirty="0" smtClean="0"/>
              <a:t> </a:t>
            </a:r>
            <a:r>
              <a:rPr lang="en-US" sz="2400" dirty="0" err="1" smtClean="0"/>
              <a:t>odnos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vremenske</a:t>
            </a:r>
            <a:r>
              <a:rPr lang="en-US" sz="2400" dirty="0" smtClean="0"/>
              <a:t> </a:t>
            </a:r>
            <a:r>
              <a:rPr lang="en-US" sz="2400" dirty="0" err="1" smtClean="0"/>
              <a:t>skale</a:t>
            </a:r>
            <a:r>
              <a:rPr lang="en-US" sz="2400" dirty="0" smtClean="0"/>
              <a:t> </a:t>
            </a:r>
            <a:r>
              <a:rPr lang="en-US" sz="2400" dirty="0" err="1" smtClean="0"/>
              <a:t>ljudski</a:t>
            </a:r>
            <a:r>
              <a:rPr lang="en-US" sz="2400" dirty="0" smtClean="0"/>
              <a:t> </a:t>
            </a:r>
            <a:r>
              <a:rPr lang="en-US" sz="2400" dirty="0" err="1" smtClean="0"/>
              <a:t>proizvedenih</a:t>
            </a:r>
            <a:r>
              <a:rPr lang="en-US" sz="2400" dirty="0" smtClean="0"/>
              <a:t> </a:t>
            </a:r>
            <a:r>
              <a:rPr lang="en-US" sz="2400" dirty="0" err="1" smtClean="0"/>
              <a:t>outputa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intervencija</a:t>
            </a:r>
            <a:r>
              <a:rPr lang="en-US" sz="2400" dirty="0" smtClean="0"/>
              <a:t> u </a:t>
            </a:r>
            <a:r>
              <a:rPr lang="en-US" sz="2400" dirty="0" err="1" smtClean="0"/>
              <a:t>okruženju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vremenske</a:t>
            </a:r>
            <a:r>
              <a:rPr lang="en-US" sz="2400" dirty="0" smtClean="0"/>
              <a:t> </a:t>
            </a:r>
            <a:r>
              <a:rPr lang="en-US" sz="2400" dirty="0" err="1" smtClean="0"/>
              <a:t>skale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prirodnih</a:t>
            </a:r>
            <a:r>
              <a:rPr lang="en-US" sz="2400" dirty="0" smtClean="0"/>
              <a:t> </a:t>
            </a:r>
            <a:r>
              <a:rPr lang="en-US" sz="2400" dirty="0" err="1" smtClean="0"/>
              <a:t>procesa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sr-Latn-RS" sz="2400" dirty="0" smtClean="0"/>
              <a:t>potrebni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reakcioni</a:t>
            </a:r>
            <a:r>
              <a:rPr lang="en-US" sz="2400" dirty="0" smtClean="0"/>
              <a:t> </a:t>
            </a:r>
            <a:r>
              <a:rPr lang="en-US" sz="2400" dirty="0" err="1" smtClean="0"/>
              <a:t>kapacitet</a:t>
            </a:r>
            <a:r>
              <a:rPr lang="en-US" sz="2400" dirty="0" smtClean="0"/>
              <a:t> </a:t>
            </a:r>
            <a:r>
              <a:rPr lang="en-US" sz="2400" dirty="0" err="1" smtClean="0"/>
              <a:t>okruženja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3075" name="Picture 3" descr="C:\Users\User\Desktop\Aerials-Northern-KZN-copyright-Scott-N-Ramsay-www.yearinthewild.com-139c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34" y="0"/>
            <a:ext cx="4071966" cy="50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8229600" cy="1143000"/>
          </a:xfrm>
        </p:spPr>
        <p:txBody>
          <a:bodyPr/>
          <a:lstStyle/>
          <a:p>
            <a:r>
              <a:rPr lang="en-US" sz="2800" b="1" dirty="0" err="1" smtClean="0"/>
              <a:t>Održivost</a:t>
            </a:r>
            <a:r>
              <a:rPr lang="en-US" sz="2800" b="1" dirty="0" smtClean="0"/>
              <a:t> </a:t>
            </a:r>
            <a:r>
              <a:rPr lang="sr-Latn-RS" sz="2800" b="1" dirty="0" smtClean="0"/>
              <a:t>i</a:t>
            </a:r>
            <a:br>
              <a:rPr lang="sr-Latn-R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 err="1" smtClean="0"/>
              <a:t>održivi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razvoj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23557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b="1" i="1" dirty="0" smtClean="0"/>
          </a:p>
          <a:p>
            <a:pPr>
              <a:buNone/>
            </a:pPr>
            <a:r>
              <a:rPr lang="sr-Latn-RS" sz="2400" i="1" u="sng" dirty="0" smtClean="0"/>
              <a:t>A</a:t>
            </a:r>
            <a:r>
              <a:rPr lang="en-US" sz="2400" i="1" u="sng" dirty="0" err="1" smtClean="0"/>
              <a:t>spekt</a:t>
            </a:r>
            <a:r>
              <a:rPr lang="sr-Latn-RS" sz="2400" i="1" u="sng" dirty="0" smtClean="0"/>
              <a:t>i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koje</a:t>
            </a:r>
            <a:r>
              <a:rPr lang="en-US" sz="2400" i="1" u="sng" dirty="0" smtClean="0"/>
              <a:t> je </a:t>
            </a:r>
            <a:r>
              <a:rPr lang="en-US" sz="2400" i="1" u="sng" dirty="0" err="1" smtClean="0"/>
              <a:t>potrebno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obuhvatiti</a:t>
            </a:r>
            <a:r>
              <a:rPr lang="en-US" sz="2400" i="1" u="sng" dirty="0" smtClean="0"/>
              <a:t> u </a:t>
            </a:r>
            <a:r>
              <a:rPr lang="en-US" sz="2400" i="1" u="sng" dirty="0" err="1" smtClean="0"/>
              <a:t>formulisanju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politike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održivosti</a:t>
            </a:r>
            <a:r>
              <a:rPr lang="en-US" sz="2400" i="1" u="sng" dirty="0" smtClean="0"/>
              <a:t>: </a:t>
            </a:r>
          </a:p>
          <a:p>
            <a:r>
              <a:rPr lang="en-US" sz="2400" dirty="0" err="1" smtClean="0"/>
              <a:t>Postoji</a:t>
            </a:r>
            <a:r>
              <a:rPr lang="en-US" sz="2400" dirty="0" smtClean="0"/>
              <a:t> </a:t>
            </a:r>
            <a:r>
              <a:rPr lang="en-US" sz="2400" dirty="0" err="1" smtClean="0"/>
              <a:t>neraskidiva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interakcija</a:t>
            </a:r>
            <a:r>
              <a:rPr lang="en-US" sz="2400" dirty="0" smtClean="0"/>
              <a:t> </a:t>
            </a:r>
            <a:r>
              <a:rPr lang="en-US" sz="2400" dirty="0" err="1" smtClean="0"/>
              <a:t>procesa</a:t>
            </a:r>
            <a:r>
              <a:rPr lang="en-US" sz="2400" dirty="0" smtClean="0"/>
              <a:t> u</a:t>
            </a:r>
            <a:r>
              <a:rPr lang="sr-Latn-RS" sz="2400" dirty="0" smtClean="0"/>
              <a:t> </a:t>
            </a:r>
            <a:r>
              <a:rPr lang="en-US" sz="2400" i="1" dirty="0" err="1" smtClean="0"/>
              <a:t>prirodnoj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sferi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sr-Latn-RS" sz="2400" dirty="0" smtClean="0"/>
              <a:t>domen</a:t>
            </a:r>
            <a:r>
              <a:rPr lang="en-US" sz="2400" dirty="0" smtClean="0"/>
              <a:t> </a:t>
            </a:r>
            <a:r>
              <a:rPr lang="en-US" sz="2400" dirty="0" err="1" smtClean="0"/>
              <a:t>prirodn</a:t>
            </a:r>
            <a:r>
              <a:rPr lang="sr-Latn-RS" sz="2400" dirty="0" smtClean="0"/>
              <a:t>ih</a:t>
            </a:r>
            <a:r>
              <a:rPr lang="en-US" sz="2400" dirty="0" smtClean="0"/>
              <a:t> </a:t>
            </a:r>
            <a:r>
              <a:rPr lang="en-US" sz="2400" dirty="0" err="1" smtClean="0"/>
              <a:t>nauk</a:t>
            </a:r>
            <a:r>
              <a:rPr lang="sr-Latn-RS" sz="2400" dirty="0" smtClean="0"/>
              <a:t>a</a:t>
            </a:r>
            <a:r>
              <a:rPr lang="en-US" sz="2400" dirty="0" smtClean="0"/>
              <a:t>), </a:t>
            </a:r>
            <a:r>
              <a:rPr lang="sr-Latn-RS" sz="2400" dirty="0" smtClean="0"/>
              <a:t>u </a:t>
            </a:r>
            <a:r>
              <a:rPr lang="en-US" sz="2400" i="1" dirty="0" err="1" smtClean="0"/>
              <a:t>društvenoj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ekonomskoj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sferi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sr-Latn-RS" sz="2400" dirty="0" smtClean="0"/>
              <a:t>domen </a:t>
            </a:r>
            <a:r>
              <a:rPr lang="en-US" sz="2400" dirty="0" err="1" smtClean="0"/>
              <a:t>društven</a:t>
            </a:r>
            <a:r>
              <a:rPr lang="sr-Latn-RS" sz="2400" dirty="0" smtClean="0"/>
              <a:t>ih</a:t>
            </a:r>
            <a:r>
              <a:rPr lang="en-US" sz="2400" dirty="0" smtClean="0"/>
              <a:t> </a:t>
            </a:r>
            <a:r>
              <a:rPr lang="en-US" sz="2400" dirty="0" err="1" smtClean="0"/>
              <a:t>nauk</a:t>
            </a:r>
            <a:r>
              <a:rPr lang="sr-Latn-RS" sz="2400" dirty="0" smtClean="0"/>
              <a:t>a</a:t>
            </a:r>
            <a:r>
              <a:rPr lang="en-US" sz="2400" dirty="0" smtClean="0"/>
              <a:t>) </a:t>
            </a:r>
            <a:r>
              <a:rPr lang="sr-Latn-RS" sz="2400" dirty="0" smtClean="0"/>
              <a:t>i u </a:t>
            </a:r>
            <a:r>
              <a:rPr lang="en-US" sz="2400" i="1" dirty="0" err="1" smtClean="0"/>
              <a:t>kategoriji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ljudskog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razmišljanja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domen</a:t>
            </a:r>
            <a:r>
              <a:rPr lang="en-US" sz="2400" dirty="0" smtClean="0"/>
              <a:t> </a:t>
            </a:r>
            <a:r>
              <a:rPr lang="en-US" sz="2400" dirty="0" err="1" smtClean="0"/>
              <a:t>filozofije</a:t>
            </a:r>
            <a:r>
              <a:rPr lang="en-US" sz="2400" dirty="0" smtClean="0"/>
              <a:t>). </a:t>
            </a:r>
            <a:r>
              <a:rPr lang="en-US" sz="2400" dirty="0" err="1" smtClean="0"/>
              <a:t>Ukupno</a:t>
            </a:r>
            <a:r>
              <a:rPr lang="en-US" sz="2400" dirty="0" smtClean="0"/>
              <a:t>, </a:t>
            </a:r>
            <a:r>
              <a:rPr lang="en-US" sz="2400" dirty="0" err="1" smtClean="0"/>
              <a:t>potreban</a:t>
            </a:r>
            <a:r>
              <a:rPr lang="en-US" sz="2400" dirty="0" smtClean="0"/>
              <a:t> je </a:t>
            </a:r>
            <a:r>
              <a:rPr lang="en-US" sz="2400" dirty="0" err="1" smtClean="0"/>
              <a:t>interdisciplinarni</a:t>
            </a:r>
            <a:r>
              <a:rPr lang="en-US" sz="2400" dirty="0" smtClean="0"/>
              <a:t> </a:t>
            </a:r>
            <a:r>
              <a:rPr lang="en-US" sz="2400" dirty="0" err="1" smtClean="0"/>
              <a:t>pristup</a:t>
            </a:r>
            <a:r>
              <a:rPr lang="en-US" sz="2400" dirty="0" smtClean="0"/>
              <a:t>;</a:t>
            </a:r>
            <a:endParaRPr lang="sr-Latn-RS" sz="2400" dirty="0" smtClean="0"/>
          </a:p>
          <a:p>
            <a:pPr lvl="0"/>
            <a:r>
              <a:rPr lang="en-US" sz="2400" dirty="0" err="1" smtClean="0"/>
              <a:t>Održivost</a:t>
            </a:r>
            <a:r>
              <a:rPr lang="en-US" sz="2400" dirty="0" smtClean="0"/>
              <a:t> </a:t>
            </a:r>
            <a:r>
              <a:rPr lang="en-US" sz="2400" dirty="0" err="1" smtClean="0"/>
              <a:t>zahteva</a:t>
            </a:r>
            <a:r>
              <a:rPr lang="en-US" sz="2400" dirty="0" smtClean="0"/>
              <a:t> </a:t>
            </a:r>
            <a:r>
              <a:rPr lang="en-US" sz="2400" dirty="0" err="1" smtClean="0"/>
              <a:t>razmatranje</a:t>
            </a:r>
            <a:r>
              <a:rPr lang="en-US" sz="2400" dirty="0" smtClean="0"/>
              <a:t> </a:t>
            </a:r>
            <a:r>
              <a:rPr lang="en-US" sz="2400" dirty="0" err="1" smtClean="0"/>
              <a:t>dugoročnih</a:t>
            </a:r>
            <a:r>
              <a:rPr lang="en-US" sz="2400" dirty="0" smtClean="0"/>
              <a:t> </a:t>
            </a:r>
            <a:r>
              <a:rPr lang="en-US" sz="2400" dirty="0" err="1" smtClean="0"/>
              <a:t>horizonata</a:t>
            </a:r>
            <a:r>
              <a:rPr lang="en-US" sz="2400" dirty="0" smtClean="0"/>
              <a:t>;</a:t>
            </a:r>
          </a:p>
          <a:p>
            <a:pPr lvl="0"/>
            <a:r>
              <a:rPr lang="en-US" sz="2400" dirty="0" err="1" smtClean="0"/>
              <a:t>Prirodni</a:t>
            </a:r>
            <a:r>
              <a:rPr lang="en-US" sz="2400" dirty="0" smtClean="0"/>
              <a:t>, </a:t>
            </a:r>
            <a:r>
              <a:rPr lang="en-US" sz="2400" dirty="0" err="1" smtClean="0"/>
              <a:t>društveni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</a:t>
            </a:r>
            <a:r>
              <a:rPr lang="en-US" sz="2400" dirty="0" smtClean="0"/>
              <a:t> </a:t>
            </a:r>
            <a:r>
              <a:rPr lang="en-US" sz="2400" dirty="0" err="1" smtClean="0"/>
              <a:t>procesi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dinamički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međusobno</a:t>
            </a:r>
            <a:r>
              <a:rPr lang="en-US" sz="2400" dirty="0" smtClean="0"/>
              <a:t> </a:t>
            </a:r>
            <a:r>
              <a:rPr lang="sr-Latn-RS" sz="2400" dirty="0" smtClean="0"/>
              <a:t>su </a:t>
            </a:r>
            <a:r>
              <a:rPr lang="en-US" sz="2400" dirty="0" err="1" smtClean="0"/>
              <a:t>trajno</a:t>
            </a:r>
            <a:r>
              <a:rPr lang="en-US" sz="2400" dirty="0" smtClean="0"/>
              <a:t> </a:t>
            </a:r>
            <a:r>
              <a:rPr lang="en-US" sz="2400" dirty="0" err="1" smtClean="0"/>
              <a:t>povezani</a:t>
            </a:r>
            <a:r>
              <a:rPr lang="en-US" sz="2400" dirty="0" smtClean="0"/>
              <a:t>,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rezultira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kompleksnošću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. Ova </a:t>
            </a:r>
            <a:r>
              <a:rPr lang="en-US" sz="2400" dirty="0" err="1" smtClean="0"/>
              <a:t>kompleksnost</a:t>
            </a:r>
            <a:r>
              <a:rPr lang="en-US" sz="2400" dirty="0" smtClean="0"/>
              <a:t> se </a:t>
            </a:r>
            <a:r>
              <a:rPr lang="en-US" sz="2400" dirty="0" err="1" smtClean="0"/>
              <a:t>pojačava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se </a:t>
            </a:r>
            <a:r>
              <a:rPr lang="en-US" sz="2400" dirty="0" err="1" smtClean="0"/>
              <a:t>razmatra</a:t>
            </a:r>
            <a:r>
              <a:rPr lang="en-US" sz="2400" dirty="0" smtClean="0"/>
              <a:t> </a:t>
            </a:r>
            <a:r>
              <a:rPr lang="en-US" sz="2400" dirty="0" err="1" smtClean="0"/>
              <a:t>dugoročna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perspektiva</a:t>
            </a:r>
            <a:r>
              <a:rPr lang="en-US" sz="2400" dirty="0" smtClean="0"/>
              <a:t>;</a:t>
            </a:r>
            <a:endParaRPr lang="sr-Latn-RS" sz="2400" dirty="0" smtClean="0"/>
          </a:p>
          <a:p>
            <a:r>
              <a:rPr lang="en-US" sz="2400" dirty="0" err="1" smtClean="0"/>
              <a:t>Znanje</a:t>
            </a:r>
            <a:r>
              <a:rPr lang="en-US" sz="2400" dirty="0" smtClean="0"/>
              <a:t> o </a:t>
            </a:r>
            <a:r>
              <a:rPr lang="en-US" sz="2400" dirty="0" err="1" smtClean="0"/>
              <a:t>relevantnim</a:t>
            </a:r>
            <a:r>
              <a:rPr lang="en-US" sz="2400" dirty="0" smtClean="0"/>
              <a:t> </a:t>
            </a:r>
            <a:r>
              <a:rPr lang="en-US" sz="2400" dirty="0" err="1" smtClean="0"/>
              <a:t>procesima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sistemima</a:t>
            </a:r>
            <a:r>
              <a:rPr lang="en-US" sz="2400" dirty="0" smtClean="0"/>
              <a:t> je </a:t>
            </a:r>
            <a:r>
              <a:rPr lang="en-US" sz="2400" dirty="0" err="1" smtClean="0"/>
              <a:t>ograničeno</a:t>
            </a:r>
            <a:r>
              <a:rPr lang="en-US" sz="2400" dirty="0" smtClean="0"/>
              <a:t> </a:t>
            </a:r>
            <a:r>
              <a:rPr lang="en-US" sz="2400" dirty="0" err="1" smtClean="0"/>
              <a:t>visokim</a:t>
            </a:r>
            <a:r>
              <a:rPr lang="en-US" sz="2400" dirty="0" smtClean="0"/>
              <a:t> </a:t>
            </a:r>
            <a:r>
              <a:rPr lang="en-US" sz="2400" dirty="0" err="1" smtClean="0"/>
              <a:t>stepenom</a:t>
            </a:r>
            <a:r>
              <a:rPr lang="en-US" sz="2400" dirty="0" smtClean="0"/>
              <a:t> </a:t>
            </a:r>
            <a:r>
              <a:rPr lang="en-US" sz="2400" dirty="0" err="1" smtClean="0"/>
              <a:t>nesigurnosti</a:t>
            </a:r>
            <a:r>
              <a:rPr lang="en-US" sz="2400" dirty="0" smtClean="0"/>
              <a:t>. </a:t>
            </a:r>
            <a:r>
              <a:rPr lang="en-US" sz="2400" dirty="0" err="1" smtClean="0"/>
              <a:t>Ograničenje</a:t>
            </a:r>
            <a:r>
              <a:rPr lang="en-US" sz="2400" dirty="0" smtClean="0"/>
              <a:t> se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, </a:t>
            </a:r>
            <a:r>
              <a:rPr lang="en-US" sz="2400" dirty="0" err="1" smtClean="0"/>
              <a:t>povećava</a:t>
            </a:r>
            <a:r>
              <a:rPr lang="en-US" sz="2400" dirty="0" smtClean="0"/>
              <a:t> u </a:t>
            </a:r>
            <a:r>
              <a:rPr lang="en-US" sz="2400" dirty="0" err="1" smtClean="0"/>
              <a:t>dugoročnoj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perspektivi</a:t>
            </a:r>
            <a:r>
              <a:rPr lang="sr-Latn-RS" sz="2400" dirty="0" smtClean="0"/>
              <a:t>.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050" name="Picture 2" descr="C:\Users\User\Desktop\Banner_Wild_Ro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0" y="0"/>
            <a:ext cx="4643470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-571500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Evaluacija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održivosti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45926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S </a:t>
            </a:r>
            <a:r>
              <a:rPr lang="en-US" sz="2400" i="1" dirty="0" err="1" smtClean="0"/>
              <a:t>obzirom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to </a:t>
            </a:r>
            <a:r>
              <a:rPr lang="en-US" sz="2400" i="1" dirty="0" err="1" smtClean="0"/>
              <a:t>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održivost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predstavlja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koncept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koji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koristi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kako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makro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nivou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tako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mikro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nivou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evaluaciju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održivosti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treba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obaviti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nivoa</a:t>
            </a:r>
            <a:r>
              <a:rPr lang="en-US" sz="2400" i="1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Na </a:t>
            </a:r>
            <a:r>
              <a:rPr lang="en-US" sz="2400" b="1" dirty="0" err="1" smtClean="0"/>
              <a:t>makro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nivou</a:t>
            </a:r>
            <a:r>
              <a:rPr lang="en-US" sz="2400" dirty="0" smtClean="0"/>
              <a:t>, 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 je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</a:t>
            </a:r>
            <a:r>
              <a:rPr lang="en-US" sz="2400" dirty="0" err="1" smtClean="0"/>
              <a:t>izdiferencirati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ekonomske</a:t>
            </a:r>
            <a:r>
              <a:rPr lang="en-US" sz="2400" dirty="0" smtClean="0"/>
              <a:t>, </a:t>
            </a:r>
            <a:r>
              <a:rPr lang="en-US" sz="2400" dirty="0" err="1" smtClean="0"/>
              <a:t>društvene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ciljne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dimenzije</a:t>
            </a:r>
            <a:r>
              <a:rPr lang="sr-Latn-RS" sz="2400" dirty="0" smtClean="0"/>
              <a:t>.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r>
              <a:rPr lang="sr-Latn-RS" sz="2400" b="1" dirty="0" smtClean="0"/>
              <a:t>N</a:t>
            </a:r>
            <a:r>
              <a:rPr lang="en-US" sz="2400" b="1" dirty="0" smtClean="0"/>
              <a:t>a </a:t>
            </a:r>
            <a:r>
              <a:rPr lang="en-US" sz="2400" b="1" dirty="0" err="1" smtClean="0"/>
              <a:t>mikro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nivou</a:t>
            </a:r>
            <a:r>
              <a:rPr lang="en-US" sz="2400" b="1" dirty="0" smtClean="0"/>
              <a:t> </a:t>
            </a:r>
            <a:r>
              <a:rPr lang="en-US" sz="2400" dirty="0" err="1" smtClean="0"/>
              <a:t>održivost</a:t>
            </a:r>
            <a:r>
              <a:rPr lang="en-US" sz="2400" dirty="0" smtClean="0"/>
              <a:t> je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</a:t>
            </a:r>
            <a:r>
              <a:rPr lang="en-US" sz="2400" dirty="0" err="1" smtClean="0"/>
              <a:t>izdiferencirati</a:t>
            </a:r>
            <a:r>
              <a:rPr lang="en-US" sz="2400" dirty="0" smtClean="0"/>
              <a:t> </a:t>
            </a:r>
            <a:r>
              <a:rPr lang="en-US" sz="2400" dirty="0" err="1" smtClean="0"/>
              <a:t>između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odnose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projekte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programe</a:t>
            </a:r>
            <a:r>
              <a:rPr lang="en-US" sz="2400" dirty="0" smtClean="0"/>
              <a:t>, </a:t>
            </a:r>
            <a:r>
              <a:rPr lang="en-US" sz="2400" dirty="0" err="1" smtClean="0"/>
              <a:t>ishode</a:t>
            </a:r>
            <a:r>
              <a:rPr lang="en-US" sz="2400" dirty="0" smtClean="0"/>
              <a:t>, </a:t>
            </a:r>
            <a:r>
              <a:rPr lang="en-US" sz="2400" dirty="0" err="1" smtClean="0"/>
              <a:t>sisteme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inovacije</a:t>
            </a:r>
            <a:r>
              <a:rPr lang="sr-Latn-RS" sz="2400" dirty="0" smtClean="0"/>
              <a:t>.</a:t>
            </a:r>
          </a:p>
          <a:p>
            <a:pPr>
              <a:buNone/>
            </a:pPr>
            <a:r>
              <a:rPr lang="sr-Latn-RS" sz="2400" dirty="0" err="1" smtClean="0"/>
              <a:t>P</a:t>
            </a:r>
            <a:r>
              <a:rPr lang="en-US" sz="2400" dirty="0" err="1" smtClean="0"/>
              <a:t>rocenjivanje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prati</a:t>
            </a:r>
            <a:r>
              <a:rPr lang="en-US" sz="2400" dirty="0" smtClean="0"/>
              <a:t> tri </a:t>
            </a:r>
            <a:r>
              <a:rPr lang="en-US" sz="2400" dirty="0" err="1" smtClean="0"/>
              <a:t>osnovna</a:t>
            </a:r>
            <a:r>
              <a:rPr lang="en-US" sz="2400" dirty="0" smtClean="0"/>
              <a:t> </a:t>
            </a:r>
            <a:r>
              <a:rPr lang="en-US" sz="2400" dirty="0" err="1" smtClean="0"/>
              <a:t>načela</a:t>
            </a:r>
            <a:r>
              <a:rPr lang="sr-Latn-RS" sz="2400" dirty="0" smtClean="0"/>
              <a:t> i da bude:</a:t>
            </a:r>
          </a:p>
          <a:p>
            <a:r>
              <a:rPr lang="en-US" sz="2400" dirty="0" err="1" smtClean="0"/>
              <a:t>integrišuće</a:t>
            </a:r>
            <a:r>
              <a:rPr lang="en-US" sz="2400" dirty="0" smtClean="0"/>
              <a:t> (u </a:t>
            </a:r>
            <a:r>
              <a:rPr lang="en-US" sz="2400" dirty="0" err="1" smtClean="0"/>
              <a:t>smislu</a:t>
            </a:r>
            <a:r>
              <a:rPr lang="en-US" sz="2400" dirty="0" smtClean="0"/>
              <a:t> </a:t>
            </a:r>
            <a:r>
              <a:rPr lang="sr-Latn-RS" sz="2400" dirty="0" smtClean="0"/>
              <a:t>vrednovanja</a:t>
            </a:r>
            <a:r>
              <a:rPr lang="en-US" sz="2400" dirty="0" smtClean="0"/>
              <a:t> </a:t>
            </a:r>
            <a:r>
              <a:rPr lang="en-US" sz="2400" dirty="0" err="1" smtClean="0"/>
              <a:t>ekonomskih</a:t>
            </a:r>
            <a:r>
              <a:rPr lang="en-US" sz="2400" dirty="0" smtClean="0"/>
              <a:t>, </a:t>
            </a:r>
            <a:r>
              <a:rPr lang="en-US" sz="2400" dirty="0" err="1" smtClean="0"/>
              <a:t>ekoloških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društvenih</a:t>
            </a:r>
            <a:r>
              <a:rPr lang="en-US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),</a:t>
            </a:r>
            <a:endParaRPr lang="sr-Latn-R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intenzivno</a:t>
            </a:r>
            <a:r>
              <a:rPr lang="en-US" sz="2400" dirty="0" smtClean="0"/>
              <a:t> (u </a:t>
            </a:r>
            <a:r>
              <a:rPr lang="en-US" sz="2400" dirty="0" err="1" smtClean="0"/>
              <a:t>procenjivanju</a:t>
            </a:r>
            <a:r>
              <a:rPr lang="en-US" sz="2400" dirty="0" smtClean="0"/>
              <a:t> </a:t>
            </a:r>
            <a:r>
              <a:rPr lang="en-US" sz="2400" dirty="0" err="1" smtClean="0"/>
              <a:t>kratkoročnih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dugoročnih</a:t>
            </a:r>
            <a:r>
              <a:rPr lang="en-US" sz="2400" dirty="0" smtClean="0"/>
              <a:t> </a:t>
            </a:r>
            <a:r>
              <a:rPr lang="en-US" sz="2400" dirty="0" err="1" smtClean="0"/>
              <a:t>kompromisa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r>
              <a:rPr lang="en-US" sz="2400" dirty="0" err="1" smtClean="0"/>
              <a:t>inkluzivno</a:t>
            </a:r>
            <a:r>
              <a:rPr lang="en-US" sz="2400" dirty="0" smtClean="0"/>
              <a:t> (u </a:t>
            </a:r>
            <a:r>
              <a:rPr lang="en-US" sz="2400" dirty="0" err="1" smtClean="0"/>
              <a:t>smislu</a:t>
            </a:r>
            <a:r>
              <a:rPr lang="en-US" sz="2400" dirty="0" smtClean="0"/>
              <a:t> </a:t>
            </a:r>
            <a:r>
              <a:rPr lang="en-US" sz="2400" dirty="0" err="1" smtClean="0"/>
              <a:t>uključivanja</a:t>
            </a:r>
            <a:r>
              <a:rPr lang="en-US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</a:t>
            </a:r>
            <a:r>
              <a:rPr lang="en-US" sz="2400" dirty="0" err="1" smtClean="0"/>
              <a:t>stejkholdera</a:t>
            </a:r>
            <a:r>
              <a:rPr lang="en-US" sz="2400" dirty="0" smtClean="0"/>
              <a:t>). </a:t>
            </a:r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127" name="Picture 7" descr="C:\Users\User\Desktop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0" y="1"/>
            <a:ext cx="4643470" cy="78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57214"/>
            <a:ext cx="8229600" cy="1143000"/>
          </a:xfrm>
        </p:spPr>
        <p:txBody>
          <a:bodyPr/>
          <a:lstStyle/>
          <a:p>
            <a:r>
              <a:rPr lang="en-US" sz="2800" b="1" dirty="0" err="1" smtClean="0"/>
              <a:t>Evaluacija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održivosti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44497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i="1" dirty="0" err="1" smtClean="0"/>
              <a:t>Evaluacija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održivosti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ima</a:t>
            </a:r>
            <a:r>
              <a:rPr lang="en-US" sz="2400" i="1" dirty="0" smtClean="0"/>
              <a:t> tri </a:t>
            </a:r>
            <a:r>
              <a:rPr lang="en-US" sz="2400" i="1" dirty="0" err="1" smtClean="0"/>
              <a:t>osnovne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funkcije</a:t>
            </a:r>
            <a:r>
              <a:rPr lang="en-US" sz="2400" i="1" dirty="0" smtClean="0"/>
              <a:t>: </a:t>
            </a:r>
            <a:endParaRPr lang="sr-Latn-RS" sz="2400" i="1" dirty="0" smtClean="0"/>
          </a:p>
          <a:p>
            <a:r>
              <a:rPr lang="en-US" sz="2400" u="sng" dirty="0" err="1" smtClean="0"/>
              <a:t>Prvo</a:t>
            </a:r>
            <a:r>
              <a:rPr lang="en-US" sz="2400" u="sng" dirty="0" smtClean="0"/>
              <a:t>, </a:t>
            </a:r>
            <a:r>
              <a:rPr lang="en-US" sz="2400" u="sng" dirty="0" err="1" smtClean="0"/>
              <a:t>može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predstavljati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menadžment</a:t>
            </a:r>
            <a:r>
              <a:rPr lang="en-US" sz="2400" u="sng" dirty="0" smtClean="0"/>
              <a:t> instrument </a:t>
            </a:r>
            <a:r>
              <a:rPr lang="en-US" sz="2400" u="sng" dirty="0" err="1" smtClean="0"/>
              <a:t>za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kontrolisanje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celog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procesa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donošenja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politika</a:t>
            </a:r>
            <a:r>
              <a:rPr lang="en-US" sz="2400" u="sng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sr-Latn-RS" sz="2400" dirty="0" smtClean="0"/>
              <a:t>(</a:t>
            </a:r>
            <a:r>
              <a:rPr lang="en-US" sz="2400" dirty="0" err="1" smtClean="0"/>
              <a:t>Evaluacija</a:t>
            </a:r>
            <a:r>
              <a:rPr lang="en-US" sz="2400" dirty="0" smtClean="0"/>
              <a:t> </a:t>
            </a:r>
            <a:r>
              <a:rPr lang="en-US" sz="2400" dirty="0" err="1" smtClean="0"/>
              <a:t>obezbeđuje</a:t>
            </a:r>
            <a:r>
              <a:rPr lang="en-US" sz="2400" dirty="0" smtClean="0"/>
              <a:t> </a:t>
            </a:r>
            <a:r>
              <a:rPr lang="en-US" sz="2400" dirty="0" err="1" smtClean="0"/>
              <a:t>pouzdane</a:t>
            </a:r>
            <a:r>
              <a:rPr lang="en-US" sz="2400" dirty="0" smtClean="0"/>
              <a:t> </a:t>
            </a:r>
            <a:r>
              <a:rPr lang="en-US" sz="2400" dirty="0" err="1" smtClean="0"/>
              <a:t>podatke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procene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menadžment</a:t>
            </a:r>
            <a:r>
              <a:rPr lang="en-US" sz="2400" dirty="0" smtClean="0"/>
              <a:t> </a:t>
            </a:r>
            <a:r>
              <a:rPr lang="en-US" sz="2400" dirty="0" err="1" smtClean="0"/>
              <a:t>odluke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postaje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integralni</a:t>
            </a:r>
            <a:r>
              <a:rPr lang="en-US" sz="2400" dirty="0" smtClean="0"/>
              <a:t> </a:t>
            </a:r>
            <a:r>
              <a:rPr lang="en-US" sz="2400" dirty="0" err="1" smtClean="0"/>
              <a:t>deo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organizacione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organizacione</a:t>
            </a:r>
            <a:r>
              <a:rPr lang="en-US" sz="2400" dirty="0" smtClean="0"/>
              <a:t> </a:t>
            </a:r>
            <a:r>
              <a:rPr lang="en-US" sz="2400" dirty="0" err="1" smtClean="0"/>
              <a:t>kulture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integralni</a:t>
            </a:r>
            <a:r>
              <a:rPr lang="en-US" sz="2400" dirty="0" smtClean="0"/>
              <a:t> </a:t>
            </a:r>
            <a:r>
              <a:rPr lang="en-US" sz="2400" dirty="0" err="1" smtClean="0"/>
              <a:t>deo</a:t>
            </a:r>
            <a:r>
              <a:rPr lang="en-US" sz="2400" dirty="0" smtClean="0"/>
              <a:t> </a:t>
            </a:r>
            <a:r>
              <a:rPr lang="en-US" sz="2400" dirty="0" err="1" smtClean="0"/>
              <a:t>svakodnevnih</a:t>
            </a:r>
            <a:r>
              <a:rPr lang="en-US" sz="2400" dirty="0" smtClean="0"/>
              <a:t> </a:t>
            </a:r>
            <a:r>
              <a:rPr lang="en-US" sz="2400" dirty="0" err="1" smtClean="0"/>
              <a:t>procesa</a:t>
            </a:r>
            <a:r>
              <a:rPr lang="en-US" sz="2400" dirty="0" smtClean="0"/>
              <a:t> u </a:t>
            </a:r>
            <a:r>
              <a:rPr lang="en-US" sz="2400" dirty="0" err="1" smtClean="0"/>
              <a:t>organizaciji</a:t>
            </a:r>
            <a:r>
              <a:rPr lang="sr-Latn-RS" sz="2400" dirty="0" smtClean="0"/>
              <a:t>.)</a:t>
            </a:r>
          </a:p>
          <a:p>
            <a:r>
              <a:rPr lang="en-US" sz="2400" u="sng" dirty="0" err="1" smtClean="0"/>
              <a:t>Drugo</a:t>
            </a:r>
            <a:r>
              <a:rPr lang="en-US" sz="2400" u="sng" dirty="0" smtClean="0"/>
              <a:t>, </a:t>
            </a:r>
            <a:r>
              <a:rPr lang="en-US" sz="2400" u="sng" dirty="0" err="1" smtClean="0"/>
              <a:t>može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biti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deo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implementacije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strategija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zasnovanih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donešenim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politikama</a:t>
            </a:r>
            <a:r>
              <a:rPr lang="en-US" sz="2400" u="sng" dirty="0" smtClean="0"/>
              <a:t>.  </a:t>
            </a:r>
            <a:endParaRPr lang="sr-Latn-RS" sz="2400" u="sng" dirty="0" smtClean="0"/>
          </a:p>
          <a:p>
            <a:r>
              <a:rPr lang="en-US" sz="2400" dirty="0" err="1" smtClean="0"/>
              <a:t>Evaluacija</a:t>
            </a:r>
            <a:r>
              <a:rPr lang="en-US" sz="2400" dirty="0" smtClean="0"/>
              <a:t> </a:t>
            </a:r>
            <a:r>
              <a:rPr lang="en-US" sz="2400" dirty="0" err="1" smtClean="0"/>
              <a:t>održivosti</a:t>
            </a:r>
            <a:r>
              <a:rPr lang="en-US" sz="2400" dirty="0" smtClean="0"/>
              <a:t>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primenjivati</a:t>
            </a:r>
            <a:r>
              <a:rPr lang="en-US" sz="2400" dirty="0" smtClean="0"/>
              <a:t> u </a:t>
            </a:r>
            <a:r>
              <a:rPr lang="en-US" sz="2400" dirty="0" err="1" smtClean="0"/>
              <a:t>svim</a:t>
            </a:r>
            <a:r>
              <a:rPr lang="en-US" sz="2400" dirty="0" smtClean="0"/>
              <a:t> </a:t>
            </a:r>
            <a:r>
              <a:rPr lang="en-US" sz="2400" dirty="0" err="1" smtClean="0"/>
              <a:t>fazama</a:t>
            </a:r>
            <a:r>
              <a:rPr lang="en-US" sz="2400" dirty="0" smtClean="0"/>
              <a:t> </a:t>
            </a:r>
            <a:r>
              <a:rPr lang="en-US" sz="2400" dirty="0" err="1" smtClean="0"/>
              <a:t>procesa</a:t>
            </a:r>
            <a:r>
              <a:rPr lang="en-US" sz="2400" dirty="0" smtClean="0"/>
              <a:t> </a:t>
            </a:r>
            <a:r>
              <a:rPr lang="en-US" sz="2400" dirty="0" err="1" smtClean="0"/>
              <a:t>donošenja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politika</a:t>
            </a:r>
            <a:r>
              <a:rPr lang="en-US" sz="2400" dirty="0" smtClean="0"/>
              <a:t> (</a:t>
            </a:r>
            <a:r>
              <a:rPr lang="en-US" sz="2400" dirty="0" err="1" smtClean="0"/>
              <a:t>tj</a:t>
            </a:r>
            <a:r>
              <a:rPr lang="en-US" sz="2400" dirty="0" smtClean="0"/>
              <a:t>. </a:t>
            </a:r>
            <a:r>
              <a:rPr lang="en-US" sz="2400" dirty="0" err="1" smtClean="0"/>
              <a:t>tokom</a:t>
            </a:r>
            <a:r>
              <a:rPr lang="en-US" sz="2400" dirty="0" smtClean="0"/>
              <a:t> faze </a:t>
            </a:r>
            <a:r>
              <a:rPr lang="en-US" sz="2400" dirty="0" err="1" smtClean="0"/>
              <a:t>planiranja</a:t>
            </a:r>
            <a:r>
              <a:rPr lang="en-US" sz="2400" dirty="0" smtClean="0"/>
              <a:t>, faze </a:t>
            </a:r>
            <a:r>
              <a:rPr lang="en-US" sz="2400" dirty="0" err="1" smtClean="0"/>
              <a:t>izvršenja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faze </a:t>
            </a:r>
            <a:r>
              <a:rPr lang="en-US" sz="2400" dirty="0" err="1" smtClean="0"/>
              <a:t>stupanja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snagu</a:t>
            </a:r>
            <a:r>
              <a:rPr lang="en-US" sz="2400" dirty="0" smtClean="0"/>
              <a:t> </a:t>
            </a:r>
            <a:r>
              <a:rPr lang="en-US" sz="2400" dirty="0" err="1" smtClean="0"/>
              <a:t>tih</a:t>
            </a:r>
            <a:r>
              <a:rPr lang="en-US" sz="2400" dirty="0" smtClean="0"/>
              <a:t> </a:t>
            </a:r>
            <a:r>
              <a:rPr lang="en-US" sz="2400" dirty="0" err="1" smtClean="0"/>
              <a:t>odluka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podržavati</a:t>
            </a:r>
            <a:r>
              <a:rPr lang="en-US" sz="2400" dirty="0" smtClean="0"/>
              <a:t> </a:t>
            </a:r>
            <a:r>
              <a:rPr lang="en-US" sz="2400" dirty="0" err="1" smtClean="0"/>
              <a:t>upravljanje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programima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sprovode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endParaRPr lang="en-US" sz="2400" dirty="0"/>
          </a:p>
        </p:txBody>
      </p:sp>
      <p:sp>
        <p:nvSpPr>
          <p:cNvPr id="7172" name="AutoShape 2" descr="data:image/jpeg;base64,/9j/4AAQSkZJRgABAQAAAQABAAD/2wCEAAkGBhQSERUUExQWFRQWGBgaGRgYGBgeHhodHBgYGBgaGBsdHCcfGxkmGxoXIC8hIygpLC0sFx8xNTAqNSYrLCkBCQoKDgwOGg8PGiolHyQsLCwsLCwsLCwsLCksLCwsLCwsLCwsLCwvLCwsLCwsLCksLCwsLCwsLCwsKSwsLCwsKf/AABEIAOEA4QMBIgACEQEDEQH/xAAcAAABBQEBAQAAAAAAAAAAAAAAAwQFBgcCCAH/xABGEAACAQIDBQUECAQDBwQDAAABAgMAEQQSIQUGMUFREyJhcYEHMpGhFCNCUmKxwdEzcoLwFZKiY3OjssLS4TRDRFMWFzX/xAAaAQEAAwEBAQAAAAAAAAAAAAAAAQIDBAUG/8QALxEAAgIBBAECBQIGAwAAAAAAAAECEQMEEiExURNBIjJSYZEFoRRCgbHR8TNicf/aAAwDAQACEQMRAD8A2yiiigCiiigCiiigCiiigCiuXcAEkgAcSeA86ruJ35h7ww6viWXiY9Ix/NK3d+GapSbIboslfDWfTb3YmV8udIgeUC9ow8O0cZST4LSkmBVgWkjxM/VZnYhvJL5R8KceRZbsXvDhojaTEQoehkUH4XvUfLv9gV/+Qp/lV2/5VNU3EbzRYZrfQMh437MCwPC9hqaYSb8u/uJIvIFlIAJ9LVKoi2Xz/wDY2A/+/wD4U3/ZS8W/eBbhiYx/Ndf+YCqps3HTRgmVFkX8KoSR8q+S7yF9BhHEduJt8gahOL9hyX7B7Ygl/hTRSfyOrfkaeVlu0P8ADygaeJFvoTlF1PiV19aT2jA+FjjkwWJl7x0UTh47eKSXsKmkLZq1FZ5h998dAVGIwwlU/aTuN8LlG/01adk734bENkV8kvOKQZH9AdG/pJo4smyaoooqpIUUUUAUUUUAUUUUAUUUUAUUUUAUUUUAUUUliMSsas7sFRRcsxsAOpNAK1T96PaVDhm7GFTicTw7OPgp/GwvY+AuetqgN/d8JnjtExgw7iwfhJL/ACjiifM+FU3dSMp9aFOoZQOo4Aj1vrV3UVukUtt0i1iVsa6jHYgFgczYdLiNByBtozfzE1b8NgomSxjDRoNEGgPoONVaPaSw4TuIBIfeNgAL8defrXWH3lZYioa720Pn4VzzzJOpF4w4sncQ+NH/AKdMNHHyGU5vLpVK2vvhi48QVlch10sui+Yp7hd6Qv8A6iRj9khbgjmD41Xt/NsQzyIMMPcWzSNxb08OtVm01dmUpUrTJvZm+CSZ/pAzA8GLG46WsNajNnYuRMSezmk7BlYvmIOU8iQRp5ioLdvdzEYnMyXMYv3jztxCdTWgwYfC4KFXaNzcD3hxPUg+PWoUZ1V8ERcnyxtg9hSSnMrEnlx19ank3XLx/W2YcwWP6cKiz7RFW1jYEaA2Ful+lTWCx7YvCPlkQSZTazA26Zul6tjxxiqRtvtkU+5Gzo0OWNnJJzZXY2J5CqpC0SNImGWEZDlkecsRx7oC9fG9qrWGxGKEgjgu8sZYtkJJYE5SG5EAm3rUnJu5imzrFDm7maQN3WP4WHW9bqyidl8wu1YIVvLiA7ZdLqQluYHK9QG8m3oJow3ZFrjkuYC3DUagkcCKRxuznxGFjVyEdVAu47ulhbT86s+62KZY2EmGWOOOwVhYhrcTU9cliC3c39xEGUK/0mEgfVytaReoSQ8bfda/pWm7vb1YfGqTC/eX3420dP5l/UXHjWabw7vRzky4YhJCSSl7K9uNujVUY55I5c8btFPGdDwcddeDKeh41PDK8o9IUVR9yfaIMTlixIEcx0Vhokp6D7sn4efLoLxVWqLJhRRRUEhRRRQBRRRQBRRRQBRRXwm2p4UAli8WkSNJIwVFF2Y8AKy7fHfcXvNGcts0MDaD8Ms3VuYTgPOpPa+8wxEgfRsMl+yUn+K6/wDut+AH3R69LZlvPtOXFylivE5VC8zfQDqK2hHnkzkxpHjpsbMFc5rtx6c7DoKtsUhjQhGIygaDix5AUw3Y2IwZLBc0QYsp4knj52qTw+HDyPeyuvBWuNOdvG1eJqdTKeVwh7eyOrFjShul7jNdrXCQ95nJuw0yrfw61YNnvHHJnlUtl0AAGp5XFRuzdkqshkGgJNgD8b/tVglwJVc5OR+IuL28bczXP60YTTZba9rRUd6woxLZVYCwJzW4nU8OFQ8cQa5Ngaf7TjJnIzFs2pbrfn4CmDx2NhwFdu7c7R5EvmZcN1dpPBGEjiBUc78dbm/Skd6N5JJSVksBoQo4LbhfmWprsRsqjM978B40xxu1IxNkb6xr3sOXX1tyq8Mk5y2o6+NiplZ2vMRIqp3nNr+F+AtzNSe1ZDh1SBT2bOLup01a3ec8bdF5VLYrevBYaM/RIs+Ia5Msg0QnjlHM1QJ52dyzsWZiSSTevZwabi2jO0uh9hMXJg8VmRrMpsSpuCDx8wRWk4D2hqoZ9GZhYnw5aeFZLbWus2mhreeBSClRoOG3yWQkSLcC2a5sdGJGnAgXrSocTG0CKCDGw0tz8POvOYmNTu7u+s+EACZWQH3H1Hp0rDJp/pLqfksO85+jTFVLNESeOuQniNOHnVRxk3aSmRS2gGh4i35jQVN47e9cZifrY1SOQBWF+B5NfrVWxUWWUqGsL90k8vE1RQa7JbJuXbDsojbKF55TbX7J8CDrcVp/sz9pRlyYXFsDIdI5T9sj7D/j6N9rz44dLIQwB0P2qmkKSRgDuyKAQeF7cj+/GqSjwSmepqKz32Ve0EYyP6PM4OIjGhPGRBpc/jHPqLHrWhViXCiiigCiiigCiiigCs89qG9QUDCIxu1jMRxCEXCDxbifw+dXDePbiYPDSTvqEGg+8x0VfU2+dee9obVZ5GmYlnZr+DM3EnoOVuQFbYoW7KSfsTmysBNiULgBY0PvNpcEX8rDwqY3f7ISRyFAEjLsZORAFgQ3LW/wqE3K2yVEqzZjAPsCxAbXui+lJby7Qijw/ZxuzNIScgPdQdNOLfKtnBuW0rfFk7sredTiC2HhQRyM0a24oEF8x6sx11pDY+0VllkLDNrYt1OtrfvVfwuEn+gRHsbZZg0bKO+/3iw4kAaCn+x8QIncAZlZ8w5WB4qRxBvevn9Rg2znkrm6/HX7V+DojkapXwWzCzqrBT71iwUD01PWo7bG1Ql2lYJ06nwApHH7XMMofWzEA8OFjoB0qk7z41Z8TdbgABdeF+dugqmg0k9Tk+Lqu/BbU5FFbUP12vC5JzsvW45elMcTthQ3cGYX4nS9McHs1nbLqdbZlBbxNutWrZ+FhhgDmBCxQt2jm5biDZOCj419E9Fhx92zzVCxvszaBlSTKCuVTY9L8PWmkO708OG+lWARxYvfvIL2vrzPhXWyd6zGzgoDC7AuqjjbQa9Txvw8KkNuY+XFwhpWyqDlWFbWAPutx16VWOP0JtJcOv8ARa4xRS8QVsCCS2ua/DwtSXGl2hCP3uVtLcfPwp3jpIGVsqFHvcFT3bWF1ynXjfWvS3eEQMjGmS4Y5r2sRy6ikbG1Aia1+Vcq9+dCT5ahRSmQdb0m1QyRWEDMLHL+I8B1NuZrrbWKieT6lSIwABc6nTVj5nW1NTXBFYyiuyyZ0bPxNrDpXAxLCw4gV2ii1gLsflSi4E5gvMm1YySLIcbtbSeLEK6NlkGqN0Yaj0IuCOd7V6f3S3jXHYVJ1sCdHX7jj3l+Oo8CK8uYnZjxSAAHQ3B5kA8RWkezbeQ4PHdm5AgxJCnXRXt3G8LnunzHSuCcqnXk2iuDdKKKKkBRRRQBRRSeInCIztoqqWPkBc/IUBlPtb2+z4iPCIMwSxa2v1jiyX8VQk/1jpVd2VsTDzrLAJOze65c2pYg3b51EjbUk+K7bUtLI0gH4r9wegsKVxuy5Ji8gliE6EXjU5XXwX73512bdtLoxu+S4SbpwYCF5JpS/wBWSqWA7x525muNgbjqzDEoFIKr2SScMxF2dvAVm0u0JHYBnZ+WpOvKx6a1qPs2xBlw5R278TFdTci/DTpxFTkjOEd1kxabosbM0aXVu0dRckIAt+YXoKpO8mzO1KzqBHJmIfJ7p0DA26m/HrV23t24YoQiKC7WQAdDxqiYXHtFhXTFJlAOnI2B0F+fGuRw3xZd+CNxis7LmF7W8+lVnG4UxOwJ7wLcOWuhvzvVg25PhIsTeOcFLKRZr2JGvDodKMbvHgibAK+g7xJAJtVdLN6du1wZyjZD7vxyFrqX1NgqEgtfQgdOnrT3H7AkecxQRyNIo78YN7c8o8KkNhbw4aJs7zKLL3cls4/l5CmOwNusmIlKOn15tmMiqwvwOY/OuiOeU5vJLjwiii+mROIxs0RMbLkddCCLEeldptFXXK4yn7yjU192/skxSsGcufvFg1/UaGopJsugrsenx5IXBc/bgzaofyYZbgB+1v3rG4t1U34nyptiMIwJ7th4G4A5C9JjEMBYG3P1rozSWJubHQnlVtmWL7Vfv/gkQl+dciGy3Jt08aff439X2bhCoAAsozaX4ka00kkB+ywP8p+VQ8qjw2vyaKEn0j4kZtfka5li6EW/KllJ7PUkZTouRrm/HW1qRLi57r+in+xVfWh9SLelP6WJyJl4kHyrhhavhmHiPMGjPepUk+mVaa7Pi+dqcdsqzZluyKQdTYtbjTYmlJkTKLElufT0rOSJRet2cVBjMeQEshTuq51zW1tTbeTACMkre17A81INVHZcxWVWDlGB0YctPyq4YjGNLCTKVLaXt+defqIUrXsbwZum5W3fpmBhmvdiuV/517rfEi/rU5WSewrbN/pGGLX92VB/pe3+itbqsXasl8BRRRViAqne1nanY7MltxlKxejG7f6QfjVxrJ/btjhlw8PH+JIf9KL+bVpiVzRWb4KZuVj4BLhzJlQRCQO5PM6qSPl61Wcbi82IeSO475KkXuNdCDTaD3gLXuRp115+FOpsGQzBO819bAgKOrHgB062r1IwUZX5MG7RPJuu0mFOLZ0RgxzKxy3A+1roSaT2TvIYGeaCLMwBHaZsqnS+q2u3A8LedKbQwjxwdrOxkZUypm4C4yrlXgLa68ag8GuaDLe3fBPkBb9atHBKS+N8eEVc0uiYg2lPiL4iTEOrlrAR90CyluOp+yflUGsrS9oZS00jIMhZixuWA0142J08KmnxyRKihASTmNtOFx3uP3jVfw5CMWBtYnL4VvHDjj0ijnJ+45w0agOhW11I0Xnb9DxqaxO0e0wrADQBAbgaAWBPqRUds2+YrYnT9P8AzUo+y0TDyli4uBbu902sbK3Jri4uLGtaRUg8CoZSPy8fSp3AzoInAT6wJpmClSR1B8L8qh9mwkAkX5XvalWnCq5PQj8hpUOvcEauz10uBa2vLX08K7hwCsPq2dm4WFio10uzfpSqYfMLyaDkn6v+1O9nMSwVQLfL0rjnJP5VX3O7Hp33JkdNs14/4pJX/Z2uPO+vwp5gtjROMyyKQDzuW9QeFT2Oj5HLlNuVMp9mR5WOgYcCpseNvUW5GuHPp5ZOVJno4JQxfyp/3HMjx2sVHhoB+VJlVdgODaWHXpTfBIGYJIxVjor2BVvAjTK351MYbZ5icsxDd0WsOdz/AH61484Sg6ke5jyRmriR2NwbKwLA2NItF3hyqyiNiMrC4INwf0+Py8ajJ9mgG6k6fZPEVQ0GKRqDwtfiBax8dRXOK2FARfIDfnmN/lSkikceuhtTjBLe4bhUptdFZRjLtEDNuymuV2U8r94eXWonGbPkj95dOo1+XEVbtsYE93JqOg1+HWoyaJgbOCCOtbw1M4+9nFl/T8M+lT+xB4AgHXg4sD+1fIcQ4Lpe5sba9OFvGpSTYBkGZCFN+fA/31pHZuwJZO0NrNEVBGlzfp10ufGutZY5EeLn0s8D568j72T7XbDbXw+ckCQmJr6e+Mq3/qy16lryZtLDmCSDEjU5kYW/Aw18zavWEMoZQw4MAR5EXFZoxO6KKKkBWLe2aF5saEQZskMQtzvJI9v0raaxnfvEhNsSF81gkBAUd4kKSMvretcLqVopMr+2d3zg8KqjI+JaVY2Ohy3U5R4aXv5U9gxcOEtB2c087IZXESBjYcWa7DodBfQCqjLtMvjEe7EM7NrzY6XPiBU/tfZTzupfBiZRGQkkUgjmRvs5iWylL6+6ePHkez44x3LuzPhuh/tvApiMGskZKxG1s4yEd+2Ug8CLEeml6ZYLc0xICXFjZixZQouNNTofjrX3EbOxCLgGxgGN7AS9rA0ikjPcIbscrkCw52ygajWkcJu9KmFwjuizxQYiWSXCZ17qPkCC7HK1irm34z+KrLU5UuiPTj5HMu7qCRCyNKJ3UKUsQtxluTe2UEeNNp9zLTmMkAi2VbjMeFzl462p3Dhe1ODEOFSAR44TtGsoa0YKkubmwNh7q9OFR+N3ZlGImWUOzPie1WdDhx3TqrdowMqkXHcGn6x/E5fA9OI82VgI+1liEg7WMJnvYBb8rm1zYC9vzqZ2hhlGHeIt3pFNrWN+BVh1Fxy6UywGyIBtDHNNEn0bEIQJyyARXQiW4JurFm9DrwqI3OhaQvLIysMNH9FhZdQ2VmYsp8ioB6NVoanJuUWiHjjVjTFbNaKPuXc6k2Hu24aXueJN/CorANmYs5uNco/Nv0HrVmbF5e941B4XuxqfvAm/9R/WurM+kX00U5W/Y6lgz2IuV5kU7w8BDLkuVA5DhxrqPakSaFlv5i/yowm1UUk3P9KsfPgK5XOK7Z6Fizz3Nj/fKlZsIApVtba3HQ86ZHGIXJ79r6Ds38+ldYra63HvCw0ujD8xwqPUh5QsV/w4ZTfvAgj9v3p3u+8kkwhY3KAWJ4sL2U+Y4E0z2VtCPMLyJ5Xt+dS+BxapjsMwI17S50N1sCB8RXPqoRnC/BtgyOEuPcc4LezDSCyid7HKSsDkA9CRpUrtHYLX8Rf+xVN3UwGIw2YvhtoE9tnAgnEcZHdtnSxzG41PMWFSWP2ZbFYxsTgpsXJJOHgmSXIqR5jlXtA31VgQLW5W0tevNeOJrDV5V2h7id23JAANz/dqMNu24J4+tRO8uyJZJ8aWw8k8s3ZfRJkfuw5SCwJLDJppcjW19L3r7tvdaSabGNMjSt9DgETgmzzokKsRYjMbiTj1NR6a8mj1uT6Sc/8Ax5uYtr/frTGTdhzKbg2vry050z2lseVjG2Iw0uLQ7PSKNVOsOIyKCzjMLHMCS2vHnbTifdeWSTDLilaQJgJEchjbtbzNEhYHvMLxDoSo409NeSP43J9JOy7skCwWwA8eFRG19gtEpmRe8oNxr31tqD421B6ikt2N2THNs6R4nH1eITFlmJAUiREV7myrkKiw04Ulu5gC2KMDsrwbN7YRsGBDmVzkvbT3cx8MtqlQUeUyr1Msq2Sj2Ujam0c0KK17WOWx6MbE+deo9xMb2uzcI/EmCO/mFCn5ivKG1sCyFWIsr5ivkGI/SvUPsq//AI+D/wB1/wBTVueT0WyiiigCsR9rJeLaE0iaXgi188yf9NbdWSe2UKk6MykrJAU8ykhPyzitcXzFJ9GVYPaIRobgWRmu3Oz2Fz5frVhxW1Simz2AqoyQ2JHEV9mlZVCsbjkflY/vXr4mo99M5pKx9itvSSOCTwFvPUkX+NK4TeCS5UnusuU6/A+h1qLiQkGwBtqSOI/8VP4XdpTGZe3UEJny25/G/HThxrppGYbpY9ziBduAJ/T8iakNu7SdZxY8QLeQ0/Smm6+FyPKx5WCmxFwSe8L8jYVY58SiDO9sosQSL89B1ve1HS5YKzJtORZXzA5HLnvDQjhpcWIpeLbssmRIUDKhOiDKo8yLAenWn8eAaeIrKcsanMsel720LnrbkNNTxpbCsEFlAAA0AFeLqP1GKdYl/U6I4vqI7EbJmYkSOIwdcqa8fxH9qZbO2RHdo3XMyHTMSbqTdSBw8D4ip95Gk0a2nC1NpMEXYMujrwPI9Q3VTXl5M+TJ80jpx1B9C+Bw6Rn3VHkBT3tQ2gpjBtQMxXLlccVP5jqviKfYSM8SK5n9ztVPo+wmx1IGtcyzseI4UnlOvO3E0qjDLa9QScyLG695FJ8QNagYdkJJiCUXIIl1MZKnMeHDoNfWpCWYlskVjIePRPxN+g507wuBMS2Uk8yeZJ1JPiaxzZtipPk0xw3OzhXxMfuS5wPsyjXyDL+opHE7ffLkmUxkm9zqpPKzDS3napB5swynQ18NrWYXv1HH96whq5r5uTsVx6GWCx75bMbi5F/7+FOG2iy2uSQbikH2K6jNBw5xE6f0E+6fDh5U2w+NWQ5CCGGliLaj7JvrmrthkU1aOrHKMuK5JbD7SYki/C39/lXGJxTnhx8eHrTeNljFyQo8dT6dfSmTbXLglFsvAFuJ66chWlmm1DldsXJjfuPwKtwI/CeBBHlTXaG0VwuHfIqRjkEULdjoOHE1D4+dcxd2udBw9AB+1Vbau0ZJjY5si3sDy8TWkIuX/hxarLDEv+3sJ4/aZlWNSLZBbzubk16o9mC22Rgv9yp+JJryTXsPcjCdls7CIeKwRX9UBP511nz5N0UUUAVn3tkwgOGhmOoikIbykUi/+ZVrQaht8dk/ScDPEBdmQlf5l7y/MD41aDqSZWStHnbBsGjlXS4BObqMpPTjek4dhApmLd23AaknlbwHOo5pGia4JFxp4g8qcjHGw1+zpf8ALSvSVrox4OfoTRXZLW17rdPA/pQ21IgmTKy969iedraEaWpbtA4QN+IHW3Tj602fDZu6O8Abac+tvCt4Sa6ZVpMske9ccyCPIVYaLYaW6acNPypXZ7GZu0b3U0QdSPef43A9aqaIEDBSy9cp0vbpVrfZk0EMBSVGDxK1mS1ri9rg68eNq879T1W2Ci+LNMWPmxfHNrSZm5Uyaec8Y0Pk5H5iu7znXsP+IteF6kPK/JvtY7jkp+Fypca343/MVCZp/wD6P+ItLHG4jLl7JB5yfsKepDyvyNrJKfZkciE21tdWvZlPKx40hh5p44wxAmQcx3XFtNRwb0saSRsUwABjUcLKrMfn+1PMFufPiGIYTSX7xBZUXzIBAF/E1R6jGvey8VJdDXC7y4cIQWOck3Sxz/CvsWGlmIv9Snxcj8l+Zpy2yoVXIYVVfxJb5kfrSX+CoovG8kZ5BXNvg1xXPLUp8R4/c6YyX8xIRQJGBHGoAGp8SeZPM89aVeYComPBYhScs4I/HHc/Fbf2a7XDYocRC3mXH71yuN87kdSzwHEcLOeFPVsDbn1P6eFMs+LtYDDjwDP+grlzim4iAesh+VqbPuifXgSuZxwIA8qgN5MCVtiALEWD25jgG6gg29PKnyQ4k6NPGo/BESfix/SlZ9gI8bdtPNJ3TpfKvDooHzrTG1CSdlXqEuUVXF7SQayMAfE3+XGoqfeC+iCw+8352/er5ivZ7hptmYaVGSHEGIMSeDEi/eJ51mm09kywG0ikdGGoPiD0r6LFp4vswzfqOSXEVQy2hNm1Y96/vdPAAaAU92Cokbvkka5uHp6GofFScqSixDLextfjWkqTpHBblyxePCZ5xGuuZwot4tYV7PgiyKqjgoA+AtXmT2JbvfStqI7C6YcGU+Y0Qf5iD6V6fqoCiiigCiiigMJ353KtLPHGDnRjKg+9FLqf8r5l+FZ0YWQ5XUqehr0V7SNluYkxUV+0w981vtRNbtAeoFg3kGqDwGzsJtKC0gUuuhYe8p6HqOldcM7iuTJxvgxJB3b/AHeXnSyaW+PTw/arrtX2cSQ3dO+pJHmD+oqo4nBsgAYd5WObw6D1rqhkjLoo4tC0Eit71vDy/WrTgccJcGik9+A5CPw/YPw09Ko+fl/d/CnMGLaNswbvAajk3ga4/wBQ0b1GOo9rlF8c9r5Laqg0ootzpjgdoJMLqbMOKniP3HjT4P1r4yUXB7ZKmdydhM2gtxpJFNL7Rxy4SJJZI2k7RwgVSBqQSOI8KlMNhGkWRpcO+FSMAlpZIyDxvqDYAW59a2Wmm47kRuXRxu+frctrlhpYAm45DUcRy8B0qQxu3hrHEpKk6kkAtYaXC+J4EmorDxo4L4eaNgmrMjqcvPvG/dGhOvSpXDbfhGFnxC9lMYFzuI5Ab8uXu/rrVVgyN1Q3I4XDTPY3VSeRI1Fun98K+x7vORcmNehzEa+QW3wtTXG45THDPJMkAnRZEDyKpsyhtOHC9tNKeYeGKJo2xOIRVbvIGkUdrwyqtzqtyNeGtHp8i9huQbd2T2PZLa3cOZte+c2vwFvj5ExqLUm2L+kdmDiY5GfO0aCRWDd45uzse8BltYXtY8BoGKBWUtG6uoJBKsCARxFxzF+FVlinHlom0dwRjL419A0pKMOdAPgPhXMuOji945245VIPoW1C/M1mSOEF9ACT4C9NNqtnAw6MDNMcgVTmyg++zEaAKtzxqF2zvUQhDEIp+wmhbwJ4sPM2qtxb2tGrGIWlfQv91NCETprqTz06V3aPSyyy3eyM5zUUatt3beEWRYZ0JSNVQR5rIAAAGNuJqMO0NmOxgh0BvlQd5D1tfgaxvH4h2uzMSSdSTXewto9hMHuLWPpX0LVcGC5JTerd0IWkiHcvpbhb9COlVWrTtTegWKLqDmv01trUVu3sN8Xi4sPGLmRwPIcWJ6AC59KqyTfPYJuwMPgDiG9/FG/kiEqo+OY/CtOpvgMEsMSRILJGqoo8FAA/KnFQAooooAooooDllBBBFwdCDz6g1gO9Ox5tk45jAWCvdozxDJfVWHMrwPhY869AVCb2btrjYChssi96Nz9lrc/wkaEdD4CrwlXDKyVlY3K38TGx5GAWVBdlP5r1pvvRuSmIYPDZXubjk1+tZftDAS4ObtEvFKjFSPusOKt1B4g8CCK07cPfxMX9XIoTEAWZb+9+Jf2q8o7fiiQnfDMbx+EkhkKMtiGPqb/lSLy5hyGpPjW2+0DchcTCzQi0o18+o86xDExOjFXGVl0II1rsxZd6+5nKNCoy3BuUtfvDjflrUlhd43T+KudQbB10PqOdQ+HuToakYIL2C8eQtfMf2rHUaXFn+dc+fcmE5R6J/bk6bQw0MUDxl0lDlJWyXAVhbXjx5VIYjdmSXBYiBcPhMIZDE69lJIwkMbN3ZMzNZbMSLc7elPlRc2V0Cm9u6CQPG1dQpMn8OYqAfvkXHkdK4no5441jkv6mvqJ9l5x2y5cXBikMGDwbSxoqGLVmKMjWkdQB2ZyWsBcXHG2rKXdieXt5DHBhy2DGGSKNwQ7Ar33IAAGnA3Oi9L1XsNt/FqNZEI5ZgDc+hpSbfLEqbMiHx7wrmeLVR6ivyW3QLC+wZ1eKRYoMQfoCYRklcARMEC50JBBHHhY6t1vTDbGx0wLYNZJ8NKyYOWJhOspi7zTOTEyoQzL2hUA2PdX72kQN/Jr27JSTp7x1+VWsbWxiRRP9QolvlUlyRl6jT4is92aH/JH9yySlwiDlkGH2Ls+QN2eOilkkgQq2Z0eVlYAW4HuNryHjVmhwUeBwcMDnvogLqD3i7d5/IXJ1PJRxqFxe9OMclTMEA5pGAfIMxJqEnszEytJMTc95yPU5bVnlTzR29EOSg+Saxm8hZuzj0zadnH3nblqQMzX6aDwpttLZGLjjzvEYEPAuO+fJBw061YvZ3vPHEyxLBGCb3cEKbczbiT5mrVvLMMRAWYnshcnS1gOvP4VbFoca5lyPUb6PPmMe7FiSfFuNNWlFtNelWbb27ueXuDKhY5SeJHAACoPamzOwbsnY51HIaC+uUnrXq7tqpGdWRMkpY0nalVW3lXDVm3ZY5tW/+wPcjsYTjpVtJMMsQPKPm39R+Q8azX2XbgNtPFd8EYaKxlbr0QH7zfIXNepIYVRQqgKqgAACwAGgAHS1AKUUUVACiiigCiiigCiiigKnvtucMSO1jUGYLZlPCVR9knk4+y3odDpjG3Nm9kRNEWR0NtAQQRxDcw453r0nVV3t3LXEXliCiU+8p0WUDhc/Zccm9Dpw0jOijRm+6PtXkWTJi7MpACsB/wA371YN6txYNpg4rCv9YVAI6EdR1tVB21uZIM7Rg2RgJI2FmjPUjkPHgeIp1u9vbJDMnZEpOnckQ6pMBzB5NYVdqncQn5K7tLd+SF1iK2Z+otYg2terHuvGkez8YzgpiVIVbjvKD06X61oG3cCu0sCuJSMrIBfLpcFTy6jwqubPw2HxsKriJzhsZGSplGgkW9wHHA28at6u5UyNtFd2Vu285URuvaccrfa58+NI7W2DLAxV4muOOht8eFq1abc+KaNSSkkqgBZQbaDQe7zqOx0OLgvGzZ1PuhmEgPgVbvA+tR6pO0yN4BYDKBYE/ivem2VraXI5g62861kbAaRmEuFQEC+ZDy/lNQMu50TtaMlmP2LWbxyg8RVllTI2lZ3J2SJsauceIHU/pVu3hBlxAC5VjiJVbfatxt+1dbJ3eXDs0qt9ltLWsQLW+NIneuOKNRIq93QFhqTa9vKvK1j3ypOmzow/DyQmNjAzFtLeIpgw7R1iXuPJojPdVJ6ZqhnxhxExXMVVmJtfnfQDpVywO2ZQFgx0WeAH3HTvrYaOj861xafalu7M5yUnaI+f2WbQw9pcqkrZtG16m3jyq47O2hJNgUh7ySj+IXUk2vfhzB/SpOTfeMKYxFL2aKApVgWy2Fs+a5BqsQbxkyRsjOrIWut1IK/dYkat5V0u2RVDffNeyKFQwa2Y3cZvRR7q1R58G82ZzmYnXM2v9mrJtmQTSmRDEWYnQktw+wAdBULvBt10i7K3vDjex9FHAVHsCoTHUip3crc2baWJWGMWXi7ngi8yf250tuTuBiNpS5Ylyxj35GvlUfqegGp+denN0t0YNnQCGBfF3PvOerH8hwFR0BfdvdyHA4dIIFsq8TzZubN1J/8AFSlFFQSFFFFAFFFFAFFFFAFFFFAFFFFARe2NgJP3vclAssgAvb7rA6On4T6WOtZXtvdRsJP2hAhY6BlH1El+V+MbH7p9Ca2iuJYgylWAZToQQCD5g6GrKRDRne7u03ggHaAuMxummg8PveddbU3Zw+J78LrG5uXUrxuPkRUrtX2fL72GYJ/snuYj/L9qP0uPCoYOcL3J4XwwHCQXeI+cg4D+axqa8EX5GeD3XxOCdXwkxy6ZoeIa3vWP2fhU1hMH9IxgxTJJlUZbMCLN18ad4bFTPGOyEDpzIa3kfKq1vZtHHxC74uGFBxWNSTb14mo5JJje3bCqckVzK9hppl8aYYPbcsIHaRx4i2pN1zA+BAteqnsf6PIwZxi8Qx1vcqjH8V+VWDFbKnlsscfYoOCoQfUnnQExtPeKJ4lmiW1nGdHHuW43/eqXvTsuPGm+EyM3vSIzqH14hL1YNmbuvA4dSxY6Mj2tby5+tWPEYWQSK0eFw3QudG9ABwrPat1lr4oxrD7nxIwvPlcamNkJN+hy308RUtgsPOZUBaRYtTmdXZFsCbC4zanTQHjWl4jZE0lwZEiX8CjMP6rXqFxG7MEbEzztLfm7HQflWm4rRnsuExUxY5I4k4vISAFHO4XnTPDbuRM4MuIkKWNmSyjrfXiKs28G18KnciGccABwPmPtGk9jezvHY0hinYRn7ctxp+FPePyHjU02RZQNuBYyEgkkYG+h1tfjr41dNxfYnPiys2NLRRHUKf4jjyPujxPoDWr7rezHCYIh8vbTD/3HA0/kXgvnqfGrfUWl0T2M9lbJiw0SxQII414KPzPU+Jp5RRVSQooooAooooAooooAooooAooooAooooAooooAr5X2igIXGbn4aRi4j7KQ/bhYxtfqcpAPqDTCfdXEAWjxKSjkuJhV/wDWuU/I1aaKtuZFIpMey8ZGe9g8PLbT6qcp8nUfC9KQYzExkn/D5rHkskR/66uVFL+wopku0pydNnYgHreL/vpi2K2iTZMA4vzeWIAeJ7xNaBX2lrwK+5n7bE2vLoXw2HU8cpdz8MtifWvsfsnEhDYzFzTm/BbItun2m+BFX+im5+xG0h9jbpYTCfwIEQ/etd/87Xb51MUUVDd9lgoooqAFFFFAFFFFAFFFFAFFFFAFFFFAFFFFAFFFFAFFFFAFFFFAFFFFAFFFFAFFFFAFFFFAFFFFAFFFFAFFFFAFFFFAFFFFAFFF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127" name="Picture 7" descr="C:\Users\User\Desktop\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30" y="0"/>
            <a:ext cx="4643470" cy="85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9136</TotalTime>
  <Words>3921</Words>
  <Application>Microsoft Office PowerPoint</Application>
  <PresentationFormat>On-screen Show (4:3)</PresentationFormat>
  <Paragraphs>277</Paragraphs>
  <Slides>44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Održivost i održivi razvoj </vt:lpstr>
      <vt:lpstr>Značenje termina održivosti</vt:lpstr>
      <vt:lpstr>Značenje termina održivosti</vt:lpstr>
      <vt:lpstr>Značenje termina održivosti</vt:lpstr>
      <vt:lpstr>Dostizanje održivosti</vt:lpstr>
      <vt:lpstr>Dostizanje održivosti</vt:lpstr>
      <vt:lpstr>Održivost i  održivi razvoj</vt:lpstr>
      <vt:lpstr>Evaluacija održivosti </vt:lpstr>
      <vt:lpstr>Evaluacija održivosti </vt:lpstr>
      <vt:lpstr>Evaluacija održivosti </vt:lpstr>
      <vt:lpstr>Održivi razvoj – univerzalni koncept</vt:lpstr>
      <vt:lpstr>Održivi razvoj – univerzalni koncept</vt:lpstr>
      <vt:lpstr>Održivi razvoj – univerzalni koncept</vt:lpstr>
      <vt:lpstr>Teorijska tumačenja  održivog razvoja i  implementiranje  održivog razvoja</vt:lpstr>
      <vt:lpstr>Teorijska tumačenja  održivog razvoja i  implementiranje  održivog razvoja</vt:lpstr>
      <vt:lpstr>Teorijska tumačenja  održivog razvoja i  implementiranje  održivog razvoja</vt:lpstr>
      <vt:lpstr> Intergeneracijska i intrageneracijska jednakost </vt:lpstr>
      <vt:lpstr> Intergeneracijska i  intrageneracijska jednakost </vt:lpstr>
      <vt:lpstr> Pristupi definisanju održivog razvoja  </vt:lpstr>
      <vt:lpstr> Pristupi definisanju održivog razvoja  </vt:lpstr>
      <vt:lpstr> Pristupi definisanju održivog razvoja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 Izazovi održivog razvoja   </vt:lpstr>
      <vt:lpstr> Održivi razvoj  kao dinamički koncept    </vt:lpstr>
      <vt:lpstr> Održivi razvoj  kao dinamički koncept    </vt:lpstr>
      <vt:lpstr> Održivi razvoj  kao dinamički koncept    </vt:lpstr>
      <vt:lpstr>     </vt:lpstr>
      <vt:lpstr>  Uravnotežavanje dimenzija  održivog razvoja     </vt:lpstr>
      <vt:lpstr> Evaluacija održivog razvoja    </vt:lpstr>
      <vt:lpstr> Evaluacija održivog razvoja    </vt:lpstr>
      <vt:lpstr> Evaluacija održivog razvoja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Ekološki menadžment</dc:title>
  <dc:creator>PESIC</dc:creator>
  <cp:lastModifiedBy>User</cp:lastModifiedBy>
  <cp:revision>492</cp:revision>
  <dcterms:created xsi:type="dcterms:W3CDTF">2012-11-01T05:22:48Z</dcterms:created>
  <dcterms:modified xsi:type="dcterms:W3CDTF">2020-11-22T19:17:37Z</dcterms:modified>
</cp:coreProperties>
</file>