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9F36A-8591-41A8-A0C6-602F417E24A6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CAD85-B61E-4942-8619-E3559796F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CAD85-B61E-4942-8619-E3559796F83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F9B8-C2D8-4401-85C9-DEE846B945FA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8C10-36C4-4709-B88A-FB97C8B543FE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5D60-AF03-498F-992E-AEAB4A0F5B2B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9CA9-D726-4F4E-B479-88CA8DC73B32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DC37-FC9F-4517-856F-E8DE4657A824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70E36C1-9935-4398-B983-85C2AE85E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E1E4-DF15-416B-918E-045FF2688334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7BDE-8565-4A88-A9E5-A08A62497125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23B3-4652-45B5-B00C-17BC27A59BD4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FEF8-743D-4592-8508-9FA504B05825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4BCF-A03F-4B72-95B4-0084BCEF1C7B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7527-CC0B-44D1-820A-7EF7B52D7373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B31C69-76DB-4D38-95D1-22EEB8389336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0E36C1-9935-4398-B983-85C2AE85E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3200399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 err="1"/>
              <a:t>Inovacije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konkurentska</a:t>
            </a:r>
            <a:r>
              <a:rPr lang="en-US" b="1" dirty="0"/>
              <a:t> </a:t>
            </a:r>
            <a:r>
              <a:rPr lang="en-US" b="1" dirty="0" err="1"/>
              <a:t>prednost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 dirty="0" smtClean="0">
              <a:solidFill>
                <a:schemeClr val="tx1"/>
              </a:solidFill>
            </a:endParaRPr>
          </a:p>
          <a:p>
            <a:endParaRPr lang="sr-Latn-R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</a:t>
            </a:r>
            <a:r>
              <a:rPr lang="sr-Latn-RS" dirty="0" smtClean="0">
                <a:solidFill>
                  <a:schemeClr val="tx1"/>
                </a:solidFill>
              </a:rPr>
              <a:t>rof. dr Milan Stamatović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745E-E884-4FAD-AF92-86EFB299B081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400" b="1" dirty="0" err="1" smtClean="0">
                <a:solidFill>
                  <a:srgbClr val="FFFF00"/>
                </a:solidFill>
              </a:rPr>
              <a:t>Država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  <a:r>
              <a:rPr lang="en-US" sz="4400" b="1" dirty="0">
                <a:solidFill>
                  <a:srgbClr val="FFFF00"/>
                </a:solidFill>
              </a:rPr>
              <a:t>ne </a:t>
            </a:r>
            <a:r>
              <a:rPr lang="en-US" sz="4400" b="1" dirty="0" err="1">
                <a:solidFill>
                  <a:srgbClr val="FFFF00"/>
                </a:solidFill>
              </a:rPr>
              <a:t>može</a:t>
            </a:r>
            <a:r>
              <a:rPr lang="en-US" sz="4400" b="1" dirty="0">
                <a:solidFill>
                  <a:srgbClr val="FFFF00"/>
                </a:solidFill>
              </a:rPr>
              <a:t> </a:t>
            </a:r>
            <a:r>
              <a:rPr lang="en-US" sz="4400" b="1" dirty="0" err="1">
                <a:solidFill>
                  <a:srgbClr val="FFFF00"/>
                </a:solidFill>
              </a:rPr>
              <a:t>da</a:t>
            </a:r>
            <a:r>
              <a:rPr lang="en-US" sz="4400" b="1" dirty="0">
                <a:solidFill>
                  <a:srgbClr val="FFFF00"/>
                </a:solidFill>
              </a:rPr>
              <a:t> </a:t>
            </a:r>
            <a:r>
              <a:rPr lang="en-US" sz="4400" b="1" dirty="0" err="1">
                <a:solidFill>
                  <a:srgbClr val="FFFF00"/>
                </a:solidFill>
              </a:rPr>
              <a:t>kreira</a:t>
            </a:r>
            <a:r>
              <a:rPr lang="en-US" sz="4400" b="1" dirty="0">
                <a:solidFill>
                  <a:srgbClr val="FFFF00"/>
                </a:solidFill>
              </a:rPr>
              <a:t> </a:t>
            </a:r>
            <a:r>
              <a:rPr lang="en-US" sz="4400" b="1" dirty="0" err="1">
                <a:solidFill>
                  <a:srgbClr val="FFFF00"/>
                </a:solidFill>
              </a:rPr>
              <a:t>konkurentne</a:t>
            </a:r>
            <a:r>
              <a:rPr lang="en-US" sz="4400" b="1" dirty="0">
                <a:solidFill>
                  <a:srgbClr val="FFFF00"/>
                </a:solidFill>
              </a:rPr>
              <a:t> </a:t>
            </a:r>
            <a:r>
              <a:rPr lang="en-US" sz="4400" b="1" dirty="0" err="1">
                <a:solidFill>
                  <a:srgbClr val="FFFF00"/>
                </a:solidFill>
              </a:rPr>
              <a:t>industrije</a:t>
            </a:r>
            <a:r>
              <a:rPr lang="en-US" sz="4400" b="1" dirty="0">
                <a:solidFill>
                  <a:srgbClr val="FFFF00"/>
                </a:solidFill>
              </a:rPr>
              <a:t> – </a:t>
            </a:r>
            <a:r>
              <a:rPr lang="en-US" sz="4400" b="1" dirty="0" err="1">
                <a:solidFill>
                  <a:srgbClr val="FFFF00"/>
                </a:solidFill>
              </a:rPr>
              <a:t>jedino</a:t>
            </a:r>
            <a:r>
              <a:rPr lang="en-US" sz="4400" b="1" dirty="0">
                <a:solidFill>
                  <a:srgbClr val="FFFF00"/>
                </a:solidFill>
              </a:rPr>
              <a:t> </a:t>
            </a:r>
            <a:r>
              <a:rPr lang="en-US" sz="4400" b="1" dirty="0" err="1">
                <a:solidFill>
                  <a:srgbClr val="FFFF00"/>
                </a:solidFill>
              </a:rPr>
              <a:t>kompanije</a:t>
            </a:r>
            <a:r>
              <a:rPr lang="en-US" sz="4400" b="1" dirty="0">
                <a:solidFill>
                  <a:srgbClr val="FFFF00"/>
                </a:solidFill>
              </a:rPr>
              <a:t> to </a:t>
            </a:r>
            <a:r>
              <a:rPr lang="en-US" sz="4400" b="1" dirty="0" err="1">
                <a:solidFill>
                  <a:srgbClr val="FFFF00"/>
                </a:solidFill>
              </a:rPr>
              <a:t>mogu</a:t>
            </a:r>
            <a:r>
              <a:rPr lang="en-US" sz="4400" b="1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3A54-6D47-4779-87DD-A978EDAC880D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Uloga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države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oblikuje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kontekst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institucionalnu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strukturu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okruženje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koje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podstiče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kompanije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stiču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konkurentsku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prednost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endParaRPr lang="sr-Latn-R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Uloga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dr</a:t>
            </a:r>
            <a:r>
              <a:rPr lang="sr-Latn-RS" sz="3200" dirty="0" smtClean="0">
                <a:latin typeface="Arial" pitchFamily="34" charset="0"/>
                <a:cs typeface="Arial" pitchFamily="34" charset="0"/>
              </a:rPr>
              <a:t>žave nije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upravlja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industrijskom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strukturom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štiti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tržišta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neefikasne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ekonomske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subjekte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što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neretko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praksi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čini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9C8D-8072-486F-8B7A-CD6114CF8DA3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vi-VN" sz="3200" dirty="0"/>
              <a:t> </a:t>
            </a:r>
            <a:r>
              <a:rPr lang="vi-VN" sz="3200" b="1" dirty="0">
                <a:latin typeface="Arial" pitchFamily="34" charset="0"/>
                <a:cs typeface="Arial" pitchFamily="34" charset="0"/>
              </a:rPr>
              <a:t>U </a:t>
            </a:r>
            <a:r>
              <a:rPr lang="vi-VN" sz="3200" b="1" dirty="0" smtClean="0">
                <a:latin typeface="Arial" pitchFamily="34" charset="0"/>
                <a:cs typeface="Arial" pitchFamily="34" charset="0"/>
              </a:rPr>
              <a:t>okolnostima</a:t>
            </a:r>
            <a:r>
              <a:rPr lang="vi-VN" sz="3200" b="1" dirty="0">
                <a:latin typeface="Arial" pitchFamily="34" charset="0"/>
                <a:cs typeface="Arial" pitchFamily="34" charset="0"/>
              </a:rPr>
              <a:t>, kada država garantuje privrednim subjektima </a:t>
            </a:r>
            <a:r>
              <a:rPr lang="vi-VN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neograničenu pomoć,</a:t>
            </a:r>
            <a:r>
              <a:rPr lang="vi-VN" sz="3200" b="1" dirty="0">
                <a:latin typeface="Arial" pitchFamily="34" charset="0"/>
                <a:cs typeface="Arial" pitchFamily="34" charset="0"/>
              </a:rPr>
              <a:t> pitanje je vremena kada će kompanije postati totalno nesposobne da proizvedu minimum produktivnosti neophodan za opstanak na međunarodnom tržištu. 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75C3-356F-4F76-B39B-68D89FD9E4E8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Država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treba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podstiče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promene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ohrabri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inovacije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unapredi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domaću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konkurenciju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izbegava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preterane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intervencije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tržištu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podstiče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kreiranje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primenu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standarda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smanjuje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trgovinske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barijere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7068-73FA-49A6-BF19-CEF8AFA9EBD5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Kompanije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koje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kreiraju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održavaju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konkurentsku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prednost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to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lično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. </a:t>
            </a:r>
            <a:endParaRPr lang="sr-Latn-RS" sz="3600" b="1" dirty="0" smtClean="0">
              <a:latin typeface="Arial" pitchFamily="34" charset="0"/>
              <a:cs typeface="Arial" pitchFamily="34" charset="0"/>
            </a:endParaRPr>
          </a:p>
          <a:p>
            <a:endParaRPr lang="sr-Latn-RS" sz="3600" b="1" dirty="0"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razvijene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nerazvijene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zemlje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mogu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inoviraju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0DBB-369B-4FEA-9FDA-73684270E2EC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Nerazvijene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zemlje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mogu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ostvariti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progres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kroz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inovacije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ili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kroz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usvajanje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znanja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koja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već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razvijena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nekoj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od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naprednih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zemalja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C423-FE8B-410D-8997-949D6A55E432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Inovacije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konkurentska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prednost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reči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koje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opisuju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različite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pojmove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veoma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povezane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endParaRPr lang="sr-Latn-RS" dirty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Konkurent</a:t>
            </a:r>
            <a:r>
              <a:rPr lang="sr-Latn-RS" sz="3200" b="1" dirty="0" smtClean="0">
                <a:latin typeface="Arial" pitchFamily="34" charset="0"/>
                <a:cs typeface="Arial" pitchFamily="34" charset="0"/>
              </a:rPr>
              <a:t>ska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prednost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poslovanju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postiže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analiziranjem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biznisa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istraživanjem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oblasti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koje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mogu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uneti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primeniti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nove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profitabilne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ideje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čime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kompanija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postaje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bolja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od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svoje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konkurencije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BB44-9793-4F1C-8782-1D30628D0FC7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latin typeface="Arial" pitchFamily="34" charset="0"/>
                <a:cs typeface="Arial" pitchFamily="34" charset="0"/>
              </a:rPr>
              <a:t>Kada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kompanija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ostvaruje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profit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koji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prevazilazi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prosek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svojoj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grani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industrije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kaže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ona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poseduje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konkurentnu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prednost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odnosu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svoje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suparnike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. </a:t>
            </a:r>
            <a:endParaRPr lang="sr-Latn-RS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Cilj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većine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poslovnih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strategija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ostvariti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održivu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konkurentnu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prednost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0F2F4-0CD1-41C0-90BD-AADCD7056882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/>
              <a:t>Inovacije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/>
              <a:t> </a:t>
            </a:r>
            <a:r>
              <a:rPr lang="en-US" b="1" dirty="0" err="1" smtClean="0"/>
              <a:t>prednost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Profesor</a:t>
            </a:r>
            <a:r>
              <a:rPr lang="sr-Latn-RS" sz="3600" b="1" dirty="0" smtClean="0">
                <a:latin typeface="Arial" pitchFamily="34" charset="0"/>
                <a:cs typeface="Arial" pitchFamily="34" charset="0"/>
              </a:rPr>
              <a:t> GURU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Michael Porter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kaže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“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Uz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redovne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aktivnosti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kreiranja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vrednosti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kompanija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operiše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sistemu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vrednosti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vertikalnih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aktivnosti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uključujući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snabdevače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gornjem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toku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kao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distribucione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kanale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njihovom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donjem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toku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A09D-EB1D-440E-BA49-099FD7251A16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b="1" dirty="0" err="1"/>
              <a:t>Da</a:t>
            </a:r>
            <a:r>
              <a:rPr lang="en-US" sz="4400" b="1" dirty="0"/>
              <a:t> bi se </a:t>
            </a:r>
            <a:r>
              <a:rPr lang="en-US" sz="4400" b="1" dirty="0" err="1"/>
              <a:t>postigla</a:t>
            </a:r>
            <a:r>
              <a:rPr lang="en-US" sz="4400" b="1" dirty="0"/>
              <a:t> </a:t>
            </a:r>
            <a:r>
              <a:rPr lang="en-US" sz="4400" b="1" dirty="0" err="1"/>
              <a:t>konkurentna</a:t>
            </a:r>
            <a:r>
              <a:rPr lang="en-US" sz="4400" b="1" dirty="0"/>
              <a:t> </a:t>
            </a:r>
            <a:r>
              <a:rPr lang="en-US" sz="4400" b="1" dirty="0" err="1"/>
              <a:t>prednost</a:t>
            </a:r>
            <a:r>
              <a:rPr lang="en-US" sz="4400" b="1" dirty="0"/>
              <a:t>, </a:t>
            </a:r>
            <a:r>
              <a:rPr lang="en-US" sz="4400" b="1" dirty="0" err="1"/>
              <a:t>kompanija</a:t>
            </a:r>
            <a:r>
              <a:rPr lang="en-US" sz="4400" b="1" dirty="0"/>
              <a:t> </a:t>
            </a:r>
            <a:r>
              <a:rPr lang="en-US" sz="4400" b="1" dirty="0" err="1"/>
              <a:t>mora</a:t>
            </a:r>
            <a:r>
              <a:rPr lang="en-US" sz="4400" b="1" dirty="0"/>
              <a:t> </a:t>
            </a:r>
            <a:r>
              <a:rPr lang="en-US" sz="4400" b="1" dirty="0" err="1"/>
              <a:t>izvoditi</a:t>
            </a:r>
            <a:r>
              <a:rPr lang="en-US" sz="4400" b="1" dirty="0"/>
              <a:t> </a:t>
            </a:r>
            <a:r>
              <a:rPr lang="en-US" sz="4400" b="1" dirty="0" err="1"/>
              <a:t>jednu</a:t>
            </a:r>
            <a:r>
              <a:rPr lang="en-US" sz="4400" b="1" dirty="0"/>
              <a:t> </a:t>
            </a:r>
            <a:r>
              <a:rPr lang="en-US" sz="4400" b="1" dirty="0" err="1"/>
              <a:t>ili</a:t>
            </a:r>
            <a:r>
              <a:rPr lang="en-US" sz="4400" b="1" dirty="0"/>
              <a:t> </a:t>
            </a:r>
            <a:r>
              <a:rPr lang="en-US" sz="4400" b="1" dirty="0" err="1"/>
              <a:t>više</a:t>
            </a:r>
            <a:r>
              <a:rPr lang="en-US" sz="4400" b="1" dirty="0"/>
              <a:t> </a:t>
            </a:r>
            <a:r>
              <a:rPr lang="en-US" sz="4400" b="1" dirty="0" err="1"/>
              <a:t>aktivnosti</a:t>
            </a:r>
            <a:r>
              <a:rPr lang="en-US" sz="4400" b="1" dirty="0"/>
              <a:t> </a:t>
            </a:r>
            <a:r>
              <a:rPr lang="en-US" sz="4400" b="1" dirty="0" err="1"/>
              <a:t>kreiranja</a:t>
            </a:r>
            <a:r>
              <a:rPr lang="en-US" sz="4400" b="1" dirty="0"/>
              <a:t> </a:t>
            </a:r>
            <a:r>
              <a:rPr lang="en-US" sz="4400" b="1" dirty="0" err="1"/>
              <a:t>vrednosti</a:t>
            </a:r>
            <a:r>
              <a:rPr lang="en-US" sz="4400" b="1" dirty="0"/>
              <a:t> </a:t>
            </a:r>
            <a:r>
              <a:rPr lang="en-US" sz="4400" b="1" dirty="0" err="1"/>
              <a:t>na</a:t>
            </a:r>
            <a:r>
              <a:rPr lang="en-US" sz="4400" b="1" dirty="0"/>
              <a:t> </a:t>
            </a:r>
            <a:r>
              <a:rPr lang="en-US" sz="4400" b="1" dirty="0" err="1"/>
              <a:t>način</a:t>
            </a:r>
            <a:r>
              <a:rPr lang="en-US" sz="4400" b="1" dirty="0"/>
              <a:t> </a:t>
            </a:r>
            <a:r>
              <a:rPr lang="en-US" sz="4400" b="1" dirty="0" err="1"/>
              <a:t>koji</a:t>
            </a:r>
            <a:r>
              <a:rPr lang="en-US" sz="4400" b="1" dirty="0"/>
              <a:t> </a:t>
            </a:r>
            <a:r>
              <a:rPr lang="en-US" sz="4400" b="1" dirty="0" err="1"/>
              <a:t>kreira</a:t>
            </a:r>
            <a:r>
              <a:rPr lang="en-US" sz="4400" b="1" dirty="0"/>
              <a:t> </a:t>
            </a:r>
            <a:r>
              <a:rPr lang="en-US" sz="4400" b="1" dirty="0" err="1"/>
              <a:t>više</a:t>
            </a:r>
            <a:r>
              <a:rPr lang="en-US" sz="4400" b="1" dirty="0"/>
              <a:t> </a:t>
            </a:r>
            <a:r>
              <a:rPr lang="en-US" sz="4400" b="1" dirty="0" err="1"/>
              <a:t>ukupne</a:t>
            </a:r>
            <a:r>
              <a:rPr lang="en-US" sz="4400" b="1" dirty="0"/>
              <a:t> </a:t>
            </a:r>
            <a:r>
              <a:rPr lang="en-US" sz="4400" b="1" dirty="0" err="1"/>
              <a:t>vrednosti</a:t>
            </a:r>
            <a:r>
              <a:rPr lang="en-US" sz="4400" b="1" dirty="0"/>
              <a:t> </a:t>
            </a:r>
            <a:r>
              <a:rPr lang="en-US" sz="4400" b="1" dirty="0" err="1"/>
              <a:t>od</a:t>
            </a:r>
            <a:r>
              <a:rPr lang="en-US" sz="4400" b="1" dirty="0"/>
              <a:t> </a:t>
            </a:r>
            <a:r>
              <a:rPr lang="en-US" sz="4400" b="1" dirty="0" err="1"/>
              <a:t>njenih</a:t>
            </a:r>
            <a:r>
              <a:rPr lang="en-US" sz="4400" b="1" dirty="0"/>
              <a:t> </a:t>
            </a:r>
            <a:r>
              <a:rPr lang="en-US" sz="4400" b="1" dirty="0" err="1"/>
              <a:t>konkurenata</a:t>
            </a:r>
            <a:r>
              <a:rPr lang="en-US" sz="4400" b="1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DA5B-7A6F-4041-8509-C3F3163A08EB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3556"/>
            <a:ext cx="8229600" cy="895643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en-US" b="1" dirty="0" err="1" smtClean="0"/>
              <a:t>Inovacije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konkurentska</a:t>
            </a:r>
            <a:r>
              <a:rPr lang="en-US" b="1" dirty="0" smtClean="0"/>
              <a:t> </a:t>
            </a:r>
            <a:r>
              <a:rPr lang="en-US" b="1" dirty="0" err="1" smtClean="0"/>
              <a:t>prednost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endParaRPr lang="en-US" dirty="0"/>
          </a:p>
          <a:p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Osnovni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najteži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zadatak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savremenih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organizacija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jeste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stvoriti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održavati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konkurentsku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prednost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8260-BFC4-4E96-8619-23DE6BE42812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Superiorna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vrednost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kreira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kroz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niže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troškove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kroz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superiorne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prednosti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za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kupca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razlikovanje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). </a:t>
            </a:r>
            <a:endParaRPr lang="sr-Latn-RS" sz="3200" b="1" dirty="0" smtClean="0">
              <a:latin typeface="Arial" pitchFamily="34" charset="0"/>
              <a:cs typeface="Arial" pitchFamily="34" charset="0"/>
            </a:endParaRPr>
          </a:p>
          <a:p>
            <a:endParaRPr lang="sr-Latn-RS" sz="3200" b="1" dirty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U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fokusu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priče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o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konkurentnoj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prednosti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zapravo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pitanje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ostvarenja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održivog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kreiranja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vrednosti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. 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9D4D-2F72-43D5-85B2-5953054B55EE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latin typeface="Arial" pitchFamily="34" charset="0"/>
                <a:cs typeface="Arial" pitchFamily="34" charset="0"/>
              </a:rPr>
              <a:t>Nove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ideje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primenjene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eksploatisane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tako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uzrokuju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povećanje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profitabilnosti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direktno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ili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indirektno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vode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ka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povećanju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vrednosti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AD13-884E-47F1-BCC5-06EF1E2D5DF6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b="1" dirty="0" err="1">
                <a:latin typeface="Arial" pitchFamily="34" charset="0"/>
                <a:cs typeface="Arial" pitchFamily="34" charset="0"/>
              </a:rPr>
              <a:t>Ovo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ih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kvalifikuje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kao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inovacione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aktivnosti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koje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poslovanje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čine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boljim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(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konkurentnijim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). </a:t>
            </a:r>
            <a:endParaRPr lang="sr-Latn-RS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Povećana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vrednost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može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reflektovati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kroz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veći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profit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bolje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pozicioniranje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svesti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kupaca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ali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kroz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efikasnije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poslovne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procese</a:t>
            </a:r>
            <a:r>
              <a:rPr lang="en-US" sz="4000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ECBC-931A-48FE-A84C-808C567281F6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sz="3200" dirty="0">
                <a:latin typeface="Arial" pitchFamily="34" charset="0"/>
                <a:cs typeface="Arial" pitchFamily="34" charset="0"/>
              </a:rPr>
              <a:t>Prvi korak u procesu kreiranja održive superiorne vrednosti jeste obavezno upoznavanje sa uslovima okruženja ili izvođenje analize industrije, koja traga za odgovorima na specifična pitanja iz oblasti sedam sila – </a:t>
            </a:r>
            <a:r>
              <a:rPr lang="vi-VN" sz="3200" b="1" dirty="0">
                <a:latin typeface="Arial" pitchFamily="34" charset="0"/>
                <a:cs typeface="Arial" pitchFamily="34" charset="0"/>
              </a:rPr>
              <a:t>politički faktori, ne-prenosivi troškovi, nove konkurentske kompanije, suparništvo, otpor potrošača, baza potrošača i alternative.</a:t>
            </a:r>
            <a:r>
              <a:rPr lang="vi-VN" sz="3200" dirty="0">
                <a:latin typeface="Arial" pitchFamily="34" charset="0"/>
                <a:cs typeface="Arial" pitchFamily="34" charset="0"/>
              </a:rPr>
              <a:t>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8DDF-9AA9-4831-9817-30442DDF13ED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Latn-RS" sz="6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6000" b="1" dirty="0" smtClean="0">
                <a:latin typeface="Arial" pitchFamily="34" charset="0"/>
                <a:cs typeface="Arial" pitchFamily="34" charset="0"/>
              </a:rPr>
              <a:t>Nove </a:t>
            </a:r>
            <a:r>
              <a:rPr lang="it-IT" sz="6000" b="1" dirty="0">
                <a:latin typeface="Arial" pitchFamily="34" charset="0"/>
                <a:cs typeface="Arial" pitchFamily="34" charset="0"/>
              </a:rPr>
              <a:t>profitabilne ideje ne dolaze lako. </a:t>
            </a:r>
            <a:endParaRPr lang="en-US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7EDC-BCBF-493C-881F-0327188293EC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latin typeface="Arial" pitchFamily="34" charset="0"/>
                <a:cs typeface="Arial" pitchFamily="34" charset="0"/>
              </a:rPr>
              <a:t>Konkurentska prednost je ključna za opstanak kompanija pa je potrebno uključiti sve 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zaposlene.</a:t>
            </a:r>
          </a:p>
          <a:p>
            <a:r>
              <a:rPr lang="sr-Latn-RS" sz="3200" dirty="0" smtClean="0">
                <a:latin typeface="Arial" pitchFamily="34" charset="0"/>
                <a:cs typeface="Arial" pitchFamily="34" charset="0"/>
              </a:rPr>
              <a:t>Kada</a:t>
            </a:r>
            <a:r>
              <a:rPr lang="vi-VN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3200" dirty="0">
                <a:latin typeface="Arial" pitchFamily="34" charset="0"/>
                <a:cs typeface="Arial" pitchFamily="34" charset="0"/>
              </a:rPr>
              <a:t>kompanija pronađe prave ljude da unesu ove ideje, a potom ih i iskoriste da kreiraju superiornu vrednost, steći će konkurentnu prednost, i postati (i ostati ) profitabilna u biznisu. 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1C49-1439-407C-A4F5-224877496846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err="1">
                <a:latin typeface="Arial" pitchFamily="34" charset="0"/>
                <a:cs typeface="Arial" pitchFamily="34" charset="0"/>
              </a:rPr>
              <a:t>Smatra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jedan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od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osnovnih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faktora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povećanja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konkurentnosti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kompanija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stalno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uvećanje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njihovog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intelektualnog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kapitala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pl-PL" sz="3200" b="1" dirty="0" smtClean="0">
              <a:latin typeface="Arial" pitchFamily="34" charset="0"/>
              <a:cs typeface="Arial" pitchFamily="34" charset="0"/>
            </a:endParaRPr>
          </a:p>
          <a:p>
            <a:endParaRPr lang="pl-PL" sz="3200" b="1" dirty="0">
              <a:latin typeface="Arial" pitchFamily="34" charset="0"/>
              <a:cs typeface="Arial" pitchFamily="34" charset="0"/>
            </a:endParaRPr>
          </a:p>
          <a:p>
            <a:r>
              <a:rPr lang="pl-PL" sz="3200" b="1" dirty="0" smtClean="0">
                <a:latin typeface="Arial" pitchFamily="34" charset="0"/>
                <a:cs typeface="Arial" pitchFamily="34" charset="0"/>
              </a:rPr>
              <a:t>Intelektualni </a:t>
            </a:r>
            <a:r>
              <a:rPr lang="pl-PL" sz="3200" b="1" dirty="0">
                <a:latin typeface="Arial" pitchFamily="34" charset="0"/>
                <a:cs typeface="Arial" pitchFamily="34" charset="0"/>
              </a:rPr>
              <a:t>kapital i inovaciona sposobnost ne mogu jedno bez drugog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.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7392-7168-4BF1-AC99-67EE4F0147F7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3600" b="1" dirty="0">
                <a:latin typeface="Arial" pitchFamily="34" charset="0"/>
                <a:cs typeface="Arial" pitchFamily="34" charset="0"/>
              </a:rPr>
              <a:t>Povećanje intelektualnog kapitala omogućiće kompaniji da dođe do novih ideja, ali će jedino povećana inovaciona sposobnost omogućiti da se te nove profitabilne ideje sprovedu u delo.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8A16-D1E7-4255-9BC0-413878D48504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>
                <a:latin typeface="Arial" pitchFamily="34" charset="0"/>
                <a:cs typeface="Arial" pitchFamily="34" charset="0"/>
              </a:rPr>
              <a:t>Inovacije</a:t>
            </a:r>
            <a:r>
              <a:rPr lang="en-US" sz="6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latin typeface="Arial" pitchFamily="34" charset="0"/>
                <a:cs typeface="Arial" pitchFamily="34" charset="0"/>
              </a:rPr>
              <a:t>kao</a:t>
            </a:r>
            <a:r>
              <a:rPr lang="en-US" sz="6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latin typeface="Arial" pitchFamily="34" charset="0"/>
                <a:cs typeface="Arial" pitchFamily="34" charset="0"/>
              </a:rPr>
              <a:t>faktor</a:t>
            </a:r>
            <a:r>
              <a:rPr lang="en-US" sz="6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latin typeface="Arial" pitchFamily="34" charset="0"/>
                <a:cs typeface="Arial" pitchFamily="34" charset="0"/>
              </a:rPr>
              <a:t>sticanja</a:t>
            </a:r>
            <a:r>
              <a:rPr lang="en-US" sz="6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latin typeface="Arial" pitchFamily="34" charset="0"/>
                <a:cs typeface="Arial" pitchFamily="34" charset="0"/>
              </a:rPr>
              <a:t>konkurentske</a:t>
            </a:r>
            <a:r>
              <a:rPr lang="en-US" sz="6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latin typeface="Arial" pitchFamily="34" charset="0"/>
                <a:cs typeface="Arial" pitchFamily="34" charset="0"/>
              </a:rPr>
              <a:t>prednosti</a:t>
            </a:r>
            <a:r>
              <a:rPr lang="en-US" sz="6000" b="1" dirty="0">
                <a:latin typeface="Arial" pitchFamily="34" charset="0"/>
                <a:cs typeface="Arial" pitchFamily="34" charset="0"/>
              </a:rPr>
              <a:t> 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1722-0114-4ECB-906A-0775052A7727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Osnovna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konkurentska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prednost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svake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savremene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kompanije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njena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sposobnost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inovira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 </a:t>
            </a:r>
            <a:endParaRPr lang="sr-Latn-R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Danas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najtraženija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roba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usluga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tržištu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ona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koja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bazirana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inovativnosti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znanju</a:t>
            </a:r>
            <a:r>
              <a:rPr lang="en-US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0E72-B7F2-42C9-9A67-7D2662B0B10E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endParaRPr lang="en-US" dirty="0"/>
          </a:p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Nekadašnji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tradicionalni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način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poslovanja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podrazumevao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duže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periode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„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spokoja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“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kraće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periode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promena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okruženju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koje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trebalo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adekvatno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reagovati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3845-6208-40BA-B4FE-657CFBB84CF9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latin typeface="Arial" pitchFamily="34" charset="0"/>
                <a:cs typeface="Arial" pitchFamily="34" charset="0"/>
              </a:rPr>
              <a:t>Inovacije su faktor konkurentnosti od velikog značaja kako za domaće tako i za globalno tržište. 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D5512-4ACE-42E6-9BF7-44C0BDB49F7C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/>
              <a:t>Inovacije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konkurentska</a:t>
            </a:r>
            <a:r>
              <a:rPr lang="en-US" b="1" dirty="0" smtClean="0"/>
              <a:t> </a:t>
            </a:r>
            <a:r>
              <a:rPr lang="en-US" b="1" dirty="0" err="1" smtClean="0"/>
              <a:t>prednost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>
                <a:latin typeface="Arial" pitchFamily="34" charset="0"/>
                <a:cs typeface="Arial" pitchFamily="34" charset="0"/>
              </a:rPr>
              <a:t>Inovacije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predstavljaju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izazov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za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svaki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biznis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, a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osnovna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filozofija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koja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krije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iza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svake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inovacije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povezivanje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tehničkih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mogućnosti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potreba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tržišta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D57E-B651-405B-BEAF-6CC8B19954BE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/>
              <a:t>Inovacije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konkurentska</a:t>
            </a:r>
            <a:r>
              <a:rPr lang="en-US" b="1" dirty="0" smtClean="0"/>
              <a:t> </a:t>
            </a:r>
            <a:r>
              <a:rPr lang="en-US" b="1" dirty="0" err="1" smtClean="0"/>
              <a:t>prednost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vi-VN" sz="4400" b="1" dirty="0"/>
              <a:t>Pojam inovacije se ne može vezati samo za nauku i visoku tehnologiju. </a:t>
            </a:r>
            <a:endParaRPr lang="sr-Latn-RS" sz="4400" b="1" dirty="0" smtClean="0"/>
          </a:p>
          <a:p>
            <a:pPr algn="ctr"/>
            <a:r>
              <a:rPr lang="vi-VN" sz="4400" b="1" dirty="0" smtClean="0"/>
              <a:t>Inovativnost </a:t>
            </a:r>
            <a:r>
              <a:rPr lang="vi-VN" sz="4400" b="1" dirty="0"/>
              <a:t>je urođeni deo svakog ljudskog bića. </a:t>
            </a:r>
            <a:endParaRPr lang="en-US" sz="4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5670-B767-4510-AF18-87EC00C17113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err="1">
                <a:latin typeface="Arial" pitchFamily="34" charset="0"/>
                <a:cs typeface="Arial" pitchFamily="34" charset="0"/>
              </a:rPr>
              <a:t>Inovativnost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oduvek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bila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ljudska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vrlina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Inovativnost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pokreta</a:t>
            </a:r>
            <a:r>
              <a:rPr lang="sr-Latn-RS" sz="3600" dirty="0" smtClean="0">
                <a:latin typeface="Arial" pitchFamily="34" charset="0"/>
                <a:cs typeface="Arial" pitchFamily="34" charset="0"/>
              </a:rPr>
              <a:t>č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ka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snaga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koja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uvek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kroz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istoriju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rezultirala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napretkom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 </a:t>
            </a:r>
            <a:endParaRPr lang="sr-Latn-RS" sz="3600" dirty="0" smtClean="0">
              <a:latin typeface="Arial" pitchFamily="34" charset="0"/>
              <a:cs typeface="Arial" pitchFamily="34" charset="0"/>
            </a:endParaRPr>
          </a:p>
          <a:p>
            <a:endParaRPr lang="sr-Latn-RS" sz="3600" dirty="0">
              <a:latin typeface="Arial" pitchFamily="34" charset="0"/>
              <a:cs typeface="Arial" pitchFamily="34" charset="0"/>
            </a:endParaRPr>
          </a:p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Odavno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područje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inovacija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nije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isključivo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vezano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za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tehničko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tehnološki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progres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0C90-D489-4DED-8425-FA511EE8C257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err="1">
                <a:latin typeface="Arial" pitchFamily="34" charset="0"/>
                <a:cs typeface="Arial" pitchFamily="34" charset="0"/>
              </a:rPr>
              <a:t>Ogromno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polje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inovacija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leži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različitom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kombinovanju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postojećih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tehnoloških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rešenja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stvaranju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nove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vrednosti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za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potrošače</a:t>
            </a:r>
            <a:r>
              <a:rPr lang="en-US" sz="4400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90CA-000A-4C66-9DCD-7FE23245141B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sz="3200" b="1" dirty="0">
                <a:latin typeface="Arial" pitchFamily="34" charset="0"/>
                <a:cs typeface="Arial" pitchFamily="34" charset="0"/>
              </a:rPr>
              <a:t>Inovacije nisu samo nove tehnologije ili novi proizvodi, nego su to i novi i pametniji načini za obavljanje poslova, nove metode upravljanja, novi poslovni sistemi ili nove usluge – koncept upravljanja protokom znanja u okviru i između svih funkcija u preduzeću, koji podržava komunikaciju sa okruženjem, u cilju povećanja konkurentnosti i ostvarivanja ukupnog poslovnog uspeha. 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60CE-878C-4B80-810F-70B936806FC5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latin typeface="Arial" pitchFamily="34" charset="0"/>
                <a:cs typeface="Arial" pitchFamily="34" charset="0"/>
              </a:rPr>
              <a:t>Inovativni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pristup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uvek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stavlja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funkciju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sve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potencijalne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resurse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koji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dostupni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. </a:t>
            </a:r>
            <a:endParaRPr lang="sr-Latn-RS" sz="3200" b="1" dirty="0" smtClean="0">
              <a:latin typeface="Arial" pitchFamily="34" charset="0"/>
              <a:cs typeface="Arial" pitchFamily="34" charset="0"/>
            </a:endParaRPr>
          </a:p>
          <a:p>
            <a:endParaRPr lang="sr-Latn-RS" sz="3200" b="1" dirty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Inovativne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kompanije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prihvataju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filozofiju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uvek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postoji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bolji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način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poslovanja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tragaju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za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novim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idejama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koje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će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povećati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njihovu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vrednost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odnosno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smanjiti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troškove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3B3D-9237-49D5-A02A-3FD9B8250B82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latin typeface="Arial" pitchFamily="34" charset="0"/>
                <a:cs typeface="Arial" pitchFamily="34" charset="0"/>
              </a:rPr>
              <a:t>Inovacija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pogled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stvari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proces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ključni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element u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stvaranju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strategije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konkurentnosti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3200" b="1" dirty="0" smtClean="0">
              <a:latin typeface="Arial" pitchFamily="34" charset="0"/>
              <a:cs typeface="Arial" pitchFamily="34" charset="0"/>
            </a:endParaRPr>
          </a:p>
          <a:p>
            <a:endParaRPr lang="sr-Latn-RS" sz="3200" b="1" dirty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Inovacija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je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proces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koji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započinje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idejom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koja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je nova,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ideja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pretvara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predlog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predlog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u plan,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zatim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sledi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detaljan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prikaz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biznis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plana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kao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osnove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za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investiranje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653D-645C-437B-AE06-78016B832B3C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/>
              <a:t>Inovacije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konkurentska</a:t>
            </a:r>
            <a:r>
              <a:rPr lang="en-US" b="1" dirty="0" smtClean="0"/>
              <a:t> </a:t>
            </a:r>
            <a:r>
              <a:rPr lang="en-US" b="1" dirty="0" err="1" smtClean="0"/>
              <a:t>prednost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err="1">
                <a:latin typeface="Arial" pitchFamily="34" charset="0"/>
                <a:cs typeface="Arial" pitchFamily="34" charset="0"/>
              </a:rPr>
              <a:t>Investicija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koja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realizovana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uvećava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vrednost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kompanije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donosi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profit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3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3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Inovativnost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nije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isto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što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kreativnost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3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32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Suština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nije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posedovanju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već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primeni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profitabilnih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ideja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C63C1-B971-47BB-A965-91D852E6B89F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err="1">
                <a:latin typeface="Arial" pitchFamily="34" charset="0"/>
                <a:cs typeface="Arial" pitchFamily="34" charset="0"/>
              </a:rPr>
              <a:t>Inovacija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potrebna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svakoj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kompaniji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od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one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najmanje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pa do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onih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kojima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inovacija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ključna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pokretačka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snaga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razvoja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AB8C-868B-453B-A2EF-05647090C609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7963"/>
            <a:ext cx="8229600" cy="590139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Otvoreno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pitanje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koje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postavlja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menadžerima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savremenih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organizacija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jeste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kako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turbulentnim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uslovima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postati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stabilno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preduzeće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koje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sposobno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kreira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promene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savlada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nestabilnost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koja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vlada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tržištu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obezbedi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uspešnost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haosu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54D3-D169-4077-9E18-E1B60641293C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FF00"/>
                </a:solidFill>
              </a:rPr>
              <a:t>Inovacije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konkurentska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prednost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err="1">
                <a:latin typeface="Arial" pitchFamily="34" charset="0"/>
                <a:cs typeface="Arial" pitchFamily="34" charset="0"/>
              </a:rPr>
              <a:t>Veoma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malo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organizacija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može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preživi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beskonačno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dugo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bez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inovacija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Inovativna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organizacija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obrnuto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proporcionalna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ekonomiji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obima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što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veća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kompanija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procentualno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manje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inovativnih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rešenja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466D-61F3-4DE0-BA8F-CA8C03E2A466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U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malim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srednjim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preduzećima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stvaraju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nove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ideje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traže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brza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efikasna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ekonomska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rešenja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. </a:t>
            </a:r>
            <a:endParaRPr lang="sr-Latn-RS" sz="3200" b="1" dirty="0" smtClean="0">
              <a:latin typeface="Arial" pitchFamily="34" charset="0"/>
              <a:cs typeface="Arial" pitchFamily="34" charset="0"/>
            </a:endParaRPr>
          </a:p>
          <a:p>
            <a:endParaRPr lang="sr-Latn-RS" sz="3200" b="1" dirty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Traženje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šansi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rešavanje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rizika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pripada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malim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srednjim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preduzećima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koja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po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definiciji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fleksibilnija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prilagodljivija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od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moćnih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privrednih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sistema</a:t>
            </a:r>
            <a:r>
              <a:rPr lang="sr-Latn-RS" sz="32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7952-8FD0-4FB4-86D9-CDA7928DED80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U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velikim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privrednim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subjektima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nedostatak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invencije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inovacija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zaposlenih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nadomešta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moćnom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ekonomskom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snagom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ogromnim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kapitalom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brojem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zaposlenih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1B36-4CDC-4D4C-905F-475CA163E33C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Inovacija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može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pomoći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kompanijama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više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načina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Može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ponuditi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roba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usluge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za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potrošač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veruje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bolji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onih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nudi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konkurencija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strategija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razlikovanja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r-Latn-RS" sz="32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manjujući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strukturu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troškova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organizacije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strategija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liderstva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troškovima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D49A-EEB8-4DC3-8C41-BE9962E366AB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sr-Latn-RS" sz="3200" b="1" dirty="0" smtClean="0">
                <a:latin typeface="Arial" pitchFamily="34" charset="0"/>
                <a:cs typeface="Arial" pitchFamily="34" charset="0"/>
              </a:rPr>
              <a:t>Pr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ocesi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kompaniji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unutar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lanca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snabdevanja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mogu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budu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pouzdaniji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isporuka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bude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brža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strategija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agilnosti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r-Latn-RS" sz="32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ovi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načini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prodaje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proizvoda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brenda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organizacije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strategija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tržišne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pozicije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r-Latn-RS" sz="3200" b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ože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naći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nova formula za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formiranje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poslovanja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strategija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promene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0270-D997-43E6-9D97-56D9A0AEB512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Upravljanje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inovacijom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endParaRPr lang="sr-Latn-RS" sz="32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Latn-R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3200" dirty="0" smtClean="0">
                <a:latin typeface="Arial" pitchFamily="34" charset="0"/>
                <a:cs typeface="Arial" pitchFamily="34" charset="0"/>
              </a:rPr>
              <a:t>Kompanije najčešće slede tri međusobno povezana pristupa inovacijama: 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Preduzimanje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mnogo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malih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inovacija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svakoj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poslovnoj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aktivnosti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što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rezultira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organizacionom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kompetentnošću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koja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teško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kopira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845D-5E48-4FDE-9E04-E3B80DAA1456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Preduzimanje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nekoliko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vrednih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velikih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inovacija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održavaju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organizaciju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kao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preduzeće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ide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korak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naukom</a:t>
            </a:r>
            <a:endParaRPr lang="sr-Latn-R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Istraživanje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mogućnosti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za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sistemske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inovacije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mogu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dovedu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transformacione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promene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daju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radikalno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drugačije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načine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zadovoljavanja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potreba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potrošača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2F6C-F448-4B6F-A32C-64BBC49C59D0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3600" dirty="0" smtClean="0"/>
              <a:t>Inovacione organizacije treba da stvore kulturu koja poštuje sistem vrednosti preduzeća. </a:t>
            </a:r>
            <a:endParaRPr lang="sr-Latn-RS" sz="3600" dirty="0" smtClean="0"/>
          </a:p>
          <a:p>
            <a:endParaRPr lang="sr-Latn-RS" sz="3600" dirty="0" smtClean="0"/>
          </a:p>
          <a:p>
            <a:r>
              <a:rPr lang="vi-VN" sz="3600" dirty="0" smtClean="0"/>
              <a:t>Malo se može postići bez široko ukorenjene vere u vrednost oportunizma i avanturizma. 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631A-8E33-4EEA-BD78-C2FBD7CFDE62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r>
              <a:rPr lang="vi-VN" sz="4000" dirty="0" smtClean="0"/>
              <a:t>Novi izazovi treba da se neprestano traže</a:t>
            </a:r>
            <a:r>
              <a:rPr lang="sr-Latn-RS" sz="4000" dirty="0" smtClean="0"/>
              <a:t>,</a:t>
            </a:r>
            <a:r>
              <a:rPr lang="vi-VN" sz="4000" dirty="0" smtClean="0"/>
              <a:t> a organizacione kulture treba da ih podržavaju, nagrađuju i time ojačaju preduzeće.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7C99-037A-470B-88FE-82F2B0F4F073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Organizacije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koje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inovativne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optimistične</a:t>
            </a:r>
            <a:r>
              <a:rPr lang="sr-Latn-RS" sz="3200" b="1" dirty="0" smtClean="0">
                <a:latin typeface="Arial" pitchFamily="34" charset="0"/>
                <a:cs typeface="Arial" pitchFamily="34" charset="0"/>
              </a:rPr>
              <a:t> 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pune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energije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. </a:t>
            </a:r>
            <a:endParaRPr lang="sr-Latn-R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Visoki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nivoi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energije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prirodni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organizacijama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koje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baziraju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timovima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. </a:t>
            </a:r>
            <a:endParaRPr lang="sr-Latn-R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Rukovodioci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treba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oslobode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latentne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energije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kanališu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strast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ka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istraživanju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potencijala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novih</a:t>
            </a:r>
            <a:r>
              <a:rPr lang="sr-Latn-R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ideja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70C1F-54DD-42CC-A756-7FE84B40EBB9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Danas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promene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nastaju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previše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brzo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bi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menadžeri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mogli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prepuste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metafori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„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stabilnih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voda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“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biznisa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Svaka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organizacija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koja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promene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gleda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kao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povremene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poremećaje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stabilnom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svetu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biznisa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izložena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velikom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riziku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opstanka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tržištu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8AD5-9A1F-4712-B851-14943948BB40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Organizacioni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lideri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treba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budu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uzori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predvodnici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. </a:t>
            </a:r>
            <a:endParaRPr lang="sr-Latn-RS" sz="3200" b="1" dirty="0" smtClean="0">
              <a:latin typeface="Arial" pitchFamily="34" charset="0"/>
              <a:cs typeface="Arial" pitchFamily="34" charset="0"/>
            </a:endParaRPr>
          </a:p>
          <a:p>
            <a:endParaRPr lang="sr-Latn-R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Za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razvoj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organizacione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energije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potrebno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zapošljavanje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ljudi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neuobičajene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energije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donošenje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brzih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pozitivnih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odluka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o tome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šta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treba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uradi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investiranje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lični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razvoj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ključnih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zaposlenih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80DD-8CA3-48DC-B680-D76E667A4317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malim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organizacijama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vlasnik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direktor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često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jedini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izvor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inovacija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ali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kako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organizacija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raste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to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postaje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nemoguće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</a:t>
            </a:r>
            <a:endParaRPr lang="sr-Latn-RS" sz="3600" dirty="0" smtClean="0">
              <a:latin typeface="Arial" pitchFamily="34" charset="0"/>
              <a:cs typeface="Arial" pitchFamily="34" charset="0"/>
            </a:endParaRPr>
          </a:p>
          <a:p>
            <a:endParaRPr lang="sr-Latn-R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Mnogo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ljudi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mora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bude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uključeno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a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bi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mogli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doprinesu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moraju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svi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biti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ovlašćeni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15D7-A0DC-4D0E-8F8C-B0408606DB14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3200" dirty="0" smtClean="0">
                <a:latin typeface="Arial" pitchFamily="34" charset="0"/>
                <a:cs typeface="Arial" pitchFamily="34" charset="0"/>
              </a:rPr>
              <a:t>Značajna kreativnost se oslobađa kada svaki zaposleni oseća potrebu da pogleda oko sebe i nađe nove ili bolje načine da uradi nešto. </a:t>
            </a:r>
            <a:endParaRPr lang="sr-Latn-RS" sz="3200" dirty="0" smtClean="0">
              <a:latin typeface="Arial" pitchFamily="34" charset="0"/>
              <a:cs typeface="Arial" pitchFamily="34" charset="0"/>
            </a:endParaRPr>
          </a:p>
          <a:p>
            <a:endParaRPr lang="sr-Latn-R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3200" dirty="0" smtClean="0">
                <a:latin typeface="Arial" pitchFamily="34" charset="0"/>
                <a:cs typeface="Arial" pitchFamily="34" charset="0"/>
              </a:rPr>
              <a:t>Najinovativnije organizacije očekuju da ljudi razviju ideje i one mere inovacioni učinak svakog pojedinca.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E00D-73BD-4C63-8D00-1B8702D1BDE1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Ovlašćenje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za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inovacije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ohrabruje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ljude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tragaju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za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idejama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eksperimentišu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daju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predloge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sr-Latn-RS" b="1" dirty="0" smtClean="0">
              <a:latin typeface="Arial" pitchFamily="34" charset="0"/>
              <a:cs typeface="Arial" pitchFamily="34" charset="0"/>
            </a:endParaRPr>
          </a:p>
          <a:p>
            <a:endParaRPr lang="sr-Latn-RS" b="1" dirty="0" smtClean="0">
              <a:latin typeface="Arial" pitchFamily="34" charset="0"/>
              <a:cs typeface="Arial" pitchFamily="34" charset="0"/>
            </a:endParaRPr>
          </a:p>
          <a:p>
            <a:endParaRPr lang="sr-Latn-R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Inovacija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traži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eksperimentisanje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F509-09C9-40A5-B0E8-DCFF4B19E4C7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Ogroman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broj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ideja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će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možda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morati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pregleda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ispita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istraži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samo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njih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će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usvojen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smisla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usvajati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one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ideje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pružaju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maksimalne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prednosti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Ideje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moraju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istražiti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kako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troškovi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koristi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implementacije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postali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jasniji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F5B9C-37C7-4E19-8D18-2D8082EC5704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Eksperimentisanje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neophodno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jer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forsira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razvoj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ideja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smanjuje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rizik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moćan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izvor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učenja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jer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koji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uključeni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dobijaju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uvid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iz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prve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ruke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realnost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ideje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praksi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F179-D0E3-4A9C-A212-9611EB98398F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bi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znali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gde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potrebne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inovacije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mora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imati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uvid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želje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potrebe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ljudi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</a:t>
            </a:r>
            <a:endParaRPr lang="sr-Latn-RS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ove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svrhe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mogu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koristiti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tehnike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ispitivanja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tržišta</a:t>
            </a:r>
            <a:r>
              <a:rPr lang="sr-Latn-R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moć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opažanja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otvorenost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uma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upornost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D0AB-9C79-4777-90F8-07389F052231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Neophodno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gleda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dalje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drugih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vidi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dublje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</a:t>
            </a:r>
            <a:endParaRPr lang="sr-Latn-RS" sz="3600" dirty="0" smtClean="0">
              <a:latin typeface="Arial" pitchFamily="34" charset="0"/>
              <a:cs typeface="Arial" pitchFamily="34" charset="0"/>
            </a:endParaRPr>
          </a:p>
          <a:p>
            <a:endParaRPr lang="sr-Latn-R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zahteva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ljude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vizijom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koji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rade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zajedno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stvore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sliku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kakva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će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biti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budućnost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0C20-BDDF-45FD-B07A-B71317FD0AB7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3200" dirty="0" smtClean="0"/>
              <a:t>Dobre ideje se često nađu zato što ih neko traži. </a:t>
            </a:r>
            <a:endParaRPr lang="sr-Latn-RS" sz="3200" dirty="0" smtClean="0"/>
          </a:p>
          <a:p>
            <a:r>
              <a:rPr lang="vi-VN" sz="3200" dirty="0" smtClean="0"/>
              <a:t>Nije moguće garantovati kreativnost ali ciljana potraga često donosi rezultate. To zna</a:t>
            </a:r>
            <a:r>
              <a:rPr lang="sr-Latn-RS" sz="3200" dirty="0" smtClean="0"/>
              <a:t>č</a:t>
            </a:r>
            <a:r>
              <a:rPr lang="vi-VN" sz="3200" dirty="0" smtClean="0"/>
              <a:t>i da postoji bliska veza između inovacije i strategije. </a:t>
            </a:r>
            <a:endParaRPr lang="sr-Latn-RS" sz="3200" dirty="0" smtClean="0"/>
          </a:p>
          <a:p>
            <a:r>
              <a:rPr lang="sr-Latn-RS" sz="3200" dirty="0" smtClean="0"/>
              <a:t>Menadžeri</a:t>
            </a:r>
            <a:r>
              <a:rPr lang="vi-VN" sz="3200" dirty="0" smtClean="0"/>
              <a:t> moraju da osvetljavaju pravac u kome treba da ide organizacija. 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E9EE-A530-4C48-AFEA-7029C666AEA9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3200" dirty="0" smtClean="0"/>
              <a:t>Neke inovacije su besplatne. </a:t>
            </a:r>
            <a:endParaRPr lang="sr-Latn-RS" sz="3200" dirty="0" smtClean="0"/>
          </a:p>
          <a:p>
            <a:r>
              <a:rPr lang="vi-VN" sz="3200" dirty="0" smtClean="0"/>
              <a:t>Međutim, mnoge inovacije zahtevaju investicije. </a:t>
            </a:r>
            <a:endParaRPr lang="sr-Latn-RS" sz="3200" dirty="0" smtClean="0"/>
          </a:p>
          <a:p>
            <a:r>
              <a:rPr lang="vi-VN" sz="3200" dirty="0" smtClean="0"/>
              <a:t>U ranoj fazi, dok se za idejama traga, verovatne su investicije u vreme i napor ljudi. </a:t>
            </a:r>
            <a:endParaRPr lang="sr-Latn-RS" sz="3200" dirty="0" smtClean="0"/>
          </a:p>
          <a:p>
            <a:r>
              <a:rPr lang="vi-VN" sz="3200" dirty="0" smtClean="0"/>
              <a:t>Kasnije </a:t>
            </a:r>
            <a:r>
              <a:rPr lang="en-US" sz="3200" dirty="0" smtClean="0"/>
              <a:t>se </a:t>
            </a:r>
            <a:r>
              <a:rPr lang="vi-VN" sz="3200" dirty="0" smtClean="0"/>
              <a:t>može zahteva</a:t>
            </a:r>
            <a:r>
              <a:rPr lang="en-US" sz="3200" dirty="0" err="1" smtClean="0"/>
              <a:t>ti</a:t>
            </a:r>
            <a:r>
              <a:rPr lang="en-US" sz="3200" dirty="0" smtClean="0"/>
              <a:t> </a:t>
            </a:r>
            <a:r>
              <a:rPr lang="en-US" sz="3200" dirty="0" err="1" smtClean="0"/>
              <a:t>ulaganje</a:t>
            </a:r>
            <a:r>
              <a:rPr lang="en-US" sz="3200" dirty="0" smtClean="0"/>
              <a:t> </a:t>
            </a:r>
            <a:r>
              <a:rPr lang="vi-VN" sz="3200" dirty="0" smtClean="0"/>
              <a:t>dodatn</a:t>
            </a:r>
            <a:r>
              <a:rPr lang="en-US" sz="3200" dirty="0" err="1" smtClean="0"/>
              <a:t>ih</a:t>
            </a:r>
            <a:r>
              <a:rPr lang="vi-VN" sz="3200" dirty="0" smtClean="0"/>
              <a:t> sredstva. 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72768-4F95-4379-A94A-108150A5ADD3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Inovacije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konkurentska</a:t>
            </a:r>
            <a:r>
              <a:rPr lang="en-US" b="1" dirty="0" smtClean="0"/>
              <a:t> </a:t>
            </a:r>
            <a:r>
              <a:rPr lang="en-US" b="1" dirty="0" err="1" smtClean="0"/>
              <a:t>prednost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Menadžeri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moraju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biti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spremni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rukovode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promenama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36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neizvesnom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dinamičkom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poslovnom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okruženju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36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kome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sve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više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dominiraju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informacije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ideje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znanje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A69F-FE16-47A9-8614-3842E7CAF4AB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vi-VN" dirty="0" smtClean="0"/>
              <a:t>Inovacija zahteva intenzivan rad. </a:t>
            </a:r>
            <a:endParaRPr lang="sr-Latn-RS" dirty="0" smtClean="0"/>
          </a:p>
          <a:p>
            <a:r>
              <a:rPr lang="vi-VN" sz="3200" dirty="0" smtClean="0"/>
              <a:t>Kada rukovodstvo organizacije odabere da investira u veliki inovacioni projekat oni otvaraju jedna vrata mogućnosti ali će verovatno zatvoriti ostala. </a:t>
            </a:r>
            <a:endParaRPr lang="sr-Latn-RS" sz="3200" dirty="0" smtClean="0"/>
          </a:p>
          <a:p>
            <a:r>
              <a:rPr lang="vi-VN" sz="3200" dirty="0" smtClean="0"/>
              <a:t>Organizacija može da se bavi samo određenom količinom inovacija. 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E21E-DCFF-456E-9CA4-B362388E3408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Ukoliko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sledi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suviše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ideja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isto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vreme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resursi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rasipaju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kreativni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intenzitet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slabi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sr-Latn-RS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Inovacija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postavlja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dileme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pred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finansijske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rukovodioce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jer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teško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možda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nemoguće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predvidi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vrednost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koja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će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biti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stvorena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jednom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kada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ideja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iskoristi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sr-Latn-RS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Latn-R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ahteva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veliko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umeće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rukovodilaca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racionalan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um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dobru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intuiciju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39A2-3BEA-4724-A7F1-F3A8C5C4B9F3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Kreativne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ideje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tek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prvi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korak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inovacionom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postupku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</a:t>
            </a:r>
            <a:endParaRPr lang="sr-Latn-R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Ideje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treba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primene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ukoliko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očekuje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daju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neki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doprinos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za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uzvrat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FED39-4212-4841-A3FA-414C16B805A3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r>
              <a:rPr lang="vi-VN" sz="4400" b="1" dirty="0" smtClean="0"/>
              <a:t>Implementacija manjih inovacija se često događa između radnih grupa i predstavlja lokalne izazove. </a:t>
            </a:r>
            <a:endParaRPr lang="en-US" sz="4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8AB0E-9961-45FF-9BE1-981D634A0AE1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r>
              <a:rPr lang="vi-VN" sz="3600" b="1" dirty="0" smtClean="0"/>
              <a:t>Velike inovacione inicijative mogu da zahtevaju složene promene koje zahtevaju mnogo saradnje među grupama i predstavljaju izazove za rukovodioce</a:t>
            </a:r>
            <a:r>
              <a:rPr lang="vi-VN" dirty="0" smtClean="0"/>
              <a:t>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CD6E-9412-4B83-A405-342B88014229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Pojedini</a:t>
            </a:r>
            <a:r>
              <a:rPr lang="vi-VN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oblici inovacija, naročito kod tehničkih proizvoda, počinju u odeljenju za istraživanje i razvoj i prebacuju se odeljenjima za proizvodnju. </a:t>
            </a:r>
            <a:endParaRPr lang="sr-Latn-R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sr-Latn-R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Efikasna implementacija inovacije proizvoda zahteva da su horizontalni procesi optimizovani. </a:t>
            </a:r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D12E5-0E91-4894-8CB4-3FA77255EB4F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Latn-RS" b="1" dirty="0" smtClean="0"/>
              <a:t>	</a:t>
            </a:r>
            <a:r>
              <a:rPr lang="en-US" b="1" dirty="0" err="1" smtClean="0">
                <a:solidFill>
                  <a:schemeClr val="bg1"/>
                </a:solidFill>
              </a:rPr>
              <a:t>Strategija</a:t>
            </a:r>
            <a:r>
              <a:rPr lang="en-US" b="1" dirty="0" smtClean="0">
                <a:solidFill>
                  <a:schemeClr val="bg1"/>
                </a:solidFill>
              </a:rPr>
              <a:t> za </a:t>
            </a:r>
            <a:r>
              <a:rPr lang="en-US" b="1" dirty="0" err="1" smtClean="0">
                <a:solidFill>
                  <a:schemeClr val="bg1"/>
                </a:solidFill>
              </a:rPr>
              <a:t>pametan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održiv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inkluzivan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rast</a:t>
            </a:r>
            <a:r>
              <a:rPr lang="en-US" b="1" dirty="0" smtClean="0">
                <a:solidFill>
                  <a:schemeClr val="bg1"/>
                </a:solidFill>
              </a:rPr>
              <a:t> – </a:t>
            </a:r>
            <a:r>
              <a:rPr lang="en-US" b="1" dirty="0" err="1" smtClean="0">
                <a:solidFill>
                  <a:schemeClr val="bg1"/>
                </a:solidFill>
              </a:rPr>
              <a:t>Pametna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Evropa</a:t>
            </a:r>
            <a:r>
              <a:rPr lang="en-US" b="1" dirty="0" smtClean="0">
                <a:solidFill>
                  <a:schemeClr val="bg1"/>
                </a:solidFill>
              </a:rPr>
              <a:t> 2020 </a:t>
            </a:r>
            <a:endParaRPr lang="sr-Latn-R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Latn-RS" b="1" dirty="0" smtClean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r>
              <a:rPr lang="sr-Latn-RS" dirty="0" smtClean="0"/>
              <a:t>	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Evropska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Unija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usvojila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novu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evropsku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Strategiju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za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pametan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održiv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inkluzivan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rast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Pametna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Evropa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2020,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koja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podstiče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otvaranje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novih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radnih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mesta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ekonomski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rast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63E0-A5EB-4066-9144-84AA2F76A86D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Strategija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definiše</a:t>
            </a:r>
            <a:r>
              <a:rPr lang="en-US" sz="3600" b="1" dirty="0" smtClean="0"/>
              <a:t> 3 </a:t>
            </a:r>
            <a:r>
              <a:rPr lang="en-US" sz="3600" b="1" dirty="0" err="1" smtClean="0"/>
              <a:t>prioriteta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inicijative</a:t>
            </a:r>
            <a:r>
              <a:rPr lang="en-US" sz="3600" b="1" dirty="0" smtClean="0"/>
              <a:t> za </a:t>
            </a:r>
            <a:r>
              <a:rPr lang="en-US" sz="3600" b="1" dirty="0" err="1" smtClean="0"/>
              <a:t>ostvarivanje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ciljeva</a:t>
            </a:r>
            <a:r>
              <a:rPr lang="en-US" sz="3600" b="1" dirty="0" smtClean="0"/>
              <a:t>: </a:t>
            </a:r>
            <a:r>
              <a:rPr lang="en-US" sz="3600" b="1" dirty="0" err="1" smtClean="0"/>
              <a:t>povećanje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zaposlenosti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jačanje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istraživanja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inovacija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edukacija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smanjenje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emisije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gasova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jačanje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energetske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efikasnosti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smanjenje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siromaštva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1B61-A43A-4FAD-A509-BA593B048B47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err="1" smtClean="0"/>
              <a:t>Prioritet</a:t>
            </a:r>
            <a:r>
              <a:rPr lang="en-US" sz="3600" dirty="0" smtClean="0"/>
              <a:t> „</a:t>
            </a:r>
            <a:r>
              <a:rPr lang="en-US" sz="3600" dirty="0" err="1" smtClean="0"/>
              <a:t>Pametan</a:t>
            </a:r>
            <a:r>
              <a:rPr lang="en-US" sz="3600" dirty="0" smtClean="0"/>
              <a:t> </a:t>
            </a:r>
            <a:r>
              <a:rPr lang="en-US" sz="3600" dirty="0" err="1" smtClean="0"/>
              <a:t>rast</a:t>
            </a:r>
            <a:r>
              <a:rPr lang="en-US" sz="3600" dirty="0" smtClean="0"/>
              <a:t>“ </a:t>
            </a:r>
            <a:r>
              <a:rPr lang="en-US" sz="3600" dirty="0" err="1" smtClean="0"/>
              <a:t>podrazumeva</a:t>
            </a:r>
            <a:r>
              <a:rPr lang="en-US" sz="3600" dirty="0" smtClean="0"/>
              <a:t> </a:t>
            </a:r>
            <a:r>
              <a:rPr lang="en-US" sz="3600" dirty="0" err="1" smtClean="0"/>
              <a:t>jačanje</a:t>
            </a:r>
            <a:r>
              <a:rPr lang="en-US" sz="3600" dirty="0" smtClean="0"/>
              <a:t> </a:t>
            </a:r>
            <a:r>
              <a:rPr lang="en-US" sz="3600" dirty="0" err="1" smtClean="0"/>
              <a:t>znanja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inovacija</a:t>
            </a:r>
            <a:r>
              <a:rPr lang="en-US" sz="3600" dirty="0" smtClean="0"/>
              <a:t>, </a:t>
            </a:r>
            <a:r>
              <a:rPr lang="en-US" sz="3600" dirty="0" err="1" smtClean="0"/>
              <a:t>odnosno</a:t>
            </a:r>
            <a:r>
              <a:rPr lang="en-US" sz="3600" dirty="0" smtClean="0"/>
              <a:t> </a:t>
            </a:r>
            <a:r>
              <a:rPr lang="en-US" sz="3600" dirty="0" err="1" smtClean="0"/>
              <a:t>poboljšanje</a:t>
            </a:r>
            <a:r>
              <a:rPr lang="en-US" sz="3600" dirty="0" smtClean="0"/>
              <a:t> </a:t>
            </a:r>
            <a:r>
              <a:rPr lang="en-US" sz="3600" dirty="0" err="1" smtClean="0"/>
              <a:t>kvaliteta</a:t>
            </a:r>
            <a:r>
              <a:rPr lang="en-US" sz="3600" dirty="0" smtClean="0"/>
              <a:t> </a:t>
            </a:r>
            <a:r>
              <a:rPr lang="en-US" sz="3600" dirty="0" err="1" smtClean="0"/>
              <a:t>edukacije</a:t>
            </a:r>
            <a:r>
              <a:rPr lang="en-US" sz="3600" dirty="0" smtClean="0"/>
              <a:t>, </a:t>
            </a:r>
            <a:r>
              <a:rPr lang="en-US" sz="3600" dirty="0" err="1" smtClean="0"/>
              <a:t>istraživanja</a:t>
            </a:r>
            <a:r>
              <a:rPr lang="en-US" sz="3600" dirty="0" smtClean="0"/>
              <a:t>, </a:t>
            </a:r>
            <a:r>
              <a:rPr lang="en-US" sz="3600" dirty="0" err="1" smtClean="0"/>
              <a:t>transfera</a:t>
            </a:r>
            <a:r>
              <a:rPr lang="en-US" sz="3600" dirty="0" smtClean="0"/>
              <a:t> </a:t>
            </a:r>
            <a:r>
              <a:rPr lang="en-US" sz="3600" dirty="0" err="1" smtClean="0"/>
              <a:t>tehnologija</a:t>
            </a:r>
            <a:r>
              <a:rPr lang="en-US" sz="3600" dirty="0" smtClean="0"/>
              <a:t> </a:t>
            </a:r>
            <a:r>
              <a:rPr lang="en-US" sz="3600" dirty="0" err="1" smtClean="0"/>
              <a:t>uz</a:t>
            </a:r>
            <a:r>
              <a:rPr lang="en-US" sz="3600" dirty="0" smtClean="0"/>
              <a:t> </a:t>
            </a:r>
            <a:r>
              <a:rPr lang="en-US" sz="3600" dirty="0" err="1" smtClean="0"/>
              <a:t>puno</a:t>
            </a:r>
            <a:r>
              <a:rPr lang="en-US" sz="3600" dirty="0" smtClean="0"/>
              <a:t> </a:t>
            </a:r>
            <a:r>
              <a:rPr lang="en-US" sz="3600" dirty="0" err="1" smtClean="0"/>
              <a:t>korišćenje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informaciono-komunikacionih</a:t>
            </a:r>
            <a:r>
              <a:rPr lang="en-US" sz="3600" dirty="0" smtClean="0"/>
              <a:t> </a:t>
            </a:r>
            <a:r>
              <a:rPr lang="en-US" sz="3600" dirty="0" err="1" smtClean="0"/>
              <a:t>tehnologija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poboljšanje</a:t>
            </a:r>
            <a:r>
              <a:rPr lang="en-US" sz="3600" dirty="0" smtClean="0"/>
              <a:t> </a:t>
            </a:r>
            <a:r>
              <a:rPr lang="en-US" sz="3600" dirty="0" err="1" smtClean="0"/>
              <a:t>uslova</a:t>
            </a:r>
            <a:r>
              <a:rPr lang="en-US" sz="3600" dirty="0" smtClean="0"/>
              <a:t> za </a:t>
            </a:r>
            <a:r>
              <a:rPr lang="en-US" sz="3600" dirty="0" err="1" smtClean="0"/>
              <a:t>pristup</a:t>
            </a:r>
            <a:r>
              <a:rPr lang="en-US" sz="3600" dirty="0" smtClean="0"/>
              <a:t> </a:t>
            </a:r>
            <a:r>
              <a:rPr lang="en-US" sz="3600" dirty="0" err="1" smtClean="0"/>
              <a:t>finansijama</a:t>
            </a:r>
            <a:r>
              <a:rPr lang="en-US" sz="3600" dirty="0" smtClean="0"/>
              <a:t> za </a:t>
            </a:r>
            <a:r>
              <a:rPr lang="en-US" sz="3600" dirty="0" err="1" smtClean="0"/>
              <a:t>istraživanje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razvoj</a:t>
            </a:r>
            <a:r>
              <a:rPr lang="en-US" sz="3600" dirty="0" smtClean="0"/>
              <a:t>. 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5FCE-505D-4158-903F-C8DDB0D1FBC2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z="3200" b="1" dirty="0" smtClean="0">
                <a:solidFill>
                  <a:schemeClr val="bg1"/>
                </a:solidFill>
              </a:rPr>
              <a:t>Vodeća inicijativa Strategije – Unija inovacija, proširuje koncept inovativnosti i uključuje sve aktere i regije u ciklus inovacija, sa ciljem jačanja evropske baze znanja, osiguranja da dobre ideje dođu na tržište, eliminisanja socijalnih i geografskih razlika u širenju inovacija i udruživanja sredstava za ostvarenje napretka</a:t>
            </a:r>
            <a:r>
              <a:rPr lang="sr-Latn-RS" sz="3200" b="1" dirty="0" smtClean="0">
                <a:solidFill>
                  <a:schemeClr val="bg1"/>
                </a:solidFill>
              </a:rPr>
              <a:t>.</a:t>
            </a:r>
            <a:r>
              <a:rPr lang="vi-VN" sz="3200" b="1" dirty="0" smtClean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D67A-B346-45C0-8065-6DF6A05632D9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Latn-RS" sz="4400" b="1" dirty="0" smtClean="0"/>
              <a:t>	</a:t>
            </a:r>
          </a:p>
          <a:p>
            <a:pPr algn="ctr">
              <a:buNone/>
            </a:pPr>
            <a:endParaRPr lang="sr-Latn-RS" sz="4400" b="1" dirty="0"/>
          </a:p>
          <a:p>
            <a:pPr algn="ctr">
              <a:buNone/>
            </a:pPr>
            <a:r>
              <a:rPr lang="en-US" sz="5400" b="1" dirty="0" err="1" smtClean="0"/>
              <a:t>Šta</a:t>
            </a:r>
            <a:r>
              <a:rPr lang="en-US" sz="5400" b="1" dirty="0" smtClean="0"/>
              <a:t> je </a:t>
            </a:r>
            <a:r>
              <a:rPr lang="en-US" sz="5400" b="1" dirty="0" err="1"/>
              <a:t>konkurentska</a:t>
            </a:r>
            <a:r>
              <a:rPr lang="en-US" sz="5400" b="1" dirty="0"/>
              <a:t> </a:t>
            </a:r>
            <a:r>
              <a:rPr lang="en-US" sz="5400" b="1" dirty="0" err="1"/>
              <a:t>prednost</a:t>
            </a:r>
            <a:r>
              <a:rPr lang="en-US" sz="5400" b="1" dirty="0"/>
              <a:t>?</a:t>
            </a:r>
            <a:r>
              <a:rPr lang="en-US" sz="4400" b="1" dirty="0"/>
              <a:t> </a:t>
            </a:r>
            <a:endParaRPr lang="sr-Latn-RS" sz="4400" b="1" dirty="0" smtClean="0"/>
          </a:p>
          <a:p>
            <a:pPr algn="ctr">
              <a:buNone/>
            </a:pP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DF9B-142D-4F19-B41D-2E5C603F7D56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 smtClean="0"/>
              <a:t>Od</a:t>
            </a:r>
            <a:r>
              <a:rPr lang="en-US" sz="3600" dirty="0" smtClean="0"/>
              <a:t> </a:t>
            </a:r>
            <a:r>
              <a:rPr lang="en-US" sz="3600" dirty="0" err="1" smtClean="0"/>
              <a:t>zemalja</a:t>
            </a:r>
            <a:r>
              <a:rPr lang="en-US" sz="3600" dirty="0" smtClean="0"/>
              <a:t> </a:t>
            </a:r>
            <a:r>
              <a:rPr lang="en-US" sz="3600" dirty="0" err="1" smtClean="0"/>
              <a:t>kandidata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potencijalnih</a:t>
            </a:r>
            <a:r>
              <a:rPr lang="en-US" sz="3600" dirty="0" smtClean="0"/>
              <a:t> </a:t>
            </a:r>
            <a:r>
              <a:rPr lang="en-US" sz="3600" dirty="0" err="1" smtClean="0"/>
              <a:t>kandidata</a:t>
            </a:r>
            <a:r>
              <a:rPr lang="en-US" sz="3600" dirty="0" smtClean="0"/>
              <a:t> EU se </a:t>
            </a:r>
            <a:r>
              <a:rPr lang="en-US" sz="3600" dirty="0" err="1" smtClean="0"/>
              <a:t>očekuje</a:t>
            </a:r>
            <a:r>
              <a:rPr lang="en-US" sz="3600" dirty="0" smtClean="0"/>
              <a:t> </a:t>
            </a:r>
            <a:r>
              <a:rPr lang="en-US" sz="3600" dirty="0" err="1" smtClean="0"/>
              <a:t>da</a:t>
            </a:r>
            <a:r>
              <a:rPr lang="en-US" sz="3600" dirty="0" smtClean="0"/>
              <a:t> </a:t>
            </a:r>
            <a:r>
              <a:rPr lang="en-US" sz="3600" dirty="0" err="1" smtClean="0"/>
              <a:t>daju</a:t>
            </a:r>
            <a:r>
              <a:rPr lang="en-US" sz="3600" dirty="0" smtClean="0"/>
              <a:t> </a:t>
            </a:r>
            <a:r>
              <a:rPr lang="en-US" sz="3600" dirty="0" err="1" smtClean="0"/>
              <a:t>svoj</a:t>
            </a:r>
            <a:r>
              <a:rPr lang="en-US" sz="3600" dirty="0" smtClean="0"/>
              <a:t> </a:t>
            </a:r>
            <a:r>
              <a:rPr lang="en-US" sz="3600" dirty="0" err="1" smtClean="0"/>
              <a:t>doprinos</a:t>
            </a:r>
            <a:r>
              <a:rPr lang="en-US" sz="3600" dirty="0" smtClean="0"/>
              <a:t> </a:t>
            </a:r>
            <a:r>
              <a:rPr lang="en-US" sz="3600" dirty="0" err="1" smtClean="0"/>
              <a:t>ostvarenju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realizaciji</a:t>
            </a:r>
            <a:r>
              <a:rPr lang="en-US" sz="3600" dirty="0" smtClean="0"/>
              <a:t> </a:t>
            </a:r>
            <a:r>
              <a:rPr lang="en-US" sz="3600" dirty="0" err="1" smtClean="0"/>
              <a:t>ciljeva</a:t>
            </a:r>
            <a:r>
              <a:rPr lang="en-US" sz="3600" dirty="0" smtClean="0"/>
              <a:t> </a:t>
            </a:r>
            <a:r>
              <a:rPr lang="en-US" sz="3600" dirty="0" err="1" smtClean="0"/>
              <a:t>Unije</a:t>
            </a:r>
            <a:r>
              <a:rPr lang="en-US" sz="3600" dirty="0" smtClean="0"/>
              <a:t> </a:t>
            </a:r>
            <a:r>
              <a:rPr lang="en-US" sz="3600" dirty="0" err="1" smtClean="0"/>
              <a:t>inovacija</a:t>
            </a:r>
            <a:r>
              <a:rPr lang="en-US" sz="3600" dirty="0" smtClean="0"/>
              <a:t>, </a:t>
            </a:r>
            <a:r>
              <a:rPr lang="en-US" sz="3600" dirty="0" err="1" smtClean="0"/>
              <a:t>kroz</a:t>
            </a:r>
            <a:r>
              <a:rPr lang="en-US" sz="3600" dirty="0" smtClean="0"/>
              <a:t> </a:t>
            </a:r>
            <a:r>
              <a:rPr lang="en-US" sz="3600" dirty="0" err="1" smtClean="0"/>
              <a:t>Nacionalne</a:t>
            </a:r>
            <a:r>
              <a:rPr lang="en-US" sz="3600" dirty="0" smtClean="0"/>
              <a:t> </a:t>
            </a:r>
            <a:r>
              <a:rPr lang="en-US" sz="3600" dirty="0" err="1" smtClean="0"/>
              <a:t>strategije</a:t>
            </a:r>
            <a:r>
              <a:rPr lang="en-US" sz="3600" dirty="0" smtClean="0"/>
              <a:t> za </a:t>
            </a:r>
            <a:r>
              <a:rPr lang="en-US" sz="3600" dirty="0" err="1" smtClean="0"/>
              <a:t>povećanje</a:t>
            </a:r>
            <a:r>
              <a:rPr lang="en-US" sz="3600" dirty="0" smtClean="0"/>
              <a:t> </a:t>
            </a:r>
            <a:r>
              <a:rPr lang="en-US" sz="3600" dirty="0" err="1" smtClean="0"/>
              <a:t>ulaganja</a:t>
            </a:r>
            <a:r>
              <a:rPr lang="en-US" sz="3600" dirty="0" smtClean="0"/>
              <a:t> u </a:t>
            </a:r>
            <a:r>
              <a:rPr lang="en-US" sz="3600" dirty="0" err="1" smtClean="0"/>
              <a:t>istraživanje</a:t>
            </a:r>
            <a:r>
              <a:rPr lang="en-US" sz="3600" dirty="0" smtClean="0"/>
              <a:t>, </a:t>
            </a:r>
            <a:r>
              <a:rPr lang="en-US" sz="3600" dirty="0" err="1" smtClean="0"/>
              <a:t>posebno</a:t>
            </a:r>
            <a:r>
              <a:rPr lang="en-US" sz="3600" dirty="0" smtClean="0"/>
              <a:t> </a:t>
            </a:r>
            <a:r>
              <a:rPr lang="en-US" sz="3600" dirty="0" err="1" smtClean="0"/>
              <a:t>putem</a:t>
            </a:r>
            <a:r>
              <a:rPr lang="en-US" sz="3600" dirty="0" smtClean="0"/>
              <a:t> </a:t>
            </a:r>
            <a:r>
              <a:rPr lang="en-US" sz="3600" dirty="0" err="1" smtClean="0"/>
              <a:t>povećanja</a:t>
            </a:r>
            <a:r>
              <a:rPr lang="en-US" sz="3600" dirty="0" smtClean="0"/>
              <a:t> </a:t>
            </a:r>
            <a:r>
              <a:rPr lang="en-US" sz="3600" dirty="0" err="1" smtClean="0"/>
              <a:t>ulaganja</a:t>
            </a:r>
            <a:r>
              <a:rPr lang="en-US" sz="3600" dirty="0" smtClean="0"/>
              <a:t> </a:t>
            </a:r>
            <a:r>
              <a:rPr lang="en-US" sz="3600" dirty="0" err="1" smtClean="0"/>
              <a:t>iz</a:t>
            </a:r>
            <a:r>
              <a:rPr lang="en-US" sz="3600" dirty="0" smtClean="0"/>
              <a:t> </a:t>
            </a:r>
            <a:r>
              <a:rPr lang="en-US" sz="3600" dirty="0" err="1" smtClean="0"/>
              <a:t>poslovnog</a:t>
            </a:r>
            <a:r>
              <a:rPr lang="en-US" sz="3600" dirty="0" smtClean="0"/>
              <a:t> </a:t>
            </a:r>
            <a:r>
              <a:rPr lang="en-US" sz="3600" dirty="0" err="1" smtClean="0"/>
              <a:t>sektora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2A38-D9DD-4EF2-BD9B-6200DA14C24E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bg1"/>
                </a:solidFill>
              </a:rPr>
              <a:t>Program za konkurentnost i inovativnost sastoji se od tri pod-programa: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1. Program za </a:t>
            </a:r>
            <a:r>
              <a:rPr lang="en-US" sz="3200" b="1" dirty="0" err="1" smtClean="0">
                <a:solidFill>
                  <a:schemeClr val="bg1"/>
                </a:solidFill>
              </a:rPr>
              <a:t>preduzetništvo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inovativnost</a:t>
            </a:r>
            <a:r>
              <a:rPr lang="en-US" sz="3200" b="1" dirty="0" smtClean="0">
                <a:solidFill>
                  <a:schemeClr val="bg1"/>
                </a:solidFill>
              </a:rPr>
              <a:t> - EIP </a:t>
            </a:r>
          </a:p>
          <a:p>
            <a:r>
              <a:rPr lang="pl-PL" sz="3200" b="1" dirty="0" smtClean="0">
                <a:solidFill>
                  <a:schemeClr val="bg1"/>
                </a:solidFill>
              </a:rPr>
              <a:t>2. Program za podršku politici informaciono-komunikacionih tehnologija </a:t>
            </a:r>
          </a:p>
          <a:p>
            <a:r>
              <a:rPr lang="pl-PL" sz="3200" b="1" dirty="0" smtClean="0">
                <a:solidFill>
                  <a:schemeClr val="bg1"/>
                </a:solidFill>
              </a:rPr>
              <a:t>3. Program inteligentna energija za Evropu.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F972-A2E4-40C8-B390-EFEF62717BD3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Ciljevi</a:t>
            </a:r>
            <a:r>
              <a:rPr lang="en-US" sz="3600" dirty="0" smtClean="0"/>
              <a:t> EIP </a:t>
            </a:r>
            <a:r>
              <a:rPr lang="en-US" sz="3600" dirty="0" err="1" smtClean="0"/>
              <a:t>programa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: </a:t>
            </a:r>
          </a:p>
          <a:p>
            <a:r>
              <a:rPr lang="en-US" sz="3600" dirty="0" err="1" smtClean="0"/>
              <a:t>Lakši</a:t>
            </a:r>
            <a:r>
              <a:rPr lang="en-US" sz="3600" dirty="0" smtClean="0"/>
              <a:t> </a:t>
            </a:r>
            <a:r>
              <a:rPr lang="en-US" sz="3600" dirty="0" err="1" smtClean="0"/>
              <a:t>pristup</a:t>
            </a:r>
            <a:r>
              <a:rPr lang="en-US" sz="3600" dirty="0" smtClean="0"/>
              <a:t> </a:t>
            </a:r>
            <a:r>
              <a:rPr lang="en-US" sz="3600" dirty="0" err="1" smtClean="0"/>
              <a:t>izvorima</a:t>
            </a:r>
            <a:r>
              <a:rPr lang="en-US" sz="3600" dirty="0" smtClean="0"/>
              <a:t> </a:t>
            </a:r>
            <a:r>
              <a:rPr lang="en-US" sz="3600" dirty="0" err="1" smtClean="0"/>
              <a:t>finansiranja</a:t>
            </a:r>
            <a:r>
              <a:rPr lang="en-US" sz="3600" dirty="0" smtClean="0"/>
              <a:t> za start-up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rast</a:t>
            </a:r>
            <a:r>
              <a:rPr lang="en-US" sz="3600" dirty="0" smtClean="0"/>
              <a:t> MSP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podsticanje</a:t>
            </a:r>
            <a:r>
              <a:rPr lang="en-US" sz="3600" dirty="0" smtClean="0"/>
              <a:t> </a:t>
            </a:r>
            <a:r>
              <a:rPr lang="en-US" sz="3600" dirty="0" err="1" smtClean="0"/>
              <a:t>investiranja</a:t>
            </a:r>
            <a:r>
              <a:rPr lang="en-US" sz="3600" dirty="0" smtClean="0"/>
              <a:t> u </a:t>
            </a:r>
            <a:r>
              <a:rPr lang="en-US" sz="3600" dirty="0" err="1" smtClean="0"/>
              <a:t>inovacione</a:t>
            </a:r>
            <a:r>
              <a:rPr lang="en-US" sz="3600" dirty="0" smtClean="0"/>
              <a:t> </a:t>
            </a:r>
            <a:r>
              <a:rPr lang="en-US" sz="3600" dirty="0" err="1" smtClean="0"/>
              <a:t>aktivnosti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Podrška</a:t>
            </a:r>
            <a:r>
              <a:rPr lang="en-US" sz="3600" dirty="0" smtClean="0"/>
              <a:t> </a:t>
            </a:r>
            <a:r>
              <a:rPr lang="en-US" sz="3600" dirty="0" err="1" smtClean="0"/>
              <a:t>kreiranju</a:t>
            </a:r>
            <a:r>
              <a:rPr lang="en-US" sz="3600" dirty="0" smtClean="0"/>
              <a:t> </a:t>
            </a:r>
            <a:r>
              <a:rPr lang="en-US" sz="3600" dirty="0" err="1" smtClean="0"/>
              <a:t>okruženja</a:t>
            </a:r>
            <a:r>
              <a:rPr lang="en-US" sz="3600" dirty="0" smtClean="0"/>
              <a:t> </a:t>
            </a:r>
            <a:r>
              <a:rPr lang="en-US" sz="3600" dirty="0" err="1" smtClean="0"/>
              <a:t>povoljnog</a:t>
            </a:r>
            <a:r>
              <a:rPr lang="en-US" sz="3600" dirty="0" smtClean="0"/>
              <a:t> za </a:t>
            </a:r>
            <a:r>
              <a:rPr lang="en-US" sz="3600" dirty="0" err="1" smtClean="0"/>
              <a:t>saradnju</a:t>
            </a:r>
            <a:r>
              <a:rPr lang="en-US" sz="3600" dirty="0" smtClean="0"/>
              <a:t> MSP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2E2B-BC61-4AD9-B7D1-1400278A3283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mtClean="0"/>
              <a:t>Poslovni i pravni fakultet</a:t>
            </a:r>
            <a:br>
              <a:rPr lang="sr-Latn-RS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Podsticanje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svih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vidova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inovativnih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aktivnosti</a:t>
            </a:r>
            <a:r>
              <a:rPr lang="en-US" sz="3200" dirty="0" smtClean="0">
                <a:solidFill>
                  <a:schemeClr val="bg1"/>
                </a:solidFill>
              </a:rPr>
              <a:t> u </a:t>
            </a:r>
            <a:r>
              <a:rPr lang="en-US" sz="3200" dirty="0" err="1" smtClean="0">
                <a:solidFill>
                  <a:schemeClr val="bg1"/>
                </a:solidFill>
              </a:rPr>
              <a:t>preduzećima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3200" dirty="0" err="1" smtClean="0">
                <a:solidFill>
                  <a:schemeClr val="bg1"/>
                </a:solidFill>
              </a:rPr>
              <a:t>Podsticanje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eko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inovacija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3200" dirty="0" err="1" smtClean="0">
                <a:solidFill>
                  <a:schemeClr val="bg1"/>
                </a:solidFill>
              </a:rPr>
              <a:t>Stimulisanje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preduzetništva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inovacione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kulture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3200" dirty="0" err="1" smtClean="0">
                <a:solidFill>
                  <a:schemeClr val="bg1"/>
                </a:solidFill>
              </a:rPr>
              <a:t>Podrška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ekonomskim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administrativnim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reformama</a:t>
            </a:r>
            <a:r>
              <a:rPr lang="en-US" sz="3200" dirty="0" smtClean="0">
                <a:solidFill>
                  <a:schemeClr val="bg1"/>
                </a:solidFill>
              </a:rPr>
              <a:t> u </a:t>
            </a:r>
            <a:r>
              <a:rPr lang="en-US" sz="3200" dirty="0" err="1" smtClean="0">
                <a:solidFill>
                  <a:schemeClr val="bg1"/>
                </a:solidFill>
              </a:rPr>
              <a:t>oblasti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preduzetništva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inovativnosti</a:t>
            </a:r>
            <a:r>
              <a:rPr lang="en-US" sz="3200" dirty="0" smtClean="0">
                <a:solidFill>
                  <a:schemeClr val="bg1"/>
                </a:solidFill>
              </a:rPr>
              <a:t>. 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809A-2750-4A12-98DE-C5D229E41B08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sr-Latn-RS" sz="4400" b="1" dirty="0" smtClean="0"/>
              <a:t>Gde smo mi tu?</a:t>
            </a:r>
          </a:p>
          <a:p>
            <a:pPr algn="ctr"/>
            <a:r>
              <a:rPr lang="en-US" sz="4400" dirty="0" err="1" smtClean="0"/>
              <a:t>Država</a:t>
            </a:r>
            <a:r>
              <a:rPr lang="en-US" sz="4400" dirty="0" smtClean="0"/>
              <a:t> </a:t>
            </a:r>
            <a:r>
              <a:rPr lang="en-US" sz="4400" dirty="0" err="1" smtClean="0"/>
              <a:t>ima</a:t>
            </a:r>
            <a:r>
              <a:rPr lang="en-US" sz="4400" dirty="0" smtClean="0"/>
              <a:t> </a:t>
            </a:r>
            <a:r>
              <a:rPr lang="en-US" sz="4400" dirty="0" err="1" smtClean="0"/>
              <a:t>snažnu</a:t>
            </a:r>
            <a:r>
              <a:rPr lang="en-US" sz="4400" dirty="0" smtClean="0"/>
              <a:t> </a:t>
            </a:r>
            <a:r>
              <a:rPr lang="en-US" sz="4400" dirty="0" err="1" smtClean="0"/>
              <a:t>ulogu</a:t>
            </a:r>
            <a:r>
              <a:rPr lang="en-US" sz="4400" dirty="0" smtClean="0"/>
              <a:t> u </a:t>
            </a:r>
            <a:r>
              <a:rPr lang="en-US" sz="4400" dirty="0" err="1" smtClean="0"/>
              <a:t>podsticanju</a:t>
            </a:r>
            <a:r>
              <a:rPr lang="en-US" sz="4400" dirty="0" smtClean="0"/>
              <a:t> </a:t>
            </a:r>
            <a:r>
              <a:rPr lang="en-US" sz="4400" dirty="0" err="1" smtClean="0"/>
              <a:t>inovativnosti</a:t>
            </a:r>
            <a:r>
              <a:rPr lang="en-US" sz="4400" dirty="0" smtClean="0"/>
              <a:t>. </a:t>
            </a:r>
            <a:endParaRPr lang="sr-Latn-RS" sz="4400" dirty="0" smtClean="0"/>
          </a:p>
          <a:p>
            <a:pPr algn="ctr"/>
            <a:r>
              <a:rPr lang="en-US" sz="4400" dirty="0" err="1" smtClean="0"/>
              <a:t>Republika</a:t>
            </a:r>
            <a:r>
              <a:rPr lang="en-US" sz="4400" dirty="0" smtClean="0"/>
              <a:t> </a:t>
            </a:r>
            <a:r>
              <a:rPr lang="en-US" sz="4400" dirty="0" err="1" smtClean="0"/>
              <a:t>Srbija</a:t>
            </a:r>
            <a:r>
              <a:rPr lang="en-US" sz="4400" dirty="0" smtClean="0"/>
              <a:t> </a:t>
            </a:r>
            <a:r>
              <a:rPr lang="en-US" sz="4400" dirty="0" err="1" smtClean="0"/>
              <a:t>može</a:t>
            </a:r>
            <a:r>
              <a:rPr lang="en-US" sz="4400" dirty="0" smtClean="0"/>
              <a:t> </a:t>
            </a:r>
            <a:r>
              <a:rPr lang="en-US" sz="4400" dirty="0" err="1" smtClean="0"/>
              <a:t>pomoći</a:t>
            </a:r>
            <a:r>
              <a:rPr lang="en-US" sz="4400" dirty="0" smtClean="0"/>
              <a:t> </a:t>
            </a:r>
            <a:r>
              <a:rPr lang="en-US" sz="4400" dirty="0" err="1" smtClean="0"/>
              <a:t>inovativni</a:t>
            </a:r>
            <a:r>
              <a:rPr lang="en-US" sz="4400" dirty="0" smtClean="0"/>
              <a:t> </a:t>
            </a:r>
            <a:r>
              <a:rPr lang="en-US" sz="4400" dirty="0" err="1" smtClean="0"/>
              <a:t>ambijent</a:t>
            </a:r>
            <a:r>
              <a:rPr lang="en-US" sz="4400" dirty="0" smtClean="0"/>
              <a:t> u </a:t>
            </a:r>
            <a:r>
              <a:rPr lang="en-US" sz="4400" dirty="0" err="1" smtClean="0"/>
              <a:t>zemlji</a:t>
            </a:r>
            <a:r>
              <a:rPr lang="en-US" sz="4400" dirty="0" smtClean="0"/>
              <a:t>, </a:t>
            </a:r>
            <a:r>
              <a:rPr lang="en-US" sz="4400" dirty="0" err="1" smtClean="0"/>
              <a:t>sledeći</a:t>
            </a:r>
            <a:r>
              <a:rPr lang="en-US" sz="4400" dirty="0" smtClean="0"/>
              <a:t> </a:t>
            </a:r>
            <a:r>
              <a:rPr lang="en-US" sz="4400" dirty="0" err="1" smtClean="0"/>
              <a:t>iskustva</a:t>
            </a:r>
            <a:r>
              <a:rPr lang="en-US" sz="4400" dirty="0" smtClean="0"/>
              <a:t> </a:t>
            </a:r>
            <a:r>
              <a:rPr lang="en-US" sz="4400" dirty="0" err="1" smtClean="0"/>
              <a:t>razvijenih</a:t>
            </a:r>
            <a:r>
              <a:rPr lang="en-US" sz="4400" dirty="0" smtClean="0"/>
              <a:t> </a:t>
            </a:r>
            <a:r>
              <a:rPr lang="en-US" sz="4400" dirty="0" err="1" smtClean="0"/>
              <a:t>zemalja</a:t>
            </a:r>
            <a:r>
              <a:rPr lang="en-US" sz="4400" dirty="0" smtClean="0"/>
              <a:t> </a:t>
            </a:r>
            <a:r>
              <a:rPr lang="en-US" sz="4400" dirty="0" err="1" smtClean="0"/>
              <a:t>i</a:t>
            </a:r>
            <a:r>
              <a:rPr lang="en-US" sz="4400" dirty="0" smtClean="0"/>
              <a:t> EU</a:t>
            </a:r>
            <a:r>
              <a:rPr lang="sr-Latn-RS" sz="4400" dirty="0" smtClean="0"/>
              <a:t>.</a:t>
            </a:r>
            <a:r>
              <a:rPr lang="en-US" sz="4400" dirty="0" smtClean="0"/>
              <a:t> </a:t>
            </a:r>
            <a:endParaRPr lang="en-US" sz="4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95C09-09BD-4A56-98B4-F8EE7E00535C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Latn-RS" sz="3200" dirty="0" smtClean="0">
                <a:solidFill>
                  <a:schemeClr val="bg1"/>
                </a:solidFill>
              </a:rPr>
              <a:t>Sledeće korake može preduzeti R.Srbija:</a:t>
            </a:r>
          </a:p>
          <a:p>
            <a:r>
              <a:rPr lang="sr-Latn-RS" sz="3200" dirty="0" smtClean="0">
                <a:solidFill>
                  <a:schemeClr val="bg1"/>
                </a:solidFill>
              </a:rPr>
              <a:t>P</a:t>
            </a:r>
            <a:r>
              <a:rPr lang="en-US" sz="3200" dirty="0" err="1" smtClean="0">
                <a:solidFill>
                  <a:schemeClr val="bg1"/>
                </a:solidFill>
              </a:rPr>
              <a:t>odstaći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prikupljanje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podataka</a:t>
            </a:r>
            <a:r>
              <a:rPr lang="en-US" sz="3200" dirty="0" smtClean="0">
                <a:solidFill>
                  <a:schemeClr val="bg1"/>
                </a:solidFill>
              </a:rPr>
              <a:t> o </a:t>
            </a:r>
            <a:r>
              <a:rPr lang="en-US" sz="3200" dirty="0" err="1" smtClean="0">
                <a:solidFill>
                  <a:schemeClr val="bg1"/>
                </a:solidFill>
              </a:rPr>
              <a:t>inovacijama</a:t>
            </a:r>
            <a:r>
              <a:rPr lang="en-US" sz="3200" dirty="0" smtClean="0">
                <a:solidFill>
                  <a:schemeClr val="bg1"/>
                </a:solidFill>
              </a:rPr>
              <a:t> u </a:t>
            </a:r>
            <a:r>
              <a:rPr lang="en-US" sz="3200" dirty="0" err="1" smtClean="0">
                <a:solidFill>
                  <a:schemeClr val="bg1"/>
                </a:solidFill>
              </a:rPr>
              <a:t>zemlji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inostranstvu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njihovo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stavljanje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na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sr-Latn-RS" sz="3200" dirty="0" smtClean="0">
                <a:solidFill>
                  <a:schemeClr val="bg1"/>
                </a:solidFill>
              </a:rPr>
              <a:t>	</a:t>
            </a:r>
            <a:r>
              <a:rPr lang="en-US" sz="3200" dirty="0" err="1" smtClean="0">
                <a:solidFill>
                  <a:schemeClr val="bg1"/>
                </a:solidFill>
              </a:rPr>
              <a:t>raspolaganje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privredi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</a:p>
          <a:p>
            <a:r>
              <a:rPr lang="sr-Latn-RS" sz="3200" dirty="0" smtClean="0">
                <a:solidFill>
                  <a:schemeClr val="bg1"/>
                </a:solidFill>
              </a:rPr>
              <a:t>P</a:t>
            </a:r>
            <a:r>
              <a:rPr lang="en-US" sz="3200" dirty="0" err="1" smtClean="0">
                <a:solidFill>
                  <a:schemeClr val="bg1"/>
                </a:solidFill>
              </a:rPr>
              <a:t>renositi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praksu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razvijenih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privreda</a:t>
            </a:r>
            <a:r>
              <a:rPr lang="en-US" sz="3200" dirty="0" smtClean="0">
                <a:solidFill>
                  <a:schemeClr val="bg1"/>
                </a:solidFill>
              </a:rPr>
              <a:t> u </a:t>
            </a:r>
            <a:r>
              <a:rPr lang="en-US" sz="3200" dirty="0" err="1" smtClean="0">
                <a:solidFill>
                  <a:schemeClr val="bg1"/>
                </a:solidFill>
              </a:rPr>
              <a:t>pravcu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podsticanja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inovacija</a:t>
            </a:r>
            <a:r>
              <a:rPr lang="en-US" sz="3200" dirty="0" smtClean="0">
                <a:solidFill>
                  <a:schemeClr val="bg1"/>
                </a:solidFill>
              </a:rPr>
              <a:t>: </a:t>
            </a:r>
            <a:r>
              <a:rPr lang="en-US" sz="3200" dirty="0" err="1" smtClean="0">
                <a:solidFill>
                  <a:schemeClr val="bg1"/>
                </a:solidFill>
              </a:rPr>
              <a:t>afirmacija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inovatora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pomoć</a:t>
            </a:r>
            <a:r>
              <a:rPr lang="en-US" sz="3200" dirty="0" smtClean="0">
                <a:solidFill>
                  <a:schemeClr val="bg1"/>
                </a:solidFill>
              </a:rPr>
              <a:t> u </a:t>
            </a:r>
            <a:r>
              <a:rPr lang="en-US" sz="3200" dirty="0" err="1" smtClean="0">
                <a:solidFill>
                  <a:schemeClr val="bg1"/>
                </a:solidFill>
              </a:rPr>
              <a:t>upravljanju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znanjem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podsticanjem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kulture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inovativnosti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i</a:t>
            </a:r>
            <a:r>
              <a:rPr lang="en-US" sz="3200" dirty="0" smtClean="0">
                <a:solidFill>
                  <a:schemeClr val="bg1"/>
                </a:solidFill>
              </a:rPr>
              <a:t> sl.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6E8F-A7BC-44AC-8729-C9AFD73AC552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/>
          </a:bodyPr>
          <a:lstStyle/>
          <a:p>
            <a:r>
              <a:rPr lang="en-US" sz="4000" dirty="0" smtClean="0"/>
              <a:t>U </a:t>
            </a:r>
            <a:r>
              <a:rPr lang="en-US" sz="4000" dirty="0" err="1" smtClean="0"/>
              <a:t>privredno</a:t>
            </a:r>
            <a:r>
              <a:rPr lang="en-US" sz="4000" dirty="0" smtClean="0"/>
              <a:t> </a:t>
            </a:r>
            <a:r>
              <a:rPr lang="en-US" sz="4000" dirty="0" err="1" smtClean="0"/>
              <a:t>razvijenim</a:t>
            </a:r>
            <a:r>
              <a:rPr lang="en-US" sz="4000" dirty="0" smtClean="0"/>
              <a:t> </a:t>
            </a:r>
            <a:r>
              <a:rPr lang="en-US" sz="4000" dirty="0" err="1" smtClean="0"/>
              <a:t>zemljama</a:t>
            </a:r>
            <a:r>
              <a:rPr lang="en-US" sz="4000" dirty="0" smtClean="0"/>
              <a:t> </a:t>
            </a:r>
            <a:r>
              <a:rPr lang="en-US" sz="4000" dirty="0" err="1" smtClean="0"/>
              <a:t>sveta</a:t>
            </a:r>
            <a:r>
              <a:rPr lang="en-US" sz="4000" dirty="0" smtClean="0"/>
              <a:t>, </a:t>
            </a:r>
            <a:r>
              <a:rPr lang="en-US" sz="4000" dirty="0" err="1" smtClean="0"/>
              <a:t>Evropi</a:t>
            </a:r>
            <a:r>
              <a:rPr lang="en-US" sz="4000" dirty="0" smtClean="0"/>
              <a:t>, pa </a:t>
            </a:r>
            <a:r>
              <a:rPr lang="en-US" sz="4000" dirty="0" err="1" smtClean="0"/>
              <a:t>i</a:t>
            </a:r>
            <a:r>
              <a:rPr lang="en-US" sz="4000" dirty="0" smtClean="0"/>
              <a:t> </a:t>
            </a:r>
            <a:r>
              <a:rPr lang="en-US" sz="4000" dirty="0" err="1" smtClean="0"/>
              <a:t>kod</a:t>
            </a:r>
            <a:r>
              <a:rPr lang="en-US" sz="4000" dirty="0" smtClean="0"/>
              <a:t> </a:t>
            </a:r>
            <a:r>
              <a:rPr lang="en-US" sz="4000" dirty="0" err="1" smtClean="0"/>
              <a:t>nas</a:t>
            </a:r>
            <a:r>
              <a:rPr lang="en-US" sz="4000" dirty="0" smtClean="0"/>
              <a:t>, </a:t>
            </a:r>
            <a:r>
              <a:rPr lang="en-US" sz="4000" dirty="0" err="1" smtClean="0"/>
              <a:t>sektor</a:t>
            </a:r>
            <a:r>
              <a:rPr lang="en-US" sz="4000" dirty="0" smtClean="0"/>
              <a:t> </a:t>
            </a:r>
            <a:r>
              <a:rPr lang="en-US" sz="4000" dirty="0" err="1" smtClean="0"/>
              <a:t>malih</a:t>
            </a:r>
            <a:r>
              <a:rPr lang="en-US" sz="4000" dirty="0" smtClean="0"/>
              <a:t> </a:t>
            </a:r>
            <a:r>
              <a:rPr lang="en-US" sz="4000" dirty="0" err="1" smtClean="0"/>
              <a:t>i</a:t>
            </a:r>
            <a:r>
              <a:rPr lang="en-US" sz="4000" dirty="0" smtClean="0"/>
              <a:t> </a:t>
            </a:r>
            <a:r>
              <a:rPr lang="en-US" sz="4000" dirty="0" err="1" smtClean="0"/>
              <a:t>srednjih</a:t>
            </a:r>
            <a:r>
              <a:rPr lang="en-US" sz="4000" dirty="0" smtClean="0"/>
              <a:t> </a:t>
            </a:r>
            <a:r>
              <a:rPr lang="en-US" sz="4000" dirty="0" err="1" smtClean="0"/>
              <a:t>preduzeća</a:t>
            </a:r>
            <a:r>
              <a:rPr lang="en-US" sz="4000" dirty="0" smtClean="0"/>
              <a:t> je </a:t>
            </a:r>
            <a:r>
              <a:rPr lang="en-US" sz="4000" dirty="0" err="1" smtClean="0"/>
              <a:t>prepoznat</a:t>
            </a:r>
            <a:r>
              <a:rPr lang="en-US" sz="4000" dirty="0" smtClean="0"/>
              <a:t> </a:t>
            </a:r>
            <a:r>
              <a:rPr lang="en-US" sz="4000" dirty="0" err="1" smtClean="0"/>
              <a:t>kao</a:t>
            </a:r>
            <a:r>
              <a:rPr lang="en-US" sz="4000" dirty="0" smtClean="0"/>
              <a:t> </a:t>
            </a:r>
            <a:r>
              <a:rPr lang="en-US" sz="4000" dirty="0" err="1" smtClean="0"/>
              <a:t>jedan</a:t>
            </a:r>
            <a:r>
              <a:rPr lang="en-US" sz="4000" dirty="0" smtClean="0"/>
              <a:t> </a:t>
            </a:r>
            <a:r>
              <a:rPr lang="en-US" sz="4000" dirty="0" err="1" smtClean="0"/>
              <a:t>od</a:t>
            </a:r>
            <a:r>
              <a:rPr lang="en-US" sz="4000" dirty="0" smtClean="0"/>
              <a:t> </a:t>
            </a:r>
            <a:r>
              <a:rPr lang="en-US" sz="4000" dirty="0" err="1" smtClean="0"/>
              <a:t>osnovnih</a:t>
            </a:r>
            <a:r>
              <a:rPr lang="en-US" sz="4000" dirty="0" smtClean="0"/>
              <a:t> </a:t>
            </a:r>
            <a:r>
              <a:rPr lang="en-US" sz="4000" dirty="0" err="1" smtClean="0"/>
              <a:t>stubova</a:t>
            </a:r>
            <a:r>
              <a:rPr lang="en-US" sz="4000" dirty="0" smtClean="0"/>
              <a:t> </a:t>
            </a:r>
            <a:r>
              <a:rPr lang="en-US" sz="4000" dirty="0" err="1" smtClean="0"/>
              <a:t>ekonomske</a:t>
            </a:r>
            <a:r>
              <a:rPr lang="en-US" sz="4000" dirty="0" smtClean="0"/>
              <a:t> </a:t>
            </a:r>
            <a:r>
              <a:rPr lang="en-US" sz="4000" dirty="0" err="1" smtClean="0"/>
              <a:t>stabilnosti</a:t>
            </a:r>
            <a:r>
              <a:rPr lang="en-US" sz="4000" dirty="0" smtClean="0"/>
              <a:t> </a:t>
            </a:r>
            <a:r>
              <a:rPr lang="en-US" sz="4000" dirty="0" err="1" smtClean="0"/>
              <a:t>i</a:t>
            </a:r>
            <a:r>
              <a:rPr lang="en-US" sz="4000" dirty="0" smtClean="0"/>
              <a:t> </a:t>
            </a:r>
            <a:r>
              <a:rPr lang="en-US" sz="4000" dirty="0" err="1" smtClean="0"/>
              <a:t>ekonomskog</a:t>
            </a:r>
            <a:r>
              <a:rPr lang="en-US" sz="4000" dirty="0" smtClean="0"/>
              <a:t> </a:t>
            </a:r>
            <a:r>
              <a:rPr lang="en-US" sz="4000" dirty="0" err="1" smtClean="0"/>
              <a:t>razvoja</a:t>
            </a:r>
            <a:r>
              <a:rPr lang="en-US" sz="4000" dirty="0" smtClean="0"/>
              <a:t>. 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85C7-6EB2-4B83-A3BA-1FC1508D7CFF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Evropska komisija je izradila okvirni program za konkurentnost i inovativnost za period 20</a:t>
            </a:r>
            <a:r>
              <a:rPr lang="sr-Latn-RS" dirty="0" smtClean="0"/>
              <a:t>10</a:t>
            </a:r>
            <a:r>
              <a:rPr lang="vi-VN" dirty="0" smtClean="0"/>
              <a:t>-20</a:t>
            </a:r>
            <a:r>
              <a:rPr lang="sr-Latn-RS" dirty="0" smtClean="0"/>
              <a:t>20</a:t>
            </a:r>
            <a:r>
              <a:rPr lang="vi-VN" dirty="0" smtClean="0"/>
              <a:t>. </a:t>
            </a:r>
            <a:r>
              <a:rPr lang="vi-VN" sz="3200" dirty="0" smtClean="0">
                <a:solidFill>
                  <a:schemeClr val="bg1"/>
                </a:solidFill>
              </a:rPr>
              <a:t>godine sa posebnim fokusom na sektor malih i srednjih preduzeća. </a:t>
            </a:r>
            <a:endParaRPr lang="sr-Latn-RS" sz="3200" dirty="0" smtClean="0">
              <a:solidFill>
                <a:schemeClr val="bg1"/>
              </a:solidFill>
            </a:endParaRPr>
          </a:p>
          <a:p>
            <a:r>
              <a:rPr lang="vi-VN" sz="3200" dirty="0" smtClean="0">
                <a:solidFill>
                  <a:schemeClr val="bg1"/>
                </a:solidFill>
              </a:rPr>
              <a:t>Mnoge zemlje u regionu su svoje nacionalne strategije razvoja sektora MSP-a već uskladile sa pomenutim programom, a među njima je i Srbija</a:t>
            </a:r>
            <a:r>
              <a:rPr lang="vi-VN" dirty="0" smtClean="0"/>
              <a:t>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FEFD-AA4C-4E6A-BF57-5E0E4C791072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 err="1" smtClean="0"/>
              <a:t>Cilj</a:t>
            </a:r>
            <a:r>
              <a:rPr lang="en-US" dirty="0" smtClean="0"/>
              <a:t> </a:t>
            </a:r>
            <a:r>
              <a:rPr lang="en-US" dirty="0" err="1" smtClean="0"/>
              <a:t>Strategije</a:t>
            </a:r>
            <a:r>
              <a:rPr lang="en-US" dirty="0" smtClean="0"/>
              <a:t> za </a:t>
            </a:r>
            <a:r>
              <a:rPr lang="en-US" dirty="0" err="1" smtClean="0"/>
              <a:t>konkurentna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inovativna</a:t>
            </a:r>
            <a:r>
              <a:rPr lang="en-US" dirty="0" smtClean="0"/>
              <a:t> MSP </a:t>
            </a:r>
            <a:r>
              <a:rPr lang="en-US" dirty="0" err="1" smtClean="0"/>
              <a:t>od</a:t>
            </a:r>
            <a:r>
              <a:rPr lang="en-US" dirty="0" smtClean="0"/>
              <a:t> 2008. do 2013. </a:t>
            </a:r>
            <a:r>
              <a:rPr lang="en-US" dirty="0" err="1" smtClean="0"/>
              <a:t>godine</a:t>
            </a:r>
            <a:r>
              <a:rPr lang="en-US" dirty="0" smtClean="0"/>
              <a:t> </a:t>
            </a:r>
            <a:r>
              <a:rPr lang="en-US" dirty="0" err="1" smtClean="0"/>
              <a:t>jeste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preduzetničke</a:t>
            </a:r>
            <a:r>
              <a:rPr lang="en-US" dirty="0" smtClean="0"/>
              <a:t> </a:t>
            </a:r>
            <a:r>
              <a:rPr lang="en-US" dirty="0" err="1" smtClean="0"/>
              <a:t>ekonomije</a:t>
            </a:r>
            <a:r>
              <a:rPr lang="en-US" dirty="0" smtClean="0"/>
              <a:t>, </a:t>
            </a:r>
            <a:r>
              <a:rPr lang="en-US" dirty="0" err="1" smtClean="0"/>
              <a:t>zasnovane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znanju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inovativnosti</a:t>
            </a:r>
            <a:r>
              <a:rPr lang="en-US" dirty="0" smtClean="0"/>
              <a:t>,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stvara</a:t>
            </a:r>
            <a:r>
              <a:rPr lang="en-US" dirty="0" smtClean="0"/>
              <a:t> </a:t>
            </a:r>
            <a:r>
              <a:rPr lang="en-US" dirty="0" err="1" smtClean="0"/>
              <a:t>snažan</a:t>
            </a:r>
            <a:r>
              <a:rPr lang="en-US" dirty="0" smtClean="0"/>
              <a:t>, </a:t>
            </a:r>
            <a:r>
              <a:rPr lang="en-US" dirty="0" err="1" smtClean="0"/>
              <a:t>konkurentan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izvozno</a:t>
            </a:r>
            <a:r>
              <a:rPr lang="en-US" dirty="0" smtClean="0"/>
              <a:t> </a:t>
            </a:r>
            <a:r>
              <a:rPr lang="en-US" dirty="0" err="1" smtClean="0"/>
              <a:t>orijentisan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MSP,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značajno</a:t>
            </a:r>
            <a:r>
              <a:rPr lang="en-US" dirty="0" smtClean="0"/>
              <a:t> </a:t>
            </a:r>
            <a:r>
              <a:rPr lang="en-US" dirty="0" err="1" smtClean="0"/>
              <a:t>doprinosi</a:t>
            </a:r>
            <a:r>
              <a:rPr lang="en-US" dirty="0" smtClean="0"/>
              <a:t> </a:t>
            </a:r>
            <a:r>
              <a:rPr lang="en-US" dirty="0" err="1" smtClean="0"/>
              <a:t>povećanju</a:t>
            </a:r>
            <a:r>
              <a:rPr lang="en-US" dirty="0" smtClean="0"/>
              <a:t> </a:t>
            </a:r>
            <a:r>
              <a:rPr lang="en-US" dirty="0" err="1" smtClean="0"/>
              <a:t>životnog</a:t>
            </a:r>
            <a:r>
              <a:rPr lang="en-US" dirty="0" smtClean="0"/>
              <a:t> </a:t>
            </a:r>
            <a:r>
              <a:rPr lang="en-US" dirty="0" err="1" smtClean="0"/>
              <a:t>standarda</a:t>
            </a:r>
            <a:r>
              <a:rPr lang="en-US" dirty="0" smtClean="0"/>
              <a:t> u </a:t>
            </a:r>
            <a:r>
              <a:rPr lang="en-US" dirty="0" err="1" smtClean="0"/>
              <a:t>Srbiji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4058-E2C3-4829-ADA5-02486D7190D1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Republika</a:t>
            </a:r>
            <a:r>
              <a:rPr lang="en-US" sz="4000" dirty="0" smtClean="0"/>
              <a:t> </a:t>
            </a:r>
            <a:r>
              <a:rPr lang="en-US" sz="4000" dirty="0" err="1" smtClean="0"/>
              <a:t>Srbija</a:t>
            </a:r>
            <a:r>
              <a:rPr lang="en-US" sz="4000" dirty="0" smtClean="0"/>
              <a:t> je </a:t>
            </a:r>
            <a:r>
              <a:rPr lang="en-US" sz="4000" dirty="0" err="1" smtClean="0"/>
              <a:t>ravnopravni</a:t>
            </a:r>
            <a:r>
              <a:rPr lang="en-US" sz="4000" dirty="0" smtClean="0"/>
              <a:t> </a:t>
            </a:r>
            <a:r>
              <a:rPr lang="en-US" sz="4000" dirty="0" err="1" smtClean="0"/>
              <a:t>član</a:t>
            </a:r>
            <a:r>
              <a:rPr lang="en-US" sz="4000" dirty="0" smtClean="0"/>
              <a:t> CIP-a </a:t>
            </a:r>
            <a:r>
              <a:rPr lang="en-US" sz="4000" dirty="0" err="1" smtClean="0"/>
              <a:t>od</a:t>
            </a:r>
            <a:r>
              <a:rPr lang="en-US" sz="4000" dirty="0" smtClean="0"/>
              <a:t> 2009. </a:t>
            </a:r>
            <a:r>
              <a:rPr lang="en-US" sz="4000" dirty="0" err="1" smtClean="0"/>
              <a:t>godine</a:t>
            </a:r>
            <a:r>
              <a:rPr lang="en-US" sz="4000" dirty="0" smtClean="0"/>
              <a:t>, </a:t>
            </a:r>
            <a:r>
              <a:rPr lang="en-US" sz="4000" dirty="0" err="1" smtClean="0"/>
              <a:t>učestvuje</a:t>
            </a:r>
            <a:r>
              <a:rPr lang="en-US" sz="4000" dirty="0" smtClean="0"/>
              <a:t> u </a:t>
            </a:r>
            <a:r>
              <a:rPr lang="en-US" sz="4000" dirty="0" err="1" smtClean="0"/>
              <a:t>različitim</a:t>
            </a:r>
            <a:r>
              <a:rPr lang="en-US" sz="4000" dirty="0" smtClean="0"/>
              <a:t> </a:t>
            </a:r>
            <a:r>
              <a:rPr lang="en-US" sz="4000" dirty="0" err="1" smtClean="0"/>
              <a:t>projektima</a:t>
            </a:r>
            <a:r>
              <a:rPr lang="en-US" sz="4000" dirty="0" smtClean="0"/>
              <a:t>, </a:t>
            </a:r>
            <a:r>
              <a:rPr lang="en-US" sz="4000" dirty="0" err="1" smtClean="0"/>
              <a:t>ali</a:t>
            </a:r>
            <a:r>
              <a:rPr lang="en-US" sz="4000" dirty="0" smtClean="0"/>
              <a:t> </a:t>
            </a:r>
            <a:r>
              <a:rPr lang="en-US" sz="4000" dirty="0" err="1" smtClean="0"/>
              <a:t>još</a:t>
            </a:r>
            <a:r>
              <a:rPr lang="en-US" sz="4000" dirty="0" smtClean="0"/>
              <a:t> </a:t>
            </a:r>
            <a:r>
              <a:rPr lang="en-US" sz="4000" dirty="0" err="1" smtClean="0"/>
              <a:t>uvek</a:t>
            </a:r>
            <a:r>
              <a:rPr lang="en-US" sz="4000" dirty="0" smtClean="0"/>
              <a:t> ne </a:t>
            </a:r>
            <a:r>
              <a:rPr lang="en-US" sz="4000" dirty="0" err="1" smtClean="0"/>
              <a:t>koristi</a:t>
            </a:r>
            <a:r>
              <a:rPr lang="en-US" sz="4000" dirty="0" smtClean="0"/>
              <a:t> </a:t>
            </a:r>
            <a:r>
              <a:rPr lang="en-US" sz="4000" dirty="0" err="1" smtClean="0"/>
              <a:t>sve</a:t>
            </a:r>
            <a:r>
              <a:rPr lang="en-US" sz="4000" dirty="0" smtClean="0"/>
              <a:t> </a:t>
            </a:r>
            <a:r>
              <a:rPr lang="en-US" sz="4000" dirty="0" err="1" smtClean="0"/>
              <a:t>mogućnosti</a:t>
            </a:r>
            <a:r>
              <a:rPr lang="en-US" sz="4000" dirty="0" smtClean="0"/>
              <a:t> </a:t>
            </a:r>
            <a:r>
              <a:rPr lang="en-US" sz="4000" dirty="0" err="1" smtClean="0"/>
              <a:t>koje</a:t>
            </a:r>
            <a:r>
              <a:rPr lang="en-US" sz="4000" dirty="0" smtClean="0"/>
              <a:t> Program </a:t>
            </a:r>
            <a:r>
              <a:rPr lang="en-US" sz="4000" dirty="0" err="1" smtClean="0"/>
              <a:t>pruža</a:t>
            </a:r>
            <a:r>
              <a:rPr lang="en-US" sz="4000" dirty="0" smtClean="0"/>
              <a:t>. 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61FB-20E4-4C73-891A-6BDC5BB48253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Konkurentska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prednost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bogatstvo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zemlje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kreiraju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mikroekonomskom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nivou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Stabilno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makroekonomsko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okruženje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kvalitetne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javne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institucije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stabilan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politički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pravni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jesu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neophodni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ali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nisu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dovoljni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za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postizanje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dugoročnog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ekonomskog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napretka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progresa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E016-7664-4A8C-8DF6-1ECAAE0B4A1F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Projek</a:t>
            </a:r>
            <a:r>
              <a:rPr lang="sr-Cyrl-RS" sz="4000" dirty="0" smtClean="0"/>
              <a:t>а</a:t>
            </a:r>
            <a:r>
              <a:rPr lang="en-US" sz="4000" dirty="0" smtClean="0"/>
              <a:t>t </a:t>
            </a:r>
            <a:r>
              <a:rPr lang="en-US" sz="4000" dirty="0" err="1" smtClean="0"/>
              <a:t>podrške</a:t>
            </a:r>
            <a:r>
              <a:rPr lang="en-US" sz="4000" dirty="0" smtClean="0"/>
              <a:t> </a:t>
            </a:r>
            <a:r>
              <a:rPr lang="en-US" sz="4000" dirty="0" err="1" smtClean="0"/>
              <a:t>inov</a:t>
            </a:r>
            <a:r>
              <a:rPr lang="sr-Cyrl-RS" sz="4000" dirty="0" smtClean="0"/>
              <a:t>а</a:t>
            </a:r>
            <a:r>
              <a:rPr lang="en-US" sz="4000" dirty="0" err="1" smtClean="0"/>
              <a:t>cij</a:t>
            </a:r>
            <a:r>
              <a:rPr lang="sr-Cyrl-RS" sz="4000" dirty="0" smtClean="0"/>
              <a:t>а</a:t>
            </a:r>
            <a:r>
              <a:rPr lang="en-US" sz="4000" dirty="0" smtClean="0"/>
              <a:t>m</a:t>
            </a:r>
            <a:r>
              <a:rPr lang="sr-Cyrl-RS" sz="4000" dirty="0" smtClean="0"/>
              <a:t>а </a:t>
            </a:r>
            <a:r>
              <a:rPr lang="en-US" sz="4000" dirty="0" smtClean="0"/>
              <a:t>u </a:t>
            </a:r>
            <a:r>
              <a:rPr lang="en-US" sz="4000" dirty="0" err="1" smtClean="0"/>
              <a:t>Srbiji</a:t>
            </a:r>
            <a:r>
              <a:rPr lang="en-US" sz="4000" dirty="0" smtClean="0"/>
              <a:t> u </a:t>
            </a:r>
            <a:r>
              <a:rPr lang="en-US" sz="4000" dirty="0" err="1" smtClean="0"/>
              <a:t>vrednosti</a:t>
            </a:r>
            <a:r>
              <a:rPr lang="en-US" sz="4000" dirty="0" smtClean="0"/>
              <a:t> </a:t>
            </a:r>
            <a:r>
              <a:rPr lang="en-US" sz="4000" dirty="0" err="1" smtClean="0"/>
              <a:t>od</a:t>
            </a:r>
            <a:r>
              <a:rPr lang="en-US" sz="4000" dirty="0" smtClean="0"/>
              <a:t> </a:t>
            </a:r>
            <a:r>
              <a:rPr lang="sr-Latn-RS" sz="4000" dirty="0" smtClean="0"/>
              <a:t>oko </a:t>
            </a:r>
            <a:r>
              <a:rPr lang="en-US" sz="4000" dirty="0" smtClean="0"/>
              <a:t>€ </a:t>
            </a:r>
            <a:r>
              <a:rPr lang="sr-Latn-RS" sz="4000" dirty="0" smtClean="0"/>
              <a:t>20</a:t>
            </a:r>
            <a:r>
              <a:rPr lang="en-US" sz="4000" dirty="0" smtClean="0"/>
              <a:t> </a:t>
            </a:r>
            <a:r>
              <a:rPr lang="en-US" sz="4000" dirty="0" err="1" smtClean="0"/>
              <a:t>milion</a:t>
            </a:r>
            <a:r>
              <a:rPr lang="sr-Cyrl-RS" sz="4000" dirty="0" smtClean="0"/>
              <a:t>а </a:t>
            </a:r>
            <a:r>
              <a:rPr lang="en-US" sz="4000" dirty="0" smtClean="0"/>
              <a:t>fin</a:t>
            </a:r>
            <a:r>
              <a:rPr lang="sr-Cyrl-RS" sz="4000" dirty="0" smtClean="0"/>
              <a:t>а</a:t>
            </a:r>
            <a:r>
              <a:rPr lang="en-US" sz="4000" dirty="0" err="1" smtClean="0"/>
              <a:t>nsir</a:t>
            </a:r>
            <a:r>
              <a:rPr lang="sr-Cyrl-RS" sz="4000" dirty="0" smtClean="0"/>
              <a:t>а </a:t>
            </a:r>
            <a:r>
              <a:rPr lang="en-US" sz="4000" dirty="0" smtClean="0"/>
              <a:t>se </a:t>
            </a:r>
            <a:r>
              <a:rPr lang="en-US" sz="4000" dirty="0" err="1" smtClean="0"/>
              <a:t>kroz</a:t>
            </a:r>
            <a:r>
              <a:rPr lang="en-US" sz="4000" dirty="0" smtClean="0"/>
              <a:t> </a:t>
            </a:r>
            <a:r>
              <a:rPr lang="en-US" sz="4000" dirty="0" err="1" smtClean="0"/>
              <a:t>pretpristupne</a:t>
            </a:r>
            <a:r>
              <a:rPr lang="en-US" sz="4000" dirty="0" smtClean="0"/>
              <a:t> </a:t>
            </a:r>
            <a:r>
              <a:rPr lang="en-US" sz="4000" dirty="0" err="1" smtClean="0"/>
              <a:t>fondove</a:t>
            </a:r>
            <a:r>
              <a:rPr lang="en-US" sz="4000" dirty="0" smtClean="0"/>
              <a:t> </a:t>
            </a:r>
            <a:r>
              <a:rPr lang="en-US" sz="4000" dirty="0" err="1" smtClean="0"/>
              <a:t>Evropske</a:t>
            </a:r>
            <a:r>
              <a:rPr lang="en-US" sz="4000" dirty="0" smtClean="0"/>
              <a:t> </a:t>
            </a:r>
            <a:r>
              <a:rPr lang="en-US" sz="4000" dirty="0" err="1" smtClean="0"/>
              <a:t>unije</a:t>
            </a:r>
            <a:r>
              <a:rPr lang="en-US" sz="4000" dirty="0" smtClean="0"/>
              <a:t> (IPA) z</a:t>
            </a:r>
            <a:r>
              <a:rPr lang="sr-Cyrl-RS" sz="4000" dirty="0" smtClean="0"/>
              <a:t>а </a:t>
            </a:r>
            <a:r>
              <a:rPr lang="en-US" sz="4000" dirty="0" err="1" smtClean="0"/>
              <a:t>Srbiju</a:t>
            </a:r>
            <a:r>
              <a:rPr lang="sr-Latn-RS" sz="4000" dirty="0" smtClean="0"/>
              <a:t>.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5E6E-AFD9-4EAF-A508-B7D944E0A20E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Komponente</a:t>
            </a:r>
            <a:r>
              <a:rPr lang="en-US" dirty="0" smtClean="0"/>
              <a:t> </a:t>
            </a:r>
            <a:r>
              <a:rPr lang="en-US" dirty="0" err="1" smtClean="0"/>
              <a:t>projekta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Izgr</a:t>
            </a:r>
            <a:r>
              <a:rPr lang="sr-Cyrl-RS" dirty="0" smtClean="0"/>
              <a:t>а</a:t>
            </a:r>
            <a:r>
              <a:rPr lang="en-US" dirty="0" err="1" smtClean="0"/>
              <a:t>dnj</a:t>
            </a:r>
            <a:r>
              <a:rPr lang="sr-Cyrl-RS" dirty="0" smtClean="0"/>
              <a:t>а </a:t>
            </a:r>
            <a:r>
              <a:rPr lang="en-US" dirty="0" smtClean="0"/>
              <a:t>k</a:t>
            </a:r>
            <a:r>
              <a:rPr lang="sr-Cyrl-RS" dirty="0" smtClean="0"/>
              <a:t>а</a:t>
            </a:r>
            <a:r>
              <a:rPr lang="en-US" dirty="0" smtClean="0"/>
              <a:t>p</a:t>
            </a:r>
            <a:r>
              <a:rPr lang="sr-Cyrl-RS" dirty="0" smtClean="0"/>
              <a:t>а</a:t>
            </a:r>
            <a:r>
              <a:rPr lang="en-US" dirty="0" err="1" smtClean="0"/>
              <a:t>citet</a:t>
            </a:r>
            <a:r>
              <a:rPr lang="sr-Cyrl-RS" dirty="0" smtClean="0"/>
              <a:t>а </a:t>
            </a:r>
            <a:r>
              <a:rPr lang="en-US" dirty="0" smtClean="0"/>
              <a:t>Fond</a:t>
            </a:r>
            <a:r>
              <a:rPr lang="sr-Cyrl-RS" dirty="0" smtClean="0"/>
              <a:t>а </a:t>
            </a:r>
            <a:r>
              <a:rPr lang="en-US" dirty="0" smtClean="0"/>
              <a:t>z</a:t>
            </a:r>
            <a:r>
              <a:rPr lang="sr-Cyrl-RS" dirty="0" smtClean="0"/>
              <a:t>а </a:t>
            </a:r>
            <a:r>
              <a:rPr lang="en-US" dirty="0" err="1" smtClean="0"/>
              <a:t>inov</a:t>
            </a:r>
            <a:r>
              <a:rPr lang="sr-Cyrl-RS" dirty="0" smtClean="0"/>
              <a:t>а</a:t>
            </a:r>
            <a:r>
              <a:rPr lang="en-US" dirty="0" err="1" smtClean="0"/>
              <a:t>cionu</a:t>
            </a:r>
            <a:r>
              <a:rPr lang="en-US" dirty="0" smtClean="0"/>
              <a:t> del</a:t>
            </a:r>
            <a:r>
              <a:rPr lang="sr-Cyrl-RS" dirty="0" smtClean="0"/>
              <a:t>а</a:t>
            </a:r>
            <a:r>
              <a:rPr lang="en-US" dirty="0" err="1" smtClean="0"/>
              <a:t>tnost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Implement</a:t>
            </a:r>
            <a:r>
              <a:rPr lang="sr-Cyrl-RS" dirty="0" smtClean="0"/>
              <a:t>а</a:t>
            </a:r>
            <a:r>
              <a:rPr lang="en-US" dirty="0" err="1" smtClean="0"/>
              <a:t>cij</a:t>
            </a:r>
            <a:r>
              <a:rPr lang="sr-Cyrl-RS" dirty="0" smtClean="0"/>
              <a:t>а </a:t>
            </a:r>
            <a:r>
              <a:rPr lang="en-US" dirty="0" smtClean="0"/>
              <a:t>fin</a:t>
            </a:r>
            <a:r>
              <a:rPr lang="sr-Cyrl-RS" dirty="0" smtClean="0"/>
              <a:t>а</a:t>
            </a:r>
            <a:r>
              <a:rPr lang="en-US" dirty="0" err="1" smtClean="0"/>
              <a:t>nsijskih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sr-Cyrl-RS" dirty="0" smtClean="0"/>
              <a:t>а</a:t>
            </a:r>
            <a:r>
              <a:rPr lang="en-US" dirty="0" smtClean="0"/>
              <a:t>t</a:t>
            </a:r>
            <a:r>
              <a:rPr lang="sr-Cyrl-RS" dirty="0" smtClean="0"/>
              <a:t>а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predst</a:t>
            </a:r>
            <a:r>
              <a:rPr lang="sr-Cyrl-RS" dirty="0" smtClean="0"/>
              <a:t>а</a:t>
            </a:r>
            <a:r>
              <a:rPr lang="en-US" dirty="0" err="1" smtClean="0"/>
              <a:t>vlj</a:t>
            </a:r>
            <a:r>
              <a:rPr lang="sr-Cyrl-RS" dirty="0" smtClean="0"/>
              <a:t>а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podršku</a:t>
            </a:r>
            <a:r>
              <a:rPr lang="en-US" dirty="0" smtClean="0"/>
              <a:t> z</a:t>
            </a:r>
            <a:r>
              <a:rPr lang="sr-Cyrl-RS" dirty="0" smtClean="0"/>
              <a:t>а </a:t>
            </a:r>
            <a:r>
              <a:rPr lang="en-US" dirty="0" err="1" smtClean="0"/>
              <a:t>preduzetničke</a:t>
            </a:r>
            <a:r>
              <a:rPr lang="en-US" dirty="0" smtClean="0"/>
              <a:t> </a:t>
            </a:r>
            <a:r>
              <a:rPr lang="en-US" dirty="0" err="1" smtClean="0"/>
              <a:t>inov</a:t>
            </a:r>
            <a:r>
              <a:rPr lang="sr-Cyrl-RS" dirty="0" smtClean="0"/>
              <a:t>а</a:t>
            </a:r>
            <a:r>
              <a:rPr lang="en-US" dirty="0" err="1" smtClean="0"/>
              <a:t>cije</a:t>
            </a:r>
            <a:r>
              <a:rPr lang="en-US" dirty="0" smtClean="0"/>
              <a:t>, </a:t>
            </a:r>
            <a:r>
              <a:rPr lang="en-US" dirty="0" err="1" smtClean="0"/>
              <a:t>kroz</a:t>
            </a:r>
            <a:r>
              <a:rPr lang="en-US" dirty="0" smtClean="0"/>
              <a:t> Program </a:t>
            </a:r>
            <a:r>
              <a:rPr lang="en-US" dirty="0" err="1" smtClean="0"/>
              <a:t>ranog</a:t>
            </a:r>
            <a:r>
              <a:rPr lang="en-US" dirty="0" smtClean="0"/>
              <a:t> </a:t>
            </a:r>
            <a:r>
              <a:rPr lang="en-US" dirty="0" err="1" smtClean="0"/>
              <a:t>razvoja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Program </a:t>
            </a:r>
            <a:r>
              <a:rPr lang="en-US" dirty="0" err="1" smtClean="0"/>
              <a:t>sufinansiranja</a:t>
            </a:r>
            <a:r>
              <a:rPr lang="en-US" dirty="0" smtClean="0"/>
              <a:t> </a:t>
            </a:r>
            <a:r>
              <a:rPr lang="en-US" dirty="0" err="1" smtClean="0"/>
              <a:t>inovacija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Pruž</a:t>
            </a:r>
            <a:r>
              <a:rPr lang="sr-Cyrl-RS" dirty="0" smtClean="0"/>
              <a:t>а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tehničke</a:t>
            </a:r>
            <a:r>
              <a:rPr lang="en-US" dirty="0" smtClean="0"/>
              <a:t> </a:t>
            </a:r>
            <a:r>
              <a:rPr lang="en-US" dirty="0" err="1" smtClean="0"/>
              <a:t>podrške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sr-Cyrl-RS" dirty="0" smtClean="0"/>
              <a:t>а</a:t>
            </a:r>
            <a:r>
              <a:rPr lang="en-US" dirty="0" err="1" smtClean="0"/>
              <a:t>br</a:t>
            </a:r>
            <a:r>
              <a:rPr lang="sr-Cyrl-RS" dirty="0" smtClean="0"/>
              <a:t>а</a:t>
            </a:r>
            <a:r>
              <a:rPr lang="en-US" dirty="0" err="1" smtClean="0"/>
              <a:t>nim</a:t>
            </a:r>
            <a:r>
              <a:rPr lang="en-US" dirty="0" smtClean="0"/>
              <a:t> </a:t>
            </a:r>
            <a:r>
              <a:rPr lang="en-US" dirty="0" err="1" smtClean="0"/>
              <a:t>institutim</a:t>
            </a:r>
            <a:r>
              <a:rPr lang="sr-Cyrl-RS" dirty="0" smtClean="0"/>
              <a:t>а </a:t>
            </a:r>
            <a:r>
              <a:rPr lang="en-US" dirty="0" smtClean="0"/>
              <a:t>z</a:t>
            </a:r>
            <a:r>
              <a:rPr lang="sr-Cyrl-RS" dirty="0" smtClean="0"/>
              <a:t>а </a:t>
            </a:r>
            <a:r>
              <a:rPr lang="en-US" dirty="0" err="1" smtClean="0"/>
              <a:t>istr</a:t>
            </a:r>
            <a:r>
              <a:rPr lang="sr-Cyrl-RS" dirty="0" smtClean="0"/>
              <a:t>а</a:t>
            </a:r>
            <a:r>
              <a:rPr lang="en-US" dirty="0" err="1" smtClean="0"/>
              <a:t>živ</a:t>
            </a:r>
            <a:r>
              <a:rPr lang="sr-Cyrl-RS" dirty="0" smtClean="0"/>
              <a:t>а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r</a:t>
            </a:r>
            <a:r>
              <a:rPr lang="sr-Cyrl-RS" dirty="0" smtClean="0"/>
              <a:t>а</a:t>
            </a:r>
            <a:r>
              <a:rPr lang="en-US" dirty="0" err="1" smtClean="0"/>
              <a:t>zvoj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str</a:t>
            </a:r>
            <a:r>
              <a:rPr lang="sr-Cyrl-RS" dirty="0" smtClean="0"/>
              <a:t>а</a:t>
            </a:r>
            <a:r>
              <a:rPr lang="en-US" dirty="0" smtClean="0"/>
              <a:t>ne </a:t>
            </a:r>
            <a:r>
              <a:rPr lang="en-US" dirty="0" err="1" smtClean="0"/>
              <a:t>Svetske</a:t>
            </a:r>
            <a:r>
              <a:rPr lang="en-US" dirty="0" smtClean="0"/>
              <a:t> b</a:t>
            </a:r>
            <a:r>
              <a:rPr lang="sr-Cyrl-RS" dirty="0" smtClean="0"/>
              <a:t>а</a:t>
            </a:r>
            <a:r>
              <a:rPr lang="en-US" dirty="0" err="1" smtClean="0"/>
              <a:t>nke</a:t>
            </a:r>
            <a:r>
              <a:rPr lang="en-US" dirty="0" smtClean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53CC-BB7A-4BB4-839E-63CAB5DF63F4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81</a:t>
            </a:fld>
            <a:endParaRPr 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Namera</a:t>
            </a:r>
            <a:r>
              <a:rPr lang="en-US" dirty="0" smtClean="0">
                <a:solidFill>
                  <a:schemeClr val="bg1"/>
                </a:solidFill>
              </a:rPr>
              <a:t> Fonda je </a:t>
            </a:r>
            <a:r>
              <a:rPr lang="en-US" dirty="0" err="1" smtClean="0">
                <a:solidFill>
                  <a:schemeClr val="bg1"/>
                </a:solidFill>
              </a:rPr>
              <a:t>da</a:t>
            </a:r>
            <a:r>
              <a:rPr lang="en-US" dirty="0" smtClean="0">
                <a:solidFill>
                  <a:schemeClr val="bg1"/>
                </a:solidFill>
              </a:rPr>
              <a:t> se </a:t>
            </a:r>
            <a:r>
              <a:rPr lang="en-US" dirty="0" err="1" smtClean="0">
                <a:solidFill>
                  <a:schemeClr val="bg1"/>
                </a:solidFill>
              </a:rPr>
              <a:t>programima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finansiranja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što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više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doprinese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razvoju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inovacionih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delatnosti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posebno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osnivanju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novih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jačanju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postojećih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kompanija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boljem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pozicioniranju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srpskih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inovativnih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preduzeća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tržištima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rizičnog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kapitala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privlačenju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direktnih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stranih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investicija</a:t>
            </a:r>
            <a:r>
              <a:rPr lang="en-US" dirty="0" smtClean="0">
                <a:solidFill>
                  <a:schemeClr val="bg1"/>
                </a:solidFill>
              </a:rPr>
              <a:t> u </a:t>
            </a:r>
            <a:r>
              <a:rPr lang="en-US" dirty="0" err="1" smtClean="0">
                <a:solidFill>
                  <a:schemeClr val="bg1"/>
                </a:solidFill>
              </a:rPr>
              <a:t>oblasti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istraživanja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nauke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B170-DA2F-4C4A-ABA3-11E0C7FE1F42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82</a:t>
            </a:fld>
            <a:endParaRPr 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r>
              <a:rPr lang="en-US" sz="4400" b="1" dirty="0" err="1" smtClean="0"/>
              <a:t>Nije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realno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naša</a:t>
            </a:r>
            <a:r>
              <a:rPr lang="en-US" sz="4400" b="1" dirty="0" smtClean="0"/>
              <a:t> mala </a:t>
            </a:r>
            <a:r>
              <a:rPr lang="en-US" sz="4400" b="1" dirty="0" err="1" smtClean="0"/>
              <a:t>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srednja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preduzeća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očekuju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postanu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granski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lideri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na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tržištu</a:t>
            </a:r>
            <a:r>
              <a:rPr lang="en-US" sz="4400" b="1" dirty="0" smtClean="0"/>
              <a:t> EU.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BFC8-4265-464E-80AD-8E2E13210F07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83</a:t>
            </a:fld>
            <a:endParaRPr 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Neophodno</a:t>
            </a:r>
            <a:r>
              <a:rPr lang="en-US" sz="4000" dirty="0" smtClean="0"/>
              <a:t> je </a:t>
            </a:r>
            <a:r>
              <a:rPr lang="en-US" sz="4000" dirty="0" err="1" smtClean="0"/>
              <a:t>iskoristiti</a:t>
            </a:r>
            <a:r>
              <a:rPr lang="en-US" sz="4000" dirty="0" smtClean="0"/>
              <a:t> </a:t>
            </a:r>
            <a:r>
              <a:rPr lang="en-US" sz="4000" dirty="0" err="1" smtClean="0"/>
              <a:t>vreme</a:t>
            </a:r>
            <a:r>
              <a:rPr lang="en-US" sz="4000" dirty="0" smtClean="0"/>
              <a:t> </a:t>
            </a:r>
            <a:r>
              <a:rPr lang="en-US" sz="4000" dirty="0" err="1" smtClean="0"/>
              <a:t>koje</a:t>
            </a:r>
            <a:r>
              <a:rPr lang="en-US" sz="4000" dirty="0" smtClean="0"/>
              <a:t> je </a:t>
            </a:r>
            <a:r>
              <a:rPr lang="en-US" sz="4000" dirty="0" err="1" smtClean="0"/>
              <a:t>pred</a:t>
            </a:r>
            <a:r>
              <a:rPr lang="en-US" sz="4000" dirty="0" smtClean="0"/>
              <a:t> </a:t>
            </a:r>
            <a:r>
              <a:rPr lang="en-US" sz="4000" dirty="0" err="1" smtClean="0"/>
              <a:t>nama</a:t>
            </a:r>
            <a:r>
              <a:rPr lang="en-US" sz="4000" dirty="0" smtClean="0"/>
              <a:t> </a:t>
            </a:r>
            <a:r>
              <a:rPr lang="en-US" sz="4000" dirty="0" err="1" smtClean="0"/>
              <a:t>da</a:t>
            </a:r>
            <a:r>
              <a:rPr lang="en-US" sz="4000" dirty="0" smtClean="0"/>
              <a:t> </a:t>
            </a:r>
            <a:r>
              <a:rPr lang="en-US" sz="4000" dirty="0" err="1" smtClean="0"/>
              <a:t>sektor</a:t>
            </a:r>
            <a:r>
              <a:rPr lang="en-US" sz="4000" dirty="0" smtClean="0"/>
              <a:t> MSP-a </a:t>
            </a:r>
            <a:r>
              <a:rPr lang="en-US" sz="4000" dirty="0" err="1" smtClean="0"/>
              <a:t>pripremimo</a:t>
            </a:r>
            <a:r>
              <a:rPr lang="en-US" sz="4000" dirty="0" smtClean="0"/>
              <a:t> </a:t>
            </a:r>
            <a:r>
              <a:rPr lang="en-US" sz="4000" dirty="0" err="1" smtClean="0"/>
              <a:t>i</a:t>
            </a:r>
            <a:r>
              <a:rPr lang="en-US" sz="4000" dirty="0" smtClean="0"/>
              <a:t> </a:t>
            </a:r>
            <a:r>
              <a:rPr lang="en-US" sz="4000" dirty="0" err="1" smtClean="0"/>
              <a:t>obučimo</a:t>
            </a:r>
            <a:r>
              <a:rPr lang="en-US" sz="4000" dirty="0" smtClean="0"/>
              <a:t> za </a:t>
            </a:r>
            <a:r>
              <a:rPr lang="en-US" sz="4000" dirty="0" err="1" smtClean="0"/>
              <a:t>inovativni</a:t>
            </a:r>
            <a:r>
              <a:rPr lang="en-US" sz="4000" dirty="0" smtClean="0"/>
              <a:t> </a:t>
            </a:r>
            <a:r>
              <a:rPr lang="en-US" sz="4000" dirty="0" err="1" smtClean="0"/>
              <a:t>način</a:t>
            </a:r>
            <a:r>
              <a:rPr lang="en-US" sz="4000" dirty="0" smtClean="0"/>
              <a:t> </a:t>
            </a:r>
            <a:r>
              <a:rPr lang="en-US" sz="4000" dirty="0" err="1" smtClean="0"/>
              <a:t>razmišljanja</a:t>
            </a:r>
            <a:r>
              <a:rPr lang="en-US" sz="4000" dirty="0" smtClean="0"/>
              <a:t> </a:t>
            </a:r>
            <a:r>
              <a:rPr lang="en-US" sz="4000" dirty="0" err="1" smtClean="0"/>
              <a:t>i</a:t>
            </a:r>
            <a:r>
              <a:rPr lang="en-US" sz="4000" dirty="0" smtClean="0"/>
              <a:t> </a:t>
            </a:r>
            <a:r>
              <a:rPr lang="en-US" sz="4000" dirty="0" err="1" smtClean="0"/>
              <a:t>poslovanja</a:t>
            </a:r>
            <a:r>
              <a:rPr lang="sr-Latn-RS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3F20-E47D-4ADE-AFA7-CF3CB3CF7978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84</a:t>
            </a:fld>
            <a:endParaRPr lang="en-U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Poslovni i pravni fakultet</a:t>
            </a:r>
            <a:br>
              <a:rPr lang="sr-Latn-R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3600" dirty="0" smtClean="0"/>
              <a:t>D</a:t>
            </a:r>
            <a:r>
              <a:rPr lang="en-US" sz="3600" dirty="0" smtClean="0"/>
              <a:t>a se </a:t>
            </a:r>
            <a:r>
              <a:rPr lang="en-US" sz="3600" dirty="0" err="1" smtClean="0"/>
              <a:t>kod</a:t>
            </a:r>
            <a:r>
              <a:rPr lang="en-US" sz="3600" dirty="0" smtClean="0"/>
              <a:t> </a:t>
            </a:r>
            <a:r>
              <a:rPr lang="en-US" sz="3600" dirty="0" err="1" smtClean="0"/>
              <a:t>menadžmenta</a:t>
            </a:r>
            <a:r>
              <a:rPr lang="en-US" sz="3600" dirty="0" smtClean="0"/>
              <a:t> </a:t>
            </a:r>
            <a:r>
              <a:rPr lang="en-US" sz="3600" dirty="0" err="1" smtClean="0"/>
              <a:t>malih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srednjih</a:t>
            </a:r>
            <a:r>
              <a:rPr lang="en-US" sz="3600" dirty="0" smtClean="0"/>
              <a:t> </a:t>
            </a:r>
            <a:r>
              <a:rPr lang="en-US" sz="3600" dirty="0" err="1" smtClean="0"/>
              <a:t>preduzeća</a:t>
            </a:r>
            <a:r>
              <a:rPr lang="en-US" sz="3600" dirty="0" smtClean="0"/>
              <a:t> </a:t>
            </a:r>
            <a:r>
              <a:rPr lang="en-US" sz="3600" dirty="0" err="1" smtClean="0"/>
              <a:t>razvije</a:t>
            </a:r>
            <a:r>
              <a:rPr lang="en-US" sz="3600" dirty="0" smtClean="0"/>
              <a:t> </a:t>
            </a:r>
            <a:r>
              <a:rPr lang="en-US" sz="3600" dirty="0" err="1" smtClean="0"/>
              <a:t>svest</a:t>
            </a:r>
            <a:r>
              <a:rPr lang="en-US" sz="3600" dirty="0" smtClean="0"/>
              <a:t> o </a:t>
            </a:r>
            <a:r>
              <a:rPr lang="en-US" sz="3600" dirty="0" err="1" smtClean="0"/>
              <a:t>neophodnosti</a:t>
            </a:r>
            <a:r>
              <a:rPr lang="en-US" sz="3600" dirty="0" smtClean="0"/>
              <a:t> </a:t>
            </a:r>
            <a:r>
              <a:rPr lang="en-US" sz="3600" dirty="0" err="1" smtClean="0"/>
              <a:t>stvaranja</a:t>
            </a:r>
            <a:r>
              <a:rPr lang="en-US" sz="3600" dirty="0" smtClean="0"/>
              <a:t> </a:t>
            </a:r>
            <a:r>
              <a:rPr lang="en-US" sz="3600" dirty="0" err="1" smtClean="0"/>
              <a:t>kreativne</a:t>
            </a:r>
            <a:r>
              <a:rPr lang="en-US" sz="3600" dirty="0" smtClean="0"/>
              <a:t> </a:t>
            </a:r>
            <a:r>
              <a:rPr lang="en-US" sz="3600" dirty="0" err="1" smtClean="0"/>
              <a:t>atmosfere</a:t>
            </a:r>
            <a:r>
              <a:rPr lang="en-US" sz="3600" dirty="0" smtClean="0"/>
              <a:t> u </a:t>
            </a:r>
            <a:r>
              <a:rPr lang="en-US" sz="3600" dirty="0" err="1" smtClean="0"/>
              <a:t>preduzećima</a:t>
            </a:r>
            <a:r>
              <a:rPr lang="en-US" sz="3600" dirty="0" smtClean="0"/>
              <a:t>, </a:t>
            </a:r>
            <a:r>
              <a:rPr lang="en-US" sz="3600" dirty="0" err="1" smtClean="0"/>
              <a:t>da</a:t>
            </a:r>
            <a:r>
              <a:rPr lang="en-US" sz="3600" dirty="0" smtClean="0"/>
              <a:t> se </a:t>
            </a:r>
            <a:r>
              <a:rPr lang="en-US" sz="3600" dirty="0" err="1" smtClean="0"/>
              <a:t>podigne</a:t>
            </a:r>
            <a:r>
              <a:rPr lang="en-US" sz="3600" dirty="0" smtClean="0"/>
              <a:t> </a:t>
            </a:r>
            <a:r>
              <a:rPr lang="en-US" sz="3600" dirty="0" err="1" smtClean="0"/>
              <a:t>nivo</a:t>
            </a:r>
            <a:r>
              <a:rPr lang="en-US" sz="3600" dirty="0" smtClean="0"/>
              <a:t> </a:t>
            </a:r>
            <a:r>
              <a:rPr lang="en-US" sz="3600" dirty="0" err="1" smtClean="0"/>
              <a:t>kulture</a:t>
            </a:r>
            <a:r>
              <a:rPr lang="en-US" sz="3600" dirty="0" smtClean="0"/>
              <a:t> </a:t>
            </a:r>
            <a:r>
              <a:rPr lang="en-US" sz="3600" dirty="0" err="1" smtClean="0"/>
              <a:t>organizacija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stepen</a:t>
            </a:r>
            <a:r>
              <a:rPr lang="en-US" sz="3600" dirty="0" smtClean="0"/>
              <a:t> </a:t>
            </a:r>
            <a:r>
              <a:rPr lang="en-US" sz="3600" dirty="0" err="1" smtClean="0"/>
              <a:t>svesti</a:t>
            </a:r>
            <a:r>
              <a:rPr lang="en-US" sz="3600" dirty="0" smtClean="0"/>
              <a:t> </a:t>
            </a:r>
            <a:r>
              <a:rPr lang="en-US" sz="3600" dirty="0" err="1" smtClean="0"/>
              <a:t>zaposlenih</a:t>
            </a:r>
            <a:r>
              <a:rPr lang="en-US" sz="3600" dirty="0" smtClean="0"/>
              <a:t> o </a:t>
            </a:r>
            <a:r>
              <a:rPr lang="en-US" sz="3600" dirty="0" err="1" smtClean="0"/>
              <a:t>neophodnosti</a:t>
            </a:r>
            <a:r>
              <a:rPr lang="en-US" sz="3600" dirty="0" smtClean="0"/>
              <a:t> </a:t>
            </a:r>
            <a:r>
              <a:rPr lang="en-US" sz="3600" dirty="0" err="1" smtClean="0"/>
              <a:t>promena</a:t>
            </a:r>
            <a:r>
              <a:rPr lang="en-US" sz="3600" dirty="0" smtClean="0"/>
              <a:t> </a:t>
            </a:r>
            <a:r>
              <a:rPr lang="en-US" sz="3600" dirty="0" err="1" smtClean="0"/>
              <a:t>inovativnog</a:t>
            </a:r>
            <a:r>
              <a:rPr lang="en-US" sz="3600" dirty="0" smtClean="0"/>
              <a:t> </a:t>
            </a:r>
            <a:r>
              <a:rPr lang="en-US" sz="3600" dirty="0" err="1" smtClean="0"/>
              <a:t>karaktera</a:t>
            </a:r>
            <a:r>
              <a:rPr lang="en-US" sz="3600" dirty="0" smtClean="0"/>
              <a:t>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7A24-45E6-4D47-A612-32B8E684CA75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85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Poslovni i pravni fakultet</a:t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Inovacije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konkurentska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prednost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Subjekti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nacionalne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privrede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moraju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biti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sposobni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kreiraju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kvalitetne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proizvode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usluge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primenom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sofisticiranih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metoda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3BD5-A6BB-4514-B81A-99F92C0D49CF}" type="datetime1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36C1-9935-4398-B983-85C2AE85E8D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205</TotalTime>
  <Words>3164</Words>
  <Application>Microsoft Office PowerPoint</Application>
  <PresentationFormat>On-screen Show (4:3)</PresentationFormat>
  <Paragraphs>449</Paragraphs>
  <Slides>85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85</vt:i4>
      </vt:variant>
    </vt:vector>
  </HeadingPairs>
  <TitlesOfParts>
    <vt:vector size="86" baseType="lpstr">
      <vt:lpstr>Apex</vt:lpstr>
      <vt:lpstr>Poslovni i pravni fakultet   Inovacije i konkurentska prednost </vt:lpstr>
      <vt:lpstr> Inovacije i konkurentska prednost </vt:lpstr>
      <vt:lpstr>Slide 3</vt:lpstr>
      <vt:lpstr>Slide 4</vt:lpstr>
      <vt:lpstr>Inovacije i konkurentska prednost</vt:lpstr>
      <vt:lpstr>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Slide 44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  <vt:lpstr>Poslovni i pravni fakultet Inovacije i konkurentska prednost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Poslovni i pravni fakultet   Inovacije i konkurentska prednost</dc:title>
  <dc:creator>milan</dc:creator>
  <cp:lastModifiedBy>milan</cp:lastModifiedBy>
  <cp:revision>31</cp:revision>
  <dcterms:created xsi:type="dcterms:W3CDTF">2017-11-03T16:17:58Z</dcterms:created>
  <dcterms:modified xsi:type="dcterms:W3CDTF">2019-12-04T08:02:15Z</dcterms:modified>
</cp:coreProperties>
</file>