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3"/>
  </p:notesMasterIdLst>
  <p:sldIdLst>
    <p:sldId id="256" r:id="rId2"/>
    <p:sldId id="258" r:id="rId3"/>
    <p:sldId id="259" r:id="rId4"/>
    <p:sldId id="260" r:id="rId5"/>
    <p:sldId id="257" r:id="rId6"/>
    <p:sldId id="354" r:id="rId7"/>
    <p:sldId id="261" r:id="rId8"/>
    <p:sldId id="262" r:id="rId9"/>
    <p:sldId id="321" r:id="rId10"/>
    <p:sldId id="281" r:id="rId11"/>
    <p:sldId id="282" r:id="rId12"/>
    <p:sldId id="308" r:id="rId13"/>
    <p:sldId id="309" r:id="rId14"/>
    <p:sldId id="310" r:id="rId15"/>
    <p:sldId id="311" r:id="rId16"/>
    <p:sldId id="307" r:id="rId17"/>
    <p:sldId id="313" r:id="rId18"/>
    <p:sldId id="314" r:id="rId19"/>
    <p:sldId id="283" r:id="rId20"/>
    <p:sldId id="284" r:id="rId21"/>
    <p:sldId id="285" r:id="rId22"/>
    <p:sldId id="286" r:id="rId23"/>
    <p:sldId id="312" r:id="rId24"/>
    <p:sldId id="287" r:id="rId25"/>
    <p:sldId id="288" r:id="rId26"/>
    <p:sldId id="306" r:id="rId27"/>
    <p:sldId id="289" r:id="rId28"/>
    <p:sldId id="290" r:id="rId29"/>
    <p:sldId id="292" r:id="rId30"/>
    <p:sldId id="318" r:id="rId31"/>
    <p:sldId id="293" r:id="rId32"/>
    <p:sldId id="294" r:id="rId33"/>
    <p:sldId id="315" r:id="rId34"/>
    <p:sldId id="319" r:id="rId35"/>
    <p:sldId id="320" r:id="rId36"/>
    <p:sldId id="291" r:id="rId37"/>
    <p:sldId id="316" r:id="rId38"/>
    <p:sldId id="317" r:id="rId39"/>
    <p:sldId id="295" r:id="rId40"/>
    <p:sldId id="296" r:id="rId41"/>
    <p:sldId id="297" r:id="rId42"/>
    <p:sldId id="298" r:id="rId43"/>
    <p:sldId id="301" r:id="rId44"/>
    <p:sldId id="299" r:id="rId45"/>
    <p:sldId id="300" r:id="rId46"/>
    <p:sldId id="264" r:id="rId47"/>
    <p:sldId id="370" r:id="rId48"/>
    <p:sldId id="358" r:id="rId49"/>
    <p:sldId id="360" r:id="rId50"/>
    <p:sldId id="362" r:id="rId51"/>
    <p:sldId id="364" r:id="rId52"/>
    <p:sldId id="366" r:id="rId53"/>
    <p:sldId id="368" r:id="rId54"/>
    <p:sldId id="265" r:id="rId55"/>
    <p:sldId id="356" r:id="rId56"/>
    <p:sldId id="263" r:id="rId57"/>
    <p:sldId id="266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267" r:id="rId76"/>
    <p:sldId id="388" r:id="rId77"/>
    <p:sldId id="389" r:id="rId78"/>
    <p:sldId id="390" r:id="rId79"/>
    <p:sldId id="268" r:id="rId80"/>
    <p:sldId id="269" r:id="rId81"/>
    <p:sldId id="391" r:id="rId82"/>
    <p:sldId id="392" r:id="rId83"/>
    <p:sldId id="270" r:id="rId84"/>
    <p:sldId id="394" r:id="rId85"/>
    <p:sldId id="436" r:id="rId86"/>
    <p:sldId id="410" r:id="rId87"/>
    <p:sldId id="396" r:id="rId88"/>
    <p:sldId id="398" r:id="rId89"/>
    <p:sldId id="400" r:id="rId90"/>
    <p:sldId id="402" r:id="rId91"/>
    <p:sldId id="404" r:id="rId92"/>
    <p:sldId id="406" r:id="rId93"/>
    <p:sldId id="408" r:id="rId94"/>
    <p:sldId id="432" r:id="rId95"/>
    <p:sldId id="412" r:id="rId96"/>
    <p:sldId id="414" r:id="rId97"/>
    <p:sldId id="435" r:id="rId98"/>
    <p:sldId id="433" r:id="rId99"/>
    <p:sldId id="416" r:id="rId100"/>
    <p:sldId id="271" r:id="rId101"/>
    <p:sldId id="272" r:id="rId102"/>
    <p:sldId id="434" r:id="rId103"/>
    <p:sldId id="420" r:id="rId104"/>
    <p:sldId id="437" r:id="rId105"/>
    <p:sldId id="438" r:id="rId106"/>
    <p:sldId id="422" r:id="rId107"/>
    <p:sldId id="424" r:id="rId108"/>
    <p:sldId id="426" r:id="rId109"/>
    <p:sldId id="418" r:id="rId110"/>
    <p:sldId id="428" r:id="rId111"/>
    <p:sldId id="431" r:id="rId112"/>
    <p:sldId id="430" r:id="rId113"/>
    <p:sldId id="273" r:id="rId114"/>
    <p:sldId id="274" r:id="rId115"/>
    <p:sldId id="439" r:id="rId116"/>
    <p:sldId id="275" r:id="rId117"/>
    <p:sldId id="276" r:id="rId118"/>
    <p:sldId id="277" r:id="rId119"/>
    <p:sldId id="278" r:id="rId120"/>
    <p:sldId id="279" r:id="rId121"/>
    <p:sldId id="280" r:id="rId122"/>
    <p:sldId id="302" r:id="rId123"/>
    <p:sldId id="303" r:id="rId124"/>
    <p:sldId id="305" r:id="rId125"/>
    <p:sldId id="322" r:id="rId126"/>
    <p:sldId id="323" r:id="rId127"/>
    <p:sldId id="324" r:id="rId128"/>
    <p:sldId id="325" r:id="rId129"/>
    <p:sldId id="326" r:id="rId130"/>
    <p:sldId id="327" r:id="rId131"/>
    <p:sldId id="328" r:id="rId132"/>
    <p:sldId id="329" r:id="rId133"/>
    <p:sldId id="330" r:id="rId134"/>
    <p:sldId id="331" r:id="rId135"/>
    <p:sldId id="332" r:id="rId136"/>
    <p:sldId id="333" r:id="rId137"/>
    <p:sldId id="337" r:id="rId138"/>
    <p:sldId id="338" r:id="rId139"/>
    <p:sldId id="339" r:id="rId140"/>
    <p:sldId id="340" r:id="rId141"/>
    <p:sldId id="341" r:id="rId142"/>
    <p:sldId id="342" r:id="rId143"/>
    <p:sldId id="343" r:id="rId144"/>
    <p:sldId id="344" r:id="rId145"/>
    <p:sldId id="334" r:id="rId146"/>
    <p:sldId id="335" r:id="rId147"/>
    <p:sldId id="336" r:id="rId148"/>
    <p:sldId id="304" r:id="rId149"/>
    <p:sldId id="345" r:id="rId150"/>
    <p:sldId id="346" r:id="rId151"/>
    <p:sldId id="347" r:id="rId152"/>
    <p:sldId id="348" r:id="rId153"/>
    <p:sldId id="349" r:id="rId154"/>
    <p:sldId id="350" r:id="rId155"/>
    <p:sldId id="351" r:id="rId156"/>
    <p:sldId id="352" r:id="rId157"/>
    <p:sldId id="440" r:id="rId158"/>
    <p:sldId id="441" r:id="rId159"/>
    <p:sldId id="442" r:id="rId160"/>
    <p:sldId id="443" r:id="rId161"/>
    <p:sldId id="444" r:id="rId1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viewProps" Target="view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64443-2DCE-4F20-8952-A3F75D93D0B9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CA2DD-2910-4E12-BE45-96D0E9B9A8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54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CADFF2-3989-44F6-94B4-FD4F4CA0F4C6}" type="slidenum">
              <a:rPr lang="en-US" altLang="en-US"/>
              <a:pPr/>
              <a:t>89</a:t>
            </a:fld>
            <a:endParaRPr lang="en-US" altLang="en-US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7944E-636C-4E99-9030-5DD32C33224E}" type="slidenum">
              <a:rPr lang="en-US" altLang="en-US"/>
              <a:pPr/>
              <a:t>90</a:t>
            </a:fld>
            <a:endParaRPr lang="en-US" altLang="en-US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D87316-E441-42AB-B4DE-2D8B1F2CC289}" type="slidenum">
              <a:rPr lang="en-US" altLang="en-US"/>
              <a:pPr/>
              <a:t>91</a:t>
            </a:fld>
            <a:endParaRPr lang="en-US" altLang="en-US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53C796-FF53-4996-B62A-2E5FDF433764}" type="slidenum">
              <a:rPr lang="en-US" altLang="en-US"/>
              <a:pPr/>
              <a:t>92</a:t>
            </a:fld>
            <a:endParaRPr lang="en-US" altLang="en-US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CA2DD-2910-4E12-BE45-96D0E9B9A84F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25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455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83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599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86F867E-2431-4C80-87E1-959E77F1AA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331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14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017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53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58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077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52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89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09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2BD1C-9BA1-4255-B0ED-EC749C1C45F0}" type="datetimeFigureOut">
              <a:rPr lang="en-US" smtClean="0"/>
              <a:t>11/7/2020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9A1AF-33BB-4128-BE31-F8C97D822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45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hyperlink" Target="https://netbeans.org/projects/samples/downloads/download/Samples%252FJava%252FConverterPrj.zip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hyperlink" Target="https://netbeans.org/images_www/articles/71/java/javaws/warning.png" TargetMode="Externa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OBJEKTNO ORIJENTISANO MODELOVANJE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Predavanja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Prof. </a:t>
            </a:r>
            <a:r>
              <a:rPr lang="en-US" dirty="0" err="1" smtClean="0">
                <a:solidFill>
                  <a:schemeClr val="tx1"/>
                </a:solidFill>
              </a:rPr>
              <a:t>dr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Borivoje</a:t>
            </a:r>
            <a:r>
              <a:rPr lang="en-US" dirty="0" smtClean="0">
                <a:solidFill>
                  <a:schemeClr val="tx1"/>
                </a:solidFill>
              </a:rPr>
              <a:t> Milo</a:t>
            </a:r>
            <a:r>
              <a:rPr lang="sr-Latn-RS" dirty="0" smtClean="0">
                <a:solidFill>
                  <a:schemeClr val="tx1"/>
                </a:solidFill>
              </a:rPr>
              <a:t>š</a:t>
            </a:r>
            <a:r>
              <a:rPr lang="en-US" dirty="0" err="1" smtClean="0">
                <a:solidFill>
                  <a:schemeClr val="tx1"/>
                </a:solidFill>
              </a:rPr>
              <a:t>evi</a:t>
            </a:r>
            <a:r>
              <a:rPr lang="sr-Latn-RS" dirty="0" smtClean="0">
                <a:solidFill>
                  <a:schemeClr val="tx1"/>
                </a:solidFill>
              </a:rPr>
              <a:t>ć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533400"/>
            <a:ext cx="731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UNIVER</a:t>
            </a:r>
            <a:r>
              <a:rPr lang="sr-Latn-RS" sz="2800" dirty="0" smtClean="0"/>
              <a:t>Z</a:t>
            </a:r>
            <a:r>
              <a:rPr lang="en-US" sz="2800" dirty="0" smtClean="0"/>
              <a:t>ITET MB</a:t>
            </a:r>
            <a:r>
              <a:rPr lang="sr-Latn-RS" sz="2800" dirty="0" smtClean="0"/>
              <a:t> - BEOGRAD</a:t>
            </a:r>
          </a:p>
          <a:p>
            <a:pPr algn="ctr"/>
            <a:r>
              <a:rPr lang="sr-Latn-RS" sz="2800" dirty="0" smtClean="0"/>
              <a:t>POSLOVNI I PRAVNI FAKULTET</a:t>
            </a:r>
          </a:p>
          <a:p>
            <a:pPr algn="ctr"/>
            <a:r>
              <a:rPr lang="sr-Latn-RS" sz="2800" dirty="0" smtClean="0"/>
              <a:t>2020. godina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60517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MODEL WEB APLIKACIJE I UML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Model je </a:t>
            </a:r>
            <a:r>
              <a:rPr lang="en-US" dirty="0" err="1"/>
              <a:t>uprošćavanje</a:t>
            </a:r>
            <a:r>
              <a:rPr lang="en-US" dirty="0"/>
              <a:t> </a:t>
            </a:r>
            <a:r>
              <a:rPr lang="en-US" dirty="0" err="1"/>
              <a:t>realnosti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kompletan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dj</a:t>
            </a:r>
            <a:r>
              <a:rPr lang="en-US" dirty="0" err="1" smtClean="0"/>
              <a:t>ene</a:t>
            </a:r>
            <a:r>
              <a:rPr lang="en-US" dirty="0" smtClean="0"/>
              <a:t> </a:t>
            </a:r>
            <a:r>
              <a:rPr lang="en-US" dirty="0" err="1"/>
              <a:t>perspektive</a:t>
            </a:r>
            <a:r>
              <a:rPr lang="en-US" dirty="0"/>
              <a:t>. </a:t>
            </a:r>
            <a:r>
              <a:rPr lang="en-US" dirty="0" err="1"/>
              <a:t>Modeli</a:t>
            </a:r>
            <a:r>
              <a:rPr lang="en-US" dirty="0"/>
              <a:t> se </a:t>
            </a:r>
            <a:r>
              <a:rPr lang="en-US" dirty="0" err="1"/>
              <a:t>prave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 </a:t>
            </a:r>
            <a:r>
              <a:rPr lang="en-US" dirty="0" err="1"/>
              <a:t>boljeg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kompleksnih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 smtClean="0"/>
              <a:t>tako</a:t>
            </a:r>
            <a:r>
              <a:rPr lang="sr-Latn-RS" dirty="0" smtClean="0"/>
              <a:t>dj</a:t>
            </a:r>
            <a:r>
              <a:rPr lang="en-US" dirty="0" smtClean="0"/>
              <a:t>e </a:t>
            </a:r>
            <a:r>
              <a:rPr lang="en-US" dirty="0" err="1"/>
              <a:t>pomažu</a:t>
            </a:r>
            <a:r>
              <a:rPr lang="en-US" dirty="0"/>
              <a:t> u </a:t>
            </a:r>
            <a:r>
              <a:rPr lang="en-US" dirty="0" err="1"/>
              <a:t>vizuelizaciji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dozvoljavaju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dokumentuju</a:t>
            </a:r>
            <a:r>
              <a:rPr lang="en-US" dirty="0"/>
              <a:t> </a:t>
            </a:r>
            <a:r>
              <a:rPr lang="en-US" dirty="0" err="1"/>
              <a:t>donete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 smtClean="0"/>
              <a:t>.</a:t>
            </a:r>
            <a:r>
              <a:rPr lang="sr-Latn-RS" dirty="0" smtClean="0"/>
              <a:t> </a:t>
            </a:r>
          </a:p>
          <a:p>
            <a:r>
              <a:rPr lang="en-US" dirty="0" err="1" smtClean="0"/>
              <a:t>Najbolji</a:t>
            </a:r>
            <a:r>
              <a:rPr lang="en-US" dirty="0" smtClean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povezani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stvarnošću</a:t>
            </a:r>
            <a:r>
              <a:rPr lang="en-US" dirty="0"/>
              <a:t>. Ne </a:t>
            </a:r>
            <a:r>
              <a:rPr lang="en-US" dirty="0" err="1"/>
              <a:t>postoji</a:t>
            </a:r>
            <a:r>
              <a:rPr lang="en-US" dirty="0"/>
              <a:t> model/</a:t>
            </a:r>
            <a:r>
              <a:rPr lang="en-US" dirty="0" err="1"/>
              <a:t>pogled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je </a:t>
            </a:r>
            <a:r>
              <a:rPr lang="en-US" dirty="0" err="1"/>
              <a:t>dovoljan</a:t>
            </a:r>
            <a:r>
              <a:rPr lang="en-US" dirty="0"/>
              <a:t>. Da bi </a:t>
            </a:r>
            <a:r>
              <a:rPr lang="en-US" dirty="0" err="1"/>
              <a:t>opisali</a:t>
            </a:r>
            <a:r>
              <a:rPr lang="en-US" dirty="0"/>
              <a:t> </a:t>
            </a:r>
            <a:r>
              <a:rPr lang="en-US" dirty="0" err="1"/>
              <a:t>strukturu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prikazati</a:t>
            </a:r>
            <a:r>
              <a:rPr lang="en-US" dirty="0"/>
              <a:t> </a:t>
            </a:r>
            <a:r>
              <a:rPr lang="en-US" dirty="0" err="1"/>
              <a:t>čitav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pogleda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perspektiva</a:t>
            </a:r>
            <a:r>
              <a:rPr lang="en-US" dirty="0"/>
              <a:t>. </a:t>
            </a:r>
            <a:r>
              <a:rPr lang="en-US" dirty="0" err="1"/>
              <a:t>Metodama</a:t>
            </a:r>
            <a:r>
              <a:rPr lang="en-US" dirty="0"/>
              <a:t> </a:t>
            </a:r>
            <a:r>
              <a:rPr lang="en-US" dirty="0" err="1"/>
              <a:t>modelovanja</a:t>
            </a:r>
            <a:r>
              <a:rPr lang="en-US" dirty="0"/>
              <a:t> </a:t>
            </a:r>
            <a:r>
              <a:rPr lang="en-US" dirty="0" err="1"/>
              <a:t>definisani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procedure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korišćenje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konstruisanje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</a:t>
            </a:r>
            <a:r>
              <a:rPr lang="en-US" dirty="0" err="1"/>
              <a:t>Ciljevi</a:t>
            </a:r>
            <a:r>
              <a:rPr lang="en-US" dirty="0"/>
              <a:t> </a:t>
            </a:r>
            <a:r>
              <a:rPr lang="en-US" dirty="0" err="1"/>
              <a:t>modelovanja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 smtClean="0"/>
              <a:t>: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err="1" smtClean="0"/>
              <a:t>Pomaže</a:t>
            </a:r>
            <a:r>
              <a:rPr lang="en-US" dirty="0" smtClean="0"/>
              <a:t> </a:t>
            </a:r>
            <a:r>
              <a:rPr lang="en-US" dirty="0"/>
              <a:t>u </a:t>
            </a:r>
            <a:r>
              <a:rPr lang="en-US" dirty="0" err="1"/>
              <a:t>vizuelizaciji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onakvog</a:t>
            </a:r>
            <a:r>
              <a:rPr lang="en-US" dirty="0"/>
              <a:t> </a:t>
            </a:r>
            <a:r>
              <a:rPr lang="en-US" dirty="0" err="1"/>
              <a:t>kakav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onakvog</a:t>
            </a:r>
            <a:r>
              <a:rPr lang="en-US" dirty="0"/>
              <a:t> </a:t>
            </a:r>
            <a:r>
              <a:rPr lang="en-US" dirty="0" err="1"/>
              <a:t>kakav</a:t>
            </a:r>
            <a:r>
              <a:rPr lang="en-US" dirty="0"/>
              <a:t> </a:t>
            </a:r>
            <a:r>
              <a:rPr lang="en-US" dirty="0" err="1"/>
              <a:t>želimo</a:t>
            </a:r>
            <a:r>
              <a:rPr lang="en-US" dirty="0"/>
              <a:t> da on </a:t>
            </a:r>
            <a:r>
              <a:rPr lang="en-US" dirty="0" err="1"/>
              <a:t>bude</a:t>
            </a:r>
            <a:r>
              <a:rPr lang="en-US" dirty="0"/>
              <a:t> </a:t>
            </a:r>
          </a:p>
          <a:p>
            <a:r>
              <a:rPr lang="sv-SE" dirty="0" smtClean="0"/>
              <a:t>Omogućava </a:t>
            </a:r>
            <a:r>
              <a:rPr lang="sv-SE" dirty="0"/>
              <a:t>specifikaciju strukture i ponašanja sistema </a:t>
            </a:r>
          </a:p>
          <a:p>
            <a:r>
              <a:rPr lang="en-US" dirty="0" err="1" smtClean="0"/>
              <a:t>Definiše</a:t>
            </a:r>
            <a:r>
              <a:rPr lang="en-US" dirty="0" smtClean="0"/>
              <a:t> </a:t>
            </a:r>
            <a:r>
              <a:rPr lang="en-US" dirty="0" err="1"/>
              <a:t>šablon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pomaže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konstruisanja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</a:p>
          <a:p>
            <a:r>
              <a:rPr lang="en-US" dirty="0" err="1" smtClean="0"/>
              <a:t>Dokumentuje</a:t>
            </a:r>
            <a:r>
              <a:rPr lang="en-US" dirty="0" smtClean="0"/>
              <a:t> </a:t>
            </a:r>
            <a:r>
              <a:rPr lang="en-US" dirty="0" err="1"/>
              <a:t>donešene</a:t>
            </a:r>
            <a:r>
              <a:rPr lang="en-US" dirty="0"/>
              <a:t> </a:t>
            </a:r>
            <a:r>
              <a:rPr lang="en-US" dirty="0" err="1"/>
              <a:t>odluke</a:t>
            </a:r>
            <a:r>
              <a:rPr lang="en-US" dirty="0"/>
              <a:t> </a:t>
            </a:r>
          </a:p>
          <a:p>
            <a:r>
              <a:rPr lang="en-US" dirty="0" err="1" smtClean="0"/>
              <a:t>Omogućava</a:t>
            </a:r>
            <a:r>
              <a:rPr lang="en-US" dirty="0" smtClean="0"/>
              <a:t> </a:t>
            </a:r>
            <a:r>
              <a:rPr lang="en-US" dirty="0" err="1"/>
              <a:t>jasnoću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3978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chemeClr val="bg1"/>
                </a:solidFill>
              </a:rPr>
              <a:t>Kapsuliranje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r-Latn-RS" dirty="0" smtClean="0">
                <a:latin typeface="+mj-lt"/>
              </a:rPr>
              <a:t>K</a:t>
            </a:r>
            <a:r>
              <a:rPr lang="en-US" dirty="0" smtClean="0">
                <a:latin typeface="+mj-lt"/>
              </a:rPr>
              <a:t>od </a:t>
            </a:r>
            <a:r>
              <a:rPr lang="en-US" dirty="0" err="1" smtClean="0">
                <a:latin typeface="+mj-lt"/>
              </a:rPr>
              <a:t>primera</a:t>
            </a:r>
            <a:r>
              <a:rPr lang="sr-Latn-R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„</a:t>
            </a:r>
            <a:r>
              <a:rPr lang="en-US" dirty="0" err="1">
                <a:latin typeface="+mj-lt"/>
              </a:rPr>
              <a:t>Greda</a:t>
            </a:r>
            <a:r>
              <a:rPr lang="en-US" dirty="0">
                <a:latin typeface="+mj-lt"/>
              </a:rPr>
              <a:t>”, </a:t>
            </a:r>
            <a:r>
              <a:rPr lang="en-US" dirty="0" err="1">
                <a:latin typeface="+mj-lt"/>
              </a:rPr>
              <a:t>geometrijska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osiguranja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vrste</a:t>
            </a:r>
            <a:r>
              <a:rPr lang="en-US" dirty="0">
                <a:latin typeface="+mj-lt"/>
              </a:rPr>
              <a:t> „</a:t>
            </a:r>
            <a:r>
              <a:rPr lang="en-US" dirty="0" err="1">
                <a:latin typeface="+mj-lt"/>
              </a:rPr>
              <a:t>Dužina</a:t>
            </a:r>
            <a:r>
              <a:rPr lang="en-US" dirty="0">
                <a:latin typeface="+mj-lt"/>
              </a:rPr>
              <a:t> &gt;&gt; „</a:t>
            </a:r>
            <a:r>
              <a:rPr lang="en-US" dirty="0" err="1">
                <a:latin typeface="+mj-lt"/>
              </a:rPr>
              <a:t>Širina</a:t>
            </a:r>
            <a:r>
              <a:rPr lang="en-US" dirty="0">
                <a:latin typeface="+mj-lt"/>
              </a:rPr>
              <a:t>”, </a:t>
            </a:r>
            <a:r>
              <a:rPr lang="en-US" dirty="0" err="1">
                <a:latin typeface="+mj-lt"/>
              </a:rPr>
              <a:t>tj</a:t>
            </a:r>
            <a:r>
              <a:rPr lang="en-US" dirty="0">
                <a:latin typeface="+mj-lt"/>
              </a:rPr>
              <a:t>. „</a:t>
            </a:r>
            <a:r>
              <a:rPr lang="en-US" dirty="0" err="1">
                <a:latin typeface="+mj-lt"/>
              </a:rPr>
              <a:t>Dužina</a:t>
            </a:r>
            <a:r>
              <a:rPr lang="en-US" dirty="0">
                <a:latin typeface="+mj-lt"/>
              </a:rPr>
              <a:t> &gt;&gt; </a:t>
            </a:r>
            <a:r>
              <a:rPr lang="en-US" dirty="0" err="1">
                <a:latin typeface="+mj-lt"/>
              </a:rPr>
              <a:t>Visina</a:t>
            </a:r>
            <a:r>
              <a:rPr lang="en-US" dirty="0">
                <a:latin typeface="+mj-lt"/>
              </a:rPr>
              <a:t>” bi </a:t>
            </a:r>
            <a:r>
              <a:rPr lang="en-US" dirty="0" err="1" smtClean="0">
                <a:latin typeface="+mj-lt"/>
              </a:rPr>
              <a:t>bila</a:t>
            </a:r>
            <a:r>
              <a:rPr lang="sr-Latn-R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razumljiva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Jedan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fundamentalni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princip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rešavanja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problema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kod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objektno-orijentisanog</a:t>
            </a:r>
            <a:r>
              <a:rPr lang="sr-Latn-R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modeliranja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je da se </a:t>
            </a:r>
            <a:r>
              <a:rPr lang="en-US" dirty="0" err="1">
                <a:latin typeface="+mj-lt"/>
              </a:rPr>
              <a:t>atributi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objekata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tako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organizuju</a:t>
            </a:r>
            <a:r>
              <a:rPr lang="en-US" dirty="0">
                <a:latin typeface="+mj-lt"/>
              </a:rPr>
              <a:t> da </a:t>
            </a:r>
            <a:r>
              <a:rPr lang="en-US" dirty="0" err="1">
                <a:latin typeface="+mj-lt"/>
              </a:rPr>
              <a:t>mogu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odgovorni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samo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nad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specijalnim</a:t>
            </a:r>
            <a:r>
              <a:rPr lang="sr-Latn-RS" dirty="0" smtClean="0">
                <a:latin typeface="+mj-lt"/>
              </a:rPr>
              <a:t>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objektnim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metodama. 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Drugim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rečima: direktni pristup atributima sa mesta izvan određenih 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objekata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prekida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konstrukcioni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princip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naziva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Information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hiding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skrivanje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informacija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Data Encapsulating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kapsuliranje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podataka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+mj-lt"/>
              </a:rPr>
              <a:t>Na </a:t>
            </a:r>
            <a:r>
              <a:rPr lang="en-US" dirty="0" err="1">
                <a:latin typeface="+mj-lt"/>
              </a:rPr>
              <a:t>primeru</a:t>
            </a:r>
            <a:r>
              <a:rPr lang="en-US" dirty="0">
                <a:latin typeface="+mj-lt"/>
              </a:rPr>
              <a:t> „</a:t>
            </a:r>
            <a:r>
              <a:rPr lang="en-US" dirty="0" err="1">
                <a:latin typeface="+mj-lt"/>
              </a:rPr>
              <a:t>Greda</a:t>
            </a:r>
            <a:r>
              <a:rPr lang="en-US" dirty="0">
                <a:latin typeface="+mj-lt"/>
              </a:rPr>
              <a:t>” se </a:t>
            </a:r>
            <a:r>
              <a:rPr lang="en-US" dirty="0" err="1">
                <a:latin typeface="+mj-lt"/>
              </a:rPr>
              <a:t>može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princip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enkapsulacije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kratko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objasniti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Unutrašnja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struktura</a:t>
            </a:r>
            <a:r>
              <a:rPr lang="sr-Latn-R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objekta</a:t>
            </a:r>
            <a:r>
              <a:rPr lang="en-US" dirty="0" smtClean="0">
                <a:latin typeface="+mj-lt"/>
              </a:rPr>
              <a:t> </a:t>
            </a:r>
            <a:r>
              <a:rPr lang="en-US" dirty="0">
                <a:latin typeface="+mj-lt"/>
              </a:rPr>
              <a:t>„</a:t>
            </a:r>
            <a:r>
              <a:rPr lang="en-US" dirty="0" err="1">
                <a:latin typeface="+mj-lt"/>
              </a:rPr>
              <a:t>Rigla</a:t>
            </a:r>
            <a:r>
              <a:rPr lang="en-US" dirty="0">
                <a:latin typeface="+mj-lt"/>
              </a:rPr>
              <a:t> 2” </a:t>
            </a:r>
            <a:r>
              <a:rPr lang="en-US" dirty="0" err="1">
                <a:latin typeface="+mj-lt"/>
              </a:rPr>
              <a:t>sa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svojim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atributima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metodama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može</a:t>
            </a:r>
            <a:r>
              <a:rPr lang="en-US" dirty="0">
                <a:latin typeface="+mj-lt"/>
              </a:rPr>
              <a:t> se,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primer, </a:t>
            </a:r>
            <a:r>
              <a:rPr lang="en-US" dirty="0" err="1">
                <a:latin typeface="+mj-lt"/>
              </a:rPr>
              <a:t>predstaviti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sledeći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način</a:t>
            </a:r>
            <a:r>
              <a:rPr lang="en-US" dirty="0">
                <a:latin typeface="+mj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6490829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r-Latn-RS" b="1" dirty="0">
                <a:solidFill>
                  <a:schemeClr val="bg1"/>
                </a:solidFill>
              </a:rPr>
              <a:t>Kapsuliranje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48200"/>
            <a:ext cx="8229600" cy="1981200"/>
          </a:xfrm>
        </p:spPr>
        <p:txBody>
          <a:bodyPr>
            <a:noAutofit/>
          </a:bodyPr>
          <a:lstStyle/>
          <a:p>
            <a:r>
              <a:rPr lang="en-US" sz="2000" dirty="0">
                <a:latin typeface="+mj-lt"/>
              </a:rPr>
              <a:t>Kao </a:t>
            </a:r>
            <a:r>
              <a:rPr lang="en-US" sz="2000" dirty="0" err="1">
                <a:latin typeface="+mj-lt"/>
              </a:rPr>
              <a:t>što</a:t>
            </a:r>
            <a:r>
              <a:rPr lang="en-US" sz="2000" dirty="0">
                <a:latin typeface="+mj-lt"/>
              </a:rPr>
              <a:t> se </a:t>
            </a:r>
            <a:r>
              <a:rPr lang="en-US" sz="2000" dirty="0" err="1">
                <a:latin typeface="+mj-lt"/>
              </a:rPr>
              <a:t>raspoznaje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atributi</a:t>
            </a:r>
            <a:r>
              <a:rPr lang="en-US" sz="2000" dirty="0">
                <a:latin typeface="+mj-lt"/>
              </a:rPr>
              <a:t> „</a:t>
            </a:r>
            <a:r>
              <a:rPr lang="en-US" sz="2000" dirty="0" err="1">
                <a:latin typeface="+mj-lt"/>
              </a:rPr>
              <a:t>Dužina</a:t>
            </a:r>
            <a:r>
              <a:rPr lang="en-US" sz="2000" dirty="0">
                <a:latin typeface="+mj-lt"/>
              </a:rPr>
              <a:t>”, „</a:t>
            </a:r>
            <a:r>
              <a:rPr lang="en-US" sz="2000" dirty="0" err="1">
                <a:latin typeface="+mj-lt"/>
              </a:rPr>
              <a:t>Širina</a:t>
            </a:r>
            <a:r>
              <a:rPr lang="en-US" sz="2000" dirty="0">
                <a:latin typeface="+mj-lt"/>
              </a:rPr>
              <a:t>”, „</a:t>
            </a:r>
            <a:r>
              <a:rPr lang="en-US" sz="2000" dirty="0" err="1">
                <a:latin typeface="+mj-lt"/>
              </a:rPr>
              <a:t>Visina</a:t>
            </a:r>
            <a:r>
              <a:rPr lang="en-US" sz="2000" dirty="0">
                <a:latin typeface="+mj-lt"/>
              </a:rPr>
              <a:t>” </a:t>
            </a:r>
            <a:r>
              <a:rPr lang="en-US" sz="2000" dirty="0" err="1">
                <a:latin typeface="+mj-lt"/>
              </a:rPr>
              <a:t>su</a:t>
            </a:r>
            <a:r>
              <a:rPr lang="en-US" sz="2000" dirty="0">
                <a:latin typeface="+mj-lt"/>
              </a:rPr>
              <a:t> u </a:t>
            </a:r>
            <a:r>
              <a:rPr lang="en-US" sz="2000" dirty="0" err="1">
                <a:latin typeface="+mj-lt"/>
              </a:rPr>
              <a:t>suštini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metod</a:t>
            </a:r>
            <a:r>
              <a:rPr lang="sr-Latn-RS" sz="2000" dirty="0" smtClean="0">
                <a:latin typeface="+mj-lt"/>
              </a:rPr>
              <a:t>e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koje</a:t>
            </a:r>
            <a:r>
              <a:rPr lang="sr-Latn-R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deluju</a:t>
            </a:r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kao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kvazi-ljuska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zaštićeni</a:t>
            </a:r>
            <a:r>
              <a:rPr lang="en-US" sz="2000" dirty="0">
                <a:latin typeface="+mj-lt"/>
              </a:rPr>
              <a:t> od </a:t>
            </a:r>
            <a:r>
              <a:rPr lang="en-US" sz="2000" dirty="0" err="1">
                <a:latin typeface="+mj-lt"/>
              </a:rPr>
              <a:t>direktnog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pristupa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spolja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Konsekventnim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pridržavanjem</a:t>
            </a:r>
            <a:r>
              <a:rPr lang="sr-Latn-RS" sz="2000" dirty="0" smtClean="0">
                <a:latin typeface="+mj-lt"/>
              </a:rPr>
              <a:t>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principa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enkapsulacije povećava se sigurnost pri razvoju softvera, a takođe i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ponovna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upotrebljivost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proširljivost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pogodnost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održavanja</a:t>
            </a:r>
            <a:r>
              <a:rPr lang="en-US" sz="2000" dirty="0">
                <a:latin typeface="+mj-lt"/>
              </a:rPr>
              <a:t>. To </a:t>
            </a:r>
            <a:r>
              <a:rPr lang="en-US" sz="2000" dirty="0" err="1">
                <a:latin typeface="+mj-lt"/>
              </a:rPr>
              <a:t>su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osobine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koje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značajno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utiču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cenu</a:t>
            </a:r>
            <a:r>
              <a:rPr lang="sr-Latn-R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softvera</a:t>
            </a:r>
            <a:r>
              <a:rPr lang="en-US" sz="2000" dirty="0">
                <a:latin typeface="+mj-lt"/>
              </a:rPr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1219200"/>
            <a:ext cx="7372350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274948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967154"/>
          </a:xfrm>
        </p:spPr>
        <p:txBody>
          <a:bodyPr/>
          <a:lstStyle/>
          <a:p>
            <a:r>
              <a:rPr lang="sr-Latn-RS" b="1" dirty="0" smtClean="0">
                <a:solidFill>
                  <a:schemeClr val="bg1"/>
                </a:solidFill>
              </a:rPr>
              <a:t>Primer kapsuliranja u Javi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943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public class Person{ </a:t>
            </a:r>
            <a:r>
              <a:rPr lang="sr-Latn-RS" sz="1800" dirty="0" smtClean="0">
                <a:solidFill>
                  <a:schemeClr val="bg1"/>
                </a:solidFill>
              </a:rPr>
              <a:t>//javna klasa Osoba</a:t>
            </a:r>
          </a:p>
          <a:p>
            <a:pPr marL="0" indent="0">
              <a:buNone/>
            </a:pPr>
            <a:r>
              <a:rPr lang="en-US" sz="1800" dirty="0" smtClean="0"/>
              <a:t>private </a:t>
            </a:r>
            <a:r>
              <a:rPr lang="en-US" sz="1800" dirty="0"/>
              <a:t>String name; </a:t>
            </a:r>
            <a:r>
              <a:rPr lang="sr-Latn-RS" sz="1800" dirty="0" smtClean="0"/>
              <a:t>//privatno ime</a:t>
            </a:r>
          </a:p>
          <a:p>
            <a:pPr marL="0" indent="0">
              <a:buNone/>
            </a:pPr>
            <a:r>
              <a:rPr lang="en-US" sz="1800" dirty="0" smtClean="0"/>
              <a:t>private </a:t>
            </a:r>
            <a:r>
              <a:rPr lang="en-US" sz="1800" dirty="0" err="1"/>
              <a:t>int</a:t>
            </a:r>
            <a:r>
              <a:rPr lang="en-US" sz="1800" dirty="0"/>
              <a:t> age; </a:t>
            </a:r>
            <a:r>
              <a:rPr lang="sr-Latn-RS" sz="1800" dirty="0">
                <a:solidFill>
                  <a:schemeClr val="bg1"/>
                </a:solidFill>
              </a:rPr>
              <a:t>//privatno </a:t>
            </a:r>
            <a:r>
              <a:rPr lang="sr-Latn-RS" sz="1800" dirty="0" smtClean="0">
                <a:solidFill>
                  <a:schemeClr val="bg1"/>
                </a:solidFill>
              </a:rPr>
              <a:t>starost</a:t>
            </a:r>
            <a:endParaRPr lang="sr-Latn-R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private </a:t>
            </a:r>
            <a:r>
              <a:rPr lang="en-US" sz="1800" dirty="0"/>
              <a:t>double height; </a:t>
            </a:r>
            <a:r>
              <a:rPr lang="sr-Latn-RS" sz="1800" dirty="0">
                <a:solidFill>
                  <a:schemeClr val="bg1"/>
                </a:solidFill>
              </a:rPr>
              <a:t>//privatno </a:t>
            </a:r>
            <a:r>
              <a:rPr lang="sr-Latn-RS" sz="1800" dirty="0" smtClean="0">
                <a:solidFill>
                  <a:schemeClr val="bg1"/>
                </a:solidFill>
              </a:rPr>
              <a:t>visina</a:t>
            </a:r>
            <a:endParaRPr lang="sr-Latn-RS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private </a:t>
            </a:r>
            <a:r>
              <a:rPr lang="en-US" sz="1800" dirty="0"/>
              <a:t>double weight; </a:t>
            </a:r>
            <a:r>
              <a:rPr lang="sr-Latn-RS" sz="1800" dirty="0">
                <a:solidFill>
                  <a:schemeClr val="bg1"/>
                </a:solidFill>
              </a:rPr>
              <a:t>//privatno </a:t>
            </a:r>
            <a:r>
              <a:rPr lang="sr-Latn-RS" sz="1800" dirty="0" smtClean="0">
                <a:solidFill>
                  <a:schemeClr val="bg1"/>
                </a:solidFill>
              </a:rPr>
              <a:t>težina</a:t>
            </a:r>
          </a:p>
          <a:p>
            <a:pPr marL="0" indent="0">
              <a:buNone/>
            </a:pPr>
            <a:r>
              <a:rPr lang="sr-Latn-RS" sz="1800" dirty="0" smtClean="0">
                <a:solidFill>
                  <a:schemeClr val="bg1"/>
                </a:solidFill>
              </a:rPr>
              <a:t>//</a:t>
            </a:r>
            <a:r>
              <a:rPr lang="sr-Latn-RS" sz="1800" dirty="0">
                <a:solidFill>
                  <a:schemeClr val="bg1"/>
                </a:solidFill>
              </a:rPr>
              <a:t>ostalo javne funkcije</a:t>
            </a:r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void </a:t>
            </a:r>
            <a:r>
              <a:rPr lang="en-US" sz="1800" dirty="0" err="1"/>
              <a:t>setName</a:t>
            </a:r>
            <a:r>
              <a:rPr lang="en-US" sz="1800" dirty="0"/>
              <a:t>(String name){ this.name=name; </a:t>
            </a:r>
            <a:r>
              <a:rPr lang="en-US" sz="1800" dirty="0" smtClean="0"/>
              <a:t>}</a:t>
            </a:r>
            <a:endParaRPr lang="sr-Latn-R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String </a:t>
            </a:r>
            <a:r>
              <a:rPr lang="en-US" sz="1800" dirty="0" err="1"/>
              <a:t>getName</a:t>
            </a:r>
            <a:r>
              <a:rPr lang="en-US" sz="1800" dirty="0"/>
              <a:t>(){ return name; </a:t>
            </a:r>
            <a:r>
              <a:rPr lang="en-US" sz="1800" dirty="0" smtClean="0"/>
              <a:t>}</a:t>
            </a:r>
            <a:endParaRPr lang="sr-Latn-RS" sz="1800" dirty="0" smtClean="0"/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void </a:t>
            </a:r>
            <a:r>
              <a:rPr lang="en-US" sz="1800" dirty="0" err="1"/>
              <a:t>setAge</a:t>
            </a:r>
            <a:r>
              <a:rPr lang="en-US" sz="1800" dirty="0"/>
              <a:t>(</a:t>
            </a:r>
            <a:r>
              <a:rPr lang="en-US" sz="1800" dirty="0" err="1"/>
              <a:t>int</a:t>
            </a:r>
            <a:r>
              <a:rPr lang="en-US" sz="1800" dirty="0"/>
              <a:t> age){ </a:t>
            </a:r>
            <a:r>
              <a:rPr lang="en-US" sz="1800" dirty="0" err="1"/>
              <a:t>this.age</a:t>
            </a:r>
            <a:r>
              <a:rPr lang="en-US" sz="1800" dirty="0"/>
              <a:t>=age; </a:t>
            </a:r>
            <a:r>
              <a:rPr lang="en-US" sz="1800" dirty="0" smtClean="0"/>
              <a:t>}</a:t>
            </a:r>
            <a:endParaRPr lang="sr-Latn-RS" sz="1800" dirty="0" smtClean="0"/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 err="1"/>
              <a:t>int</a:t>
            </a:r>
            <a:r>
              <a:rPr lang="en-US" sz="1800" dirty="0"/>
              <a:t> </a:t>
            </a:r>
            <a:r>
              <a:rPr lang="en-US" sz="1800" dirty="0" err="1"/>
              <a:t>getAge</a:t>
            </a:r>
            <a:r>
              <a:rPr lang="en-US" sz="1800" dirty="0"/>
              <a:t>(){ return age; </a:t>
            </a:r>
            <a:r>
              <a:rPr lang="en-US" sz="1800" dirty="0" smtClean="0"/>
              <a:t>}</a:t>
            </a:r>
            <a:endParaRPr lang="sr-Latn-RS" sz="1800" dirty="0" smtClean="0"/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void </a:t>
            </a:r>
            <a:r>
              <a:rPr lang="en-US" sz="1800" dirty="0" err="1"/>
              <a:t>setHeight</a:t>
            </a:r>
            <a:r>
              <a:rPr lang="en-US" sz="1800" dirty="0"/>
              <a:t>(double height){ </a:t>
            </a:r>
            <a:r>
              <a:rPr lang="en-US" sz="1800" dirty="0" err="1"/>
              <a:t>this.height</a:t>
            </a:r>
            <a:r>
              <a:rPr lang="en-US" sz="1800" dirty="0"/>
              <a:t>=height; } </a:t>
            </a:r>
            <a:endParaRPr lang="sr-Latn-RS" sz="1800" dirty="0" smtClean="0"/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double </a:t>
            </a:r>
            <a:r>
              <a:rPr lang="en-US" sz="1800" dirty="0" err="1"/>
              <a:t>getHeight</a:t>
            </a:r>
            <a:r>
              <a:rPr lang="en-US" sz="1800" dirty="0"/>
              <a:t>(){ return name; </a:t>
            </a:r>
            <a:r>
              <a:rPr lang="en-US" sz="1800" dirty="0" smtClean="0"/>
              <a:t>}</a:t>
            </a:r>
            <a:endParaRPr lang="sr-Latn-RS" sz="1800" dirty="0" smtClean="0"/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void </a:t>
            </a:r>
            <a:r>
              <a:rPr lang="en-US" sz="1800" dirty="0" err="1"/>
              <a:t>setWeight</a:t>
            </a:r>
            <a:r>
              <a:rPr lang="en-US" sz="1800" dirty="0"/>
              <a:t>(double weight){ </a:t>
            </a:r>
            <a:r>
              <a:rPr lang="en-US" sz="1800" dirty="0" err="1"/>
              <a:t>this.weight</a:t>
            </a:r>
            <a:r>
              <a:rPr lang="en-US" sz="1800" dirty="0"/>
              <a:t>=weight; </a:t>
            </a:r>
            <a:r>
              <a:rPr lang="en-US" sz="1800" dirty="0" smtClean="0"/>
              <a:t>}</a:t>
            </a:r>
            <a:endParaRPr lang="sr-Latn-RS" sz="1800" dirty="0" smtClean="0"/>
          </a:p>
          <a:p>
            <a:pPr marL="0" indent="0">
              <a:buNone/>
            </a:pPr>
            <a:r>
              <a:rPr lang="en-US" sz="1800" dirty="0" smtClean="0"/>
              <a:t>public </a:t>
            </a:r>
            <a:r>
              <a:rPr lang="en-US" sz="1800" dirty="0"/>
              <a:t>double </a:t>
            </a:r>
            <a:r>
              <a:rPr lang="en-US" sz="1800" dirty="0" err="1"/>
              <a:t>getWeight</a:t>
            </a:r>
            <a:r>
              <a:rPr lang="en-US" sz="1800" dirty="0"/>
              <a:t>(){ return weight; }</a:t>
            </a:r>
          </a:p>
        </p:txBody>
      </p:sp>
    </p:spTree>
    <p:extLst>
      <p:ext uri="{BB962C8B-B14F-4D97-AF65-F5344CB8AC3E}">
        <p14:creationId xmlns:p14="http://schemas.microsoft.com/office/powerpoint/2010/main" val="21179243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sl-SI" altLang="en-US" b="1" dirty="0" smtClean="0">
                <a:solidFill>
                  <a:schemeClr val="bg1"/>
                </a:solidFill>
                <a:latin typeface="Lucida Casual" charset="0"/>
              </a:rPr>
              <a:t>Nasledjivanje -</a:t>
            </a:r>
            <a:r>
              <a:rPr lang="sr-Latn-CS" altLang="en-US" b="1" dirty="0" smtClean="0">
                <a:solidFill>
                  <a:srgbClr val="000066"/>
                </a:solidFill>
              </a:rPr>
              <a:t> </a:t>
            </a:r>
            <a:r>
              <a:rPr lang="sr-Latn-CS" altLang="en-US" b="1" dirty="0" smtClean="0">
                <a:solidFill>
                  <a:schemeClr val="bg1"/>
                </a:solidFill>
              </a:rPr>
              <a:t>Inheritance</a:t>
            </a:r>
            <a:endParaRPr lang="sr-Latn-CS" altLang="en-US" b="1" dirty="0">
              <a:solidFill>
                <a:schemeClr val="bg1"/>
              </a:solidFill>
              <a:latin typeface="Lucida Casual" charset="0"/>
            </a:endParaRPr>
          </a:p>
        </p:txBody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sr-Latn-CS" altLang="en-US" sz="2400" b="1" dirty="0"/>
              <a:t>Većina ljudi smatra da je svet prirodno sačinjen od objekata međusobno povezanih na hijerarhijski način, npr. životinja, sisara i pasa. Ako bi želeli da životinje opišemo apstraktno, rekli bi da one imaju izvesne osobine, npr. veličinu, inteligenciju i vrstu skeletnog sistema. </a:t>
            </a:r>
            <a:r>
              <a:rPr lang="pl-PL" altLang="en-US" sz="2400" b="1" dirty="0"/>
              <a:t>Životinje imaju i određene aspekte ponašanja: one jedu, dišu i spavaju. </a:t>
            </a:r>
            <a:endParaRPr lang="pl-PL" altLang="en-US" sz="2400" b="1" dirty="0" smtClean="0"/>
          </a:p>
          <a:p>
            <a:pPr>
              <a:lnSpc>
                <a:spcPct val="80000"/>
              </a:lnSpc>
            </a:pPr>
            <a:r>
              <a:rPr lang="pl-PL" altLang="en-US" sz="2400" b="1" dirty="0" smtClean="0">
                <a:solidFill>
                  <a:srgbClr val="DF0332"/>
                </a:solidFill>
              </a:rPr>
              <a:t>Ovakav </a:t>
            </a:r>
            <a:r>
              <a:rPr lang="pl-PL" altLang="en-US" sz="2400" b="1" dirty="0">
                <a:solidFill>
                  <a:srgbClr val="DF0332"/>
                </a:solidFill>
              </a:rPr>
              <a:t>opis osobina i ponašanja predstavlja definiciju klase životinja.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2400" b="1" dirty="0">
              <a:solidFill>
                <a:srgbClr val="DF0332"/>
              </a:solidFill>
            </a:endParaRPr>
          </a:p>
          <a:p>
            <a:pPr>
              <a:lnSpc>
                <a:spcPct val="80000"/>
              </a:lnSpc>
            </a:pPr>
            <a:r>
              <a:rPr lang="pl-PL" altLang="en-US" sz="2400" b="1" dirty="0"/>
              <a:t>Ako želimo da definišemo određeniju klasu životinja, npr. sisare, oni bi takođe morali imati određenije osobine, npr. mlečne žlezde i tip zuba</a:t>
            </a:r>
            <a:r>
              <a:rPr lang="pl-PL" altLang="en-US" sz="24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pl-PL" altLang="en-US" sz="2400" b="1" dirty="0" smtClean="0"/>
              <a:t> </a:t>
            </a:r>
            <a:r>
              <a:rPr lang="pl-PL" altLang="en-US" sz="2400" b="1" dirty="0">
                <a:solidFill>
                  <a:srgbClr val="DF0332"/>
                </a:solidFill>
              </a:rPr>
              <a:t>Kažemo da su sisari potklasa (engl. subclass) životinja, a životinje su sisarima natklasa (engl. superclass).</a:t>
            </a:r>
          </a:p>
          <a:p>
            <a:pPr>
              <a:lnSpc>
                <a:spcPct val="80000"/>
              </a:lnSpc>
            </a:pPr>
            <a:r>
              <a:rPr lang="pl-PL" altLang="en-US" sz="2400" b="1" dirty="0">
                <a:solidFill>
                  <a:srgbClr val="DF0332"/>
                </a:solidFill>
              </a:rPr>
              <a:t>Pošto su sisari samo uže definisane životinje, oni nasleđuju sve osobine životinja. </a:t>
            </a:r>
            <a:r>
              <a:rPr lang="pl-PL" altLang="en-US" sz="2400" b="1" i="1" u="sng" dirty="0"/>
              <a:t>Potklasa koja se nalazi duboko u hijerarhiji nasleđuje osobine svih svojih predaka u hijerarhiji klase. </a:t>
            </a:r>
            <a:endParaRPr lang="sr-Latn-CS" altLang="en-US" sz="2400" b="1" i="1" u="sng" dirty="0"/>
          </a:p>
        </p:txBody>
      </p:sp>
    </p:spTree>
    <p:extLst>
      <p:ext uri="{BB962C8B-B14F-4D97-AF65-F5344CB8AC3E}">
        <p14:creationId xmlns:p14="http://schemas.microsoft.com/office/powerpoint/2010/main" val="18099315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b="1" dirty="0">
                <a:solidFill>
                  <a:schemeClr val="bg1"/>
                </a:solidFill>
                <a:latin typeface="Lucida Casual" charset="0"/>
              </a:rPr>
              <a:t>Nasledjivanje</a:t>
            </a:r>
            <a:endParaRPr lang="en-US" dirty="0"/>
          </a:p>
        </p:txBody>
      </p:sp>
      <p:pic>
        <p:nvPicPr>
          <p:cNvPr id="4098" name="Picture 2" descr="Python Tutorial: Inherit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9" y="1371600"/>
            <a:ext cx="911917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22571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b="1" dirty="0">
                <a:solidFill>
                  <a:schemeClr val="bg1"/>
                </a:solidFill>
                <a:latin typeface="Lucida Casual" charset="0"/>
              </a:rPr>
              <a:t>Nasledjivanje</a:t>
            </a:r>
            <a:endParaRPr lang="en-US" dirty="0"/>
          </a:p>
        </p:txBody>
      </p:sp>
      <p:pic>
        <p:nvPicPr>
          <p:cNvPr id="5122" name="Picture 2" descr="How is Fragile X syndrome inherited? | National Fragile X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15264" cy="537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93136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sl-SI" altLang="en-US" b="1" dirty="0" smtClean="0">
                <a:solidFill>
                  <a:schemeClr val="bg1"/>
                </a:solidFill>
                <a:latin typeface="Lucida Casual" charset="0"/>
              </a:rPr>
              <a:t>Nasledjivanje</a:t>
            </a:r>
            <a:endParaRPr lang="sr-Latn-CS" altLang="en-US" b="1" dirty="0">
              <a:solidFill>
                <a:schemeClr val="bg1"/>
              </a:solidFill>
              <a:latin typeface="Lucida Casual" charset="0"/>
            </a:endParaRPr>
          </a:p>
        </p:txBody>
      </p:sp>
      <p:sp>
        <p:nvSpPr>
          <p:cNvPr id="4843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 b="1" i="1">
                <a:solidFill>
                  <a:schemeClr val="bg1"/>
                </a:solidFill>
              </a:rPr>
              <a:t>Nasleđivanje (engl. inheritance) je proces kojim jedan objekat dobija svojstva drugog objekta.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000" b="1" i="1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r-Latn-CS" altLang="en-US" sz="2000" b="1"/>
              <a:t>Nasleđivanje je važno jer podržava koncepciju hijerarhijske klasifikacije (tj. odozgo nadole).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altLang="en-US" sz="1000" b="1"/>
              <a:t> </a:t>
            </a:r>
          </a:p>
          <a:p>
            <a:pPr lvl="1">
              <a:lnSpc>
                <a:spcPct val="80000"/>
              </a:lnSpc>
            </a:pPr>
            <a:r>
              <a:rPr lang="sr-Latn-CS" altLang="en-US" sz="1800" b="1"/>
              <a:t>Na primer zlatni retriver je deo klase pas, koja je deo klase sisar, koja je deo veće klase životinja.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sr-Latn-CS" altLang="en-US" sz="1200" b="1"/>
              <a:t> </a:t>
            </a:r>
          </a:p>
          <a:p>
            <a:pPr>
              <a:lnSpc>
                <a:spcPct val="80000"/>
              </a:lnSpc>
            </a:pPr>
            <a:r>
              <a:rPr lang="sr-Latn-CS" altLang="en-US" sz="2000" b="1" i="1">
                <a:solidFill>
                  <a:srgbClr val="DF0332"/>
                </a:solidFill>
              </a:rPr>
              <a:t>Bez postojanja hijerarhije, za svaki objekat bi se morale eksplicitno zadati sve njegove karakteristike.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000" b="1" i="1">
              <a:solidFill>
                <a:srgbClr val="DF0332"/>
              </a:solidFill>
            </a:endParaRPr>
          </a:p>
          <a:p>
            <a:pPr>
              <a:lnSpc>
                <a:spcPct val="80000"/>
              </a:lnSpc>
            </a:pPr>
            <a:r>
              <a:rPr lang="sr-Latn-CS" altLang="en-US" sz="2000" b="1"/>
              <a:t>Međutim, ako postoji nasleđivanje, za objekat treba definisati samo one karakteristike koje ga čine jedinstvenim u klasi.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altLang="en-US" sz="2000" b="1"/>
              <a:t> </a:t>
            </a:r>
          </a:p>
          <a:p>
            <a:pPr>
              <a:lnSpc>
                <a:spcPct val="80000"/>
              </a:lnSpc>
            </a:pPr>
            <a:r>
              <a:rPr lang="sr-Latn-CS" altLang="en-US" sz="2000" b="1"/>
              <a:t>Opšta svojstva objekat može da nasledi od roditelja. Na taj način, nasleđivanje predstavlja mehanizam koji omogućuje da jedan objekat bude poseban slučaj nekog opštijeg objekta. </a:t>
            </a:r>
          </a:p>
        </p:txBody>
      </p:sp>
    </p:spTree>
    <p:extLst>
      <p:ext uri="{BB962C8B-B14F-4D97-AF65-F5344CB8AC3E}">
        <p14:creationId xmlns:p14="http://schemas.microsoft.com/office/powerpoint/2010/main" val="172113254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sl-SI" altLang="en-US" b="1">
                <a:solidFill>
                  <a:schemeClr val="bg1"/>
                </a:solidFill>
                <a:latin typeface="Lucida Casual" charset="0"/>
              </a:rPr>
              <a:t>Nasleđivanje</a:t>
            </a:r>
            <a:endParaRPr lang="sr-Latn-CS" altLang="en-US" b="1">
              <a:solidFill>
                <a:schemeClr val="bg1"/>
              </a:solidFill>
              <a:latin typeface="Lucida Casual" charset="0"/>
            </a:endParaRP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r-Latn-CS" altLang="en-US" sz="2400" b="1"/>
              <a:t>Nasleđivanje je povezano i sa kapsuliranjem.</a:t>
            </a:r>
          </a:p>
          <a:p>
            <a:pPr>
              <a:lnSpc>
                <a:spcPct val="90000"/>
              </a:lnSpc>
              <a:buFontTx/>
              <a:buNone/>
            </a:pPr>
            <a:endParaRPr lang="sr-Latn-CS" altLang="en-US" sz="1000"/>
          </a:p>
          <a:p>
            <a:pPr lvl="1">
              <a:lnSpc>
                <a:spcPct val="90000"/>
              </a:lnSpc>
            </a:pPr>
            <a:r>
              <a:rPr lang="sr-Latn-CS" altLang="en-US" sz="2000" b="1">
                <a:solidFill>
                  <a:srgbClr val="DF0332"/>
                </a:solidFill>
              </a:rPr>
              <a:t>Ako klasa kapsulira neke osobine, onda će svaka potklasa imati te osobine ali i osobine kojima se potklasa izdvaja.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sr-Latn-CS" altLang="en-US" sz="2000" b="1"/>
              <a:t> </a:t>
            </a:r>
          </a:p>
          <a:p>
            <a:pPr>
              <a:lnSpc>
                <a:spcPct val="90000"/>
              </a:lnSpc>
            </a:pPr>
            <a:r>
              <a:rPr lang="sr-Latn-CS" altLang="en-US" sz="2400" b="1"/>
              <a:t>Ovo je ključna koncepcija koja omogućuje da složenost objektno orijentisanih programa raste linearnom, umesto geometrijskom progresijom.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r-Latn-CS" altLang="en-US" sz="2400" b="1"/>
              <a:t> </a:t>
            </a:r>
          </a:p>
          <a:p>
            <a:pPr>
              <a:lnSpc>
                <a:spcPct val="90000"/>
              </a:lnSpc>
            </a:pPr>
            <a:r>
              <a:rPr lang="sr-Latn-CS" altLang="en-US" sz="2400" b="1" u="sng"/>
              <a:t>Nova potklasa nasleđuje sve osobine svih svojih predaka.</a:t>
            </a:r>
            <a:r>
              <a:rPr lang="sr-Latn-CS" altLang="en-US" sz="2400" b="1"/>
              <a:t> Ona ne dolazi u dodir sa većinom ostalog koda u sistemu na nepredvidljiv način. </a:t>
            </a:r>
          </a:p>
        </p:txBody>
      </p:sp>
    </p:spTree>
    <p:extLst>
      <p:ext uri="{BB962C8B-B14F-4D97-AF65-F5344CB8AC3E}">
        <p14:creationId xmlns:p14="http://schemas.microsoft.com/office/powerpoint/2010/main" val="3624308304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086600" cy="920750"/>
          </a:xfrm>
          <a:noFill/>
        </p:spPr>
        <p:txBody>
          <a:bodyPr/>
          <a:lstStyle/>
          <a:p>
            <a:r>
              <a:rPr lang="sl-SI" altLang="en-US" sz="4000" b="1" dirty="0" smtClean="0">
                <a:solidFill>
                  <a:schemeClr val="bg1"/>
                </a:solidFill>
                <a:latin typeface="Lucida Casual" charset="0"/>
              </a:rPr>
              <a:t>Nasledjivanje</a:t>
            </a:r>
            <a:r>
              <a:rPr lang="en-US" altLang="en-US" sz="3600" b="1" dirty="0" smtClean="0"/>
              <a:t> </a:t>
            </a:r>
            <a:endParaRPr lang="en-US" altLang="en-US" dirty="0"/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484313"/>
            <a:ext cx="8058150" cy="4754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altLang="en-US" sz="2000" b="1" dirty="0"/>
              <a:t>Nasleđivanje omogućava da se definišu nove klase na osnovu postojećih</a:t>
            </a:r>
            <a:r>
              <a:rPr lang="en-GB" altLang="en-US" sz="2000" b="1" dirty="0"/>
              <a:t>.</a:t>
            </a:r>
          </a:p>
          <a:p>
            <a:pPr>
              <a:lnSpc>
                <a:spcPct val="90000"/>
              </a:lnSpc>
            </a:pPr>
            <a:endParaRPr lang="en-US" altLang="en-US" sz="2000" b="1" dirty="0">
              <a:latin typeface="Lucida Casual" charset="0"/>
            </a:endParaRPr>
          </a:p>
          <a:p>
            <a:pPr>
              <a:lnSpc>
                <a:spcPct val="90000"/>
              </a:lnSpc>
            </a:pPr>
            <a:r>
              <a:rPr lang="sl-SI" altLang="en-US" sz="2000" b="1" dirty="0">
                <a:latin typeface="Lucida Casual" charset="0"/>
              </a:rPr>
              <a:t>Nova klasa se definiše kao specijalizacija ili proširenje neke klase koja već postoji.</a:t>
            </a:r>
            <a:endParaRPr lang="en-US" altLang="en-US" sz="2000" b="1" dirty="0">
              <a:latin typeface="Lucida Casual" charset="0"/>
            </a:endParaRPr>
          </a:p>
          <a:p>
            <a:pPr>
              <a:lnSpc>
                <a:spcPct val="90000"/>
              </a:lnSpc>
            </a:pPr>
            <a:endParaRPr lang="en-GB" altLang="en-US" sz="2000" b="1" dirty="0"/>
          </a:p>
          <a:p>
            <a:pPr>
              <a:lnSpc>
                <a:spcPct val="90000"/>
              </a:lnSpc>
            </a:pPr>
            <a:r>
              <a:rPr lang="sl-SI" altLang="en-US" sz="2000" b="1" dirty="0">
                <a:latin typeface="Lucida Casual" charset="0"/>
              </a:rPr>
              <a:t>Nova klasa inicijalno ima sva svojstva klase koju nasleđuje.</a:t>
            </a:r>
            <a:r>
              <a:rPr lang="en-US" altLang="en-US" sz="2000" b="1" dirty="0">
                <a:latin typeface="Lucida Casual" charset="0"/>
              </a:rPr>
              <a:t> </a:t>
            </a:r>
          </a:p>
          <a:p>
            <a:pPr>
              <a:lnSpc>
                <a:spcPct val="90000"/>
              </a:lnSpc>
            </a:pPr>
            <a:endParaRPr lang="en-GB" altLang="en-US" sz="2000" b="1" dirty="0">
              <a:latin typeface="Lucida Casual" charset="0"/>
            </a:endParaRPr>
          </a:p>
          <a:p>
            <a:pPr>
              <a:lnSpc>
                <a:spcPct val="90000"/>
              </a:lnSpc>
            </a:pPr>
            <a:r>
              <a:rPr lang="sl-SI" altLang="en-US" sz="2000" b="1" dirty="0">
                <a:latin typeface="Lucida Casual" charset="0"/>
              </a:rPr>
              <a:t>Novoj klasi mogu da budu pridodata nova svojstva.</a:t>
            </a:r>
            <a:endParaRPr lang="en-GB" altLang="en-US" sz="2000" b="1" dirty="0">
              <a:latin typeface="Lucida Casual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000" b="1" dirty="0">
              <a:latin typeface="Lucida Casual" charset="0"/>
            </a:endParaRPr>
          </a:p>
          <a:p>
            <a:pPr>
              <a:lnSpc>
                <a:spcPct val="90000"/>
              </a:lnSpc>
            </a:pPr>
            <a:r>
              <a:rPr lang="sl-SI" altLang="en-US" sz="2000" b="1" dirty="0">
                <a:latin typeface="Lucida Casual" charset="0"/>
              </a:rPr>
              <a:t>Kada jedna klasa, u </a:t>
            </a:r>
            <a:r>
              <a:rPr lang="en-US" altLang="en-US" sz="2000" b="1" dirty="0" smtClean="0">
                <a:latin typeface="Lucida Casual" charset="0"/>
              </a:rPr>
              <a:t>OO</a:t>
            </a:r>
            <a:r>
              <a:rPr lang="sr-Latn-RS" altLang="en-US" sz="2000" b="1" dirty="0" smtClean="0">
                <a:latin typeface="Lucida Casual" charset="0"/>
              </a:rPr>
              <a:t>M</a:t>
            </a:r>
            <a:r>
              <a:rPr lang="sl-SI" altLang="en-US" sz="2000" b="1" dirty="0" smtClean="0">
                <a:latin typeface="Lucida Casual" charset="0"/>
              </a:rPr>
              <a:t> </a:t>
            </a:r>
            <a:r>
              <a:rPr lang="sl-SI" altLang="en-US" sz="2000" b="1" dirty="0">
                <a:latin typeface="Lucida Casual" charset="0"/>
              </a:rPr>
              <a:t>terminologiji podklasa </a:t>
            </a:r>
            <a:r>
              <a:rPr lang="en-GB" altLang="en-US" sz="2000" b="1" dirty="0">
                <a:latin typeface="Lucida Casual" charset="0"/>
              </a:rPr>
              <a:t> (“subclass”, “child class”, “derived class”)</a:t>
            </a:r>
            <a:r>
              <a:rPr lang="sl-SI" altLang="en-US" sz="2000" b="1" dirty="0">
                <a:latin typeface="Lucida Casual" charset="0"/>
              </a:rPr>
              <a:t>,</a:t>
            </a:r>
            <a:r>
              <a:rPr lang="en-GB" altLang="en-US" sz="2000" b="1" dirty="0">
                <a:latin typeface="Lucida Casual" charset="0"/>
              </a:rPr>
              <a:t> </a:t>
            </a:r>
            <a:r>
              <a:rPr lang="sl-SI" altLang="en-US" sz="2000" b="1" dirty="0">
                <a:latin typeface="Lucida Casual" charset="0"/>
              </a:rPr>
              <a:t>nasleđuje neku klasu ,</a:t>
            </a:r>
            <a:r>
              <a:rPr lang="en-GB" altLang="en-US" sz="2000" b="1" dirty="0">
                <a:latin typeface="Lucida Casual" charset="0"/>
              </a:rPr>
              <a:t> </a:t>
            </a:r>
            <a:r>
              <a:rPr lang="sl-SI" altLang="en-US" sz="2000" b="1" dirty="0">
                <a:latin typeface="Lucida Casual" charset="0"/>
              </a:rPr>
              <a:t>u </a:t>
            </a:r>
            <a:r>
              <a:rPr lang="en-US" altLang="en-US" sz="2000" b="1" dirty="0" smtClean="0">
                <a:latin typeface="Lucida Casual" charset="0"/>
              </a:rPr>
              <a:t>OO</a:t>
            </a:r>
            <a:r>
              <a:rPr lang="sr-Latn-RS" altLang="en-US" sz="2000" b="1" dirty="0" smtClean="0">
                <a:latin typeface="Lucida Casual" charset="0"/>
              </a:rPr>
              <a:t>M</a:t>
            </a:r>
            <a:r>
              <a:rPr lang="sl-SI" altLang="en-US" sz="2000" b="1" dirty="0" smtClean="0">
                <a:latin typeface="Lucida Casual" charset="0"/>
              </a:rPr>
              <a:t> </a:t>
            </a:r>
            <a:r>
              <a:rPr lang="sl-SI" altLang="en-US" sz="2000" b="1" dirty="0">
                <a:latin typeface="Lucida Casual" charset="0"/>
              </a:rPr>
              <a:t>terminologiji superklasa </a:t>
            </a:r>
            <a:r>
              <a:rPr lang="en-GB" altLang="en-US" sz="2000" b="1" dirty="0">
                <a:latin typeface="Lucida Casual" charset="0"/>
              </a:rPr>
              <a:t>(“superclass”, “parent class”, “base class”), </a:t>
            </a:r>
            <a:r>
              <a:rPr lang="sl-SI" altLang="en-US" sz="2000" b="1" dirty="0">
                <a:latin typeface="Lucida Casual" charset="0"/>
              </a:rPr>
              <a:t>onda podklasa nasleđuje sva svojstva superklase.</a:t>
            </a:r>
            <a:r>
              <a:rPr lang="en-GB" altLang="en-US" sz="2000" b="1" dirty="0">
                <a:latin typeface="Lucida Casu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6666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9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9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9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9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9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298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7250"/>
          </a:xfrm>
        </p:spPr>
        <p:txBody>
          <a:bodyPr/>
          <a:lstStyle/>
          <a:p>
            <a:r>
              <a:rPr lang="sl-SI" altLang="en-US" b="1" dirty="0" smtClean="0">
                <a:solidFill>
                  <a:schemeClr val="bg1"/>
                </a:solidFill>
                <a:latin typeface="Lucida Casual" charset="0"/>
              </a:rPr>
              <a:t>Nasledjivanje</a:t>
            </a:r>
            <a:endParaRPr lang="en-GB" altLang="en-US" b="1" dirty="0">
              <a:solidFill>
                <a:schemeClr val="bg1"/>
              </a:solidFill>
              <a:latin typeface="Lucida Casual" charset="0"/>
            </a:endParaRPr>
          </a:p>
        </p:txBody>
      </p:sp>
      <p:sp>
        <p:nvSpPr>
          <p:cNvPr id="438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052513"/>
            <a:ext cx="8229600" cy="1224359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sz="2400" b="1" dirty="0"/>
          </a:p>
          <a:p>
            <a:pPr>
              <a:lnSpc>
                <a:spcPct val="90000"/>
              </a:lnSpc>
            </a:pPr>
            <a:r>
              <a:rPr lang="sr-Latn-CS" altLang="en-US" sz="2400" b="1" dirty="0"/>
              <a:t>Nasleđuju se sva svojstva postojeće klase i njima se dodaju nova.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GB" altLang="en-US" sz="2400" b="1" dirty="0"/>
          </a:p>
        </p:txBody>
      </p:sp>
      <p:pic>
        <p:nvPicPr>
          <p:cNvPr id="4382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71" y="2362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60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pl-PL" b="1" dirty="0" smtClean="0"/>
              <a:t>MODEL WEB APLIKACIJE I UML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Unified Modeling Language(UML) je </a:t>
            </a:r>
            <a:r>
              <a:rPr lang="en-US" dirty="0" err="1"/>
              <a:t>vizuelni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modelovanje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, </a:t>
            </a:r>
            <a:r>
              <a:rPr lang="en-US" dirty="0" err="1"/>
              <a:t>vizualizaciju</a:t>
            </a:r>
            <a:r>
              <a:rPr lang="en-US" dirty="0"/>
              <a:t>, </a:t>
            </a:r>
            <a:r>
              <a:rPr lang="en-US" dirty="0" err="1"/>
              <a:t>konstrukciju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dokumentovanje</a:t>
            </a:r>
            <a:r>
              <a:rPr lang="en-US" dirty="0"/>
              <a:t> </a:t>
            </a:r>
            <a:r>
              <a:rPr lang="en-US" dirty="0" err="1"/>
              <a:t>softverskih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 </a:t>
            </a:r>
            <a:r>
              <a:rPr lang="en-US" dirty="0" err="1"/>
              <a:t>Koristi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analizu</a:t>
            </a:r>
            <a:r>
              <a:rPr lang="en-US" dirty="0"/>
              <a:t>, </a:t>
            </a:r>
            <a:r>
              <a:rPr lang="en-US" dirty="0" err="1"/>
              <a:t>dizajn</a:t>
            </a:r>
            <a:r>
              <a:rPr lang="en-US" dirty="0"/>
              <a:t>, </a:t>
            </a:r>
            <a:r>
              <a:rPr lang="en-US" dirty="0" err="1"/>
              <a:t>pretragu</a:t>
            </a:r>
            <a:r>
              <a:rPr lang="en-US" dirty="0"/>
              <a:t>, </a:t>
            </a:r>
            <a:r>
              <a:rPr lang="en-US" dirty="0" err="1"/>
              <a:t>konfigurisanje</a:t>
            </a:r>
            <a:r>
              <a:rPr lang="en-US" dirty="0"/>
              <a:t>, </a:t>
            </a:r>
            <a:r>
              <a:rPr lang="en-US" dirty="0" err="1"/>
              <a:t>održavanje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kontrolu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 o </a:t>
            </a:r>
            <a:r>
              <a:rPr lang="en-US" dirty="0" err="1"/>
              <a:t>sistemu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smtClean="0"/>
              <a:t>UML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statičkoj</a:t>
            </a:r>
            <a:r>
              <a:rPr lang="en-US" dirty="0"/>
              <a:t> </a:t>
            </a:r>
            <a:r>
              <a:rPr lang="en-US" dirty="0" err="1"/>
              <a:t>strukturi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dinamičkom</a:t>
            </a:r>
            <a:r>
              <a:rPr lang="en-US" dirty="0"/>
              <a:t> </a:t>
            </a:r>
            <a:r>
              <a:rPr lang="en-US" dirty="0" err="1"/>
              <a:t>ponašanju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 </a:t>
            </a:r>
            <a:r>
              <a:rPr lang="en-US" dirty="0" err="1"/>
              <a:t>Statičke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definišu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važne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njihovu</a:t>
            </a:r>
            <a:r>
              <a:rPr lang="en-US" dirty="0"/>
              <a:t> </a:t>
            </a:r>
            <a:r>
              <a:rPr lang="en-US" dirty="0" err="1"/>
              <a:t>implementaciju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/>
              <a:t>izmeĎu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. </a:t>
            </a:r>
            <a:r>
              <a:rPr lang="en-US" dirty="0" err="1"/>
              <a:t>Dinamičko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definiše</a:t>
            </a:r>
            <a:r>
              <a:rPr lang="en-US" dirty="0"/>
              <a:t> </a:t>
            </a:r>
            <a:r>
              <a:rPr lang="en-US" dirty="0" err="1"/>
              <a:t>istoriju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u </a:t>
            </a:r>
            <a:r>
              <a:rPr lang="en-US" dirty="0" err="1"/>
              <a:t>vremenu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komunikaciju</a:t>
            </a:r>
            <a:r>
              <a:rPr lang="en-US" dirty="0"/>
              <a:t> </a:t>
            </a:r>
            <a:r>
              <a:rPr lang="en-US" dirty="0" err="1"/>
              <a:t>izmeĎu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postigli</a:t>
            </a:r>
            <a:r>
              <a:rPr lang="en-US" dirty="0"/>
              <a:t> </a:t>
            </a:r>
            <a:r>
              <a:rPr lang="en-US" dirty="0" err="1"/>
              <a:t>odreĎeni</a:t>
            </a:r>
            <a:r>
              <a:rPr lang="en-US" dirty="0"/>
              <a:t> </a:t>
            </a:r>
            <a:r>
              <a:rPr lang="en-US" dirty="0" err="1"/>
              <a:t>ciljevi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smtClean="0"/>
              <a:t>UML </a:t>
            </a:r>
            <a:r>
              <a:rPr lang="en-US" dirty="0"/>
              <a:t>u </a:t>
            </a:r>
            <a:r>
              <a:rPr lang="en-US" dirty="0" err="1"/>
              <a:t>osnovi</a:t>
            </a:r>
            <a:r>
              <a:rPr lang="en-US" dirty="0"/>
              <a:t>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programski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. On je </a:t>
            </a:r>
            <a:r>
              <a:rPr lang="en-US" dirty="0" err="1"/>
              <a:t>diskretan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modelovanje</a:t>
            </a:r>
            <a:r>
              <a:rPr lang="en-US" dirty="0"/>
              <a:t>. </a:t>
            </a:r>
            <a:r>
              <a:rPr lang="en-US" dirty="0" err="1"/>
              <a:t>Namena</a:t>
            </a:r>
            <a:r>
              <a:rPr lang="en-US" dirty="0"/>
              <a:t> UML-a je da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en-US" dirty="0" err="1"/>
              <a:t>univerzalni</a:t>
            </a:r>
            <a:r>
              <a:rPr lang="en-US" dirty="0"/>
              <a:t> </a:t>
            </a:r>
            <a:r>
              <a:rPr lang="en-US" dirty="0" err="1"/>
              <a:t>jezik</a:t>
            </a:r>
            <a:r>
              <a:rPr lang="en-US" dirty="0"/>
              <a:t> </a:t>
            </a:r>
            <a:r>
              <a:rPr lang="en-US" dirty="0" err="1"/>
              <a:t>modelovanja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diskretne</a:t>
            </a:r>
            <a:r>
              <a:rPr lang="en-US" dirty="0"/>
              <a:t> </a:t>
            </a:r>
            <a:r>
              <a:rPr lang="en-US" dirty="0" err="1" smtClean="0"/>
              <a:t>sisteme</a:t>
            </a:r>
            <a:r>
              <a:rPr lang="sr-Latn-RS" dirty="0" smtClean="0"/>
              <a:t> </a:t>
            </a:r>
            <a:r>
              <a:rPr lang="en-US" dirty="0" smtClean="0"/>
              <a:t>- </a:t>
            </a:r>
            <a:r>
              <a:rPr lang="en-US" dirty="0" err="1"/>
              <a:t>softverske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, </a:t>
            </a:r>
            <a:r>
              <a:rPr lang="en-US" dirty="0" err="1"/>
              <a:t>organizacijske</a:t>
            </a:r>
            <a:r>
              <a:rPr lang="en-US" dirty="0"/>
              <a:t> </a:t>
            </a:r>
            <a:r>
              <a:rPr lang="en-US" dirty="0" err="1"/>
              <a:t>sisteme</a:t>
            </a:r>
            <a:r>
              <a:rPr lang="en-US" dirty="0"/>
              <a:t>, </a:t>
            </a:r>
            <a:r>
              <a:rPr lang="en-US" dirty="0" err="1"/>
              <a:t>sisteme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logiku</a:t>
            </a:r>
            <a:r>
              <a:rPr lang="en-US" dirty="0"/>
              <a:t>. UML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/>
              <a:t>konstruisanje</a:t>
            </a:r>
            <a:r>
              <a:rPr lang="en-US" dirty="0"/>
              <a:t> </a:t>
            </a:r>
            <a:r>
              <a:rPr lang="en-US" dirty="0" err="1"/>
              <a:t>šema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modeluju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opisujući</a:t>
            </a:r>
            <a:r>
              <a:rPr lang="en-US" dirty="0"/>
              <a:t>: </a:t>
            </a:r>
            <a:endParaRPr lang="sr-Latn-R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Konceptualne</a:t>
            </a:r>
            <a:r>
              <a:rPr lang="en-US" dirty="0" smtClean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poput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 </a:t>
            </a:r>
            <a:r>
              <a:rPr lang="en-US" dirty="0" err="1"/>
              <a:t>poslovanja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funkcije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</a:p>
          <a:p>
            <a:r>
              <a:rPr lang="en-US" dirty="0" err="1" smtClean="0"/>
              <a:t>Konkretne</a:t>
            </a:r>
            <a:r>
              <a:rPr lang="en-US" dirty="0" smtClean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tipovi</a:t>
            </a:r>
            <a:r>
              <a:rPr lang="en-US" dirty="0"/>
              <a:t> </a:t>
            </a:r>
            <a:r>
              <a:rPr lang="en-US" dirty="0" err="1"/>
              <a:t>klasa</a:t>
            </a:r>
            <a:r>
              <a:rPr lang="en-US" dirty="0"/>
              <a:t>, </a:t>
            </a:r>
            <a:r>
              <a:rPr lang="en-US" dirty="0" err="1"/>
              <a:t>šeme</a:t>
            </a:r>
            <a:r>
              <a:rPr lang="en-US" dirty="0"/>
              <a:t> </a:t>
            </a:r>
            <a:r>
              <a:rPr lang="en-US" dirty="0" err="1"/>
              <a:t>baza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softverske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87944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052513"/>
          </a:xfrm>
        </p:spPr>
        <p:txBody>
          <a:bodyPr/>
          <a:lstStyle/>
          <a:p>
            <a:r>
              <a:rPr lang="sl-SI" altLang="en-US" sz="4000" b="1" dirty="0">
                <a:solidFill>
                  <a:schemeClr val="bg1"/>
                </a:solidFill>
                <a:latin typeface="Lucida Casual" charset="0"/>
              </a:rPr>
              <a:t>Polimorfizam</a:t>
            </a:r>
            <a:endParaRPr lang="sr-Latn-CS" altLang="en-US" sz="4000" b="1" dirty="0">
              <a:solidFill>
                <a:schemeClr val="bg1"/>
              </a:solidFill>
              <a:latin typeface="Lucida Casual" charset="0"/>
            </a:endParaRPr>
          </a:p>
        </p:txBody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 b="1" dirty="0"/>
              <a:t>Polimorfizam (engl. polymorphism), reč grčkog porekla, znači </a:t>
            </a:r>
            <a:r>
              <a:rPr lang="sr-Latn-CS" altLang="en-US" sz="2000" b="1" dirty="0">
                <a:solidFill>
                  <a:schemeClr val="bg1"/>
                </a:solidFill>
              </a:rPr>
              <a:t>"mnogo oblika"</a:t>
            </a:r>
            <a:r>
              <a:rPr lang="sr-Latn-CS" altLang="en-US" sz="2000" b="1" dirty="0"/>
              <a:t> i predstavlja osobinu koja omogućuje da se </a:t>
            </a:r>
            <a:r>
              <a:rPr lang="sr-Latn-CS" altLang="en-US" sz="2000" b="1" i="1" dirty="0">
                <a:solidFill>
                  <a:schemeClr val="bg1"/>
                </a:solidFill>
              </a:rPr>
              <a:t>jedan način pristupa koristi za opštu klasu akcija</a:t>
            </a:r>
            <a:r>
              <a:rPr lang="sr-Latn-CS" altLang="en-US" sz="2000" b="1" i="1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sr-Latn-CS" altLang="en-US" sz="2000" b="1" i="1" dirty="0" smtClean="0">
                <a:solidFill>
                  <a:schemeClr val="bg1"/>
                </a:solidFill>
              </a:rPr>
              <a:t> </a:t>
            </a:r>
            <a:endParaRPr lang="sr-Latn-CS" altLang="en-US" sz="2000" b="1" i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sr-Latn-CS" altLang="en-US" sz="2000" b="1" dirty="0"/>
              <a:t>Specifičnost akcije biće određena tačnom prirodom situacije. Razmotrimo stek (strukturu "poslednji koji uđe, prvi izlazi"):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r-Latn-CS" altLang="en-US" sz="2000" b="1" dirty="0"/>
              <a:t> </a:t>
            </a:r>
          </a:p>
          <a:p>
            <a:pPr lvl="1">
              <a:lnSpc>
                <a:spcPct val="80000"/>
              </a:lnSpc>
            </a:pPr>
            <a:r>
              <a:rPr lang="pl-PL" altLang="en-US" sz="1800" b="1" dirty="0"/>
              <a:t>Možemo da imamo program kome su potrebne tri vrste steka: jedan za cele brojeve, drugi za brojeve u pokretnom zarezu, a treći za znake.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l-PL" altLang="en-US" sz="1800" b="1" dirty="0"/>
              <a:t> </a:t>
            </a:r>
          </a:p>
          <a:p>
            <a:pPr>
              <a:lnSpc>
                <a:spcPct val="80000"/>
              </a:lnSpc>
            </a:pPr>
            <a:r>
              <a:rPr lang="pl-PL" altLang="en-US" sz="2000" b="1" u="sng" dirty="0">
                <a:solidFill>
                  <a:srgbClr val="DF0332"/>
                </a:solidFill>
              </a:rPr>
              <a:t>Algoritam kojim se obrazuju stekovi uvek je isti</a:t>
            </a:r>
            <a:r>
              <a:rPr lang="pl-PL" altLang="en-US" sz="2000" b="1" dirty="0"/>
              <a:t>, bez obzira na to što se u njima čuvaju različiti podaci. U jezicima koji nisu objektno orijentisani morali bi za svaki stek da napišemo poseban skup naredbi u kojima bi se koristila različita imena. Međutim, zbog postojanja polimorfizma, u C*++ možemo da definišemo opšti skup naredbi za stekove koji će imati ista imena.</a:t>
            </a:r>
            <a:endParaRPr lang="sr-Latn-C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87053783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en-US" sz="3600" b="1">
                <a:solidFill>
                  <a:schemeClr val="bg1"/>
                </a:solidFill>
                <a:latin typeface="Lucida Casual" charset="0"/>
              </a:rPr>
              <a:t>Polimorfizam</a:t>
            </a:r>
            <a:endParaRPr lang="en-US" altLang="en-US" sz="3600" b="1">
              <a:solidFill>
                <a:schemeClr val="bg1"/>
              </a:solidFill>
              <a:latin typeface="Lucida Casual" charset="0"/>
            </a:endParaRP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8218488" cy="4683125"/>
          </a:xfrm>
        </p:spPr>
        <p:txBody>
          <a:bodyPr/>
          <a:lstStyle/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sl-SI" altLang="en-US" sz="2400" b="1" dirty="0"/>
              <a:t>Polimorfizam se često navodi kao najače svojstvo </a:t>
            </a:r>
            <a:r>
              <a:rPr lang="sl-SI" altLang="en-US" sz="2400" b="1" dirty="0" smtClean="0"/>
              <a:t>OOM </a:t>
            </a:r>
            <a:r>
              <a:rPr lang="sl-SI" altLang="en-US" sz="2400" b="1" dirty="0"/>
              <a:t>jezika.</a:t>
            </a:r>
            <a:endParaRPr lang="en-US" altLang="en-US" sz="2400" b="1" dirty="0"/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altLang="en-US" sz="2400" b="1" dirty="0"/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sl-SI" altLang="en-US" sz="2400" b="1" dirty="0"/>
              <a:t>Termin označava “više formi” -</a:t>
            </a:r>
            <a:r>
              <a:rPr lang="en-US" altLang="en-US" sz="2400" b="1" dirty="0"/>
              <a:t> "many forms", </a:t>
            </a:r>
            <a:r>
              <a:rPr lang="sl-SI" altLang="en-US" sz="2400" b="1" dirty="0"/>
              <a:t>i u kontekstu objektnih jezika ukazuje na mogućnost da se metodi više objekata pozivaju preko istog interfejsa. 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altLang="en-US" sz="2400" b="1" dirty="0"/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sl-SI" altLang="en-US" sz="2400" b="1" dirty="0"/>
              <a:t>Sposobnost da raziličiti objekti odgovore ne iste objekte (na sebi svojstven način)</a:t>
            </a:r>
            <a:r>
              <a:rPr lang="en-US" altLang="en-US" sz="2400" b="1" dirty="0"/>
              <a:t>. </a:t>
            </a:r>
          </a:p>
          <a:p>
            <a:pPr lvl="1">
              <a:lnSpc>
                <a:spcPct val="90000"/>
              </a:lnSpc>
              <a:buClr>
                <a:schemeClr val="tx2"/>
              </a:buClr>
            </a:pPr>
            <a:endParaRPr lang="en-US" altLang="en-US" sz="2400" b="1" dirty="0"/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sl-SI" altLang="en-US" sz="2400" b="1" dirty="0"/>
              <a:t>Koristi se isti interfejs za ratličite objekte</a:t>
            </a:r>
            <a:r>
              <a:rPr lang="fi-FI" altLang="en-US" sz="2400" b="1" dirty="0"/>
              <a:t>.</a:t>
            </a:r>
            <a:r>
              <a:rPr lang="fi-FI" altLang="en-US" sz="2000" b="1" dirty="0"/>
              <a:t> 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69377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5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4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4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544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81075"/>
          </a:xfrm>
        </p:spPr>
        <p:txBody>
          <a:bodyPr/>
          <a:lstStyle/>
          <a:p>
            <a:r>
              <a:rPr lang="sl-SI" altLang="en-US" sz="4000" b="1">
                <a:solidFill>
                  <a:schemeClr val="bg1"/>
                </a:solidFill>
                <a:latin typeface="Lucida Casual" charset="0"/>
              </a:rPr>
              <a:t>Polimorfizam</a:t>
            </a:r>
            <a:endParaRPr lang="sr-Latn-CS" altLang="en-US" sz="4000" b="1">
              <a:solidFill>
                <a:schemeClr val="bg1"/>
              </a:solidFill>
              <a:latin typeface="Lucida Casual" charset="0"/>
            </a:endParaRPr>
          </a:p>
        </p:txBody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en-US" sz="2800" b="1"/>
              <a:t>Uopšteno govoreći, koncept polimorfizma često se prikazuje frazom "jedan način pristupa, više metoda". </a:t>
            </a:r>
          </a:p>
          <a:p>
            <a:pPr lvl="1">
              <a:lnSpc>
                <a:spcPct val="80000"/>
              </a:lnSpc>
            </a:pPr>
            <a:r>
              <a:rPr lang="pl-PL" altLang="en-US" sz="2400" b="1" i="1"/>
              <a:t>Ovo znači mogućnost pravljenja opšteg načina pristupa za rad sa grupom srodnih aktivnosti.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pl-PL" altLang="en-US" sz="2400" b="1" i="1">
                <a:solidFill>
                  <a:srgbClr val="DF0332"/>
                </a:solidFill>
              </a:rPr>
              <a:t> </a:t>
            </a:r>
          </a:p>
          <a:p>
            <a:pPr>
              <a:lnSpc>
                <a:spcPct val="80000"/>
              </a:lnSpc>
            </a:pPr>
            <a:r>
              <a:rPr lang="pl-PL" altLang="en-US" sz="2800" b="1"/>
              <a:t>To pomaže smanjenju složenosti, omogućujući da se istim načinom pristupa zada opšta klasa akcija.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altLang="en-US" sz="1200" b="1"/>
              <a:t> </a:t>
            </a:r>
          </a:p>
          <a:p>
            <a:pPr>
              <a:lnSpc>
                <a:spcPct val="80000"/>
              </a:lnSpc>
            </a:pPr>
            <a:r>
              <a:rPr lang="pl-PL" altLang="en-US" sz="2800" b="1"/>
              <a:t>Na prevodiocu je da odabere specifičnu akciju (tj. metodu) shodno situaciji. </a:t>
            </a:r>
            <a:r>
              <a:rPr lang="it-IT" altLang="en-US" sz="2800" b="1"/>
              <a:t>Programer ne mora ručno da bira. Potrebno je samo da zapamti i iskoristi opšti pristup.</a:t>
            </a:r>
            <a:endParaRPr lang="sr-Latn-CS" altLang="en-US" sz="2800" b="1"/>
          </a:p>
        </p:txBody>
      </p:sp>
    </p:spTree>
    <p:extLst>
      <p:ext uri="{BB962C8B-B14F-4D97-AF65-F5344CB8AC3E}">
        <p14:creationId xmlns:p14="http://schemas.microsoft.com/office/powerpoint/2010/main" val="830506625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solidFill>
                  <a:schemeClr val="bg1"/>
                </a:solidFill>
                <a:latin typeface="+mn-lt"/>
              </a:rPr>
              <a:t>POLIMORFIZAM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neki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 </a:t>
            </a:r>
            <a:r>
              <a:rPr lang="en-US" dirty="0" err="1"/>
              <a:t>nekom</a:t>
            </a:r>
            <a:r>
              <a:rPr lang="en-US" dirty="0"/>
              <a:t> </a:t>
            </a:r>
            <a:r>
              <a:rPr lang="en-US" dirty="0" err="1"/>
              <a:t>porukom</a:t>
            </a:r>
            <a:r>
              <a:rPr lang="en-US" dirty="0"/>
              <a:t>, </a:t>
            </a:r>
            <a:r>
              <a:rPr lang="en-US" dirty="0" err="1" smtClean="0"/>
              <a:t>jedinstvenim</a:t>
            </a:r>
            <a:r>
              <a:rPr lang="en-US" dirty="0" smtClean="0"/>
              <a:t> </a:t>
            </a:r>
            <a:r>
              <a:rPr lang="en-US" dirty="0" err="1"/>
              <a:t>mehanizmom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 smtClean="0"/>
              <a:t>komunikaciju</a:t>
            </a:r>
            <a:r>
              <a:rPr lang="sr-Latn-RS" dirty="0" smtClean="0"/>
              <a:t> </a:t>
            </a:r>
            <a:r>
              <a:rPr lang="vi-VN" dirty="0" smtClean="0"/>
              <a:t>između </a:t>
            </a:r>
            <a:r>
              <a:rPr lang="vi-VN" dirty="0"/>
              <a:t>objekata, aktivira, on </a:t>
            </a:r>
            <a:r>
              <a:rPr lang="vi-VN" dirty="0" smtClean="0"/>
              <a:t>reaguje</a:t>
            </a:r>
            <a:r>
              <a:rPr lang="sr-Latn-RS" dirty="0" smtClean="0"/>
              <a:t> </a:t>
            </a:r>
            <a:r>
              <a:rPr lang="vi-VN" dirty="0" smtClean="0"/>
              <a:t>izvršavanjem </a:t>
            </a:r>
            <a:r>
              <a:rPr lang="vi-VN" dirty="0"/>
              <a:t>neke njemu dodeljene metode, pri čemu </a:t>
            </a:r>
            <a:r>
              <a:rPr lang="vi-VN" dirty="0" smtClean="0"/>
              <a:t>se</a:t>
            </a:r>
            <a:r>
              <a:rPr lang="sr-Latn-RS" dirty="0" smtClean="0"/>
              <a:t> </a:t>
            </a:r>
            <a:r>
              <a:rPr lang="nn-NO" dirty="0" smtClean="0"/>
              <a:t>mogu </a:t>
            </a:r>
            <a:r>
              <a:rPr lang="nn-NO" dirty="0"/>
              <a:t>opet aktivirati i drugi objekti</a:t>
            </a:r>
            <a:r>
              <a:rPr lang="nn-NO" dirty="0" smtClean="0"/>
              <a:t>.</a:t>
            </a:r>
            <a:endParaRPr lang="sr-Latn-RS" dirty="0" smtClean="0"/>
          </a:p>
          <a:p>
            <a:pPr marL="0" indent="0">
              <a:buNone/>
            </a:pPr>
            <a:endParaRPr lang="nn-NO" dirty="0"/>
          </a:p>
          <a:p>
            <a:r>
              <a:rPr lang="sv-SE" dirty="0"/>
              <a:t>Iz sledećeg primera se jasno vidi razlika </a:t>
            </a:r>
            <a:r>
              <a:rPr lang="sv-SE" dirty="0" smtClean="0"/>
              <a:t>u</a:t>
            </a:r>
            <a:r>
              <a:rPr lang="sr-Latn-RS" dirty="0" smtClean="0"/>
              <a:t> </a:t>
            </a:r>
            <a:r>
              <a:rPr lang="sv-SE" dirty="0" smtClean="0"/>
              <a:t>klasičnom </a:t>
            </a:r>
            <a:r>
              <a:rPr lang="sv-SE" dirty="0"/>
              <a:t>proceduralnom (ALGOL, FORTRAN</a:t>
            </a:r>
            <a:r>
              <a:rPr lang="sv-SE" dirty="0" smtClean="0"/>
              <a:t>,</a:t>
            </a:r>
            <a:r>
              <a:rPr lang="sr-Latn-RS" dirty="0" smtClean="0"/>
              <a:t> </a:t>
            </a:r>
            <a:r>
              <a:rPr lang="pt-BR" dirty="0" smtClean="0"/>
              <a:t>BASIC</a:t>
            </a:r>
            <a:r>
              <a:rPr lang="pt-BR" dirty="0"/>
              <a:t>, PASCAL, C, ...) i objektno-orijentisanom pristupu.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49186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POLIMORFIZAM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355" y="1295400"/>
            <a:ext cx="73723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712034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>
                <a:solidFill>
                  <a:schemeClr val="bg1"/>
                </a:solidFill>
              </a:rPr>
              <a:t>POLIMORFIZAM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3999"/>
            <a:ext cx="6248400" cy="4682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92331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20" y="0"/>
            <a:ext cx="8229600" cy="1096962"/>
          </a:xfrm>
        </p:spPr>
        <p:txBody>
          <a:bodyPr/>
          <a:lstStyle/>
          <a:p>
            <a:r>
              <a:rPr lang="sr-Latn-RS" b="1" dirty="0" smtClean="0"/>
              <a:t>POLIMORFIZAM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Treba napomenuti da kako kod atributa, tako kod metoda, između atributa objekata i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atributa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, kao i između metoda objekata i metoda klasa traba činiti razliku. Atributi, koji važe za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objekte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dodeljuju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čemu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objekti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pristup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atributima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Slično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važi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To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znači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atribut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egzistira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instance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da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svake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pojedine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instance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promeniti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je ta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promena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odmah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raspoznatljiva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sve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instance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488460"/>
            <a:ext cx="6985070" cy="33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8892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020762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Notacija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3657600"/>
          </a:xfrm>
        </p:spPr>
        <p:txBody>
          <a:bodyPr>
            <a:normAutofit/>
          </a:bodyPr>
          <a:lstStyle/>
          <a:p>
            <a:r>
              <a:rPr lang="it-IT" sz="2800" dirty="0" smtClean="0">
                <a:latin typeface="+mj-lt"/>
              </a:rPr>
              <a:t>Atributi</a:t>
            </a:r>
            <a:r>
              <a:rPr lang="it-IT" sz="2800" dirty="0">
                <a:latin typeface="+mj-lt"/>
              </a:rPr>
              <a:t>, metode i osiguranja se </a:t>
            </a:r>
            <a:r>
              <a:rPr lang="it-IT" sz="2800" dirty="0" smtClean="0">
                <a:latin typeface="+mj-lt"/>
              </a:rPr>
              <a:t>pri</a:t>
            </a:r>
            <a:r>
              <a:rPr lang="sr-Latn-RS" sz="2800" dirty="0" smtClean="0">
                <a:latin typeface="+mj-lt"/>
              </a:rPr>
              <a:t> </a:t>
            </a:r>
            <a:r>
              <a:rPr lang="it-IT" sz="2800" dirty="0" smtClean="0">
                <a:latin typeface="+mj-lt"/>
              </a:rPr>
              <a:t>modeliranju </a:t>
            </a:r>
            <a:r>
              <a:rPr lang="it-IT" sz="2800" dirty="0">
                <a:latin typeface="+mj-lt"/>
              </a:rPr>
              <a:t>klasa unose po strogo definisanoj notaciji</a:t>
            </a:r>
            <a:r>
              <a:rPr lang="it-IT" sz="2800" dirty="0" smtClean="0">
                <a:latin typeface="+mj-lt"/>
              </a:rPr>
              <a:t>.</a:t>
            </a:r>
            <a:r>
              <a:rPr lang="sr-Latn-RS" sz="2800" dirty="0" smtClean="0">
                <a:latin typeface="+mj-lt"/>
              </a:rPr>
              <a:t> 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Za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atribute i metode su pritom, unutar pravougaonika predviđenog za predstavljanje klase </a:t>
            </a:r>
            <a:r>
              <a:rPr lang="vi-VN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– izvan</a:t>
            </a:r>
            <a:r>
              <a:rPr lang="sr-Latn-R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b-NO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rubrike </a:t>
            </a:r>
            <a:r>
              <a:rPr lang="nb-NO" sz="2800" dirty="0">
                <a:latin typeface="+mj-lt"/>
              </a:rPr>
              <a:t>za ime klase i razdvojeno jednom horizontalnom linijom – predviđene sopstvene </a:t>
            </a:r>
            <a:r>
              <a:rPr lang="nb-NO" sz="2800" dirty="0" smtClean="0">
                <a:latin typeface="+mj-lt"/>
              </a:rPr>
              <a:t>rubrike</a:t>
            </a:r>
            <a:r>
              <a:rPr lang="en-US" sz="2800" dirty="0" smtClean="0">
                <a:latin typeface="+mj-lt"/>
              </a:rPr>
              <a:t>.</a:t>
            </a:r>
            <a:endParaRPr lang="en-US" sz="2800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310553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791200"/>
            <a:ext cx="73152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602" y="3603440"/>
            <a:ext cx="4535888" cy="195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701620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r>
              <a:rPr lang="en-US" b="1" dirty="0" err="1"/>
              <a:t>Metode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Metode se takođe daju najmanje svojim imenom, koje prema UML-konvenciji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takođe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počinje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malim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slovom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razmatrane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uslužni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servisi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”, one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objašnjene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signaturom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sastoji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najviše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imena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operacije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parametara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argumenata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potrebi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tipa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izlaznog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rezultata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opštem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slučaju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signatura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sintaksa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sledeći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izgled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8" y="2819400"/>
            <a:ext cx="72009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08" y="4267200"/>
            <a:ext cx="72009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70681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/>
          </a:bodyPr>
          <a:lstStyle/>
          <a:p>
            <a:r>
              <a:rPr lang="en-US" sz="4000" b="1" dirty="0" err="1"/>
              <a:t>Prvi</a:t>
            </a:r>
            <a:r>
              <a:rPr lang="en-US" sz="4000" b="1" dirty="0"/>
              <a:t> </a:t>
            </a:r>
            <a:r>
              <a:rPr lang="en-US" sz="4000" b="1" dirty="0" err="1"/>
              <a:t>kontakt</a:t>
            </a:r>
            <a:r>
              <a:rPr lang="en-US" sz="4000" b="1" dirty="0"/>
              <a:t> </a:t>
            </a:r>
            <a:r>
              <a:rPr lang="en-US" sz="4000" b="1" dirty="0" err="1"/>
              <a:t>sa</a:t>
            </a:r>
            <a:r>
              <a:rPr lang="en-US" sz="4000" b="1" dirty="0"/>
              <a:t> JAVA </a:t>
            </a:r>
            <a:r>
              <a:rPr lang="en-US" sz="4000" b="1" dirty="0" err="1"/>
              <a:t>programom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610600" cy="1371599"/>
          </a:xfrm>
        </p:spPr>
        <p:txBody>
          <a:bodyPr>
            <a:normAutofit/>
          </a:bodyPr>
          <a:lstStyle/>
          <a:p>
            <a:r>
              <a:rPr lang="en-US" sz="2400" dirty="0" err="1"/>
              <a:t>Za</a:t>
            </a:r>
            <a:r>
              <a:rPr lang="en-US" sz="2400" dirty="0"/>
              <a:t> primer </a:t>
            </a:r>
            <a:r>
              <a:rPr lang="en-US" sz="2400" dirty="0" err="1"/>
              <a:t>projektovanja</a:t>
            </a:r>
            <a:r>
              <a:rPr lang="en-US" sz="2400" dirty="0"/>
              <a:t> </a:t>
            </a:r>
            <a:r>
              <a:rPr lang="en-US" sz="2400" dirty="0" err="1"/>
              <a:t>noseće</a:t>
            </a:r>
            <a:r>
              <a:rPr lang="en-US" sz="2400" dirty="0"/>
              <a:t> </a:t>
            </a:r>
            <a:r>
              <a:rPr lang="en-US" sz="2400" dirty="0" err="1"/>
              <a:t>konstrukcije</a:t>
            </a:r>
            <a:r>
              <a:rPr lang="en-US" sz="2400" dirty="0"/>
              <a:t> </a:t>
            </a:r>
            <a:r>
              <a:rPr lang="en-US" sz="2400" dirty="0" err="1"/>
              <a:t>može</a:t>
            </a:r>
            <a:r>
              <a:rPr lang="en-US" sz="2400" dirty="0"/>
              <a:t> se do </a:t>
            </a:r>
            <a:r>
              <a:rPr lang="en-US" sz="2400" dirty="0" err="1"/>
              <a:t>sada</a:t>
            </a:r>
            <a:r>
              <a:rPr lang="en-US" sz="2400" dirty="0"/>
              <a:t> </a:t>
            </a:r>
            <a:r>
              <a:rPr lang="en-US" sz="2400" dirty="0" err="1"/>
              <a:t>uvedeni</a:t>
            </a:r>
            <a:r>
              <a:rPr lang="en-US" sz="2400" dirty="0"/>
              <a:t> </a:t>
            </a:r>
            <a:r>
              <a:rPr lang="en-US" sz="2400" dirty="0" err="1"/>
              <a:t>koncept</a:t>
            </a:r>
            <a:r>
              <a:rPr lang="en-US" sz="2400" dirty="0"/>
              <a:t> </a:t>
            </a:r>
            <a:r>
              <a:rPr lang="en-US" sz="2400" dirty="0" err="1"/>
              <a:t>predstaviti</a:t>
            </a:r>
            <a:r>
              <a:rPr lang="en-US" sz="2400" dirty="0"/>
              <a:t> </a:t>
            </a:r>
            <a:r>
              <a:rPr lang="en-US" sz="2400" dirty="0" smtClean="0"/>
              <a:t>u</a:t>
            </a:r>
            <a:r>
              <a:rPr lang="sr-Latn-RS" sz="2400" dirty="0" smtClean="0"/>
              <a:t> </a:t>
            </a:r>
            <a:r>
              <a:rPr lang="pt-BR" sz="2400" dirty="0" smtClean="0"/>
              <a:t>programu </a:t>
            </a:r>
            <a:r>
              <a:rPr lang="pt-BR" sz="2400" dirty="0"/>
              <a:t>JAVA. To predstavljanje treba istovremeno da bude uvod u </a:t>
            </a:r>
            <a:r>
              <a:rPr lang="pt-BR" sz="2400" dirty="0" smtClean="0"/>
              <a:t>JAVA</a:t>
            </a:r>
            <a:r>
              <a:rPr lang="sr-Latn-RS" sz="2400" dirty="0" smtClean="0"/>
              <a:t> p</a:t>
            </a:r>
            <a:r>
              <a:rPr lang="pt-BR" sz="2400" dirty="0" smtClean="0"/>
              <a:t>rogramiranje.</a:t>
            </a:r>
            <a:endParaRPr lang="sr-Latn-R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28600" y="2286000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Elementarni problem, predstavljen u UML notaciji (minimalni nivo). </a:t>
            </a:r>
            <a:r>
              <a:rPr lang="sr-Latn-RS" dirty="0" smtClean="0"/>
              <a:t>P</a:t>
            </a:r>
            <a:r>
              <a:rPr lang="nn-NO" dirty="0" smtClean="0"/>
              <a:t>roblem </a:t>
            </a:r>
            <a:r>
              <a:rPr lang="nn-NO" dirty="0"/>
              <a:t>se sastoji iz jedne klase pod imenom „Greda”: biće kreirane dve </a:t>
            </a:r>
            <a:r>
              <a:rPr lang="nn-NO" dirty="0" smtClean="0"/>
              <a:t>instance</a:t>
            </a:r>
            <a:r>
              <a:rPr lang="sr-Latn-RS" dirty="0" smtClean="0"/>
              <a:t> </a:t>
            </a:r>
            <a:r>
              <a:rPr lang="pt-BR" dirty="0" smtClean="0"/>
              <a:t>klase</a:t>
            </a:r>
            <a:r>
              <a:rPr lang="pt-BR" dirty="0"/>
              <a:t>, objekti „Noseca_greda” i „Nadvratnik”.</a:t>
            </a:r>
            <a:endParaRPr lang="pl-PL" dirty="0" smtClean="0"/>
          </a:p>
          <a:p>
            <a:endParaRPr lang="en-US" sz="2000" dirty="0" smtClean="0"/>
          </a:p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6" y="4114800"/>
            <a:ext cx="37338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419600" y="22860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Prevođenje sa detaljnim opisom pomoću komentara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5800" y="2932331"/>
            <a:ext cx="4267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/*</a:t>
            </a:r>
            <a:r>
              <a:rPr lang="en-US" sz="1400" dirty="0" err="1" smtClean="0">
                <a:solidFill>
                  <a:schemeClr val="bg1"/>
                </a:solidFill>
              </a:rPr>
              <a:t>Prvo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se </a:t>
            </a:r>
            <a:r>
              <a:rPr lang="en-US" sz="1400" dirty="0" err="1">
                <a:solidFill>
                  <a:schemeClr val="bg1"/>
                </a:solidFill>
              </a:rPr>
              <a:t>definise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klasa</a:t>
            </a:r>
            <a:r>
              <a:rPr lang="en-US" sz="1400" dirty="0">
                <a:solidFill>
                  <a:schemeClr val="bg1"/>
                </a:solidFill>
              </a:rPr>
              <a:t> „</a:t>
            </a:r>
            <a:r>
              <a:rPr lang="en-US" sz="1400" dirty="0" err="1">
                <a:solidFill>
                  <a:schemeClr val="bg1"/>
                </a:solidFill>
              </a:rPr>
              <a:t>Greda</a:t>
            </a:r>
            <a:r>
              <a:rPr lang="en-US" sz="1400" dirty="0">
                <a:solidFill>
                  <a:schemeClr val="bg1"/>
                </a:solidFill>
              </a:rPr>
              <a:t>”. </a:t>
            </a:r>
            <a:r>
              <a:rPr lang="en-US" sz="1400" dirty="0" err="1">
                <a:solidFill>
                  <a:schemeClr val="bg1"/>
                </a:solidFill>
              </a:rPr>
              <a:t>Ovde</a:t>
            </a:r>
            <a:r>
              <a:rPr lang="en-US" sz="1400" dirty="0">
                <a:solidFill>
                  <a:schemeClr val="bg1"/>
                </a:solidFill>
              </a:rPr>
              <a:t> se </a:t>
            </a:r>
            <a:r>
              <a:rPr lang="en-US" sz="1400" dirty="0" err="1">
                <a:solidFill>
                  <a:schemeClr val="bg1"/>
                </a:solidFill>
              </a:rPr>
              <a:t>primenjuje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kljucna</a:t>
            </a:r>
            <a:r>
              <a:rPr lang="en-US" sz="1400" dirty="0">
                <a:solidFill>
                  <a:schemeClr val="bg1"/>
                </a:solidFill>
              </a:rPr>
              <a:t> rec „class</a:t>
            </a:r>
            <a:r>
              <a:rPr lang="en-US" sz="1400" dirty="0" smtClean="0">
                <a:solidFill>
                  <a:schemeClr val="bg1"/>
                </a:solidFill>
              </a:rPr>
              <a:t>”*/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/>
              <a:t>public class </a:t>
            </a:r>
            <a:r>
              <a:rPr lang="en-US" sz="1400" dirty="0" err="1" smtClean="0"/>
              <a:t>Greda</a:t>
            </a:r>
            <a:r>
              <a:rPr lang="sr-Latn-RS" sz="1400" dirty="0" smtClean="0"/>
              <a:t> </a:t>
            </a:r>
            <a:r>
              <a:rPr lang="sr-Latn-RS" sz="1400" dirty="0" smtClean="0">
                <a:solidFill>
                  <a:schemeClr val="bg1"/>
                </a:solidFill>
              </a:rPr>
              <a:t>//javna klasa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smtClean="0"/>
              <a:t>{</a:t>
            </a:r>
            <a:endParaRPr lang="sr-Latn-RS" sz="1400" dirty="0" smtClean="0"/>
          </a:p>
          <a:p>
            <a:r>
              <a:rPr lang="nb-NO" sz="1400" dirty="0" smtClean="0">
                <a:solidFill>
                  <a:schemeClr val="bg1"/>
                </a:solidFill>
              </a:rPr>
              <a:t>/</a:t>
            </a:r>
            <a:r>
              <a:rPr lang="sr-Latn-RS" sz="1400" dirty="0" smtClean="0">
                <a:solidFill>
                  <a:schemeClr val="bg1"/>
                </a:solidFill>
              </a:rPr>
              <a:t>*</a:t>
            </a:r>
            <a:r>
              <a:rPr lang="nb-NO" sz="1400" dirty="0" smtClean="0">
                <a:solidFill>
                  <a:schemeClr val="bg1"/>
                </a:solidFill>
              </a:rPr>
              <a:t> </a:t>
            </a:r>
            <a:r>
              <a:rPr lang="nb-NO" sz="1400" dirty="0">
                <a:solidFill>
                  <a:schemeClr val="bg1"/>
                </a:solidFill>
              </a:rPr>
              <a:t>vidljivost definise naredbom „private”; </a:t>
            </a:r>
            <a:r>
              <a:rPr lang="nb-NO" sz="1400" dirty="0" smtClean="0">
                <a:solidFill>
                  <a:schemeClr val="bg1"/>
                </a:solidFill>
              </a:rPr>
              <a:t>pristup</a:t>
            </a:r>
            <a:r>
              <a:rPr lang="sr-Latn-R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moguc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samo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unutar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klase</a:t>
            </a:r>
            <a:r>
              <a:rPr lang="en-US" sz="1400" dirty="0" smtClean="0">
                <a:solidFill>
                  <a:schemeClr val="bg1"/>
                </a:solidFill>
              </a:rPr>
              <a:t> */</a:t>
            </a:r>
          </a:p>
          <a:p>
            <a:r>
              <a:rPr lang="en-US" sz="1400" dirty="0"/>
              <a:t>public double </a:t>
            </a:r>
            <a:r>
              <a:rPr lang="en-US" sz="1400" dirty="0" err="1"/>
              <a:t>duzina</a:t>
            </a:r>
            <a:r>
              <a:rPr lang="en-US" sz="1400" dirty="0"/>
              <a:t>, </a:t>
            </a:r>
            <a:r>
              <a:rPr lang="en-US" sz="1400" dirty="0" err="1"/>
              <a:t>sirina</a:t>
            </a:r>
            <a:r>
              <a:rPr lang="en-US" sz="1400" dirty="0"/>
              <a:t>, </a:t>
            </a:r>
            <a:r>
              <a:rPr lang="en-US" sz="1400" dirty="0" err="1"/>
              <a:t>visina</a:t>
            </a:r>
            <a:r>
              <a:rPr lang="en-US" sz="1400" dirty="0" smtClean="0"/>
              <a:t>;</a:t>
            </a:r>
            <a:endParaRPr lang="sr-Latn-RS" sz="1400" dirty="0" smtClean="0"/>
          </a:p>
          <a:p>
            <a:r>
              <a:rPr lang="pl-PL" sz="1400" dirty="0" smtClean="0">
                <a:solidFill>
                  <a:schemeClr val="bg1"/>
                </a:solidFill>
              </a:rPr>
              <a:t>/* </a:t>
            </a:r>
            <a:r>
              <a:rPr lang="pl-PL" sz="1400" dirty="0">
                <a:solidFill>
                  <a:schemeClr val="bg1"/>
                </a:solidFill>
              </a:rPr>
              <a:t>specijalna metoda za konstruisanje objekata je tzv. </a:t>
            </a:r>
            <a:r>
              <a:rPr lang="pl-PL" sz="1400" dirty="0" smtClean="0">
                <a:solidFill>
                  <a:schemeClr val="bg1"/>
                </a:solidFill>
              </a:rPr>
              <a:t>Konstruktor</a:t>
            </a:r>
            <a:r>
              <a:rPr lang="en-US" sz="1400" dirty="0" smtClean="0">
                <a:solidFill>
                  <a:schemeClr val="bg1"/>
                </a:solidFill>
              </a:rPr>
              <a:t>*/</a:t>
            </a:r>
          </a:p>
          <a:p>
            <a:r>
              <a:rPr lang="en-US" sz="1400" dirty="0"/>
              <a:t>public </a:t>
            </a:r>
            <a:r>
              <a:rPr lang="en-US" sz="1400" dirty="0" err="1"/>
              <a:t>Greda</a:t>
            </a:r>
            <a:r>
              <a:rPr lang="en-US" sz="1400" dirty="0"/>
              <a:t>(double d, double s, double v)</a:t>
            </a:r>
          </a:p>
          <a:p>
            <a:r>
              <a:rPr lang="en-US" sz="1400" dirty="0" smtClean="0"/>
              <a:t>{</a:t>
            </a:r>
            <a:r>
              <a:rPr lang="en-US" sz="1400" dirty="0" smtClean="0">
                <a:solidFill>
                  <a:schemeClr val="bg1"/>
                </a:solidFill>
              </a:rPr>
              <a:t>// </a:t>
            </a:r>
            <a:r>
              <a:rPr lang="en-US" sz="1400" dirty="0" err="1">
                <a:solidFill>
                  <a:schemeClr val="bg1"/>
                </a:solidFill>
              </a:rPr>
              <a:t>Povezivanje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atributima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 err="1"/>
              <a:t>duzina</a:t>
            </a:r>
            <a:r>
              <a:rPr lang="en-US" sz="1400" dirty="0"/>
              <a:t> = d;</a:t>
            </a:r>
          </a:p>
          <a:p>
            <a:r>
              <a:rPr lang="en-US" sz="1400" dirty="0" err="1"/>
              <a:t>sirina</a:t>
            </a:r>
            <a:r>
              <a:rPr lang="en-US" sz="1400" dirty="0"/>
              <a:t> = s;</a:t>
            </a:r>
          </a:p>
          <a:p>
            <a:r>
              <a:rPr lang="en-US" sz="1400" dirty="0" err="1"/>
              <a:t>visina</a:t>
            </a:r>
            <a:r>
              <a:rPr lang="en-US" sz="1400" dirty="0"/>
              <a:t> = v</a:t>
            </a:r>
            <a:r>
              <a:rPr lang="en-US" sz="1400" dirty="0" smtClean="0"/>
              <a:t>;}</a:t>
            </a:r>
            <a:endParaRPr lang="sr-Latn-RS" sz="1400" dirty="0" smtClean="0"/>
          </a:p>
          <a:p>
            <a:r>
              <a:rPr lang="pl-PL" sz="1400" dirty="0">
                <a:solidFill>
                  <a:schemeClr val="bg1"/>
                </a:solidFill>
              </a:rPr>
              <a:t>// Metode za izlaz podataka (rezultata</a:t>
            </a:r>
            <a:r>
              <a:rPr lang="pl-PL" sz="14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1400" dirty="0"/>
              <a:t>public double </a:t>
            </a:r>
            <a:r>
              <a:rPr lang="en-US" sz="1400" dirty="0" err="1"/>
              <a:t>izlDuzina</a:t>
            </a:r>
            <a:r>
              <a:rPr lang="en-US" sz="1400" dirty="0"/>
              <a:t>()</a:t>
            </a:r>
          </a:p>
          <a:p>
            <a:r>
              <a:rPr lang="en-US" sz="1400" dirty="0" smtClean="0"/>
              <a:t>{return </a:t>
            </a:r>
            <a:r>
              <a:rPr lang="en-US" sz="1400" dirty="0" err="1"/>
              <a:t>duzina</a:t>
            </a:r>
            <a:r>
              <a:rPr lang="en-US" sz="1400" dirty="0" smtClean="0"/>
              <a:t>;}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721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Kako</a:t>
            </a:r>
            <a:r>
              <a:rPr lang="en-US" b="1" dirty="0" smtClean="0"/>
              <a:t> </a:t>
            </a:r>
            <a:r>
              <a:rPr lang="en-US" b="1" dirty="0"/>
              <a:t>je </a:t>
            </a:r>
            <a:r>
              <a:rPr lang="en-US" b="1" dirty="0" err="1"/>
              <a:t>nastao</a:t>
            </a:r>
            <a:r>
              <a:rPr lang="en-US" b="1" dirty="0"/>
              <a:t> UML?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371600"/>
            <a:ext cx="6924675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5081644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043354"/>
          </a:xfrm>
        </p:spPr>
        <p:txBody>
          <a:bodyPr/>
          <a:lstStyle/>
          <a:p>
            <a:r>
              <a:rPr lang="en-US" b="1" dirty="0" err="1" smtClean="0"/>
              <a:t>Prvi</a:t>
            </a:r>
            <a:r>
              <a:rPr lang="en-US" b="1" dirty="0" smtClean="0"/>
              <a:t> </a:t>
            </a:r>
            <a:r>
              <a:rPr lang="en-US" b="1" dirty="0" err="1" smtClean="0"/>
              <a:t>kontakt</a:t>
            </a:r>
            <a:r>
              <a:rPr lang="en-US" b="1" dirty="0" smtClean="0"/>
              <a:t> </a:t>
            </a:r>
            <a:r>
              <a:rPr lang="en-US" b="1" dirty="0" err="1" smtClean="0"/>
              <a:t>sa</a:t>
            </a:r>
            <a:r>
              <a:rPr lang="en-US" b="1" dirty="0" smtClean="0"/>
              <a:t> JAVA </a:t>
            </a:r>
            <a:r>
              <a:rPr lang="en-US" b="1" dirty="0" err="1" smtClean="0"/>
              <a:t>programom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6705600" cy="57150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vi-VN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Prevođenje sa detaljnim opisom pomoću komentara</a:t>
            </a:r>
            <a:r>
              <a:rPr lang="sr-Latn-R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/*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Prvo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definise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Greda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Ovde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primenjuje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kljucna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rec „class”*/</a:t>
            </a:r>
          </a:p>
          <a:p>
            <a:pPr marL="0" indent="0">
              <a:buNone/>
            </a:pP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class </a:t>
            </a: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Greda</a:t>
            </a:r>
            <a:r>
              <a:rPr lang="sr-Latn-R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//javna klasa</a:t>
            </a:r>
            <a:endParaRPr lang="en-US" sz="4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  <a:endParaRPr lang="sr-Latn-RS" sz="4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sr-Latn-R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nb-NO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vidljivost definise naredbom „private”; pristup</a:t>
            </a:r>
            <a:r>
              <a:rPr lang="sr-Latn-R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moguc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samo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unutar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*/</a:t>
            </a:r>
          </a:p>
          <a:p>
            <a:pPr marL="0" indent="0">
              <a:buNone/>
            </a:pP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double </a:t>
            </a: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duzina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sirina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sr-Latn-R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</a:t>
            </a:r>
            <a:r>
              <a:rPr lang="sr-Latn-R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tip atributa</a:t>
            </a:r>
            <a:endParaRPr lang="sr-Latn-RS" sz="4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/* specijalna metoda za konstruisanje objekata je tzv. Konstruktor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*/</a:t>
            </a:r>
          </a:p>
          <a:p>
            <a:pPr marL="0" indent="0">
              <a:buNone/>
            </a:pP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</a:t>
            </a: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Greda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(double d, double s, double v)</a:t>
            </a:r>
          </a:p>
          <a:p>
            <a:pPr marL="0" indent="0">
              <a:buNone/>
            </a:pP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{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Povezivanje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atributima</a:t>
            </a:r>
            <a:endParaRPr lang="en-US" sz="4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duzina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d;</a:t>
            </a:r>
          </a:p>
          <a:p>
            <a:pPr marL="0" indent="0">
              <a:buNone/>
            </a:pP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sirina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s;</a:t>
            </a:r>
          </a:p>
          <a:p>
            <a:pPr marL="0" indent="0">
              <a:buNone/>
            </a:pP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visina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 = v;}</a:t>
            </a:r>
            <a:endParaRPr lang="sr-Latn-RS" sz="4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pl-PL" sz="49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Metode za izlaz podataka (rezultata)</a:t>
            </a:r>
          </a:p>
          <a:p>
            <a:pPr marL="0" indent="0">
              <a:buNone/>
            </a:pP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public double </a:t>
            </a: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izlDuzina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None/>
            </a:pP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{return </a:t>
            </a:r>
            <a:r>
              <a:rPr lang="en-US" sz="49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duzina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;}</a:t>
            </a:r>
            <a:endParaRPr lang="sr-Latn-RS" sz="49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public double </a:t>
            </a:r>
            <a:r>
              <a:rPr lang="en-US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izlSirina</a:t>
            </a: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None/>
            </a:pP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{return </a:t>
            </a:r>
            <a:r>
              <a:rPr lang="en-US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sirina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;}</a:t>
            </a:r>
            <a:endParaRPr lang="en-US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public double </a:t>
            </a:r>
            <a:r>
              <a:rPr lang="en-US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izlVisina</a:t>
            </a: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None/>
            </a:pP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{return </a:t>
            </a:r>
            <a:r>
              <a:rPr lang="en-US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visina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;}</a:t>
            </a:r>
            <a:endParaRPr lang="en-US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// </a:t>
            </a:r>
            <a:r>
              <a:rPr lang="en-US" sz="4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Metod</a:t>
            </a: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izracunavanje</a:t>
            </a: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povrsine</a:t>
            </a: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poprecnog</a:t>
            </a:r>
            <a:r>
              <a:rPr lang="en-US" sz="4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9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preseka</a:t>
            </a:r>
            <a:endParaRPr lang="en-US" sz="4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public double </a:t>
            </a:r>
            <a:r>
              <a:rPr lang="en-US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izracArea</a:t>
            </a: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()</a:t>
            </a:r>
          </a:p>
          <a:p>
            <a:pPr marL="0" indent="0">
              <a:buNone/>
            </a:pP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{return </a:t>
            </a:r>
            <a:r>
              <a:rPr lang="en-US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sirina</a:t>
            </a: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4900" dirty="0" err="1">
                <a:latin typeface="Calibri" panose="020F0502020204030204" pitchFamily="34" charset="0"/>
                <a:cs typeface="Calibri" panose="020F0502020204030204" pitchFamily="34" charset="0"/>
              </a:rPr>
              <a:t>visina</a:t>
            </a:r>
            <a:r>
              <a:rPr lang="en-US" sz="4900" dirty="0" smtClean="0">
                <a:latin typeface="Calibri" panose="020F0502020204030204" pitchFamily="34" charset="0"/>
                <a:cs typeface="Calibri" panose="020F0502020204030204" pitchFamily="34" charset="0"/>
              </a:rPr>
              <a:t>;}</a:t>
            </a:r>
            <a:endParaRPr lang="en-US" sz="4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4900" dirty="0">
                <a:latin typeface="Calibri" panose="020F0502020204030204" pitchFamily="34" charset="0"/>
                <a:cs typeface="Calibri" panose="020F0502020204030204" pitchFamily="34" charset="0"/>
              </a:rPr>
              <a:t>}</a:t>
            </a:r>
            <a:endParaRPr lang="en-US" sz="49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89974" y="2805165"/>
            <a:ext cx="380162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/</a:t>
            </a:r>
            <a:r>
              <a:rPr lang="sr-Latn-RS" sz="1200" dirty="0" smtClean="0">
                <a:solidFill>
                  <a:schemeClr val="bg1"/>
                </a:solidFill>
              </a:rPr>
              <a:t>*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Za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testiranje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klase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Greda</a:t>
            </a:r>
            <a:r>
              <a:rPr lang="en-US" sz="1200" dirty="0">
                <a:solidFill>
                  <a:schemeClr val="bg1"/>
                </a:solidFill>
              </a:rPr>
              <a:t> – </a:t>
            </a:r>
            <a:r>
              <a:rPr lang="en-US" sz="1200" dirty="0" err="1">
                <a:solidFill>
                  <a:schemeClr val="bg1"/>
                </a:solidFill>
              </a:rPr>
              <a:t>nezavisno</a:t>
            </a:r>
            <a:r>
              <a:rPr lang="en-US" sz="1200" dirty="0">
                <a:solidFill>
                  <a:schemeClr val="bg1"/>
                </a:solidFill>
              </a:rPr>
              <a:t> od </a:t>
            </a:r>
            <a:r>
              <a:rPr lang="en-US" sz="1200" dirty="0" err="1">
                <a:solidFill>
                  <a:schemeClr val="bg1"/>
                </a:solidFill>
              </a:rPr>
              <a:t>dalje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primene</a:t>
            </a:r>
            <a:r>
              <a:rPr lang="en-US" sz="1200" dirty="0">
                <a:solidFill>
                  <a:schemeClr val="bg1"/>
                </a:solidFill>
              </a:rPr>
              <a:t> – </a:t>
            </a:r>
            <a:r>
              <a:rPr lang="en-US" sz="1200" dirty="0" err="1">
                <a:solidFill>
                  <a:schemeClr val="bg1"/>
                </a:solidFill>
              </a:rPr>
              <a:t>definise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sr-Latn-RS" sz="1200" dirty="0" smtClean="0">
                <a:solidFill>
                  <a:schemeClr val="bg1"/>
                </a:solidFill>
              </a:rPr>
              <a:t> se </a:t>
            </a:r>
            <a:r>
              <a:rPr lang="en-US" sz="1200" dirty="0" err="1" smtClean="0">
                <a:solidFill>
                  <a:schemeClr val="bg1"/>
                </a:solidFill>
              </a:rPr>
              <a:t>klasa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GredaTest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smtClean="0">
                <a:solidFill>
                  <a:schemeClr val="bg1"/>
                </a:solidFill>
              </a:rPr>
              <a:t>; </a:t>
            </a:r>
            <a:r>
              <a:rPr lang="sr-Latn-RS" sz="1200" dirty="0" smtClean="0">
                <a:solidFill>
                  <a:schemeClr val="bg1"/>
                </a:solidFill>
              </a:rPr>
              <a:t>*</a:t>
            </a:r>
            <a:r>
              <a:rPr lang="en-US" sz="1200" dirty="0" smtClean="0">
                <a:solidFill>
                  <a:schemeClr val="bg1"/>
                </a:solidFill>
              </a:rPr>
              <a:t>/</a:t>
            </a:r>
            <a:endParaRPr lang="sr-Latn-RS" sz="1200" dirty="0" smtClean="0">
              <a:solidFill>
                <a:schemeClr val="bg1"/>
              </a:solidFill>
            </a:endParaRPr>
          </a:p>
          <a:p>
            <a:r>
              <a:rPr lang="en-US" sz="1200" dirty="0"/>
              <a:t>public class </a:t>
            </a:r>
            <a:r>
              <a:rPr lang="en-US" sz="1200" dirty="0" err="1"/>
              <a:t>GredaTest</a:t>
            </a:r>
            <a:endParaRPr lang="en-US" sz="1200" dirty="0"/>
          </a:p>
          <a:p>
            <a:r>
              <a:rPr lang="en-US" sz="1200" dirty="0" smtClean="0"/>
              <a:t>{</a:t>
            </a:r>
            <a:r>
              <a:rPr lang="en-US" sz="1200" dirty="0"/>
              <a:t>public static void main(String[] </a:t>
            </a:r>
            <a:r>
              <a:rPr lang="en-US" sz="1200" dirty="0" err="1"/>
              <a:t>args</a:t>
            </a:r>
            <a:r>
              <a:rPr lang="en-US" sz="1200" dirty="0"/>
              <a:t>)</a:t>
            </a:r>
          </a:p>
          <a:p>
            <a:r>
              <a:rPr lang="en-US" sz="1200" dirty="0" smtClean="0"/>
              <a:t>{</a:t>
            </a:r>
            <a:r>
              <a:rPr lang="en-US" sz="1200" dirty="0" err="1"/>
              <a:t>Greda</a:t>
            </a:r>
            <a:r>
              <a:rPr lang="en-US" sz="1200" dirty="0"/>
              <a:t> </a:t>
            </a:r>
            <a:r>
              <a:rPr lang="en-US" sz="1200" dirty="0" err="1"/>
              <a:t>Noseca_greda</a:t>
            </a:r>
            <a:r>
              <a:rPr lang="en-US" sz="1200" dirty="0"/>
              <a:t> = new </a:t>
            </a:r>
            <a:r>
              <a:rPr lang="en-US" sz="1200" dirty="0" err="1"/>
              <a:t>Greda</a:t>
            </a:r>
            <a:r>
              <a:rPr lang="en-US" sz="1200" dirty="0" smtClean="0"/>
              <a:t>();</a:t>
            </a:r>
            <a:endParaRPr lang="sr-Latn-RS" sz="1200" dirty="0" smtClean="0"/>
          </a:p>
          <a:p>
            <a:r>
              <a:rPr lang="en-US" sz="1200" dirty="0" err="1"/>
              <a:t>Noseca_greda.duzina</a:t>
            </a:r>
            <a:r>
              <a:rPr lang="en-US" sz="1200" dirty="0"/>
              <a:t> = 3.5;</a:t>
            </a:r>
          </a:p>
          <a:p>
            <a:r>
              <a:rPr lang="en-US" sz="1200" dirty="0" err="1"/>
              <a:t>Noseca_greda.sirina</a:t>
            </a:r>
            <a:r>
              <a:rPr lang="en-US" sz="1200" dirty="0"/>
              <a:t> = 0.2;</a:t>
            </a:r>
          </a:p>
          <a:p>
            <a:r>
              <a:rPr lang="en-US" sz="1200" dirty="0" err="1"/>
              <a:t>Noseca_greda.visina</a:t>
            </a:r>
            <a:r>
              <a:rPr lang="en-US" sz="1200" dirty="0"/>
              <a:t> = 0.35</a:t>
            </a:r>
            <a:r>
              <a:rPr lang="en-US" sz="1200" dirty="0" smtClean="0"/>
              <a:t>;</a:t>
            </a:r>
            <a:endParaRPr lang="sr-Latn-RS" sz="1200" dirty="0" smtClean="0"/>
          </a:p>
          <a:p>
            <a:r>
              <a:rPr lang="en-US" sz="1200" dirty="0" err="1"/>
              <a:t>Greda</a:t>
            </a:r>
            <a:r>
              <a:rPr lang="en-US" sz="1200" dirty="0"/>
              <a:t> </a:t>
            </a:r>
            <a:r>
              <a:rPr lang="en-US" sz="1200" dirty="0" err="1"/>
              <a:t>Nadvratnik</a:t>
            </a:r>
            <a:r>
              <a:rPr lang="en-US" sz="1200" dirty="0"/>
              <a:t> = new </a:t>
            </a:r>
            <a:r>
              <a:rPr lang="en-US" sz="1200" dirty="0" err="1"/>
              <a:t>Greda</a:t>
            </a:r>
            <a:r>
              <a:rPr lang="en-US" sz="1200" dirty="0"/>
              <a:t> (3.5, 0.2, 0.35</a:t>
            </a:r>
            <a:r>
              <a:rPr lang="en-US" sz="1200" dirty="0" smtClean="0"/>
              <a:t>);</a:t>
            </a:r>
            <a:endParaRPr lang="sr-Latn-RS" sz="1200" dirty="0" smtClean="0"/>
          </a:p>
          <a:p>
            <a:r>
              <a:rPr lang="en-US" sz="1200" dirty="0" err="1"/>
              <a:t>System.out.println</a:t>
            </a:r>
            <a:r>
              <a:rPr lang="en-US" sz="1200" dirty="0"/>
              <a:t> ("</a:t>
            </a:r>
            <a:r>
              <a:rPr lang="en-US" sz="1200" dirty="0" err="1"/>
              <a:t>Atributi</a:t>
            </a:r>
            <a:r>
              <a:rPr lang="en-US" sz="1200" dirty="0"/>
              <a:t> </a:t>
            </a:r>
            <a:r>
              <a:rPr lang="en-US" sz="1200" dirty="0" err="1"/>
              <a:t>nadvratnika</a:t>
            </a:r>
            <a:r>
              <a:rPr lang="en-US" sz="1200" dirty="0"/>
              <a:t>");</a:t>
            </a:r>
          </a:p>
          <a:p>
            <a:r>
              <a:rPr lang="en-US" sz="1200" dirty="0" err="1"/>
              <a:t>System.out.println</a:t>
            </a:r>
            <a:r>
              <a:rPr lang="en-US" sz="1200" dirty="0"/>
              <a:t> ("</a:t>
            </a:r>
            <a:r>
              <a:rPr lang="en-US" sz="1200" dirty="0" err="1"/>
              <a:t>Duzina</a:t>
            </a:r>
            <a:r>
              <a:rPr lang="en-US" sz="1200" dirty="0"/>
              <a:t>=" + </a:t>
            </a:r>
            <a:r>
              <a:rPr lang="en-US" sz="1200" dirty="0" err="1"/>
              <a:t>Nadvratnik.izlDuzina</a:t>
            </a:r>
            <a:r>
              <a:rPr lang="en-US" sz="1200" dirty="0"/>
              <a:t>());</a:t>
            </a:r>
          </a:p>
          <a:p>
            <a:r>
              <a:rPr lang="en-US" sz="1200" dirty="0" err="1"/>
              <a:t>System.out.println</a:t>
            </a:r>
            <a:r>
              <a:rPr lang="en-US" sz="1200" dirty="0"/>
              <a:t> ("</a:t>
            </a:r>
            <a:r>
              <a:rPr lang="en-US" sz="1200" dirty="0" err="1"/>
              <a:t>Sirina</a:t>
            </a:r>
            <a:r>
              <a:rPr lang="en-US" sz="1200" dirty="0" smtClean="0"/>
              <a:t>="+ </a:t>
            </a:r>
            <a:r>
              <a:rPr lang="en-US" sz="1200" dirty="0" err="1" smtClean="0"/>
              <a:t>Nadvratnik.izlSirina</a:t>
            </a:r>
            <a:r>
              <a:rPr lang="en-US" sz="1200" dirty="0"/>
              <a:t>());</a:t>
            </a:r>
          </a:p>
          <a:p>
            <a:r>
              <a:rPr lang="en-US" sz="1200" dirty="0" err="1"/>
              <a:t>System.out.println</a:t>
            </a:r>
            <a:r>
              <a:rPr lang="en-US" sz="1200" dirty="0"/>
              <a:t> ("</a:t>
            </a:r>
            <a:r>
              <a:rPr lang="en-US" sz="1200" dirty="0" err="1"/>
              <a:t>Visina</a:t>
            </a:r>
            <a:r>
              <a:rPr lang="en-US" sz="1200" dirty="0"/>
              <a:t>=" + </a:t>
            </a:r>
            <a:r>
              <a:rPr lang="en-US" sz="1200" dirty="0" err="1"/>
              <a:t>Nadvratnik.izlVisina</a:t>
            </a:r>
            <a:r>
              <a:rPr lang="en-US" sz="1200" dirty="0" smtClean="0"/>
              <a:t>());</a:t>
            </a:r>
            <a:endParaRPr lang="sr-Latn-RS" sz="1200" dirty="0" smtClean="0"/>
          </a:p>
          <a:p>
            <a:r>
              <a:rPr lang="en-US" sz="1200" dirty="0" smtClean="0">
                <a:solidFill>
                  <a:schemeClr val="bg1"/>
                </a:solidFill>
              </a:rPr>
              <a:t>/</a:t>
            </a:r>
            <a:r>
              <a:rPr lang="sr-Latn-RS" sz="1200" dirty="0" smtClean="0">
                <a:solidFill>
                  <a:schemeClr val="bg1"/>
                </a:solidFill>
              </a:rPr>
              <a:t>*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Proracun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povrsine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poprecnog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preseka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nosece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grede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sa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 smtClean="0">
                <a:solidFill>
                  <a:schemeClr val="bg1"/>
                </a:solidFill>
              </a:rPr>
              <a:t>stampanjem</a:t>
            </a:r>
            <a:r>
              <a:rPr lang="sr-Latn-RS" sz="1200" dirty="0" smtClean="0">
                <a:solidFill>
                  <a:schemeClr val="bg1"/>
                </a:solidFill>
              </a:rPr>
              <a:t>*/</a:t>
            </a:r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err="1"/>
              <a:t>System.out.println</a:t>
            </a:r>
            <a:r>
              <a:rPr lang="en-US" sz="1200" dirty="0"/>
              <a:t> ("Pop. Pres. Nos. </a:t>
            </a:r>
            <a:r>
              <a:rPr lang="en-US" sz="1200" dirty="0" err="1"/>
              <a:t>grede</a:t>
            </a:r>
            <a:r>
              <a:rPr lang="en-US" sz="1200" dirty="0"/>
              <a:t>=" + </a:t>
            </a:r>
            <a:r>
              <a:rPr lang="en-US" sz="1200" dirty="0" err="1"/>
              <a:t>Nadvratnik.izracArea</a:t>
            </a:r>
            <a:r>
              <a:rPr lang="en-US" sz="1200" dirty="0"/>
              <a:t>());</a:t>
            </a:r>
          </a:p>
          <a:p>
            <a:r>
              <a:rPr lang="en-US" sz="1200" dirty="0"/>
              <a:t>}</a:t>
            </a:r>
          </a:p>
          <a:p>
            <a:r>
              <a:rPr lang="en-US" sz="1200" dirty="0"/>
              <a:t>// </a:t>
            </a:r>
            <a:r>
              <a:rPr lang="en-US" sz="1200" dirty="0" err="1"/>
              <a:t>Kraj</a:t>
            </a:r>
            <a:r>
              <a:rPr lang="en-US" sz="1200" dirty="0"/>
              <a:t> main</a:t>
            </a:r>
          </a:p>
          <a:p>
            <a:r>
              <a:rPr lang="en-US" sz="1200" dirty="0"/>
              <a:t>}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2819400" y="5867400"/>
            <a:ext cx="2370574" cy="76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754505" y="5181600"/>
            <a:ext cx="237057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67000" y="4744157"/>
            <a:ext cx="2458079" cy="2088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667000" y="4343400"/>
            <a:ext cx="2533022" cy="4289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02149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Fizički tok prevođenja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77500" lnSpcReduction="20000"/>
          </a:bodyPr>
          <a:lstStyle/>
          <a:p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Izvorni </a:t>
            </a:r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JAVA-program, koji se unosi pomoću nekog editora čini jednu celinu za prevođenje</a:t>
            </a:r>
            <a:r>
              <a:rPr lang="vi-VN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ovom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slučaju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sastoji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ta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celina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Greda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GredaTest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”. Ta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celina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memoriše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izvorna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„GredaTest.java”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produžno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= „.java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”).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sv-SE" dirty="0">
                <a:latin typeface="Calibri" panose="020F0502020204030204" pitchFamily="34" charset="0"/>
                <a:cs typeface="Calibri" panose="020F0502020204030204" pitchFamily="34" charset="0"/>
              </a:rPr>
              <a:t>Izvorna datoteka pod imenom „GredaTest.java” se može u sledećem koraku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JAVA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v-SE" dirty="0" smtClean="0">
                <a:latin typeface="Calibri" panose="020F0502020204030204" pitchFamily="34" charset="0"/>
                <a:cs typeface="Calibri" panose="020F0502020204030204" pitchFamily="34" charset="0"/>
              </a:rPr>
              <a:t>kompilatorom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javac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prevesti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Java-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Bytecode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(*.class);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ukoliko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je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izvornoj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datoteci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definisano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svaku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klasu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generise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„.class”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datoteka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Ograničenja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pogledu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ne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 smtClean="0">
                <a:latin typeface="Calibri" panose="020F0502020204030204" pitchFamily="34" charset="0"/>
                <a:cs typeface="Calibri" panose="020F0502020204030204" pitchFamily="34" charset="0"/>
              </a:rPr>
              <a:t>postoje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 no za jednu izvornu datoteku mora biti raspoloživa samo jedna „public” klasa.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553566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Primer (</a:t>
            </a:r>
            <a:r>
              <a:rPr lang="en-US" b="1" dirty="0" err="1"/>
              <a:t>Odsečak</a:t>
            </a:r>
            <a:r>
              <a:rPr lang="en-US" b="1" dirty="0"/>
              <a:t> </a:t>
            </a:r>
            <a:r>
              <a:rPr lang="en-US" b="1" dirty="0" err="1"/>
              <a:t>iz</a:t>
            </a:r>
            <a:r>
              <a:rPr lang="en-US" b="1" dirty="0"/>
              <a:t> </a:t>
            </a:r>
            <a:r>
              <a:rPr lang="en-US" b="1" dirty="0" err="1"/>
              <a:t>jednog</a:t>
            </a:r>
            <a:r>
              <a:rPr lang="en-US" b="1" dirty="0"/>
              <a:t> CAD-</a:t>
            </a:r>
            <a:r>
              <a:rPr lang="en-US" b="1" dirty="0" err="1"/>
              <a:t>sistema</a:t>
            </a:r>
            <a:r>
              <a:rPr lang="en-US" b="1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7999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radnom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prozoru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CAD-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sistema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treba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generisati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krugove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pravougaonike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trouglove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itd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izdati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nacrtati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grafičke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elemente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krugove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pravougaonike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trouglove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uvode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nacrti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 („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mustre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„Krug”,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Pravougaonik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Trougao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različite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geometrijske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figure se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da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bi se mogao proučiti princip nasleđivanja, formira (apstraktna) nadklasa „GeomFigura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geometrijska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figura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nastaje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generalizacijom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„Krug”,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Pravougaonik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Trougao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Obrnuto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GeomFigura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dobija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specijalizacijom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„Krug”,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Pravougaonik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”,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Trougao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itd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45" y="4557713"/>
            <a:ext cx="731520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69848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3495"/>
            <a:ext cx="8229600" cy="957105"/>
          </a:xfrm>
        </p:spPr>
        <p:txBody>
          <a:bodyPr/>
          <a:lstStyle/>
          <a:p>
            <a:r>
              <a:rPr lang="sr-Latn-RS" dirty="0" smtClean="0">
                <a:latin typeface="+mn-lt"/>
              </a:rPr>
              <a:t>O</a:t>
            </a:r>
            <a:r>
              <a:rPr lang="vi-VN" dirty="0" smtClean="0">
                <a:latin typeface="+mn-lt"/>
              </a:rPr>
              <a:t> ure</a:t>
            </a:r>
            <a:r>
              <a:rPr lang="sr-Latn-RS" dirty="0" smtClean="0">
                <a:latin typeface="+mn-lt"/>
              </a:rPr>
              <a:t>dj</a:t>
            </a:r>
            <a:r>
              <a:rPr lang="vi-VN" dirty="0" smtClean="0">
                <a:latin typeface="+mn-lt"/>
              </a:rPr>
              <a:t>enju </a:t>
            </a:r>
            <a:r>
              <a:rPr lang="vi-VN" dirty="0">
                <a:latin typeface="+mn-lt"/>
              </a:rPr>
              <a:t>osobina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2590800" cy="4525963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Po utvrđivanju gore prodiskutovane grube strukture, uvedene klase se upotpunjuju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sledećim</a:t>
            </a:r>
            <a:r>
              <a:rPr 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sadržajima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atributima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metodama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90599"/>
            <a:ext cx="5715000" cy="572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19503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b="1" dirty="0"/>
              <a:t>JAVA-</a:t>
            </a:r>
            <a:r>
              <a:rPr lang="en-US" b="1" dirty="0" err="1"/>
              <a:t>Programski</a:t>
            </a:r>
            <a:r>
              <a:rPr lang="en-US" b="1" dirty="0"/>
              <a:t> </a:t>
            </a:r>
            <a:r>
              <a:rPr lang="en-US" b="1" dirty="0" err="1"/>
              <a:t>kôd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962400" cy="5943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Latn-RS" sz="1300" dirty="0" smtClean="0">
                <a:solidFill>
                  <a:schemeClr val="bg1"/>
                </a:solidFill>
              </a:rPr>
              <a:t>/</a:t>
            </a:r>
            <a:r>
              <a:rPr lang="en-US" sz="1300" dirty="0" smtClean="0">
                <a:solidFill>
                  <a:schemeClr val="bg1"/>
                </a:solidFill>
              </a:rPr>
              <a:t>* </a:t>
            </a:r>
            <a:r>
              <a:rPr lang="en-US" sz="1300" dirty="0" err="1">
                <a:solidFill>
                  <a:schemeClr val="bg1"/>
                </a:solidFill>
              </a:rPr>
              <a:t>Osnovna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klasa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</a:rPr>
              <a:t>GeomFigura</a:t>
            </a:r>
            <a:r>
              <a:rPr lang="sr-Latn-RS" sz="1300" dirty="0" smtClean="0">
                <a:solidFill>
                  <a:schemeClr val="bg1"/>
                </a:solidFill>
              </a:rPr>
              <a:t> </a:t>
            </a:r>
            <a:r>
              <a:rPr lang="en-US" sz="1300" dirty="0" smtClean="0">
                <a:solidFill>
                  <a:schemeClr val="bg1"/>
                </a:solidFill>
              </a:rPr>
              <a:t>*/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300" dirty="0"/>
              <a:t>public abstract class </a:t>
            </a:r>
            <a:r>
              <a:rPr lang="en-US" sz="1300" dirty="0" err="1"/>
              <a:t>GeomFigura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{</a:t>
            </a:r>
          </a:p>
          <a:p>
            <a:pPr marL="0" indent="0">
              <a:buNone/>
            </a:pPr>
            <a:r>
              <a:rPr lang="en-US" sz="1300" dirty="0">
                <a:solidFill>
                  <a:schemeClr val="bg1"/>
                </a:solidFill>
              </a:rPr>
              <a:t>// </a:t>
            </a:r>
            <a:r>
              <a:rPr lang="en-US" sz="1300" dirty="0" err="1">
                <a:solidFill>
                  <a:schemeClr val="bg1"/>
                </a:solidFill>
              </a:rPr>
              <a:t>atributi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za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pravo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pristupa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unutar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svih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izvedenih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klasa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300" dirty="0"/>
              <a:t>protected double </a:t>
            </a:r>
            <a:r>
              <a:rPr lang="en-US" sz="1300" dirty="0" err="1"/>
              <a:t>xRef</a:t>
            </a:r>
            <a:r>
              <a:rPr lang="en-US" sz="1300" dirty="0"/>
              <a:t>, </a:t>
            </a:r>
            <a:r>
              <a:rPr lang="en-US" sz="1300" dirty="0" err="1"/>
              <a:t>yRef</a:t>
            </a:r>
            <a:r>
              <a:rPr lang="en-US" sz="1300" dirty="0"/>
              <a:t>;</a:t>
            </a:r>
          </a:p>
          <a:p>
            <a:pPr marL="0" indent="0">
              <a:buNone/>
            </a:pPr>
            <a:r>
              <a:rPr lang="en-US" sz="1300" dirty="0"/>
              <a:t>protected </a:t>
            </a:r>
            <a:r>
              <a:rPr lang="en-US" sz="1300" dirty="0" err="1"/>
              <a:t>boolean</a:t>
            </a:r>
            <a:r>
              <a:rPr lang="en-US" sz="1300" dirty="0"/>
              <a:t> </a:t>
            </a:r>
            <a:r>
              <a:rPr lang="en-US" sz="1300" dirty="0" err="1"/>
              <a:t>vidljiv</a:t>
            </a:r>
            <a:r>
              <a:rPr lang="en-US" sz="1300" dirty="0"/>
              <a:t>;</a:t>
            </a:r>
          </a:p>
          <a:p>
            <a:pPr marL="0" indent="0">
              <a:buNone/>
            </a:pPr>
            <a:r>
              <a:rPr lang="pl-PL" sz="1300" dirty="0">
                <a:solidFill>
                  <a:schemeClr val="bg1"/>
                </a:solidFill>
              </a:rPr>
              <a:t>// metode (za sada samo metode za proracun poprecnog preseka!)</a:t>
            </a:r>
          </a:p>
          <a:p>
            <a:pPr marL="0" indent="0">
              <a:buNone/>
            </a:pPr>
            <a:r>
              <a:rPr lang="en-US" sz="1300" dirty="0"/>
              <a:t>public abstract double </a:t>
            </a:r>
            <a:r>
              <a:rPr lang="en-US" sz="1300" dirty="0" err="1"/>
              <a:t>izracunajPovrsinu</a:t>
            </a:r>
            <a:r>
              <a:rPr lang="en-US" sz="1300" dirty="0" smtClean="0"/>
              <a:t>();}</a:t>
            </a:r>
            <a:endParaRPr lang="en-US" sz="1300" dirty="0"/>
          </a:p>
          <a:p>
            <a:pPr marL="0" indent="0">
              <a:buNone/>
            </a:pPr>
            <a:r>
              <a:rPr lang="en-US" sz="1300" dirty="0">
                <a:solidFill>
                  <a:schemeClr val="bg1"/>
                </a:solidFill>
              </a:rPr>
              <a:t>// </a:t>
            </a:r>
            <a:r>
              <a:rPr lang="en-US" sz="1300" dirty="0" err="1">
                <a:solidFill>
                  <a:schemeClr val="bg1"/>
                </a:solidFill>
              </a:rPr>
              <a:t>Kraj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klase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GeomFigura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chemeClr val="bg1"/>
                </a:solidFill>
              </a:rPr>
              <a:t>// </a:t>
            </a:r>
            <a:r>
              <a:rPr lang="en-US" sz="1300" dirty="0" err="1">
                <a:solidFill>
                  <a:schemeClr val="bg1"/>
                </a:solidFill>
              </a:rPr>
              <a:t>Podklase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nasledne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hijerarhije</a:t>
            </a:r>
            <a:r>
              <a:rPr lang="en-US" sz="1300" dirty="0">
                <a:solidFill>
                  <a:schemeClr val="bg1"/>
                </a:solidFill>
              </a:rPr>
              <a:t> (</a:t>
            </a:r>
            <a:r>
              <a:rPr lang="en-US" sz="1300" dirty="0" err="1">
                <a:solidFill>
                  <a:schemeClr val="bg1"/>
                </a:solidFill>
              </a:rPr>
              <a:t>na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primeru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klase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Pravougaonik</a:t>
            </a:r>
            <a:r>
              <a:rPr lang="en-US" sz="13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vi-VN" sz="1300" dirty="0">
                <a:solidFill>
                  <a:schemeClr val="bg1"/>
                </a:solidFill>
              </a:rPr>
              <a:t>// Nasleđivanje ostvareno kljucnom reci „extends”</a:t>
            </a:r>
          </a:p>
          <a:p>
            <a:pPr marL="0" indent="0">
              <a:buNone/>
            </a:pPr>
            <a:r>
              <a:rPr lang="en-US" sz="1300" dirty="0"/>
              <a:t>public class </a:t>
            </a:r>
            <a:r>
              <a:rPr lang="en-US" sz="1300" dirty="0" err="1"/>
              <a:t>Pravougaonik</a:t>
            </a:r>
            <a:r>
              <a:rPr lang="en-US" sz="1300" dirty="0"/>
              <a:t> extends </a:t>
            </a:r>
            <a:r>
              <a:rPr lang="en-US" sz="1300" dirty="0" err="1"/>
              <a:t>GeomFigura</a:t>
            </a:r>
            <a:endParaRPr lang="en-US" sz="1300" dirty="0"/>
          </a:p>
          <a:p>
            <a:pPr marL="0" indent="0">
              <a:buNone/>
            </a:pPr>
            <a:r>
              <a:rPr lang="en-US" sz="1300" dirty="0"/>
              <a:t>{</a:t>
            </a:r>
          </a:p>
          <a:p>
            <a:pPr marL="0" indent="0">
              <a:buNone/>
            </a:pPr>
            <a:r>
              <a:rPr lang="en-US" sz="1300" dirty="0">
                <a:solidFill>
                  <a:schemeClr val="bg1"/>
                </a:solidFill>
              </a:rPr>
              <a:t>// </a:t>
            </a:r>
            <a:r>
              <a:rPr lang="en-US" sz="1300" dirty="0" err="1">
                <a:solidFill>
                  <a:schemeClr val="bg1"/>
                </a:solidFill>
              </a:rPr>
              <a:t>Atributi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300" dirty="0"/>
              <a:t>private double d, s;</a:t>
            </a:r>
          </a:p>
          <a:p>
            <a:pPr marL="0" indent="0">
              <a:buNone/>
            </a:pPr>
            <a:r>
              <a:rPr lang="en-US" sz="1300" dirty="0">
                <a:solidFill>
                  <a:schemeClr val="bg1"/>
                </a:solidFill>
              </a:rPr>
              <a:t>// </a:t>
            </a:r>
            <a:r>
              <a:rPr lang="en-US" sz="1300" dirty="0" err="1">
                <a:solidFill>
                  <a:schemeClr val="bg1"/>
                </a:solidFill>
              </a:rPr>
              <a:t>Metode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300" dirty="0"/>
              <a:t>public void </a:t>
            </a:r>
            <a:r>
              <a:rPr lang="en-US" sz="1300" dirty="0" err="1"/>
              <a:t>ucitajStrane</a:t>
            </a:r>
            <a:r>
              <a:rPr lang="en-US" sz="1300" dirty="0"/>
              <a:t>(double </a:t>
            </a:r>
            <a:r>
              <a:rPr lang="en-US" sz="1300" dirty="0" err="1"/>
              <a:t>dNovo</a:t>
            </a:r>
            <a:r>
              <a:rPr lang="en-US" sz="1300" dirty="0"/>
              <a:t>, double </a:t>
            </a:r>
            <a:r>
              <a:rPr lang="en-US" sz="1300" dirty="0" err="1"/>
              <a:t>sNovo</a:t>
            </a:r>
            <a:r>
              <a:rPr lang="en-US" sz="1300" dirty="0"/>
              <a:t>)</a:t>
            </a:r>
          </a:p>
          <a:p>
            <a:pPr marL="0" indent="0">
              <a:buNone/>
            </a:pPr>
            <a:r>
              <a:rPr lang="en-US" sz="1300" dirty="0"/>
              <a:t>{</a:t>
            </a:r>
          </a:p>
          <a:p>
            <a:pPr marL="0" indent="0">
              <a:buNone/>
            </a:pPr>
            <a:r>
              <a:rPr lang="en-US" sz="1300" dirty="0">
                <a:solidFill>
                  <a:schemeClr val="bg1"/>
                </a:solidFill>
              </a:rPr>
              <a:t>// </a:t>
            </a:r>
            <a:r>
              <a:rPr lang="en-US" sz="1300" dirty="0" err="1">
                <a:solidFill>
                  <a:schemeClr val="bg1"/>
                </a:solidFill>
              </a:rPr>
              <a:t>Osiguranja</a:t>
            </a:r>
            <a:endParaRPr lang="en-US" sz="1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300" dirty="0"/>
              <a:t>if(</a:t>
            </a:r>
            <a:r>
              <a:rPr lang="en-US" sz="1300" dirty="0" err="1"/>
              <a:t>dNovo</a:t>
            </a:r>
            <a:r>
              <a:rPr lang="en-US" sz="1300" dirty="0"/>
              <a:t> &gt; 0.0 &amp;&amp; </a:t>
            </a:r>
            <a:r>
              <a:rPr lang="en-US" sz="1300" dirty="0" err="1"/>
              <a:t>sNovo</a:t>
            </a:r>
            <a:r>
              <a:rPr lang="en-US" sz="1300" dirty="0"/>
              <a:t> &gt; 0.0)</a:t>
            </a:r>
          </a:p>
          <a:p>
            <a:pPr marL="0" indent="0">
              <a:buNone/>
            </a:pPr>
            <a:r>
              <a:rPr lang="en-US" sz="1300" dirty="0" smtClean="0"/>
              <a:t>{d </a:t>
            </a:r>
            <a:r>
              <a:rPr lang="en-US" sz="1300" dirty="0"/>
              <a:t>= </a:t>
            </a:r>
            <a:r>
              <a:rPr lang="en-US" sz="1300" dirty="0" err="1"/>
              <a:t>dNovo</a:t>
            </a:r>
            <a:r>
              <a:rPr lang="en-US" sz="1300" dirty="0"/>
              <a:t>;</a:t>
            </a:r>
          </a:p>
          <a:p>
            <a:pPr marL="0" indent="0">
              <a:buNone/>
            </a:pPr>
            <a:r>
              <a:rPr lang="en-US" sz="1300" dirty="0"/>
              <a:t>s=</a:t>
            </a:r>
            <a:r>
              <a:rPr lang="en-US" sz="1300" dirty="0" err="1"/>
              <a:t>sNovo</a:t>
            </a:r>
            <a:r>
              <a:rPr lang="en-US" sz="1300" dirty="0" smtClean="0"/>
              <a:t>;}</a:t>
            </a:r>
            <a:endParaRPr lang="sr-Latn-RS" sz="13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83369" y="918587"/>
            <a:ext cx="44196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else</a:t>
            </a:r>
          </a:p>
          <a:p>
            <a:r>
              <a:rPr lang="en-US" sz="1300" dirty="0" smtClean="0"/>
              <a:t>{</a:t>
            </a:r>
            <a:r>
              <a:rPr lang="en-US" sz="1300" dirty="0" err="1" smtClean="0"/>
              <a:t>System.out.println</a:t>
            </a:r>
            <a:r>
              <a:rPr lang="en-US" sz="1300" dirty="0" smtClean="0"/>
              <a:t> ("</a:t>
            </a:r>
            <a:r>
              <a:rPr lang="en-US" sz="1300" dirty="0" err="1" smtClean="0"/>
              <a:t>Greska</a:t>
            </a:r>
            <a:r>
              <a:rPr lang="en-US" sz="1300" dirty="0" smtClean="0"/>
              <a:t> ! </a:t>
            </a:r>
            <a:r>
              <a:rPr lang="en-US" sz="1300" dirty="0" err="1" smtClean="0"/>
              <a:t>Nije</a:t>
            </a:r>
            <a:r>
              <a:rPr lang="en-US" sz="1300" dirty="0" smtClean="0"/>
              <a:t> </a:t>
            </a:r>
            <a:r>
              <a:rPr lang="en-US" sz="1300" dirty="0" err="1" smtClean="0"/>
              <a:t>pravougaonik</a:t>
            </a:r>
            <a:r>
              <a:rPr lang="en-US" sz="1300" dirty="0" smtClean="0"/>
              <a:t>");}</a:t>
            </a:r>
          </a:p>
          <a:p>
            <a:r>
              <a:rPr lang="en-US" sz="1300" dirty="0" smtClean="0"/>
              <a:t>}</a:t>
            </a:r>
          </a:p>
          <a:p>
            <a:r>
              <a:rPr lang="en-US" sz="1300" dirty="0" smtClean="0"/>
              <a:t>public double </a:t>
            </a:r>
            <a:r>
              <a:rPr lang="en-US" sz="1300" dirty="0" err="1" smtClean="0"/>
              <a:t>izracunajPovrsinu</a:t>
            </a:r>
            <a:r>
              <a:rPr lang="en-US" sz="1300" dirty="0" smtClean="0"/>
              <a:t>()</a:t>
            </a:r>
          </a:p>
          <a:p>
            <a:r>
              <a:rPr lang="en-US" sz="1300" dirty="0" smtClean="0"/>
              <a:t>{</a:t>
            </a:r>
          </a:p>
          <a:p>
            <a:r>
              <a:rPr lang="en-US" sz="1300" dirty="0" smtClean="0"/>
              <a:t>return d*s;}</a:t>
            </a:r>
          </a:p>
          <a:p>
            <a:r>
              <a:rPr lang="en-US" sz="1300" dirty="0" smtClean="0"/>
              <a:t>}</a:t>
            </a:r>
          </a:p>
          <a:p>
            <a:r>
              <a:rPr lang="en-US" sz="1300" dirty="0" smtClean="0">
                <a:solidFill>
                  <a:schemeClr val="bg1"/>
                </a:solidFill>
              </a:rPr>
              <a:t>// </a:t>
            </a:r>
            <a:r>
              <a:rPr lang="en-US" sz="1300" dirty="0" err="1" smtClean="0">
                <a:solidFill>
                  <a:schemeClr val="bg1"/>
                </a:solidFill>
              </a:rPr>
              <a:t>Kraj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</a:rPr>
              <a:t>podklase</a:t>
            </a:r>
            <a:r>
              <a:rPr lang="en-US" sz="1300" dirty="0" smtClean="0">
                <a:solidFill>
                  <a:schemeClr val="bg1"/>
                </a:solidFill>
              </a:rPr>
              <a:t> </a:t>
            </a:r>
            <a:r>
              <a:rPr lang="en-US" sz="1300" dirty="0" err="1" smtClean="0">
                <a:solidFill>
                  <a:schemeClr val="bg1"/>
                </a:solidFill>
              </a:rPr>
              <a:t>Pravougaonik</a:t>
            </a:r>
            <a:endParaRPr lang="en-US" sz="1300" dirty="0" smtClean="0">
              <a:solidFill>
                <a:schemeClr val="bg1"/>
              </a:solidFill>
            </a:endParaRPr>
          </a:p>
          <a:p>
            <a:endParaRPr lang="sr-Latn-RS" sz="1300" dirty="0" smtClean="0"/>
          </a:p>
          <a:p>
            <a:r>
              <a:rPr lang="en-US" sz="1300" dirty="0" smtClean="0"/>
              <a:t>public </a:t>
            </a:r>
            <a:r>
              <a:rPr lang="en-US" sz="1300" dirty="0"/>
              <a:t>class </a:t>
            </a:r>
            <a:r>
              <a:rPr lang="en-US" sz="1300" dirty="0" err="1"/>
              <a:t>NasledjivanjeTest</a:t>
            </a:r>
            <a:endParaRPr lang="en-US" sz="1300" dirty="0"/>
          </a:p>
          <a:p>
            <a:r>
              <a:rPr lang="en-US" sz="1300" dirty="0"/>
              <a:t>{</a:t>
            </a:r>
          </a:p>
          <a:p>
            <a:r>
              <a:rPr lang="en-US" sz="1300" dirty="0">
                <a:solidFill>
                  <a:schemeClr val="bg1"/>
                </a:solidFill>
              </a:rPr>
              <a:t>// </a:t>
            </a:r>
            <a:r>
              <a:rPr lang="en-US" sz="1300" dirty="0" err="1">
                <a:solidFill>
                  <a:schemeClr val="bg1"/>
                </a:solidFill>
              </a:rPr>
              <a:t>Pozivna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rutina</a:t>
            </a:r>
            <a:r>
              <a:rPr lang="en-US" sz="1300" dirty="0">
                <a:solidFill>
                  <a:schemeClr val="bg1"/>
                </a:solidFill>
              </a:rPr>
              <a:t> main</a:t>
            </a:r>
          </a:p>
          <a:p>
            <a:r>
              <a:rPr lang="en-US" sz="1300" dirty="0"/>
              <a:t>public static void main(String[] </a:t>
            </a:r>
            <a:r>
              <a:rPr lang="en-US" sz="1300" dirty="0" err="1"/>
              <a:t>args</a:t>
            </a:r>
            <a:r>
              <a:rPr lang="en-US" sz="1300" dirty="0"/>
              <a:t>)</a:t>
            </a:r>
          </a:p>
          <a:p>
            <a:r>
              <a:rPr lang="en-US" sz="1300" dirty="0"/>
              <a:t>{</a:t>
            </a:r>
          </a:p>
          <a:p>
            <a:r>
              <a:rPr lang="en-US" sz="1300" dirty="0">
                <a:solidFill>
                  <a:schemeClr val="bg1"/>
                </a:solidFill>
              </a:rPr>
              <a:t>// </a:t>
            </a:r>
            <a:r>
              <a:rPr lang="en-US" sz="1300" dirty="0" err="1">
                <a:solidFill>
                  <a:schemeClr val="bg1"/>
                </a:solidFill>
              </a:rPr>
              <a:t>Kreiranje</a:t>
            </a:r>
            <a:r>
              <a:rPr lang="en-US" sz="1300" dirty="0">
                <a:solidFill>
                  <a:schemeClr val="bg1"/>
                </a:solidFill>
              </a:rPr>
              <a:t> </a:t>
            </a:r>
            <a:r>
              <a:rPr lang="en-US" sz="1300" dirty="0" err="1">
                <a:solidFill>
                  <a:schemeClr val="bg1"/>
                </a:solidFill>
              </a:rPr>
              <a:t>objekta</a:t>
            </a:r>
            <a:endParaRPr lang="en-US" sz="1300" dirty="0">
              <a:solidFill>
                <a:schemeClr val="bg1"/>
              </a:solidFill>
            </a:endParaRPr>
          </a:p>
          <a:p>
            <a:r>
              <a:rPr lang="en-US" sz="1300" dirty="0" err="1"/>
              <a:t>Pravougaonik</a:t>
            </a:r>
            <a:r>
              <a:rPr lang="en-US" sz="1300" dirty="0"/>
              <a:t> P1 = new </a:t>
            </a:r>
            <a:r>
              <a:rPr lang="en-US" sz="1300" dirty="0" err="1"/>
              <a:t>Pravougaonik</a:t>
            </a:r>
            <a:r>
              <a:rPr lang="en-US" sz="1300" dirty="0"/>
              <a:t>();</a:t>
            </a:r>
          </a:p>
          <a:p>
            <a:r>
              <a:rPr lang="en-US" sz="1300" dirty="0"/>
              <a:t>P1.ucitajStrane(300.0, 200.0);</a:t>
            </a:r>
          </a:p>
          <a:p>
            <a:r>
              <a:rPr lang="en-US" sz="1300" dirty="0" err="1"/>
              <a:t>System.out.println</a:t>
            </a:r>
            <a:r>
              <a:rPr lang="en-US" sz="1300" dirty="0"/>
              <a:t>("</a:t>
            </a:r>
            <a:r>
              <a:rPr lang="en-US" sz="1300" dirty="0" err="1"/>
              <a:t>Povrsina</a:t>
            </a:r>
            <a:r>
              <a:rPr lang="en-US" sz="1300" dirty="0"/>
              <a:t> </a:t>
            </a:r>
            <a:r>
              <a:rPr lang="en-US" sz="1300" dirty="0" err="1"/>
              <a:t>pravougaonika</a:t>
            </a:r>
            <a:r>
              <a:rPr lang="en-US" sz="1300" dirty="0"/>
              <a:t> P1 = " + P1.izracunajPovrsinu());</a:t>
            </a:r>
          </a:p>
          <a:p>
            <a:r>
              <a:rPr lang="en-US" sz="1300" dirty="0"/>
              <a:t>}</a:t>
            </a:r>
          </a:p>
          <a:p>
            <a:r>
              <a:rPr lang="en-US" sz="1300" dirty="0">
                <a:solidFill>
                  <a:schemeClr val="bg1"/>
                </a:solidFill>
              </a:rPr>
              <a:t>// </a:t>
            </a:r>
            <a:r>
              <a:rPr lang="en-US" sz="1300" dirty="0" err="1">
                <a:solidFill>
                  <a:schemeClr val="bg1"/>
                </a:solidFill>
              </a:rPr>
              <a:t>Kraj</a:t>
            </a:r>
            <a:r>
              <a:rPr lang="en-US" sz="1300" dirty="0">
                <a:solidFill>
                  <a:schemeClr val="bg1"/>
                </a:solidFill>
              </a:rPr>
              <a:t> main</a:t>
            </a:r>
          </a:p>
          <a:p>
            <a:r>
              <a:rPr lang="en-US" sz="1300" dirty="0"/>
              <a:t>}</a:t>
            </a:r>
          </a:p>
          <a:p>
            <a:r>
              <a:rPr lang="vi-VN" sz="1300" dirty="0">
                <a:solidFill>
                  <a:schemeClr val="bg1"/>
                </a:solidFill>
              </a:rPr>
              <a:t>// Kraj Klase NasleđivanjeTest</a:t>
            </a:r>
          </a:p>
          <a:p>
            <a:endParaRPr lang="sr-Latn-RS" sz="1300" b="1" dirty="0" smtClean="0"/>
          </a:p>
          <a:p>
            <a:r>
              <a:rPr lang="en-US" sz="1300" b="1" dirty="0" err="1" smtClean="0"/>
              <a:t>Izlaz</a:t>
            </a:r>
            <a:r>
              <a:rPr lang="en-US" sz="1300" b="1" dirty="0"/>
              <a:t>:</a:t>
            </a:r>
          </a:p>
          <a:p>
            <a:r>
              <a:rPr lang="en-US" sz="1300" dirty="0" err="1"/>
              <a:t>Povrsina</a:t>
            </a:r>
            <a:r>
              <a:rPr lang="en-US" sz="1300" dirty="0"/>
              <a:t> </a:t>
            </a:r>
            <a:r>
              <a:rPr lang="en-US" sz="1300" dirty="0" err="1"/>
              <a:t>pravougaonika</a:t>
            </a:r>
            <a:r>
              <a:rPr lang="en-US" sz="1300" dirty="0"/>
              <a:t> P1 = 60000.0</a:t>
            </a:r>
          </a:p>
        </p:txBody>
      </p:sp>
    </p:spTree>
    <p:extLst>
      <p:ext uri="{BB962C8B-B14F-4D97-AF65-F5344CB8AC3E}">
        <p14:creationId xmlns:p14="http://schemas.microsoft.com/office/powerpoint/2010/main" val="376339684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755" y="33495"/>
            <a:ext cx="8229600" cy="1477962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Osnovni</a:t>
            </a:r>
            <a:r>
              <a:rPr lang="en-US" sz="4000" b="1" dirty="0" smtClean="0"/>
              <a:t> </a:t>
            </a:r>
            <a:r>
              <a:rPr lang="en-US" sz="4000" b="1" dirty="0" err="1"/>
              <a:t>grafički</a:t>
            </a:r>
            <a:r>
              <a:rPr lang="en-US" sz="4000" b="1" dirty="0"/>
              <a:t> </a:t>
            </a:r>
            <a:r>
              <a:rPr lang="en-US" sz="4000" b="1" dirty="0" err="1" smtClean="0"/>
              <a:t>simboli</a:t>
            </a:r>
            <a:r>
              <a:rPr lang="sr-Latn-RS" sz="4000" b="1" dirty="0" smtClean="0"/>
              <a:t> </a:t>
            </a:r>
            <a:r>
              <a:rPr lang="en-US" sz="4000" b="1" dirty="0" err="1" smtClean="0"/>
              <a:t>dijagrama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aktivnosti</a:t>
            </a:r>
            <a:r>
              <a:rPr lang="sr-Latn-RS" sz="4000" b="1" dirty="0" smtClean="0"/>
              <a:t> jednog preduzeća</a:t>
            </a:r>
            <a:endParaRPr lang="en-US" sz="4000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447800"/>
            <a:ext cx="8120063" cy="520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8476219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/>
              <a:t>Podprocesi </a:t>
            </a:r>
            <a:r>
              <a:rPr lang="en-US" b="1" dirty="0" err="1" smtClean="0"/>
              <a:t>aktivnosti</a:t>
            </a:r>
            <a:r>
              <a:rPr lang="sr-Latn-RS" b="1" dirty="0" smtClean="0"/>
              <a:t> jednog preduzeća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822845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71425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/>
              <a:t>Particije </a:t>
            </a:r>
            <a:r>
              <a:rPr lang="en-US" b="1" dirty="0" err="1" smtClean="0"/>
              <a:t>aktivnosti</a:t>
            </a:r>
            <a:r>
              <a:rPr lang="sr-Latn-RS" b="1" dirty="0" smtClean="0"/>
              <a:t> jednog preduzeća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8562975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2985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/>
              <a:t>Particije </a:t>
            </a:r>
            <a:r>
              <a:rPr lang="en-US" b="1" dirty="0" err="1" smtClean="0"/>
              <a:t>aktivnosti</a:t>
            </a:r>
            <a:r>
              <a:rPr lang="sr-Latn-RS" b="1" dirty="0" smtClean="0"/>
              <a:t> jednog preduzeća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410261" cy="511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87481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/>
              <a:t>Tokovi </a:t>
            </a:r>
            <a:r>
              <a:rPr lang="en-US" b="1" dirty="0" err="1" smtClean="0"/>
              <a:t>aktivnosti</a:t>
            </a:r>
            <a:r>
              <a:rPr lang="sr-Latn-RS" b="1" dirty="0" smtClean="0"/>
              <a:t> jednog preduzeća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50666"/>
            <a:ext cx="7824788" cy="53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9282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Poboljša</a:t>
            </a:r>
            <a:r>
              <a:rPr lang="sr-Latn-RS" b="1" dirty="0" smtClean="0"/>
              <a:t>nje</a:t>
            </a:r>
            <a:r>
              <a:rPr lang="en-US" b="1" dirty="0" smtClean="0"/>
              <a:t> </a:t>
            </a:r>
            <a:r>
              <a:rPr lang="en-US" b="1" dirty="0" err="1" smtClean="0"/>
              <a:t>komunikacij</a:t>
            </a:r>
            <a:r>
              <a:rPr lang="sr-Latn-RS" b="1" dirty="0" smtClean="0"/>
              <a:t>e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600200"/>
            <a:ext cx="659130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440638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Događaji 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-Signali (</a:t>
            </a:r>
            <a:r>
              <a:rPr lang="vi-VN" b="1" i="1" dirty="0">
                <a:latin typeface="Calibri" panose="020F0502020204030204" pitchFamily="34" charset="0"/>
                <a:cs typeface="Calibri" panose="020F0502020204030204" pitchFamily="34" charset="0"/>
              </a:rPr>
              <a:t>Signals</a:t>
            </a:r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65" y="1447800"/>
            <a:ext cx="8105775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03633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Primer</a:t>
            </a:r>
            <a:r>
              <a:rPr lang="sr-Latn-RS" b="1" dirty="0" smtClean="0"/>
              <a:t> </a:t>
            </a:r>
            <a:r>
              <a:rPr lang="en-US" b="1" dirty="0" err="1" smtClean="0"/>
              <a:t>signala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7" y="1295400"/>
            <a:ext cx="74390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2337380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242" y="234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i-FI" b="1" dirty="0" smtClean="0"/>
              <a:t>Primer </a:t>
            </a:r>
            <a:r>
              <a:rPr lang="fi-FI" b="1" dirty="0"/>
              <a:t>dijagrama aktivnosti: Online kupovina</a:t>
            </a:r>
            <a:endParaRPr lang="en-US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930" y="1295400"/>
            <a:ext cx="86582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316609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b="1" dirty="0" err="1"/>
              <a:t>Kreirati</a:t>
            </a:r>
            <a:r>
              <a:rPr lang="en-US" b="1" dirty="0"/>
              <a:t> </a:t>
            </a:r>
            <a:r>
              <a:rPr lang="en-US" b="1" dirty="0" err="1"/>
              <a:t>dijagram</a:t>
            </a:r>
            <a:r>
              <a:rPr lang="en-US" b="1" dirty="0"/>
              <a:t> </a:t>
            </a:r>
            <a:r>
              <a:rPr lang="en-US" b="1" dirty="0" err="1"/>
              <a:t>aktivnosti</a:t>
            </a:r>
            <a:r>
              <a:rPr lang="en-US" b="1" dirty="0"/>
              <a:t> </a:t>
            </a:r>
            <a:r>
              <a:rPr lang="en-US" b="1" dirty="0" err="1"/>
              <a:t>za</a:t>
            </a:r>
            <a:r>
              <a:rPr lang="en-US" b="1" dirty="0"/>
              <a:t> </a:t>
            </a:r>
            <a:r>
              <a:rPr lang="en-US" b="1" dirty="0" smtClean="0"/>
              <a:t>(</a:t>
            </a:r>
            <a:r>
              <a:rPr lang="en-US" b="1" i="1" dirty="0"/>
              <a:t>Travel booking</a:t>
            </a:r>
            <a:r>
              <a:rPr lang="en-US" b="1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rezervacije</a:t>
            </a:r>
            <a:r>
              <a:rPr lang="en-US" dirty="0"/>
              <a:t> </a:t>
            </a:r>
            <a:r>
              <a:rPr lang="en-US" dirty="0" err="1"/>
              <a:t>putovanja</a:t>
            </a:r>
            <a:r>
              <a:rPr lang="en-US" dirty="0"/>
              <a:t> </a:t>
            </a:r>
            <a:r>
              <a:rPr lang="en-US" dirty="0" err="1"/>
              <a:t>počinje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Internet </a:t>
            </a:r>
            <a:r>
              <a:rPr lang="en-US" dirty="0" err="1"/>
              <a:t>klijent</a:t>
            </a:r>
            <a:r>
              <a:rPr lang="en-US" dirty="0"/>
              <a:t> </a:t>
            </a:r>
            <a:r>
              <a:rPr lang="en-US" dirty="0" err="1"/>
              <a:t>unese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konkretan</a:t>
            </a:r>
            <a:r>
              <a:rPr lang="en-US" dirty="0"/>
              <a:t> </a:t>
            </a:r>
            <a:r>
              <a:rPr lang="en-US" dirty="0" err="1" smtClean="0"/>
              <a:t>aranžman</a:t>
            </a:r>
            <a:endParaRPr lang="sr-Latn-RS" dirty="0" smtClean="0"/>
          </a:p>
          <a:p>
            <a:pPr marL="457200" indent="-457200">
              <a:buFont typeface="+mj-lt"/>
              <a:buAutoNum type="arabicPeriod"/>
            </a:pPr>
            <a:endParaRPr lang="en-US" sz="1900" dirty="0"/>
          </a:p>
          <a:p>
            <a:pPr marL="514350" indent="-514350">
              <a:buFont typeface="+mj-lt"/>
              <a:buAutoNum type="arabicPeriod"/>
            </a:pPr>
            <a:r>
              <a:rPr lang="nn-NO" dirty="0" smtClean="0"/>
              <a:t>Proverava </a:t>
            </a:r>
            <a:r>
              <a:rPr lang="nn-NO" dirty="0"/>
              <a:t>se ispravnost i validnost podataka kreditne </a:t>
            </a:r>
            <a:r>
              <a:rPr lang="nn-NO" dirty="0" smtClean="0"/>
              <a:t>kartice</a:t>
            </a:r>
            <a:endParaRPr lang="sr-Latn-RS" dirty="0" smtClean="0"/>
          </a:p>
          <a:p>
            <a:pPr marL="457200" indent="-457200">
              <a:buFont typeface="+mj-lt"/>
              <a:buAutoNum type="arabicPeriod"/>
            </a:pPr>
            <a:endParaRPr lang="nn-NO" sz="1900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kreditnoj</a:t>
            </a:r>
            <a:r>
              <a:rPr lang="en-US" dirty="0"/>
              <a:t> </a:t>
            </a:r>
            <a:r>
              <a:rPr lang="en-US" dirty="0" err="1"/>
              <a:t>kartici</a:t>
            </a:r>
            <a:r>
              <a:rPr lang="en-US" dirty="0"/>
              <a:t> </a:t>
            </a:r>
            <a:r>
              <a:rPr lang="en-US" dirty="0" err="1"/>
              <a:t>nepotpuni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ne </a:t>
            </a:r>
            <a:r>
              <a:rPr lang="en-US" dirty="0" err="1"/>
              <a:t>važeći</a:t>
            </a:r>
            <a:r>
              <a:rPr lang="en-US" dirty="0"/>
              <a:t>, </a:t>
            </a:r>
            <a:r>
              <a:rPr lang="en-US" dirty="0" err="1"/>
              <a:t>proces</a:t>
            </a:r>
            <a:r>
              <a:rPr lang="en-US" dirty="0"/>
              <a:t> se </a:t>
            </a:r>
            <a:r>
              <a:rPr lang="en-US" dirty="0" err="1"/>
              <a:t>završava</a:t>
            </a:r>
            <a:r>
              <a:rPr lang="en-US" dirty="0"/>
              <a:t> </a:t>
            </a:r>
            <a:r>
              <a:rPr lang="en-US" dirty="0" err="1"/>
              <a:t>slanjem</a:t>
            </a:r>
            <a:r>
              <a:rPr lang="en-US" dirty="0"/>
              <a:t> </a:t>
            </a:r>
            <a:r>
              <a:rPr lang="en-US" dirty="0" err="1"/>
              <a:t>informacije</a:t>
            </a:r>
            <a:r>
              <a:rPr lang="en-US" dirty="0"/>
              <a:t> o </a:t>
            </a:r>
            <a:r>
              <a:rPr lang="en-US" dirty="0" err="1"/>
              <a:t>nevalidnosti</a:t>
            </a:r>
            <a:r>
              <a:rPr lang="en-US" dirty="0"/>
              <a:t> </a:t>
            </a:r>
            <a:r>
              <a:rPr lang="en-US" dirty="0" err="1"/>
              <a:t>kreditne</a:t>
            </a:r>
            <a:r>
              <a:rPr lang="en-US" dirty="0"/>
              <a:t> </a:t>
            </a:r>
            <a:r>
              <a:rPr lang="en-US" dirty="0" err="1" smtClean="0"/>
              <a:t>kartice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podaci</a:t>
            </a:r>
            <a:r>
              <a:rPr lang="en-US" dirty="0"/>
              <a:t> o </a:t>
            </a:r>
            <a:r>
              <a:rPr lang="en-US" dirty="0" err="1"/>
              <a:t>kreditnoj</a:t>
            </a:r>
            <a:r>
              <a:rPr lang="en-US" dirty="0"/>
              <a:t> </a:t>
            </a:r>
            <a:r>
              <a:rPr lang="en-US" dirty="0" err="1"/>
              <a:t>kartici</a:t>
            </a:r>
            <a:r>
              <a:rPr lang="en-US" dirty="0"/>
              <a:t> </a:t>
            </a:r>
            <a:r>
              <a:rPr lang="en-US" dirty="0" err="1"/>
              <a:t>ispravni</a:t>
            </a:r>
            <a:r>
              <a:rPr lang="en-US" dirty="0"/>
              <a:t>, </a:t>
            </a:r>
            <a:r>
              <a:rPr lang="en-US" dirty="0" err="1"/>
              <a:t>vrše</a:t>
            </a:r>
            <a:r>
              <a:rPr lang="en-US" dirty="0"/>
              <a:t> se </a:t>
            </a:r>
            <a:r>
              <a:rPr lang="en-US" dirty="0" err="1"/>
              <a:t>potrebne</a:t>
            </a:r>
            <a:r>
              <a:rPr lang="en-US" dirty="0"/>
              <a:t> </a:t>
            </a:r>
            <a:r>
              <a:rPr lang="en-US" dirty="0" err="1"/>
              <a:t>rezervacije</a:t>
            </a:r>
            <a:r>
              <a:rPr lang="en-US" dirty="0"/>
              <a:t> </a:t>
            </a:r>
            <a:r>
              <a:rPr lang="en-US" dirty="0" err="1"/>
              <a:t>letova</a:t>
            </a:r>
            <a:r>
              <a:rPr lang="en-US" dirty="0"/>
              <a:t>, </a:t>
            </a:r>
            <a:r>
              <a:rPr lang="en-US" dirty="0" err="1"/>
              <a:t>hotela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rentacar</a:t>
            </a:r>
            <a:r>
              <a:rPr lang="en-US" dirty="0" smtClean="0"/>
              <a:t>-a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/>
              <a:t>rezervacije</a:t>
            </a:r>
            <a:r>
              <a:rPr lang="en-US" dirty="0"/>
              <a:t> se </a:t>
            </a:r>
            <a:r>
              <a:rPr lang="en-US" dirty="0" err="1"/>
              <a:t>ponavlja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en-US" dirty="0" err="1"/>
              <a:t>rezervacije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 smtClean="0"/>
              <a:t>završene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Ukoliko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rezervacije</a:t>
            </a:r>
            <a:r>
              <a:rPr lang="en-US" dirty="0"/>
              <a:t> </a:t>
            </a:r>
            <a:r>
              <a:rPr lang="en-US" dirty="0" err="1"/>
              <a:t>uspešno</a:t>
            </a:r>
            <a:r>
              <a:rPr lang="en-US" dirty="0"/>
              <a:t> </a:t>
            </a:r>
            <a:r>
              <a:rPr lang="en-US" dirty="0" err="1"/>
              <a:t>izvršene</a:t>
            </a:r>
            <a:r>
              <a:rPr lang="en-US" dirty="0"/>
              <a:t>, </a:t>
            </a:r>
            <a:r>
              <a:rPr lang="en-US" dirty="0" err="1"/>
              <a:t>generiše</a:t>
            </a:r>
            <a:r>
              <a:rPr lang="en-US" dirty="0"/>
              <a:t> se </a:t>
            </a:r>
            <a:r>
              <a:rPr lang="en-US" dirty="0" err="1"/>
              <a:t>broj</a:t>
            </a:r>
            <a:r>
              <a:rPr lang="en-US" dirty="0"/>
              <a:t> </a:t>
            </a:r>
            <a:r>
              <a:rPr lang="en-US" dirty="0" err="1" smtClean="0"/>
              <a:t>potvrde</a:t>
            </a:r>
            <a:endParaRPr lang="sr-Latn-RS" dirty="0" smtClean="0"/>
          </a:p>
          <a:p>
            <a:pPr marL="514350" indent="-514350">
              <a:buFont typeface="+mj-lt"/>
              <a:buAutoNum type="arabicPeriod"/>
            </a:pPr>
            <a:endParaRPr lang="en-US" sz="2200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Poslednja</a:t>
            </a:r>
            <a:r>
              <a:rPr lang="en-US" dirty="0" smtClean="0"/>
              <a:t> </a:t>
            </a:r>
            <a:r>
              <a:rPr lang="en-US" dirty="0" err="1"/>
              <a:t>aktivnost</a:t>
            </a:r>
            <a:r>
              <a:rPr lang="en-US" dirty="0"/>
              <a:t> je </a:t>
            </a:r>
            <a:r>
              <a:rPr lang="en-US" dirty="0" err="1"/>
              <a:t>Informisanje</a:t>
            </a:r>
            <a:r>
              <a:rPr lang="en-US" dirty="0"/>
              <a:t> </a:t>
            </a:r>
            <a:r>
              <a:rPr lang="en-US" dirty="0" err="1"/>
              <a:t>klijenta</a:t>
            </a:r>
            <a:r>
              <a:rPr lang="en-US" dirty="0"/>
              <a:t> o </a:t>
            </a:r>
            <a:r>
              <a:rPr lang="en-US" dirty="0" err="1"/>
              <a:t>rezultatima</a:t>
            </a:r>
            <a:r>
              <a:rPr lang="en-US" dirty="0"/>
              <a:t> </a:t>
            </a:r>
            <a:r>
              <a:rPr lang="en-US" dirty="0" err="1"/>
              <a:t>prethodnih</a:t>
            </a:r>
            <a:r>
              <a:rPr lang="en-US" dirty="0"/>
              <a:t> </a:t>
            </a:r>
            <a:r>
              <a:rPr lang="en-US" dirty="0" err="1"/>
              <a:t>aktivnosti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80387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/>
              <a:t>Kreirati</a:t>
            </a:r>
            <a:r>
              <a:rPr lang="en-US" b="1" dirty="0" smtClean="0"/>
              <a:t> </a:t>
            </a:r>
            <a:r>
              <a:rPr lang="en-US" b="1" dirty="0" err="1" smtClean="0"/>
              <a:t>dijagram</a:t>
            </a:r>
            <a:r>
              <a:rPr lang="en-US" b="1" dirty="0" smtClean="0"/>
              <a:t> </a:t>
            </a:r>
            <a:r>
              <a:rPr lang="en-US" b="1" dirty="0" err="1" smtClean="0"/>
              <a:t>aktivnosti</a:t>
            </a:r>
            <a:r>
              <a:rPr lang="en-US" b="1" dirty="0" smtClean="0"/>
              <a:t> </a:t>
            </a:r>
            <a:r>
              <a:rPr lang="en-US" b="1" dirty="0" err="1" smtClean="0"/>
              <a:t>za</a:t>
            </a:r>
            <a:r>
              <a:rPr lang="en-US" b="1" dirty="0" smtClean="0"/>
              <a:t> (</a:t>
            </a:r>
            <a:r>
              <a:rPr lang="en-US" b="1" i="1" dirty="0" smtClean="0"/>
              <a:t>Travel booking</a:t>
            </a:r>
            <a:r>
              <a:rPr lang="en-US" b="1" dirty="0" smtClean="0"/>
              <a:t>)</a:t>
            </a:r>
            <a:endParaRPr lang="en-US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" y="1219200"/>
            <a:ext cx="7510463" cy="546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399" y="1524000"/>
            <a:ext cx="2895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64261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110950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Aspekti</a:t>
            </a:r>
            <a:r>
              <a:rPr lang="en-US" b="1" dirty="0" smtClean="0"/>
              <a:t> </a:t>
            </a:r>
            <a:r>
              <a:rPr lang="en-US" b="1" dirty="0" err="1"/>
              <a:t>modelovanja</a:t>
            </a:r>
            <a:r>
              <a:rPr lang="en-US" b="1" dirty="0"/>
              <a:t> </a:t>
            </a:r>
            <a:r>
              <a:rPr lang="en-US" b="1" dirty="0" err="1"/>
              <a:t>sistema</a:t>
            </a:r>
            <a:endParaRPr lang="en-US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447800"/>
            <a:ext cx="851535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05906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1600200"/>
            <a:ext cx="84105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7730563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1447800"/>
            <a:ext cx="8486775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34" y="3657601"/>
            <a:ext cx="410056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042102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443038"/>
            <a:ext cx="862965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3884669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447800"/>
            <a:ext cx="842010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083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Definisa</a:t>
            </a:r>
            <a:r>
              <a:rPr lang="sr-Latn-RS" b="1" dirty="0" smtClean="0"/>
              <a:t>nje</a:t>
            </a:r>
            <a:r>
              <a:rPr lang="en-US" b="1" dirty="0" smtClean="0"/>
              <a:t> </a:t>
            </a:r>
            <a:r>
              <a:rPr lang="en-US" b="1" dirty="0" err="1" smtClean="0"/>
              <a:t>logičk</a:t>
            </a:r>
            <a:r>
              <a:rPr lang="sr-Latn-RS" b="1" dirty="0" smtClean="0"/>
              <a:t>e</a:t>
            </a:r>
            <a:r>
              <a:rPr lang="en-US" b="1" dirty="0" smtClean="0"/>
              <a:t> </a:t>
            </a:r>
            <a:r>
              <a:rPr lang="en-US" b="1" dirty="0" err="1" smtClean="0"/>
              <a:t>arhitektur</a:t>
            </a:r>
            <a:r>
              <a:rPr lang="sr-Latn-RS" b="1" dirty="0" smtClean="0"/>
              <a:t>e</a:t>
            </a:r>
            <a:r>
              <a:rPr lang="en-US" b="1" dirty="0" smtClean="0"/>
              <a:t> </a:t>
            </a:r>
            <a:r>
              <a:rPr lang="en-US" b="1" dirty="0" err="1"/>
              <a:t>sistema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73437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278010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990600"/>
            <a:ext cx="833437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163765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967154"/>
          </a:xfrm>
        </p:spPr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1066800"/>
            <a:ext cx="8639175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689050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8839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68092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743074"/>
            <a:ext cx="8610600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00472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957105"/>
          </a:xfrm>
        </p:spPr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990600"/>
            <a:ext cx="80962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323094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NetBeans </a:t>
            </a:r>
            <a:r>
              <a:rPr lang="en-US" dirty="0" err="1" smtClean="0"/>
              <a:t>nudi</a:t>
            </a:r>
            <a:r>
              <a:rPr lang="en-US" dirty="0" smtClean="0"/>
              <a:t> </a:t>
            </a:r>
            <a:r>
              <a:rPr lang="en-US" dirty="0" err="1" smtClean="0"/>
              <a:t>mnoge</a:t>
            </a:r>
            <a:r>
              <a:rPr lang="en-US" dirty="0" smtClean="0"/>
              <a:t> </a:t>
            </a:r>
            <a:r>
              <a:rPr lang="en-US" dirty="0" err="1" smtClean="0"/>
              <a:t>programske</a:t>
            </a:r>
            <a:r>
              <a:rPr lang="en-US" dirty="0" smtClean="0"/>
              <a:t> </a:t>
            </a:r>
            <a:r>
              <a:rPr lang="en-US" dirty="0" err="1" smtClean="0"/>
              <a:t>jezike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r>
              <a:rPr lang="fi-FI" dirty="0" smtClean="0"/>
              <a:t>JAVA</a:t>
            </a:r>
          </a:p>
          <a:p>
            <a:r>
              <a:rPr lang="fi-FI" dirty="0" smtClean="0"/>
              <a:t>Java SE</a:t>
            </a:r>
          </a:p>
          <a:p>
            <a:r>
              <a:rPr lang="fi-FI" dirty="0" smtClean="0"/>
              <a:t>Java ME</a:t>
            </a:r>
          </a:p>
          <a:p>
            <a:r>
              <a:rPr lang="fi-FI" dirty="0" smtClean="0"/>
              <a:t>Java EE</a:t>
            </a:r>
          </a:p>
          <a:p>
            <a:r>
              <a:rPr lang="fi-FI" dirty="0" smtClean="0"/>
              <a:t>Maven</a:t>
            </a:r>
          </a:p>
          <a:p>
            <a:r>
              <a:rPr lang="fi-FI" dirty="0" smtClean="0"/>
              <a:t>C ++</a:t>
            </a:r>
          </a:p>
          <a:p>
            <a:r>
              <a:rPr lang="fi-FI" dirty="0" smtClean="0"/>
              <a:t>PHP</a:t>
            </a:r>
          </a:p>
          <a:p>
            <a:r>
              <a:rPr lang="fi-FI" dirty="0" smtClean="0"/>
              <a:t>Groovy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1" y="2438400"/>
            <a:ext cx="64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NetBeans je </a:t>
            </a:r>
            <a:r>
              <a:rPr lang="en-US" dirty="0" err="1" smtClean="0"/>
              <a:t>napisan</a:t>
            </a:r>
            <a:r>
              <a:rPr lang="en-US" dirty="0" smtClean="0"/>
              <a:t> u JAVA</a:t>
            </a:r>
            <a:r>
              <a:rPr lang="sr-Latn-RS" dirty="0" smtClean="0"/>
              <a:t> programskom jeziku</a:t>
            </a:r>
            <a:r>
              <a:rPr lang="en-US" dirty="0" smtClean="0"/>
              <a:t>, pa se </a:t>
            </a:r>
            <a:r>
              <a:rPr lang="en-US" dirty="0" err="1" smtClean="0"/>
              <a:t>može</a:t>
            </a:r>
            <a:r>
              <a:rPr lang="en-US" dirty="0" smtClean="0"/>
              <a:t> </a:t>
            </a:r>
            <a:r>
              <a:rPr lang="en-US" dirty="0" err="1" smtClean="0"/>
              <a:t>pokrenuti</a:t>
            </a:r>
            <a:r>
              <a:rPr lang="en-US" dirty="0" smtClean="0"/>
              <a:t> </a:t>
            </a:r>
            <a:r>
              <a:rPr lang="en-US" dirty="0" err="1" smtClean="0"/>
              <a:t>bilo</a:t>
            </a:r>
            <a:r>
              <a:rPr lang="en-US" dirty="0" smtClean="0"/>
              <a:t> </a:t>
            </a:r>
            <a:r>
              <a:rPr lang="en-US" dirty="0" err="1" smtClean="0"/>
              <a:t>gde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instaliran</a:t>
            </a:r>
            <a:r>
              <a:rPr lang="en-US" dirty="0" smtClean="0"/>
              <a:t> </a:t>
            </a:r>
            <a:r>
              <a:rPr lang="en-US" dirty="0" err="1" smtClean="0"/>
              <a:t>kompatibilni</a:t>
            </a:r>
            <a:r>
              <a:rPr lang="en-US" dirty="0" smtClean="0"/>
              <a:t> JVM. JDK (Java Development Kit) </a:t>
            </a:r>
            <a:r>
              <a:rPr lang="en-US" dirty="0" err="1" smtClean="0"/>
              <a:t>potreban</a:t>
            </a:r>
            <a:r>
              <a:rPr lang="en-US" dirty="0" smtClean="0"/>
              <a:t> je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programiranje</a:t>
            </a:r>
            <a:r>
              <a:rPr lang="en-US" dirty="0" smtClean="0"/>
              <a:t> Java</a:t>
            </a:r>
            <a:r>
              <a:rPr lang="sr-Latn-RS" dirty="0" smtClean="0"/>
              <a:t> jezika</a:t>
            </a:r>
            <a:r>
              <a:rPr lang="en-US" dirty="0" smtClean="0"/>
              <a:t>, </a:t>
            </a:r>
            <a:r>
              <a:rPr lang="en-US" dirty="0" err="1" smtClean="0"/>
              <a:t>ali</a:t>
            </a:r>
            <a:r>
              <a:rPr lang="en-US" dirty="0" smtClean="0"/>
              <a:t> JDK </a:t>
            </a:r>
            <a:r>
              <a:rPr lang="en-US" dirty="0" err="1" smtClean="0"/>
              <a:t>nije</a:t>
            </a:r>
            <a:r>
              <a:rPr lang="en-US" dirty="0" smtClean="0"/>
              <a:t> </a:t>
            </a:r>
            <a:r>
              <a:rPr lang="en-US" dirty="0" err="1" smtClean="0"/>
              <a:t>potreban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programiranje</a:t>
            </a:r>
            <a:r>
              <a:rPr lang="en-US" dirty="0" smtClean="0"/>
              <a:t> </a:t>
            </a:r>
            <a:r>
              <a:rPr lang="en-US" dirty="0" err="1" smtClean="0"/>
              <a:t>drugih</a:t>
            </a:r>
            <a:r>
              <a:rPr lang="en-US" dirty="0" smtClean="0"/>
              <a:t> </a:t>
            </a:r>
            <a:r>
              <a:rPr lang="en-US" dirty="0" err="1" smtClean="0"/>
              <a:t>jezika</a:t>
            </a:r>
            <a:r>
              <a:rPr lang="en-US" dirty="0" smtClean="0"/>
              <a:t>. On </a:t>
            </a:r>
            <a:r>
              <a:rPr lang="en-US" dirty="0" err="1" smtClean="0"/>
              <a:t>pruža</a:t>
            </a:r>
            <a:r>
              <a:rPr lang="en-US" dirty="0" smtClean="0"/>
              <a:t> </a:t>
            </a:r>
            <a:r>
              <a:rPr lang="en-US" dirty="0" err="1" smtClean="0"/>
              <a:t>integrirano</a:t>
            </a:r>
            <a:r>
              <a:rPr lang="en-US" dirty="0" smtClean="0"/>
              <a:t> </a:t>
            </a:r>
            <a:r>
              <a:rPr lang="en-US" dirty="0" err="1" smtClean="0"/>
              <a:t>razvojno</a:t>
            </a:r>
            <a:r>
              <a:rPr lang="en-US" dirty="0" smtClean="0"/>
              <a:t> </a:t>
            </a:r>
            <a:r>
              <a:rPr lang="en-US" dirty="0" err="1" smtClean="0"/>
              <a:t>okruženje</a:t>
            </a:r>
            <a:r>
              <a:rPr lang="en-US" dirty="0" smtClean="0"/>
              <a:t> </a:t>
            </a:r>
            <a:r>
              <a:rPr lang="en-US" dirty="0" err="1" smtClean="0"/>
              <a:t>programeru</a:t>
            </a:r>
            <a:r>
              <a:rPr lang="en-US" dirty="0" smtClean="0"/>
              <a:t> </a:t>
            </a:r>
            <a:r>
              <a:rPr lang="en-US" dirty="0" err="1" smtClean="0"/>
              <a:t>aplikacija</a:t>
            </a:r>
            <a:r>
              <a:rPr lang="en-US" dirty="0" smtClean="0"/>
              <a:t>, </a:t>
            </a:r>
            <a:r>
              <a:rPr lang="en-US" dirty="0" err="1" smtClean="0"/>
              <a:t>tako</a:t>
            </a:r>
            <a:r>
              <a:rPr lang="en-US" dirty="0" smtClean="0"/>
              <a:t> da je </a:t>
            </a:r>
            <a:r>
              <a:rPr lang="en-US" dirty="0" err="1" smtClean="0"/>
              <a:t>vrlo</a:t>
            </a:r>
            <a:r>
              <a:rPr lang="en-US" dirty="0" smtClean="0"/>
              <a:t> </a:t>
            </a:r>
            <a:r>
              <a:rPr lang="en-US" dirty="0" err="1" smtClean="0"/>
              <a:t>lako</a:t>
            </a:r>
            <a:r>
              <a:rPr lang="en-US" dirty="0" smtClean="0"/>
              <a:t> </a:t>
            </a:r>
            <a:r>
              <a:rPr lang="en-US" dirty="0" err="1" smtClean="0"/>
              <a:t>napraviti</a:t>
            </a:r>
            <a:r>
              <a:rPr lang="en-US" dirty="0" smtClean="0"/>
              <a:t> </a:t>
            </a:r>
            <a:r>
              <a:rPr lang="en-US" dirty="0" err="1" smtClean="0"/>
              <a:t>posao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dovršiti</a:t>
            </a:r>
            <a:r>
              <a:rPr lang="en-US" dirty="0" smtClean="0"/>
              <a:t> </a:t>
            </a:r>
            <a:r>
              <a:rPr lang="en-US" dirty="0" err="1" smtClean="0"/>
              <a:t>ga</a:t>
            </a:r>
            <a:r>
              <a:rPr lang="en-US" dirty="0" smtClean="0"/>
              <a:t> </a:t>
            </a:r>
            <a:r>
              <a:rPr lang="en-US" dirty="0" err="1" smtClean="0"/>
              <a:t>brzo</a:t>
            </a:r>
            <a:r>
              <a:rPr lang="en-US" dirty="0" smtClean="0"/>
              <a:t> u pored</a:t>
            </a:r>
            <a:r>
              <a:rPr lang="sr-Latn-RS" dirty="0" smtClean="0"/>
              <a:t>jenju</a:t>
            </a:r>
            <a:r>
              <a:rPr lang="en-US" dirty="0" smtClean="0"/>
              <a:t> s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pisanjem</a:t>
            </a:r>
            <a:r>
              <a:rPr lang="en-US" dirty="0" smtClean="0"/>
              <a:t> </a:t>
            </a:r>
            <a:r>
              <a:rPr lang="en-US" dirty="0" err="1" smtClean="0"/>
              <a:t>punih</a:t>
            </a:r>
            <a:r>
              <a:rPr lang="en-US" dirty="0" smtClean="0"/>
              <a:t> </a:t>
            </a:r>
            <a:r>
              <a:rPr lang="en-US" dirty="0" err="1" smtClean="0"/>
              <a:t>dugih</a:t>
            </a:r>
            <a:r>
              <a:rPr lang="en-US" dirty="0" smtClean="0"/>
              <a:t> </a:t>
            </a:r>
            <a:r>
              <a:rPr lang="en-US" dirty="0" err="1" smtClean="0"/>
              <a:t>kodova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897307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r-Latn-RS" b="1" dirty="0" smtClean="0"/>
              <a:t>Istorijat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err="1" smtClean="0"/>
              <a:t>Godine</a:t>
            </a:r>
            <a:r>
              <a:rPr lang="en-US" dirty="0" smtClean="0"/>
              <a:t> 1977. Roman </a:t>
            </a:r>
            <a:r>
              <a:rPr lang="en-US" dirty="0" err="1" smtClean="0"/>
              <a:t>Stanek</a:t>
            </a:r>
            <a:r>
              <a:rPr lang="en-US" dirty="0" smtClean="0"/>
              <a:t> </a:t>
            </a:r>
            <a:r>
              <a:rPr lang="en-US" dirty="0" err="1" smtClean="0"/>
              <a:t>osnovao</a:t>
            </a:r>
            <a:r>
              <a:rPr lang="en-US" dirty="0" smtClean="0"/>
              <a:t> je </a:t>
            </a:r>
            <a:r>
              <a:rPr lang="sr-Latn-RS" dirty="0" smtClean="0"/>
              <a:t>kompaniju</a:t>
            </a:r>
            <a:r>
              <a:rPr lang="en-US" dirty="0" smtClean="0"/>
              <a:t> </a:t>
            </a:r>
            <a:r>
              <a:rPr lang="en-US" dirty="0" err="1" smtClean="0"/>
              <a:t>koja</a:t>
            </a:r>
            <a:r>
              <a:rPr lang="en-US" dirty="0" smtClean="0"/>
              <a:t> </a:t>
            </a:r>
            <a:r>
              <a:rPr lang="en-US" dirty="0" err="1" smtClean="0"/>
              <a:t>proizvodi</a:t>
            </a:r>
            <a:r>
              <a:rPr lang="en-US" dirty="0" smtClean="0"/>
              <a:t> </a:t>
            </a:r>
            <a:r>
              <a:rPr lang="en-US" dirty="0" err="1" smtClean="0"/>
              <a:t>komercijalne</a:t>
            </a:r>
            <a:r>
              <a:rPr lang="en-US" dirty="0" smtClean="0"/>
              <a:t> </a:t>
            </a:r>
            <a:r>
              <a:rPr lang="en-US" dirty="0" err="1" smtClean="0"/>
              <a:t>verzije</a:t>
            </a:r>
            <a:r>
              <a:rPr lang="en-US" dirty="0" smtClean="0"/>
              <a:t> </a:t>
            </a:r>
            <a:r>
              <a:rPr lang="en-US" dirty="0" err="1" smtClean="0"/>
              <a:t>NetBeansa</a:t>
            </a:r>
            <a:r>
              <a:rPr lang="en-US" dirty="0" smtClean="0"/>
              <a:t>. </a:t>
            </a:r>
            <a:r>
              <a:rPr lang="en-US" dirty="0" err="1" smtClean="0"/>
              <a:t>Godine</a:t>
            </a:r>
            <a:r>
              <a:rPr lang="en-US" dirty="0" smtClean="0"/>
              <a:t> 1999&gt; . </a:t>
            </a:r>
            <a:r>
              <a:rPr lang="sr-Latn-RS" dirty="0" smtClean="0"/>
              <a:t>Kompanija</a:t>
            </a:r>
            <a:r>
              <a:rPr lang="en-US" dirty="0" smtClean="0"/>
              <a:t> je </a:t>
            </a:r>
            <a:r>
              <a:rPr lang="en-US" dirty="0" err="1" smtClean="0"/>
              <a:t>kupila</a:t>
            </a:r>
            <a:r>
              <a:rPr lang="en-US" dirty="0" smtClean="0"/>
              <a:t> Sun Microsystems </a:t>
            </a:r>
            <a:r>
              <a:rPr lang="en-US" dirty="0" err="1" smtClean="0"/>
              <a:t>koja</a:t>
            </a:r>
            <a:r>
              <a:rPr lang="en-US" dirty="0" smtClean="0"/>
              <a:t> je </a:t>
            </a:r>
            <a:r>
              <a:rPr lang="en-US" dirty="0" err="1" smtClean="0"/>
              <a:t>otvorila</a:t>
            </a:r>
            <a:r>
              <a:rPr lang="en-US" dirty="0" smtClean="0"/>
              <a:t> NetBeans u </a:t>
            </a:r>
            <a:r>
              <a:rPr lang="sr-Latn-RS" dirty="0" smtClean="0"/>
              <a:t>martu</a:t>
            </a:r>
            <a:r>
              <a:rPr lang="en-US" dirty="0" smtClean="0"/>
              <a:t> 2000. NetBeans je </a:t>
            </a:r>
            <a:r>
              <a:rPr lang="sr-Latn-RS" dirty="0" smtClean="0"/>
              <a:t>kompanija</a:t>
            </a:r>
            <a:r>
              <a:rPr lang="en-US" dirty="0" smtClean="0"/>
              <a:t> Oracle </a:t>
            </a:r>
            <a:r>
              <a:rPr lang="en-US" dirty="0" err="1" smtClean="0"/>
              <a:t>kupila</a:t>
            </a:r>
            <a:r>
              <a:rPr lang="en-US" dirty="0" smtClean="0"/>
              <a:t> u 2010. </a:t>
            </a:r>
            <a:r>
              <a:rPr lang="en-US" dirty="0" err="1" smtClean="0"/>
              <a:t>godini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 err="1" smtClean="0"/>
              <a:t>Trenutna</a:t>
            </a:r>
            <a:r>
              <a:rPr lang="en-US" b="1" dirty="0" smtClean="0"/>
              <a:t> </a:t>
            </a:r>
            <a:r>
              <a:rPr lang="en-US" b="1" dirty="0" err="1" smtClean="0"/>
              <a:t>verzija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smtClean="0"/>
              <a:t>U </a:t>
            </a:r>
            <a:r>
              <a:rPr lang="sr-Latn-RS" dirty="0" smtClean="0"/>
              <a:t>aprilu</a:t>
            </a:r>
            <a:r>
              <a:rPr lang="en-US" dirty="0" smtClean="0"/>
              <a:t> 2011. </a:t>
            </a:r>
            <a:r>
              <a:rPr lang="en-US" dirty="0" err="1" smtClean="0"/>
              <a:t>izda</a:t>
            </a:r>
            <a:r>
              <a:rPr lang="sr-Latn-RS" dirty="0" smtClean="0"/>
              <a:t>t</a:t>
            </a:r>
            <a:r>
              <a:rPr lang="en-US" dirty="0" smtClean="0"/>
              <a:t>a je NetBeans IDE 7.0, a 1. </a:t>
            </a:r>
            <a:r>
              <a:rPr lang="sr-Latn-RS" dirty="0" smtClean="0"/>
              <a:t>septembra</a:t>
            </a:r>
            <a:r>
              <a:rPr lang="en-US" dirty="0" smtClean="0"/>
              <a:t> 2011. NetBeans IDE 7.0.1 je </a:t>
            </a:r>
            <a:r>
              <a:rPr lang="en-US" dirty="0" err="1" smtClean="0"/>
              <a:t>objavljen</a:t>
            </a:r>
            <a:r>
              <a:rPr lang="en-US" dirty="0" smtClean="0"/>
              <a:t>. </a:t>
            </a:r>
            <a:r>
              <a:rPr lang="en-US" dirty="0" err="1" smtClean="0"/>
              <a:t>Ima</a:t>
            </a:r>
            <a:r>
              <a:rPr lang="en-US" dirty="0" smtClean="0"/>
              <a:t> </a:t>
            </a:r>
            <a:r>
              <a:rPr lang="en-US" dirty="0" err="1" smtClean="0"/>
              <a:t>punu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sr-Latn-RS" dirty="0" smtClean="0"/>
              <a:t>dršku</a:t>
            </a:r>
            <a:r>
              <a:rPr lang="en-US" dirty="0" smtClean="0"/>
              <a:t> </a:t>
            </a:r>
            <a:r>
              <a:rPr lang="en-US" dirty="0" err="1" smtClean="0"/>
              <a:t>izdanju</a:t>
            </a:r>
            <a:r>
              <a:rPr lang="en-US" dirty="0" smtClean="0"/>
              <a:t> Java Se 7 </a:t>
            </a:r>
            <a:r>
              <a:rPr lang="en-US" dirty="0" err="1" smtClean="0"/>
              <a:t>platforme</a:t>
            </a:r>
            <a:r>
              <a:rPr lang="en-US" dirty="0" smtClean="0"/>
              <a:t>. Ova </a:t>
            </a:r>
            <a:r>
              <a:rPr lang="en-US" dirty="0" err="1" smtClean="0"/>
              <a:t>verzija</a:t>
            </a:r>
            <a:r>
              <a:rPr lang="en-US" dirty="0" smtClean="0"/>
              <a:t> </a:t>
            </a:r>
            <a:r>
              <a:rPr lang="en-US" dirty="0" err="1" smtClean="0"/>
              <a:t>NetBeansa</a:t>
            </a:r>
            <a:r>
              <a:rPr lang="en-US" dirty="0" smtClean="0"/>
              <a:t> je </a:t>
            </a:r>
            <a:r>
              <a:rPr lang="en-US" dirty="0" err="1" smtClean="0"/>
              <a:t>pak</a:t>
            </a:r>
            <a:r>
              <a:rPr lang="sr-Latn-RS" dirty="0" smtClean="0"/>
              <a:t>ov</a:t>
            </a:r>
            <a:r>
              <a:rPr lang="en-US" dirty="0" err="1" smtClean="0"/>
              <a:t>ana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svim</a:t>
            </a:r>
            <a:r>
              <a:rPr lang="en-US" dirty="0" smtClean="0"/>
              <a:t> </a:t>
            </a:r>
            <a:r>
              <a:rPr lang="en-US" dirty="0" err="1" smtClean="0"/>
              <a:t>programskim</a:t>
            </a:r>
            <a:r>
              <a:rPr lang="en-US" dirty="0" smtClean="0"/>
              <a:t> </a:t>
            </a:r>
            <a:r>
              <a:rPr lang="en-US" dirty="0" err="1" smtClean="0"/>
              <a:t>značajkama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programer</a:t>
            </a:r>
            <a:r>
              <a:rPr lang="en-US" dirty="0" smtClean="0"/>
              <a:t> </a:t>
            </a:r>
            <a:r>
              <a:rPr lang="en-US" dirty="0" err="1" smtClean="0"/>
              <a:t>definitivno</a:t>
            </a:r>
            <a:r>
              <a:rPr lang="en-US" dirty="0" smtClean="0"/>
              <a:t> </a:t>
            </a:r>
            <a:r>
              <a:rPr lang="en-US" dirty="0" err="1" smtClean="0"/>
              <a:t>zahtevati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9970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Uvod</a:t>
            </a:r>
            <a:r>
              <a:rPr lang="en-US" b="1" dirty="0" smtClean="0"/>
              <a:t> u </a:t>
            </a:r>
            <a:r>
              <a:rPr lang="en-US" b="1" dirty="0" err="1" smtClean="0"/>
              <a:t>Netbeans</a:t>
            </a:r>
            <a:r>
              <a:rPr lang="en-US" b="1" dirty="0" smtClean="0"/>
              <a:t> 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 fontScale="62500" lnSpcReduction="20000"/>
          </a:bodyPr>
          <a:lstStyle/>
          <a:p>
            <a:r>
              <a:rPr lang="en-US" b="1" dirty="0" err="1" smtClean="0"/>
              <a:t>Platforma</a:t>
            </a:r>
            <a:r>
              <a:rPr lang="en-US" b="1" dirty="0" smtClean="0"/>
              <a:t> </a:t>
            </a:r>
            <a:endParaRPr lang="en-US" dirty="0" smtClean="0"/>
          </a:p>
          <a:p>
            <a:r>
              <a:rPr lang="en-US" dirty="0" err="1" smtClean="0"/>
              <a:t>Aplikacije</a:t>
            </a:r>
            <a:r>
              <a:rPr lang="en-US" dirty="0" smtClean="0"/>
              <a:t> </a:t>
            </a:r>
            <a:r>
              <a:rPr lang="sr-Latn-RS" dirty="0" smtClean="0"/>
              <a:t>u</a:t>
            </a:r>
            <a:r>
              <a:rPr lang="en-US" dirty="0" err="1" smtClean="0"/>
              <a:t>temeljene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NetBeans </a:t>
            </a:r>
            <a:r>
              <a:rPr lang="en-US" dirty="0" err="1" smtClean="0"/>
              <a:t>platformi</a:t>
            </a:r>
            <a:r>
              <a:rPr lang="en-US" dirty="0" smtClean="0"/>
              <a:t>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uključivati</a:t>
            </a:r>
            <a:r>
              <a:rPr lang="en-US" dirty="0" smtClean="0"/>
              <a:t> ​​</a:t>
            </a:r>
            <a:r>
              <a:rPr lang="en-US" dirty="0" err="1" smtClean="0"/>
              <a:t>modul</a:t>
            </a:r>
            <a:r>
              <a:rPr lang="en-US" dirty="0" smtClean="0"/>
              <a:t> </a:t>
            </a:r>
            <a:r>
              <a:rPr lang="en-US" dirty="0" err="1" smtClean="0"/>
              <a:t>ažuriranja</a:t>
            </a:r>
            <a:r>
              <a:rPr lang="en-US" dirty="0" smtClean="0"/>
              <a:t> </a:t>
            </a:r>
            <a:r>
              <a:rPr lang="sr-Latn-RS" dirty="0" smtClean="0"/>
              <a:t>c</a:t>
            </a:r>
            <a:r>
              <a:rPr lang="en-US" dirty="0" err="1" smtClean="0"/>
              <a:t>entra</a:t>
            </a:r>
            <a:r>
              <a:rPr lang="en-US" dirty="0" smtClean="0"/>
              <a:t> </a:t>
            </a:r>
            <a:r>
              <a:rPr lang="en-US" dirty="0" err="1" smtClean="0"/>
              <a:t>koji</a:t>
            </a:r>
            <a:r>
              <a:rPr lang="en-US" dirty="0" smtClean="0"/>
              <a:t> bi </a:t>
            </a:r>
            <a:r>
              <a:rPr lang="en-US" dirty="0" err="1" smtClean="0"/>
              <a:t>korisnicima</a:t>
            </a:r>
            <a:r>
              <a:rPr lang="en-US" dirty="0" smtClean="0"/>
              <a:t> </a:t>
            </a:r>
            <a:r>
              <a:rPr lang="en-US" dirty="0" err="1" smtClean="0"/>
              <a:t>aplikacije</a:t>
            </a:r>
            <a:r>
              <a:rPr lang="en-US" dirty="0" smtClean="0"/>
              <a:t> </a:t>
            </a:r>
            <a:r>
              <a:rPr lang="en-US" dirty="0" err="1" smtClean="0"/>
              <a:t>omogućio</a:t>
            </a:r>
            <a:r>
              <a:rPr lang="en-US" dirty="0" smtClean="0"/>
              <a:t> </a:t>
            </a:r>
            <a:r>
              <a:rPr lang="en-US" dirty="0" err="1" smtClean="0"/>
              <a:t>preuzimanje</a:t>
            </a:r>
            <a:r>
              <a:rPr lang="en-US" dirty="0" smtClean="0"/>
              <a:t> </a:t>
            </a:r>
            <a:r>
              <a:rPr lang="en-US" dirty="0" err="1" smtClean="0"/>
              <a:t>digitalno</a:t>
            </a:r>
            <a:r>
              <a:rPr lang="en-US" dirty="0" smtClean="0"/>
              <a:t> </a:t>
            </a:r>
            <a:r>
              <a:rPr lang="en-US" dirty="0" err="1" smtClean="0"/>
              <a:t>potpisanih</a:t>
            </a:r>
            <a:r>
              <a:rPr lang="en-US" dirty="0" smtClean="0"/>
              <a:t> </a:t>
            </a:r>
            <a:r>
              <a:rPr lang="en-US" dirty="0" err="1" smtClean="0"/>
              <a:t>nadgradnji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nove</a:t>
            </a:r>
            <a:r>
              <a:rPr lang="en-US" dirty="0" smtClean="0"/>
              <a:t> </a:t>
            </a:r>
            <a:r>
              <a:rPr lang="sr-Latn-RS" dirty="0" smtClean="0"/>
              <a:t>osobine</a:t>
            </a:r>
            <a:r>
              <a:rPr lang="en-US" dirty="0" smtClean="0"/>
              <a:t> </a:t>
            </a:r>
            <a:r>
              <a:rPr lang="en-US" dirty="0" err="1" smtClean="0"/>
              <a:t>programa</a:t>
            </a:r>
            <a:r>
              <a:rPr lang="en-US" dirty="0" smtClean="0"/>
              <a:t> </a:t>
            </a:r>
            <a:r>
              <a:rPr lang="sr-Latn-RS" dirty="0" smtClean="0"/>
              <a:t>pravo</a:t>
            </a:r>
            <a:r>
              <a:rPr lang="en-US" dirty="0" smtClean="0"/>
              <a:t> u </a:t>
            </a:r>
            <a:r>
              <a:rPr lang="en-US" dirty="0" err="1" smtClean="0"/>
              <a:t>pokretnu</a:t>
            </a:r>
            <a:r>
              <a:rPr lang="en-US" dirty="0" smtClean="0"/>
              <a:t> </a:t>
            </a:r>
            <a:r>
              <a:rPr lang="en-US" dirty="0" err="1" smtClean="0"/>
              <a:t>aplikaciju</a:t>
            </a:r>
            <a:r>
              <a:rPr lang="sr-Latn-RS" dirty="0" smtClean="0"/>
              <a:t>,</a:t>
            </a:r>
            <a:r>
              <a:rPr lang="en-US" dirty="0" smtClean="0"/>
              <a:t> </a:t>
            </a:r>
            <a:r>
              <a:rPr lang="sr-Latn-R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najbolje</a:t>
            </a:r>
            <a:r>
              <a:rPr lang="en-US" dirty="0" smtClean="0"/>
              <a:t> od </a:t>
            </a:r>
            <a:r>
              <a:rPr lang="en-US" dirty="0" err="1" smtClean="0"/>
              <a:t>svega</a:t>
            </a:r>
            <a:r>
              <a:rPr lang="en-US" dirty="0" smtClean="0"/>
              <a:t> </a:t>
            </a:r>
            <a:r>
              <a:rPr lang="en-US" dirty="0" err="1" smtClean="0"/>
              <a:t>ako</a:t>
            </a:r>
            <a:r>
              <a:rPr lang="en-US" dirty="0" smtClean="0"/>
              <a:t> je </a:t>
            </a:r>
            <a:r>
              <a:rPr lang="en-US" dirty="0" err="1" smtClean="0"/>
              <a:t>ažuriranje</a:t>
            </a:r>
            <a:r>
              <a:rPr lang="en-US" dirty="0" smtClean="0"/>
              <a:t> </a:t>
            </a:r>
            <a:r>
              <a:rPr lang="en-US" dirty="0" err="1" smtClean="0"/>
              <a:t>dostupno</a:t>
            </a:r>
            <a:r>
              <a:rPr lang="en-US" dirty="0" smtClean="0"/>
              <a:t> ne bi </a:t>
            </a:r>
            <a:r>
              <a:rPr lang="en-US" dirty="0" err="1" smtClean="0"/>
              <a:t>prisililo</a:t>
            </a:r>
            <a:r>
              <a:rPr lang="en-US" dirty="0" smtClean="0"/>
              <a:t> </a:t>
            </a:r>
            <a:r>
              <a:rPr lang="en-US" dirty="0" err="1" smtClean="0"/>
              <a:t>korisnika</a:t>
            </a:r>
            <a:r>
              <a:rPr lang="en-US" dirty="0" smtClean="0"/>
              <a:t> da </a:t>
            </a:r>
            <a:r>
              <a:rPr lang="en-US" dirty="0" err="1" smtClean="0"/>
              <a:t>ponovo</a:t>
            </a:r>
            <a:r>
              <a:rPr lang="en-US" dirty="0" smtClean="0"/>
              <a:t> </a:t>
            </a:r>
            <a:r>
              <a:rPr lang="en-US" dirty="0" err="1" smtClean="0"/>
              <a:t>preuzme</a:t>
            </a:r>
            <a:r>
              <a:rPr lang="en-US" dirty="0" smtClean="0"/>
              <a:t> </a:t>
            </a:r>
            <a:r>
              <a:rPr lang="en-US" dirty="0" err="1" smtClean="0"/>
              <a:t>celu</a:t>
            </a:r>
            <a:r>
              <a:rPr lang="en-US" dirty="0" smtClean="0"/>
              <a:t> </a:t>
            </a:r>
            <a:r>
              <a:rPr lang="en-US" dirty="0" err="1" smtClean="0"/>
              <a:t>aplikaciju</a:t>
            </a:r>
            <a:r>
              <a:rPr lang="en-US" dirty="0" smtClean="0"/>
              <a:t> </a:t>
            </a:r>
            <a:r>
              <a:rPr lang="en-US" dirty="0" err="1" smtClean="0"/>
              <a:t>ona</a:t>
            </a:r>
            <a:r>
              <a:rPr lang="en-US" dirty="0" smtClean="0"/>
              <a:t> </a:t>
            </a:r>
            <a:r>
              <a:rPr lang="en-US" dirty="0" err="1" smtClean="0"/>
              <a:t>će</a:t>
            </a:r>
            <a:r>
              <a:rPr lang="en-US" dirty="0" smtClean="0"/>
              <a:t> </a:t>
            </a:r>
            <a:r>
              <a:rPr lang="en-US" dirty="0" err="1" smtClean="0"/>
              <a:t>samo</a:t>
            </a:r>
            <a:r>
              <a:rPr lang="en-US" dirty="0" smtClean="0"/>
              <a:t> </a:t>
            </a:r>
            <a:r>
              <a:rPr lang="en-US" dirty="0" err="1" smtClean="0"/>
              <a:t>preuzeti</a:t>
            </a:r>
            <a:r>
              <a:rPr lang="en-US" dirty="0" smtClean="0"/>
              <a:t> </a:t>
            </a:r>
            <a:r>
              <a:rPr lang="en-US" dirty="0" err="1" smtClean="0"/>
              <a:t>datoteke</a:t>
            </a:r>
            <a:r>
              <a:rPr lang="en-US" dirty="0" smtClean="0"/>
              <a:t> </a:t>
            </a:r>
            <a:r>
              <a:rPr lang="en-US" dirty="0" err="1" smtClean="0"/>
              <a:t>koje</a:t>
            </a:r>
            <a:r>
              <a:rPr lang="en-US" dirty="0" smtClean="0"/>
              <a:t> </a:t>
            </a:r>
            <a:r>
              <a:rPr lang="en-US" dirty="0" err="1" smtClean="0"/>
              <a:t>treba</a:t>
            </a:r>
            <a:r>
              <a:rPr lang="en-US" dirty="0" smtClean="0"/>
              <a:t> </a:t>
            </a:r>
            <a:r>
              <a:rPr lang="en-US" dirty="0" err="1" smtClean="0"/>
              <a:t>nadograditi</a:t>
            </a:r>
            <a:r>
              <a:rPr lang="en-US" dirty="0" smtClean="0"/>
              <a:t>.</a:t>
            </a:r>
            <a:endParaRPr lang="sr-Latn-RS" dirty="0" smtClean="0"/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dirty="0" err="1" smtClean="0"/>
              <a:t>Platforma</a:t>
            </a:r>
            <a:r>
              <a:rPr lang="en-US" dirty="0" smtClean="0"/>
              <a:t> </a:t>
            </a:r>
            <a:r>
              <a:rPr lang="en-US" dirty="0" err="1" smtClean="0"/>
              <a:t>nudi</a:t>
            </a:r>
            <a:r>
              <a:rPr lang="en-US" dirty="0" smtClean="0"/>
              <a:t> </a:t>
            </a:r>
            <a:r>
              <a:rPr lang="en-US" dirty="0" err="1" smtClean="0"/>
              <a:t>mnoge</a:t>
            </a:r>
            <a:r>
              <a:rPr lang="en-US" dirty="0" smtClean="0"/>
              <a:t> </a:t>
            </a:r>
            <a:r>
              <a:rPr lang="sr-Latn-RS" dirty="0" smtClean="0"/>
              <a:t>dodatke</a:t>
            </a:r>
            <a:r>
              <a:rPr lang="en-US" dirty="0" smtClean="0"/>
              <a:t> </a:t>
            </a:r>
            <a:r>
              <a:rPr lang="en-US" dirty="0" err="1" smtClean="0"/>
              <a:t>programerima</a:t>
            </a:r>
            <a:r>
              <a:rPr lang="en-US" dirty="0" smtClean="0"/>
              <a:t> </a:t>
            </a:r>
            <a:r>
              <a:rPr lang="en-US" dirty="0" err="1" smtClean="0"/>
              <a:t>tako</a:t>
            </a:r>
            <a:r>
              <a:rPr lang="en-US" dirty="0" smtClean="0"/>
              <a:t> da </a:t>
            </a:r>
            <a:r>
              <a:rPr lang="en-US" dirty="0" err="1" smtClean="0"/>
              <a:t>mogu</a:t>
            </a:r>
            <a:r>
              <a:rPr lang="en-US" dirty="0" smtClean="0"/>
              <a:t> </a:t>
            </a:r>
            <a:r>
              <a:rPr lang="en-US" dirty="0" err="1" smtClean="0"/>
              <a:t>bolje</a:t>
            </a:r>
            <a:r>
              <a:rPr lang="en-US" dirty="0" smtClean="0"/>
              <a:t> </a:t>
            </a:r>
            <a:r>
              <a:rPr lang="en-US" dirty="0" err="1" smtClean="0"/>
              <a:t>poboljšati</a:t>
            </a:r>
            <a:r>
              <a:rPr lang="en-US" dirty="0" smtClean="0"/>
              <a:t> </a:t>
            </a:r>
            <a:r>
              <a:rPr lang="en-US" dirty="0" err="1" smtClean="0"/>
              <a:t>svoje</a:t>
            </a:r>
            <a:r>
              <a:rPr lang="en-US" dirty="0" smtClean="0"/>
              <a:t> </a:t>
            </a:r>
            <a:r>
              <a:rPr lang="en-US" dirty="0" err="1" smtClean="0"/>
              <a:t>aplikacije</a:t>
            </a:r>
            <a:r>
              <a:rPr lang="en-US" dirty="0" smtClean="0"/>
              <a:t>. Nek</a:t>
            </a:r>
            <a:r>
              <a:rPr lang="sr-Latn-RS" dirty="0" smtClean="0"/>
              <a:t>e</a:t>
            </a:r>
            <a:r>
              <a:rPr lang="en-US" dirty="0" smtClean="0"/>
              <a:t> od </a:t>
            </a:r>
            <a:r>
              <a:rPr lang="sr-Latn-RS" dirty="0" smtClean="0"/>
              <a:t>dodataka</a:t>
            </a:r>
            <a:r>
              <a:rPr lang="en-US" dirty="0" smtClean="0"/>
              <a:t> </a:t>
            </a:r>
            <a:r>
              <a:rPr lang="en-US" dirty="0" err="1" smtClean="0"/>
              <a:t>platforme</a:t>
            </a:r>
            <a:r>
              <a:rPr lang="en-US" dirty="0" smtClean="0"/>
              <a:t> </a:t>
            </a:r>
            <a:r>
              <a:rPr lang="en-US" dirty="0" err="1" smtClean="0"/>
              <a:t>su</a:t>
            </a:r>
            <a:r>
              <a:rPr lang="en-US" dirty="0" smtClean="0"/>
              <a:t>:</a:t>
            </a:r>
            <a:endParaRPr lang="sr-Latn-RS" dirty="0" smtClean="0"/>
          </a:p>
          <a:p>
            <a:pPr marL="0" indent="0">
              <a:buNone/>
            </a:pPr>
            <a:endParaRPr lang="en-US" sz="2200" dirty="0" smtClean="0"/>
          </a:p>
          <a:p>
            <a:pPr lvl="1"/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korisničkim</a:t>
            </a:r>
            <a:r>
              <a:rPr lang="en-US" dirty="0" smtClean="0"/>
              <a:t> </a:t>
            </a:r>
            <a:r>
              <a:rPr lang="sr-Latn-RS" dirty="0" smtClean="0"/>
              <a:t>interfejsom</a:t>
            </a:r>
            <a:r>
              <a:rPr lang="en-US" dirty="0" smtClean="0"/>
              <a:t> (</a:t>
            </a:r>
            <a:r>
              <a:rPr lang="en-US" dirty="0" err="1" smtClean="0"/>
              <a:t>npr</a:t>
            </a:r>
            <a:r>
              <a:rPr lang="en-US" dirty="0" smtClean="0"/>
              <a:t>. </a:t>
            </a:r>
            <a:r>
              <a:rPr lang="en-US" dirty="0" err="1" smtClean="0"/>
              <a:t>Izbornici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alatne</a:t>
            </a:r>
            <a:r>
              <a:rPr lang="en-US" dirty="0" smtClean="0"/>
              <a:t> </a:t>
            </a:r>
            <a:r>
              <a:rPr lang="en-US" dirty="0" err="1" smtClean="0"/>
              <a:t>trake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korisničkim</a:t>
            </a:r>
            <a:r>
              <a:rPr lang="en-US" dirty="0" smtClean="0"/>
              <a:t> </a:t>
            </a:r>
            <a:r>
              <a:rPr lang="en-US" dirty="0" err="1" smtClean="0"/>
              <a:t>postavkama</a:t>
            </a:r>
            <a:endParaRPr lang="en-US" dirty="0" smtClean="0"/>
          </a:p>
          <a:p>
            <a:pPr lvl="1"/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sr-Latn-RS" dirty="0" smtClean="0"/>
              <a:t>memorijom</a:t>
            </a:r>
            <a:r>
              <a:rPr lang="en-US" dirty="0" smtClean="0"/>
              <a:t> (</a:t>
            </a:r>
            <a:r>
              <a:rPr lang="en-US" dirty="0" err="1" smtClean="0"/>
              <a:t>spremanje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učitavanje</a:t>
            </a:r>
            <a:r>
              <a:rPr lang="en-US" dirty="0" smtClean="0"/>
              <a:t> </a:t>
            </a:r>
            <a:r>
              <a:rPr lang="en-US" dirty="0" err="1" smtClean="0"/>
              <a:t>svih</a:t>
            </a:r>
            <a:r>
              <a:rPr lang="en-US" dirty="0" smtClean="0"/>
              <a:t> </a:t>
            </a:r>
            <a:r>
              <a:rPr lang="en-US" dirty="0" err="1" smtClean="0"/>
              <a:t>vrsta</a:t>
            </a:r>
            <a:r>
              <a:rPr lang="en-US" dirty="0" smtClean="0"/>
              <a:t> </a:t>
            </a:r>
            <a:r>
              <a:rPr lang="en-US" dirty="0" err="1" smtClean="0"/>
              <a:t>podataka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Upravljanje</a:t>
            </a:r>
            <a:r>
              <a:rPr lang="en-US" dirty="0" smtClean="0"/>
              <a:t> </a:t>
            </a:r>
            <a:r>
              <a:rPr lang="en-US" dirty="0" err="1" smtClean="0"/>
              <a:t>prozorima</a:t>
            </a:r>
            <a:r>
              <a:rPr lang="sr-Latn-RS" dirty="0" smtClean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podržava</a:t>
            </a:r>
            <a:r>
              <a:rPr lang="en-US" dirty="0" smtClean="0"/>
              <a:t> </a:t>
            </a:r>
            <a:r>
              <a:rPr lang="en-US" dirty="0" err="1" smtClean="0"/>
              <a:t>dijaloge</a:t>
            </a:r>
            <a:r>
              <a:rPr lang="en-US" dirty="0" smtClean="0"/>
              <a:t> </a:t>
            </a:r>
            <a:r>
              <a:rPr lang="en-US" dirty="0" err="1" smtClean="0"/>
              <a:t>korak</a:t>
            </a:r>
            <a:r>
              <a:rPr lang="en-US" dirty="0" smtClean="0"/>
              <a:t> 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err="1" smtClean="0"/>
              <a:t>korak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NetBeans Visual Library</a:t>
            </a:r>
          </a:p>
          <a:p>
            <a:pPr lvl="1"/>
            <a:r>
              <a:rPr lang="en-US" dirty="0" err="1" smtClean="0"/>
              <a:t>Integri</a:t>
            </a:r>
            <a:r>
              <a:rPr lang="sr-Latn-RS" dirty="0" smtClean="0"/>
              <a:t>s</a:t>
            </a:r>
            <a:r>
              <a:rPr lang="en-US" dirty="0" err="1" smtClean="0"/>
              <a:t>ani</a:t>
            </a:r>
            <a:r>
              <a:rPr lang="en-US" dirty="0" smtClean="0"/>
              <a:t> </a:t>
            </a:r>
            <a:r>
              <a:rPr lang="en-US" dirty="0" err="1" smtClean="0"/>
              <a:t>razvojni</a:t>
            </a:r>
            <a:r>
              <a:rPr lang="en-US" dirty="0" smtClean="0"/>
              <a:t> </a:t>
            </a:r>
            <a:r>
              <a:rPr lang="en-US" dirty="0" err="1" smtClean="0"/>
              <a:t>alati</a:t>
            </a:r>
            <a:endParaRPr lang="en-US" dirty="0" smtClean="0"/>
          </a:p>
          <a:p>
            <a:pPr lvl="1"/>
            <a:r>
              <a:rPr lang="en-US" dirty="0" err="1" smtClean="0"/>
              <a:t>Alati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uklanjanje</a:t>
            </a:r>
            <a:r>
              <a:rPr lang="en-US" dirty="0" smtClean="0"/>
              <a:t> </a:t>
            </a:r>
            <a:r>
              <a:rPr lang="en-US" dirty="0" err="1" smtClean="0"/>
              <a:t>pogrešaka</a:t>
            </a:r>
            <a:endParaRPr lang="en-US" dirty="0" smtClean="0"/>
          </a:p>
          <a:p>
            <a:pPr lvl="1"/>
            <a:r>
              <a:rPr lang="en-US" dirty="0" err="1" smtClean="0"/>
              <a:t>Projekt</a:t>
            </a:r>
            <a:r>
              <a:rPr lang="en-US" dirty="0" smtClean="0"/>
              <a:t> </a:t>
            </a:r>
            <a:r>
              <a:rPr lang="en-US" dirty="0" err="1" smtClean="0"/>
              <a:t>izgradnje</a:t>
            </a:r>
            <a:r>
              <a:rPr lang="en-US" dirty="0" smtClean="0"/>
              <a:t> u .jar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30718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549" y="0"/>
            <a:ext cx="8229600" cy="990600"/>
          </a:xfrm>
        </p:spPr>
        <p:txBody>
          <a:bodyPr/>
          <a:lstStyle/>
          <a:p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Projekat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JAVA</a:t>
            </a:r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NetBeans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386" y="1905000"/>
            <a:ext cx="701992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9144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Da bi bili sposobni da uspešno sastavimo program preporučeno  je pratiti sledeću proceduru. Prvo i vrlo važno je kreirati novi projekat. Nekoliko tipova projkekata je u Netbeans moguće izabrati. Naš projekat će biti tipa </a:t>
            </a:r>
            <a:r>
              <a:rPr lang="en-US" i="1" dirty="0" smtClean="0"/>
              <a:t>Java </a:t>
            </a:r>
            <a:r>
              <a:rPr lang="en-US" i="1" dirty="0"/>
              <a:t>Application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0371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Projekat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JAVA</a:t>
            </a:r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NetBeans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054" y="1295400"/>
            <a:ext cx="69723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9651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Ponovno</a:t>
            </a:r>
            <a:r>
              <a:rPr lang="en-US" b="1" dirty="0" smtClean="0"/>
              <a:t> </a:t>
            </a:r>
            <a:r>
              <a:rPr lang="en-US" b="1" dirty="0" err="1"/>
              <a:t>korišćenje</a:t>
            </a:r>
            <a:r>
              <a:rPr lang="en-US" b="1" dirty="0"/>
              <a:t> </a:t>
            </a:r>
            <a:r>
              <a:rPr lang="en-US" b="1" dirty="0" err="1"/>
              <a:t>već</a:t>
            </a:r>
            <a:r>
              <a:rPr lang="en-US" b="1" dirty="0"/>
              <a:t> </a:t>
            </a:r>
            <a:r>
              <a:rPr lang="en-US" b="1" dirty="0" err="1"/>
              <a:t>gotovih</a:t>
            </a:r>
            <a:r>
              <a:rPr lang="en-US" b="1" dirty="0"/>
              <a:t> </a:t>
            </a:r>
            <a:r>
              <a:rPr lang="en-US" b="1" dirty="0" err="1"/>
              <a:t>komponenti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01" y="1828800"/>
            <a:ext cx="73533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838212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Projekat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JAVA</a:t>
            </a:r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NetBeans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1"/>
            <a:ext cx="8229600" cy="1600200"/>
          </a:xfrm>
        </p:spPr>
        <p:txBody>
          <a:bodyPr>
            <a:normAutofit/>
          </a:bodyPr>
          <a:lstStyle/>
          <a:p>
            <a:r>
              <a:rPr lang="sr-Latn-RS" sz="1800" dirty="0" smtClean="0"/>
              <a:t>Preporučljivo je da promenimo ime projekta na nešto kao mavenproject1. Obično setujemo lokaciju gde će projekat biti zapamćen. Da bi održali kontrolu gde će main klase </a:t>
            </a:r>
            <a:r>
              <a:rPr lang="en-US" sz="1800" dirty="0" smtClean="0"/>
              <a:t>(the </a:t>
            </a:r>
            <a:r>
              <a:rPr lang="en-US" sz="1800" dirty="0"/>
              <a:t>main launching class) </a:t>
            </a:r>
            <a:r>
              <a:rPr lang="sr-Latn-RS" sz="1800" dirty="0" smtClean="0"/>
              <a:t>biti definisane preporučuje se da selektujemo ova dva čekboksa</a:t>
            </a:r>
            <a:r>
              <a:rPr lang="en-US" sz="1800" dirty="0" smtClean="0"/>
              <a:t>.</a:t>
            </a:r>
            <a:r>
              <a:rPr lang="sr-Latn-RS" sz="1800" dirty="0" smtClean="0"/>
              <a:t> Desni klik na Source Packages/New Packages/Java Package.</a:t>
            </a:r>
            <a:endParaRPr lang="en-US" sz="1800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066" y="2286000"/>
            <a:ext cx="5830584" cy="466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892473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Projekat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JAVA</a:t>
            </a:r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NetBeans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77" y="990600"/>
            <a:ext cx="6972300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60198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Pošto je dugme Finish natisnuto struktura novog projekta je na mestu, pa sada moramo da dodamo novi package. Kliknimo desnim tasterom na </a:t>
            </a:r>
            <a:r>
              <a:rPr lang="en-US" i="1" dirty="0" smtClean="0"/>
              <a:t>Source Package</a:t>
            </a:r>
            <a:r>
              <a:rPr lang="sr-Latn-RS" i="1" dirty="0" smtClean="0"/>
              <a:t> </a:t>
            </a:r>
            <a:r>
              <a:rPr lang="sr-Latn-RS" dirty="0" smtClean="0"/>
              <a:t>pa imamo dva paketa u jednom projektu pa se klase pamte u jednom paketu.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874013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646"/>
            <a:ext cx="8229600" cy="890954"/>
          </a:xfrm>
        </p:spPr>
        <p:txBody>
          <a:bodyPr/>
          <a:lstStyle/>
          <a:p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Projekat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JAVA</a:t>
            </a:r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NetBeans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990600"/>
            <a:ext cx="69913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Sada ćemo kreirati primer jednostavne klase i zapamtiti je u našem novo formiranom paketu. Desnim klikom na newpackaghe1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39997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Projekat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JAVA</a:t>
            </a:r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NetBeans</a:t>
            </a:r>
            <a:endParaRPr lang="en-US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239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374244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043354"/>
          </a:xfrm>
        </p:spPr>
        <p:txBody>
          <a:bodyPr/>
          <a:lstStyle/>
          <a:p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Projekat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JAVA</a:t>
            </a:r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NetBeans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1524000"/>
          </a:xfrm>
        </p:spPr>
        <p:txBody>
          <a:bodyPr>
            <a:normAutofit/>
          </a:bodyPr>
          <a:lstStyle/>
          <a:p>
            <a:r>
              <a:rPr lang="sr-Latn-RS" sz="2400" dirty="0" smtClean="0"/>
              <a:t>Ovaj proces je vrlo jasan i zahteva desni klik na izabrani  </a:t>
            </a:r>
            <a:r>
              <a:rPr lang="sr-Latn-RS" sz="2400" i="1" dirty="0" smtClean="0"/>
              <a:t>newpackage1</a:t>
            </a:r>
            <a:r>
              <a:rPr lang="en-US" sz="2400" dirty="0" smtClean="0"/>
              <a:t>, </a:t>
            </a:r>
            <a:r>
              <a:rPr lang="sr-Latn-RS" sz="2400" dirty="0" smtClean="0"/>
              <a:t>izabirajući Java Class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1828800"/>
            <a:ext cx="69913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709199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529" y="33495"/>
            <a:ext cx="8229600" cy="1109505"/>
          </a:xfrm>
        </p:spPr>
        <p:txBody>
          <a:bodyPr/>
          <a:lstStyle/>
          <a:p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Projekat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JAVA</a:t>
            </a:r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NetBeans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61" y="990600"/>
            <a:ext cx="6781800" cy="490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19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Generisana je struktura nove klase pa sada editujemo kod i dodamo potrebne linije. </a:t>
            </a:r>
          </a:p>
          <a:p>
            <a:pPr algn="ctr"/>
            <a:r>
              <a:rPr lang="en-US" b="1" dirty="0" err="1"/>
              <a:t>System.out.println</a:t>
            </a:r>
            <a:r>
              <a:rPr lang="en-US" b="1" dirty="0"/>
              <a:t>(“Welcome to Java”);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75354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Projekat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 JAVA</a:t>
            </a:r>
            <a:r>
              <a:rPr lang="sr-Latn-RS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NetBeans</a:t>
            </a:r>
            <a:endParaRPr lang="en-US" dirty="0"/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90600"/>
            <a:ext cx="7772400" cy="5682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16594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Enabling Java Web Start in the NetBeans IDE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981200"/>
            <a:ext cx="6525296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10668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Počinjemo sa konfiguracijom projekta tako da se mala Java aplikacija može startovati u Web brovzeru. Skinemo zip fajl </a:t>
            </a:r>
            <a:r>
              <a:rPr lang="en-US" u="sng" dirty="0" smtClean="0">
                <a:hlinkClick r:id="rId3"/>
              </a:rPr>
              <a:t>Converter </a:t>
            </a:r>
            <a:r>
              <a:rPr lang="en-US" u="sng" dirty="0">
                <a:hlinkClick r:id="rId3"/>
              </a:rPr>
              <a:t>demo application zip </a:t>
            </a:r>
            <a:r>
              <a:rPr lang="en-US" u="sng" dirty="0" smtClean="0">
                <a:hlinkClick r:id="rId3"/>
              </a:rPr>
              <a:t>archive</a:t>
            </a:r>
            <a:r>
              <a:rPr lang="sr-Latn-RS" dirty="0"/>
              <a:t> </a:t>
            </a:r>
            <a:r>
              <a:rPr lang="sr-Latn-RS" dirty="0" smtClean="0"/>
              <a:t>i ekstrahujemo ga na odredjeni folder.  U Netbeans IDE izaberemo </a:t>
            </a:r>
            <a:r>
              <a:rPr lang="en-US" dirty="0" smtClean="0"/>
              <a:t>File </a:t>
            </a:r>
            <a:r>
              <a:rPr lang="en-US" dirty="0"/>
              <a:t>&gt; Open Project </a:t>
            </a:r>
            <a:r>
              <a:rPr lang="sr-Latn-RS" dirty="0" smtClean="0"/>
              <a:t>iz glavnog menija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64238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Configuring the Project to Enable Java Web Start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35" y="2590800"/>
            <a:ext cx="2667000" cy="1981200"/>
          </a:xfrm>
        </p:spPr>
        <p:txBody>
          <a:bodyPr>
            <a:normAutofit lnSpcReduction="10000"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sr-Latn-RS" sz="1200" dirty="0" smtClean="0"/>
              <a:t>Desni klik  na </a:t>
            </a:r>
            <a:r>
              <a:rPr lang="en-US" sz="1200" dirty="0" err="1" smtClean="0"/>
              <a:t>ConverterPrj</a:t>
            </a:r>
            <a:r>
              <a:rPr lang="en-US" sz="1200" dirty="0" smtClean="0"/>
              <a:t> </a:t>
            </a:r>
            <a:r>
              <a:rPr lang="en-US" sz="1200" dirty="0" err="1" smtClean="0"/>
              <a:t>proje</a:t>
            </a:r>
            <a:r>
              <a:rPr lang="sr-Latn-RS" sz="1200" dirty="0" smtClean="0"/>
              <a:t>k</a:t>
            </a:r>
            <a:r>
              <a:rPr lang="en-US" sz="1200" dirty="0" smtClean="0"/>
              <a:t>t </a:t>
            </a:r>
            <a:r>
              <a:rPr lang="en-US" sz="1200" dirty="0"/>
              <a:t>node </a:t>
            </a:r>
            <a:r>
              <a:rPr lang="sr-Latn-RS" sz="1200" dirty="0" smtClean="0"/>
              <a:t>pa </a:t>
            </a:r>
            <a:r>
              <a:rPr lang="en-US" sz="1200" dirty="0" smtClean="0"/>
              <a:t>Properties.</a:t>
            </a:r>
            <a:endParaRPr lang="sr-Latn-R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sr-Latn-RS" sz="1200" dirty="0" smtClean="0"/>
              <a:t>Pod</a:t>
            </a:r>
            <a:r>
              <a:rPr lang="en-US" sz="1200" dirty="0" smtClean="0"/>
              <a:t> </a:t>
            </a:r>
            <a:r>
              <a:rPr lang="en-US" sz="1200" dirty="0"/>
              <a:t>Categories, </a:t>
            </a:r>
            <a:r>
              <a:rPr lang="sr-Latn-RS" sz="1200" dirty="0" smtClean="0"/>
              <a:t>izabrati</a:t>
            </a:r>
            <a:r>
              <a:rPr lang="en-US" sz="1200" dirty="0" smtClean="0"/>
              <a:t> </a:t>
            </a:r>
            <a:r>
              <a:rPr lang="en-US" sz="1200" dirty="0"/>
              <a:t>Web Start </a:t>
            </a:r>
            <a:r>
              <a:rPr lang="sr-Latn-RS" sz="1200" dirty="0" smtClean="0"/>
              <a:t>i selektovati </a:t>
            </a:r>
            <a:r>
              <a:rPr lang="en-US" sz="1200" dirty="0" smtClean="0"/>
              <a:t>Enable </a:t>
            </a:r>
            <a:r>
              <a:rPr lang="en-US" sz="1200" dirty="0"/>
              <a:t>Web </a:t>
            </a:r>
            <a:r>
              <a:rPr lang="en-US" sz="1200" dirty="0" smtClean="0"/>
              <a:t>Start</a:t>
            </a:r>
            <a:endParaRPr lang="sr-Latn-R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sr-Latn-RS" sz="1200" dirty="0" smtClean="0"/>
              <a:t>Izabrati </a:t>
            </a:r>
            <a:r>
              <a:rPr lang="en-US" sz="1200" dirty="0" smtClean="0"/>
              <a:t>Local </a:t>
            </a:r>
            <a:r>
              <a:rPr lang="en-US" sz="1200" dirty="0"/>
              <a:t>Execution option </a:t>
            </a:r>
            <a:r>
              <a:rPr lang="sr-Latn-RS" sz="1200" dirty="0" smtClean="0"/>
              <a:t>iz</a:t>
            </a:r>
            <a:r>
              <a:rPr lang="en-US" sz="1200" dirty="0" smtClean="0"/>
              <a:t> Codebase</a:t>
            </a:r>
            <a:endParaRPr lang="sr-Latn-R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C</a:t>
            </a:r>
            <a:r>
              <a:rPr lang="sr-Latn-RS" sz="1200" dirty="0" smtClean="0"/>
              <a:t>liknuti na</a:t>
            </a:r>
            <a:r>
              <a:rPr lang="en-US" sz="1200" dirty="0" smtClean="0"/>
              <a:t> </a:t>
            </a:r>
            <a:r>
              <a:rPr lang="en-US" sz="1200" dirty="0"/>
              <a:t>Customize </a:t>
            </a:r>
            <a:r>
              <a:rPr lang="sr-Latn-RS" sz="1200" dirty="0" smtClean="0"/>
              <a:t>i otvoriti </a:t>
            </a:r>
            <a:r>
              <a:rPr lang="en-US" sz="1200" dirty="0" smtClean="0"/>
              <a:t>Signing </a:t>
            </a:r>
            <a:r>
              <a:rPr lang="en-US" sz="1200" dirty="0"/>
              <a:t>dialog </a:t>
            </a:r>
            <a:r>
              <a:rPr lang="en-US" sz="1200" dirty="0" err="1" smtClean="0"/>
              <a:t>bo</a:t>
            </a:r>
            <a:r>
              <a:rPr lang="sr-Latn-RS" sz="1200" dirty="0" smtClean="0"/>
              <a:t>ks</a:t>
            </a:r>
            <a:r>
              <a:rPr lang="en-US" sz="1200" dirty="0" smtClean="0"/>
              <a:t>. </a:t>
            </a:r>
            <a:r>
              <a:rPr lang="sr-Latn-RS" sz="1200" dirty="0" smtClean="0"/>
              <a:t>Selektovati </a:t>
            </a:r>
            <a:r>
              <a:rPr lang="en-US" sz="1200" dirty="0" smtClean="0"/>
              <a:t>self-sign </a:t>
            </a:r>
            <a:r>
              <a:rPr lang="sr-Latn-RS" sz="1200" dirty="0" smtClean="0"/>
              <a:t>generišući ključne opcije.</a:t>
            </a: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 smtClean="0"/>
              <a:t> 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068" y="1019175"/>
            <a:ext cx="6347209" cy="58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5715000" y="3429000"/>
            <a:ext cx="5334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1497953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Configuring the Project to Enable Java Web Start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0435" y="2590800"/>
            <a:ext cx="2667000" cy="1981200"/>
          </a:xfrm>
        </p:spPr>
        <p:txBody>
          <a:bodyPr>
            <a:normAutofit fontScale="92500" lnSpcReduction="20000"/>
          </a:bodyPr>
          <a:lstStyle/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JAR f</a:t>
            </a:r>
            <a:r>
              <a:rPr lang="sr-Latn-RS" sz="1200" dirty="0" smtClean="0"/>
              <a:t>ajl aplikacije biće potpisan sertifikatom koji se automatski generiše kada se projekat bilduje.</a:t>
            </a:r>
            <a:r>
              <a:rPr lang="en-US" sz="1200" dirty="0" smtClean="0"/>
              <a:t> </a:t>
            </a:r>
            <a:endParaRPr lang="sr-Latn-R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sr-Latn-RS" sz="1200" dirty="0" smtClean="0"/>
              <a:t>Ostaviti</a:t>
            </a:r>
            <a:r>
              <a:rPr lang="en-US" sz="1200" dirty="0" smtClean="0"/>
              <a:t> </a:t>
            </a:r>
            <a:r>
              <a:rPr lang="en-US" sz="1200" dirty="0"/>
              <a:t>Enable Software Protections </a:t>
            </a:r>
            <a:r>
              <a:rPr lang="sr-Latn-RS" sz="1200" dirty="0" smtClean="0"/>
              <a:t>u okviru </a:t>
            </a:r>
            <a:r>
              <a:rPr lang="en-US" sz="1200" dirty="0" smtClean="0"/>
              <a:t>Mixed </a:t>
            </a:r>
            <a:r>
              <a:rPr lang="en-US" sz="1200" dirty="0"/>
              <a:t>Code drop-down </a:t>
            </a:r>
            <a:r>
              <a:rPr lang="en-US" sz="1200" dirty="0" smtClean="0"/>
              <a:t>list</a:t>
            </a:r>
            <a:r>
              <a:rPr lang="sr-Latn-RS" sz="1200" dirty="0" smtClean="0"/>
              <a:t>e i kliknuti</a:t>
            </a:r>
            <a:r>
              <a:rPr lang="en-US" sz="1200" dirty="0" smtClean="0"/>
              <a:t> </a:t>
            </a:r>
            <a:r>
              <a:rPr lang="en-US" sz="1200" dirty="0"/>
              <a:t>OK</a:t>
            </a:r>
            <a:r>
              <a:rPr lang="en-US" sz="1200" dirty="0" smtClean="0"/>
              <a:t>.</a:t>
            </a:r>
            <a:endParaRPr lang="sr-Latn-R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smtClean="0"/>
              <a:t>(Op</a:t>
            </a:r>
            <a:r>
              <a:rPr lang="sr-Latn-RS" sz="1200" dirty="0" smtClean="0"/>
              <a:t>ciono</a:t>
            </a:r>
            <a:r>
              <a:rPr lang="en-US" sz="1200" dirty="0" smtClean="0"/>
              <a:t>)</a:t>
            </a:r>
            <a:r>
              <a:rPr lang="sr-Latn-RS" sz="1200" dirty="0" smtClean="0"/>
              <a:t>U </a:t>
            </a:r>
            <a:r>
              <a:rPr lang="en-US" sz="1200" dirty="0" smtClean="0"/>
              <a:t>Project </a:t>
            </a:r>
            <a:r>
              <a:rPr lang="en-US" sz="1200" dirty="0"/>
              <a:t>Properties </a:t>
            </a:r>
            <a:r>
              <a:rPr lang="en-US" sz="1200" dirty="0" err="1" smtClean="0"/>
              <a:t>dia</a:t>
            </a:r>
            <a:r>
              <a:rPr lang="sr-Latn-RS" sz="1200" dirty="0" smtClean="0"/>
              <a:t>j</a:t>
            </a:r>
            <a:r>
              <a:rPr lang="en-US" sz="1200" dirty="0" smtClean="0"/>
              <a:t>log </a:t>
            </a:r>
            <a:r>
              <a:rPr lang="en-US" sz="1200" dirty="0" err="1" smtClean="0"/>
              <a:t>bo</a:t>
            </a:r>
            <a:r>
              <a:rPr lang="sr-Latn-RS" sz="1200" dirty="0" smtClean="0"/>
              <a:t>ksu</a:t>
            </a:r>
            <a:r>
              <a:rPr lang="en-US" sz="1200" dirty="0" smtClean="0"/>
              <a:t>, </a:t>
            </a:r>
            <a:r>
              <a:rPr lang="en-US" sz="1200" dirty="0" err="1" smtClean="0"/>
              <a:t>sele</a:t>
            </a:r>
            <a:r>
              <a:rPr lang="sr-Latn-RS" sz="1200" dirty="0" smtClean="0"/>
              <a:t>ktovati</a:t>
            </a:r>
            <a:r>
              <a:rPr lang="en-US" sz="1200" dirty="0" smtClean="0"/>
              <a:t> </a:t>
            </a:r>
            <a:r>
              <a:rPr lang="en-US" sz="1200" dirty="0"/>
              <a:t>Application panel </a:t>
            </a:r>
            <a:r>
              <a:rPr lang="sr-Latn-RS" sz="1200" dirty="0" smtClean="0"/>
              <a:t>i promeniti naslov  aplikacije i korisničko</a:t>
            </a:r>
            <a:r>
              <a:rPr lang="en-US" sz="1200" dirty="0" smtClean="0"/>
              <a:t> </a:t>
            </a:r>
            <a:r>
              <a:rPr lang="sr-Latn-RS" sz="1200" dirty="0" smtClean="0"/>
              <a:t>ime</a:t>
            </a:r>
            <a:r>
              <a:rPr lang="en-US" sz="1200" dirty="0" smtClean="0"/>
              <a:t>.</a:t>
            </a:r>
            <a:endParaRPr lang="sr-Latn-RS" sz="1200" dirty="0" smtClean="0"/>
          </a:p>
          <a:p>
            <a:pPr marL="228600" lvl="0" indent="-228600">
              <a:buFont typeface="+mj-lt"/>
              <a:buAutoNum type="arabicPeriod"/>
            </a:pPr>
            <a:r>
              <a:rPr lang="en-US" sz="1200" dirty="0" err="1" smtClean="0"/>
              <a:t>Cli</a:t>
            </a:r>
            <a:r>
              <a:rPr lang="sr-Latn-RS" sz="1200" dirty="0" smtClean="0"/>
              <a:t>knuti</a:t>
            </a:r>
            <a:r>
              <a:rPr lang="en-US" sz="1200" dirty="0" smtClean="0"/>
              <a:t> </a:t>
            </a:r>
            <a:r>
              <a:rPr lang="en-US" sz="1200" dirty="0"/>
              <a:t>OK </a:t>
            </a:r>
            <a:r>
              <a:rPr lang="sr-Latn-RS" sz="1200" dirty="0" smtClean="0"/>
              <a:t>da bi zatvorili </a:t>
            </a:r>
            <a:r>
              <a:rPr lang="en-US" sz="1200" dirty="0" smtClean="0"/>
              <a:t>Project </a:t>
            </a:r>
            <a:r>
              <a:rPr lang="en-US" sz="1200" dirty="0"/>
              <a:t>Properties </a:t>
            </a:r>
            <a:r>
              <a:rPr lang="en-US" sz="1200" dirty="0" smtClean="0"/>
              <a:t>di</a:t>
            </a:r>
            <a:r>
              <a:rPr lang="sr-Latn-RS" sz="1200" dirty="0" smtClean="0"/>
              <a:t>j</a:t>
            </a:r>
            <a:r>
              <a:rPr lang="en-US" sz="1200" dirty="0" err="1" smtClean="0"/>
              <a:t>alog</a:t>
            </a:r>
            <a:r>
              <a:rPr lang="en-US" sz="1200" dirty="0" smtClean="0"/>
              <a:t> </a:t>
            </a:r>
            <a:r>
              <a:rPr lang="en-US" sz="1200" dirty="0" err="1" smtClean="0"/>
              <a:t>bo</a:t>
            </a:r>
            <a:r>
              <a:rPr lang="sr-Latn-RS" sz="1200" dirty="0" smtClean="0"/>
              <a:t>ks</a:t>
            </a:r>
            <a:r>
              <a:rPr lang="en-US" sz="1200" dirty="0" smtClean="0"/>
              <a:t>. </a:t>
            </a:r>
            <a:endParaRPr lang="en-US" sz="1200" dirty="0"/>
          </a:p>
          <a:p>
            <a:pPr marL="0" lvl="0" indent="0">
              <a:buNone/>
            </a:pPr>
            <a:r>
              <a:rPr lang="en-US" sz="1200" dirty="0" smtClean="0"/>
              <a:t> </a:t>
            </a:r>
            <a:endParaRPr lang="en-US" sz="1200" dirty="0"/>
          </a:p>
          <a:p>
            <a:endParaRPr lang="en-US" sz="1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9749"/>
            <a:ext cx="584835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920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967154"/>
          </a:xfrm>
        </p:spPr>
        <p:txBody>
          <a:bodyPr/>
          <a:lstStyle/>
          <a:p>
            <a:r>
              <a:rPr lang="sr-Latn-RS" b="1" dirty="0" smtClean="0"/>
              <a:t>K</a:t>
            </a:r>
            <a:r>
              <a:rPr lang="en-US" b="1" dirty="0" err="1" smtClean="0"/>
              <a:t>ategorije</a:t>
            </a:r>
            <a:r>
              <a:rPr lang="en-US" b="1" dirty="0" smtClean="0"/>
              <a:t> </a:t>
            </a:r>
            <a:r>
              <a:rPr lang="en-US" b="1" dirty="0" err="1" smtClean="0"/>
              <a:t>korisnika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UML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kategorije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 smtClean="0"/>
              <a:t>: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marL="0" indent="633413">
              <a:buNone/>
            </a:pPr>
            <a:r>
              <a:rPr lang="en-US" dirty="0" smtClean="0"/>
              <a:t>–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analitičari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krajnji</a:t>
            </a:r>
            <a:r>
              <a:rPr lang="en-US" b="1" dirty="0"/>
              <a:t> </a:t>
            </a:r>
            <a:r>
              <a:rPr lang="en-US" b="1" dirty="0" err="1"/>
              <a:t>korisnici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dirty="0" err="1"/>
              <a:t>specifikacija</a:t>
            </a:r>
            <a:r>
              <a:rPr lang="en-US" dirty="0"/>
              <a:t> </a:t>
            </a:r>
            <a:r>
              <a:rPr lang="en-US" dirty="0" err="1"/>
              <a:t>zahtevane</a:t>
            </a:r>
            <a:r>
              <a:rPr lang="en-US" dirty="0"/>
              <a:t> </a:t>
            </a:r>
            <a:r>
              <a:rPr lang="en-US" dirty="0" err="1"/>
              <a:t>strukture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sistema</a:t>
            </a:r>
            <a:endParaRPr lang="en-US" dirty="0"/>
          </a:p>
          <a:p>
            <a:pPr marL="0" indent="633413">
              <a:buNone/>
            </a:pPr>
            <a:r>
              <a:rPr lang="en-US" dirty="0"/>
              <a:t>–</a:t>
            </a:r>
            <a:r>
              <a:rPr lang="en-US" b="1" dirty="0" err="1"/>
              <a:t>Arhitekte</a:t>
            </a:r>
            <a:r>
              <a:rPr lang="en-US" b="1" dirty="0"/>
              <a:t> </a:t>
            </a:r>
            <a:r>
              <a:rPr lang="en-US" b="1" dirty="0" err="1"/>
              <a:t>sistema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dirty="0" err="1"/>
              <a:t>projektanti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zadovoljiti</a:t>
            </a:r>
            <a:r>
              <a:rPr lang="en-US" dirty="0"/>
              <a:t> </a:t>
            </a:r>
            <a:r>
              <a:rPr lang="en-US" dirty="0" err="1"/>
              <a:t>zahteve</a:t>
            </a:r>
            <a:endParaRPr lang="en-US" dirty="0"/>
          </a:p>
          <a:p>
            <a:pPr marL="0" indent="633413">
              <a:buNone/>
            </a:pPr>
            <a:r>
              <a:rPr lang="en-US" dirty="0"/>
              <a:t>–</a:t>
            </a:r>
            <a:r>
              <a:rPr lang="en-US" b="1" dirty="0" err="1"/>
              <a:t>Razvojni</a:t>
            </a:r>
            <a:r>
              <a:rPr lang="en-US" b="1" dirty="0"/>
              <a:t> </a:t>
            </a:r>
            <a:r>
              <a:rPr lang="en-US" b="1" dirty="0" err="1"/>
              <a:t>inženjeri</a:t>
            </a:r>
            <a:r>
              <a:rPr lang="en-US" b="1" dirty="0"/>
              <a:t> (developers) </a:t>
            </a:r>
            <a:r>
              <a:rPr lang="en-US" dirty="0"/>
              <a:t>–</a:t>
            </a:r>
            <a:r>
              <a:rPr lang="en-US" dirty="0" err="1"/>
              <a:t>transformišu</a:t>
            </a:r>
            <a:r>
              <a:rPr lang="en-US" dirty="0"/>
              <a:t> </a:t>
            </a:r>
            <a:r>
              <a:rPr lang="en-US" dirty="0" err="1"/>
              <a:t>arhitekturu</a:t>
            </a:r>
            <a:r>
              <a:rPr lang="en-US" dirty="0"/>
              <a:t> u </a:t>
            </a:r>
            <a:r>
              <a:rPr lang="en-US" dirty="0" err="1"/>
              <a:t>izvršni</a:t>
            </a:r>
            <a:r>
              <a:rPr lang="en-US" dirty="0"/>
              <a:t> </a:t>
            </a:r>
            <a:r>
              <a:rPr lang="en-US" dirty="0" err="1"/>
              <a:t>kod</a:t>
            </a:r>
            <a:endParaRPr lang="en-US" dirty="0"/>
          </a:p>
          <a:p>
            <a:pPr marL="0" indent="633413">
              <a:buNone/>
            </a:pPr>
            <a:r>
              <a:rPr lang="nn-NO" dirty="0"/>
              <a:t>–</a:t>
            </a:r>
            <a:r>
              <a:rPr lang="nn-NO" b="1" dirty="0"/>
              <a:t>Kontrolori kvaliteta</a:t>
            </a:r>
            <a:r>
              <a:rPr lang="nn-NO" dirty="0"/>
              <a:t>–provera strukture i ponašanje sistema</a:t>
            </a:r>
          </a:p>
          <a:p>
            <a:pPr marL="0" indent="633413">
              <a:buNone/>
            </a:pPr>
            <a:r>
              <a:rPr lang="en-US" dirty="0"/>
              <a:t>–</a:t>
            </a:r>
            <a:r>
              <a:rPr lang="en-US" b="1" dirty="0" err="1"/>
              <a:t>Rukovodioci</a:t>
            </a:r>
            <a:r>
              <a:rPr lang="en-US" b="1" dirty="0"/>
              <a:t> </a:t>
            </a:r>
            <a:r>
              <a:rPr lang="en-US" b="1" dirty="0" err="1"/>
              <a:t>projekta</a:t>
            </a:r>
            <a:r>
              <a:rPr lang="en-US" b="1" dirty="0"/>
              <a:t> (</a:t>
            </a:r>
            <a:r>
              <a:rPr lang="en-US" b="1" dirty="0" err="1"/>
              <a:t>menagers</a:t>
            </a:r>
            <a:r>
              <a:rPr lang="en-US" b="1" dirty="0"/>
              <a:t>) </a:t>
            </a:r>
            <a:r>
              <a:rPr lang="en-US" dirty="0"/>
              <a:t>–</a:t>
            </a:r>
            <a:r>
              <a:rPr lang="en-US" dirty="0" err="1"/>
              <a:t>vode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usmeravaju</a:t>
            </a:r>
            <a:r>
              <a:rPr lang="en-US" dirty="0"/>
              <a:t> </a:t>
            </a:r>
            <a:r>
              <a:rPr lang="en-US" dirty="0" err="1"/>
              <a:t>kadrove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resurse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69330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sr-Latn-RS" dirty="0" smtClean="0"/>
              <a:t>K</a:t>
            </a:r>
            <a:r>
              <a:rPr lang="en-US" dirty="0" err="1" smtClean="0"/>
              <a:t>ompil</a:t>
            </a:r>
            <a:r>
              <a:rPr lang="sr-Latn-RS" smtClean="0"/>
              <a:t>acija </a:t>
            </a:r>
            <a:r>
              <a:rPr lang="en-US" smtClean="0"/>
              <a:t>Java </a:t>
            </a:r>
            <a:r>
              <a:rPr lang="en-US" dirty="0"/>
              <a:t>Web Start </a:t>
            </a:r>
            <a:r>
              <a:rPr lang="en-US" dirty="0" err="1" smtClean="0"/>
              <a:t>Apli</a:t>
            </a:r>
            <a:r>
              <a:rPr lang="sr-Latn-RS" dirty="0" smtClean="0"/>
              <a:t>k</a:t>
            </a:r>
            <a:r>
              <a:rPr lang="en-US" dirty="0" smtClean="0"/>
              <a:t>a</a:t>
            </a:r>
            <a:r>
              <a:rPr lang="sr-Latn-RS" dirty="0" smtClean="0"/>
              <a:t>cije</a:t>
            </a:r>
            <a:r>
              <a:rPr lang="en-US" dirty="0" smtClean="0"/>
              <a:t> </a:t>
            </a:r>
            <a:r>
              <a:rPr lang="sr-Latn-RS" dirty="0" smtClean="0"/>
              <a:t>sa Netbeans </a:t>
            </a:r>
            <a:r>
              <a:rPr lang="en-US" dirty="0" smtClean="0"/>
              <a:t>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92187"/>
            <a:ext cx="2819400" cy="3079814"/>
          </a:xfrm>
        </p:spPr>
        <p:txBody>
          <a:bodyPr>
            <a:normAutofit/>
          </a:bodyPr>
          <a:lstStyle/>
          <a:p>
            <a:pPr marL="0" lvl="0" indent="171450">
              <a:buFont typeface="+mj-lt"/>
              <a:buAutoNum type="arabicPeriod"/>
            </a:pPr>
            <a:r>
              <a:rPr lang="en-US" sz="1300" dirty="0" err="1" smtClean="0"/>
              <a:t>Sele</a:t>
            </a:r>
            <a:r>
              <a:rPr lang="sr-Latn-RS" sz="1300" dirty="0" smtClean="0"/>
              <a:t>ktovati</a:t>
            </a:r>
            <a:r>
              <a:rPr lang="en-US" sz="1300" dirty="0" smtClean="0"/>
              <a:t> </a:t>
            </a:r>
            <a:r>
              <a:rPr lang="en-US" sz="1300" dirty="0" err="1" smtClean="0"/>
              <a:t>ConverterPrj</a:t>
            </a:r>
            <a:r>
              <a:rPr lang="en-US" sz="1300" dirty="0" smtClean="0"/>
              <a:t> </a:t>
            </a:r>
            <a:r>
              <a:rPr lang="en-US" sz="1300" dirty="0" err="1" smtClean="0"/>
              <a:t>proje</a:t>
            </a:r>
            <a:r>
              <a:rPr lang="sr-Latn-RS" sz="1300" dirty="0" smtClean="0"/>
              <a:t>k</a:t>
            </a:r>
            <a:r>
              <a:rPr lang="en-US" sz="1300" dirty="0" smtClean="0"/>
              <a:t>t nod</a:t>
            </a:r>
            <a:r>
              <a:rPr lang="sr-Latn-RS" sz="1300" dirty="0" smtClean="0"/>
              <a:t> u</a:t>
            </a:r>
            <a:r>
              <a:rPr lang="en-US" sz="1300" dirty="0" smtClean="0"/>
              <a:t> Projects </a:t>
            </a:r>
            <a:r>
              <a:rPr lang="sr-Latn-RS" sz="1300" dirty="0" smtClean="0"/>
              <a:t>prozoru i </a:t>
            </a:r>
            <a:r>
              <a:rPr lang="en-US" sz="1300" dirty="0" smtClean="0"/>
              <a:t>Run </a:t>
            </a:r>
            <a:r>
              <a:rPr lang="en-US" sz="1300" dirty="0"/>
              <a:t>&gt; Set Main Project &gt; </a:t>
            </a:r>
            <a:r>
              <a:rPr lang="en-US" sz="1300" dirty="0" err="1"/>
              <a:t>ConverterPrj</a:t>
            </a:r>
            <a:r>
              <a:rPr lang="en-US" sz="1300" dirty="0"/>
              <a:t> </a:t>
            </a:r>
            <a:r>
              <a:rPr lang="sr-Latn-RS" sz="1300" dirty="0" smtClean="0"/>
              <a:t>iz glavnog menija.</a:t>
            </a:r>
            <a:endParaRPr lang="en-US" sz="1300" dirty="0"/>
          </a:p>
          <a:p>
            <a:pPr marL="0" lvl="0" indent="171450">
              <a:buFont typeface="+mj-lt"/>
              <a:buAutoNum type="arabicPeriod"/>
            </a:pPr>
            <a:r>
              <a:rPr lang="sr-Latn-RS" sz="1300" dirty="0" smtClean="0"/>
              <a:t>Izabrati</a:t>
            </a:r>
            <a:r>
              <a:rPr lang="en-US" sz="1300" dirty="0" smtClean="0"/>
              <a:t> </a:t>
            </a:r>
            <a:r>
              <a:rPr lang="en-US" sz="1300" dirty="0"/>
              <a:t>Run &gt; Run Main Project </a:t>
            </a:r>
            <a:r>
              <a:rPr lang="sr-Latn-RS" sz="1300" dirty="0" smtClean="0"/>
              <a:t>ili</a:t>
            </a:r>
            <a:r>
              <a:rPr lang="en-US" sz="1300" dirty="0" smtClean="0"/>
              <a:t> </a:t>
            </a:r>
            <a:r>
              <a:rPr lang="sr-Latn-RS" sz="1300" dirty="0" smtClean="0"/>
              <a:t>funkcijski taster</a:t>
            </a:r>
            <a:r>
              <a:rPr lang="en-US" sz="1300" dirty="0" smtClean="0"/>
              <a:t> </a:t>
            </a:r>
            <a:r>
              <a:rPr lang="en-US" sz="1300" dirty="0"/>
              <a:t>F6. </a:t>
            </a:r>
            <a:br>
              <a:rPr lang="en-US" sz="1300" dirty="0"/>
            </a:br>
            <a:r>
              <a:rPr lang="en-US" sz="1300" dirty="0" smtClean="0"/>
              <a:t>IDE </a:t>
            </a:r>
            <a:r>
              <a:rPr lang="sr-Latn-RS" sz="1300" dirty="0" smtClean="0"/>
              <a:t>k</a:t>
            </a:r>
            <a:r>
              <a:rPr lang="en-US" sz="1300" dirty="0" err="1" smtClean="0"/>
              <a:t>omp</a:t>
            </a:r>
            <a:r>
              <a:rPr lang="sr-Latn-RS" sz="1300" dirty="0" smtClean="0"/>
              <a:t>ajler je setovan i možemo primetiti izgled  ekrana da je Java startovana i prozor upozorenja upućuje da se potpisana aplikacija izvršava </a:t>
            </a:r>
          </a:p>
          <a:p>
            <a:pPr marL="0" lvl="0" indent="171450">
              <a:buFont typeface="+mj-lt"/>
              <a:buAutoNum type="arabicPeriod"/>
            </a:pPr>
            <a:r>
              <a:rPr lang="en-US" sz="1300" dirty="0" err="1" smtClean="0"/>
              <a:t>Sele</a:t>
            </a:r>
            <a:r>
              <a:rPr lang="sr-Latn-RS" sz="1300" dirty="0" smtClean="0"/>
              <a:t>ktovati</a:t>
            </a:r>
            <a:r>
              <a:rPr lang="en-US" sz="1300" dirty="0" smtClean="0"/>
              <a:t> </a:t>
            </a:r>
            <a:r>
              <a:rPr lang="sr-Latn-RS" sz="1300" dirty="0" smtClean="0"/>
              <a:t>čekboks da verujemo za početak izvršenje i kliknuti </a:t>
            </a:r>
            <a:r>
              <a:rPr lang="en-US" sz="1300" dirty="0" smtClean="0"/>
              <a:t>Run </a:t>
            </a:r>
            <a:r>
              <a:rPr lang="sr-Latn-RS" sz="1300" dirty="0" smtClean="0"/>
              <a:t>u istom prozoru. Aplikacija</a:t>
            </a:r>
            <a:r>
              <a:rPr lang="en-US" sz="1300" dirty="0" smtClean="0"/>
              <a:t> </a:t>
            </a:r>
            <a:r>
              <a:rPr lang="en-US" sz="1300" dirty="0"/>
              <a:t>Converter </a:t>
            </a:r>
            <a:r>
              <a:rPr lang="sr-Latn-RS" sz="1300" dirty="0" smtClean="0"/>
              <a:t> startuje</a:t>
            </a:r>
            <a:r>
              <a:rPr lang="en-US" sz="1300" dirty="0" smtClean="0"/>
              <a:t>. </a:t>
            </a:r>
            <a:endParaRPr lang="en-US" sz="13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1" y="1429390"/>
            <a:ext cx="6248400" cy="45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27527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Warning">
            <a:hlinkClick r:id="rId4" tooltip="&quot;Warning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20356"/>
            <a:ext cx="2667000" cy="19042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203291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19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957105"/>
          </a:xfrm>
        </p:spPr>
        <p:txBody>
          <a:bodyPr/>
          <a:lstStyle/>
          <a:p>
            <a:r>
              <a:rPr lang="sr-Latn-RS" b="1" dirty="0" smtClean="0">
                <a:latin typeface="+mn-lt"/>
              </a:rPr>
              <a:t>Akteri sistema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Akteri</a:t>
            </a:r>
            <a:r>
              <a:rPr lang="en-US" b="1" dirty="0"/>
              <a:t> (</a:t>
            </a:r>
            <a:r>
              <a:rPr lang="en-US" b="1" i="1" dirty="0"/>
              <a:t>Actors</a:t>
            </a:r>
            <a:r>
              <a:rPr lang="en-US" b="1" dirty="0"/>
              <a:t>)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koga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mora</a:t>
            </a:r>
            <a:r>
              <a:rPr lang="en-US" dirty="0"/>
              <a:t> da </a:t>
            </a:r>
            <a:r>
              <a:rPr lang="en-US" dirty="0" err="1"/>
              <a:t>uspostavlja</a:t>
            </a:r>
            <a:r>
              <a:rPr lang="en-US" dirty="0"/>
              <a:t> </a:t>
            </a:r>
            <a:r>
              <a:rPr lang="en-US" dirty="0" err="1"/>
              <a:t>interakciju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sistemom</a:t>
            </a:r>
            <a:endParaRPr lang="en-US" dirty="0"/>
          </a:p>
          <a:p>
            <a:r>
              <a:rPr lang="it-IT" dirty="0"/>
              <a:t>Može samo da unosi i/ili prima informacije iz sistema</a:t>
            </a:r>
          </a:p>
          <a:p>
            <a:endParaRPr lang="en-US" dirty="0"/>
          </a:p>
          <a:p>
            <a:pPr marL="0" indent="0">
              <a:buNone/>
            </a:pPr>
            <a:r>
              <a:rPr lang="vi-VN" dirty="0" smtClean="0"/>
              <a:t>Neka </a:t>
            </a:r>
            <a:r>
              <a:rPr lang="vi-VN" dirty="0"/>
              <a:t>pitanja koja mogu da pomognu pri identifikovanju aktera:Ko je zainteresovan za određeni zahtev</a:t>
            </a:r>
            <a:r>
              <a:rPr lang="vi-VN" dirty="0" smtClean="0"/>
              <a:t>?</a:t>
            </a:r>
            <a:endParaRPr lang="sr-Latn-RS" dirty="0" smtClean="0"/>
          </a:p>
          <a:p>
            <a:pPr marL="0" indent="0">
              <a:buNone/>
            </a:pPr>
            <a:endParaRPr lang="vi-VN" dirty="0"/>
          </a:p>
          <a:p>
            <a:r>
              <a:rPr lang="en-US" dirty="0" err="1"/>
              <a:t>Gde</a:t>
            </a:r>
            <a:r>
              <a:rPr lang="en-US" dirty="0"/>
              <a:t> se u </a:t>
            </a:r>
            <a:r>
              <a:rPr lang="en-US" dirty="0" err="1"/>
              <a:t>organizaciji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use case-</a:t>
            </a:r>
            <a:r>
              <a:rPr lang="en-US" dirty="0" err="1"/>
              <a:t>ovi</a:t>
            </a:r>
            <a:r>
              <a:rPr lang="en-US" dirty="0"/>
              <a:t>?</a:t>
            </a:r>
          </a:p>
          <a:p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od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aplikacije</a:t>
            </a:r>
            <a:r>
              <a:rPr lang="en-US" dirty="0"/>
              <a:t>?</a:t>
            </a:r>
          </a:p>
          <a:p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kreirati</a:t>
            </a:r>
            <a:r>
              <a:rPr lang="en-US" dirty="0"/>
              <a:t>, </a:t>
            </a:r>
            <a:r>
              <a:rPr lang="en-US" dirty="0" err="1"/>
              <a:t>ažurirati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brisati</a:t>
            </a:r>
            <a:r>
              <a:rPr lang="en-US" dirty="0"/>
              <a:t> </a:t>
            </a:r>
            <a:r>
              <a:rPr lang="en-US" dirty="0" err="1"/>
              <a:t>podatke</a:t>
            </a:r>
            <a:r>
              <a:rPr lang="en-US" dirty="0"/>
              <a:t>?</a:t>
            </a:r>
          </a:p>
          <a:p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pružati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održavati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?</a:t>
            </a:r>
          </a:p>
          <a:p>
            <a:r>
              <a:rPr lang="en-US" dirty="0"/>
              <a:t>Da li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koristi</a:t>
            </a:r>
            <a:r>
              <a:rPr lang="en-US" dirty="0"/>
              <a:t> </a:t>
            </a:r>
            <a:r>
              <a:rPr lang="en-US" dirty="0" err="1"/>
              <a:t>spoljašnje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?</a:t>
            </a:r>
          </a:p>
          <a:p>
            <a:r>
              <a:rPr lang="pl-PL" dirty="0"/>
              <a:t>Da li jedna osoba ima nekoliko različitih uloga?</a:t>
            </a:r>
          </a:p>
          <a:p>
            <a:r>
              <a:rPr lang="pl-PL" dirty="0"/>
              <a:t>Da li nekoliko osoba ima istu ulogu/rolu?</a:t>
            </a:r>
          </a:p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Da li sistem uspostavlja interakciju sa nasleđenim sistemom?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722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967154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Apstraktni</a:t>
            </a:r>
            <a:r>
              <a:rPr lang="en-US" b="1" dirty="0" smtClean="0"/>
              <a:t> </a:t>
            </a:r>
            <a:r>
              <a:rPr lang="en-US" b="1" dirty="0" err="1" smtClean="0"/>
              <a:t>akter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2057400"/>
          </a:xfrm>
        </p:spPr>
        <p:txBody>
          <a:bodyPr/>
          <a:lstStyle/>
          <a:p>
            <a:r>
              <a:rPr lang="en-US" sz="2400" dirty="0" err="1" smtClean="0"/>
              <a:t>Ukoliko</a:t>
            </a:r>
            <a:r>
              <a:rPr lang="sr-Latn-RS" sz="2400" dirty="0" smtClean="0"/>
              <a:t> </a:t>
            </a:r>
            <a:r>
              <a:rPr lang="en-US" sz="2400" dirty="0" smtClean="0"/>
              <a:t>se</a:t>
            </a:r>
            <a:r>
              <a:rPr lang="sr-Latn-RS" sz="2400" dirty="0" smtClean="0"/>
              <a:t> </a:t>
            </a:r>
            <a:r>
              <a:rPr lang="en-US" sz="2400" dirty="0" err="1" smtClean="0"/>
              <a:t>isti</a:t>
            </a:r>
            <a:r>
              <a:rPr lang="sr-Latn-RS" sz="2400" dirty="0" smtClean="0"/>
              <a:t> </a:t>
            </a:r>
            <a:r>
              <a:rPr lang="en-US" sz="2400" dirty="0" err="1" smtClean="0"/>
              <a:t>slučaj</a:t>
            </a:r>
            <a:r>
              <a:rPr lang="sr-Latn-RS" sz="2400" dirty="0" smtClean="0"/>
              <a:t> </a:t>
            </a:r>
            <a:r>
              <a:rPr lang="en-US" sz="2400" dirty="0" err="1" smtClean="0"/>
              <a:t>korišćenja</a:t>
            </a:r>
            <a:r>
              <a:rPr lang="sr-Latn-RS" sz="2400" dirty="0" smtClean="0"/>
              <a:t> </a:t>
            </a:r>
            <a:r>
              <a:rPr lang="en-US" sz="2400" dirty="0" err="1" smtClean="0"/>
              <a:t>može</a:t>
            </a:r>
            <a:r>
              <a:rPr lang="sr-Latn-RS" sz="2400" dirty="0" smtClean="0"/>
              <a:t> </a:t>
            </a:r>
            <a:r>
              <a:rPr lang="en-US" sz="2400" dirty="0" err="1" smtClean="0"/>
              <a:t>povezati</a:t>
            </a:r>
            <a:r>
              <a:rPr lang="sr-Latn-RS" sz="2400" dirty="0" smtClean="0"/>
              <a:t> </a:t>
            </a:r>
            <a:r>
              <a:rPr lang="en-US" sz="2400" dirty="0" err="1" smtClean="0"/>
              <a:t>sa</a:t>
            </a:r>
            <a:r>
              <a:rPr lang="sr-Latn-RS" sz="2400" dirty="0" smtClean="0"/>
              <a:t> </a:t>
            </a:r>
            <a:r>
              <a:rPr lang="en-US" sz="2400" dirty="0" err="1" smtClean="0"/>
              <a:t>različitim</a:t>
            </a:r>
            <a:r>
              <a:rPr lang="sr-Latn-RS" sz="2400" dirty="0" smtClean="0"/>
              <a:t> </a:t>
            </a:r>
            <a:r>
              <a:rPr lang="en-US" sz="2400" dirty="0" err="1" smtClean="0"/>
              <a:t>akterima</a:t>
            </a:r>
            <a:r>
              <a:rPr lang="en-US" sz="2400" dirty="0" smtClean="0"/>
              <a:t>,</a:t>
            </a:r>
            <a:r>
              <a:rPr lang="sr-Latn-RS" sz="2400" dirty="0" smtClean="0"/>
              <a:t> </a:t>
            </a:r>
            <a:r>
              <a:rPr lang="en-US" sz="2400" dirty="0" err="1" smtClean="0"/>
              <a:t>pogodno</a:t>
            </a:r>
            <a:r>
              <a:rPr lang="sr-Latn-RS" sz="2400" dirty="0" smtClean="0"/>
              <a:t> </a:t>
            </a:r>
            <a:r>
              <a:rPr lang="en-US" sz="2400" dirty="0" smtClean="0"/>
              <a:t>je</a:t>
            </a:r>
            <a:r>
              <a:rPr lang="sr-Latn-RS" sz="2400" dirty="0" smtClean="0"/>
              <a:t> </a:t>
            </a:r>
            <a:r>
              <a:rPr lang="en-US" sz="2400" dirty="0" err="1" smtClean="0"/>
              <a:t>definisati</a:t>
            </a:r>
            <a:r>
              <a:rPr lang="sr-Latn-RS" sz="2400" dirty="0" smtClean="0"/>
              <a:t> </a:t>
            </a:r>
            <a:r>
              <a:rPr lang="en-US" sz="2400" dirty="0" err="1" smtClean="0"/>
              <a:t>apstraktnog</a:t>
            </a:r>
            <a:r>
              <a:rPr lang="sr-Latn-RS" sz="2400" dirty="0" smtClean="0"/>
              <a:t> </a:t>
            </a:r>
            <a:r>
              <a:rPr lang="en-US" sz="2400" dirty="0" err="1" smtClean="0"/>
              <a:t>aktera</a:t>
            </a:r>
            <a:r>
              <a:rPr lang="sr-Latn-RS" sz="2400" dirty="0" smtClean="0"/>
              <a:t> </a:t>
            </a:r>
            <a:r>
              <a:rPr lang="en-US" sz="2400" dirty="0" err="1" smtClean="0"/>
              <a:t>i</a:t>
            </a:r>
            <a:r>
              <a:rPr lang="sr-Latn-RS" sz="2400" dirty="0" smtClean="0"/>
              <a:t> </a:t>
            </a:r>
            <a:r>
              <a:rPr lang="en-US" sz="2400" dirty="0" err="1" smtClean="0"/>
              <a:t>opisati</a:t>
            </a:r>
            <a:r>
              <a:rPr lang="sr-Latn-RS" sz="2400" dirty="0" smtClean="0"/>
              <a:t> </a:t>
            </a:r>
            <a:r>
              <a:rPr lang="en-US" sz="2400" dirty="0" err="1" smtClean="0"/>
              <a:t>samo</a:t>
            </a:r>
            <a:r>
              <a:rPr lang="sr-Latn-RS" sz="2400" dirty="0" smtClean="0"/>
              <a:t> </a:t>
            </a:r>
            <a:r>
              <a:rPr lang="en-US" sz="2400" dirty="0" err="1" smtClean="0"/>
              <a:t>jedan</a:t>
            </a:r>
            <a:r>
              <a:rPr lang="sr-Latn-RS" sz="2400" dirty="0" smtClean="0"/>
              <a:t> </a:t>
            </a:r>
            <a:r>
              <a:rPr lang="en-US" sz="2400" dirty="0" err="1" smtClean="0"/>
              <a:t>slučaj</a:t>
            </a:r>
            <a:r>
              <a:rPr lang="sr-Latn-RS" sz="2400" dirty="0" smtClean="0"/>
              <a:t> </a:t>
            </a:r>
            <a:r>
              <a:rPr lang="en-US" sz="2400" dirty="0" err="1" smtClean="0"/>
              <a:t>korišćenja</a:t>
            </a:r>
            <a:endParaRPr lang="en-US" sz="2400" dirty="0"/>
          </a:p>
          <a:p>
            <a:r>
              <a:rPr lang="en-US" sz="2400" dirty="0" err="1" smtClean="0"/>
              <a:t>Kada</a:t>
            </a:r>
            <a:r>
              <a:rPr lang="sr-Latn-RS" sz="2400" dirty="0" smtClean="0"/>
              <a:t> </a:t>
            </a:r>
            <a:r>
              <a:rPr lang="en-US" sz="2400" dirty="0" err="1" smtClean="0"/>
              <a:t>dva</a:t>
            </a:r>
            <a:r>
              <a:rPr lang="sr-Latn-RS" sz="2400" dirty="0" smtClean="0"/>
              <a:t> </a:t>
            </a:r>
            <a:r>
              <a:rPr lang="en-US" sz="2400" dirty="0" err="1" smtClean="0"/>
              <a:t>aktera</a:t>
            </a:r>
            <a:r>
              <a:rPr lang="sr-Latn-RS" sz="2400" dirty="0" smtClean="0"/>
              <a:t> </a:t>
            </a:r>
            <a:r>
              <a:rPr lang="en-US" sz="2400" dirty="0" err="1" smtClean="0"/>
              <a:t>imaju</a:t>
            </a:r>
            <a:r>
              <a:rPr lang="sr-Latn-RS" sz="2400" dirty="0" smtClean="0"/>
              <a:t> </a:t>
            </a:r>
            <a:r>
              <a:rPr lang="en-US" sz="2400" dirty="0" err="1" smtClean="0"/>
              <a:t>slične</a:t>
            </a:r>
            <a:r>
              <a:rPr lang="sr-Latn-RS" sz="2400" dirty="0" smtClean="0"/>
              <a:t> </a:t>
            </a:r>
            <a:r>
              <a:rPr lang="en-US" sz="2400" dirty="0" err="1" smtClean="0"/>
              <a:t>uloge</a:t>
            </a:r>
            <a:r>
              <a:rPr lang="sr-Latn-RS" sz="2400" dirty="0" smtClean="0"/>
              <a:t> </a:t>
            </a:r>
            <a:r>
              <a:rPr lang="en-US" sz="2400" dirty="0" smtClean="0"/>
              <a:t>u</a:t>
            </a:r>
            <a:r>
              <a:rPr lang="sr-Latn-RS" sz="2400" dirty="0" smtClean="0"/>
              <a:t> </a:t>
            </a:r>
            <a:r>
              <a:rPr lang="en-US" sz="2400" dirty="0" err="1" smtClean="0"/>
              <a:t>odnosu</a:t>
            </a:r>
            <a:r>
              <a:rPr lang="sr-Latn-RS" sz="2400" dirty="0" smtClean="0"/>
              <a:t> </a:t>
            </a:r>
            <a:r>
              <a:rPr lang="en-US" sz="2400" dirty="0" err="1" smtClean="0"/>
              <a:t>na</a:t>
            </a:r>
            <a:r>
              <a:rPr lang="sr-Latn-RS" sz="2400" dirty="0" smtClean="0"/>
              <a:t> </a:t>
            </a:r>
            <a:r>
              <a:rPr lang="en-US" sz="2400" dirty="0" err="1" smtClean="0"/>
              <a:t>sistem</a:t>
            </a:r>
            <a:r>
              <a:rPr lang="sr-Latn-RS" sz="2400" dirty="0" smtClean="0"/>
              <a:t> </a:t>
            </a:r>
            <a:r>
              <a:rPr lang="en-US" sz="2400" dirty="0" err="1" smtClean="0"/>
              <a:t>oni</a:t>
            </a:r>
            <a:r>
              <a:rPr lang="sr-Latn-RS" sz="2400" dirty="0" smtClean="0"/>
              <a:t> </a:t>
            </a:r>
            <a:r>
              <a:rPr lang="en-US" sz="2400" dirty="0" err="1" smtClean="0"/>
              <a:t>mogu</a:t>
            </a:r>
            <a:r>
              <a:rPr lang="sr-Latn-RS" sz="2400" dirty="0" smtClean="0"/>
              <a:t> </a:t>
            </a:r>
            <a:r>
              <a:rPr lang="en-US" sz="2400" dirty="0" err="1" smtClean="0"/>
              <a:t>naslediti</a:t>
            </a:r>
            <a:r>
              <a:rPr lang="sr-Latn-RS" sz="2400" dirty="0" smtClean="0"/>
              <a:t> </a:t>
            </a:r>
            <a:r>
              <a:rPr lang="en-US" sz="2400" dirty="0" err="1" smtClean="0"/>
              <a:t>zajedničkog</a:t>
            </a:r>
            <a:r>
              <a:rPr lang="sr-Latn-RS" sz="2400" dirty="0" smtClean="0"/>
              <a:t> </a:t>
            </a:r>
            <a:r>
              <a:rPr lang="en-US" sz="2400" dirty="0" err="1" smtClean="0"/>
              <a:t>apstraktnog</a:t>
            </a:r>
            <a:r>
              <a:rPr lang="sr-Latn-RS" sz="2400" dirty="0" smtClean="0"/>
              <a:t> </a:t>
            </a:r>
            <a:r>
              <a:rPr lang="en-US" sz="2400" dirty="0" err="1" smtClean="0"/>
              <a:t>aktera</a:t>
            </a:r>
            <a:endParaRPr lang="en-US" sz="2400" dirty="0"/>
          </a:p>
          <a:p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0400"/>
            <a:ext cx="805815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6546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b="1" dirty="0" err="1"/>
              <a:t>Osnovni</a:t>
            </a:r>
            <a:r>
              <a:rPr lang="en-US" b="1" dirty="0"/>
              <a:t> </a:t>
            </a:r>
            <a:r>
              <a:rPr lang="en-US" b="1" dirty="0" err="1"/>
              <a:t>elementi</a:t>
            </a:r>
            <a:r>
              <a:rPr lang="en-US" b="1" dirty="0"/>
              <a:t> </a:t>
            </a:r>
            <a:r>
              <a:rPr lang="en-US" b="1" dirty="0" err="1"/>
              <a:t>jezika</a:t>
            </a:r>
            <a:r>
              <a:rPr lang="en-US" b="1" dirty="0"/>
              <a:t> UML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gradivni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jezika</a:t>
            </a:r>
            <a:r>
              <a:rPr lang="en-US" dirty="0"/>
              <a:t> UML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stvari</a:t>
            </a:r>
            <a:r>
              <a:rPr lang="en-US" dirty="0"/>
              <a:t>, </a:t>
            </a:r>
            <a:r>
              <a:rPr lang="en-US" dirty="0" err="1"/>
              <a:t>relacije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dijagrami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en-US" u="sng" dirty="0" err="1"/>
              <a:t>Stvari</a:t>
            </a:r>
            <a:r>
              <a:rPr lang="en-US" dirty="0"/>
              <a:t> </a:t>
            </a:r>
          </a:p>
          <a:p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sledeće</a:t>
            </a:r>
            <a:r>
              <a:rPr lang="en-US" dirty="0"/>
              <a:t> </a:t>
            </a:r>
            <a:r>
              <a:rPr lang="en-US" dirty="0" err="1"/>
              <a:t>grupe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: </a:t>
            </a:r>
          </a:p>
          <a:p>
            <a:r>
              <a:rPr lang="en-US" dirty="0"/>
              <a:t>1. </a:t>
            </a:r>
            <a:r>
              <a:rPr lang="en-US" b="1" i="1" dirty="0" err="1"/>
              <a:t>Strukturne</a:t>
            </a:r>
            <a:r>
              <a:rPr lang="en-US" b="1" i="1" dirty="0"/>
              <a:t> </a:t>
            </a:r>
            <a:r>
              <a:rPr lang="en-US" b="1" i="1" dirty="0" err="1"/>
              <a:t>stvari</a:t>
            </a:r>
            <a:r>
              <a:rPr lang="en-US" b="1" i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apstrakcije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strukturni</a:t>
            </a:r>
            <a:r>
              <a:rPr lang="en-US" dirty="0"/>
              <a:t>,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statički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To </a:t>
            </a:r>
            <a:r>
              <a:rPr lang="en-US" dirty="0" err="1"/>
              <a:t>su</a:t>
            </a:r>
            <a:r>
              <a:rPr lang="en-US" dirty="0"/>
              <a:t>: </a:t>
            </a:r>
          </a:p>
          <a:p>
            <a:r>
              <a:rPr lang="sr-Latn-RS" b="1" dirty="0" smtClean="0"/>
              <a:t>K</a:t>
            </a:r>
            <a:r>
              <a:rPr lang="en-US" b="1" dirty="0" err="1" smtClean="0"/>
              <a:t>lasa</a:t>
            </a:r>
            <a:r>
              <a:rPr lang="en-US" dirty="0" err="1" smtClean="0"/>
              <a:t>-predstavlja</a:t>
            </a:r>
            <a:r>
              <a:rPr lang="en-US" dirty="0" smtClean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atribute</a:t>
            </a:r>
            <a:r>
              <a:rPr lang="en-US" dirty="0"/>
              <a:t>/</a:t>
            </a:r>
            <a:r>
              <a:rPr lang="en-US" dirty="0" err="1"/>
              <a:t>operacije</a:t>
            </a:r>
            <a:r>
              <a:rPr lang="en-US" dirty="0"/>
              <a:t>, </a:t>
            </a:r>
          </a:p>
          <a:p>
            <a:r>
              <a:rPr lang="sr-Latn-RS" b="1" dirty="0" smtClean="0"/>
              <a:t>I</a:t>
            </a:r>
            <a:r>
              <a:rPr lang="en-US" b="1" dirty="0" err="1" smtClean="0"/>
              <a:t>nterfejs</a:t>
            </a:r>
            <a:r>
              <a:rPr lang="en-US" dirty="0" err="1" smtClean="0"/>
              <a:t>-skup</a:t>
            </a:r>
            <a:r>
              <a:rPr lang="en-US" dirty="0" smtClean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definišu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, </a:t>
            </a:r>
          </a:p>
          <a:p>
            <a:r>
              <a:rPr lang="en-US" b="1" dirty="0" err="1" smtClean="0"/>
              <a:t>kolaboracija</a:t>
            </a:r>
            <a:r>
              <a:rPr lang="en-US" dirty="0" err="1" smtClean="0"/>
              <a:t>-skup</a:t>
            </a:r>
            <a:r>
              <a:rPr lang="en-US" dirty="0" smtClean="0"/>
              <a:t> </a:t>
            </a:r>
            <a:r>
              <a:rPr lang="en-US" dirty="0" err="1"/>
              <a:t>uloga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elemenata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saraĎuju</a:t>
            </a:r>
            <a:r>
              <a:rPr lang="en-US" dirty="0"/>
              <a:t> da bi </a:t>
            </a:r>
            <a:r>
              <a:rPr lang="en-US" dirty="0" err="1"/>
              <a:t>ispunili</a:t>
            </a:r>
            <a:r>
              <a:rPr lang="en-US" dirty="0"/>
              <a:t> </a:t>
            </a:r>
            <a:r>
              <a:rPr lang="en-US" dirty="0" err="1"/>
              <a:t>kooperativno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, </a:t>
            </a:r>
          </a:p>
          <a:p>
            <a:r>
              <a:rPr lang="en-US" b="1" dirty="0" err="1" smtClean="0"/>
              <a:t>slučaj</a:t>
            </a:r>
            <a:r>
              <a:rPr lang="en-US" b="1" dirty="0" smtClean="0"/>
              <a:t> </a:t>
            </a:r>
            <a:r>
              <a:rPr lang="en-US" b="1" dirty="0" err="1"/>
              <a:t>upotrebe-opis</a:t>
            </a:r>
            <a:r>
              <a:rPr lang="en-US" b="1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sekvenci</a:t>
            </a:r>
            <a:r>
              <a:rPr lang="en-US" dirty="0"/>
              <a:t> </a:t>
            </a:r>
            <a:r>
              <a:rPr lang="en-US" dirty="0" err="1"/>
              <a:t>akcija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en-US" dirty="0"/>
              <a:t> da bi </a:t>
            </a:r>
            <a:r>
              <a:rPr lang="en-US" dirty="0" err="1"/>
              <a:t>proizveo</a:t>
            </a:r>
            <a:r>
              <a:rPr lang="en-US" dirty="0"/>
              <a:t> </a:t>
            </a:r>
            <a:r>
              <a:rPr lang="en-US" dirty="0" err="1"/>
              <a:t>spolja</a:t>
            </a:r>
            <a:r>
              <a:rPr lang="en-US" dirty="0"/>
              <a:t> </a:t>
            </a:r>
            <a:r>
              <a:rPr lang="en-US" dirty="0" err="1"/>
              <a:t>uočljivo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, </a:t>
            </a:r>
          </a:p>
          <a:p>
            <a:r>
              <a:rPr lang="en-US" b="1" dirty="0" err="1" smtClean="0"/>
              <a:t>Aktivna</a:t>
            </a:r>
            <a:r>
              <a:rPr lang="en-US" b="1" dirty="0" smtClean="0"/>
              <a:t> </a:t>
            </a:r>
            <a:r>
              <a:rPr lang="en-US" b="1" dirty="0" err="1"/>
              <a:t>klasa-klasa</a:t>
            </a:r>
            <a:r>
              <a:rPr lang="en-US" b="1" dirty="0"/>
              <a:t> </a:t>
            </a:r>
            <a:r>
              <a:rPr lang="en-US" dirty="0" err="1"/>
              <a:t>čiji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</a:t>
            </a:r>
            <a:r>
              <a:rPr lang="en-US" dirty="0" err="1"/>
              <a:t>poseduju</a:t>
            </a:r>
            <a:r>
              <a:rPr lang="en-US" dirty="0"/>
              <a:t> </a:t>
            </a:r>
            <a:r>
              <a:rPr lang="en-US" dirty="0" err="1"/>
              <a:t>jedan</a:t>
            </a:r>
            <a:r>
              <a:rPr lang="en-US" dirty="0"/>
              <a:t>/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/</a:t>
            </a:r>
            <a:r>
              <a:rPr lang="en-US" dirty="0" err="1"/>
              <a:t>niti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kontrole</a:t>
            </a:r>
            <a:r>
              <a:rPr lang="en-US" dirty="0"/>
              <a:t> </a:t>
            </a:r>
          </a:p>
          <a:p>
            <a:r>
              <a:rPr lang="en-US" b="1" dirty="0" err="1" smtClean="0"/>
              <a:t>Komponenta</a:t>
            </a:r>
            <a:r>
              <a:rPr lang="en-US" dirty="0" err="1" smtClean="0"/>
              <a:t>-predstavlja</a:t>
            </a:r>
            <a:r>
              <a:rPr lang="en-US" dirty="0" smtClean="0"/>
              <a:t> </a:t>
            </a:r>
            <a:r>
              <a:rPr lang="en-US" dirty="0" err="1"/>
              <a:t>fizički-zamenljiv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zadovoljava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realizuje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interfejsa</a:t>
            </a:r>
            <a:r>
              <a:rPr lang="en-US" dirty="0"/>
              <a:t>, </a:t>
            </a:r>
          </a:p>
          <a:p>
            <a:r>
              <a:rPr lang="en-US" b="1" dirty="0" err="1" smtClean="0"/>
              <a:t>Čvor</a:t>
            </a:r>
            <a:r>
              <a:rPr lang="en-US" dirty="0" smtClean="0"/>
              <a:t>-je </a:t>
            </a:r>
            <a:r>
              <a:rPr lang="en-US" dirty="0" err="1"/>
              <a:t>fizički</a:t>
            </a:r>
            <a:r>
              <a:rPr lang="en-US" dirty="0"/>
              <a:t> element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u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. </a:t>
            </a:r>
            <a:r>
              <a:rPr lang="en-US" dirty="0" err="1"/>
              <a:t>Poseduje</a:t>
            </a:r>
            <a:r>
              <a:rPr lang="en-US" dirty="0"/>
              <a:t> </a:t>
            </a:r>
            <a:r>
              <a:rPr lang="en-US" dirty="0" err="1"/>
              <a:t>memoriju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30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sr-Latn-RS" sz="2200" dirty="0"/>
              <a:t>O</a:t>
            </a:r>
            <a:r>
              <a:rPr lang="en-US" sz="2200" dirty="0" err="1"/>
              <a:t>bjektno-orijentisani</a:t>
            </a:r>
            <a:r>
              <a:rPr lang="en-US" sz="2200" dirty="0"/>
              <a:t> model </a:t>
            </a:r>
            <a:r>
              <a:rPr lang="en-US" sz="2200" dirty="0" err="1"/>
              <a:t>razmišljanja</a:t>
            </a:r>
            <a:r>
              <a:rPr lang="en-US" sz="2200" dirty="0"/>
              <a:t> je </a:t>
            </a:r>
            <a:r>
              <a:rPr lang="en-US" sz="2200" dirty="0" err="1"/>
              <a:t>idealna</a:t>
            </a:r>
            <a:r>
              <a:rPr lang="sr-Latn-RS" sz="2200" dirty="0"/>
              <a:t> </a:t>
            </a:r>
            <a:r>
              <a:rPr lang="en-US" sz="2200" dirty="0" err="1"/>
              <a:t>osnova</a:t>
            </a:r>
            <a:r>
              <a:rPr lang="en-US" sz="2200" dirty="0"/>
              <a:t> </a:t>
            </a:r>
            <a:r>
              <a:rPr lang="en-US" sz="2200" dirty="0" err="1"/>
              <a:t>za</a:t>
            </a:r>
            <a:r>
              <a:rPr lang="en-US" sz="2200" dirty="0"/>
              <a:t> </a:t>
            </a:r>
            <a:r>
              <a:rPr lang="en-US" sz="2200" dirty="0" err="1"/>
              <a:t>softversko</a:t>
            </a:r>
            <a:r>
              <a:rPr lang="en-US" sz="2200" dirty="0"/>
              <a:t> </a:t>
            </a:r>
            <a:r>
              <a:rPr lang="en-US" sz="2200" dirty="0" err="1"/>
              <a:t>rešavanje</a:t>
            </a:r>
            <a:r>
              <a:rPr lang="en-US" sz="2200" dirty="0"/>
              <a:t> </a:t>
            </a:r>
            <a:r>
              <a:rPr lang="en-US" sz="2200" dirty="0" err="1"/>
              <a:t>inženjerskih</a:t>
            </a:r>
            <a:r>
              <a:rPr lang="en-US" sz="2200" dirty="0"/>
              <a:t> </a:t>
            </a:r>
            <a:r>
              <a:rPr lang="en-US" sz="2200" dirty="0" err="1"/>
              <a:t>problema</a:t>
            </a:r>
            <a:r>
              <a:rPr lang="en-US" sz="2200" dirty="0"/>
              <a:t>. </a:t>
            </a:r>
            <a:r>
              <a:rPr lang="en-US" sz="2200" dirty="0" err="1"/>
              <a:t>Konkretno</a:t>
            </a:r>
            <a:r>
              <a:rPr lang="en-US" sz="2200" dirty="0"/>
              <a:t> </a:t>
            </a:r>
            <a:r>
              <a:rPr lang="en-US" sz="2200" dirty="0" err="1"/>
              <a:t>rešenje</a:t>
            </a:r>
            <a:r>
              <a:rPr lang="en-US" sz="2200" dirty="0"/>
              <a:t> </a:t>
            </a:r>
            <a:r>
              <a:rPr lang="en-US" sz="2200" dirty="0" err="1"/>
              <a:t>inženjerskih</a:t>
            </a:r>
            <a:r>
              <a:rPr lang="en-US" sz="2200" dirty="0"/>
              <a:t> </a:t>
            </a:r>
            <a:r>
              <a:rPr lang="en-US" sz="2200" dirty="0" err="1"/>
              <a:t>praktičnih</a:t>
            </a:r>
            <a:r>
              <a:rPr lang="sr-Latn-RS" sz="2200" dirty="0"/>
              <a:t> </a:t>
            </a:r>
            <a:r>
              <a:rPr lang="en-US" sz="2200" dirty="0" err="1"/>
              <a:t>problema</a:t>
            </a:r>
            <a:r>
              <a:rPr lang="en-US" sz="2200" dirty="0"/>
              <a:t> </a:t>
            </a:r>
            <a:r>
              <a:rPr lang="en-US" sz="2200" dirty="0" err="1"/>
              <a:t>zahteva</a:t>
            </a:r>
            <a:r>
              <a:rPr lang="en-US" sz="2200" dirty="0"/>
              <a:t> </a:t>
            </a:r>
            <a:r>
              <a:rPr lang="en-US" sz="2200" dirty="0" err="1"/>
              <a:t>znanja</a:t>
            </a:r>
            <a:r>
              <a:rPr lang="en-US" sz="2200" dirty="0"/>
              <a:t> </a:t>
            </a:r>
            <a:r>
              <a:rPr lang="en-US" sz="2200" dirty="0" err="1"/>
              <a:t>iz</a:t>
            </a:r>
            <a:r>
              <a:rPr lang="en-US" sz="2200" dirty="0"/>
              <a:t> </a:t>
            </a:r>
            <a:r>
              <a:rPr lang="en-US" sz="2200" dirty="0" err="1"/>
              <a:t>objektno-orijentisanog</a:t>
            </a:r>
            <a:r>
              <a:rPr lang="en-US" sz="2200" dirty="0"/>
              <a:t> </a:t>
            </a:r>
            <a:r>
              <a:rPr lang="en-US" sz="2200" dirty="0" err="1"/>
              <a:t>pristupa</a:t>
            </a:r>
            <a:r>
              <a:rPr lang="sr-Latn-RS" sz="2200" dirty="0"/>
              <a:t>.</a:t>
            </a:r>
            <a:r>
              <a:rPr lang="en-US" sz="2200" dirty="0"/>
              <a:t> </a:t>
            </a:r>
            <a:endParaRPr lang="sr-Latn-RS" sz="2200" dirty="0" smtClean="0"/>
          </a:p>
          <a:p>
            <a:r>
              <a:rPr lang="en-US" sz="2200" dirty="0" err="1" smtClean="0"/>
              <a:t>Osnova</a:t>
            </a:r>
            <a:r>
              <a:rPr lang="en-US" sz="2200" dirty="0" smtClean="0"/>
              <a:t> </a:t>
            </a:r>
            <a:r>
              <a:rPr lang="en-US" sz="2200" dirty="0" err="1"/>
              <a:t>svakog</a:t>
            </a:r>
            <a:r>
              <a:rPr lang="en-US" sz="2200" dirty="0"/>
              <a:t> </a:t>
            </a:r>
            <a:r>
              <a:rPr lang="en-US" sz="2200" dirty="0" err="1"/>
              <a:t>objektno-orijentisanog</a:t>
            </a:r>
            <a:r>
              <a:rPr lang="en-US" sz="2200" dirty="0"/>
              <a:t> </a:t>
            </a:r>
            <a:r>
              <a:rPr lang="en-US" sz="2200" dirty="0" err="1"/>
              <a:t>rešenja</a:t>
            </a:r>
            <a:r>
              <a:rPr lang="en-US" sz="2200" dirty="0"/>
              <a:t> je </a:t>
            </a:r>
            <a:r>
              <a:rPr lang="en-US" sz="2200" dirty="0" err="1"/>
              <a:t>takozvano</a:t>
            </a:r>
            <a:r>
              <a:rPr lang="en-US" sz="2200" dirty="0"/>
              <a:t> </a:t>
            </a:r>
            <a:r>
              <a:rPr lang="en-US" sz="2200" b="1" dirty="0" err="1"/>
              <a:t>objektno-orijentisano</a:t>
            </a:r>
            <a:r>
              <a:rPr lang="sr-Latn-RS" sz="2200" b="1" dirty="0"/>
              <a:t> </a:t>
            </a:r>
            <a:r>
              <a:rPr lang="vi-VN" sz="2200" b="1" dirty="0"/>
              <a:t>modeliranje (OOM),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kojim se definiše principijelni postupak rešavanja, ali takođe i </a:t>
            </a: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opšteprimenljivi</a:t>
            </a:r>
            <a:r>
              <a:rPr lang="sr-Latn-R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mehanizam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bolje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rečeno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pogodan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matematički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opis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sr-Latn-R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formalnu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, ali takođe jasnu i preciznu formulaciju problema. </a:t>
            </a:r>
            <a:endParaRPr lang="sr-Latn-R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Posledično </a:t>
            </a:r>
            <a:r>
              <a:rPr lang="vi-VN" sz="2200" dirty="0">
                <a:latin typeface="Calibri" panose="020F0502020204030204" pitchFamily="34" charset="0"/>
                <a:cs typeface="Calibri" panose="020F0502020204030204" pitchFamily="34" charset="0"/>
              </a:rPr>
              <a:t>se može izvršiti </a:t>
            </a:r>
            <a:r>
              <a:rPr lang="vi-VN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prevođenje</a:t>
            </a:r>
            <a:r>
              <a:rPr lang="sr-Latn-R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softver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razumljivog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objektno-orijentisanog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programskog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jezika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(u </a:t>
            </a:r>
            <a:r>
              <a:rPr lang="en-US" sz="2200" dirty="0" err="1">
                <a:latin typeface="Calibri" panose="020F0502020204030204" pitchFamily="34" charset="0"/>
                <a:cs typeface="Calibri" panose="020F0502020204030204" pitchFamily="34" charset="0"/>
              </a:rPr>
              <a:t>našem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slučaju</a:t>
            </a:r>
            <a:r>
              <a:rPr lang="sr-Latn-R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JAVA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68876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957105"/>
          </a:xfrm>
        </p:spPr>
        <p:txBody>
          <a:bodyPr/>
          <a:lstStyle/>
          <a:p>
            <a:r>
              <a:rPr lang="en-US" b="1" dirty="0" err="1"/>
              <a:t>Statički</a:t>
            </a:r>
            <a:r>
              <a:rPr lang="en-US" b="1" dirty="0"/>
              <a:t> </a:t>
            </a:r>
            <a:r>
              <a:rPr lang="en-US" b="1" dirty="0" err="1"/>
              <a:t>delovi</a:t>
            </a:r>
            <a:r>
              <a:rPr lang="en-US" b="1" dirty="0"/>
              <a:t> </a:t>
            </a:r>
            <a:r>
              <a:rPr lang="en-US" b="1" dirty="0" err="1"/>
              <a:t>modela</a:t>
            </a:r>
            <a:r>
              <a:rPr lang="en-US" b="1" dirty="0"/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47387"/>
            <a:ext cx="6500813" cy="564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334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Dinamičke</a:t>
            </a:r>
            <a:r>
              <a:rPr lang="en-US" b="1" dirty="0" smtClean="0"/>
              <a:t> </a:t>
            </a:r>
            <a:r>
              <a:rPr lang="en-US" b="1" dirty="0" err="1" smtClean="0"/>
              <a:t>stvari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4525963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Dinamičke</a:t>
            </a:r>
            <a:r>
              <a:rPr lang="en-US" i="1" dirty="0" smtClean="0"/>
              <a:t> </a:t>
            </a:r>
            <a:r>
              <a:rPr lang="en-US" i="1" dirty="0" err="1"/>
              <a:t>stvari</a:t>
            </a:r>
            <a:r>
              <a:rPr lang="en-US" i="1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opisuju</a:t>
            </a:r>
            <a:r>
              <a:rPr lang="en-US" dirty="0"/>
              <a:t>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dinamički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modela</a:t>
            </a:r>
            <a:r>
              <a:rPr lang="en-US" dirty="0"/>
              <a:t>. To </a:t>
            </a:r>
            <a:r>
              <a:rPr lang="en-US" dirty="0" err="1"/>
              <a:t>su</a:t>
            </a:r>
            <a:r>
              <a:rPr lang="en-US" dirty="0" smtClean="0"/>
              <a:t>: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b="1" dirty="0" err="1" smtClean="0"/>
              <a:t>Interakcija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ponašanje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uključuje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poruka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razmenjuju</a:t>
            </a:r>
            <a:r>
              <a:rPr lang="en-US" dirty="0"/>
              <a:t> </a:t>
            </a:r>
            <a:r>
              <a:rPr lang="en-US" dirty="0" err="1" smtClean="0"/>
              <a:t>izme</a:t>
            </a:r>
            <a:r>
              <a:rPr lang="sr-Latn-RS" dirty="0" smtClean="0"/>
              <a:t>dj</a:t>
            </a:r>
            <a:r>
              <a:rPr lang="en-US" dirty="0" smtClean="0"/>
              <a:t>u </a:t>
            </a:r>
            <a:r>
              <a:rPr lang="en-US" dirty="0" err="1"/>
              <a:t>objekata</a:t>
            </a:r>
            <a:r>
              <a:rPr lang="en-US" dirty="0"/>
              <a:t> u </a:t>
            </a:r>
            <a:r>
              <a:rPr lang="sr-Latn-RS" dirty="0" smtClean="0"/>
              <a:t>o</a:t>
            </a:r>
            <a:r>
              <a:rPr lang="en-US" dirty="0" err="1" smtClean="0"/>
              <a:t>dre</a:t>
            </a:r>
            <a:r>
              <a:rPr lang="sr-Latn-RS" dirty="0" smtClean="0"/>
              <a:t>dj</a:t>
            </a:r>
            <a:r>
              <a:rPr lang="en-US" dirty="0" err="1" smtClean="0"/>
              <a:t>enom</a:t>
            </a:r>
            <a:r>
              <a:rPr lang="en-US" dirty="0" smtClean="0"/>
              <a:t> </a:t>
            </a:r>
            <a:r>
              <a:rPr lang="en-US" dirty="0" err="1"/>
              <a:t>kontekstu</a:t>
            </a:r>
            <a:r>
              <a:rPr lang="en-US" dirty="0"/>
              <a:t> da bi se </a:t>
            </a:r>
            <a:r>
              <a:rPr lang="en-US" dirty="0" err="1"/>
              <a:t>ostavrila</a:t>
            </a:r>
            <a:r>
              <a:rPr lang="en-US" dirty="0"/>
              <a:t> </a:t>
            </a:r>
            <a:r>
              <a:rPr lang="en-US" dirty="0" err="1" smtClean="0"/>
              <a:t>odre</a:t>
            </a:r>
            <a:r>
              <a:rPr lang="sr-Latn-RS" dirty="0" smtClean="0"/>
              <a:t>dj</a:t>
            </a:r>
            <a:r>
              <a:rPr lang="en-US" dirty="0" err="1" smtClean="0"/>
              <a:t>ena</a:t>
            </a:r>
            <a:r>
              <a:rPr lang="en-US" dirty="0" smtClean="0"/>
              <a:t> </a:t>
            </a:r>
            <a:r>
              <a:rPr lang="en-US" dirty="0" err="1"/>
              <a:t>svrha</a:t>
            </a:r>
            <a:r>
              <a:rPr lang="en-US" dirty="0"/>
              <a:t> </a:t>
            </a:r>
          </a:p>
          <a:p>
            <a:pPr lvl="1"/>
            <a:r>
              <a:rPr lang="en-US" b="1" dirty="0" err="1" smtClean="0"/>
              <a:t>Prikaz</a:t>
            </a:r>
            <a:r>
              <a:rPr lang="en-US" b="1" dirty="0" smtClean="0"/>
              <a:t> </a:t>
            </a:r>
            <a:r>
              <a:rPr lang="en-US" b="1" dirty="0" err="1"/>
              <a:t>stanja</a:t>
            </a:r>
            <a:r>
              <a:rPr lang="en-US" b="1" dirty="0"/>
              <a:t> </a:t>
            </a:r>
            <a:r>
              <a:rPr lang="en-US" dirty="0"/>
              <a:t>– </a:t>
            </a:r>
            <a:r>
              <a:rPr lang="en-US" dirty="0" err="1"/>
              <a:t>ponošanje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definiše</a:t>
            </a:r>
            <a:r>
              <a:rPr lang="en-US" dirty="0"/>
              <a:t> </a:t>
            </a:r>
            <a:r>
              <a:rPr lang="en-US" dirty="0" err="1"/>
              <a:t>sekvencu</a:t>
            </a:r>
            <a:r>
              <a:rPr lang="en-US" dirty="0"/>
              <a:t> </a:t>
            </a:r>
            <a:r>
              <a:rPr lang="en-US" dirty="0" err="1"/>
              <a:t>stanja</a:t>
            </a:r>
            <a:r>
              <a:rPr lang="en-US" dirty="0"/>
              <a:t> </a:t>
            </a:r>
            <a:r>
              <a:rPr lang="en-US" dirty="0" err="1"/>
              <a:t>kroz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objekat</a:t>
            </a:r>
            <a:r>
              <a:rPr lang="en-US" dirty="0"/>
              <a:t>/</a:t>
            </a:r>
            <a:r>
              <a:rPr lang="en-US" dirty="0" err="1"/>
              <a:t>interakcija</a:t>
            </a:r>
            <a:r>
              <a:rPr lang="en-US" dirty="0"/>
              <a:t> </a:t>
            </a:r>
            <a:r>
              <a:rPr lang="en-US" dirty="0" err="1"/>
              <a:t>prolazi</a:t>
            </a:r>
            <a:r>
              <a:rPr lang="en-US" dirty="0"/>
              <a:t>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posledica</a:t>
            </a:r>
            <a:r>
              <a:rPr lang="en-US" dirty="0"/>
              <a:t> </a:t>
            </a:r>
            <a:r>
              <a:rPr lang="en-US" dirty="0" err="1" smtClean="0"/>
              <a:t>doga</a:t>
            </a:r>
            <a:r>
              <a:rPr lang="sr-Latn-RS" dirty="0" smtClean="0"/>
              <a:t>dj</a:t>
            </a:r>
            <a:r>
              <a:rPr lang="en-US" dirty="0" err="1" smtClean="0"/>
              <a:t>aja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039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Dinamički</a:t>
            </a:r>
            <a:r>
              <a:rPr lang="sr-Latn-RS" b="1" dirty="0" smtClean="0"/>
              <a:t> i o</a:t>
            </a:r>
            <a:r>
              <a:rPr lang="en-US" b="1" dirty="0" err="1" smtClean="0"/>
              <a:t>rganizacioni</a:t>
            </a:r>
            <a:r>
              <a:rPr lang="en-US" b="1" dirty="0" smtClean="0"/>
              <a:t> </a:t>
            </a:r>
            <a:r>
              <a:rPr lang="en-US" b="1" dirty="0" err="1"/>
              <a:t>delovi</a:t>
            </a:r>
            <a:r>
              <a:rPr lang="en-US" b="1" dirty="0"/>
              <a:t> </a:t>
            </a:r>
            <a:r>
              <a:rPr lang="en-US" b="1" dirty="0" err="1"/>
              <a:t>modela</a:t>
            </a:r>
            <a:endParaRPr lang="en-US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1636625"/>
            <a:ext cx="75057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60" y="3519436"/>
            <a:ext cx="75247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47" y="5105400"/>
            <a:ext cx="75723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2376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Use-case </a:t>
            </a:r>
            <a:r>
              <a:rPr lang="en-US" b="1" dirty="0"/>
              <a:t>model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219200"/>
            <a:ext cx="8667750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9106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944562"/>
          </a:xfrm>
        </p:spPr>
        <p:txBody>
          <a:bodyPr/>
          <a:lstStyle/>
          <a:p>
            <a:r>
              <a:rPr lang="en-US" b="1" dirty="0" err="1" smtClean="0"/>
              <a:t>Relacije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 smtClean="0"/>
              <a:t>Postoji</a:t>
            </a:r>
            <a:r>
              <a:rPr lang="en-US" dirty="0" smtClean="0"/>
              <a:t> </a:t>
            </a:r>
            <a:r>
              <a:rPr lang="en-US" dirty="0"/>
              <a:t>4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relacija</a:t>
            </a:r>
            <a:r>
              <a:rPr lang="en-US" dirty="0"/>
              <a:t> u UML </a:t>
            </a:r>
            <a:r>
              <a:rPr lang="en-US" dirty="0" err="1"/>
              <a:t>jeziku</a:t>
            </a:r>
            <a:r>
              <a:rPr lang="en-US" dirty="0"/>
              <a:t>: </a:t>
            </a:r>
          </a:p>
          <a:p>
            <a:pPr marL="400050" lvl="1" indent="0">
              <a:buNone/>
            </a:pPr>
            <a:r>
              <a:rPr lang="en-US" dirty="0"/>
              <a:t>1. </a:t>
            </a:r>
            <a:r>
              <a:rPr lang="en-US" b="1" dirty="0" err="1"/>
              <a:t>Zavisnost</a:t>
            </a:r>
            <a:r>
              <a:rPr lang="en-US" dirty="0" err="1"/>
              <a:t>-predstavlja</a:t>
            </a:r>
            <a:r>
              <a:rPr lang="en-US" dirty="0"/>
              <a:t> </a:t>
            </a:r>
            <a:r>
              <a:rPr lang="en-US" dirty="0" err="1"/>
              <a:t>semantičku</a:t>
            </a:r>
            <a:r>
              <a:rPr lang="en-US" dirty="0"/>
              <a:t> </a:t>
            </a:r>
            <a:r>
              <a:rPr lang="en-US" dirty="0" err="1"/>
              <a:t>relaciju</a:t>
            </a:r>
            <a:r>
              <a:rPr lang="en-US" dirty="0"/>
              <a:t> </a:t>
            </a:r>
            <a:r>
              <a:rPr lang="en-US" dirty="0" err="1"/>
              <a:t>izmeĎu</a:t>
            </a:r>
            <a:r>
              <a:rPr lang="en-US" dirty="0"/>
              <a:t>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označava</a:t>
            </a:r>
            <a:r>
              <a:rPr lang="en-US" dirty="0"/>
              <a:t> da se </a:t>
            </a:r>
            <a:r>
              <a:rPr lang="en-US" dirty="0" err="1"/>
              <a:t>promena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 </a:t>
            </a:r>
            <a:r>
              <a:rPr lang="en-US" dirty="0" err="1"/>
              <a:t>oslikava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stvar</a:t>
            </a:r>
            <a:r>
              <a:rPr lang="en-US" dirty="0"/>
              <a:t>. </a:t>
            </a:r>
          </a:p>
          <a:p>
            <a:pPr marL="400050" lvl="1" indent="0">
              <a:buNone/>
            </a:pPr>
            <a:r>
              <a:rPr lang="en-US" dirty="0"/>
              <a:t>2. </a:t>
            </a:r>
            <a:r>
              <a:rPr lang="en-US" b="1" dirty="0" err="1"/>
              <a:t>Asocijacija</a:t>
            </a:r>
            <a:r>
              <a:rPr lang="en-US" dirty="0" err="1"/>
              <a:t>-strukturna</a:t>
            </a:r>
            <a:r>
              <a:rPr lang="en-US" dirty="0"/>
              <a:t> </a:t>
            </a:r>
            <a:r>
              <a:rPr lang="en-US" dirty="0" err="1"/>
              <a:t>relacija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čemu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povezuje</a:t>
            </a:r>
            <a:r>
              <a:rPr lang="en-US" dirty="0"/>
              <a:t> instance. </a:t>
            </a:r>
          </a:p>
          <a:p>
            <a:pPr marL="400050" lvl="1" indent="0">
              <a:buNone/>
            </a:pPr>
            <a:r>
              <a:rPr lang="en-US" dirty="0"/>
              <a:t>3. </a:t>
            </a:r>
            <a:r>
              <a:rPr lang="en-US" b="1" dirty="0" err="1"/>
              <a:t>Generalizacija</a:t>
            </a:r>
            <a:r>
              <a:rPr lang="en-US" dirty="0"/>
              <a:t>-je </a:t>
            </a:r>
            <a:r>
              <a:rPr lang="en-US" dirty="0" err="1"/>
              <a:t>relacija</a:t>
            </a:r>
            <a:r>
              <a:rPr lang="en-US" dirty="0"/>
              <a:t> </a:t>
            </a:r>
            <a:r>
              <a:rPr lang="en-US" dirty="0" err="1"/>
              <a:t>generalizacije</a:t>
            </a:r>
            <a:r>
              <a:rPr lang="en-US" dirty="0"/>
              <a:t>/</a:t>
            </a:r>
            <a:r>
              <a:rPr lang="en-US" dirty="0" err="1"/>
              <a:t>specijalizacije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objekte</a:t>
            </a:r>
            <a:r>
              <a:rPr lang="en-US" dirty="0"/>
              <a:t> </a:t>
            </a:r>
            <a:r>
              <a:rPr lang="en-US" dirty="0" err="1"/>
              <a:t>generalizvanog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zameniti</a:t>
            </a:r>
            <a:r>
              <a:rPr lang="en-US" dirty="0"/>
              <a:t> </a:t>
            </a:r>
            <a:r>
              <a:rPr lang="en-US" dirty="0" err="1"/>
              <a:t>objekti</a:t>
            </a:r>
            <a:r>
              <a:rPr lang="en-US" dirty="0"/>
              <a:t> </a:t>
            </a:r>
            <a:r>
              <a:rPr lang="en-US" dirty="0" err="1"/>
              <a:t>specijalizovanog</a:t>
            </a:r>
            <a:r>
              <a:rPr lang="en-US" dirty="0"/>
              <a:t> </a:t>
            </a:r>
            <a:r>
              <a:rPr lang="en-US" dirty="0" err="1"/>
              <a:t>elementa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dirty="0"/>
              <a:t>4. </a:t>
            </a:r>
            <a:r>
              <a:rPr lang="en-US" b="1" dirty="0" err="1"/>
              <a:t>Realizacija</a:t>
            </a:r>
            <a:r>
              <a:rPr lang="en-US" dirty="0" err="1"/>
              <a:t>-semantička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je </a:t>
            </a:r>
            <a:r>
              <a:rPr lang="en-US" dirty="0" err="1"/>
              <a:t>jedan</a:t>
            </a:r>
            <a:r>
              <a:rPr lang="en-US" dirty="0"/>
              <a:t> element </a:t>
            </a:r>
            <a:r>
              <a:rPr lang="en-US" dirty="0" err="1"/>
              <a:t>ugovor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element </a:t>
            </a:r>
            <a:r>
              <a:rPr lang="en-US" dirty="0" err="1"/>
              <a:t>ispunjava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807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944562"/>
          </a:xfrm>
        </p:spPr>
        <p:txBody>
          <a:bodyPr/>
          <a:lstStyle/>
          <a:p>
            <a:r>
              <a:rPr lang="en-US" b="1" dirty="0" err="1"/>
              <a:t>Relacije</a:t>
            </a:r>
            <a:endParaRPr lang="en-US" b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88" y="1138238"/>
            <a:ext cx="759142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7085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smtClean="0"/>
              <a:t>UML DIJAGRAMI</a:t>
            </a:r>
            <a:endParaRPr 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1143000"/>
            <a:ext cx="8724900" cy="562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42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20762"/>
          </a:xfrm>
        </p:spPr>
        <p:txBody>
          <a:bodyPr/>
          <a:lstStyle/>
          <a:p>
            <a:r>
              <a:rPr lang="en-US" b="1" dirty="0"/>
              <a:t>UML DIJAGRAMI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2362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Koriste</a:t>
            </a:r>
            <a:r>
              <a:rPr lang="en-US" sz="2800" dirty="0"/>
              <a:t> se </a:t>
            </a:r>
            <a:r>
              <a:rPr lang="en-US" sz="2800" dirty="0" err="1"/>
              <a:t>za</a:t>
            </a:r>
            <a:r>
              <a:rPr lang="en-US" sz="2800" dirty="0"/>
              <a:t> </a:t>
            </a:r>
            <a:r>
              <a:rPr lang="en-US" sz="2800" dirty="0" err="1"/>
              <a:t>grafičko</a:t>
            </a:r>
            <a:r>
              <a:rPr lang="en-US" sz="2800" dirty="0"/>
              <a:t> </a:t>
            </a:r>
            <a:r>
              <a:rPr lang="en-US" sz="2800" dirty="0" err="1"/>
              <a:t>predstavljanje</a:t>
            </a:r>
            <a:r>
              <a:rPr lang="en-US" sz="2800" dirty="0"/>
              <a:t> </a:t>
            </a:r>
            <a:r>
              <a:rPr lang="en-US" sz="2800" dirty="0" err="1"/>
              <a:t>skupa</a:t>
            </a:r>
            <a:r>
              <a:rPr lang="en-US" sz="2800" dirty="0"/>
              <a:t> </a:t>
            </a:r>
            <a:r>
              <a:rPr lang="en-US" sz="2800" dirty="0" err="1"/>
              <a:t>elemenata</a:t>
            </a:r>
            <a:r>
              <a:rPr lang="en-US" sz="2800" dirty="0" smtClean="0"/>
              <a:t>,</a:t>
            </a:r>
            <a:r>
              <a:rPr lang="sr-Latn-RS" sz="2800" dirty="0" smtClean="0"/>
              <a:t> </a:t>
            </a:r>
            <a:r>
              <a:rPr lang="en-US" sz="2800" dirty="0" err="1" smtClean="0"/>
              <a:t>stvari</a:t>
            </a:r>
            <a:r>
              <a:rPr lang="en-US" sz="2800" dirty="0" smtClean="0"/>
              <a:t> </a:t>
            </a:r>
            <a:r>
              <a:rPr lang="en-US" sz="2800" dirty="0" err="1"/>
              <a:t>i</a:t>
            </a:r>
            <a:r>
              <a:rPr lang="en-US" sz="2800" dirty="0"/>
              <a:t> </a:t>
            </a:r>
            <a:r>
              <a:rPr lang="en-US" sz="2800" dirty="0" err="1"/>
              <a:t>relacija</a:t>
            </a:r>
            <a:r>
              <a:rPr lang="en-US" sz="2800" dirty="0"/>
              <a:t>. </a:t>
            </a:r>
            <a:r>
              <a:rPr lang="en-US" sz="2800" dirty="0" err="1"/>
              <a:t>Dijagrami</a:t>
            </a:r>
            <a:r>
              <a:rPr lang="en-US" sz="2800" dirty="0"/>
              <a:t> UML </a:t>
            </a:r>
            <a:r>
              <a:rPr lang="en-US" sz="2800" dirty="0" err="1"/>
              <a:t>prikazuju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iz</a:t>
            </a:r>
            <a:r>
              <a:rPr lang="en-US" sz="2800" dirty="0"/>
              <a:t> </a:t>
            </a:r>
            <a:r>
              <a:rPr lang="en-US" sz="2800" dirty="0" err="1"/>
              <a:t>više</a:t>
            </a:r>
            <a:r>
              <a:rPr lang="en-US" sz="2800" dirty="0"/>
              <a:t> </a:t>
            </a:r>
            <a:r>
              <a:rPr lang="en-US" sz="2800" dirty="0" err="1"/>
              <a:t>uglova</a:t>
            </a:r>
            <a:r>
              <a:rPr lang="en-US" sz="2800" dirty="0"/>
              <a:t>. </a:t>
            </a:r>
            <a:r>
              <a:rPr lang="en-US" sz="2800" dirty="0" err="1"/>
              <a:t>Strukturni</a:t>
            </a:r>
            <a:r>
              <a:rPr lang="en-US" sz="2800" dirty="0"/>
              <a:t> </a:t>
            </a:r>
            <a:r>
              <a:rPr lang="en-US" sz="2800" dirty="0" err="1"/>
              <a:t>dijagrami</a:t>
            </a:r>
            <a:r>
              <a:rPr lang="en-US" sz="2800" dirty="0"/>
              <a:t> </a:t>
            </a:r>
            <a:r>
              <a:rPr lang="en-US" sz="2800" dirty="0" err="1"/>
              <a:t>ističu</a:t>
            </a:r>
            <a:r>
              <a:rPr lang="en-US" sz="2800" dirty="0"/>
              <a:t> </a:t>
            </a:r>
            <a:r>
              <a:rPr lang="en-US" sz="2800" dirty="0" err="1"/>
              <a:t>šta</a:t>
            </a:r>
            <a:r>
              <a:rPr lang="en-US" sz="2800" dirty="0"/>
              <a:t> </a:t>
            </a:r>
            <a:r>
              <a:rPr lang="en-US" sz="2800" dirty="0" err="1"/>
              <a:t>treba</a:t>
            </a:r>
            <a:r>
              <a:rPr lang="en-US" sz="2800" dirty="0"/>
              <a:t> </a:t>
            </a:r>
            <a:r>
              <a:rPr lang="en-US" sz="2800" dirty="0" err="1"/>
              <a:t>modelovati</a:t>
            </a:r>
            <a:r>
              <a:rPr lang="en-US" sz="2800" dirty="0"/>
              <a:t> u </a:t>
            </a:r>
            <a:r>
              <a:rPr lang="en-US" sz="2800" dirty="0" err="1"/>
              <a:t>sistemu</a:t>
            </a:r>
            <a:r>
              <a:rPr lang="en-US" sz="2800" dirty="0"/>
              <a:t>, </a:t>
            </a:r>
            <a:r>
              <a:rPr lang="en-US" sz="2800" dirty="0" err="1"/>
              <a:t>dijagrami</a:t>
            </a:r>
            <a:r>
              <a:rPr lang="en-US" sz="2800" dirty="0"/>
              <a:t> </a:t>
            </a:r>
            <a:r>
              <a:rPr lang="en-US" sz="2800" dirty="0" err="1"/>
              <a:t>ponašanja</a:t>
            </a:r>
            <a:r>
              <a:rPr lang="en-US" sz="2800" dirty="0"/>
              <a:t> </a:t>
            </a:r>
            <a:r>
              <a:rPr lang="en-US" sz="2800" dirty="0" err="1"/>
              <a:t>ističu</a:t>
            </a:r>
            <a:r>
              <a:rPr lang="en-US" sz="2800" dirty="0"/>
              <a:t> </a:t>
            </a:r>
            <a:r>
              <a:rPr lang="en-US" sz="2800" dirty="0" err="1"/>
              <a:t>šta</a:t>
            </a:r>
            <a:r>
              <a:rPr lang="en-US" sz="2800" dirty="0"/>
              <a:t> se </a:t>
            </a:r>
            <a:r>
              <a:rPr lang="en-US" sz="2800" dirty="0" err="1"/>
              <a:t>dešava</a:t>
            </a:r>
            <a:r>
              <a:rPr lang="en-US" sz="2800" dirty="0"/>
              <a:t> u </a:t>
            </a:r>
            <a:r>
              <a:rPr lang="en-US" sz="2800" dirty="0" err="1"/>
              <a:t>sistemu</a:t>
            </a:r>
            <a:r>
              <a:rPr lang="en-US" sz="2800" dirty="0"/>
              <a:t> </a:t>
            </a:r>
            <a:r>
              <a:rPr lang="en-US" sz="2800" dirty="0" err="1"/>
              <a:t>koji</a:t>
            </a:r>
            <a:r>
              <a:rPr lang="en-US" sz="2800" dirty="0"/>
              <a:t> se </a:t>
            </a:r>
            <a:r>
              <a:rPr lang="en-US" sz="2800" dirty="0" err="1"/>
              <a:t>modeluje</a:t>
            </a:r>
            <a:r>
              <a:rPr lang="en-US" sz="2800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6488"/>
            <a:ext cx="7561294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316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1033305"/>
          </a:xfrm>
        </p:spPr>
        <p:txBody>
          <a:bodyPr>
            <a:normAutofit/>
          </a:bodyPr>
          <a:lstStyle/>
          <a:p>
            <a:r>
              <a:rPr lang="pl-PL" b="1" dirty="0" smtClean="0"/>
              <a:t>Alati za izradu UML dijagrama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487488" indent="0">
              <a:buNone/>
            </a:pPr>
            <a:r>
              <a:rPr lang="en-US" dirty="0" smtClean="0"/>
              <a:t>1</a:t>
            </a:r>
            <a:r>
              <a:rPr lang="en-US" dirty="0"/>
              <a:t>. Rational Rose </a:t>
            </a:r>
          </a:p>
          <a:p>
            <a:pPr marL="1487488" indent="0">
              <a:buNone/>
            </a:pPr>
            <a:r>
              <a:rPr lang="en-US" dirty="0"/>
              <a:t>2. Borland Together </a:t>
            </a:r>
          </a:p>
          <a:p>
            <a:pPr marL="1487488" indent="0">
              <a:buNone/>
            </a:pPr>
            <a:r>
              <a:rPr lang="en-US" dirty="0"/>
              <a:t>3. </a:t>
            </a:r>
            <a:r>
              <a:rPr lang="en-US" dirty="0" err="1"/>
              <a:t>Appolo</a:t>
            </a:r>
            <a:r>
              <a:rPr lang="en-US" dirty="0"/>
              <a:t> </a:t>
            </a:r>
          </a:p>
          <a:p>
            <a:pPr marL="1487488" indent="0">
              <a:buNone/>
            </a:pPr>
            <a:r>
              <a:rPr lang="en-US" dirty="0"/>
              <a:t>4. Enterprise </a:t>
            </a:r>
            <a:r>
              <a:rPr lang="en-US" dirty="0" err="1"/>
              <a:t>Arhitect</a:t>
            </a:r>
            <a:r>
              <a:rPr lang="en-US" dirty="0"/>
              <a:t> </a:t>
            </a:r>
          </a:p>
          <a:p>
            <a:pPr marL="1487488" indent="0">
              <a:buNone/>
            </a:pPr>
            <a:r>
              <a:rPr lang="en-US" dirty="0"/>
              <a:t>5. </a:t>
            </a:r>
            <a:r>
              <a:rPr lang="en-US" dirty="0" err="1"/>
              <a:t>ArgoUML</a:t>
            </a:r>
            <a:r>
              <a:rPr lang="en-US" dirty="0"/>
              <a:t> </a:t>
            </a:r>
          </a:p>
          <a:p>
            <a:pPr marL="1487488" indent="0">
              <a:buNone/>
            </a:pPr>
            <a:r>
              <a:rPr lang="en-US" dirty="0"/>
              <a:t>6. </a:t>
            </a:r>
            <a:r>
              <a:rPr lang="en-US" dirty="0" err="1"/>
              <a:t>MonoUML</a:t>
            </a:r>
            <a:r>
              <a:rPr lang="en-US" dirty="0"/>
              <a:t> </a:t>
            </a:r>
          </a:p>
          <a:p>
            <a:pPr marL="1487488" indent="0">
              <a:buNone/>
            </a:pPr>
            <a:r>
              <a:rPr lang="en-US" dirty="0"/>
              <a:t>7. </a:t>
            </a:r>
            <a:r>
              <a:rPr lang="en-US" dirty="0" err="1"/>
              <a:t>StarUML</a:t>
            </a:r>
            <a:r>
              <a:rPr lang="en-US" dirty="0"/>
              <a:t> </a:t>
            </a:r>
          </a:p>
          <a:p>
            <a:pPr marL="1487488" indent="0">
              <a:buNone/>
            </a:pPr>
            <a:r>
              <a:rPr lang="en-US" dirty="0"/>
              <a:t>8. Microsoft Visio </a:t>
            </a:r>
          </a:p>
          <a:p>
            <a:pPr marL="1487488" indent="0">
              <a:buNone/>
            </a:pPr>
            <a:r>
              <a:rPr lang="en-US" dirty="0"/>
              <a:t>9. Rational Software Architect </a:t>
            </a:r>
          </a:p>
          <a:p>
            <a:pPr marL="1487488" indent="0">
              <a:buNone/>
            </a:pPr>
            <a:r>
              <a:rPr lang="en-US" dirty="0"/>
              <a:t>10. Visual Paradigm for UML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494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Dijagram</a:t>
            </a:r>
            <a:r>
              <a:rPr lang="en-US" b="1" dirty="0" smtClean="0"/>
              <a:t> </a:t>
            </a:r>
            <a:r>
              <a:rPr lang="en-US" b="1" dirty="0" err="1" smtClean="0"/>
              <a:t>sekvence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Opisuje</a:t>
            </a:r>
            <a:r>
              <a:rPr lang="en-US" dirty="0" smtClean="0"/>
              <a:t> </a:t>
            </a:r>
            <a:r>
              <a:rPr lang="en-US" dirty="0" err="1"/>
              <a:t>saradnju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prilikom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 </a:t>
            </a:r>
            <a:r>
              <a:rPr lang="en-US" dirty="0" err="1"/>
              <a:t>Dobri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prikazivanja</a:t>
            </a:r>
            <a:r>
              <a:rPr lang="en-US" dirty="0"/>
              <a:t> </a:t>
            </a:r>
            <a:r>
              <a:rPr lang="en-US" dirty="0" err="1"/>
              <a:t>interakcije</a:t>
            </a:r>
            <a:r>
              <a:rPr lang="en-US" dirty="0"/>
              <a:t> </a:t>
            </a:r>
            <a:r>
              <a:rPr lang="en-US" dirty="0" err="1" smtClean="0"/>
              <a:t>izme</a:t>
            </a:r>
            <a:r>
              <a:rPr lang="sr-Latn-RS" dirty="0" smtClean="0"/>
              <a:t>dj</a:t>
            </a:r>
            <a:r>
              <a:rPr lang="en-US" dirty="0" smtClean="0"/>
              <a:t>u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pogodni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precizno</a:t>
            </a:r>
            <a:r>
              <a:rPr lang="en-US" dirty="0"/>
              <a:t> </a:t>
            </a:r>
            <a:r>
              <a:rPr lang="en-US" dirty="0" err="1"/>
              <a:t>definisanje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. </a:t>
            </a:r>
            <a:r>
              <a:rPr lang="en-US" dirty="0" err="1"/>
              <a:t>Korisni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analizirati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. </a:t>
            </a:r>
            <a:r>
              <a:rPr lang="en-US" dirty="0" err="1"/>
              <a:t>Interakcije</a:t>
            </a:r>
            <a:r>
              <a:rPr lang="en-US" dirty="0"/>
              <a:t> se </a:t>
            </a:r>
            <a:r>
              <a:rPr lang="en-US" dirty="0" err="1"/>
              <a:t>opisuju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b="1" dirty="0" err="1" smtClean="0"/>
              <a:t>Linije</a:t>
            </a:r>
            <a:r>
              <a:rPr lang="en-US" b="1" dirty="0" smtClean="0"/>
              <a:t> </a:t>
            </a:r>
            <a:r>
              <a:rPr lang="en-US" b="1" dirty="0" err="1"/>
              <a:t>života-veritkalna</a:t>
            </a:r>
            <a:r>
              <a:rPr lang="en-US" b="1" dirty="0"/>
              <a:t> </a:t>
            </a:r>
            <a:r>
              <a:rPr lang="en-US" dirty="0" err="1"/>
              <a:t>isprekidana</a:t>
            </a:r>
            <a:r>
              <a:rPr lang="en-US" dirty="0"/>
              <a:t> </a:t>
            </a:r>
            <a:r>
              <a:rPr lang="en-US" dirty="0" err="1"/>
              <a:t>linija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 u </a:t>
            </a:r>
            <a:r>
              <a:rPr lang="en-US" dirty="0" err="1"/>
              <a:t>interakciji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b="1" dirty="0" err="1" smtClean="0"/>
              <a:t>Poruke</a:t>
            </a:r>
            <a:r>
              <a:rPr lang="en-US" dirty="0" err="1" smtClean="0"/>
              <a:t>-linije</a:t>
            </a:r>
            <a:r>
              <a:rPr lang="en-US" dirty="0" smtClean="0"/>
              <a:t> </a:t>
            </a:r>
            <a:r>
              <a:rPr lang="en-US" dirty="0" err="1"/>
              <a:t>završene</a:t>
            </a:r>
            <a:r>
              <a:rPr lang="en-US" dirty="0"/>
              <a:t> </a:t>
            </a:r>
            <a:r>
              <a:rPr lang="en-US" dirty="0" err="1"/>
              <a:t>strelicom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se </a:t>
            </a:r>
            <a:r>
              <a:rPr lang="en-US" dirty="0" err="1"/>
              <a:t>čitaju</a:t>
            </a:r>
            <a:r>
              <a:rPr lang="en-US" dirty="0"/>
              <a:t> </a:t>
            </a:r>
            <a:r>
              <a:rPr lang="en-US" dirty="0" err="1"/>
              <a:t>odozgo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dole </a:t>
            </a:r>
          </a:p>
          <a:p>
            <a:pPr marL="0" indent="0">
              <a:buNone/>
            </a:pPr>
            <a:r>
              <a:rPr lang="en-US" b="1" dirty="0" err="1" smtClean="0"/>
              <a:t>Trake</a:t>
            </a:r>
            <a:r>
              <a:rPr lang="en-US" b="1" dirty="0" smtClean="0"/>
              <a:t> </a:t>
            </a:r>
            <a:r>
              <a:rPr lang="en-US" b="1" dirty="0" err="1" smtClean="0"/>
              <a:t>aktivnosti</a:t>
            </a:r>
            <a:r>
              <a:rPr lang="en-US" dirty="0" err="1" smtClean="0"/>
              <a:t>-pokazuj</a:t>
            </a:r>
            <a:r>
              <a:rPr lang="sr-Latn-RS" dirty="0" smtClean="0"/>
              <a:t>u</a:t>
            </a:r>
            <a:r>
              <a:rPr lang="en-US" dirty="0" smtClean="0"/>
              <a:t> </a:t>
            </a:r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učesnik</a:t>
            </a:r>
            <a:r>
              <a:rPr lang="en-US" dirty="0"/>
              <a:t> </a:t>
            </a:r>
            <a:r>
              <a:rPr lang="en-US" dirty="0" err="1"/>
              <a:t>aktivan</a:t>
            </a:r>
            <a:r>
              <a:rPr lang="en-US" dirty="0"/>
              <a:t> u </a:t>
            </a:r>
            <a:r>
              <a:rPr lang="en-US" dirty="0" err="1"/>
              <a:t>interakciji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386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r-Latn-RS" b="1" dirty="0" smtClean="0"/>
              <a:t>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r>
              <a:rPr lang="en-US" sz="1800" dirty="0" err="1"/>
              <a:t>Razvoj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projektovanje</a:t>
            </a:r>
            <a:r>
              <a:rPr lang="en-US" sz="1800" dirty="0"/>
              <a:t> </a:t>
            </a:r>
            <a:r>
              <a:rPr lang="en-US" sz="1800" dirty="0" err="1"/>
              <a:t>softvera</a:t>
            </a:r>
            <a:r>
              <a:rPr lang="en-US" sz="1800" dirty="0"/>
              <a:t> </a:t>
            </a:r>
            <a:r>
              <a:rPr lang="en-US" sz="1800" dirty="0" err="1"/>
              <a:t>brzo</a:t>
            </a:r>
            <a:r>
              <a:rPr lang="en-US" sz="1800" dirty="0"/>
              <a:t> je od </a:t>
            </a:r>
            <a:r>
              <a:rPr lang="en-US" sz="1800" dirty="0" err="1"/>
              <a:t>informatičara</a:t>
            </a:r>
            <a:r>
              <a:rPr lang="en-US" sz="1800" dirty="0"/>
              <a:t> </a:t>
            </a:r>
            <a:r>
              <a:rPr lang="en-US" sz="1800" dirty="0" err="1"/>
              <a:t>nazvan</a:t>
            </a:r>
            <a:r>
              <a:rPr lang="en-US" sz="1800" dirty="0"/>
              <a:t> „</a:t>
            </a:r>
            <a:r>
              <a:rPr lang="en-US" sz="1800" dirty="0" err="1"/>
              <a:t>inženjerstvom</a:t>
            </a:r>
            <a:r>
              <a:rPr lang="en-US" sz="1800" dirty="0"/>
              <a:t>”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mogao</a:t>
            </a:r>
            <a:r>
              <a:rPr lang="en-US" sz="1800" dirty="0"/>
              <a:t> </a:t>
            </a:r>
            <a:r>
              <a:rPr lang="en-US" sz="1800" dirty="0" smtClean="0"/>
              <a:t>se</a:t>
            </a:r>
            <a:r>
              <a:rPr lang="sr-Latn-RS" sz="1800" dirty="0" smtClean="0"/>
              <a:t> </a:t>
            </a:r>
            <a:r>
              <a:rPr lang="en-US" sz="1800" dirty="0" err="1" smtClean="0"/>
              <a:t>izrazom</a:t>
            </a:r>
            <a:r>
              <a:rPr lang="en-US" sz="1800" dirty="0" smtClean="0"/>
              <a:t> </a:t>
            </a:r>
            <a:r>
              <a:rPr lang="en-US" sz="1800" dirty="0"/>
              <a:t>„</a:t>
            </a:r>
            <a:r>
              <a:rPr lang="en-US" sz="1800" dirty="0" err="1"/>
              <a:t>programiranje</a:t>
            </a:r>
            <a:r>
              <a:rPr lang="en-US" sz="1800" dirty="0"/>
              <a:t>” </a:t>
            </a:r>
            <a:r>
              <a:rPr lang="en-US" sz="1800" dirty="0" err="1"/>
              <a:t>samo</a:t>
            </a:r>
            <a:r>
              <a:rPr lang="en-US" sz="1800" dirty="0"/>
              <a:t> </a:t>
            </a:r>
            <a:r>
              <a:rPr lang="en-US" sz="1800" dirty="0" err="1"/>
              <a:t>nepotpuno</a:t>
            </a:r>
            <a:r>
              <a:rPr lang="en-US" sz="1800" dirty="0"/>
              <a:t> </a:t>
            </a:r>
            <a:r>
              <a:rPr lang="en-US" sz="1800" dirty="0" err="1"/>
              <a:t>definisati</a:t>
            </a:r>
            <a:r>
              <a:rPr lang="en-US" sz="1800" dirty="0"/>
              <a:t>: da bi se </a:t>
            </a:r>
            <a:r>
              <a:rPr lang="en-US" sz="1800" dirty="0" err="1"/>
              <a:t>došlo</a:t>
            </a:r>
            <a:r>
              <a:rPr lang="en-US" sz="1800" dirty="0"/>
              <a:t> do toga da je </a:t>
            </a:r>
            <a:r>
              <a:rPr lang="en-US" sz="1800" dirty="0" err="1"/>
              <a:t>softver</a:t>
            </a:r>
            <a:r>
              <a:rPr lang="en-US" sz="1800" dirty="0"/>
              <a:t> </a:t>
            </a:r>
            <a:r>
              <a:rPr lang="en-US" sz="1800" dirty="0" err="1" smtClean="0"/>
              <a:t>pravi</a:t>
            </a:r>
            <a:r>
              <a:rPr lang="sr-Latn-RS" sz="1800" dirty="0" smtClean="0"/>
              <a:t> </a:t>
            </a:r>
            <a:r>
              <a:rPr lang="en-US" sz="1800" dirty="0" err="1" smtClean="0"/>
              <a:t>inženjerski</a:t>
            </a:r>
            <a:r>
              <a:rPr lang="en-US" sz="1800" dirty="0" smtClean="0"/>
              <a:t> </a:t>
            </a:r>
            <a:r>
              <a:rPr lang="en-US" sz="1800" dirty="0" err="1"/>
              <a:t>proizvod</a:t>
            </a:r>
            <a:r>
              <a:rPr lang="en-US" sz="1800" dirty="0"/>
              <a:t> </a:t>
            </a:r>
            <a:r>
              <a:rPr lang="en-US" sz="1800" dirty="0" err="1"/>
              <a:t>uporediv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drugim</a:t>
            </a:r>
            <a:r>
              <a:rPr lang="en-US" sz="1800" dirty="0"/>
              <a:t> </a:t>
            </a:r>
            <a:r>
              <a:rPr lang="en-US" sz="1800" dirty="0" err="1"/>
              <a:t>inženjerskim</a:t>
            </a:r>
            <a:r>
              <a:rPr lang="en-US" sz="1800" dirty="0"/>
              <a:t> </a:t>
            </a:r>
            <a:r>
              <a:rPr lang="en-US" sz="1800" dirty="0" err="1"/>
              <a:t>proizvodima</a:t>
            </a:r>
            <a:r>
              <a:rPr lang="en-US" sz="1800" dirty="0"/>
              <a:t> </a:t>
            </a:r>
            <a:r>
              <a:rPr lang="en-US" sz="1800" dirty="0" smtClean="0"/>
              <a:t>– </a:t>
            </a:r>
            <a:r>
              <a:rPr lang="en-US" sz="1800" dirty="0" err="1"/>
              <a:t>na</a:t>
            </a:r>
            <a:r>
              <a:rPr lang="en-US" sz="1800" dirty="0"/>
              <a:t> primer </a:t>
            </a:r>
            <a:r>
              <a:rPr lang="en-US" sz="1800" dirty="0" err="1"/>
              <a:t>procesu</a:t>
            </a:r>
            <a:r>
              <a:rPr lang="en-US" sz="1800" dirty="0"/>
              <a:t> </a:t>
            </a:r>
            <a:r>
              <a:rPr lang="en-US" sz="1800" dirty="0" err="1"/>
              <a:t>konstruisanja</a:t>
            </a:r>
            <a:r>
              <a:rPr lang="en-US" sz="1800" dirty="0"/>
              <a:t>, </a:t>
            </a:r>
            <a:r>
              <a:rPr lang="en-US" sz="1800" dirty="0" err="1"/>
              <a:t>uveden</a:t>
            </a:r>
            <a:r>
              <a:rPr lang="en-US" sz="1800" dirty="0"/>
              <a:t> je </a:t>
            </a:r>
            <a:r>
              <a:rPr lang="en-US" sz="1800" dirty="0" err="1"/>
              <a:t>izraz</a:t>
            </a:r>
            <a:r>
              <a:rPr lang="en-US" sz="1800" dirty="0"/>
              <a:t> „</a:t>
            </a:r>
            <a:r>
              <a:rPr lang="en-US" sz="1800" dirty="0" err="1" smtClean="0"/>
              <a:t>softversko</a:t>
            </a:r>
            <a:r>
              <a:rPr lang="sr-Latn-RS" sz="1800" dirty="0" smtClean="0"/>
              <a:t> </a:t>
            </a:r>
            <a:r>
              <a:rPr lang="en-US" sz="1800" dirty="0" err="1" smtClean="0"/>
              <a:t>inženjerstvo</a:t>
            </a:r>
            <a:r>
              <a:rPr lang="en-US" sz="1800" dirty="0"/>
              <a:t>”. </a:t>
            </a:r>
            <a:r>
              <a:rPr lang="en-US" sz="1800" dirty="0" err="1"/>
              <a:t>Ovaj</a:t>
            </a:r>
            <a:r>
              <a:rPr lang="en-US" sz="1800" dirty="0"/>
              <a:t> </a:t>
            </a:r>
            <a:r>
              <a:rPr lang="en-US" sz="1800" dirty="0" err="1"/>
              <a:t>izraz</a:t>
            </a:r>
            <a:r>
              <a:rPr lang="en-US" sz="1800" dirty="0"/>
              <a:t> bi </a:t>
            </a:r>
            <a:r>
              <a:rPr lang="en-US" sz="1800" dirty="0" err="1"/>
              <a:t>trebalo</a:t>
            </a:r>
            <a:r>
              <a:rPr lang="en-US" sz="1800" dirty="0"/>
              <a:t> da </a:t>
            </a:r>
            <a:r>
              <a:rPr lang="en-US" sz="1800" dirty="0" err="1"/>
              <a:t>objasni</a:t>
            </a:r>
            <a:r>
              <a:rPr lang="en-US" sz="1800" dirty="0"/>
              <a:t> da </a:t>
            </a:r>
            <a:r>
              <a:rPr lang="en-US" sz="1800" dirty="0" err="1"/>
              <a:t>softver</a:t>
            </a:r>
            <a:r>
              <a:rPr lang="en-US" sz="1800" dirty="0"/>
              <a:t> </a:t>
            </a:r>
            <a:r>
              <a:rPr lang="en-US" sz="1800" dirty="0" err="1"/>
              <a:t>mora</a:t>
            </a:r>
            <a:r>
              <a:rPr lang="en-US" sz="1800" dirty="0"/>
              <a:t> da </a:t>
            </a:r>
            <a:r>
              <a:rPr lang="en-US" sz="1800" dirty="0" err="1"/>
              <a:t>bude</a:t>
            </a:r>
            <a:r>
              <a:rPr lang="en-US" sz="1800" dirty="0"/>
              <a:t> </a:t>
            </a:r>
            <a:r>
              <a:rPr lang="en-US" sz="1800" dirty="0" err="1"/>
              <a:t>konstruisan</a:t>
            </a:r>
            <a:r>
              <a:rPr lang="en-US" sz="1800" dirty="0"/>
              <a:t> </a:t>
            </a:r>
            <a:r>
              <a:rPr lang="en-US" sz="1800" dirty="0" err="1"/>
              <a:t>po</a:t>
            </a:r>
            <a:r>
              <a:rPr lang="en-US" sz="1800" dirty="0"/>
              <a:t> </a:t>
            </a:r>
            <a:r>
              <a:rPr lang="en-US" sz="1800" dirty="0" err="1" smtClean="0"/>
              <a:t>strogo</a:t>
            </a:r>
            <a:r>
              <a:rPr lang="sr-Latn-RS" sz="1800" dirty="0" smtClean="0"/>
              <a:t> </a:t>
            </a:r>
            <a:r>
              <a:rPr lang="en-US" sz="1800" dirty="0" err="1" smtClean="0"/>
              <a:t>postavljenim</a:t>
            </a:r>
            <a:r>
              <a:rPr lang="en-US" sz="1800" dirty="0" smtClean="0"/>
              <a:t> </a:t>
            </a:r>
            <a:r>
              <a:rPr lang="en-US" sz="1800" dirty="0" err="1"/>
              <a:t>principima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kontrolisan</a:t>
            </a:r>
            <a:r>
              <a:rPr lang="en-US" sz="1800" dirty="0"/>
              <a:t> </a:t>
            </a:r>
            <a:r>
              <a:rPr lang="en-US" sz="1800" dirty="0" err="1"/>
              <a:t>jasno</a:t>
            </a:r>
            <a:r>
              <a:rPr lang="en-US" sz="1800" dirty="0"/>
              <a:t> </a:t>
            </a:r>
            <a:r>
              <a:rPr lang="en-US" sz="1800" dirty="0" err="1"/>
              <a:t>definisanom</a:t>
            </a:r>
            <a:r>
              <a:rPr lang="en-US" sz="1800" dirty="0"/>
              <a:t> </a:t>
            </a:r>
            <a:r>
              <a:rPr lang="en-US" sz="1800" dirty="0" err="1"/>
              <a:t>sistematikom</a:t>
            </a:r>
            <a:r>
              <a:rPr lang="en-US" sz="1800" dirty="0"/>
              <a:t>, </a:t>
            </a:r>
            <a:r>
              <a:rPr lang="en-US" sz="1800" dirty="0" err="1"/>
              <a:t>uz</a:t>
            </a:r>
            <a:r>
              <a:rPr lang="en-US" sz="1800" dirty="0"/>
              <a:t> </a:t>
            </a:r>
            <a:r>
              <a:rPr lang="en-US" sz="1800" dirty="0" err="1" smtClean="0"/>
              <a:t>omogućavanje</a:t>
            </a:r>
            <a:r>
              <a:rPr lang="sr-Latn-RS" sz="1800" dirty="0" smtClean="0"/>
              <a:t> </a:t>
            </a:r>
            <a:r>
              <a:rPr lang="en-US" sz="1800" dirty="0" err="1" smtClean="0"/>
              <a:t>upravljanja</a:t>
            </a:r>
            <a:r>
              <a:rPr lang="en-US" sz="1800" dirty="0" smtClean="0"/>
              <a:t> </a:t>
            </a:r>
            <a:r>
              <a:rPr lang="en-US" sz="1800" dirty="0" err="1"/>
              <a:t>njime</a:t>
            </a:r>
            <a:r>
              <a:rPr lang="en-US" sz="1800" dirty="0" smtClean="0"/>
              <a:t>.</a:t>
            </a:r>
            <a:r>
              <a:rPr lang="sr-Latn-RS" sz="1800" dirty="0" smtClean="0"/>
              <a:t> </a:t>
            </a:r>
          </a:p>
          <a:p>
            <a:pPr marL="0" indent="0">
              <a:buNone/>
            </a:pPr>
            <a:endParaRPr lang="sr-Latn-RS" sz="1800" dirty="0" smtClean="0"/>
          </a:p>
          <a:p>
            <a:r>
              <a:rPr lang="en-US" sz="1800" dirty="0" err="1" smtClean="0"/>
              <a:t>Objektna</a:t>
            </a:r>
            <a:r>
              <a:rPr lang="en-US" sz="1800" dirty="0" smtClean="0"/>
              <a:t> </a:t>
            </a:r>
            <a:r>
              <a:rPr lang="en-US" sz="1800" dirty="0" err="1"/>
              <a:t>orijentacija</a:t>
            </a:r>
            <a:r>
              <a:rPr lang="en-US" sz="1800" dirty="0"/>
              <a:t> je </a:t>
            </a:r>
            <a:r>
              <a:rPr lang="en-US" sz="1800" dirty="0" err="1"/>
              <a:t>najnovije</a:t>
            </a:r>
            <a:r>
              <a:rPr lang="en-US" sz="1800" dirty="0"/>
              <a:t> </a:t>
            </a:r>
            <a:r>
              <a:rPr lang="en-US" sz="1800" dirty="0" err="1"/>
              <a:t>dostignuće</a:t>
            </a:r>
            <a:r>
              <a:rPr lang="en-US" sz="1800" dirty="0"/>
              <a:t> u </a:t>
            </a:r>
            <a:r>
              <a:rPr lang="en-US" sz="1800" dirty="0" err="1"/>
              <a:t>razvoju</a:t>
            </a:r>
            <a:r>
              <a:rPr lang="en-US" sz="1800" dirty="0"/>
              <a:t> </a:t>
            </a:r>
            <a:r>
              <a:rPr lang="en-US" sz="1800" dirty="0" err="1"/>
              <a:t>softverskog</a:t>
            </a:r>
            <a:r>
              <a:rPr lang="en-US" sz="1800" dirty="0"/>
              <a:t> </a:t>
            </a:r>
            <a:r>
              <a:rPr lang="en-US" sz="1800" dirty="0" err="1"/>
              <a:t>inženjerstva</a:t>
            </a:r>
            <a:r>
              <a:rPr lang="en-US" sz="1800" dirty="0"/>
              <a:t>: </a:t>
            </a:r>
            <a:r>
              <a:rPr lang="en-US" sz="1800" dirty="0" err="1" smtClean="0"/>
              <a:t>mnogi</a:t>
            </a:r>
            <a:r>
              <a:rPr lang="sr-Latn-RS" sz="1800" dirty="0" smtClean="0"/>
              <a:t> </a:t>
            </a:r>
            <a:r>
              <a:rPr lang="en-US" sz="1800" dirty="0" err="1" smtClean="0"/>
              <a:t>poznati</a:t>
            </a:r>
            <a:r>
              <a:rPr lang="en-US" sz="1800" dirty="0" smtClean="0"/>
              <a:t> </a:t>
            </a:r>
            <a:r>
              <a:rPr lang="en-US" sz="1800" dirty="0" err="1"/>
              <a:t>principi</a:t>
            </a:r>
            <a:r>
              <a:rPr lang="en-US" sz="1800" dirty="0"/>
              <a:t> </a:t>
            </a:r>
            <a:r>
              <a:rPr lang="en-US" sz="1800" dirty="0" err="1"/>
              <a:t>softverskog</a:t>
            </a:r>
            <a:r>
              <a:rPr lang="en-US" sz="1800" dirty="0"/>
              <a:t> </a:t>
            </a:r>
            <a:r>
              <a:rPr lang="en-US" sz="1800" dirty="0" err="1"/>
              <a:t>inženjerstva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pritom</a:t>
            </a:r>
            <a:r>
              <a:rPr lang="en-US" sz="1800" dirty="0"/>
              <a:t> </a:t>
            </a:r>
            <a:r>
              <a:rPr lang="en-US" sz="1800" dirty="0" err="1"/>
              <a:t>preuzeti</a:t>
            </a:r>
            <a:r>
              <a:rPr lang="en-US" sz="1800" dirty="0"/>
              <a:t> (</a:t>
            </a:r>
            <a:r>
              <a:rPr lang="en-US" sz="1800" dirty="0" err="1"/>
              <a:t>npr</a:t>
            </a:r>
            <a:r>
              <a:rPr lang="en-US" sz="1800" dirty="0"/>
              <a:t>. </a:t>
            </a:r>
            <a:r>
              <a:rPr lang="en-US" sz="1800" dirty="0" err="1"/>
              <a:t>princip</a:t>
            </a:r>
            <a:r>
              <a:rPr lang="en-US" sz="1800" dirty="0"/>
              <a:t> </a:t>
            </a:r>
            <a:r>
              <a:rPr lang="en-US" sz="1800" dirty="0" err="1"/>
              <a:t>modularnosti</a:t>
            </a:r>
            <a:r>
              <a:rPr lang="en-US" sz="1800" dirty="0"/>
              <a:t>, </a:t>
            </a:r>
            <a:r>
              <a:rPr lang="en-US" sz="1800" dirty="0" err="1" smtClean="0"/>
              <a:t>princip</a:t>
            </a:r>
            <a:r>
              <a:rPr lang="sr-Latn-RS" sz="1800" dirty="0" smtClean="0"/>
              <a:t> </a:t>
            </a:r>
            <a:r>
              <a:rPr lang="en-US" sz="1800" dirty="0" err="1" smtClean="0"/>
              <a:t>lokalnosti</a:t>
            </a:r>
            <a:r>
              <a:rPr lang="en-US" sz="1800" dirty="0" smtClean="0"/>
              <a:t> </a:t>
            </a:r>
            <a:r>
              <a:rPr lang="en-US" sz="1800" dirty="0" err="1"/>
              <a:t>i</a:t>
            </a:r>
            <a:r>
              <a:rPr lang="en-US" sz="1800" dirty="0"/>
              <a:t> dr.)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povezani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en-US" sz="1800" dirty="0" err="1"/>
              <a:t>novim</a:t>
            </a:r>
            <a:r>
              <a:rPr lang="en-US" sz="1800" dirty="0"/>
              <a:t> </a:t>
            </a:r>
            <a:r>
              <a:rPr lang="en-US" sz="1800" dirty="0" err="1"/>
              <a:t>idejama</a:t>
            </a:r>
            <a:r>
              <a:rPr lang="en-US" sz="1800" dirty="0"/>
              <a:t> (</a:t>
            </a:r>
            <a:r>
              <a:rPr lang="en-US" sz="1800" dirty="0" err="1"/>
              <a:t>jedinstvo</a:t>
            </a:r>
            <a:r>
              <a:rPr lang="en-US" sz="1800" dirty="0"/>
              <a:t> </a:t>
            </a:r>
            <a:r>
              <a:rPr lang="en-US" sz="1800" dirty="0" err="1"/>
              <a:t>podataka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operacija</a:t>
            </a:r>
            <a:r>
              <a:rPr lang="en-US" sz="1800" dirty="0"/>
              <a:t>, </a:t>
            </a:r>
            <a:r>
              <a:rPr lang="en-US" sz="1800" dirty="0" err="1"/>
              <a:t>asocijacije</a:t>
            </a:r>
            <a:r>
              <a:rPr lang="en-US" sz="1800" dirty="0"/>
              <a:t>, </a:t>
            </a:r>
            <a:r>
              <a:rPr lang="en-US" sz="1800" dirty="0" err="1" smtClean="0"/>
              <a:t>izmena</a:t>
            </a:r>
            <a:r>
              <a:rPr lang="sr-Latn-RS" sz="1800" dirty="0" smtClean="0"/>
              <a:t> </a:t>
            </a:r>
            <a:r>
              <a:rPr lang="pt-BR" sz="1800" dirty="0" smtClean="0"/>
              <a:t>novosti</a:t>
            </a:r>
            <a:r>
              <a:rPr lang="pt-BR" sz="1800" dirty="0"/>
              <a:t>, itd.). Ovo je imalo za posledicu da se se pored numeričkih problema – više nego do tada </a:t>
            </a:r>
            <a:r>
              <a:rPr lang="pt-BR" sz="1800" dirty="0" smtClean="0"/>
              <a:t>–</a:t>
            </a:r>
            <a:r>
              <a:rPr lang="sr-Latn-RS" sz="1800" dirty="0" smtClean="0"/>
              <a:t> </a:t>
            </a:r>
            <a:r>
              <a:rPr lang="en-US" sz="1800" dirty="0" err="1" smtClean="0"/>
              <a:t>nenumerički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kognitivni</a:t>
            </a:r>
            <a:r>
              <a:rPr lang="en-US" sz="1800" dirty="0"/>
              <a:t>, </a:t>
            </a:r>
            <a:r>
              <a:rPr lang="en-US" sz="1800" dirty="0" err="1"/>
              <a:t>tj</a:t>
            </a:r>
            <a:r>
              <a:rPr lang="en-US" sz="1800" dirty="0"/>
              <a:t>. </a:t>
            </a:r>
            <a:r>
              <a:rPr lang="en-US" sz="1800" dirty="0" err="1"/>
              <a:t>podacima</a:t>
            </a:r>
            <a:r>
              <a:rPr lang="en-US" sz="1800" dirty="0"/>
              <a:t> </a:t>
            </a:r>
            <a:r>
              <a:rPr lang="en-US" sz="1800" dirty="0" err="1"/>
              <a:t>orijentisani</a:t>
            </a:r>
            <a:r>
              <a:rPr lang="en-US" sz="1800" dirty="0"/>
              <a:t>) </a:t>
            </a:r>
            <a:r>
              <a:rPr lang="en-US" sz="1800" dirty="0" err="1"/>
              <a:t>problemi</a:t>
            </a:r>
            <a:r>
              <a:rPr lang="en-US" sz="1800" dirty="0"/>
              <a:t> </a:t>
            </a:r>
            <a:r>
              <a:rPr lang="en-US" sz="1800" dirty="0" err="1"/>
              <a:t>mogli</a:t>
            </a:r>
            <a:r>
              <a:rPr lang="en-US" sz="1800" dirty="0"/>
              <a:t> </a:t>
            </a:r>
            <a:r>
              <a:rPr lang="en-US" sz="1800" dirty="0" err="1"/>
              <a:t>rešavati</a:t>
            </a:r>
            <a:r>
              <a:rPr lang="en-US" sz="1800" dirty="0"/>
              <a:t>; </a:t>
            </a:r>
            <a:r>
              <a:rPr lang="en-US" sz="1800" dirty="0" err="1"/>
              <a:t>čak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 smtClean="0"/>
              <a:t>humanoidni</a:t>
            </a:r>
            <a:r>
              <a:rPr lang="sr-Latn-RS" sz="1800" dirty="0" smtClean="0"/>
              <a:t> </a:t>
            </a:r>
            <a:r>
              <a:rPr lang="en-US" sz="1800" dirty="0" err="1" smtClean="0"/>
              <a:t>aspekti</a:t>
            </a:r>
            <a:r>
              <a:rPr lang="en-US" sz="1800" dirty="0" smtClean="0"/>
              <a:t> </a:t>
            </a:r>
            <a:r>
              <a:rPr lang="en-US" sz="1800" dirty="0"/>
              <a:t>(</a:t>
            </a:r>
            <a:r>
              <a:rPr lang="en-US" sz="1800" dirty="0" err="1"/>
              <a:t>npr</a:t>
            </a:r>
            <a:r>
              <a:rPr lang="en-US" sz="1800" dirty="0"/>
              <a:t>. </a:t>
            </a:r>
            <a:r>
              <a:rPr lang="en-US" sz="1800" dirty="0" err="1"/>
              <a:t>interaktivnost</a:t>
            </a:r>
            <a:r>
              <a:rPr lang="en-US" sz="1800" dirty="0"/>
              <a:t>, </a:t>
            </a:r>
            <a:r>
              <a:rPr lang="en-US" sz="1800" dirty="0" err="1"/>
              <a:t>bolja</a:t>
            </a:r>
            <a:r>
              <a:rPr lang="en-US" sz="1800" dirty="0"/>
              <a:t> </a:t>
            </a:r>
            <a:r>
              <a:rPr lang="en-US" sz="1800" dirty="0" err="1"/>
              <a:t>uslužnost</a:t>
            </a:r>
            <a:r>
              <a:rPr lang="en-US" sz="1800" dirty="0"/>
              <a:t>, </a:t>
            </a:r>
            <a:r>
              <a:rPr lang="en-US" sz="1800" dirty="0" err="1"/>
              <a:t>individualnost</a:t>
            </a:r>
            <a:r>
              <a:rPr lang="en-US" sz="1800" dirty="0"/>
              <a:t>) </a:t>
            </a:r>
            <a:r>
              <a:rPr lang="en-US" sz="1800" dirty="0" err="1"/>
              <a:t>mogli</a:t>
            </a:r>
            <a:r>
              <a:rPr lang="en-US" sz="1800" dirty="0"/>
              <a:t> </a:t>
            </a:r>
            <a:r>
              <a:rPr lang="en-US" sz="1800" dirty="0" err="1"/>
              <a:t>biti</a:t>
            </a:r>
            <a:r>
              <a:rPr lang="en-US" sz="1800" dirty="0"/>
              <a:t> </a:t>
            </a:r>
            <a:r>
              <a:rPr lang="en-US" sz="1800" dirty="0" err="1"/>
              <a:t>bolje</a:t>
            </a:r>
            <a:r>
              <a:rPr lang="en-US" sz="1800" dirty="0"/>
              <a:t> </a:t>
            </a:r>
            <a:r>
              <a:rPr lang="en-US" sz="1800" dirty="0" err="1"/>
              <a:t>realizovani</a:t>
            </a:r>
            <a:r>
              <a:rPr lang="en-US" sz="1800" dirty="0"/>
              <a:t> </a:t>
            </a:r>
            <a:r>
              <a:rPr lang="en-US" sz="1800" dirty="0" err="1"/>
              <a:t>nego</a:t>
            </a:r>
            <a:r>
              <a:rPr lang="en-US" sz="1800" dirty="0"/>
              <a:t> </a:t>
            </a:r>
            <a:r>
              <a:rPr lang="en-US" sz="1800" dirty="0" err="1" smtClean="0"/>
              <a:t>kod</a:t>
            </a:r>
            <a:r>
              <a:rPr lang="sr-Latn-RS" sz="1800" dirty="0" smtClean="0"/>
              <a:t> </a:t>
            </a:r>
            <a:r>
              <a:rPr lang="en-US" sz="1800" dirty="0" err="1" smtClean="0"/>
              <a:t>konvencionalnog</a:t>
            </a:r>
            <a:r>
              <a:rPr lang="en-US" sz="1800" dirty="0" smtClean="0"/>
              <a:t> </a:t>
            </a:r>
            <a:r>
              <a:rPr lang="en-US" sz="1800" dirty="0" err="1"/>
              <a:t>softverskog</a:t>
            </a:r>
            <a:r>
              <a:rPr lang="en-US" sz="1800" dirty="0"/>
              <a:t> </a:t>
            </a:r>
            <a:r>
              <a:rPr lang="en-US" sz="1800" dirty="0" err="1"/>
              <a:t>inženjerstva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5676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err="1" smtClean="0"/>
              <a:t>Dijagram</a:t>
            </a:r>
            <a:r>
              <a:rPr lang="en-US" b="1" dirty="0" smtClean="0"/>
              <a:t> </a:t>
            </a:r>
            <a:r>
              <a:rPr lang="en-US" b="1" dirty="0" err="1" smtClean="0"/>
              <a:t>sekvence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865842"/>
            <a:ext cx="6705600" cy="578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213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880905"/>
          </a:xfrm>
        </p:spPr>
        <p:txBody>
          <a:bodyPr/>
          <a:lstStyle/>
          <a:p>
            <a:r>
              <a:rPr lang="en-US" b="1" dirty="0" err="1"/>
              <a:t>Dijagram</a:t>
            </a:r>
            <a:r>
              <a:rPr lang="en-US" b="1" dirty="0"/>
              <a:t> </a:t>
            </a:r>
            <a:r>
              <a:rPr lang="en-US" b="1" dirty="0" err="1"/>
              <a:t>aktivnosti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r-Latn-RS" dirty="0" smtClean="0"/>
              <a:t>	</a:t>
            </a:r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/>
              <a:t>dijagrami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namenjeni</a:t>
            </a:r>
            <a:r>
              <a:rPr lang="en-US" dirty="0"/>
              <a:t> </a:t>
            </a:r>
            <a:r>
              <a:rPr lang="en-US" dirty="0" err="1"/>
              <a:t>modelovanju</a:t>
            </a:r>
            <a:r>
              <a:rPr lang="en-US" dirty="0"/>
              <a:t> </a:t>
            </a:r>
            <a:r>
              <a:rPr lang="en-US" dirty="0" err="1"/>
              <a:t>dinamičkih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 </a:t>
            </a:r>
            <a:r>
              <a:rPr lang="en-US" dirty="0" err="1"/>
              <a:t>Prikazuju</a:t>
            </a:r>
            <a:r>
              <a:rPr lang="en-US" dirty="0"/>
              <a:t> </a:t>
            </a:r>
            <a:r>
              <a:rPr lang="en-US" dirty="0" err="1"/>
              <a:t>sekvencijalne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konkurentne</a:t>
            </a:r>
            <a:r>
              <a:rPr lang="en-US" dirty="0"/>
              <a:t> </a:t>
            </a:r>
            <a:r>
              <a:rPr lang="en-US" dirty="0" err="1"/>
              <a:t>korake</a:t>
            </a:r>
            <a:r>
              <a:rPr lang="en-US" dirty="0"/>
              <a:t> u </a:t>
            </a:r>
            <a:r>
              <a:rPr lang="en-US" dirty="0" err="1"/>
              <a:t>procesu</a:t>
            </a:r>
            <a:r>
              <a:rPr lang="en-US" dirty="0"/>
              <a:t> </a:t>
            </a:r>
            <a:r>
              <a:rPr lang="en-US" dirty="0" err="1"/>
              <a:t>obrade</a:t>
            </a:r>
            <a:r>
              <a:rPr lang="en-US" dirty="0"/>
              <a:t>. </a:t>
            </a:r>
            <a:r>
              <a:rPr lang="en-US" dirty="0" err="1"/>
              <a:t>Mogu</a:t>
            </a:r>
            <a:r>
              <a:rPr lang="en-US" dirty="0"/>
              <a:t> se </a:t>
            </a:r>
            <a:r>
              <a:rPr lang="en-US" dirty="0" err="1"/>
              <a:t>koristiti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dinamike</a:t>
            </a:r>
            <a:r>
              <a:rPr lang="en-US" dirty="0"/>
              <a:t> </a:t>
            </a:r>
            <a:r>
              <a:rPr lang="en-US" dirty="0" err="1"/>
              <a:t>skupa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.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najznačajnije</a:t>
            </a:r>
            <a:r>
              <a:rPr lang="en-US" dirty="0"/>
              <a:t> </a:t>
            </a:r>
            <a:r>
              <a:rPr lang="en-US" dirty="0" err="1"/>
              <a:t>primene</a:t>
            </a:r>
            <a:r>
              <a:rPr lang="en-US" dirty="0"/>
              <a:t> </a:t>
            </a:r>
            <a:r>
              <a:rPr lang="en-US" dirty="0" err="1"/>
              <a:t>ovih</a:t>
            </a:r>
            <a:r>
              <a:rPr lang="en-US" dirty="0"/>
              <a:t> </a:t>
            </a:r>
            <a:r>
              <a:rPr lang="en-US" dirty="0" err="1"/>
              <a:t>dijagrama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modelovanje</a:t>
            </a:r>
            <a:r>
              <a:rPr lang="en-US" dirty="0"/>
              <a:t> </a:t>
            </a:r>
            <a:r>
              <a:rPr lang="en-US" dirty="0" err="1"/>
              <a:t>tokova</a:t>
            </a:r>
            <a:r>
              <a:rPr lang="en-US" dirty="0"/>
              <a:t> </a:t>
            </a:r>
            <a:r>
              <a:rPr lang="en-US" dirty="0" err="1" smtClean="0"/>
              <a:t>poslova</a:t>
            </a:r>
            <a:r>
              <a:rPr lang="sr-Latn-RS" dirty="0" smtClean="0"/>
              <a:t> i </a:t>
            </a:r>
            <a:r>
              <a:rPr lang="en-US" dirty="0" err="1"/>
              <a:t>modelovanje</a:t>
            </a:r>
            <a:r>
              <a:rPr lang="en-US" dirty="0"/>
              <a:t> </a:t>
            </a:r>
            <a:r>
              <a:rPr lang="en-US" dirty="0" err="1" smtClean="0"/>
              <a:t>operacija</a:t>
            </a:r>
            <a:r>
              <a:rPr lang="sr-Latn-RS" dirty="0" smtClean="0"/>
              <a:t>.</a:t>
            </a:r>
          </a:p>
          <a:p>
            <a:pPr marL="0" indent="0">
              <a:buNone/>
            </a:pPr>
            <a:r>
              <a:rPr lang="sr-Latn-RS" dirty="0" smtClean="0"/>
              <a:t>	</a:t>
            </a:r>
            <a:r>
              <a:rPr lang="en-US" dirty="0" err="1" smtClean="0"/>
              <a:t>Dijagrami</a:t>
            </a:r>
            <a:r>
              <a:rPr lang="en-US" dirty="0" smtClean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se </a:t>
            </a:r>
            <a:r>
              <a:rPr lang="en-US" dirty="0" err="1"/>
              <a:t>dešava</a:t>
            </a:r>
            <a:r>
              <a:rPr lang="en-US" dirty="0"/>
              <a:t>, </a:t>
            </a:r>
            <a:r>
              <a:rPr lang="en-US" dirty="0" err="1"/>
              <a:t>ali</a:t>
            </a:r>
            <a:r>
              <a:rPr lang="en-US" dirty="0"/>
              <a:t> ne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šta</a:t>
            </a:r>
            <a:r>
              <a:rPr lang="en-US" dirty="0"/>
              <a:t> </a:t>
            </a:r>
            <a:r>
              <a:rPr lang="en-US" dirty="0" err="1"/>
              <a:t>radi</a:t>
            </a:r>
            <a:r>
              <a:rPr lang="en-US" dirty="0"/>
              <a:t>. Da bi se </a:t>
            </a:r>
            <a:r>
              <a:rPr lang="en-US" dirty="0" err="1"/>
              <a:t>prikazalo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, </a:t>
            </a:r>
            <a:r>
              <a:rPr lang="en-US" dirty="0" err="1"/>
              <a:t>dijagram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se deli u </a:t>
            </a:r>
            <a:r>
              <a:rPr lang="en-US" dirty="0" err="1"/>
              <a:t>particije</a:t>
            </a:r>
            <a:r>
              <a:rPr lang="en-US" dirty="0"/>
              <a:t>. </a:t>
            </a:r>
            <a:r>
              <a:rPr lang="en-US" dirty="0" err="1"/>
              <a:t>Particije</a:t>
            </a:r>
            <a:r>
              <a:rPr lang="en-US" dirty="0"/>
              <a:t> </a:t>
            </a:r>
            <a:r>
              <a:rPr lang="en-US" dirty="0" err="1"/>
              <a:t>pokazuju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izvršava</a:t>
            </a:r>
            <a:r>
              <a:rPr lang="en-US" dirty="0"/>
              <a:t>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organizaciona</a:t>
            </a:r>
            <a:r>
              <a:rPr lang="en-US" dirty="0"/>
              <a:t> </a:t>
            </a:r>
            <a:r>
              <a:rPr lang="en-US" dirty="0" err="1"/>
              <a:t>celina</a:t>
            </a:r>
            <a:r>
              <a:rPr lang="en-US" dirty="0"/>
              <a:t>. </a:t>
            </a:r>
            <a:r>
              <a:rPr lang="en-US" dirty="0" err="1"/>
              <a:t>Signali</a:t>
            </a:r>
            <a:r>
              <a:rPr lang="en-US" dirty="0"/>
              <a:t> </a:t>
            </a:r>
            <a:r>
              <a:rPr lang="en-US" dirty="0" err="1"/>
              <a:t>omogućavaju</a:t>
            </a:r>
            <a:r>
              <a:rPr lang="en-US" dirty="0"/>
              <a:t> </a:t>
            </a:r>
            <a:r>
              <a:rPr lang="en-US" dirty="0" err="1"/>
              <a:t>interakciju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spoljnim</a:t>
            </a:r>
            <a:r>
              <a:rPr lang="en-US" dirty="0"/>
              <a:t> </a:t>
            </a:r>
            <a:r>
              <a:rPr lang="en-US" dirty="0" err="1"/>
              <a:t>procesima</a:t>
            </a:r>
            <a:r>
              <a:rPr lang="en-US" dirty="0"/>
              <a:t>. </a:t>
            </a:r>
            <a:r>
              <a:rPr lang="en-US" dirty="0" err="1"/>
              <a:t>Ukoliko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prima </a:t>
            </a:r>
            <a:r>
              <a:rPr lang="en-US" dirty="0" err="1"/>
              <a:t>dogaĎaj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spoljnog</a:t>
            </a:r>
            <a:r>
              <a:rPr lang="en-US" dirty="0"/>
              <a:t> </a:t>
            </a:r>
            <a:r>
              <a:rPr lang="en-US" dirty="0" err="1"/>
              <a:t>procesa</a:t>
            </a:r>
            <a:r>
              <a:rPr lang="en-US" dirty="0"/>
              <a:t>,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neprekidno</a:t>
            </a:r>
            <a:r>
              <a:rPr lang="en-US" dirty="0"/>
              <a:t> </a:t>
            </a:r>
            <a:r>
              <a:rPr lang="en-US" dirty="0" err="1"/>
              <a:t>osluškuje</a:t>
            </a:r>
            <a:r>
              <a:rPr lang="en-US" dirty="0"/>
              <a:t> </a:t>
            </a:r>
            <a:r>
              <a:rPr lang="en-US" dirty="0" err="1"/>
              <a:t>signale</a:t>
            </a:r>
            <a:r>
              <a:rPr lang="en-US" dirty="0"/>
              <a:t>,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dijagramu</a:t>
            </a:r>
            <a:r>
              <a:rPr lang="en-US" dirty="0"/>
              <a:t> je </a:t>
            </a:r>
            <a:r>
              <a:rPr lang="en-US" dirty="0" err="1"/>
              <a:t>opisano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reaguje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prijema</a:t>
            </a:r>
            <a:r>
              <a:rPr lang="en-US" dirty="0"/>
              <a:t> </a:t>
            </a:r>
            <a:r>
              <a:rPr lang="en-US" dirty="0" err="1"/>
              <a:t>signala</a:t>
            </a:r>
            <a:r>
              <a:rPr lang="en-US" dirty="0"/>
              <a:t>. </a:t>
            </a:r>
            <a:endParaRPr lang="sr-Latn-RS" dirty="0" smtClean="0"/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en-US" dirty="0" err="1" smtClean="0"/>
              <a:t>Oznake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prijem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ulazni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čime</a:t>
            </a:r>
            <a:r>
              <a:rPr lang="en-US" dirty="0"/>
              <a:t> se </a:t>
            </a:r>
            <a:r>
              <a:rPr lang="en-US" dirty="0" err="1"/>
              <a:t>označava</a:t>
            </a:r>
            <a:r>
              <a:rPr lang="en-US" dirty="0"/>
              <a:t> da </a:t>
            </a:r>
            <a:r>
              <a:rPr lang="en-US" dirty="0" err="1"/>
              <a:t>osluškivanje</a:t>
            </a:r>
            <a:r>
              <a:rPr lang="en-US" dirty="0"/>
              <a:t> </a:t>
            </a:r>
            <a:r>
              <a:rPr lang="en-US" dirty="0" err="1"/>
              <a:t>započinje</a:t>
            </a:r>
            <a:r>
              <a:rPr lang="en-US" dirty="0"/>
              <a:t> </a:t>
            </a:r>
            <a:r>
              <a:rPr lang="en-US" dirty="0" err="1"/>
              <a:t>tek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aktivira</a:t>
            </a:r>
            <a:r>
              <a:rPr lang="en-US" dirty="0"/>
              <a:t> </a:t>
            </a:r>
            <a:r>
              <a:rPr lang="en-US" dirty="0" err="1"/>
              <a:t>prijem</a:t>
            </a:r>
            <a:r>
              <a:rPr lang="en-US" dirty="0"/>
              <a:t>. </a:t>
            </a:r>
            <a:r>
              <a:rPr lang="en-US" dirty="0" err="1"/>
              <a:t>Aktivnost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da </a:t>
            </a:r>
            <a:r>
              <a:rPr lang="en-US" dirty="0" err="1"/>
              <a:t>pošalje</a:t>
            </a:r>
            <a:r>
              <a:rPr lang="en-US" dirty="0"/>
              <a:t> </a:t>
            </a:r>
            <a:r>
              <a:rPr lang="en-US" dirty="0" err="1"/>
              <a:t>poruku</a:t>
            </a:r>
            <a:r>
              <a:rPr lang="en-US" dirty="0"/>
              <a:t>, pa da </a:t>
            </a:r>
            <a:r>
              <a:rPr lang="en-US" dirty="0" err="1"/>
              <a:t>sačeka</a:t>
            </a:r>
            <a:r>
              <a:rPr lang="en-US" dirty="0"/>
              <a:t> </a:t>
            </a:r>
            <a:r>
              <a:rPr lang="en-US" dirty="0" err="1"/>
              <a:t>odgovor</a:t>
            </a:r>
            <a:r>
              <a:rPr lang="en-US" dirty="0"/>
              <a:t> pre </a:t>
            </a:r>
            <a:r>
              <a:rPr lang="en-US" dirty="0" err="1"/>
              <a:t>nego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nastavi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radom</a:t>
            </a:r>
            <a:r>
              <a:rPr lang="en-US" dirty="0"/>
              <a:t>.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ivica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sinonimi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opisivanje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 smtClean="0"/>
              <a:t>izme</a:t>
            </a:r>
            <a:r>
              <a:rPr lang="sr-Latn-RS" dirty="0" smtClean="0"/>
              <a:t>dj</a:t>
            </a:r>
            <a:r>
              <a:rPr lang="en-US" dirty="0" smtClean="0"/>
              <a:t>u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. U </a:t>
            </a:r>
            <a:r>
              <a:rPr lang="en-US" dirty="0" err="1"/>
              <a:t>situaciji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puta</a:t>
            </a:r>
            <a:r>
              <a:rPr lang="en-US" dirty="0"/>
              <a:t> </a:t>
            </a:r>
            <a:r>
              <a:rPr lang="en-US" dirty="0" err="1"/>
              <a:t>izvršiti</a:t>
            </a:r>
            <a:r>
              <a:rPr lang="en-US" dirty="0"/>
              <a:t> </a:t>
            </a:r>
            <a:r>
              <a:rPr lang="en-US" dirty="0" err="1"/>
              <a:t>drugu</a:t>
            </a:r>
            <a:r>
              <a:rPr lang="en-US" dirty="0"/>
              <a:t> </a:t>
            </a:r>
            <a:r>
              <a:rPr lang="en-US" dirty="0" err="1"/>
              <a:t>akciju</a:t>
            </a:r>
            <a:r>
              <a:rPr lang="en-US" dirty="0"/>
              <a:t>, </a:t>
            </a:r>
            <a:r>
              <a:rPr lang="en-US" dirty="0" err="1"/>
              <a:t>koristi</a:t>
            </a:r>
            <a:r>
              <a:rPr lang="en-US" dirty="0"/>
              <a:t> se oblast </a:t>
            </a:r>
            <a:r>
              <a:rPr lang="en-US" dirty="0" err="1"/>
              <a:t>primene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</a:t>
            </a:r>
            <a:r>
              <a:rPr lang="en-US" dirty="0" err="1"/>
              <a:t>dijagrama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se </a:t>
            </a:r>
            <a:r>
              <a:rPr lang="en-US" dirty="0" err="1"/>
              <a:t>akcije</a:t>
            </a:r>
            <a:r>
              <a:rPr lang="en-US" dirty="0"/>
              <a:t> </a:t>
            </a:r>
            <a:r>
              <a:rPr lang="en-US" dirty="0" err="1"/>
              <a:t>izvršavaju</a:t>
            </a:r>
            <a:r>
              <a:rPr lang="en-US" dirty="0"/>
              <a:t> </a:t>
            </a:r>
            <a:r>
              <a:rPr lang="en-US" dirty="0" err="1"/>
              <a:t>po</a:t>
            </a:r>
            <a:r>
              <a:rPr lang="en-US" dirty="0"/>
              <a:t>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element </a:t>
            </a:r>
            <a:r>
              <a:rPr lang="en-US" dirty="0" err="1"/>
              <a:t>ulazne</a:t>
            </a:r>
            <a:r>
              <a:rPr lang="en-US" dirty="0"/>
              <a:t> </a:t>
            </a:r>
            <a:r>
              <a:rPr lang="en-US" dirty="0" err="1"/>
              <a:t>kolekcije</a:t>
            </a:r>
            <a:r>
              <a:rPr lang="en-US" dirty="0"/>
              <a:t>. Na </a:t>
            </a:r>
            <a:r>
              <a:rPr lang="en-US" dirty="0" err="1"/>
              <a:t>sledeću</a:t>
            </a:r>
            <a:r>
              <a:rPr lang="en-US" dirty="0"/>
              <a:t> </a:t>
            </a:r>
            <a:r>
              <a:rPr lang="en-US" dirty="0" err="1"/>
              <a:t>akciju</a:t>
            </a:r>
            <a:r>
              <a:rPr lang="en-US" dirty="0"/>
              <a:t> se </a:t>
            </a:r>
            <a:r>
              <a:rPr lang="en-US" dirty="0" err="1"/>
              <a:t>prelazi</a:t>
            </a:r>
            <a:r>
              <a:rPr lang="en-US" dirty="0"/>
              <a:t> </a:t>
            </a:r>
            <a:r>
              <a:rPr lang="en-US" dirty="0" err="1"/>
              <a:t>nakon</a:t>
            </a:r>
            <a:r>
              <a:rPr lang="en-US" dirty="0"/>
              <a:t> </a:t>
            </a:r>
            <a:r>
              <a:rPr lang="en-US" dirty="0" err="1"/>
              <a:t>kompletiranja</a:t>
            </a:r>
            <a:r>
              <a:rPr lang="en-US" dirty="0"/>
              <a:t> </a:t>
            </a:r>
            <a:r>
              <a:rPr lang="en-US" dirty="0" err="1"/>
              <a:t>izlazne</a:t>
            </a:r>
            <a:r>
              <a:rPr lang="en-US" dirty="0"/>
              <a:t> </a:t>
            </a:r>
            <a:r>
              <a:rPr lang="en-US" dirty="0" err="1"/>
              <a:t>kolekcije</a:t>
            </a:r>
            <a:r>
              <a:rPr lang="en-US" dirty="0"/>
              <a:t>. </a:t>
            </a:r>
            <a:r>
              <a:rPr lang="en-US" dirty="0" err="1"/>
              <a:t>Završetak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kraj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toka</a:t>
            </a:r>
            <a:r>
              <a:rPr lang="en-US" dirty="0"/>
              <a:t>, bez </a:t>
            </a:r>
            <a:r>
              <a:rPr lang="en-US" dirty="0" err="1"/>
              <a:t>prekidanja</a:t>
            </a:r>
            <a:r>
              <a:rPr lang="en-US" dirty="0"/>
              <a:t> </a:t>
            </a:r>
            <a:r>
              <a:rPr lang="en-US" dirty="0" err="1"/>
              <a:t>cele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86838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Dijagram</a:t>
            </a:r>
            <a:r>
              <a:rPr lang="en-US" b="1" dirty="0" smtClean="0"/>
              <a:t> </a:t>
            </a:r>
            <a:r>
              <a:rPr lang="en-US" b="1" dirty="0" err="1" smtClean="0"/>
              <a:t>klas</a:t>
            </a:r>
            <a:r>
              <a:rPr lang="sr-Latn-RS" b="1" dirty="0" smtClean="0"/>
              <a:t>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458200" cy="52117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Dijagram</a:t>
            </a:r>
            <a:r>
              <a:rPr lang="en-US" dirty="0" smtClean="0"/>
              <a:t> </a:t>
            </a:r>
            <a:r>
              <a:rPr lang="en-US" dirty="0" err="1"/>
              <a:t>klasa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tipove</a:t>
            </a:r>
            <a:r>
              <a:rPr lang="en-US" dirty="0"/>
              <a:t> </a:t>
            </a:r>
            <a:r>
              <a:rPr lang="en-US" dirty="0" err="1"/>
              <a:t>objekata</a:t>
            </a:r>
            <a:r>
              <a:rPr lang="en-US" dirty="0"/>
              <a:t> u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vrste</a:t>
            </a:r>
            <a:r>
              <a:rPr lang="en-US" dirty="0"/>
              <a:t> </a:t>
            </a:r>
            <a:r>
              <a:rPr lang="en-US" dirty="0" err="1"/>
              <a:t>statičkih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smtClean="0"/>
              <a:t>me</a:t>
            </a:r>
            <a:r>
              <a:rPr lang="sr-Latn-RS" dirty="0" smtClean="0"/>
              <a:t>dj</a:t>
            </a:r>
            <a:r>
              <a:rPr lang="en-US" dirty="0" smtClean="0"/>
              <a:t>u </a:t>
            </a:r>
            <a:r>
              <a:rPr lang="en-US" dirty="0" err="1"/>
              <a:t>njima</a:t>
            </a:r>
            <a:r>
              <a:rPr lang="en-US" dirty="0"/>
              <a:t>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r>
              <a:rPr lang="en-US" dirty="0"/>
              <a:t> u </a:t>
            </a:r>
            <a:r>
              <a:rPr lang="en-US" dirty="0" err="1"/>
              <a:t>načinu</a:t>
            </a:r>
            <a:r>
              <a:rPr lang="en-US" dirty="0"/>
              <a:t> </a:t>
            </a:r>
            <a:r>
              <a:rPr lang="en-US" dirty="0" err="1"/>
              <a:t>njihovog</a:t>
            </a:r>
            <a:r>
              <a:rPr lang="en-US" dirty="0"/>
              <a:t> </a:t>
            </a:r>
            <a:r>
              <a:rPr lang="en-US" dirty="0" err="1"/>
              <a:t>povezivanja</a:t>
            </a:r>
            <a:r>
              <a:rPr lang="en-US" dirty="0"/>
              <a:t>. Oni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najčešće</a:t>
            </a:r>
            <a:r>
              <a:rPr lang="en-US" dirty="0"/>
              <a:t> </a:t>
            </a:r>
            <a:r>
              <a:rPr lang="en-US" dirty="0" err="1"/>
              <a:t>korišćene</a:t>
            </a:r>
            <a:r>
              <a:rPr lang="en-US" dirty="0"/>
              <a:t> </a:t>
            </a:r>
            <a:r>
              <a:rPr lang="en-US" dirty="0" err="1"/>
              <a:t>dijagrame</a:t>
            </a:r>
            <a:r>
              <a:rPr lang="en-US" dirty="0"/>
              <a:t> UML-a. </a:t>
            </a:r>
            <a:r>
              <a:rPr lang="en-US" dirty="0" err="1"/>
              <a:t>Svojstva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strukturne</a:t>
            </a:r>
            <a:r>
              <a:rPr lang="en-US" dirty="0"/>
              <a:t> </a:t>
            </a:r>
            <a:r>
              <a:rPr lang="en-US" dirty="0" err="1"/>
              <a:t>karakteristike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.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opisuje</a:t>
            </a:r>
            <a:r>
              <a:rPr lang="en-US" dirty="0"/>
              <a:t> </a:t>
            </a:r>
            <a:r>
              <a:rPr lang="en-US" dirty="0" err="1"/>
              <a:t>neko</a:t>
            </a:r>
            <a:r>
              <a:rPr lang="en-US" dirty="0"/>
              <a:t> </a:t>
            </a:r>
            <a:r>
              <a:rPr lang="en-US" dirty="0" err="1"/>
              <a:t>svojstvo</a:t>
            </a:r>
            <a:r>
              <a:rPr lang="en-US" dirty="0"/>
              <a:t> u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redu</a:t>
            </a:r>
            <a:r>
              <a:rPr lang="en-US" dirty="0"/>
              <a:t> </a:t>
            </a:r>
            <a:r>
              <a:rPr lang="en-US" dirty="0" err="1"/>
              <a:t>teksta</a:t>
            </a:r>
            <a:r>
              <a:rPr lang="en-US" dirty="0"/>
              <a:t> </a:t>
            </a:r>
            <a:r>
              <a:rPr lang="en-US" dirty="0" err="1"/>
              <a:t>unutar</a:t>
            </a:r>
            <a:r>
              <a:rPr lang="en-US" dirty="0"/>
              <a:t> </a:t>
            </a:r>
            <a:r>
              <a:rPr lang="en-US" dirty="0" err="1"/>
              <a:t>odgovarajućeg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. </a:t>
            </a:r>
            <a:r>
              <a:rPr lang="en-US" dirty="0" err="1"/>
              <a:t>Potpuni</a:t>
            </a:r>
            <a:r>
              <a:rPr lang="en-US" dirty="0"/>
              <a:t> </a:t>
            </a:r>
            <a:r>
              <a:rPr lang="en-US" dirty="0" err="1"/>
              <a:t>oblik</a:t>
            </a:r>
            <a:r>
              <a:rPr lang="en-US" dirty="0"/>
              <a:t> </a:t>
            </a:r>
            <a:r>
              <a:rPr lang="en-US" dirty="0" err="1"/>
              <a:t>zapisa</a:t>
            </a:r>
            <a:r>
              <a:rPr lang="en-US" dirty="0"/>
              <a:t> </a:t>
            </a:r>
            <a:r>
              <a:rPr lang="en-US" dirty="0" err="1"/>
              <a:t>atributa</a:t>
            </a:r>
            <a:r>
              <a:rPr lang="en-US" dirty="0"/>
              <a:t>: </a:t>
            </a:r>
          </a:p>
          <a:p>
            <a:pPr marL="0" indent="0">
              <a:buNone/>
            </a:pPr>
            <a:r>
              <a:rPr lang="en-US" dirty="0" err="1" smtClean="0"/>
              <a:t>Vidljivost</a:t>
            </a:r>
            <a:r>
              <a:rPr lang="en-US" dirty="0" smtClean="0"/>
              <a:t> </a:t>
            </a:r>
            <a:r>
              <a:rPr lang="en-US" dirty="0" err="1"/>
              <a:t>ime</a:t>
            </a:r>
            <a:r>
              <a:rPr lang="en-US" dirty="0"/>
              <a:t>: tip </a:t>
            </a:r>
            <a:r>
              <a:rPr lang="en-US" dirty="0" err="1"/>
              <a:t>kardinalnost</a:t>
            </a:r>
            <a:r>
              <a:rPr lang="en-US" dirty="0"/>
              <a:t> = </a:t>
            </a:r>
            <a:r>
              <a:rPr lang="en-US" dirty="0" err="1"/>
              <a:t>podrazumevana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{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svojstva</a:t>
            </a:r>
            <a:r>
              <a:rPr lang="en-US" dirty="0"/>
              <a:t>} </a:t>
            </a:r>
          </a:p>
          <a:p>
            <a:pPr marL="0" indent="0">
              <a:buNone/>
            </a:pPr>
            <a:endParaRPr lang="sr-Latn-RS" dirty="0" smtClean="0"/>
          </a:p>
          <a:p>
            <a:pPr marL="0" indent="0">
              <a:buNone/>
            </a:pPr>
            <a:r>
              <a:rPr lang="en-US" dirty="0" err="1" smtClean="0"/>
              <a:t>Objašnjenje</a:t>
            </a:r>
            <a:r>
              <a:rPr lang="en-US" dirty="0" smtClean="0"/>
              <a:t>: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Vidljivost</a:t>
            </a:r>
            <a:r>
              <a:rPr lang="en-US" dirty="0" err="1" smtClean="0"/>
              <a:t>-označava</a:t>
            </a:r>
            <a:r>
              <a:rPr lang="en-US" dirty="0" smtClean="0"/>
              <a:t> </a:t>
            </a:r>
            <a:r>
              <a:rPr lang="en-US" dirty="0"/>
              <a:t>da li je </a:t>
            </a:r>
            <a:r>
              <a:rPr lang="en-US" dirty="0" err="1"/>
              <a:t>atribut</a:t>
            </a:r>
            <a:r>
              <a:rPr lang="en-US" dirty="0"/>
              <a:t> </a:t>
            </a:r>
            <a:r>
              <a:rPr lang="en-US" dirty="0" err="1"/>
              <a:t>javni</a:t>
            </a:r>
            <a:r>
              <a:rPr lang="en-US" dirty="0"/>
              <a:t>/</a:t>
            </a:r>
            <a:r>
              <a:rPr lang="en-US" dirty="0" err="1"/>
              <a:t>privatni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s-ES" b="1" dirty="0" err="1" smtClean="0"/>
              <a:t>Ime</a:t>
            </a:r>
            <a:r>
              <a:rPr lang="es-ES" dirty="0" smtClean="0"/>
              <a:t>-odre</a:t>
            </a:r>
            <a:r>
              <a:rPr lang="sr-Latn-RS" dirty="0" smtClean="0"/>
              <a:t>dj</a:t>
            </a:r>
            <a:r>
              <a:rPr lang="es-ES" dirty="0" err="1" smtClean="0"/>
              <a:t>uje</a:t>
            </a:r>
            <a:r>
              <a:rPr lang="es-ES" dirty="0" smtClean="0"/>
              <a:t> </a:t>
            </a:r>
            <a:r>
              <a:rPr lang="es-ES" dirty="0" err="1"/>
              <a:t>ime</a:t>
            </a:r>
            <a:r>
              <a:rPr lang="es-ES" dirty="0"/>
              <a:t> atributa u </a:t>
            </a:r>
            <a:r>
              <a:rPr lang="es-ES" dirty="0" err="1"/>
              <a:t>klasi</a:t>
            </a:r>
            <a:r>
              <a:rPr lang="es-E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Tip</a:t>
            </a:r>
            <a:r>
              <a:rPr lang="pl-PL" dirty="0" smtClean="0"/>
              <a:t>-ukazuje </a:t>
            </a:r>
            <a:r>
              <a:rPr lang="pl-PL" dirty="0"/>
              <a:t>na tip atributa u klasi 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/>
              <a:t>Kadrinalnost</a:t>
            </a:r>
            <a:r>
              <a:rPr lang="pl-PL" dirty="0" smtClean="0"/>
              <a:t>-ukazuje </a:t>
            </a:r>
            <a:r>
              <a:rPr lang="pl-PL" dirty="0"/>
              <a:t>na broj objekata na koje se odnosi atribut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Podrazumevana</a:t>
            </a:r>
            <a:r>
              <a:rPr lang="en-US" b="1" dirty="0" smtClean="0"/>
              <a:t> </a:t>
            </a:r>
            <a:r>
              <a:rPr lang="en-US" b="1" dirty="0" err="1"/>
              <a:t>vrednost-vrednost</a:t>
            </a:r>
            <a:r>
              <a:rPr lang="en-US" b="1" dirty="0"/>
              <a:t> </a:t>
            </a:r>
            <a:r>
              <a:rPr lang="en-US" dirty="0" err="1"/>
              <a:t>atributa</a:t>
            </a:r>
            <a:r>
              <a:rPr lang="en-US" dirty="0"/>
              <a:t> u </a:t>
            </a:r>
            <a:r>
              <a:rPr lang="en-US" dirty="0" err="1"/>
              <a:t>novom</a:t>
            </a:r>
            <a:r>
              <a:rPr lang="en-US" dirty="0"/>
              <a:t> </a:t>
            </a:r>
            <a:r>
              <a:rPr lang="en-US" dirty="0" err="1"/>
              <a:t>objektu</a:t>
            </a: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/>
              <a:t>Opis</a:t>
            </a:r>
            <a:r>
              <a:rPr lang="en-US" b="1" dirty="0" smtClean="0"/>
              <a:t> </a:t>
            </a:r>
            <a:r>
              <a:rPr lang="en-US" b="1" dirty="0" err="1"/>
              <a:t>svojstva-definiše</a:t>
            </a:r>
            <a:r>
              <a:rPr lang="en-US" b="1" dirty="0"/>
              <a:t> </a:t>
            </a:r>
            <a:r>
              <a:rPr lang="en-US" dirty="0" err="1"/>
              <a:t>dodatne</a:t>
            </a:r>
            <a:r>
              <a:rPr lang="en-US" dirty="0"/>
              <a:t> </a:t>
            </a:r>
            <a:r>
              <a:rPr lang="en-US" dirty="0" err="1"/>
              <a:t>osobine</a:t>
            </a:r>
            <a:r>
              <a:rPr lang="en-US" dirty="0"/>
              <a:t> </a:t>
            </a:r>
            <a:r>
              <a:rPr lang="en-US" dirty="0" err="1"/>
              <a:t>atributa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1775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567" y="23446"/>
            <a:ext cx="8229600" cy="967154"/>
          </a:xfrm>
        </p:spPr>
        <p:txBody>
          <a:bodyPr/>
          <a:lstStyle/>
          <a:p>
            <a:r>
              <a:rPr lang="en-US" b="1" dirty="0" err="1" smtClean="0"/>
              <a:t>Dijagram</a:t>
            </a:r>
            <a:r>
              <a:rPr lang="en-US" b="1" dirty="0" smtClean="0"/>
              <a:t> </a:t>
            </a:r>
            <a:r>
              <a:rPr lang="en-US" b="1" dirty="0" err="1" smtClean="0"/>
              <a:t>klas</a:t>
            </a:r>
            <a:r>
              <a:rPr lang="sr-Latn-RS" b="1" dirty="0" smtClean="0"/>
              <a:t>a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92" y="1828800"/>
            <a:ext cx="790575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914400"/>
            <a:ext cx="8001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 smtClean="0"/>
              <a:t>Dijagram klasa je strukturalni dijagram</a:t>
            </a:r>
            <a:r>
              <a:rPr lang="en-US" dirty="0" smtClean="0"/>
              <a:t>. </a:t>
            </a:r>
            <a:r>
              <a:rPr lang="sr-Latn-RS" dirty="0"/>
              <a:t> </a:t>
            </a:r>
            <a:r>
              <a:rPr lang="sr-Latn-RS" dirty="0" smtClean="0"/>
              <a:t>Opisuje statičku strukturu sistema reflektujući na klase sistema, njen atribute, operacije ili metode pa i relacije izmedju klasa.</a:t>
            </a:r>
            <a:endParaRPr lang="en-US" dirty="0" smtClean="0"/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65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b="1" dirty="0" err="1" smtClean="0"/>
              <a:t>Dijagram</a:t>
            </a:r>
            <a:r>
              <a:rPr lang="en-US" b="1" dirty="0" smtClean="0"/>
              <a:t> </a:t>
            </a:r>
            <a:r>
              <a:rPr lang="sr-Latn-RS" b="1" dirty="0" smtClean="0"/>
              <a:t>paketa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11763"/>
          </a:xfrm>
        </p:spPr>
        <p:txBody>
          <a:bodyPr>
            <a:normAutofit/>
          </a:bodyPr>
          <a:lstStyle/>
          <a:p>
            <a:r>
              <a:rPr lang="sr-Latn-RS" sz="2800" dirty="0" smtClean="0"/>
              <a:t>Dijagram paketa dijagram statičke strukture. On prikazuje paket klasa koje čine model, i zavisnost izmedju samih paketa. Dijagram paketa je ustvari klasni dijagram koji prikazuje samo medjuzavisnost paketa. Dijagram paketa  je koristan kada klasni dijagram koji opisuje sistem postaje vrlo veliki.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17526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1033305"/>
          </a:xfrm>
        </p:spPr>
        <p:txBody>
          <a:bodyPr/>
          <a:lstStyle/>
          <a:p>
            <a:r>
              <a:rPr lang="en-US" b="1" dirty="0" err="1" smtClean="0"/>
              <a:t>Dijagram</a:t>
            </a:r>
            <a:r>
              <a:rPr lang="en-US" b="1" dirty="0" smtClean="0"/>
              <a:t> </a:t>
            </a:r>
            <a:r>
              <a:rPr lang="sr-Latn-RS" b="1" dirty="0" smtClean="0"/>
              <a:t>paketa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75" y="1143000"/>
            <a:ext cx="7781925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3230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Dijagram</a:t>
            </a:r>
            <a:r>
              <a:rPr lang="en-US" b="1" dirty="0" smtClean="0"/>
              <a:t> </a:t>
            </a:r>
            <a:r>
              <a:rPr lang="en-US" b="1" dirty="0" err="1" smtClean="0"/>
              <a:t>slučajeva</a:t>
            </a:r>
            <a:r>
              <a:rPr lang="en-US" b="1" dirty="0" smtClean="0"/>
              <a:t> </a:t>
            </a:r>
            <a:r>
              <a:rPr lang="en-US" b="1" dirty="0" err="1" smtClean="0"/>
              <a:t>upotrebe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err="1" smtClean="0"/>
              <a:t>Ovi</a:t>
            </a:r>
            <a:r>
              <a:rPr lang="en-US" dirty="0" smtClean="0"/>
              <a:t> </a:t>
            </a:r>
            <a:r>
              <a:rPr lang="en-US" dirty="0" err="1"/>
              <a:t>dijagrami</a:t>
            </a:r>
            <a:r>
              <a:rPr lang="en-US" dirty="0"/>
              <a:t> </a:t>
            </a:r>
            <a:r>
              <a:rPr lang="en-US" dirty="0" err="1"/>
              <a:t>spadaju</a:t>
            </a:r>
            <a:r>
              <a:rPr lang="en-US" dirty="0"/>
              <a:t> u </a:t>
            </a:r>
            <a:r>
              <a:rPr lang="en-US" dirty="0" err="1"/>
              <a:t>dijagrame</a:t>
            </a:r>
            <a:r>
              <a:rPr lang="en-US" dirty="0"/>
              <a:t> </a:t>
            </a:r>
            <a:r>
              <a:rPr lang="en-US" dirty="0" err="1"/>
              <a:t>ponašanja</a:t>
            </a:r>
            <a:r>
              <a:rPr lang="en-US" dirty="0"/>
              <a:t>. </a:t>
            </a:r>
            <a:r>
              <a:rPr lang="en-US" dirty="0" err="1"/>
              <a:t>Modelovanje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u </a:t>
            </a:r>
            <a:r>
              <a:rPr lang="en-US" dirty="0" err="1"/>
              <a:t>zvanični</a:t>
            </a:r>
            <a:r>
              <a:rPr lang="en-US" dirty="0"/>
              <a:t> standard UML-a </a:t>
            </a:r>
            <a:r>
              <a:rPr lang="en-US" dirty="0" err="1"/>
              <a:t>uveo</a:t>
            </a:r>
            <a:r>
              <a:rPr lang="en-US" dirty="0"/>
              <a:t> je Ivar Jacobson </a:t>
            </a:r>
            <a:r>
              <a:rPr lang="en-US" dirty="0" err="1"/>
              <a:t>ranih</a:t>
            </a:r>
            <a:r>
              <a:rPr lang="en-US" dirty="0"/>
              <a:t> 90ih </a:t>
            </a:r>
            <a:r>
              <a:rPr lang="en-US" dirty="0" err="1"/>
              <a:t>godina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osnovu</a:t>
            </a:r>
            <a:r>
              <a:rPr lang="en-US" dirty="0"/>
              <a:t> </a:t>
            </a:r>
            <a:r>
              <a:rPr lang="en-US" dirty="0" err="1"/>
              <a:t>iskustva</a:t>
            </a:r>
            <a:r>
              <a:rPr lang="en-US" dirty="0"/>
              <a:t> </a:t>
            </a:r>
            <a:r>
              <a:rPr lang="en-US" dirty="0" err="1"/>
              <a:t>ranije</a:t>
            </a:r>
            <a:r>
              <a:rPr lang="en-US" dirty="0"/>
              <a:t> </a:t>
            </a:r>
            <a:r>
              <a:rPr lang="en-US" dirty="0" err="1"/>
              <a:t>ideje</a:t>
            </a:r>
            <a:r>
              <a:rPr lang="en-US" dirty="0"/>
              <a:t> </a:t>
            </a:r>
            <a:r>
              <a:rPr lang="en-US" dirty="0" err="1"/>
              <a:t>scenarija</a:t>
            </a:r>
            <a:r>
              <a:rPr lang="en-US" dirty="0"/>
              <a:t>. Od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slučajevi</a:t>
            </a:r>
            <a:r>
              <a:rPr lang="en-US" dirty="0"/>
              <a:t> </a:t>
            </a:r>
            <a:r>
              <a:rPr lang="en-US" dirty="0" err="1"/>
              <a:t>korišćenja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bitan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UML-a.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tehniku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modelovanje</a:t>
            </a:r>
            <a:r>
              <a:rPr lang="en-US" dirty="0"/>
              <a:t> </a:t>
            </a:r>
            <a:r>
              <a:rPr lang="en-US" dirty="0" err="1"/>
              <a:t>funkcionalnosti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specifikacije</a:t>
            </a:r>
            <a:r>
              <a:rPr lang="en-US" dirty="0"/>
              <a:t> </a:t>
            </a:r>
            <a:r>
              <a:rPr lang="en-US" dirty="0" err="1"/>
              <a:t>zahteva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, </a:t>
            </a:r>
            <a:r>
              <a:rPr lang="en-US" dirty="0" err="1"/>
              <a:t>tj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funkcionalnosti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ugla</a:t>
            </a:r>
            <a:r>
              <a:rPr lang="en-US" dirty="0"/>
              <a:t> </a:t>
            </a:r>
            <a:r>
              <a:rPr lang="en-US" dirty="0" err="1"/>
              <a:t>korisnika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opis</a:t>
            </a:r>
            <a:r>
              <a:rPr lang="en-US" dirty="0"/>
              <a:t> </a:t>
            </a:r>
            <a:r>
              <a:rPr lang="en-US" dirty="0" err="1"/>
              <a:t>interakcije</a:t>
            </a:r>
            <a:r>
              <a:rPr lang="en-US" dirty="0"/>
              <a:t> </a:t>
            </a:r>
            <a:r>
              <a:rPr lang="en-US" dirty="0" err="1"/>
              <a:t>korisnik-sistem</a:t>
            </a:r>
            <a:r>
              <a:rPr lang="en-US" dirty="0"/>
              <a:t>.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dijagrama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definiše</a:t>
            </a:r>
            <a:r>
              <a:rPr lang="en-US" dirty="0"/>
              <a:t> se </a:t>
            </a:r>
            <a:r>
              <a:rPr lang="en-US" dirty="0" err="1"/>
              <a:t>sledećim</a:t>
            </a:r>
            <a:r>
              <a:rPr lang="en-US" dirty="0"/>
              <a:t> </a:t>
            </a:r>
            <a:r>
              <a:rPr lang="en-US" dirty="0" err="1"/>
              <a:t>aktivnostima</a:t>
            </a:r>
            <a:r>
              <a:rPr lang="en-US" dirty="0" smtClean="0"/>
              <a:t>: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dirty="0" err="1"/>
              <a:t>Definisanjem</a:t>
            </a:r>
            <a:r>
              <a:rPr lang="en-US" b="1" dirty="0"/>
              <a:t> </a:t>
            </a:r>
            <a:r>
              <a:rPr lang="en-US" b="1" dirty="0" err="1"/>
              <a:t>učesnika</a:t>
            </a:r>
            <a:r>
              <a:rPr lang="en-US" dirty="0" err="1"/>
              <a:t>-Učesnik</a:t>
            </a:r>
            <a:r>
              <a:rPr lang="en-US" b="1" dirty="0"/>
              <a:t> </a:t>
            </a:r>
            <a:r>
              <a:rPr lang="en-US" dirty="0"/>
              <a:t>je </a:t>
            </a:r>
            <a:r>
              <a:rPr lang="en-US" dirty="0" err="1"/>
              <a:t>osoba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učestvuje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dirty="0" err="1"/>
              <a:t>Definisanjem</a:t>
            </a:r>
            <a:r>
              <a:rPr lang="en-US" b="1" dirty="0"/>
              <a:t> </a:t>
            </a:r>
            <a:r>
              <a:rPr lang="en-US" b="1" dirty="0" err="1"/>
              <a:t>slučajeva</a:t>
            </a:r>
            <a:r>
              <a:rPr lang="en-US" b="1" dirty="0"/>
              <a:t> </a:t>
            </a:r>
            <a:r>
              <a:rPr lang="en-US" b="1" dirty="0" err="1"/>
              <a:t>upotrebe-definiše</a:t>
            </a:r>
            <a:r>
              <a:rPr lang="en-US" b="1" dirty="0"/>
              <a:t> </a:t>
            </a:r>
            <a:r>
              <a:rPr lang="en-US" dirty="0" err="1"/>
              <a:t>funkcionalnosti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stanovišta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</a:t>
            </a:r>
            <a:r>
              <a:rPr lang="en-US" dirty="0" err="1"/>
              <a:t>slučaj</a:t>
            </a:r>
            <a:r>
              <a:rPr lang="en-US" dirty="0"/>
              <a:t> </a:t>
            </a:r>
            <a:r>
              <a:rPr lang="en-US" dirty="0" err="1"/>
              <a:t>upotrebe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</a:t>
            </a:r>
            <a:r>
              <a:rPr lang="en-US" dirty="0" err="1"/>
              <a:t>opisati:osnovni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dogaĎaka</a:t>
            </a:r>
            <a:r>
              <a:rPr lang="en-US" dirty="0"/>
              <a:t>. </a:t>
            </a:r>
            <a:r>
              <a:rPr lang="en-US" dirty="0" err="1"/>
              <a:t>alternativni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dogaĎaja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</a:t>
            </a:r>
            <a:r>
              <a:rPr lang="en-US" dirty="0" err="1"/>
              <a:t>neka</a:t>
            </a:r>
            <a:r>
              <a:rPr lang="en-US" dirty="0"/>
              <a:t> </a:t>
            </a:r>
            <a:r>
              <a:rPr lang="en-US" dirty="0" err="1"/>
              <a:t>proširenja</a:t>
            </a:r>
            <a:r>
              <a:rPr lang="en-US" dirty="0"/>
              <a:t>, </a:t>
            </a:r>
            <a:r>
              <a:rPr lang="en-US" dirty="0" err="1"/>
              <a:t>neuspešni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dogaĎaja</a:t>
            </a:r>
            <a:r>
              <a:rPr lang="en-US" dirty="0"/>
              <a:t>, </a:t>
            </a:r>
            <a:r>
              <a:rPr lang="en-US" dirty="0" err="1"/>
              <a:t>navoĎenje</a:t>
            </a:r>
            <a:r>
              <a:rPr lang="en-US" dirty="0"/>
              <a:t> </a:t>
            </a:r>
            <a:r>
              <a:rPr lang="en-US" dirty="0" err="1"/>
              <a:t>preduslova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se </a:t>
            </a:r>
            <a:r>
              <a:rPr lang="en-US" dirty="0" err="1"/>
              <a:t>došlo</a:t>
            </a:r>
            <a:r>
              <a:rPr lang="en-US" dirty="0"/>
              <a:t> do </a:t>
            </a:r>
            <a:r>
              <a:rPr lang="en-US" dirty="0" err="1"/>
              <a:t>izvršavanja</a:t>
            </a:r>
            <a:r>
              <a:rPr lang="en-US" dirty="0"/>
              <a:t>, </a:t>
            </a:r>
            <a:r>
              <a:rPr lang="en-US" dirty="0" err="1"/>
              <a:t>rezultati</a:t>
            </a:r>
            <a:r>
              <a:rPr lang="en-US" dirty="0"/>
              <a:t> </a:t>
            </a:r>
            <a:r>
              <a:rPr lang="en-US" dirty="0" err="1"/>
              <a:t>izvršavanja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1" dirty="0" err="1"/>
              <a:t>Definisanjem</a:t>
            </a:r>
            <a:r>
              <a:rPr lang="en-US" b="1" dirty="0"/>
              <a:t> </a:t>
            </a:r>
            <a:r>
              <a:rPr lang="en-US" b="1" dirty="0" err="1"/>
              <a:t>tipova</a:t>
            </a:r>
            <a:r>
              <a:rPr lang="en-US" b="1" dirty="0"/>
              <a:t> </a:t>
            </a:r>
            <a:r>
              <a:rPr lang="en-US" b="1" dirty="0" err="1"/>
              <a:t>veza</a:t>
            </a:r>
            <a:r>
              <a:rPr lang="en-US" b="1" dirty="0"/>
              <a:t> </a:t>
            </a:r>
            <a:r>
              <a:rPr lang="en-US" dirty="0" err="1" smtClean="0"/>
              <a:t>izme</a:t>
            </a:r>
            <a:r>
              <a:rPr lang="sr-Latn-RS" dirty="0" smtClean="0"/>
              <a:t>dj</a:t>
            </a:r>
            <a:r>
              <a:rPr lang="en-US" dirty="0" smtClean="0"/>
              <a:t>u </a:t>
            </a:r>
            <a:r>
              <a:rPr lang="en-US" dirty="0" err="1"/>
              <a:t>učesnika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slučajeva</a:t>
            </a:r>
            <a:r>
              <a:rPr lang="en-US" dirty="0"/>
              <a:t> </a:t>
            </a:r>
            <a:r>
              <a:rPr lang="en-US" dirty="0" err="1"/>
              <a:t>upotrebe-veze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: </a:t>
            </a:r>
            <a:r>
              <a:rPr lang="en-US" dirty="0" err="1"/>
              <a:t>asocijacija</a:t>
            </a:r>
            <a:r>
              <a:rPr lang="en-US" dirty="0"/>
              <a:t>, </a:t>
            </a:r>
            <a:r>
              <a:rPr lang="en-US" dirty="0" err="1"/>
              <a:t>generalizacija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bidirekciona</a:t>
            </a:r>
            <a:r>
              <a:rPr lang="en-US" dirty="0"/>
              <a:t> </a:t>
            </a:r>
            <a:r>
              <a:rPr lang="en-US" dirty="0" err="1"/>
              <a:t>veza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7887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Use case di</a:t>
            </a:r>
            <a:r>
              <a:rPr lang="sr-Latn-RS" b="1" dirty="0" smtClean="0"/>
              <a:t>j</a:t>
            </a:r>
            <a:r>
              <a:rPr lang="en-US" b="1" dirty="0" err="1" smtClean="0"/>
              <a:t>agram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U</a:t>
            </a:r>
            <a:r>
              <a:rPr lang="en-US" dirty="0" smtClean="0"/>
              <a:t>se case di</a:t>
            </a:r>
            <a:r>
              <a:rPr lang="sr-Latn-RS" dirty="0" smtClean="0"/>
              <a:t>j</a:t>
            </a:r>
            <a:r>
              <a:rPr lang="en-US" dirty="0" err="1" smtClean="0"/>
              <a:t>agram</a:t>
            </a:r>
            <a:r>
              <a:rPr lang="en-US" dirty="0" smtClean="0"/>
              <a:t> </a:t>
            </a:r>
            <a:r>
              <a:rPr lang="sr-Latn-RS" dirty="0" smtClean="0"/>
              <a:t>je dijagram dinamičkog ponašanja koji opisuje set akcija </a:t>
            </a:r>
            <a:r>
              <a:rPr lang="en-US" dirty="0" smtClean="0"/>
              <a:t>(use cases) </a:t>
            </a:r>
            <a:r>
              <a:rPr lang="sr-Latn-RS" dirty="0" smtClean="0"/>
              <a:t>koje neki sistem ili sistemi mogu izvršiti u kolaboraciji sa jednim ili više eksternih korisnika sistema </a:t>
            </a:r>
            <a:r>
              <a:rPr lang="en-US" dirty="0" smtClean="0"/>
              <a:t>(actors). Use cases </a:t>
            </a:r>
            <a:r>
              <a:rPr lang="sr-Latn-RS" dirty="0" smtClean="0"/>
              <a:t>se često oplemenjuju jednim ili više dijagrama sekvenci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2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Use case di</a:t>
            </a:r>
            <a:r>
              <a:rPr lang="sr-Latn-RS" b="1" dirty="0" smtClean="0"/>
              <a:t>j</a:t>
            </a:r>
            <a:r>
              <a:rPr lang="en-US" b="1" dirty="0" err="1" smtClean="0"/>
              <a:t>agram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078418"/>
            <a:ext cx="7429500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3188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Dijagrami</a:t>
            </a:r>
            <a:r>
              <a:rPr lang="en-US" b="1" dirty="0" smtClean="0"/>
              <a:t> </a:t>
            </a:r>
            <a:r>
              <a:rPr lang="en-US" b="1" dirty="0" err="1" smtClean="0"/>
              <a:t>komponenata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Dijagrami</a:t>
            </a:r>
            <a:r>
              <a:rPr lang="en-US" dirty="0" smtClean="0"/>
              <a:t> </a:t>
            </a:r>
            <a:r>
              <a:rPr lang="en-US" dirty="0" err="1"/>
              <a:t>komponenata</a:t>
            </a:r>
            <a:r>
              <a:rPr lang="en-US" dirty="0"/>
              <a:t> </a:t>
            </a:r>
            <a:r>
              <a:rPr lang="en-US" dirty="0" err="1"/>
              <a:t>opisuju</a:t>
            </a:r>
            <a:r>
              <a:rPr lang="en-US" dirty="0"/>
              <a:t> </a:t>
            </a:r>
            <a:r>
              <a:rPr lang="en-US" dirty="0" err="1"/>
              <a:t>fizičku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 </a:t>
            </a:r>
            <a:r>
              <a:rPr lang="en-US" dirty="0" err="1"/>
              <a:t>softverskih</a:t>
            </a:r>
            <a:r>
              <a:rPr lang="en-US" dirty="0"/>
              <a:t> </a:t>
            </a:r>
            <a:r>
              <a:rPr lang="en-US" dirty="0" err="1"/>
              <a:t>komponenata</a:t>
            </a:r>
            <a:r>
              <a:rPr lang="en-US" dirty="0"/>
              <a:t> u </a:t>
            </a:r>
            <a:r>
              <a:rPr lang="en-US" dirty="0" err="1"/>
              <a:t>sistemu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zavisnosti</a:t>
            </a:r>
            <a:r>
              <a:rPr lang="en-US" dirty="0"/>
              <a:t> </a:t>
            </a:r>
            <a:r>
              <a:rPr lang="en-US" dirty="0" err="1" smtClean="0"/>
              <a:t>izme</a:t>
            </a:r>
            <a:r>
              <a:rPr lang="sr-Latn-RS" dirty="0" smtClean="0"/>
              <a:t>dj</a:t>
            </a:r>
            <a:r>
              <a:rPr lang="en-US" dirty="0" smtClean="0"/>
              <a:t>u </a:t>
            </a:r>
            <a:r>
              <a:rPr lang="en-US" dirty="0" err="1"/>
              <a:t>njih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Neke</a:t>
            </a:r>
            <a:r>
              <a:rPr lang="en-US" dirty="0" smtClean="0"/>
              <a:t> </a:t>
            </a:r>
            <a:r>
              <a:rPr lang="en-US" dirty="0"/>
              <a:t>od </a:t>
            </a:r>
            <a:r>
              <a:rPr lang="en-US" dirty="0" err="1"/>
              <a:t>komponenata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: </a:t>
            </a:r>
            <a:r>
              <a:rPr lang="en-US" dirty="0" err="1"/>
              <a:t>biblioteke</a:t>
            </a:r>
            <a:r>
              <a:rPr lang="en-US" dirty="0"/>
              <a:t>, </a:t>
            </a:r>
            <a:r>
              <a:rPr lang="en-US" dirty="0" err="1"/>
              <a:t>paketi</a:t>
            </a:r>
            <a:r>
              <a:rPr lang="en-US" dirty="0"/>
              <a:t>.... </a:t>
            </a:r>
            <a:r>
              <a:rPr lang="en-US" dirty="0" err="1"/>
              <a:t>Komponenta</a:t>
            </a:r>
            <a:r>
              <a:rPr lang="en-US" dirty="0"/>
              <a:t> je </a:t>
            </a:r>
            <a:r>
              <a:rPr lang="en-US" dirty="0" err="1"/>
              <a:t>apstrakcija</a:t>
            </a:r>
            <a:r>
              <a:rPr lang="en-US" dirty="0"/>
              <a:t> </a:t>
            </a:r>
            <a:r>
              <a:rPr lang="en-US" dirty="0" err="1"/>
              <a:t>fizičkog</a:t>
            </a:r>
            <a:r>
              <a:rPr lang="en-US" dirty="0"/>
              <a:t> </a:t>
            </a:r>
            <a:r>
              <a:rPr lang="en-US" dirty="0" err="1"/>
              <a:t>dela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. </a:t>
            </a:r>
            <a:r>
              <a:rPr lang="en-US" dirty="0" err="1"/>
              <a:t>Komponenta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da </a:t>
            </a:r>
            <a:r>
              <a:rPr lang="en-US" dirty="0" err="1"/>
              <a:t>sadrži</a:t>
            </a:r>
            <a:r>
              <a:rPr lang="en-US" dirty="0"/>
              <a:t> </a:t>
            </a:r>
            <a:r>
              <a:rPr lang="en-US" dirty="0" err="1"/>
              <a:t>deo</a:t>
            </a:r>
            <a:r>
              <a:rPr lang="en-US" dirty="0"/>
              <a:t> u </a:t>
            </a:r>
            <a:r>
              <a:rPr lang="en-US" dirty="0" err="1"/>
              <a:t>kome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navedene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realizujje</a:t>
            </a:r>
            <a:r>
              <a:rPr lang="en-US" dirty="0"/>
              <a:t>. </a:t>
            </a:r>
            <a:r>
              <a:rPr lang="en-US" dirty="0" err="1"/>
              <a:t>Komponentne</a:t>
            </a:r>
            <a:r>
              <a:rPr lang="en-US" dirty="0"/>
              <a:t> </a:t>
            </a:r>
            <a:r>
              <a:rPr lang="en-US" dirty="0" err="1"/>
              <a:t>predstavljaju</a:t>
            </a:r>
            <a:r>
              <a:rPr lang="en-US" dirty="0"/>
              <a:t> </a:t>
            </a:r>
            <a:r>
              <a:rPr lang="en-US" dirty="0" err="1"/>
              <a:t>fizičko</a:t>
            </a:r>
            <a:r>
              <a:rPr lang="en-US" dirty="0"/>
              <a:t> </a:t>
            </a:r>
            <a:r>
              <a:rPr lang="en-US" dirty="0" err="1"/>
              <a:t>pakovanje</a:t>
            </a:r>
            <a:r>
              <a:rPr lang="en-US" dirty="0"/>
              <a:t> </a:t>
            </a:r>
            <a:r>
              <a:rPr lang="en-US" dirty="0" err="1"/>
              <a:t>različitih</a:t>
            </a:r>
            <a:r>
              <a:rPr lang="en-US" dirty="0"/>
              <a:t> </a:t>
            </a:r>
            <a:r>
              <a:rPr lang="en-US" dirty="0" err="1"/>
              <a:t>logičkih</a:t>
            </a:r>
            <a:r>
              <a:rPr lang="en-US" dirty="0"/>
              <a:t> </a:t>
            </a:r>
            <a:r>
              <a:rPr lang="en-US" dirty="0" err="1"/>
              <a:t>apstrakcija</a:t>
            </a:r>
            <a:r>
              <a:rPr lang="en-US" dirty="0"/>
              <a:t>.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sadrže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operacije</a:t>
            </a:r>
            <a:r>
              <a:rPr lang="en-US" dirty="0"/>
              <a:t>. </a:t>
            </a:r>
            <a:endParaRPr lang="sr-Latn-RS" dirty="0" smtClean="0"/>
          </a:p>
          <a:p>
            <a:r>
              <a:rPr lang="en-US" dirty="0" err="1" smtClean="0"/>
              <a:t>Interfejs</a:t>
            </a:r>
            <a:r>
              <a:rPr lang="en-US" dirty="0" smtClean="0"/>
              <a:t> </a:t>
            </a:r>
            <a:r>
              <a:rPr lang="en-US" dirty="0"/>
              <a:t>je </a:t>
            </a:r>
            <a:r>
              <a:rPr lang="en-US" dirty="0" err="1"/>
              <a:t>skup</a:t>
            </a:r>
            <a:r>
              <a:rPr lang="en-US" dirty="0"/>
              <a:t> </a:t>
            </a:r>
            <a:r>
              <a:rPr lang="en-US" dirty="0" err="1"/>
              <a:t>operacija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specificira</a:t>
            </a:r>
            <a:r>
              <a:rPr lang="en-US" dirty="0"/>
              <a:t> </a:t>
            </a:r>
            <a:r>
              <a:rPr lang="en-US" dirty="0" err="1" smtClean="0"/>
              <a:t>servise</a:t>
            </a:r>
            <a:r>
              <a:rPr lang="sr-Latn-RS" dirty="0" smtClean="0"/>
              <a:t> </a:t>
            </a:r>
            <a:r>
              <a:rPr lang="en-US" dirty="0" err="1" smtClean="0"/>
              <a:t>komponente</a:t>
            </a:r>
            <a:r>
              <a:rPr lang="en-US" dirty="0"/>
              <a:t>. </a:t>
            </a:r>
            <a:r>
              <a:rPr lang="en-US" dirty="0" err="1"/>
              <a:t>Jedna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</a:t>
            </a:r>
            <a:r>
              <a:rPr lang="en-US" dirty="0" err="1"/>
              <a:t>može</a:t>
            </a:r>
            <a:r>
              <a:rPr lang="en-US" dirty="0"/>
              <a:t> se </a:t>
            </a:r>
            <a:r>
              <a:rPr lang="en-US" dirty="0" err="1"/>
              <a:t>upotrebiti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realizaciju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/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interfejsa</a:t>
            </a:r>
            <a:r>
              <a:rPr lang="en-US" dirty="0"/>
              <a:t>. </a:t>
            </a:r>
            <a:r>
              <a:rPr lang="en-US" dirty="0" err="1"/>
              <a:t>Zamena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drugom</a:t>
            </a:r>
            <a:r>
              <a:rPr lang="en-US" dirty="0"/>
              <a:t> je </a:t>
            </a:r>
            <a:r>
              <a:rPr lang="en-US" dirty="0" err="1"/>
              <a:t>moguća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isti</a:t>
            </a:r>
            <a:r>
              <a:rPr lang="en-US" dirty="0"/>
              <a:t> </a:t>
            </a:r>
            <a:r>
              <a:rPr lang="en-US" dirty="0" err="1"/>
              <a:t>interfejs.Zavisnot</a:t>
            </a:r>
            <a:r>
              <a:rPr lang="en-US" dirty="0"/>
              <a:t> se </a:t>
            </a:r>
            <a:r>
              <a:rPr lang="en-US" dirty="0" err="1"/>
              <a:t>koristi</a:t>
            </a:r>
            <a:r>
              <a:rPr lang="en-US" dirty="0"/>
              <a:t> da se </a:t>
            </a:r>
            <a:r>
              <a:rPr lang="en-US" dirty="0" err="1"/>
              <a:t>opišu</a:t>
            </a:r>
            <a:r>
              <a:rPr lang="en-US" dirty="0"/>
              <a:t> </a:t>
            </a:r>
            <a:r>
              <a:rPr lang="en-US" dirty="0" err="1"/>
              <a:t>veze</a:t>
            </a:r>
            <a:r>
              <a:rPr lang="en-US" dirty="0"/>
              <a:t> </a:t>
            </a:r>
            <a:r>
              <a:rPr lang="en-US" dirty="0" err="1" smtClean="0"/>
              <a:t>izme</a:t>
            </a:r>
            <a:r>
              <a:rPr lang="sr-Latn-RS" dirty="0" smtClean="0"/>
              <a:t>dj</a:t>
            </a:r>
            <a:r>
              <a:rPr lang="en-US" dirty="0" smtClean="0"/>
              <a:t>u </a:t>
            </a:r>
            <a:r>
              <a:rPr lang="en-US" dirty="0" err="1"/>
              <a:t>komponenata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0625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sr-Latn-RS" b="1" dirty="0" smtClean="0"/>
              <a:t>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124200"/>
          </a:xfrm>
        </p:spPr>
        <p:txBody>
          <a:bodyPr>
            <a:normAutofit/>
          </a:bodyPr>
          <a:lstStyle/>
          <a:p>
            <a:r>
              <a:rPr lang="en-US" sz="2000" dirty="0" err="1"/>
              <a:t>Ideja</a:t>
            </a:r>
            <a:r>
              <a:rPr lang="en-US" sz="2000" dirty="0"/>
              <a:t> </a:t>
            </a:r>
            <a:r>
              <a:rPr lang="en-US" sz="2000" dirty="0" err="1"/>
              <a:t>objektne</a:t>
            </a:r>
            <a:r>
              <a:rPr lang="en-US" sz="2000" dirty="0"/>
              <a:t> </a:t>
            </a:r>
            <a:r>
              <a:rPr lang="en-US" sz="2000" dirty="0" err="1"/>
              <a:t>orijentacije</a:t>
            </a:r>
            <a:r>
              <a:rPr lang="en-US" sz="2000" dirty="0"/>
              <a:t> je </a:t>
            </a:r>
            <a:r>
              <a:rPr lang="en-US" sz="2000" dirty="0" err="1"/>
              <a:t>pritom</a:t>
            </a:r>
            <a:r>
              <a:rPr lang="en-US" sz="2000" dirty="0"/>
              <a:t> </a:t>
            </a:r>
            <a:r>
              <a:rPr lang="en-US" sz="2000" dirty="0" err="1"/>
              <a:t>stara</a:t>
            </a:r>
            <a:r>
              <a:rPr lang="en-US" sz="2000" dirty="0"/>
              <a:t> </a:t>
            </a:r>
            <a:r>
              <a:rPr lang="en-US" sz="2000" dirty="0" err="1"/>
              <a:t>više</a:t>
            </a:r>
            <a:r>
              <a:rPr lang="en-US" sz="2000" dirty="0"/>
              <a:t> od 30 </a:t>
            </a:r>
            <a:r>
              <a:rPr lang="en-US" sz="2000" dirty="0" err="1"/>
              <a:t>godina</a:t>
            </a:r>
            <a:r>
              <a:rPr lang="en-US" sz="2000" dirty="0"/>
              <a:t>: </a:t>
            </a:r>
            <a:r>
              <a:rPr lang="en-US" sz="2000" dirty="0" err="1"/>
              <a:t>upravo</a:t>
            </a:r>
            <a:r>
              <a:rPr lang="en-US" sz="2000" dirty="0"/>
              <a:t> </a:t>
            </a:r>
            <a:r>
              <a:rPr lang="en-US" sz="2000" dirty="0" err="1"/>
              <a:t>šezdesetih</a:t>
            </a:r>
            <a:r>
              <a:rPr lang="en-US" sz="2000" dirty="0"/>
              <a:t> </a:t>
            </a:r>
            <a:r>
              <a:rPr lang="en-US" sz="2000" dirty="0" err="1" smtClean="0"/>
              <a:t>godina</a:t>
            </a:r>
            <a:r>
              <a:rPr lang="sr-Latn-RS" sz="2000" dirty="0" smtClean="0"/>
              <a:t> </a:t>
            </a:r>
            <a:r>
              <a:rPr lang="en-US" sz="2000" dirty="0" err="1" smtClean="0"/>
              <a:t>prošlog</a:t>
            </a:r>
            <a:r>
              <a:rPr lang="en-US" sz="2000" dirty="0" smtClean="0"/>
              <a:t> </a:t>
            </a:r>
            <a:r>
              <a:rPr lang="en-US" sz="2000" dirty="0" err="1"/>
              <a:t>veka</a:t>
            </a:r>
            <a:r>
              <a:rPr lang="en-US" sz="2000" dirty="0"/>
              <a:t> </a:t>
            </a:r>
            <a:r>
              <a:rPr lang="en-US" sz="2000" dirty="0" err="1"/>
              <a:t>stvoren</a:t>
            </a:r>
            <a:r>
              <a:rPr lang="en-US" sz="2000" dirty="0"/>
              <a:t> je </a:t>
            </a:r>
            <a:r>
              <a:rPr lang="en-US" sz="2000" dirty="0" err="1"/>
              <a:t>prvi</a:t>
            </a:r>
            <a:r>
              <a:rPr lang="en-US" sz="2000" dirty="0"/>
              <a:t> </a:t>
            </a:r>
            <a:r>
              <a:rPr lang="en-US" sz="2000" dirty="0" err="1"/>
              <a:t>objektno-orijentisani</a:t>
            </a:r>
            <a:r>
              <a:rPr lang="en-US" sz="2000" dirty="0"/>
              <a:t> </a:t>
            </a:r>
            <a:r>
              <a:rPr lang="en-US" sz="2000" dirty="0" err="1"/>
              <a:t>programski</a:t>
            </a:r>
            <a:r>
              <a:rPr lang="en-US" sz="2000" dirty="0"/>
              <a:t> </a:t>
            </a:r>
            <a:r>
              <a:rPr lang="en-US" sz="2000" dirty="0" err="1"/>
              <a:t>jezik</a:t>
            </a:r>
            <a:r>
              <a:rPr lang="en-US" sz="2000" dirty="0"/>
              <a:t>, SIMULA. No </a:t>
            </a:r>
            <a:r>
              <a:rPr lang="en-US" sz="2000" dirty="0" err="1"/>
              <a:t>tek</a:t>
            </a:r>
            <a:r>
              <a:rPr lang="en-US" sz="2000" dirty="0"/>
              <a:t> </a:t>
            </a:r>
            <a:r>
              <a:rPr lang="en-US" sz="2000" dirty="0" err="1" smtClean="0"/>
              <a:t>sa</a:t>
            </a:r>
            <a:r>
              <a:rPr lang="sr-Latn-RS" sz="2000" dirty="0" smtClean="0"/>
              <a:t> </a:t>
            </a:r>
            <a:r>
              <a:rPr lang="en-US" sz="2000" dirty="0" err="1" smtClean="0"/>
              <a:t>programskim</a:t>
            </a:r>
            <a:r>
              <a:rPr lang="en-US" sz="2000" dirty="0" smtClean="0"/>
              <a:t> </a:t>
            </a:r>
            <a:r>
              <a:rPr lang="en-US" sz="2000" dirty="0" err="1"/>
              <a:t>jezikom</a:t>
            </a:r>
            <a:r>
              <a:rPr lang="en-US" sz="2000" dirty="0"/>
              <a:t> SMALLTALK</a:t>
            </a:r>
            <a:r>
              <a:rPr lang="en-US" sz="2000" dirty="0" smtClean="0"/>
              <a:t>,</a:t>
            </a:r>
            <a:r>
              <a:rPr lang="sr-Latn-RS" sz="2000" dirty="0" smtClean="0"/>
              <a:t>  </a:t>
            </a:r>
            <a:r>
              <a:rPr lang="en-US" sz="2000" dirty="0" err="1" smtClean="0"/>
              <a:t>početkom</a:t>
            </a:r>
            <a:r>
              <a:rPr lang="en-US" sz="2000" dirty="0" smtClean="0"/>
              <a:t> </a:t>
            </a:r>
            <a:r>
              <a:rPr lang="en-US" sz="2000" dirty="0" err="1"/>
              <a:t>osamdesetih</a:t>
            </a:r>
            <a:r>
              <a:rPr lang="en-US" sz="2000" dirty="0"/>
              <a:t>, </a:t>
            </a:r>
            <a:r>
              <a:rPr lang="en-US" sz="2000" dirty="0" err="1"/>
              <a:t>šire</a:t>
            </a:r>
            <a:r>
              <a:rPr lang="en-US" sz="2000" dirty="0"/>
              <a:t> je </a:t>
            </a:r>
            <a:r>
              <a:rPr lang="en-US" sz="2000" dirty="0" err="1"/>
              <a:t>postao</a:t>
            </a:r>
            <a:r>
              <a:rPr lang="en-US" sz="2000" dirty="0"/>
              <a:t> </a:t>
            </a:r>
            <a:r>
              <a:rPr lang="en-US" sz="2000" dirty="0" err="1"/>
              <a:t>poznat</a:t>
            </a:r>
            <a:r>
              <a:rPr lang="en-US" sz="2000" dirty="0"/>
              <a:t> </a:t>
            </a:r>
            <a:r>
              <a:rPr lang="en-US" sz="2000" dirty="0" err="1" smtClean="0"/>
              <a:t>objektnoorijentisani</a:t>
            </a:r>
            <a:r>
              <a:rPr lang="sr-Latn-RS" sz="2000" dirty="0" smtClean="0"/>
              <a:t> </a:t>
            </a:r>
            <a:r>
              <a:rPr lang="en-US" sz="2000" dirty="0" smtClean="0"/>
              <a:t>model </a:t>
            </a:r>
            <a:r>
              <a:rPr lang="en-US" sz="2000" dirty="0" err="1"/>
              <a:t>mišljenja</a:t>
            </a:r>
            <a:r>
              <a:rPr lang="en-US" sz="2000" dirty="0"/>
              <a:t>. </a:t>
            </a:r>
            <a:endParaRPr lang="sr-Latn-RS" sz="2000" dirty="0" smtClean="0"/>
          </a:p>
          <a:p>
            <a:r>
              <a:rPr lang="en-US" sz="2000" dirty="0" err="1" smtClean="0"/>
              <a:t>Posle</a:t>
            </a:r>
            <a:r>
              <a:rPr lang="en-US" sz="2000" dirty="0" smtClean="0"/>
              <a:t> </a:t>
            </a:r>
            <a:r>
              <a:rPr lang="en-US" sz="2000" dirty="0"/>
              <a:t>toga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nastali</a:t>
            </a:r>
            <a:r>
              <a:rPr lang="en-US" sz="2000" dirty="0"/>
              <a:t> </a:t>
            </a:r>
            <a:r>
              <a:rPr lang="en-US" sz="2000" dirty="0" err="1"/>
              <a:t>mnogi</a:t>
            </a:r>
            <a:r>
              <a:rPr lang="en-US" sz="2000" dirty="0"/>
              <a:t> </a:t>
            </a:r>
            <a:r>
              <a:rPr lang="en-US" sz="2000" dirty="0" err="1"/>
              <a:t>objektno-orijentisani</a:t>
            </a:r>
            <a:r>
              <a:rPr lang="en-US" sz="2000" dirty="0"/>
              <a:t> </a:t>
            </a:r>
            <a:r>
              <a:rPr lang="en-US" sz="2000" dirty="0" err="1"/>
              <a:t>programski</a:t>
            </a:r>
            <a:r>
              <a:rPr lang="en-US" sz="2000" dirty="0"/>
              <a:t> </a:t>
            </a:r>
            <a:r>
              <a:rPr lang="en-US" sz="2000" dirty="0" err="1" smtClean="0"/>
              <a:t>jezici</a:t>
            </a:r>
            <a:r>
              <a:rPr lang="sr-Latn-RS" sz="2000" dirty="0"/>
              <a:t> </a:t>
            </a:r>
            <a:r>
              <a:rPr lang="en-US" sz="2000" dirty="0"/>
              <a:t>(Objective C, C++, Eiffel, Clos, Object Pascal, Object Cobol, Ada 9 </a:t>
            </a:r>
            <a:r>
              <a:rPr lang="en-US" sz="2000" dirty="0" err="1"/>
              <a:t>i</a:t>
            </a:r>
            <a:r>
              <a:rPr lang="en-US" sz="2000" dirty="0"/>
              <a:t> JAVA). </a:t>
            </a:r>
            <a:r>
              <a:rPr lang="en-US" sz="2000" dirty="0" err="1"/>
              <a:t>Sledeći</a:t>
            </a:r>
            <a:r>
              <a:rPr lang="en-US" sz="2000" dirty="0"/>
              <a:t> </a:t>
            </a:r>
            <a:r>
              <a:rPr lang="en-US" sz="2000" dirty="0" err="1" smtClean="0"/>
              <a:t>grafikon</a:t>
            </a:r>
            <a:r>
              <a:rPr lang="sr-Latn-RS" sz="2000" dirty="0" smtClean="0"/>
              <a:t> </a:t>
            </a:r>
            <a:r>
              <a:rPr lang="en-US" sz="2000" dirty="0" err="1" smtClean="0"/>
              <a:t>prikazuje</a:t>
            </a:r>
            <a:r>
              <a:rPr lang="en-US" sz="2000" dirty="0" smtClean="0"/>
              <a:t> </a:t>
            </a:r>
            <a:r>
              <a:rPr lang="en-US" sz="2000" dirty="0" err="1"/>
              <a:t>razvojni</a:t>
            </a:r>
            <a:r>
              <a:rPr lang="en-US" sz="2000" dirty="0"/>
              <a:t> </a:t>
            </a:r>
            <a:r>
              <a:rPr lang="en-US" sz="2000" dirty="0" err="1"/>
              <a:t>tok</a:t>
            </a:r>
            <a:r>
              <a:rPr lang="en-US" sz="2000" dirty="0"/>
              <a:t> </a:t>
            </a:r>
            <a:r>
              <a:rPr lang="en-US" sz="2000" dirty="0" err="1"/>
              <a:t>objektno-orijentisanih</a:t>
            </a:r>
            <a:r>
              <a:rPr lang="en-US" sz="2000" dirty="0"/>
              <a:t> </a:t>
            </a:r>
            <a:r>
              <a:rPr lang="en-US" sz="2000" dirty="0" err="1"/>
              <a:t>jezika</a:t>
            </a:r>
            <a:r>
              <a:rPr lang="en-US" sz="2000" dirty="0"/>
              <a:t> u </a:t>
            </a:r>
            <a:r>
              <a:rPr lang="en-US" sz="2000" dirty="0" err="1"/>
              <a:t>kontekstu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ostalim</a:t>
            </a:r>
            <a:r>
              <a:rPr lang="en-US" sz="2000" dirty="0"/>
              <a:t> </a:t>
            </a:r>
            <a:r>
              <a:rPr lang="en-US" sz="2000" dirty="0" err="1"/>
              <a:t>programskim</a:t>
            </a:r>
            <a:r>
              <a:rPr lang="en-US" sz="2000" dirty="0"/>
              <a:t> </a:t>
            </a:r>
            <a:r>
              <a:rPr lang="en-US" sz="2000" dirty="0" err="1"/>
              <a:t>jezicima</a:t>
            </a:r>
            <a:r>
              <a:rPr lang="en-US" sz="20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32790"/>
            <a:ext cx="5129213" cy="3071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878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103330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Dijagrami</a:t>
            </a:r>
            <a:r>
              <a:rPr lang="en-US" b="1" dirty="0" smtClean="0"/>
              <a:t> </a:t>
            </a:r>
            <a:r>
              <a:rPr lang="en-US" b="1" dirty="0" err="1" smtClean="0"/>
              <a:t>raspore</a:t>
            </a:r>
            <a:r>
              <a:rPr lang="sr-Latn-RS" b="1" dirty="0" smtClean="0"/>
              <a:t>dj</a:t>
            </a:r>
            <a:r>
              <a:rPr lang="en-US" b="1" dirty="0" err="1" smtClean="0"/>
              <a:t>ivanja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Opisuju</a:t>
            </a:r>
            <a:r>
              <a:rPr lang="en-US" dirty="0" smtClean="0"/>
              <a:t> </a:t>
            </a:r>
            <a:r>
              <a:rPr lang="en-US" dirty="0" err="1"/>
              <a:t>fizičku</a:t>
            </a:r>
            <a:r>
              <a:rPr lang="en-US" dirty="0"/>
              <a:t> </a:t>
            </a:r>
            <a:r>
              <a:rPr lang="en-US" dirty="0" err="1"/>
              <a:t>organizaciju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, </a:t>
            </a:r>
            <a:r>
              <a:rPr lang="en-US" dirty="0" err="1"/>
              <a:t>prikazuju</a:t>
            </a:r>
            <a:r>
              <a:rPr lang="en-US" dirty="0"/>
              <a:t> </a:t>
            </a:r>
            <a:r>
              <a:rPr lang="en-US" dirty="0" err="1"/>
              <a:t>njegovu</a:t>
            </a:r>
            <a:r>
              <a:rPr lang="en-US" dirty="0"/>
              <a:t> </a:t>
            </a:r>
            <a:r>
              <a:rPr lang="en-US" dirty="0" err="1" smtClean="0"/>
              <a:t>hardversku</a:t>
            </a:r>
            <a:r>
              <a:rPr lang="en-US" dirty="0" smtClean="0"/>
              <a:t>/</a:t>
            </a:r>
            <a:r>
              <a:rPr lang="en-US" dirty="0" err="1" smtClean="0"/>
              <a:t>softversku</a:t>
            </a:r>
            <a:r>
              <a:rPr lang="en-US" dirty="0" smtClean="0"/>
              <a:t> </a:t>
            </a:r>
            <a:r>
              <a:rPr lang="en-US" dirty="0" err="1"/>
              <a:t>arhitekturu</a:t>
            </a:r>
            <a:r>
              <a:rPr lang="en-US" dirty="0"/>
              <a:t>. U </a:t>
            </a:r>
            <a:r>
              <a:rPr lang="en-US" dirty="0" err="1"/>
              <a:t>ovim</a:t>
            </a:r>
            <a:r>
              <a:rPr lang="en-US" dirty="0"/>
              <a:t> </a:t>
            </a:r>
            <a:r>
              <a:rPr lang="en-US" dirty="0" err="1"/>
              <a:t>dijagramima</a:t>
            </a:r>
            <a:r>
              <a:rPr lang="en-US" dirty="0"/>
              <a:t> se </a:t>
            </a:r>
            <a:r>
              <a:rPr lang="en-US" dirty="0" err="1"/>
              <a:t>tačno</a:t>
            </a:r>
            <a:r>
              <a:rPr lang="en-US" dirty="0"/>
              <a:t> </a:t>
            </a:r>
            <a:r>
              <a:rPr lang="en-US" dirty="0" err="1"/>
              <a:t>navodi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hardverske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softverske</a:t>
            </a:r>
            <a:r>
              <a:rPr lang="en-US" dirty="0"/>
              <a:t> </a:t>
            </a:r>
            <a:r>
              <a:rPr lang="en-US" dirty="0" err="1"/>
              <a:t>komponente</a:t>
            </a:r>
            <a:r>
              <a:rPr lang="en-US" dirty="0"/>
              <a:t> </a:t>
            </a:r>
            <a:r>
              <a:rPr lang="en-US" dirty="0" err="1"/>
              <a:t>postoje</a:t>
            </a:r>
            <a:r>
              <a:rPr lang="en-US" dirty="0"/>
              <a:t> u </a:t>
            </a:r>
            <a:r>
              <a:rPr lang="en-US" dirty="0" err="1"/>
              <a:t>sistemu</a:t>
            </a:r>
            <a:r>
              <a:rPr lang="en-US" dirty="0"/>
              <a:t>. Kao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</a:t>
            </a:r>
            <a:r>
              <a:rPr lang="en-US" dirty="0" err="1"/>
              <a:t>softverska</a:t>
            </a:r>
            <a:r>
              <a:rPr lang="en-US" dirty="0"/>
              <a:t> </a:t>
            </a:r>
            <a:r>
              <a:rPr lang="en-US" dirty="0" err="1"/>
              <a:t>komponenta</a:t>
            </a:r>
            <a:r>
              <a:rPr lang="en-US" dirty="0"/>
              <a:t> se </a:t>
            </a:r>
            <a:r>
              <a:rPr lang="en-US" dirty="0" err="1"/>
              <a:t>izvršava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hardverskoj</a:t>
            </a:r>
            <a:r>
              <a:rPr lang="en-US" dirty="0"/>
              <a:t> </a:t>
            </a:r>
            <a:r>
              <a:rPr lang="en-US" dirty="0" err="1"/>
              <a:t>komponenti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17133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957105"/>
          </a:xfrm>
        </p:spPr>
        <p:txBody>
          <a:bodyPr>
            <a:normAutofit/>
          </a:bodyPr>
          <a:lstStyle/>
          <a:p>
            <a:r>
              <a:rPr lang="en-US" sz="4000" b="1" dirty="0"/>
              <a:t>PRAVILA </a:t>
            </a:r>
            <a:r>
              <a:rPr lang="en-US" sz="4000" b="1" dirty="0" smtClean="0"/>
              <a:t>UML-</a:t>
            </a:r>
            <a:r>
              <a:rPr lang="sr-Latn-RS" sz="4000" b="1" dirty="0" smtClean="0"/>
              <a:t>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UML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brojna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se </a:t>
            </a:r>
            <a:r>
              <a:rPr lang="en-US" dirty="0" err="1"/>
              <a:t>definiše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treba</a:t>
            </a:r>
            <a:r>
              <a:rPr lang="en-US" dirty="0"/>
              <a:t> da </a:t>
            </a:r>
            <a:r>
              <a:rPr lang="en-US" dirty="0" err="1"/>
              <a:t>izgleda</a:t>
            </a:r>
            <a:r>
              <a:rPr lang="en-US" dirty="0"/>
              <a:t>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formiran</a:t>
            </a:r>
            <a:r>
              <a:rPr lang="en-US" dirty="0"/>
              <a:t> model.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formiran</a:t>
            </a:r>
            <a:r>
              <a:rPr lang="en-US" dirty="0"/>
              <a:t> model je </a:t>
            </a:r>
            <a:r>
              <a:rPr lang="en-US" dirty="0" err="1"/>
              <a:t>semantički</a:t>
            </a:r>
            <a:r>
              <a:rPr lang="en-US" dirty="0"/>
              <a:t> </a:t>
            </a:r>
            <a:r>
              <a:rPr lang="en-US" dirty="0" err="1"/>
              <a:t>konzistentan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u </a:t>
            </a:r>
            <a:r>
              <a:rPr lang="en-US" dirty="0" err="1"/>
              <a:t>skladu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svim</a:t>
            </a:r>
            <a:r>
              <a:rPr lang="en-US" dirty="0"/>
              <a:t> </a:t>
            </a:r>
            <a:r>
              <a:rPr lang="en-US" dirty="0" err="1"/>
              <a:t>drugim</a:t>
            </a:r>
            <a:r>
              <a:rPr lang="en-US" dirty="0"/>
              <a:t> </a:t>
            </a:r>
            <a:r>
              <a:rPr lang="en-US" dirty="0" err="1"/>
              <a:t>modelima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kojima</a:t>
            </a:r>
            <a:r>
              <a:rPr lang="en-US" dirty="0"/>
              <a:t> je </a:t>
            </a:r>
            <a:r>
              <a:rPr lang="en-US" dirty="0" err="1"/>
              <a:t>povezan</a:t>
            </a:r>
            <a:r>
              <a:rPr lang="en-US" dirty="0"/>
              <a:t>. UML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semantička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 smtClean="0"/>
              <a:t>: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1. </a:t>
            </a:r>
            <a:r>
              <a:rPr lang="en-US" dirty="0" err="1"/>
              <a:t>Imena-kako</a:t>
            </a:r>
            <a:r>
              <a:rPr lang="en-US" dirty="0"/>
              <a:t> se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nazivati</a:t>
            </a:r>
            <a:r>
              <a:rPr lang="en-US" dirty="0"/>
              <a:t> </a:t>
            </a:r>
            <a:r>
              <a:rPr lang="en-US" dirty="0" err="1"/>
              <a:t>stvari</a:t>
            </a:r>
            <a:r>
              <a:rPr lang="en-US" dirty="0"/>
              <a:t>/</a:t>
            </a:r>
            <a:r>
              <a:rPr lang="en-US" dirty="0" err="1"/>
              <a:t>relacije</a:t>
            </a:r>
            <a:r>
              <a:rPr lang="en-US" dirty="0"/>
              <a:t>/</a:t>
            </a:r>
            <a:r>
              <a:rPr lang="en-US" dirty="0" err="1"/>
              <a:t>dijagrami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dirty="0"/>
              <a:t>2. </a:t>
            </a:r>
            <a:r>
              <a:rPr lang="en-US" dirty="0" err="1"/>
              <a:t>Doseg-kontekst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specifično</a:t>
            </a:r>
            <a:r>
              <a:rPr lang="en-US" dirty="0"/>
              <a:t> </a:t>
            </a:r>
            <a:r>
              <a:rPr lang="en-US" dirty="0" err="1"/>
              <a:t>značenje</a:t>
            </a:r>
            <a:r>
              <a:rPr lang="en-US" dirty="0"/>
              <a:t> </a:t>
            </a:r>
            <a:r>
              <a:rPr lang="en-US" dirty="0" err="1"/>
              <a:t>imenu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en-US" dirty="0"/>
              <a:t>3. </a:t>
            </a:r>
            <a:r>
              <a:rPr lang="en-US" dirty="0" err="1"/>
              <a:t>Vidljivost-kako</a:t>
            </a:r>
            <a:r>
              <a:rPr lang="en-US" dirty="0"/>
              <a:t> ta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da vide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koriste</a:t>
            </a:r>
            <a:r>
              <a:rPr lang="en-US" dirty="0"/>
              <a:t> </a:t>
            </a:r>
            <a:r>
              <a:rPr lang="en-US" dirty="0" err="1"/>
              <a:t>ostali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it-IT" dirty="0"/>
              <a:t>4. Integritet-kako stvari na pravi način povezati sa drugima </a:t>
            </a:r>
          </a:p>
          <a:p>
            <a:pPr marL="400050" lvl="1" indent="0">
              <a:buNone/>
            </a:pPr>
            <a:r>
              <a:rPr lang="en-US" dirty="0"/>
              <a:t>5. </a:t>
            </a:r>
            <a:r>
              <a:rPr lang="en-US" dirty="0" err="1"/>
              <a:t>IzvoĎenje-pokrenuti</a:t>
            </a:r>
            <a:r>
              <a:rPr lang="en-US" dirty="0"/>
              <a:t>/</a:t>
            </a:r>
            <a:r>
              <a:rPr lang="en-US" dirty="0" err="1"/>
              <a:t>simulirati</a:t>
            </a:r>
            <a:r>
              <a:rPr lang="en-US" dirty="0"/>
              <a:t> </a:t>
            </a:r>
            <a:r>
              <a:rPr lang="en-US" dirty="0" err="1"/>
              <a:t>dinamički</a:t>
            </a:r>
            <a:r>
              <a:rPr lang="en-US" dirty="0"/>
              <a:t> model </a:t>
            </a:r>
          </a:p>
          <a:p>
            <a:endParaRPr lang="en-US" dirty="0"/>
          </a:p>
          <a:p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grade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razvoja</a:t>
            </a:r>
            <a:r>
              <a:rPr lang="en-US" dirty="0"/>
              <a:t> </a:t>
            </a:r>
            <a:r>
              <a:rPr lang="en-US" dirty="0" err="1"/>
              <a:t>sistema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oslanja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softver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tendeciju</a:t>
            </a:r>
            <a:r>
              <a:rPr lang="en-US" dirty="0"/>
              <a:t> </a:t>
            </a:r>
            <a:r>
              <a:rPr lang="en-US" dirty="0" err="1"/>
              <a:t>povećanja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smtClean="0"/>
              <a:t>a </a:t>
            </a:r>
            <a:r>
              <a:rPr lang="en-US" dirty="0" err="1"/>
              <a:t>različiti</a:t>
            </a:r>
            <a:r>
              <a:rPr lang="en-US" dirty="0"/>
              <a:t> </a:t>
            </a:r>
            <a:r>
              <a:rPr lang="en-US" dirty="0" err="1"/>
              <a:t>korisnici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videti</a:t>
            </a:r>
            <a:r>
              <a:rPr lang="en-US" dirty="0"/>
              <a:t> u </a:t>
            </a:r>
            <a:r>
              <a:rPr lang="en-US" dirty="0" err="1"/>
              <a:t>različito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različite</a:t>
            </a:r>
            <a:r>
              <a:rPr lang="en-US" dirty="0"/>
              <a:t> </a:t>
            </a:r>
            <a:r>
              <a:rPr lang="en-US" dirty="0" err="1"/>
              <a:t>načine</a:t>
            </a:r>
            <a:r>
              <a:rPr lang="en-US" dirty="0"/>
              <a:t>.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razvojni</a:t>
            </a:r>
            <a:r>
              <a:rPr lang="en-US" dirty="0"/>
              <a:t> </a:t>
            </a:r>
            <a:r>
              <a:rPr lang="en-US" dirty="0" err="1"/>
              <a:t>timovi</a:t>
            </a:r>
            <a:r>
              <a:rPr lang="en-US" dirty="0"/>
              <a:t> ne grade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oblikovane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već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modele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 smtClean="0"/>
              <a:t>:</a:t>
            </a:r>
            <a:endParaRPr lang="sr-Latn-R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1. </a:t>
            </a:r>
            <a:r>
              <a:rPr lang="en-US" dirty="0" err="1"/>
              <a:t>Neotkriveni-neki</a:t>
            </a:r>
            <a:r>
              <a:rPr lang="en-US" dirty="0"/>
              <a:t> </a:t>
            </a:r>
            <a:r>
              <a:rPr lang="en-US" dirty="0" err="1"/>
              <a:t>elementi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sakriveni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pogled</a:t>
            </a:r>
            <a:r>
              <a:rPr lang="en-US" dirty="0"/>
              <a:t> bio </a:t>
            </a:r>
            <a:r>
              <a:rPr lang="en-US" dirty="0" err="1"/>
              <a:t>jednostavniji</a:t>
            </a:r>
            <a:r>
              <a:rPr lang="en-US" dirty="0"/>
              <a:t> </a:t>
            </a:r>
          </a:p>
          <a:p>
            <a:pPr marL="400050" lvl="1" indent="0">
              <a:buNone/>
            </a:pPr>
            <a:r>
              <a:rPr lang="pl-PL" dirty="0"/>
              <a:t>2. Nekompletni-neki elementi mogu da nedostaju </a:t>
            </a:r>
          </a:p>
          <a:p>
            <a:pPr marL="400050" lvl="1" indent="0">
              <a:buNone/>
            </a:pPr>
            <a:r>
              <a:rPr lang="sv-SE" dirty="0"/>
              <a:t>3. Nekonzistentni-Integritet modela nije zagarantovan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018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vi-VN" b="1" dirty="0">
                <a:latin typeface="Calibri" panose="020F0502020204030204" pitchFamily="34" charset="0"/>
                <a:cs typeface="Calibri" panose="020F0502020204030204" pitchFamily="34" charset="0"/>
              </a:rPr>
              <a:t>Modeliranje hijerarhijski struktuiranih </a:t>
            </a:r>
            <a:r>
              <a:rPr lang="vi-VN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veza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snovni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zadatak pri razvoju softvera za određenu postavku problema da utvrde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osnovnu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mrežu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međusobnih odnosa klasa, da analiziraju njihove unutrašnje međuzavisnosti i (na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osnovu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UML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modeliraju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da bi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osnovu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toga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mogli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dobijene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modele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prevedu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izvršni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program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U notaciji UML za ove zadatke stoje na raspolaganju klasni i objektni dijagrami, koji </a:t>
            </a:r>
            <a:r>
              <a:rPr lang="pl-PL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služe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tome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da se iznađene strukturalne međuzavisnosti formalno i razumljivo mogu (matematički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definisati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Ali, to ne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znači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formalni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opis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bude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uvek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jednoznačan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Dijagrami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često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osobinu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da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problem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više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reprezentacionih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alternativa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ali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svaka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pojedina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svesti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neku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treću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alternativu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sr-Latn-RS" sz="2000" dirty="0" smtClean="0"/>
          </a:p>
          <a:p>
            <a:r>
              <a:rPr lang="it-IT" sz="2100" dirty="0">
                <a:latin typeface="Calibri" panose="020F0502020204030204" pitchFamily="34" charset="0"/>
                <a:cs typeface="Calibri" panose="020F0502020204030204" pitchFamily="34" charset="0"/>
              </a:rPr>
              <a:t>Princip nasleđivanja se pritom ne treba primeniti naivno; treba paziti da će se pri</a:t>
            </a:r>
            <a:r>
              <a:rPr lang="sr-Latn-R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100" dirty="0">
                <a:latin typeface="Calibri" panose="020F0502020204030204" pitchFamily="34" charset="0"/>
                <a:cs typeface="Calibri" panose="020F0502020204030204" pitchFamily="34" charset="0"/>
              </a:rPr>
              <a:t>nasleđivanju informacija iz jedne tzv. gornje klase u odgovarajuće donje klase preneti takođe i sve</a:t>
            </a:r>
            <a:r>
              <a:rPr lang="sr-Latn-R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odgovornosti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zadaci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gornje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pravom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pristupa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metodama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Dalje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treba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paziti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da se</a:t>
            </a:r>
            <a:r>
              <a:rPr lang="sr-Latn-R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100" dirty="0">
                <a:latin typeface="Calibri" panose="020F0502020204030204" pitchFamily="34" charset="0"/>
                <a:cs typeface="Calibri" panose="020F0502020204030204" pitchFamily="34" charset="0"/>
              </a:rPr>
              <a:t>„nasleđene osobine” moraju izmenama prilagoditi zadacima donje klase: nasleđene metode treba uz</a:t>
            </a:r>
            <a:r>
              <a:rPr lang="sr-Latn-RS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100" dirty="0">
                <a:latin typeface="Calibri" panose="020F0502020204030204" pitchFamily="34" charset="0"/>
                <a:cs typeface="Calibri" panose="020F0502020204030204" pitchFamily="34" charset="0"/>
              </a:rPr>
              <a:t>pridržavanje određenih pravila (jednakost imena i saglasnost u listi parametara) prepisati!</a:t>
            </a:r>
            <a:endParaRPr lang="en-US"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759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/>
              <a:t>UML- </a:t>
            </a:r>
            <a:r>
              <a:rPr lang="en-US" b="1" dirty="0" err="1"/>
              <a:t>notacija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UML </a:t>
            </a:r>
            <a:r>
              <a:rPr lang="en-US" sz="2000" dirty="0" err="1"/>
              <a:t>predstavljanje</a:t>
            </a:r>
            <a:r>
              <a:rPr lang="en-US" sz="2000" dirty="0"/>
              <a:t> </a:t>
            </a:r>
            <a:r>
              <a:rPr lang="en-US" sz="2000" dirty="0" err="1"/>
              <a:t>hijerarhije</a:t>
            </a:r>
            <a:r>
              <a:rPr lang="en-US" sz="2000" dirty="0"/>
              <a:t> u </a:t>
            </a:r>
            <a:r>
              <a:rPr lang="en-US" sz="2000" dirty="0" err="1"/>
              <a:t>obliku</a:t>
            </a:r>
            <a:r>
              <a:rPr lang="en-US" sz="2000" dirty="0"/>
              <a:t> </a:t>
            </a:r>
            <a:r>
              <a:rPr lang="en-US" sz="2000" dirty="0" err="1"/>
              <a:t>klasnog</a:t>
            </a:r>
            <a:r>
              <a:rPr lang="en-US" sz="2000" dirty="0"/>
              <a:t> </a:t>
            </a:r>
            <a:r>
              <a:rPr lang="en-US" sz="2000" dirty="0" err="1"/>
              <a:t>dijagrama</a:t>
            </a:r>
            <a:r>
              <a:rPr lang="en-US" sz="2000" dirty="0"/>
              <a:t> </a:t>
            </a:r>
            <a:r>
              <a:rPr lang="en-US" sz="2000" dirty="0" err="1"/>
              <a:t>široko</a:t>
            </a:r>
            <a:r>
              <a:rPr lang="en-US" sz="2000" dirty="0"/>
              <a:t> se </a:t>
            </a:r>
            <a:r>
              <a:rPr lang="en-US" sz="2000" dirty="0" err="1"/>
              <a:t>oslanja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 smtClean="0"/>
              <a:t>logiku</a:t>
            </a:r>
            <a:r>
              <a:rPr lang="sr-Latn-RS" sz="2000" dirty="0" smtClean="0"/>
              <a:t>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naslednog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stabla. Nasledni odnos između gornjih klasa sa karakteristikama predodređenog značaja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/>
              <a:t>direktnih</a:t>
            </a:r>
            <a:r>
              <a:rPr lang="en-US" sz="2000" dirty="0" smtClean="0"/>
              <a:t> </a:t>
            </a:r>
            <a:r>
              <a:rPr lang="en-US" sz="2000" dirty="0" err="1"/>
              <a:t>podklasa</a:t>
            </a:r>
            <a:r>
              <a:rPr lang="en-US" sz="2000" dirty="0"/>
              <a:t> se </a:t>
            </a:r>
            <a:r>
              <a:rPr lang="en-US" sz="2000" dirty="0" err="1"/>
              <a:t>jasno</a:t>
            </a:r>
            <a:r>
              <a:rPr lang="en-US" sz="2000" dirty="0"/>
              <a:t> </a:t>
            </a:r>
            <a:r>
              <a:rPr lang="en-US" sz="2000" dirty="0" err="1"/>
              <a:t>označava</a:t>
            </a:r>
            <a:r>
              <a:rPr lang="en-US" sz="2000" dirty="0"/>
              <a:t> </a:t>
            </a:r>
            <a:r>
              <a:rPr lang="en-US" sz="2000" dirty="0" err="1"/>
              <a:t>strelicom</a:t>
            </a:r>
            <a:r>
              <a:rPr lang="en-US" sz="2000" dirty="0"/>
              <a:t> </a:t>
            </a:r>
            <a:r>
              <a:rPr lang="en-US" sz="2000" dirty="0" err="1"/>
              <a:t>sa</a:t>
            </a:r>
            <a:r>
              <a:rPr lang="en-US" sz="2000" dirty="0"/>
              <a:t> </a:t>
            </a:r>
            <a:r>
              <a:rPr lang="en-US" sz="2000" dirty="0" err="1"/>
              <a:t>neispunjenom</a:t>
            </a:r>
            <a:r>
              <a:rPr lang="en-US" sz="2000" dirty="0"/>
              <a:t> </a:t>
            </a:r>
            <a:r>
              <a:rPr lang="en-US" sz="2000" dirty="0" err="1"/>
              <a:t>vrhom</a:t>
            </a:r>
            <a:r>
              <a:rPr lang="en-US" sz="2000" dirty="0"/>
              <a:t> </a:t>
            </a:r>
            <a:r>
              <a:rPr lang="en-US" sz="2000" dirty="0" err="1"/>
              <a:t>strelice</a:t>
            </a:r>
            <a:r>
              <a:rPr lang="en-US" sz="2000" dirty="0"/>
              <a:t>. </a:t>
            </a:r>
            <a:r>
              <a:rPr lang="en-US" sz="2000" dirty="0" err="1"/>
              <a:t>Vrh</a:t>
            </a:r>
            <a:r>
              <a:rPr lang="en-US" sz="2000" dirty="0"/>
              <a:t> </a:t>
            </a:r>
            <a:r>
              <a:rPr lang="en-US" sz="2000" dirty="0" err="1"/>
              <a:t>strelice</a:t>
            </a:r>
            <a:r>
              <a:rPr lang="en-US" sz="2000" dirty="0"/>
              <a:t> </a:t>
            </a:r>
            <a:r>
              <a:rPr lang="en-US" sz="2000" dirty="0" smtClean="0"/>
              <a:t>je</a:t>
            </a:r>
            <a:r>
              <a:rPr lang="sr-Latn-RS" sz="2000" dirty="0" smtClean="0"/>
              <a:t> </a:t>
            </a:r>
            <a:r>
              <a:rPr lang="en-US" sz="2000" dirty="0" err="1" smtClean="0"/>
              <a:t>pritom</a:t>
            </a:r>
            <a:r>
              <a:rPr lang="en-US" sz="2000" dirty="0" smtClean="0"/>
              <a:t> </a:t>
            </a:r>
            <a:r>
              <a:rPr lang="en-US" sz="2000" dirty="0" err="1"/>
              <a:t>okrenut</a:t>
            </a:r>
            <a:r>
              <a:rPr lang="en-US" sz="2000" dirty="0"/>
              <a:t> u </a:t>
            </a:r>
            <a:r>
              <a:rPr lang="en-US" sz="2000" dirty="0" err="1"/>
              <a:t>pravcu</a:t>
            </a:r>
            <a:r>
              <a:rPr lang="en-US" sz="2000" dirty="0"/>
              <a:t> </a:t>
            </a:r>
            <a:r>
              <a:rPr lang="en-US" sz="2000" dirty="0" err="1"/>
              <a:t>gornje</a:t>
            </a:r>
            <a:r>
              <a:rPr lang="en-US" sz="2000" dirty="0"/>
              <a:t> </a:t>
            </a:r>
            <a:r>
              <a:rPr lang="en-US" sz="2000" dirty="0" err="1"/>
              <a:t>klase</a:t>
            </a:r>
            <a:r>
              <a:rPr lang="en-US" sz="2000" dirty="0"/>
              <a:t>; </a:t>
            </a:r>
            <a:r>
              <a:rPr lang="en-US" sz="2000" dirty="0" err="1"/>
              <a:t>pojedine</a:t>
            </a:r>
            <a:r>
              <a:rPr lang="en-US" sz="2000" dirty="0"/>
              <a:t> </a:t>
            </a:r>
            <a:r>
              <a:rPr lang="en-US" sz="2000" dirty="0" err="1"/>
              <a:t>strelice</a:t>
            </a:r>
            <a:r>
              <a:rPr lang="en-US" sz="2000" dirty="0"/>
              <a:t> se </a:t>
            </a:r>
            <a:r>
              <a:rPr lang="en-US" sz="2000" dirty="0" err="1"/>
              <a:t>mogu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izboru</a:t>
            </a:r>
            <a:r>
              <a:rPr lang="en-US" sz="2000" dirty="0"/>
              <a:t> </a:t>
            </a:r>
            <a:r>
              <a:rPr lang="en-US" sz="2000" dirty="0" err="1"/>
              <a:t>jednom</a:t>
            </a:r>
            <a:r>
              <a:rPr lang="en-US" sz="2000" dirty="0"/>
              <a:t> </a:t>
            </a:r>
            <a:r>
              <a:rPr lang="en-US" sz="2000" dirty="0" err="1" smtClean="0"/>
              <a:t>zajedničkom</a:t>
            </a:r>
            <a:r>
              <a:rPr lang="sr-Latn-RS" sz="2000" dirty="0" smtClean="0"/>
              <a:t> </a:t>
            </a:r>
            <a:r>
              <a:rPr lang="pl-PL" sz="2000" dirty="0" smtClean="0"/>
              <a:t>linijom </a:t>
            </a:r>
            <a:r>
              <a:rPr lang="pl-PL" sz="2000" dirty="0"/>
              <a:t>spojiti u jednu strelicu.</a:t>
            </a:r>
            <a:endParaRPr lang="en-US" sz="20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66" y="3124200"/>
            <a:ext cx="73628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4051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b="1" dirty="0" err="1"/>
              <a:t>Hijerarhija</a:t>
            </a:r>
            <a:r>
              <a:rPr lang="en-US" b="1" dirty="0"/>
              <a:t>: </a:t>
            </a:r>
            <a:r>
              <a:rPr lang="en-US" b="1" dirty="0" err="1"/>
              <a:t>Univerzitet</a:t>
            </a:r>
            <a:r>
              <a:rPr lang="en-US" b="1" dirty="0"/>
              <a:t> </a:t>
            </a:r>
            <a:r>
              <a:rPr lang="en-US" b="1" dirty="0" err="1"/>
              <a:t>Niš</a:t>
            </a:r>
            <a:endParaRPr lang="en-US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16" y="838200"/>
            <a:ext cx="70961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27" y="3429000"/>
            <a:ext cx="7096125" cy="344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59572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1033305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>Hijerarhijski r</a:t>
            </a:r>
            <a:r>
              <a:rPr lang="en-US" b="1" dirty="0" err="1" smtClean="0"/>
              <a:t>odoslov</a:t>
            </a:r>
            <a:r>
              <a:rPr lang="en-US" b="1" dirty="0" smtClean="0"/>
              <a:t> </a:t>
            </a:r>
            <a:r>
              <a:rPr lang="en-US" b="1" dirty="0" err="1"/>
              <a:t>loze</a:t>
            </a:r>
            <a:r>
              <a:rPr lang="en-US" b="1" dirty="0"/>
              <a:t> </a:t>
            </a:r>
            <a:r>
              <a:rPr lang="en-US" b="1" dirty="0" err="1"/>
              <a:t>Nemanjića</a:t>
            </a:r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219200"/>
            <a:ext cx="752475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68617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Modeliranje pomoću UML i prevođenje u programu JAVA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Autofit/>
          </a:bodyPr>
          <a:lstStyle/>
          <a:p>
            <a:r>
              <a:rPr lang="vi-VN" sz="2500" dirty="0">
                <a:latin typeface="Calibri" panose="020F0502020204030204" pitchFamily="34" charset="0"/>
                <a:cs typeface="Calibri" panose="020F0502020204030204" pitchFamily="34" charset="0"/>
              </a:rPr>
              <a:t>Na osnovu činjenice da se UML u međuvremenu razvio u svetski priznati standard, </a:t>
            </a:r>
            <a:r>
              <a:rPr lang="vi-V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sr-Latn-R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Inženjerskoj </a:t>
            </a:r>
            <a:r>
              <a:rPr lang="pl-PL" sz="2500" dirty="0">
                <a:latin typeface="Calibri" panose="020F0502020204030204" pitchFamily="34" charset="0"/>
                <a:cs typeface="Calibri" panose="020F0502020204030204" pitchFamily="34" charset="0"/>
              </a:rPr>
              <a:t>informatici je izabran za standardni jezik za opis problema, a u oblasti </a:t>
            </a:r>
            <a:r>
              <a:rPr lang="pl-PL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programiranja 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mu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je data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prednost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sr-Latn-RS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Drugim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rečima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daje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prednost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objektivno-orijentisanom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modeliranju</a:t>
            </a:r>
            <a:r>
              <a:rPr lang="sr-Latn-R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kojim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omogućava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misaoni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prodor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rešenje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Tek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pošto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taj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prodor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uspešan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sr-Latn-R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okrećemo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se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programiranju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problemskog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rešenja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osnovu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metamodela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notiranog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u UML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jeziku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Da bi se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ovaj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školski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model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mogao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slediti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moraju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izložiti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najvažniji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elementi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najvažniji</a:t>
            </a:r>
            <a:r>
              <a:rPr lang="sr-Latn-R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formalizmi</a:t>
            </a:r>
            <a:r>
              <a:rPr lang="en-US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UML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jezika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46714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611188" y="614719"/>
            <a:ext cx="3240087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err="1">
                <a:solidFill>
                  <a:srgbClr val="DF0000"/>
                </a:solidFill>
              </a:rPr>
              <a:t>Objektno-orijentisano</a:t>
            </a:r>
            <a:r>
              <a:rPr lang="en-US" altLang="en-US" b="1" dirty="0">
                <a:solidFill>
                  <a:srgbClr val="DF0000"/>
                </a:solidFill>
              </a:rPr>
              <a:t> </a:t>
            </a:r>
            <a:r>
              <a:rPr lang="en-US" altLang="en-US" b="1" dirty="0" err="1">
                <a:solidFill>
                  <a:srgbClr val="DF0000"/>
                </a:solidFill>
              </a:rPr>
              <a:t>programiranje</a:t>
            </a:r>
            <a:endParaRPr lang="en-US" altLang="en-US" b="1" dirty="0">
              <a:solidFill>
                <a:srgbClr val="D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err="1">
                <a:solidFill>
                  <a:srgbClr val="000066"/>
                </a:solidFill>
              </a:rPr>
              <a:t>Predstavlja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implementacionu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metodu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kod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koje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su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programi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organizovani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kao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kooperativni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skup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objekata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pri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čemu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svaki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objekat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predstavlja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instancu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neke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klase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iz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hijerarhij</a:t>
            </a:r>
            <a:r>
              <a:rPr lang="sr-Latn-CS" altLang="en-US" dirty="0">
                <a:solidFill>
                  <a:srgbClr val="000066"/>
                </a:solidFill>
              </a:rPr>
              <a:t>e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klasa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nastale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na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bazi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relacija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nasleđivanja</a:t>
            </a:r>
            <a:r>
              <a:rPr lang="en-US" altLang="en-US" dirty="0">
                <a:solidFill>
                  <a:srgbClr val="000066"/>
                </a:solidFill>
              </a:rPr>
              <a:t> (inheritance).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4572000" y="614719"/>
            <a:ext cx="360045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 err="1">
                <a:solidFill>
                  <a:srgbClr val="DF0000"/>
                </a:solidFill>
              </a:rPr>
              <a:t>Objektno-orijentisani</a:t>
            </a:r>
            <a:r>
              <a:rPr lang="en-US" altLang="en-US" b="1" dirty="0">
                <a:solidFill>
                  <a:srgbClr val="DF0000"/>
                </a:solidFill>
              </a:rPr>
              <a:t> </a:t>
            </a:r>
            <a:r>
              <a:rPr lang="en-US" altLang="en-US" b="1" dirty="0" err="1">
                <a:solidFill>
                  <a:srgbClr val="DF0000"/>
                </a:solidFill>
              </a:rPr>
              <a:t>dizajn</a:t>
            </a:r>
            <a:endParaRPr lang="sr-Latn-CS" altLang="en-US" b="1" dirty="0">
              <a:solidFill>
                <a:srgbClr val="DF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</a:pPr>
            <a:endParaRPr lang="en-US" altLang="en-US" b="1" dirty="0">
              <a:solidFill>
                <a:srgbClr val="D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err="1">
                <a:solidFill>
                  <a:srgbClr val="000066"/>
                </a:solidFill>
              </a:rPr>
              <a:t>Predstavlja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projektantsku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metodu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koja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obuhvata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proces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objektno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orijentisane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dekompozicije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notaciju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za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iskazivanje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logičkih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fizičkih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kao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statičkih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dinamičkih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modela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posmatranog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sistema</a:t>
            </a:r>
            <a:r>
              <a:rPr lang="en-US" altLang="en-US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611188" y="4142144"/>
            <a:ext cx="3024187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b="1">
                <a:solidFill>
                  <a:srgbClr val="DF0000"/>
                </a:solidFill>
              </a:rPr>
              <a:t>Objektno-orijentisana analiza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solidFill>
                  <a:srgbClr val="000066"/>
                </a:solidFill>
              </a:rPr>
              <a:t>Predstavlja analitičarsku metodu koja zahteve</a:t>
            </a:r>
            <a:r>
              <a:rPr lang="sr-Latn-CS" altLang="en-US">
                <a:solidFill>
                  <a:srgbClr val="000066"/>
                </a:solidFill>
              </a:rPr>
              <a:t> </a:t>
            </a:r>
            <a:r>
              <a:rPr lang="en-US" altLang="en-US">
                <a:solidFill>
                  <a:srgbClr val="000066"/>
                </a:solidFill>
              </a:rPr>
              <a:t>(requirements) posmatra iz perspektive </a:t>
            </a:r>
            <a:r>
              <a:rPr lang="en-US" altLang="en-US" b="1">
                <a:solidFill>
                  <a:srgbClr val="000066"/>
                </a:solidFill>
              </a:rPr>
              <a:t>KLASA i OBJEKATA</a:t>
            </a:r>
            <a:r>
              <a:rPr lang="en-US" altLang="en-US">
                <a:solidFill>
                  <a:srgbClr val="000066"/>
                </a:solidFill>
              </a:rPr>
              <a:t> koji pripada domenu problema.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4500563" y="3134082"/>
            <a:ext cx="4392612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sr-Latn-RS" altLang="en-US" b="1" dirty="0" smtClean="0">
                <a:solidFill>
                  <a:srgbClr val="DF0000"/>
                </a:solidFill>
              </a:rPr>
              <a:t>Objektno</a:t>
            </a:r>
            <a:r>
              <a:rPr lang="en-US" altLang="en-US" b="1" dirty="0" smtClean="0">
                <a:solidFill>
                  <a:srgbClr val="DF0000"/>
                </a:solidFill>
              </a:rPr>
              <a:t>-</a:t>
            </a:r>
            <a:r>
              <a:rPr lang="en-US" altLang="en-US" b="1" dirty="0" err="1" smtClean="0">
                <a:solidFill>
                  <a:srgbClr val="DF0000"/>
                </a:solidFill>
              </a:rPr>
              <a:t>orijentisano</a:t>
            </a:r>
            <a:r>
              <a:rPr lang="sr-Latn-RS" altLang="en-US" b="1" dirty="0" smtClean="0">
                <a:solidFill>
                  <a:srgbClr val="DF0000"/>
                </a:solidFill>
              </a:rPr>
              <a:t> </a:t>
            </a:r>
            <a:r>
              <a:rPr lang="en-US" altLang="en-US" b="1" dirty="0" err="1" smtClean="0">
                <a:solidFill>
                  <a:srgbClr val="DF0000"/>
                </a:solidFill>
              </a:rPr>
              <a:t>modeliranja</a:t>
            </a:r>
            <a:endParaRPr lang="en-US" altLang="en-US" b="1" dirty="0">
              <a:solidFill>
                <a:srgbClr val="DF000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err="1">
                <a:solidFill>
                  <a:srgbClr val="000066"/>
                </a:solidFill>
              </a:rPr>
              <a:t>Razlikujemo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četiri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osnovna</a:t>
            </a:r>
            <a:r>
              <a:rPr lang="en-US" altLang="en-US" dirty="0">
                <a:solidFill>
                  <a:srgbClr val="000066"/>
                </a:solidFill>
              </a:rPr>
              <a:t>:</a:t>
            </a:r>
            <a:endParaRPr lang="sr-Latn-CS" altLang="en-US" b="1" dirty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r-Latn-CS" altLang="en-US" b="1" dirty="0">
                <a:solidFill>
                  <a:srgbClr val="000066"/>
                </a:solidFill>
              </a:rPr>
              <a:t>APSTRAKCIJA ( Abstraction 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r-Latn-CS" altLang="en-US" b="1" dirty="0">
                <a:solidFill>
                  <a:srgbClr val="000066"/>
                </a:solidFill>
              </a:rPr>
              <a:t>ENKAPSULACIJA ( Encapsulation 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NASLE</a:t>
            </a:r>
            <a:r>
              <a:rPr lang="sr-Latn-CS" altLang="en-US" b="1" dirty="0">
                <a:solidFill>
                  <a:srgbClr val="000066"/>
                </a:solidFill>
              </a:rPr>
              <a:t>Đ</a:t>
            </a:r>
            <a:r>
              <a:rPr lang="en-US" altLang="en-US" b="1" dirty="0">
                <a:solidFill>
                  <a:srgbClr val="000066"/>
                </a:solidFill>
              </a:rPr>
              <a:t>IVANJE</a:t>
            </a:r>
            <a:r>
              <a:rPr lang="sr-Latn-CS" altLang="en-US" b="1" dirty="0">
                <a:solidFill>
                  <a:srgbClr val="000066"/>
                </a:solidFill>
              </a:rPr>
              <a:t> ( Inheritance 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b="1" dirty="0">
                <a:solidFill>
                  <a:srgbClr val="000066"/>
                </a:solidFill>
              </a:rPr>
              <a:t>POLIMORFIZAM</a:t>
            </a:r>
            <a:r>
              <a:rPr lang="sr-Latn-CS" altLang="en-US" b="1" dirty="0">
                <a:solidFill>
                  <a:srgbClr val="000066"/>
                </a:solidFill>
              </a:rPr>
              <a:t> ( Polymorphism )</a:t>
            </a:r>
            <a:endParaRPr lang="en-US" altLang="en-US" b="1" dirty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US" altLang="en-US" dirty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err="1">
                <a:solidFill>
                  <a:srgbClr val="000066"/>
                </a:solidFill>
              </a:rPr>
              <a:t>i</a:t>
            </a:r>
            <a:r>
              <a:rPr lang="en-US" altLang="en-US" dirty="0">
                <a:solidFill>
                  <a:srgbClr val="000066"/>
                </a:solidFill>
              </a:rPr>
              <a:t> tri </a:t>
            </a:r>
            <a:r>
              <a:rPr lang="en-US" altLang="en-US" dirty="0" err="1">
                <a:solidFill>
                  <a:srgbClr val="000066"/>
                </a:solidFill>
              </a:rPr>
              <a:t>sporedna</a:t>
            </a:r>
            <a:r>
              <a:rPr lang="en-US" altLang="en-US" dirty="0">
                <a:solidFill>
                  <a:srgbClr val="000066"/>
                </a:solidFill>
              </a:rPr>
              <a:t>:</a:t>
            </a:r>
            <a:endParaRPr lang="sr-Latn-CS" altLang="en-US" b="1" dirty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r-Latn-CS" altLang="en-US" b="1" dirty="0">
                <a:solidFill>
                  <a:srgbClr val="000066"/>
                </a:solidFill>
              </a:rPr>
              <a:t>TIPIZACIJA ( Typing 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r-Latn-CS" altLang="en-US" b="1" dirty="0">
                <a:solidFill>
                  <a:srgbClr val="000066"/>
                </a:solidFill>
              </a:rPr>
              <a:t>KONKURENCIJA ( Concurency )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sr-Latn-CS" altLang="en-US" b="1" dirty="0">
                <a:solidFill>
                  <a:srgbClr val="000066"/>
                </a:solidFill>
              </a:rPr>
              <a:t>PER</a:t>
            </a:r>
            <a:r>
              <a:rPr lang="en-US" altLang="en-US" b="1" dirty="0">
                <a:solidFill>
                  <a:srgbClr val="000066"/>
                </a:solidFill>
              </a:rPr>
              <a:t>Z</a:t>
            </a:r>
            <a:r>
              <a:rPr lang="sr-Latn-CS" altLang="en-US" b="1" dirty="0">
                <a:solidFill>
                  <a:srgbClr val="000066"/>
                </a:solidFill>
              </a:rPr>
              <a:t>ISTENCIJA ( Persistency )</a:t>
            </a:r>
            <a:endParaRPr lang="en-US" altLang="en-US" dirty="0">
              <a:solidFill>
                <a:srgbClr val="000066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dirty="0" err="1">
                <a:solidFill>
                  <a:srgbClr val="000066"/>
                </a:solidFill>
              </a:rPr>
              <a:t>elementa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objektnog</a:t>
            </a:r>
            <a:r>
              <a:rPr lang="en-US" altLang="en-US" dirty="0">
                <a:solidFill>
                  <a:srgbClr val="000066"/>
                </a:solidFill>
              </a:rPr>
              <a:t> </a:t>
            </a:r>
            <a:r>
              <a:rPr lang="en-US" altLang="en-US" dirty="0" err="1">
                <a:solidFill>
                  <a:srgbClr val="000066"/>
                </a:solidFill>
              </a:rPr>
              <a:t>modeliranja</a:t>
            </a:r>
            <a:r>
              <a:rPr lang="en-US" altLang="en-US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188" y="152400"/>
            <a:ext cx="8075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 b="1" dirty="0" smtClean="0">
                <a:solidFill>
                  <a:schemeClr val="bg1"/>
                </a:solidFill>
              </a:rPr>
              <a:t>OBJEKTNO ORIJENTISANI SISTEMI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0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dirty="0" err="1">
                <a:solidFill>
                  <a:schemeClr val="bg1"/>
                </a:solidFill>
              </a:rPr>
              <a:t>Objektno-orijentisano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sr-Latn-RS" altLang="en-US" sz="4000" b="1" dirty="0" smtClean="0">
                <a:solidFill>
                  <a:schemeClr val="bg1"/>
                </a:solidFill>
              </a:rPr>
              <a:t>modeliranje</a:t>
            </a:r>
            <a:r>
              <a:rPr lang="en-US" altLang="en-US" sz="4000" b="1" dirty="0">
                <a:solidFill>
                  <a:schemeClr val="tx1"/>
                </a:solidFill>
              </a:rPr>
              <a:t/>
            </a:r>
            <a:br>
              <a:rPr lang="en-US" altLang="en-US" sz="4000" b="1" dirty="0">
                <a:solidFill>
                  <a:schemeClr val="tx1"/>
                </a:solidFill>
              </a:rPr>
            </a:br>
            <a:endParaRPr lang="en-US" altLang="en-US" sz="4000" b="1" dirty="0">
              <a:solidFill>
                <a:schemeClr val="tx1"/>
              </a:solidFill>
            </a:endParaRP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9600" cy="5256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/>
              <a:t>Prema Alan Kay-u, </a:t>
            </a:r>
            <a:r>
              <a:rPr lang="sr-Latn-CS" altLang="en-US" sz="2000" b="1"/>
              <a:t>čisto pristup objekt orijentisanom programiranju poseduje pet esencijalnih karakteristika:</a:t>
            </a:r>
            <a:endParaRPr lang="en-US" altLang="en-US" sz="2000" b="1"/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sr-Latn-CS" altLang="en-US" sz="2000" b="1"/>
              <a:t>Sve je objekat.</a:t>
            </a:r>
            <a:r>
              <a:rPr lang="sr-Latn-CS" altLang="en-US" sz="2000"/>
              <a:t> Posmatrajmo objekat kao sofisticiranu promenljivu koja omogučava: uskladištenje vrednosti i podršku operacijama nad tom vrednošću.</a:t>
            </a:r>
            <a:endParaRPr lang="en-US" altLang="en-US" sz="2000"/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sr-Latn-CS" altLang="en-US" sz="2000" b="1"/>
              <a:t>Program se transformiše u skup objekata koji sarađuju razmenom poruka</a:t>
            </a:r>
            <a:r>
              <a:rPr lang="sr-Latn-CS" altLang="en-US" sz="2000"/>
              <a:t>. Poruku možemo posmatrati kao mehanizam poziva operacije nad objektima.</a:t>
            </a:r>
            <a:endParaRPr lang="en-US" altLang="en-US" sz="2000"/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sr-Latn-CS" altLang="en-US" sz="2000" b="1"/>
              <a:t>Svaki složeni objekat je izveden kao kolekcija objekata</a:t>
            </a:r>
            <a:r>
              <a:rPr lang="sr-Latn-CS" altLang="en-US" sz="2000"/>
              <a:t>.</a:t>
            </a:r>
            <a:endParaRPr lang="en-US" altLang="en-US" sz="2000"/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sr-Latn-CS" altLang="en-US" sz="2000" b="1"/>
              <a:t>Svaki objekat pripada određenom tipu tj. predstavlja instancu KLASE (tip = klasa)</a:t>
            </a:r>
            <a:r>
              <a:rPr lang="sr-Latn-CS" altLang="en-US" sz="2000"/>
              <a:t>.</a:t>
            </a:r>
            <a:endParaRPr lang="en-US" altLang="en-US" sz="2000"/>
          </a:p>
          <a:p>
            <a:pPr>
              <a:lnSpc>
                <a:spcPct val="80000"/>
              </a:lnSpc>
              <a:buFontTx/>
              <a:buNone/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sr-Latn-CS" altLang="en-US" sz="2000" b="1"/>
              <a:t>Svi objekti iste klase mogu primati iste poruke – polimorfizam</a:t>
            </a:r>
            <a:r>
              <a:rPr lang="sr-Latn-CS" altLang="en-US" sz="2000"/>
              <a:t>.</a:t>
            </a:r>
            <a:endParaRPr lang="en-US" altLang="en-US" sz="2000"/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</p:spTree>
    <p:extLst>
      <p:ext uri="{BB962C8B-B14F-4D97-AF65-F5344CB8AC3E}">
        <p14:creationId xmlns:p14="http://schemas.microsoft.com/office/powerpoint/2010/main" val="36506127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398"/>
            <a:ext cx="8229600" cy="1143000"/>
          </a:xfrm>
        </p:spPr>
        <p:txBody>
          <a:bodyPr/>
          <a:lstStyle/>
          <a:p>
            <a:r>
              <a:rPr lang="en-US" altLang="en-US" sz="4000" b="1" dirty="0" err="1">
                <a:solidFill>
                  <a:schemeClr val="bg1"/>
                </a:solidFill>
              </a:rPr>
              <a:t>Objektno-orijentisano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sr-Latn-RS" altLang="en-US" sz="4000" b="1" dirty="0">
                <a:solidFill>
                  <a:schemeClr val="bg1"/>
                </a:solidFill>
              </a:rPr>
              <a:t>modeliranje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GB" altLang="en-US" sz="2800" b="1" dirty="0" smtClean="0">
                <a:solidFill>
                  <a:srgbClr val="DF0332"/>
                </a:solidFill>
              </a:rPr>
              <a:t>OO</a:t>
            </a:r>
            <a:r>
              <a:rPr lang="sr-Latn-RS" altLang="en-US" sz="2800" b="1" dirty="0" smtClean="0">
                <a:solidFill>
                  <a:srgbClr val="DF0332"/>
                </a:solidFill>
              </a:rPr>
              <a:t>M</a:t>
            </a:r>
            <a:r>
              <a:rPr lang="en-GB" altLang="en-US" sz="2800" b="1" dirty="0" smtClean="0">
                <a:solidFill>
                  <a:srgbClr val="DF0332"/>
                </a:solidFill>
              </a:rPr>
              <a:t> </a:t>
            </a:r>
            <a:r>
              <a:rPr lang="sr-Latn-CS" altLang="en-US" sz="2800" b="1" dirty="0" smtClean="0">
                <a:solidFill>
                  <a:srgbClr val="DF0332"/>
                </a:solidFill>
              </a:rPr>
              <a:t>karakteristike</a:t>
            </a:r>
          </a:p>
          <a:p>
            <a:pPr marL="0" indent="0">
              <a:lnSpc>
                <a:spcPct val="80000"/>
              </a:lnSpc>
              <a:buNone/>
            </a:pPr>
            <a:endParaRPr lang="en-GB" altLang="en-US" sz="2800" b="1" dirty="0">
              <a:solidFill>
                <a:srgbClr val="DF0332"/>
              </a:solidFill>
            </a:endParaRPr>
          </a:p>
          <a:p>
            <a:pPr lvl="2">
              <a:lnSpc>
                <a:spcPct val="80000"/>
              </a:lnSpc>
            </a:pPr>
            <a:r>
              <a:rPr lang="sr-Latn-CS" altLang="en-US" b="1" dirty="0"/>
              <a:t>Sve je objekat</a:t>
            </a:r>
            <a:r>
              <a:rPr lang="en-GB" altLang="en-US" b="1" dirty="0" smtClean="0"/>
              <a:t>.</a:t>
            </a:r>
            <a:endParaRPr lang="sr-Latn-RS" altLang="en-US" b="1" dirty="0" smtClean="0"/>
          </a:p>
          <a:p>
            <a:pPr marL="914400" lvl="2" indent="0">
              <a:lnSpc>
                <a:spcPct val="80000"/>
              </a:lnSpc>
              <a:buNone/>
            </a:pPr>
            <a:endParaRPr lang="en-GB" altLang="en-US" b="1" dirty="0"/>
          </a:p>
          <a:p>
            <a:pPr lvl="2">
              <a:lnSpc>
                <a:spcPct val="80000"/>
              </a:lnSpc>
            </a:pPr>
            <a:r>
              <a:rPr lang="en-US" altLang="en-US" b="1" dirty="0" err="1"/>
              <a:t>Objekat</a:t>
            </a:r>
            <a:r>
              <a:rPr lang="en-US" altLang="en-US" b="1" dirty="0"/>
              <a:t> je </a:t>
            </a:r>
            <a:r>
              <a:rPr lang="en-US" altLang="en-US" b="1" dirty="0" err="1"/>
              <a:t>definisan</a:t>
            </a:r>
            <a:r>
              <a:rPr lang="en-US" altLang="en-US" b="1" dirty="0"/>
              <a:t> </a:t>
            </a:r>
            <a:r>
              <a:rPr lang="en-US" altLang="en-US" b="1" dirty="0" err="1"/>
              <a:t>podacima</a:t>
            </a:r>
            <a:r>
              <a:rPr lang="en-US" altLang="en-US" b="1" dirty="0"/>
              <a:t> </a:t>
            </a:r>
            <a:r>
              <a:rPr lang="en-US" altLang="en-US" b="1" dirty="0" err="1"/>
              <a:t>i</a:t>
            </a:r>
            <a:r>
              <a:rPr lang="en-US" altLang="en-US" b="1" dirty="0"/>
              <a:t> </a:t>
            </a:r>
            <a:r>
              <a:rPr lang="en-US" altLang="en-US" b="1" dirty="0" err="1"/>
              <a:t>skupom</a:t>
            </a:r>
            <a:r>
              <a:rPr lang="en-US" altLang="en-US" b="1" dirty="0"/>
              <a:t> </a:t>
            </a:r>
            <a:r>
              <a:rPr lang="en-US" altLang="en-US" b="1" dirty="0" err="1"/>
              <a:t>metoda</a:t>
            </a:r>
            <a:r>
              <a:rPr lang="en-US" altLang="en-US" b="1" dirty="0"/>
              <a:t> </a:t>
            </a:r>
            <a:r>
              <a:rPr lang="en-US" altLang="en-US" b="1" dirty="0" err="1"/>
              <a:t>koj</a:t>
            </a:r>
            <a:r>
              <a:rPr lang="sl-SI" altLang="en-US" b="1" dirty="0"/>
              <a:t>i opisuju njegovo ponašanje</a:t>
            </a:r>
            <a:r>
              <a:rPr lang="sl-SI" altLang="en-US" b="1" dirty="0" smtClean="0"/>
              <a:t>.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GB" altLang="en-US" b="1" dirty="0"/>
          </a:p>
          <a:p>
            <a:pPr lvl="2">
              <a:lnSpc>
                <a:spcPct val="80000"/>
              </a:lnSpc>
            </a:pPr>
            <a:r>
              <a:rPr lang="en-GB" altLang="en-US" b="1" dirty="0"/>
              <a:t> </a:t>
            </a:r>
            <a:r>
              <a:rPr lang="sr-Latn-CS" altLang="en-US" b="1" dirty="0"/>
              <a:t>Objekti komuniciraju međusobno slanjem poruka</a:t>
            </a:r>
            <a:r>
              <a:rPr lang="sr-Latn-CS" altLang="en-US" b="1" dirty="0" smtClean="0"/>
              <a:t>.</a:t>
            </a:r>
          </a:p>
          <a:p>
            <a:pPr lvl="2">
              <a:lnSpc>
                <a:spcPct val="80000"/>
              </a:lnSpc>
            </a:pPr>
            <a:endParaRPr lang="en-US" altLang="en-US" b="1" dirty="0"/>
          </a:p>
          <a:p>
            <a:pPr lvl="2">
              <a:lnSpc>
                <a:spcPct val="80000"/>
              </a:lnSpc>
            </a:pPr>
            <a:r>
              <a:rPr lang="sr-Latn-CS" altLang="en-US" b="1" dirty="0"/>
              <a:t>Svaki objekat pripada svojoj klasi (ima svoj tip</a:t>
            </a:r>
            <a:r>
              <a:rPr lang="sr-Latn-CS" altLang="en-US" b="1" dirty="0" smtClean="0"/>
              <a:t>).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GB" altLang="en-US" b="1" dirty="0"/>
          </a:p>
          <a:p>
            <a:pPr lvl="2">
              <a:lnSpc>
                <a:spcPct val="80000"/>
              </a:lnSpc>
            </a:pPr>
            <a:r>
              <a:rPr lang="sl-SI" altLang="en-US" b="1" dirty="0"/>
              <a:t>Klasa opisuje strukturu objekta i njegovo “ponašanje</a:t>
            </a:r>
            <a:r>
              <a:rPr lang="sl-SI" altLang="en-US" b="1" dirty="0" smtClean="0"/>
              <a:t>”.</a:t>
            </a:r>
          </a:p>
          <a:p>
            <a:pPr marL="914400" lvl="2" indent="0">
              <a:lnSpc>
                <a:spcPct val="80000"/>
              </a:lnSpc>
              <a:buNone/>
            </a:pPr>
            <a:endParaRPr lang="en-GB" altLang="en-US" b="1" dirty="0"/>
          </a:p>
          <a:p>
            <a:pPr lvl="2">
              <a:lnSpc>
                <a:spcPct val="80000"/>
              </a:lnSpc>
            </a:pPr>
            <a:r>
              <a:rPr lang="sr-Latn-CS" altLang="en-US" b="1" dirty="0"/>
              <a:t>Svi objekti iste klase mogu da odgovore na iste poruke.</a:t>
            </a:r>
            <a:endParaRPr lang="en-GB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55402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33495"/>
            <a:ext cx="8229600" cy="1143000"/>
          </a:xfrm>
        </p:spPr>
        <p:txBody>
          <a:bodyPr/>
          <a:lstStyle/>
          <a:p>
            <a:r>
              <a:rPr lang="sr-Latn-RS" b="1" dirty="0" smtClean="0"/>
              <a:t>OOM</a:t>
            </a:r>
            <a:endParaRPr lang="en-US" b="1" dirty="0"/>
          </a:p>
        </p:txBody>
      </p:sp>
      <p:pic>
        <p:nvPicPr>
          <p:cNvPr id="1026" name="Picture 2" descr="File:OO Modeling languages history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1" y="1828800"/>
            <a:ext cx="6781800" cy="4808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9144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Zatim se pojavio čitav niz različitih, međusobno konkurentnih OOM-metoda. </a:t>
            </a:r>
            <a:r>
              <a:rPr lang="vi-VN" dirty="0" smtClean="0"/>
              <a:t>Sledeći</a:t>
            </a:r>
            <a:r>
              <a:rPr lang="sr-Latn-RS" dirty="0" smtClean="0"/>
              <a:t> </a:t>
            </a:r>
            <a:r>
              <a:rPr lang="en-US" dirty="0" err="1" smtClean="0"/>
              <a:t>grafikon</a:t>
            </a:r>
            <a:r>
              <a:rPr lang="en-US" dirty="0" smtClean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naznakom</a:t>
            </a:r>
            <a:r>
              <a:rPr lang="en-US" dirty="0"/>
              <a:t> </a:t>
            </a:r>
            <a:r>
              <a:rPr lang="en-US" dirty="0" err="1"/>
              <a:t>autora</a:t>
            </a:r>
            <a:r>
              <a:rPr lang="en-US" dirty="0"/>
              <a:t> </a:t>
            </a:r>
            <a:r>
              <a:rPr lang="en-US" dirty="0" err="1"/>
              <a:t>pojedinih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pripadajućom</a:t>
            </a:r>
            <a:r>
              <a:rPr lang="sr-Latn-RS" dirty="0" smtClean="0"/>
              <a:t> </a:t>
            </a:r>
            <a:r>
              <a:rPr lang="en-US" dirty="0" err="1" smtClean="0"/>
              <a:t>skraćenicom</a:t>
            </a:r>
            <a:r>
              <a:rPr lang="en-US" dirty="0" smtClean="0"/>
              <a:t> </a:t>
            </a:r>
            <a:r>
              <a:rPr lang="en-US" dirty="0" err="1"/>
              <a:t>metode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36145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96975"/>
          </a:xfrm>
        </p:spPr>
        <p:txBody>
          <a:bodyPr>
            <a:normAutofit/>
          </a:bodyPr>
          <a:lstStyle/>
          <a:p>
            <a:r>
              <a:rPr lang="en-US" altLang="en-US" sz="4000" b="1" dirty="0" err="1">
                <a:solidFill>
                  <a:schemeClr val="bg1"/>
                </a:solidFill>
              </a:rPr>
              <a:t>Objektno-orijentisano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sr-Latn-RS" altLang="en-US" sz="4000" b="1" dirty="0">
                <a:solidFill>
                  <a:schemeClr val="bg1"/>
                </a:solidFill>
              </a:rPr>
              <a:t>modeliranje</a:t>
            </a:r>
            <a:endParaRPr lang="sr-Latn-CS" altLang="en-US" sz="4000" dirty="0">
              <a:solidFill>
                <a:schemeClr val="bg1"/>
              </a:solidFill>
            </a:endParaRPr>
          </a:p>
        </p:txBody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507413" cy="48577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altLang="en-US" sz="1800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altLang="en-US" sz="1800" b="1" dirty="0" smtClean="0"/>
              <a:t>OO</a:t>
            </a:r>
            <a:r>
              <a:rPr lang="sr-Latn-RS" altLang="en-US" sz="1800" b="1" dirty="0" smtClean="0"/>
              <a:t>M</a:t>
            </a:r>
            <a:r>
              <a:rPr lang="en-US" altLang="en-US" sz="1800" b="1" dirty="0" smtClean="0"/>
              <a:t> </a:t>
            </a:r>
            <a:r>
              <a:rPr lang="en-US" altLang="en-US" sz="1800" b="1" dirty="0"/>
              <a:t>je </a:t>
            </a:r>
            <a:r>
              <a:rPr lang="en-US" altLang="en-US" sz="1800" b="1" dirty="0" err="1"/>
              <a:t>način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ugradnje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programske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podrške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kod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kojeg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su</a:t>
            </a:r>
            <a:r>
              <a:rPr lang="en-US" altLang="en-US" sz="1800" b="1" dirty="0"/>
              <a:t> </a:t>
            </a:r>
            <a:r>
              <a:rPr lang="pl-PL" altLang="en-US" sz="1800" b="1" dirty="0"/>
              <a:t>programi organiz</a:t>
            </a:r>
            <a:r>
              <a:rPr lang="en-US" altLang="en-US" sz="1800" b="1" dirty="0" err="1"/>
              <a:t>ov</a:t>
            </a:r>
            <a:r>
              <a:rPr lang="pl-PL" altLang="en-US" sz="1800" b="1" dirty="0"/>
              <a:t>ani kao kooperativn</a:t>
            </a:r>
            <a:r>
              <a:rPr lang="en-US" altLang="en-US" sz="1800" b="1" dirty="0" err="1"/>
              <a:t>i</a:t>
            </a:r>
            <a:r>
              <a:rPr lang="pl-PL" altLang="en-US" sz="1800" b="1" dirty="0"/>
              <a:t> skup</a:t>
            </a:r>
            <a:r>
              <a:rPr lang="en-US" altLang="en-US" sz="1800" b="1" dirty="0" err="1"/>
              <a:t>ovi</a:t>
            </a:r>
            <a:r>
              <a:rPr lang="pl-PL" altLang="en-US" sz="1800" b="1" dirty="0"/>
              <a:t> objekata, od</a:t>
            </a:r>
            <a:r>
              <a:rPr lang="en-US" altLang="en-US" sz="1800" b="1" dirty="0"/>
              <a:t> </a:t>
            </a:r>
            <a:r>
              <a:rPr lang="pl-PL" altLang="en-US" sz="1800" b="1" dirty="0"/>
              <a:t>kojih svaki predstavlja pojav</a:t>
            </a:r>
            <a:r>
              <a:rPr lang="en-US" altLang="en-US" sz="1800" b="1" dirty="0"/>
              <a:t>u</a:t>
            </a:r>
            <a:r>
              <a:rPr lang="pl-PL" altLang="en-US" sz="1800" b="1" dirty="0"/>
              <a:t> neke klase, a sve klase su</a:t>
            </a:r>
            <a:r>
              <a:rPr lang="en-US" altLang="en-US" sz="1800" b="1" dirty="0"/>
              <a:t> </a:t>
            </a:r>
            <a:r>
              <a:rPr lang="pl-PL" altLang="en-US" sz="1800" b="1" dirty="0"/>
              <a:t>članovi neke hijerarhije klasa sjedinjene preko nasleđivanja</a:t>
            </a:r>
            <a:endParaRPr lang="en-US" altLang="en-US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altLang="en-US" sz="1800" b="1" dirty="0"/>
          </a:p>
          <a:p>
            <a:pPr lvl="1">
              <a:lnSpc>
                <a:spcPct val="80000"/>
              </a:lnSpc>
            </a:pPr>
            <a:r>
              <a:rPr lang="pl-PL" altLang="en-US" sz="1600" b="1" dirty="0"/>
              <a:t>Programiranje bez nasleđivanja nije objektno orijenti</a:t>
            </a:r>
            <a:r>
              <a:rPr lang="en-US" altLang="en-US" sz="1600" b="1" dirty="0"/>
              <a:t>s</a:t>
            </a:r>
            <a:r>
              <a:rPr lang="pl-PL" altLang="en-US" sz="1600" b="1" dirty="0"/>
              <a:t>ano, već je reč</a:t>
            </a:r>
            <a:r>
              <a:rPr lang="en-US" altLang="en-US" sz="1600" b="1" dirty="0"/>
              <a:t> </a:t>
            </a:r>
            <a:r>
              <a:rPr lang="pl-PL" altLang="en-US" sz="1600" b="1" dirty="0"/>
              <a:t>o programiranju s</a:t>
            </a:r>
            <a:r>
              <a:rPr lang="en-US" altLang="en-US" sz="1600" b="1" dirty="0"/>
              <a:t>a</a:t>
            </a:r>
            <a:r>
              <a:rPr lang="pl-PL" altLang="en-US" sz="1600" b="1" dirty="0"/>
              <a:t> apstraktnim tipovima podataka</a:t>
            </a:r>
            <a:endParaRPr lang="en-US" altLang="en-US" sz="1600" b="1" dirty="0"/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600" b="1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altLang="en-US" sz="1800" b="1" dirty="0"/>
              <a:t>Osnovni gradivni element jezika je objekt a ne algoritam</a:t>
            </a:r>
            <a:endParaRPr lang="en-US" altLang="en-US" sz="1800" b="1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800" b="1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pl-PL" altLang="en-US" sz="1600" b="1" dirty="0"/>
              <a:t>Jezik je objektno orijenti</a:t>
            </a:r>
            <a:r>
              <a:rPr lang="en-US" altLang="en-US" sz="1600" b="1" dirty="0"/>
              <a:t>s</a:t>
            </a:r>
            <a:r>
              <a:rPr lang="pl-PL" altLang="en-US" sz="1600" b="1" dirty="0"/>
              <a:t>an ako i samo ako:</a:t>
            </a:r>
            <a:endParaRPr lang="en-US" altLang="en-US" sz="1600" b="1" dirty="0"/>
          </a:p>
          <a:p>
            <a:pPr lvl="1">
              <a:lnSpc>
                <a:spcPct val="80000"/>
              </a:lnSpc>
            </a:pPr>
            <a:r>
              <a:rPr lang="pl-PL" altLang="en-US" sz="1600" b="1" dirty="0"/>
              <a:t>podržava objekte koji predstavljaju apstrakciju stvarnog</a:t>
            </a:r>
            <a:r>
              <a:rPr lang="en-US" altLang="en-US" sz="1600" b="1" dirty="0"/>
              <a:t> </a:t>
            </a:r>
            <a:r>
              <a:rPr lang="sv-SE" altLang="en-US" sz="1600" b="1" dirty="0"/>
              <a:t>sveta sa skrivenim lokalnim stanjem i sa interfejsom koji defini[e operacije nad tim objektima</a:t>
            </a:r>
            <a:endParaRPr lang="en-US" altLang="en-US" sz="1600" b="1" dirty="0"/>
          </a:p>
          <a:p>
            <a:pPr lvl="1">
              <a:lnSpc>
                <a:spcPct val="80000"/>
              </a:lnSpc>
            </a:pPr>
            <a:r>
              <a:rPr lang="sv-SE" altLang="en-US" sz="1600" b="1" dirty="0"/>
              <a:t>objekti pripadaju nekoj klasi (class)</a:t>
            </a:r>
            <a:endParaRPr lang="en-US" altLang="en-US" sz="1600" b="1" dirty="0"/>
          </a:p>
          <a:p>
            <a:pPr lvl="1">
              <a:lnSpc>
                <a:spcPct val="80000"/>
              </a:lnSpc>
            </a:pPr>
            <a:r>
              <a:rPr lang="sv-SE" altLang="en-US" sz="1600" b="1" dirty="0"/>
              <a:t>klase mogu nasleđivati svojstva od nadklasa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en-US" altLang="en-US" sz="1600" b="1" dirty="0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pl-PL" altLang="en-US" sz="1800" b="1" dirty="0"/>
              <a:t>Za jezik bez nasleđivanja kaže se da je zasnovan na</a:t>
            </a:r>
            <a:r>
              <a:rPr lang="en-US" altLang="en-US" sz="1800" b="1" dirty="0"/>
              <a:t> </a:t>
            </a:r>
            <a:r>
              <a:rPr lang="en-US" altLang="en-US" sz="1800" b="1" dirty="0" err="1"/>
              <a:t>objektima</a:t>
            </a:r>
            <a:r>
              <a:rPr lang="en-US" altLang="en-US" sz="1800" b="1" dirty="0"/>
              <a:t> (object-based)</a:t>
            </a:r>
            <a:endParaRPr lang="sr-Latn-C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892705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en-US" sz="4000" dirty="0" smtClean="0">
                <a:solidFill>
                  <a:schemeClr val="bg1"/>
                </a:solidFill>
                <a:latin typeface="Times New Roman" pitchFamily="18" charset="0"/>
              </a:rPr>
              <a:t>OOM </a:t>
            </a:r>
            <a:r>
              <a:rPr lang="hr-HR" altLang="en-US" sz="4000" dirty="0">
                <a:solidFill>
                  <a:schemeClr val="bg1"/>
                </a:solidFill>
                <a:latin typeface="Times New Roman" pitchFamily="18" charset="0"/>
              </a:rPr>
              <a:t>uvodi </a:t>
            </a:r>
            <a:r>
              <a:rPr lang="hr-HR" altLang="en-US" sz="4000" i="1" u="sng" dirty="0">
                <a:solidFill>
                  <a:schemeClr val="bg1"/>
                </a:solidFill>
                <a:latin typeface="Times New Roman" pitchFamily="18" charset="0"/>
              </a:rPr>
              <a:t>drugačiji način razmišljanja </a:t>
            </a:r>
            <a:r>
              <a:rPr lang="hr-HR" altLang="en-US" sz="4000" dirty="0">
                <a:solidFill>
                  <a:schemeClr val="bg1"/>
                </a:solidFill>
                <a:latin typeface="Times New Roman" pitchFamily="18" charset="0"/>
              </a:rPr>
              <a:t>u programiranje!</a:t>
            </a:r>
            <a:endParaRPr lang="en-US" altLang="en-US" sz="40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hr-HR" altLang="en-US" sz="2000" dirty="0"/>
          </a:p>
          <a:p>
            <a:pPr>
              <a:lnSpc>
                <a:spcPct val="80000"/>
              </a:lnSpc>
            </a:pPr>
            <a:r>
              <a:rPr lang="hr-HR" altLang="en-US" sz="2000" b="1" dirty="0"/>
              <a:t>U </a:t>
            </a:r>
            <a:r>
              <a:rPr lang="hr-HR" altLang="en-US" sz="2000" b="1" dirty="0" smtClean="0"/>
              <a:t>OOM-u</a:t>
            </a:r>
            <a:r>
              <a:rPr lang="hr-HR" altLang="en-US" sz="2000" b="1" dirty="0"/>
              <a:t>, </a:t>
            </a:r>
            <a:r>
              <a:rPr lang="hr-HR" altLang="en-US" sz="2000" b="1" i="1" dirty="0"/>
              <a:t>mnogo </a:t>
            </a:r>
            <a:r>
              <a:rPr lang="hr-HR" altLang="en-US" sz="2000" b="1" dirty="0"/>
              <a:t>više vremena troši se na </a:t>
            </a:r>
            <a:r>
              <a:rPr lang="hr-HR" altLang="en-US" sz="2000" b="1" i="1" dirty="0"/>
              <a:t>projektovanje, </a:t>
            </a:r>
            <a:r>
              <a:rPr lang="hr-HR" altLang="en-US" sz="2000" b="1" dirty="0"/>
              <a:t>a mnogo manje na samu implementaciju (kodovanje).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en-US" sz="2000" b="1" dirty="0"/>
              <a:t> </a:t>
            </a:r>
          </a:p>
          <a:p>
            <a:pPr>
              <a:lnSpc>
                <a:spcPct val="80000"/>
              </a:lnSpc>
            </a:pPr>
            <a:r>
              <a:rPr lang="hr-HR" altLang="en-US" sz="2000" b="1" u="sng" dirty="0"/>
              <a:t>U OOP-u, razmišlja se najpre o </a:t>
            </a:r>
            <a:r>
              <a:rPr lang="hr-HR" altLang="en-US" sz="2000" b="1" i="1" u="sng" dirty="0"/>
              <a:t>problemu, </a:t>
            </a:r>
            <a:r>
              <a:rPr lang="hr-HR" altLang="en-US" sz="2000" b="1" u="sng" dirty="0"/>
              <a:t>a tek naknadno o programskom rešenju</a:t>
            </a:r>
            <a:r>
              <a:rPr lang="hr-HR" altLang="en-US" sz="2000" b="1" u="sng" dirty="0" smtClean="0"/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en-US" sz="2000" b="1" u="sng" dirty="0" smtClean="0"/>
              <a:t> </a:t>
            </a:r>
            <a:endParaRPr lang="hr-HR" altLang="en-US" sz="2000" b="1" u="sng" dirty="0"/>
          </a:p>
          <a:p>
            <a:pPr>
              <a:lnSpc>
                <a:spcPct val="80000"/>
              </a:lnSpc>
            </a:pPr>
            <a:r>
              <a:rPr lang="hr-HR" altLang="en-US" sz="2000" b="1" dirty="0"/>
              <a:t>U OOP-u, razmišlja se o delovima sistema </a:t>
            </a:r>
            <a:r>
              <a:rPr lang="hr-HR" altLang="en-US" sz="2000" b="1" u="sng" dirty="0"/>
              <a:t>(objektima) koji nešto rade</a:t>
            </a:r>
            <a:r>
              <a:rPr lang="hr-HR" altLang="en-US" sz="2000" b="1" dirty="0"/>
              <a:t>, a ne o tome </a:t>
            </a:r>
            <a:r>
              <a:rPr lang="hr-HR" altLang="en-US" sz="2000" b="1" u="sng" dirty="0"/>
              <a:t>kako se nešto radi (algoritmima)</a:t>
            </a:r>
            <a:r>
              <a:rPr lang="hr-HR" altLang="en-US" sz="2000" b="1" dirty="0"/>
              <a:t>. Drugim rečima, OOP prvenstveno koristi </a:t>
            </a:r>
            <a:r>
              <a:rPr lang="hr-HR" altLang="en-US" sz="2000" b="1" i="1" dirty="0"/>
              <a:t>objektnu dekompoziciju </a:t>
            </a:r>
            <a:r>
              <a:rPr lang="hr-HR" altLang="en-US" sz="2000" b="1" dirty="0"/>
              <a:t>umesto isključivo </a:t>
            </a:r>
            <a:r>
              <a:rPr lang="hr-HR" altLang="en-US" sz="2000" b="1" i="1" dirty="0"/>
              <a:t>algoritamske dekompozicije.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hr-HR" altLang="en-US" sz="2000" b="1" i="1" dirty="0"/>
              <a:t> </a:t>
            </a:r>
            <a:endParaRPr lang="hr-HR" altLang="en-US" sz="2000" b="1" dirty="0"/>
          </a:p>
          <a:p>
            <a:pPr>
              <a:lnSpc>
                <a:spcPct val="80000"/>
              </a:lnSpc>
            </a:pPr>
            <a:r>
              <a:rPr lang="hr-HR" altLang="en-US" sz="2000" b="1" dirty="0"/>
              <a:t>U OOP-u, pažnja se prebacuje sa realizacije na medusobne veze između delova. Teži se što većoj redukciji i strogoj kontroli tih veza. Cilj OOP-a je da smanji interakciju između softverskih delova. </a:t>
            </a:r>
            <a:endParaRPr lang="en-US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26670247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r>
              <a:rPr lang="hr-HR" altLang="en-US" sz="4000" dirty="0" smtClean="0">
                <a:solidFill>
                  <a:schemeClr val="bg1"/>
                </a:solidFill>
                <a:latin typeface="Times New Roman" pitchFamily="18" charset="0"/>
              </a:rPr>
              <a:t>OOM </a:t>
            </a:r>
            <a:r>
              <a:rPr lang="hr-HR" altLang="en-US" sz="4000" dirty="0">
                <a:solidFill>
                  <a:schemeClr val="bg1"/>
                </a:solidFill>
                <a:latin typeface="Times New Roman" pitchFamily="18" charset="0"/>
              </a:rPr>
              <a:t>uvodi </a:t>
            </a:r>
            <a:r>
              <a:rPr lang="hr-HR" altLang="en-US" sz="4000" i="1" dirty="0">
                <a:solidFill>
                  <a:schemeClr val="bg1"/>
                </a:solidFill>
                <a:latin typeface="Times New Roman" pitchFamily="18" charset="0"/>
              </a:rPr>
              <a:t>drugačiji način razmišljanja</a:t>
            </a:r>
            <a:endParaRPr lang="sr-Latn-CS" altLang="en-US" sz="4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 b="1">
                <a:latin typeface="Times New Roman" pitchFamily="18" charset="0"/>
              </a:rPr>
              <a:t>Posmatrajmo na primer izraz “log 1000”. Da li je ovde u središtu pažnje funkcija “log” ili njen argument “1000”?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2000" b="1">
                <a:latin typeface="Times New Roman" pitchFamily="18" charset="0"/>
              </a:rPr>
              <a:t>Ukoliko razmišljamo da se ovde radi o funkciji “log” kojoj se </a:t>
            </a:r>
            <a:r>
              <a:rPr lang="sr-Latn-CS" altLang="en-US" sz="2000" b="1" i="1">
                <a:latin typeface="Times New Roman" pitchFamily="18" charset="0"/>
              </a:rPr>
              <a:t>šalje </a:t>
            </a:r>
            <a:r>
              <a:rPr lang="sr-Latn-CS" altLang="en-US" sz="2000" b="1">
                <a:latin typeface="Times New Roman" pitchFamily="18" charset="0"/>
              </a:rPr>
              <a:t>argument “1000” i koja </a:t>
            </a:r>
            <a:r>
              <a:rPr lang="sr-Latn-CS" altLang="en-US" sz="2000" b="1" i="1">
                <a:latin typeface="Times New Roman" pitchFamily="18" charset="0"/>
              </a:rPr>
              <a:t>daje </a:t>
            </a:r>
            <a:r>
              <a:rPr lang="sr-Latn-CS" altLang="en-US" sz="2000" b="1">
                <a:latin typeface="Times New Roman" pitchFamily="18" charset="0"/>
              </a:rPr>
              <a:t>kao rezultat broj “3”, razmišljamo na proceduralni način.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2000" b="1">
                <a:latin typeface="Times New Roman" pitchFamily="18" charset="0"/>
              </a:rPr>
              <a:t>Sa druge strane, ukoliko smatramo da se u ovom slučaju na broj “1000” </a:t>
            </a:r>
            <a:r>
              <a:rPr lang="sr-Latn-CS" altLang="en-US" sz="2000" b="1" i="1">
                <a:latin typeface="Times New Roman" pitchFamily="18" charset="0"/>
              </a:rPr>
              <a:t>primenjuje </a:t>
            </a:r>
            <a:r>
              <a:rPr lang="sr-Latn-CS" altLang="en-US" sz="2000" b="1">
                <a:latin typeface="Times New Roman" pitchFamily="18" charset="0"/>
              </a:rPr>
              <a:t>operacija (funkcija) “log” koja ga </a:t>
            </a:r>
            <a:r>
              <a:rPr lang="sr-Latn-CS" altLang="en-US" sz="2000" b="1" i="1">
                <a:latin typeface="Times New Roman" pitchFamily="18" charset="0"/>
              </a:rPr>
              <a:t>transformiše </a:t>
            </a:r>
            <a:r>
              <a:rPr lang="sr-Latn-CS" altLang="en-US" sz="2000" b="1">
                <a:latin typeface="Times New Roman" pitchFamily="18" charset="0"/>
              </a:rPr>
              <a:t>u broj “3”, tada razmišljamo na objektno orijentisani način.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2000" b="1">
                <a:latin typeface="Times New Roman" pitchFamily="18" charset="0"/>
              </a:rPr>
              <a:t>Dakle, proceduralno razmišljanje forsira </a:t>
            </a:r>
            <a:r>
              <a:rPr lang="sr-Latn-CS" altLang="en-US" sz="2000" b="1" i="1">
                <a:latin typeface="Times New Roman" pitchFamily="18" charset="0"/>
              </a:rPr>
              <a:t>funkciju</a:t>
            </a:r>
            <a:r>
              <a:rPr lang="sr-Latn-CS" altLang="en-US" sz="2000" b="1">
                <a:latin typeface="Times New Roman" pitchFamily="18" charset="0"/>
              </a:rPr>
              <a:t>, kojoj se </a:t>
            </a:r>
            <a:r>
              <a:rPr lang="sr-Latn-CS" altLang="en-US" sz="2000" b="1" i="1">
                <a:latin typeface="Times New Roman" pitchFamily="18" charset="0"/>
              </a:rPr>
              <a:t>šalje </a:t>
            </a:r>
            <a:r>
              <a:rPr lang="sr-Latn-CS" altLang="en-US" sz="2000" b="1">
                <a:latin typeface="Times New Roman" pitchFamily="18" charset="0"/>
              </a:rPr>
              <a:t>podatak koji se obrađuje, dok objektno orijentisano razmišljanje forsira </a:t>
            </a:r>
            <a:r>
              <a:rPr lang="sr-Latn-CS" altLang="en-US" sz="2000" b="1" i="1">
                <a:latin typeface="Times New Roman" pitchFamily="18" charset="0"/>
              </a:rPr>
              <a:t>podatak </a:t>
            </a:r>
            <a:r>
              <a:rPr lang="sr-Latn-CS" altLang="en-US" sz="2000" b="1">
                <a:latin typeface="Times New Roman" pitchFamily="18" charset="0"/>
              </a:rPr>
              <a:t>nad kojim se funkcija </a:t>
            </a:r>
            <a:r>
              <a:rPr lang="sr-Latn-CS" altLang="en-US" sz="2000" b="1" i="1">
                <a:latin typeface="Times New Roman" pitchFamily="18" charset="0"/>
              </a:rPr>
              <a:t>primenjuje</a:t>
            </a:r>
            <a:r>
              <a:rPr lang="sr-Latn-CS" altLang="en-US" sz="2000" b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6765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41438"/>
          </a:xfrm>
        </p:spPr>
        <p:txBody>
          <a:bodyPr/>
          <a:lstStyle/>
          <a:p>
            <a:r>
              <a:rPr lang="hr-HR" altLang="en-US" sz="4000" dirty="0" smtClean="0">
                <a:solidFill>
                  <a:schemeClr val="bg1"/>
                </a:solidFill>
                <a:latin typeface="Times New Roman" pitchFamily="18" charset="0"/>
              </a:rPr>
              <a:t>OOM </a:t>
            </a:r>
            <a:r>
              <a:rPr lang="hr-HR" altLang="en-US" sz="4000" dirty="0">
                <a:solidFill>
                  <a:schemeClr val="bg1"/>
                </a:solidFill>
                <a:latin typeface="Times New Roman" pitchFamily="18" charset="0"/>
              </a:rPr>
              <a:t>uvodi </a:t>
            </a:r>
            <a:r>
              <a:rPr lang="hr-HR" altLang="en-US" sz="4000" i="1" dirty="0">
                <a:solidFill>
                  <a:schemeClr val="bg1"/>
                </a:solidFill>
                <a:latin typeface="Times New Roman" pitchFamily="18" charset="0"/>
              </a:rPr>
              <a:t>drugačiji način razmišljanja</a:t>
            </a:r>
            <a:endParaRPr lang="sr-Latn-CS" altLang="en-US" sz="4000" i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000" b="1">
                <a:latin typeface="Times New Roman" pitchFamily="18" charset="0"/>
              </a:rPr>
              <a:t>Posmatrajmo na primer izraz “log 1000”. Da li je ovde u središtu pažnje funkcija “log” ili njen argument “1000”?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2000" b="1">
                <a:latin typeface="Times New Roman" pitchFamily="18" charset="0"/>
              </a:rPr>
              <a:t>Ukoliko razmišljamo da se ovde radi o funkciji “log” kojoj se </a:t>
            </a:r>
            <a:r>
              <a:rPr lang="sr-Latn-CS" altLang="en-US" sz="2000" b="1" i="1">
                <a:latin typeface="Times New Roman" pitchFamily="18" charset="0"/>
              </a:rPr>
              <a:t>šalje </a:t>
            </a:r>
            <a:r>
              <a:rPr lang="sr-Latn-CS" altLang="en-US" sz="2000" b="1">
                <a:latin typeface="Times New Roman" pitchFamily="18" charset="0"/>
              </a:rPr>
              <a:t>argument “1000” i koja </a:t>
            </a:r>
            <a:r>
              <a:rPr lang="sr-Latn-CS" altLang="en-US" sz="2000" b="1" i="1">
                <a:latin typeface="Times New Roman" pitchFamily="18" charset="0"/>
              </a:rPr>
              <a:t>daje </a:t>
            </a:r>
            <a:r>
              <a:rPr lang="sr-Latn-CS" altLang="en-US" sz="2000" b="1">
                <a:latin typeface="Times New Roman" pitchFamily="18" charset="0"/>
              </a:rPr>
              <a:t>kao rezultat broj “3”, razmišljamo na proceduralni način.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2000" b="1">
                <a:latin typeface="Times New Roman" pitchFamily="18" charset="0"/>
              </a:rPr>
              <a:t>Sa druge strane, ukoliko smatramo da se u ovom slučaju na broj “1000” </a:t>
            </a:r>
            <a:r>
              <a:rPr lang="sr-Latn-CS" altLang="en-US" sz="2000" b="1" i="1">
                <a:latin typeface="Times New Roman" pitchFamily="18" charset="0"/>
              </a:rPr>
              <a:t>primenjuje </a:t>
            </a:r>
            <a:r>
              <a:rPr lang="sr-Latn-CS" altLang="en-US" sz="2000" b="1">
                <a:latin typeface="Times New Roman" pitchFamily="18" charset="0"/>
              </a:rPr>
              <a:t>operacija (funkcija) “log” koja ga </a:t>
            </a:r>
            <a:r>
              <a:rPr lang="sr-Latn-CS" altLang="en-US" sz="2000" b="1" i="1">
                <a:latin typeface="Times New Roman" pitchFamily="18" charset="0"/>
              </a:rPr>
              <a:t>transformiše </a:t>
            </a:r>
            <a:r>
              <a:rPr lang="sr-Latn-CS" altLang="en-US" sz="2000" b="1">
                <a:latin typeface="Times New Roman" pitchFamily="18" charset="0"/>
              </a:rPr>
              <a:t>u broj “3”, tada razmišljamo na objektno orijentisani način. 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000" b="1">
              <a:latin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r-Latn-CS" altLang="en-US" sz="2000" b="1">
                <a:latin typeface="Times New Roman" pitchFamily="18" charset="0"/>
              </a:rPr>
              <a:t>Dakle, proceduralno razmišljanje forsira </a:t>
            </a:r>
            <a:r>
              <a:rPr lang="sr-Latn-CS" altLang="en-US" sz="2000" b="1" i="1">
                <a:latin typeface="Times New Roman" pitchFamily="18" charset="0"/>
              </a:rPr>
              <a:t>funkciju</a:t>
            </a:r>
            <a:r>
              <a:rPr lang="sr-Latn-CS" altLang="en-US" sz="2000" b="1">
                <a:latin typeface="Times New Roman" pitchFamily="18" charset="0"/>
              </a:rPr>
              <a:t>, kojoj se </a:t>
            </a:r>
            <a:r>
              <a:rPr lang="sr-Latn-CS" altLang="en-US" sz="2000" b="1" i="1">
                <a:latin typeface="Times New Roman" pitchFamily="18" charset="0"/>
              </a:rPr>
              <a:t>šalje </a:t>
            </a:r>
            <a:r>
              <a:rPr lang="sr-Latn-CS" altLang="en-US" sz="2000" b="1">
                <a:latin typeface="Times New Roman" pitchFamily="18" charset="0"/>
              </a:rPr>
              <a:t>podatak koji se obrađuje, dok objektno orijentisano razmišljanje forsira </a:t>
            </a:r>
            <a:r>
              <a:rPr lang="sr-Latn-CS" altLang="en-US" sz="2000" b="1" i="1">
                <a:latin typeface="Times New Roman" pitchFamily="18" charset="0"/>
              </a:rPr>
              <a:t>podatak </a:t>
            </a:r>
            <a:r>
              <a:rPr lang="sr-Latn-CS" altLang="en-US" sz="2000" b="1">
                <a:latin typeface="Times New Roman" pitchFamily="18" charset="0"/>
              </a:rPr>
              <a:t>nad kojim se funkcija </a:t>
            </a:r>
            <a:r>
              <a:rPr lang="sr-Latn-CS" altLang="en-US" sz="2000" b="1" i="1">
                <a:latin typeface="Times New Roman" pitchFamily="18" charset="0"/>
              </a:rPr>
              <a:t>primenjuje</a:t>
            </a:r>
            <a:r>
              <a:rPr lang="sr-Latn-CS" altLang="en-US" sz="2000" b="1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6765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880905"/>
          </a:xfrm>
        </p:spPr>
        <p:txBody>
          <a:bodyPr/>
          <a:lstStyle/>
          <a:p>
            <a:r>
              <a:rPr lang="en-US" b="1" dirty="0" err="1">
                <a:latin typeface="+mn-lt"/>
              </a:rPr>
              <a:t>Klase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objekti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3429000"/>
          </a:xfrm>
        </p:spPr>
        <p:txBody>
          <a:bodyPr>
            <a:noAutofit/>
          </a:bodyPr>
          <a:lstStyle/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Izlazni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rezultat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UML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jezika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objekti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što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znamo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razumljive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abstrakcije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stvari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odgovarajućeg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okruženja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domena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dobijaju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eliminisanjem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nepotrebnih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pojedinosti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detalja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). Pored toga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znamo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objekti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imaju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osobine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sadrže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jedne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strane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atribute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s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strane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operacije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funkcionalnost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veze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asocijacije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između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objekata vrlo važne.</a:t>
            </a:r>
          </a:p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rad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modelima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objekata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čine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objekti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iste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semantike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stoje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vezi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drugim </a:t>
            </a:r>
            <a:r>
              <a:rPr lang="vi-VN" sz="1800" dirty="0">
                <a:latin typeface="Calibri" panose="020F0502020204030204" pitchFamily="34" charset="0"/>
                <a:cs typeface="Calibri" panose="020F0502020204030204" pitchFamily="34" charset="0"/>
              </a:rPr>
              <a:t>klasama. Uvođenjem klasa, koje predstavljaju plan gradnje, pomoću koga se </a:t>
            </a:r>
            <a:r>
              <a:rPr lang="vi-VN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automatski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izvesti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proizvesti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konkretni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nezamenljivi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primeri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postaje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nepotrebno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pojedinačno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koncipiranje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svakog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objekta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klasičnog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modela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razmišljanja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Objekti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pritom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fizički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zauzimaju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mesto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memoriji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odgovarajuće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planu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gradnje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strukturi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klase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docnije</a:t>
            </a:r>
            <a:r>
              <a:rPr lang="sr-Latn-R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realizacije</a:t>
            </a:r>
            <a:r>
              <a:rPr lang="en-US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računaru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380870"/>
            <a:ext cx="5738813" cy="2479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87510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686800" cy="633412"/>
          </a:xfrm>
        </p:spPr>
        <p:txBody>
          <a:bodyPr>
            <a:normAutofit fontScale="90000"/>
          </a:bodyPr>
          <a:lstStyle/>
          <a:p>
            <a:r>
              <a:rPr lang="en-US" sz="4000" b="1" dirty="0" err="1"/>
              <a:t>Klase</a:t>
            </a:r>
            <a:r>
              <a:rPr lang="en-US" sz="4000" b="1" dirty="0"/>
              <a:t> </a:t>
            </a:r>
            <a:r>
              <a:rPr lang="en-US" sz="4000" b="1" dirty="0" err="1"/>
              <a:t>i</a:t>
            </a:r>
            <a:r>
              <a:rPr lang="en-US" sz="4000" b="1" dirty="0"/>
              <a:t> </a:t>
            </a:r>
            <a:r>
              <a:rPr lang="en-US" sz="4000" b="1" dirty="0" err="1"/>
              <a:t>objekti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85838"/>
            <a:ext cx="8686800" cy="56213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r-Latn-CS" altLang="en-US" sz="2400" b="1"/>
              <a:t>Osnovni koncepti</a:t>
            </a:r>
            <a:endParaRPr lang="en-GB" altLang="en-US" sz="2400" b="1"/>
          </a:p>
          <a:p>
            <a:pPr>
              <a:lnSpc>
                <a:spcPct val="80000"/>
              </a:lnSpc>
              <a:buFontTx/>
              <a:buNone/>
            </a:pPr>
            <a:r>
              <a:rPr lang="sr-Latn-CS" altLang="en-US" sz="2000" b="1"/>
              <a:t>	</a:t>
            </a:r>
            <a:r>
              <a:rPr lang="de-CH" altLang="en-US" sz="2000" b="1">
                <a:solidFill>
                  <a:srgbClr val="DF0332"/>
                </a:solidFill>
              </a:rPr>
              <a:t> </a:t>
            </a:r>
            <a:r>
              <a:rPr lang="sr-Latn-CS" altLang="en-US" sz="2000" b="1">
                <a:solidFill>
                  <a:srgbClr val="DF0332"/>
                </a:solidFill>
              </a:rPr>
              <a:t>-	</a:t>
            </a:r>
            <a:r>
              <a:rPr lang="sr-Latn-CS" altLang="en-US" sz="2400" b="1">
                <a:solidFill>
                  <a:srgbClr val="DF0332"/>
                </a:solidFill>
              </a:rPr>
              <a:t>Klasa</a:t>
            </a:r>
            <a:endParaRPr lang="en-GB" altLang="en-US" sz="2400" b="1">
              <a:solidFill>
                <a:srgbClr val="DF0332"/>
              </a:solidFill>
            </a:endParaRPr>
          </a:p>
          <a:p>
            <a:pPr lvl="2">
              <a:lnSpc>
                <a:spcPct val="80000"/>
              </a:lnSpc>
            </a:pPr>
            <a:r>
              <a:rPr lang="sr-Latn-CS" altLang="en-US" sz="2000"/>
              <a:t>Definiše </a:t>
            </a:r>
            <a:r>
              <a:rPr lang="en-GB" altLang="en-US" sz="2000"/>
              <a:t> </a:t>
            </a:r>
            <a:r>
              <a:rPr lang="sr-Latn-CS" altLang="en-US" sz="2000"/>
              <a:t>strukturu objekata </a:t>
            </a:r>
            <a:r>
              <a:rPr lang="en-GB" altLang="en-US" sz="2000"/>
              <a:t>(</a:t>
            </a:r>
            <a:r>
              <a:rPr lang="sr-Latn-CS" altLang="en-US" sz="2000"/>
              <a:t>podatke</a:t>
            </a:r>
            <a:r>
              <a:rPr lang="en-GB" altLang="en-US" sz="2000"/>
              <a:t>) </a:t>
            </a:r>
            <a:r>
              <a:rPr lang="sr-Latn-CS" altLang="en-US" sz="2000"/>
              <a:t>i njihovu funkcionalnost </a:t>
            </a:r>
            <a:r>
              <a:rPr lang="en-GB" altLang="en-US" sz="2000"/>
              <a:t> (</a:t>
            </a:r>
            <a:r>
              <a:rPr lang="sr-Latn-CS" altLang="en-US" sz="2000"/>
              <a:t>ponašanje</a:t>
            </a:r>
            <a:r>
              <a:rPr lang="en-GB" altLang="en-US" sz="2000"/>
              <a:t>)</a:t>
            </a:r>
            <a:r>
              <a:rPr lang="sr-Latn-CS" altLang="en-US" sz="2000"/>
              <a:t>. Klasa može da se posmatra kao šablon objekata, (template) kojim se opisuje model po kome ae se kreirati novi objekat. Klase se ponekad nazivaju fabrikama objekata (Cox 1986) </a:t>
            </a:r>
            <a:endParaRPr lang="en-GB" altLang="en-US" sz="2000"/>
          </a:p>
          <a:p>
            <a:pPr lvl="1">
              <a:lnSpc>
                <a:spcPct val="80000"/>
              </a:lnSpc>
              <a:buFontTx/>
              <a:buNone/>
            </a:pPr>
            <a:r>
              <a:rPr lang="sr-Latn-CS" altLang="en-US" sz="2200" b="1">
                <a:solidFill>
                  <a:srgbClr val="DF0332"/>
                </a:solidFill>
              </a:rPr>
              <a:t>-	Objekat</a:t>
            </a:r>
            <a:endParaRPr lang="en-GB" altLang="en-US" sz="2200" b="1">
              <a:solidFill>
                <a:srgbClr val="DF0332"/>
              </a:solidFill>
            </a:endParaRPr>
          </a:p>
          <a:p>
            <a:pPr lvl="2">
              <a:lnSpc>
                <a:spcPct val="80000"/>
              </a:lnSpc>
            </a:pPr>
            <a:r>
              <a:rPr lang="sr-Latn-CS" altLang="en-US" sz="2000"/>
              <a:t>Primerci (istance) klasa, pojedninačne pojave svake klase.</a:t>
            </a:r>
          </a:p>
          <a:p>
            <a:pPr lvl="2">
              <a:lnSpc>
                <a:spcPct val="80000"/>
              </a:lnSpc>
            </a:pPr>
            <a:r>
              <a:rPr lang="sr-Latn-CS" altLang="en-US" sz="2000"/>
              <a:t>Svi objekti jedne klase imaju strukturu definisanu klasom i nad njima se mogu izvršavati samo operacije definisane klasom kojoj pripadaju.</a:t>
            </a:r>
          </a:p>
          <a:p>
            <a:pPr lvl="2">
              <a:lnSpc>
                <a:spcPct val="80000"/>
              </a:lnSpc>
            </a:pPr>
            <a:endParaRPr lang="en-GB" altLang="en-US" sz="2000" b="1"/>
          </a:p>
          <a:p>
            <a:pPr lvl="1">
              <a:lnSpc>
                <a:spcPct val="80000"/>
              </a:lnSpc>
              <a:buFontTx/>
              <a:buNone/>
            </a:pPr>
            <a:r>
              <a:rPr lang="sr-Latn-CS" altLang="en-US" sz="2200" b="1">
                <a:solidFill>
                  <a:srgbClr val="DF0332"/>
                </a:solidFill>
              </a:rPr>
              <a:t>-	Poruka</a:t>
            </a:r>
          </a:p>
          <a:p>
            <a:pPr lvl="2">
              <a:lnSpc>
                <a:spcPct val="80000"/>
              </a:lnSpc>
            </a:pPr>
            <a:r>
              <a:rPr lang="sr-Latn-CS" altLang="en-US" sz="2000"/>
              <a:t>Objekat odgovara na poruku time što se izvršava odgovarajući metod. </a:t>
            </a:r>
          </a:p>
          <a:p>
            <a:pPr lvl="2">
              <a:lnSpc>
                <a:spcPct val="80000"/>
              </a:lnSpc>
            </a:pPr>
            <a:r>
              <a:rPr lang="sr-Latn-CS" altLang="en-US" sz="2000"/>
              <a:t>Kažemo da na objekte delujemo porukama, pri čemu svaka poruka pretstavlja poziv metoda (funkcije ili procedure) definisanog u klasi kojoj objekat pripada.</a:t>
            </a:r>
            <a:endParaRPr lang="en-GB" altLang="en-US" sz="2000"/>
          </a:p>
          <a:p>
            <a:pPr>
              <a:lnSpc>
                <a:spcPct val="80000"/>
              </a:lnSpc>
            </a:pPr>
            <a:endParaRPr lang="en-GB" altLang="en-US" sz="800"/>
          </a:p>
        </p:txBody>
      </p:sp>
    </p:spTree>
    <p:extLst>
      <p:ext uri="{BB962C8B-B14F-4D97-AF65-F5344CB8AC3E}">
        <p14:creationId xmlns:p14="http://schemas.microsoft.com/office/powerpoint/2010/main" val="56909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err="1"/>
              <a:t>Klase</a:t>
            </a:r>
            <a:r>
              <a:rPr lang="en-US" b="1" dirty="0"/>
              <a:t> </a:t>
            </a:r>
            <a:r>
              <a:rPr lang="en-US" b="1" dirty="0" err="1"/>
              <a:t>i</a:t>
            </a:r>
            <a:r>
              <a:rPr lang="en-US" b="1" dirty="0"/>
              <a:t> </a:t>
            </a:r>
            <a:r>
              <a:rPr lang="en-US" b="1" dirty="0" err="1"/>
              <a:t>objekti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U UML </a:t>
            </a:r>
            <a:r>
              <a:rPr lang="en-US" sz="1800" dirty="0" err="1"/>
              <a:t>notaciji</a:t>
            </a:r>
            <a:r>
              <a:rPr lang="en-US" sz="1800" dirty="0"/>
              <a:t> je </a:t>
            </a:r>
            <a:r>
              <a:rPr lang="en-US" sz="1800" dirty="0" err="1"/>
              <a:t>prihvaćeno</a:t>
            </a:r>
            <a:r>
              <a:rPr lang="en-US" sz="1800" dirty="0"/>
              <a:t> da se </a:t>
            </a:r>
            <a:r>
              <a:rPr lang="en-US" sz="1800" dirty="0" err="1"/>
              <a:t>klase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objekti</a:t>
            </a:r>
            <a:r>
              <a:rPr lang="en-US" sz="1800" dirty="0"/>
              <a:t> </a:t>
            </a:r>
            <a:r>
              <a:rPr lang="en-US" sz="1800" dirty="0" err="1"/>
              <a:t>predstavljaju</a:t>
            </a:r>
            <a:r>
              <a:rPr lang="en-US" sz="1800" dirty="0"/>
              <a:t> </a:t>
            </a:r>
            <a:r>
              <a:rPr lang="en-US" sz="1800" dirty="0" err="1"/>
              <a:t>pravougaonicima</a:t>
            </a:r>
            <a:r>
              <a:rPr lang="en-US" sz="1800" dirty="0"/>
              <a:t>. </a:t>
            </a:r>
            <a:r>
              <a:rPr lang="en-US" sz="1800" dirty="0" err="1"/>
              <a:t>Pritom</a:t>
            </a:r>
            <a:r>
              <a:rPr lang="en-US" sz="1800" dirty="0"/>
              <a:t> </a:t>
            </a:r>
            <a:r>
              <a:rPr lang="en-US" sz="1800" dirty="0" smtClean="0"/>
              <a:t>se</a:t>
            </a:r>
            <a:r>
              <a:rPr lang="sr-Latn-RS" sz="1800" dirty="0" smtClean="0"/>
              <a:t> </a:t>
            </a:r>
            <a:r>
              <a:rPr lang="en-US" sz="1800" dirty="0" err="1" smtClean="0"/>
              <a:t>pojedini</a:t>
            </a:r>
            <a:r>
              <a:rPr lang="en-US" sz="1800" dirty="0" smtClean="0"/>
              <a:t> </a:t>
            </a:r>
            <a:r>
              <a:rPr lang="en-US" sz="1800" dirty="0" err="1"/>
              <a:t>pravougaonici</a:t>
            </a:r>
            <a:r>
              <a:rPr lang="en-US" sz="1800" dirty="0"/>
              <a:t> </a:t>
            </a:r>
            <a:r>
              <a:rPr lang="en-US" sz="1800" dirty="0" err="1"/>
              <a:t>obeležavaju</a:t>
            </a:r>
            <a:r>
              <a:rPr lang="en-US" sz="1800" dirty="0"/>
              <a:t> </a:t>
            </a:r>
            <a:r>
              <a:rPr lang="en-US" sz="1800" dirty="0" err="1"/>
              <a:t>imenima</a:t>
            </a:r>
            <a:r>
              <a:rPr lang="en-US" sz="1800" dirty="0"/>
              <a:t> </a:t>
            </a:r>
            <a:r>
              <a:rPr lang="en-US" sz="1800" dirty="0" err="1"/>
              <a:t>klase</a:t>
            </a:r>
            <a:r>
              <a:rPr lang="en-US" sz="1800" dirty="0"/>
              <a:t> </a:t>
            </a:r>
            <a:r>
              <a:rPr lang="en-US" sz="1800" dirty="0" err="1"/>
              <a:t>odnosno</a:t>
            </a:r>
            <a:r>
              <a:rPr lang="en-US" sz="1800" dirty="0"/>
              <a:t> </a:t>
            </a:r>
            <a:r>
              <a:rPr lang="en-US" sz="1800" dirty="0" err="1"/>
              <a:t>objekta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to </a:t>
            </a:r>
            <a:r>
              <a:rPr lang="en-US" sz="1800" dirty="0" err="1"/>
              <a:t>masnim</a:t>
            </a:r>
            <a:r>
              <a:rPr lang="en-US" sz="1800" dirty="0"/>
              <a:t> </a:t>
            </a:r>
            <a:r>
              <a:rPr lang="en-US" sz="1800" dirty="0" err="1"/>
              <a:t>slovima</a:t>
            </a:r>
            <a:r>
              <a:rPr lang="en-US" sz="1800" dirty="0"/>
              <a:t> (bold) </a:t>
            </a:r>
            <a:r>
              <a:rPr lang="en-US" sz="1800" dirty="0" err="1" smtClean="0"/>
              <a:t>sa</a:t>
            </a:r>
            <a:r>
              <a:rPr lang="sr-Latn-RS" sz="1800" dirty="0" smtClean="0"/>
              <a:t> </a:t>
            </a:r>
            <a:r>
              <a:rPr lang="en-US" sz="1800" dirty="0" err="1" smtClean="0"/>
              <a:t>početnim</a:t>
            </a:r>
            <a:r>
              <a:rPr lang="en-US" sz="1800" dirty="0" smtClean="0"/>
              <a:t> </a:t>
            </a:r>
            <a:r>
              <a:rPr lang="en-US" sz="1800" dirty="0" err="1"/>
              <a:t>velikim</a:t>
            </a:r>
            <a:r>
              <a:rPr lang="en-US" sz="1800" dirty="0"/>
              <a:t> </a:t>
            </a:r>
            <a:r>
              <a:rPr lang="en-US" sz="1800" dirty="0" err="1"/>
              <a:t>slovom</a:t>
            </a:r>
            <a:r>
              <a:rPr lang="en-US" sz="1800" dirty="0"/>
              <a:t>.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razliku</a:t>
            </a:r>
            <a:r>
              <a:rPr lang="en-US" sz="1800" dirty="0"/>
              <a:t> od </a:t>
            </a:r>
            <a:r>
              <a:rPr lang="en-US" sz="1800" dirty="0" err="1"/>
              <a:t>imena</a:t>
            </a:r>
            <a:r>
              <a:rPr lang="en-US" sz="1800" dirty="0"/>
              <a:t> </a:t>
            </a:r>
            <a:r>
              <a:rPr lang="en-US" sz="1800" dirty="0" err="1"/>
              <a:t>klasa</a:t>
            </a:r>
            <a:r>
              <a:rPr lang="en-US" sz="1800" dirty="0"/>
              <a:t>, </a:t>
            </a:r>
            <a:r>
              <a:rPr lang="en-US" sz="1800" dirty="0" err="1"/>
              <a:t>imena</a:t>
            </a:r>
            <a:r>
              <a:rPr lang="en-US" sz="1800" dirty="0"/>
              <a:t> </a:t>
            </a:r>
            <a:r>
              <a:rPr lang="en-US" sz="1800" dirty="0" err="1"/>
              <a:t>objekata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podvučena</a:t>
            </a:r>
            <a:r>
              <a:rPr lang="en-US" sz="1800" dirty="0"/>
              <a:t>.</a:t>
            </a:r>
          </a:p>
          <a:p>
            <a:r>
              <a:rPr lang="en-US" sz="1800" dirty="0" err="1"/>
              <a:t>Tako</a:t>
            </a:r>
            <a:r>
              <a:rPr lang="en-US" sz="1800" dirty="0"/>
              <a:t>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sve</a:t>
            </a:r>
            <a:r>
              <a:rPr lang="en-US" sz="1800" dirty="0"/>
              <a:t> </a:t>
            </a:r>
            <a:r>
              <a:rPr lang="en-US" sz="1800" dirty="0" smtClean="0"/>
              <a:t>gore</a:t>
            </a:r>
            <a:r>
              <a:rPr lang="sr-Latn-RS" sz="1800" dirty="0" smtClean="0"/>
              <a:t> </a:t>
            </a:r>
            <a:r>
              <a:rPr lang="en-US" sz="1800" dirty="0" err="1" smtClean="0"/>
              <a:t>navedene</a:t>
            </a:r>
            <a:r>
              <a:rPr lang="en-US" sz="1800" dirty="0" smtClean="0"/>
              <a:t> </a:t>
            </a:r>
            <a:r>
              <a:rPr lang="en-US" sz="1800" dirty="0" err="1"/>
              <a:t>krave</a:t>
            </a:r>
            <a:r>
              <a:rPr lang="en-US" sz="1800" dirty="0"/>
              <a:t>, </a:t>
            </a:r>
            <a:r>
              <a:rPr lang="en-US" sz="1800" dirty="0" err="1"/>
              <a:t>iako</a:t>
            </a:r>
            <a:r>
              <a:rPr lang="en-US" sz="1800" dirty="0"/>
              <a:t> </a:t>
            </a:r>
            <a:r>
              <a:rPr lang="en-US" sz="1800" dirty="0" err="1"/>
              <a:t>svaka</a:t>
            </a:r>
            <a:r>
              <a:rPr lang="en-US" sz="1800" dirty="0"/>
              <a:t>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sebe</a:t>
            </a:r>
            <a:r>
              <a:rPr lang="en-US" sz="1800" dirty="0"/>
              <a:t> „</a:t>
            </a:r>
            <a:r>
              <a:rPr lang="en-US" sz="1800" dirty="0" err="1"/>
              <a:t>nezamenljiva</a:t>
            </a:r>
            <a:r>
              <a:rPr lang="en-US" sz="1800" dirty="0"/>
              <a:t>”, </a:t>
            </a:r>
            <a:r>
              <a:rPr lang="en-US" sz="1800" dirty="0" err="1"/>
              <a:t>nastale</a:t>
            </a:r>
            <a:r>
              <a:rPr lang="en-US" sz="1800" dirty="0"/>
              <a:t> </a:t>
            </a:r>
            <a:r>
              <a:rPr lang="en-US" sz="1800" dirty="0" err="1"/>
              <a:t>po</a:t>
            </a:r>
            <a:r>
              <a:rPr lang="en-US" sz="1800" dirty="0"/>
              <a:t> </a:t>
            </a:r>
            <a:r>
              <a:rPr lang="en-US" sz="1800" dirty="0" err="1" smtClean="0"/>
              <a:t>projektu</a:t>
            </a:r>
            <a:r>
              <a:rPr lang="sr-Latn-RS" sz="1800" dirty="0" smtClean="0"/>
              <a:t> </a:t>
            </a:r>
            <a:r>
              <a:rPr lang="nn-NO" sz="1800" dirty="0" smtClean="0"/>
              <a:t>„</a:t>
            </a:r>
            <a:r>
              <a:rPr lang="nn-NO" sz="1800" dirty="0"/>
              <a:t>krava”, tako da su one takozvane „instance” (objektne instance) klase (Objektne klase) „Krava”.</a:t>
            </a:r>
          </a:p>
          <a:p>
            <a:r>
              <a:rPr lang="en-US" sz="1800" dirty="0" err="1" smtClean="0"/>
              <a:t>Izraz</a:t>
            </a:r>
            <a:r>
              <a:rPr lang="en-US" sz="1800" dirty="0" smtClean="0"/>
              <a:t> </a:t>
            </a:r>
            <a:r>
              <a:rPr lang="en-US" sz="1800" dirty="0"/>
              <a:t>„</a:t>
            </a:r>
            <a:r>
              <a:rPr lang="en-US" sz="1800" dirty="0" err="1"/>
              <a:t>Instanca</a:t>
            </a:r>
            <a:r>
              <a:rPr lang="en-US" sz="1800" dirty="0"/>
              <a:t>” </a:t>
            </a:r>
            <a:r>
              <a:rPr lang="sr-Latn-RS" sz="1800" dirty="0" smtClean="0"/>
              <a:t>- </a:t>
            </a:r>
            <a:r>
              <a:rPr lang="en-US" sz="1800" dirty="0" err="1" smtClean="0"/>
              <a:t>ispravnije</a:t>
            </a:r>
            <a:r>
              <a:rPr lang="en-US" sz="1800" dirty="0" smtClean="0"/>
              <a:t> </a:t>
            </a:r>
            <a:r>
              <a:rPr lang="en-US" sz="1800" dirty="0"/>
              <a:t>bi </a:t>
            </a:r>
            <a:r>
              <a:rPr lang="en-US" sz="1800" dirty="0" err="1"/>
              <a:t>bilo</a:t>
            </a:r>
            <a:r>
              <a:rPr lang="en-US" sz="1800" dirty="0"/>
              <a:t> </a:t>
            </a:r>
            <a:r>
              <a:rPr lang="en-US" sz="1800" dirty="0" err="1"/>
              <a:t>reč</a:t>
            </a:r>
            <a:r>
              <a:rPr lang="en-US" sz="1800" dirty="0"/>
              <a:t> „instance” </a:t>
            </a:r>
            <a:r>
              <a:rPr lang="en-US" sz="1800" dirty="0" err="1"/>
              <a:t>prevesti</a:t>
            </a:r>
            <a:r>
              <a:rPr lang="en-US" sz="1800" dirty="0"/>
              <a:t> </a:t>
            </a:r>
            <a:r>
              <a:rPr lang="en-US" sz="1800" dirty="0" err="1"/>
              <a:t>sa</a:t>
            </a:r>
            <a:r>
              <a:rPr lang="en-US" sz="1800" dirty="0"/>
              <a:t> „</a:t>
            </a:r>
            <a:r>
              <a:rPr lang="en-US" sz="1800" dirty="0" err="1"/>
              <a:t>egzemplar</a:t>
            </a:r>
            <a:r>
              <a:rPr lang="en-US" sz="1800" dirty="0"/>
              <a:t>” </a:t>
            </a:r>
            <a:r>
              <a:rPr lang="en-US" sz="1800" dirty="0" err="1"/>
              <a:t>ili</a:t>
            </a:r>
            <a:r>
              <a:rPr lang="en-US" sz="1800" dirty="0"/>
              <a:t> „primer” (primer </a:t>
            </a:r>
            <a:r>
              <a:rPr lang="en-US" sz="1800" dirty="0" err="1"/>
              <a:t>objekta</a:t>
            </a:r>
            <a:r>
              <a:rPr lang="en-US" sz="1800" dirty="0" smtClean="0"/>
              <a:t>).</a:t>
            </a:r>
            <a:r>
              <a:rPr lang="sr-Latn-RS" sz="1800" dirty="0" smtClean="0"/>
              <a:t> </a:t>
            </a:r>
            <a:r>
              <a:rPr lang="nb-NO" sz="1800" dirty="0" smtClean="0"/>
              <a:t>Odnos </a:t>
            </a:r>
            <a:r>
              <a:rPr lang="nb-NO" sz="1800" dirty="0"/>
              <a:t>između instanca jedne klase i njoj dodeljene klase može se predstaviti </a:t>
            </a:r>
            <a:r>
              <a:rPr lang="nb-NO" sz="1800" dirty="0" smtClean="0"/>
              <a:t>isprekidanom</a:t>
            </a:r>
            <a:r>
              <a:rPr lang="sr-Latn-RS" sz="1800" dirty="0" smtClean="0"/>
              <a:t> </a:t>
            </a:r>
            <a:r>
              <a:rPr lang="en-US" sz="1800" dirty="0" err="1" smtClean="0"/>
              <a:t>strelicom</a:t>
            </a:r>
            <a:r>
              <a:rPr lang="en-US" sz="1800" dirty="0" smtClean="0"/>
              <a:t> </a:t>
            </a:r>
            <a:r>
              <a:rPr lang="en-US" sz="1800" dirty="0"/>
              <a:t>− −− &gt; </a:t>
            </a: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en-US" sz="1800" dirty="0" err="1"/>
              <a:t>čemu</a:t>
            </a:r>
            <a:r>
              <a:rPr lang="en-US" sz="1800" dirty="0"/>
              <a:t> </a:t>
            </a:r>
            <a:r>
              <a:rPr lang="en-US" sz="1800" dirty="0" err="1"/>
              <a:t>svaka</a:t>
            </a:r>
            <a:r>
              <a:rPr lang="en-US" sz="1800" dirty="0"/>
              <a:t> </a:t>
            </a:r>
            <a:r>
              <a:rPr lang="en-US" sz="1800" dirty="0" err="1"/>
              <a:t>strelica</a:t>
            </a:r>
            <a:r>
              <a:rPr lang="en-US" sz="1800" dirty="0"/>
              <a:t> </a:t>
            </a:r>
            <a:r>
              <a:rPr lang="en-US" sz="1800" dirty="0" err="1"/>
              <a:t>ima</a:t>
            </a:r>
            <a:r>
              <a:rPr lang="en-US" sz="1800" dirty="0"/>
              <a:t> </a:t>
            </a:r>
            <a:r>
              <a:rPr lang="en-US" sz="1800" dirty="0" err="1"/>
              <a:t>značenje</a:t>
            </a:r>
            <a:r>
              <a:rPr lang="en-US" sz="1800" dirty="0"/>
              <a:t> „instance-of” </a:t>
            </a:r>
            <a:r>
              <a:rPr lang="en-US" sz="1800" dirty="0" err="1"/>
              <a:t>ili</a:t>
            </a:r>
            <a:r>
              <a:rPr lang="en-US" sz="1800" dirty="0"/>
              <a:t> „primer-od”.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267200"/>
            <a:ext cx="514164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9979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+mn-lt"/>
              </a:rPr>
              <a:t>Apstraktne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 err="1">
                <a:latin typeface="+mn-lt"/>
              </a:rPr>
              <a:t>klase</a:t>
            </a: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dirty="0" err="1"/>
              <a:t>Apstraktne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 se,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sve</a:t>
            </a:r>
            <a:r>
              <a:rPr lang="en-US" dirty="0"/>
              <a:t> </a:t>
            </a:r>
            <a:r>
              <a:rPr lang="en-US" dirty="0" err="1"/>
              <a:t>druge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, </a:t>
            </a:r>
            <a:r>
              <a:rPr lang="en-US" dirty="0" err="1"/>
              <a:t>označavaju</a:t>
            </a:r>
            <a:r>
              <a:rPr lang="en-US" dirty="0"/>
              <a:t> </a:t>
            </a:r>
            <a:r>
              <a:rPr lang="en-US" dirty="0" err="1"/>
              <a:t>pravougaonikom</a:t>
            </a:r>
            <a:r>
              <a:rPr lang="en-US" dirty="0"/>
              <a:t>. Da bi se </a:t>
            </a:r>
            <a:r>
              <a:rPr lang="en-US" dirty="0" err="1" smtClean="0"/>
              <a:t>naznačilo</a:t>
            </a:r>
            <a:r>
              <a:rPr lang="sr-Latn-RS" dirty="0" smtClean="0"/>
              <a:t> </a:t>
            </a:r>
            <a:r>
              <a:rPr lang="en-US" dirty="0" smtClean="0"/>
              <a:t>da </a:t>
            </a:r>
            <a:r>
              <a:rPr lang="en-US" dirty="0"/>
              <a:t>se </a:t>
            </a:r>
            <a:r>
              <a:rPr lang="en-US" dirty="0" err="1"/>
              <a:t>radi</a:t>
            </a:r>
            <a:r>
              <a:rPr lang="en-US" dirty="0"/>
              <a:t> o </a:t>
            </a:r>
            <a:r>
              <a:rPr lang="en-US" dirty="0" err="1"/>
              <a:t>apstraktnoj</a:t>
            </a:r>
            <a:r>
              <a:rPr lang="en-US" dirty="0"/>
              <a:t> </a:t>
            </a:r>
            <a:r>
              <a:rPr lang="en-US" dirty="0" err="1"/>
              <a:t>klasi</a:t>
            </a:r>
            <a:r>
              <a:rPr lang="en-US" dirty="0"/>
              <a:t>, </a:t>
            </a:r>
            <a:r>
              <a:rPr lang="en-US" dirty="0" err="1"/>
              <a:t>ispod</a:t>
            </a:r>
            <a:r>
              <a:rPr lang="en-US" dirty="0"/>
              <a:t> </a:t>
            </a:r>
            <a:r>
              <a:rPr lang="en-US" dirty="0" err="1"/>
              <a:t>imena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 - </a:t>
            </a:r>
            <a:r>
              <a:rPr lang="en-US" dirty="0" err="1"/>
              <a:t>uokvireno</a:t>
            </a:r>
            <a:r>
              <a:rPr lang="en-US" dirty="0"/>
              <a:t> </a:t>
            </a:r>
            <a:r>
              <a:rPr lang="en-US" dirty="0" err="1"/>
              <a:t>vitičastim</a:t>
            </a:r>
            <a:r>
              <a:rPr lang="en-US" dirty="0"/>
              <a:t> </a:t>
            </a:r>
            <a:r>
              <a:rPr lang="en-US" dirty="0" err="1"/>
              <a:t>zagradama</a:t>
            </a:r>
            <a:r>
              <a:rPr lang="en-US" dirty="0"/>
              <a:t> - </a:t>
            </a:r>
            <a:r>
              <a:rPr lang="en-US" dirty="0" err="1"/>
              <a:t>stavlja</a:t>
            </a:r>
            <a:r>
              <a:rPr lang="en-US" dirty="0"/>
              <a:t> </a:t>
            </a:r>
            <a:r>
              <a:rPr lang="en-US" dirty="0" err="1" smtClean="0"/>
              <a:t>oznaka</a:t>
            </a:r>
            <a:r>
              <a:rPr lang="sr-Latn-RS" dirty="0" smtClean="0"/>
              <a:t> </a:t>
            </a:r>
            <a:r>
              <a:rPr lang="en-US" dirty="0" smtClean="0"/>
              <a:t>„</a:t>
            </a:r>
            <a:r>
              <a:rPr lang="en-US" dirty="0" err="1"/>
              <a:t>Apstrakt</a:t>
            </a:r>
            <a:r>
              <a:rPr lang="en-US" dirty="0"/>
              <a:t>”.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apstraktnu</a:t>
            </a:r>
            <a:r>
              <a:rPr lang="en-US" dirty="0"/>
              <a:t> </a:t>
            </a:r>
            <a:r>
              <a:rPr lang="en-US" dirty="0" err="1"/>
              <a:t>klasu</a:t>
            </a:r>
            <a:r>
              <a:rPr lang="en-US" dirty="0"/>
              <a:t> „</a:t>
            </a:r>
            <a:r>
              <a:rPr lang="en-US" dirty="0" err="1"/>
              <a:t>Noseći</a:t>
            </a:r>
            <a:r>
              <a:rPr lang="en-US" dirty="0"/>
              <a:t> </a:t>
            </a:r>
            <a:r>
              <a:rPr lang="en-US" dirty="0" err="1"/>
              <a:t>elemenat</a:t>
            </a:r>
            <a:r>
              <a:rPr lang="en-US" dirty="0"/>
              <a:t>” </a:t>
            </a:r>
            <a:r>
              <a:rPr lang="en-US" dirty="0" err="1"/>
              <a:t>biće</a:t>
            </a:r>
            <a:r>
              <a:rPr lang="en-US" dirty="0"/>
              <a:t>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en-US" dirty="0" err="1"/>
              <a:t>sledeća</a:t>
            </a:r>
            <a:r>
              <a:rPr lang="en-US" dirty="0"/>
              <a:t> </a:t>
            </a:r>
            <a:r>
              <a:rPr lang="en-US" dirty="0" err="1"/>
              <a:t>notacija</a:t>
            </a:r>
            <a:r>
              <a:rPr lang="en-US" dirty="0"/>
              <a:t>: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92321"/>
            <a:ext cx="567794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6848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3" y="0"/>
            <a:ext cx="91624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3073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660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altLang="en-US">
                <a:solidFill>
                  <a:schemeClr val="bg1"/>
                </a:solidFill>
              </a:rPr>
              <a:t>Šta čini </a:t>
            </a:r>
            <a:r>
              <a:rPr lang="en-US" altLang="en-US">
                <a:solidFill>
                  <a:schemeClr val="bg1"/>
                </a:solidFill>
              </a:rPr>
              <a:t>OO </a:t>
            </a:r>
            <a:r>
              <a:rPr lang="sr-Latn-CS" altLang="en-US">
                <a:solidFill>
                  <a:schemeClr val="bg1"/>
                </a:solidFill>
              </a:rPr>
              <a:t>t</a:t>
            </a:r>
            <a:r>
              <a:rPr lang="en-US" altLang="en-US">
                <a:solidFill>
                  <a:schemeClr val="bg1"/>
                </a:solidFill>
              </a:rPr>
              <a:t>ehnolog</a:t>
            </a:r>
            <a:r>
              <a:rPr lang="sr-Latn-CS" altLang="en-US">
                <a:solidFill>
                  <a:schemeClr val="bg1"/>
                </a:solidFill>
              </a:rPr>
              <a:t>iju</a:t>
            </a:r>
            <a:r>
              <a:rPr lang="en-US" altLang="en-US">
                <a:solidFill>
                  <a:schemeClr val="bg1"/>
                </a:solidFill>
              </a:rPr>
              <a:t>?</a:t>
            </a: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368300" y="2159000"/>
            <a:ext cx="4953000" cy="2971800"/>
            <a:chOff x="96" y="1224"/>
            <a:chExt cx="3120" cy="1872"/>
          </a:xfrm>
        </p:grpSpPr>
        <p:sp>
          <p:nvSpPr>
            <p:cNvPr id="29701" name="AutoShape 5"/>
            <p:cNvSpPr>
              <a:spLocks noChangeArrowheads="1"/>
            </p:cNvSpPr>
            <p:nvPr/>
          </p:nvSpPr>
          <p:spPr bwMode="auto">
            <a:xfrm>
              <a:off x="96" y="1224"/>
              <a:ext cx="3120" cy="1872"/>
            </a:xfrm>
            <a:prstGeom prst="cloudCallout">
              <a:avLst>
                <a:gd name="adj1" fmla="val 11764"/>
                <a:gd name="adj2" fmla="val 48880"/>
              </a:avLst>
            </a:prstGeom>
            <a:solidFill>
              <a:srgbClr val="FFB989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>
                  <a:latin typeface="Tahoma" pitchFamily="34" charset="0"/>
                </a:rPr>
                <a:t>Programming Languages</a:t>
              </a:r>
            </a:p>
          </p:txBody>
        </p:sp>
        <p:sp>
          <p:nvSpPr>
            <p:cNvPr id="29702" name="AutoShape 6"/>
            <p:cNvSpPr>
              <a:spLocks noChangeArrowheads="1"/>
            </p:cNvSpPr>
            <p:nvPr/>
          </p:nvSpPr>
          <p:spPr bwMode="auto">
            <a:xfrm>
              <a:off x="432" y="1800"/>
              <a:ext cx="720" cy="28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>
                  <a:latin typeface="Tahoma" pitchFamily="34" charset="0"/>
                </a:rPr>
                <a:t>C++</a:t>
              </a:r>
            </a:p>
          </p:txBody>
        </p:sp>
        <p:sp>
          <p:nvSpPr>
            <p:cNvPr id="29703" name="AutoShape 7"/>
            <p:cNvSpPr>
              <a:spLocks noChangeArrowheads="1"/>
            </p:cNvSpPr>
            <p:nvPr/>
          </p:nvSpPr>
          <p:spPr bwMode="auto">
            <a:xfrm>
              <a:off x="1296" y="1752"/>
              <a:ext cx="720" cy="28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>
                  <a:latin typeface="Tahoma" pitchFamily="34" charset="0"/>
                </a:rPr>
                <a:t>Java</a:t>
              </a:r>
            </a:p>
          </p:txBody>
        </p:sp>
        <p:sp>
          <p:nvSpPr>
            <p:cNvPr id="29704" name="AutoShape 8"/>
            <p:cNvSpPr>
              <a:spLocks noChangeArrowheads="1"/>
            </p:cNvSpPr>
            <p:nvPr/>
          </p:nvSpPr>
          <p:spPr bwMode="auto">
            <a:xfrm>
              <a:off x="480" y="2280"/>
              <a:ext cx="816" cy="28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>
                  <a:latin typeface="Tahoma" pitchFamily="34" charset="0"/>
                </a:rPr>
                <a:t>Smalltalk</a:t>
              </a:r>
            </a:p>
          </p:txBody>
        </p:sp>
        <p:sp>
          <p:nvSpPr>
            <p:cNvPr id="29705" name="AutoShape 9"/>
            <p:cNvSpPr>
              <a:spLocks noChangeArrowheads="1"/>
            </p:cNvSpPr>
            <p:nvPr/>
          </p:nvSpPr>
          <p:spPr bwMode="auto">
            <a:xfrm>
              <a:off x="1872" y="2232"/>
              <a:ext cx="816" cy="28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>
                  <a:latin typeface="Tahoma" pitchFamily="34" charset="0"/>
                </a:rPr>
                <a:t>Eiffel</a:t>
              </a:r>
            </a:p>
          </p:txBody>
        </p:sp>
        <p:sp>
          <p:nvSpPr>
            <p:cNvPr id="29706" name="AutoShape 10"/>
            <p:cNvSpPr>
              <a:spLocks noChangeArrowheads="1"/>
            </p:cNvSpPr>
            <p:nvPr/>
          </p:nvSpPr>
          <p:spPr bwMode="auto">
            <a:xfrm>
              <a:off x="2160" y="1752"/>
              <a:ext cx="816" cy="28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>
                  <a:latin typeface="Tahoma" pitchFamily="34" charset="0"/>
                </a:rPr>
                <a:t>C#</a:t>
              </a:r>
            </a:p>
          </p:txBody>
        </p:sp>
        <p:sp>
          <p:nvSpPr>
            <p:cNvPr id="29707" name="AutoShape 11"/>
            <p:cNvSpPr>
              <a:spLocks noChangeArrowheads="1"/>
            </p:cNvSpPr>
            <p:nvPr/>
          </p:nvSpPr>
          <p:spPr bwMode="auto">
            <a:xfrm>
              <a:off x="1200" y="2568"/>
              <a:ext cx="816" cy="288"/>
            </a:xfrm>
            <a:prstGeom prst="roundRect">
              <a:avLst>
                <a:gd name="adj" fmla="val 50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2000">
                  <a:latin typeface="Tahoma" pitchFamily="34" charset="0"/>
                </a:rPr>
                <a:t>Others…</a:t>
              </a:r>
            </a:p>
          </p:txBody>
        </p:sp>
      </p:grp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4178300" y="1739900"/>
            <a:ext cx="1828800" cy="1066800"/>
          </a:xfrm>
          <a:prstGeom prst="cloudCallout">
            <a:avLst>
              <a:gd name="adj1" fmla="val -23870"/>
              <a:gd name="adj2" fmla="val 223810"/>
            </a:avLst>
          </a:prstGeom>
          <a:solidFill>
            <a:srgbClr val="FF9D5B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latin typeface="Tahoma" pitchFamily="34" charset="0"/>
              </a:rPr>
              <a:t>UML</a:t>
            </a: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6083300" y="1587500"/>
            <a:ext cx="1828800" cy="1066800"/>
          </a:xfrm>
          <a:prstGeom prst="cloudCallout">
            <a:avLst>
              <a:gd name="adj1" fmla="val -87676"/>
              <a:gd name="adj2" fmla="val -7144"/>
            </a:avLst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latin typeface="Tahoma" pitchFamily="34" charset="0"/>
              </a:rPr>
              <a:t>Patterns</a:t>
            </a: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5092700" y="3111500"/>
            <a:ext cx="2209800" cy="1295400"/>
          </a:xfrm>
          <a:prstGeom prst="cloudCallout">
            <a:avLst>
              <a:gd name="adj1" fmla="val -78949"/>
              <a:gd name="adj2" fmla="val -7106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latin typeface="Tahoma" pitchFamily="34" charset="0"/>
              </a:rPr>
              <a:t>Libraries</a:t>
            </a:r>
          </a:p>
        </p:txBody>
      </p:sp>
      <p:sp>
        <p:nvSpPr>
          <p:cNvPr id="29711" name="AutoShape 15"/>
          <p:cNvSpPr>
            <a:spLocks noChangeArrowheads="1"/>
          </p:cNvSpPr>
          <p:nvPr/>
        </p:nvSpPr>
        <p:spPr bwMode="auto">
          <a:xfrm>
            <a:off x="6692900" y="3340100"/>
            <a:ext cx="2438400" cy="1295400"/>
          </a:xfrm>
          <a:prstGeom prst="cloudCallout">
            <a:avLst>
              <a:gd name="adj1" fmla="val -12824"/>
              <a:gd name="adj2" fmla="val -15551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latin typeface="Tahoma" pitchFamily="34" charset="0"/>
              </a:rPr>
              <a:t>Frameworks</a:t>
            </a:r>
          </a:p>
        </p:txBody>
      </p:sp>
      <p:sp>
        <p:nvSpPr>
          <p:cNvPr id="29712" name="AutoShape 16"/>
          <p:cNvSpPr>
            <a:spLocks noChangeArrowheads="1"/>
          </p:cNvSpPr>
          <p:nvPr/>
        </p:nvSpPr>
        <p:spPr bwMode="auto">
          <a:xfrm>
            <a:off x="5854700" y="4178300"/>
            <a:ext cx="2971800" cy="1676400"/>
          </a:xfrm>
          <a:prstGeom prst="cloudCallout">
            <a:avLst>
              <a:gd name="adj1" fmla="val -76176"/>
              <a:gd name="adj2" fmla="val -22255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latin typeface="Tahoma" pitchFamily="34" charset="0"/>
              </a:rPr>
              <a:t>Tools and Environments</a:t>
            </a:r>
          </a:p>
        </p:txBody>
      </p:sp>
    </p:spTree>
    <p:extLst>
      <p:ext uri="{BB962C8B-B14F-4D97-AF65-F5344CB8AC3E}">
        <p14:creationId xmlns:p14="http://schemas.microsoft.com/office/powerpoint/2010/main" val="38441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 animBg="1" autoUpdateAnimBg="0"/>
      <p:bldP spid="29709" grpId="0" animBg="1" autoUpdateAnimBg="0"/>
      <p:bldP spid="29710" grpId="0" animBg="1" autoUpdateAnimBg="0"/>
      <p:bldP spid="29711" grpId="0" animBg="1" autoUpdateAnimBg="0"/>
      <p:bldP spid="29712" grpId="0" animBg="1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" y="30982"/>
            <a:ext cx="9076663" cy="6827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6445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2" y="20933"/>
            <a:ext cx="9146512" cy="683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68375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8054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37"/>
            <a:ext cx="9144000" cy="690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6701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46"/>
            <a:ext cx="9167748" cy="6841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4209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18422"/>
            <a:ext cx="9133114" cy="683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76142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96"/>
            <a:ext cx="9144000" cy="683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44846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" y="0"/>
            <a:ext cx="9186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 rot="7966715">
            <a:off x="5508515" y="5485034"/>
            <a:ext cx="685800" cy="152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6610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21296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" y="0"/>
            <a:ext cx="911572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9316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95"/>
            <a:ext cx="8229600" cy="1143000"/>
          </a:xfrm>
        </p:spPr>
        <p:txBody>
          <a:bodyPr/>
          <a:lstStyle/>
          <a:p>
            <a:r>
              <a:rPr lang="sr-Latn-RS" b="1" dirty="0" smtClean="0"/>
              <a:t>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r-Latn-RS" dirty="0" smtClean="0"/>
              <a:t>	</a:t>
            </a:r>
            <a:r>
              <a:rPr lang="it-IT" dirty="0" smtClean="0"/>
              <a:t>Posebno </a:t>
            </a:r>
            <a:r>
              <a:rPr lang="it-IT" dirty="0"/>
              <a:t>su dominantne dve metode</a:t>
            </a:r>
            <a:r>
              <a:rPr lang="it-IT" dirty="0" smtClean="0"/>
              <a:t>:</a:t>
            </a:r>
            <a:endParaRPr lang="sr-Latn-RS" dirty="0" smtClean="0"/>
          </a:p>
          <a:p>
            <a:pPr marL="0" indent="0">
              <a:buNone/>
            </a:pPr>
            <a:endParaRPr lang="it-IT" sz="1500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u="sng" dirty="0"/>
              <a:t>Object-Modeling Technique </a:t>
            </a:r>
            <a:r>
              <a:rPr lang="en-US" dirty="0"/>
              <a:t>(OMT – </a:t>
            </a:r>
            <a:r>
              <a:rPr lang="en-US" dirty="0" err="1"/>
              <a:t>Tehnika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objektno</a:t>
            </a:r>
            <a:r>
              <a:rPr lang="en-US" dirty="0"/>
              <a:t> </a:t>
            </a:r>
            <a:r>
              <a:rPr lang="en-US" dirty="0" err="1"/>
              <a:t>modeliranje</a:t>
            </a:r>
            <a:r>
              <a:rPr lang="en-US" dirty="0"/>
              <a:t>), </a:t>
            </a:r>
            <a:r>
              <a:rPr lang="en-US" dirty="0" err="1" smtClean="0"/>
              <a:t>autora</a:t>
            </a:r>
            <a:r>
              <a:rPr lang="sr-Latn-RS" dirty="0" smtClean="0"/>
              <a:t> </a:t>
            </a:r>
            <a:r>
              <a:rPr lang="en-US" dirty="0" err="1" smtClean="0"/>
              <a:t>Rumbaugha</a:t>
            </a:r>
            <a:r>
              <a:rPr lang="en-US" dirty="0"/>
              <a:t>, </a:t>
            </a:r>
            <a:r>
              <a:rPr lang="en-US" dirty="0" smtClean="0"/>
              <a:t>I</a:t>
            </a:r>
            <a:endParaRPr lang="sr-Latn-R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u="sng" dirty="0"/>
              <a:t>Object Oriented Design </a:t>
            </a:r>
            <a:r>
              <a:rPr lang="en-US" dirty="0"/>
              <a:t>(OOD –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Booch</a:t>
            </a:r>
            <a:r>
              <a:rPr lang="en-US" dirty="0"/>
              <a:t>-a</a:t>
            </a:r>
            <a:r>
              <a:rPr lang="en-US" dirty="0" smtClean="0"/>
              <a:t>).</a:t>
            </a:r>
            <a:r>
              <a:rPr lang="sr-Latn-R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sr-Latn-RS" dirty="0" smtClean="0"/>
              <a:t>	</a:t>
            </a:r>
            <a:r>
              <a:rPr lang="en-US" dirty="0" smtClean="0"/>
              <a:t>OMT </a:t>
            </a:r>
            <a:r>
              <a:rPr lang="en-US" dirty="0"/>
              <a:t>se </a:t>
            </a:r>
            <a:r>
              <a:rPr lang="en-US" dirty="0" err="1"/>
              <a:t>jako</a:t>
            </a:r>
            <a:r>
              <a:rPr lang="en-US" dirty="0"/>
              <a:t> </a:t>
            </a:r>
            <a:r>
              <a:rPr lang="en-US" dirty="0" err="1"/>
              <a:t>oslanja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klasične</a:t>
            </a:r>
            <a:r>
              <a:rPr lang="en-US" dirty="0"/>
              <a:t> </a:t>
            </a:r>
            <a:r>
              <a:rPr lang="en-US" dirty="0" err="1"/>
              <a:t>struktuirane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, </a:t>
            </a:r>
            <a:r>
              <a:rPr lang="en-US" dirty="0" err="1"/>
              <a:t>dok</a:t>
            </a:r>
            <a:r>
              <a:rPr lang="en-US" dirty="0"/>
              <a:t> je OOD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orijentisana</a:t>
            </a:r>
            <a:r>
              <a:rPr lang="en-US" dirty="0"/>
              <a:t> </a:t>
            </a:r>
            <a:r>
              <a:rPr lang="en-US" dirty="0" err="1"/>
              <a:t>ka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komercijalnim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vremensko-kritičnim</a:t>
            </a:r>
            <a:r>
              <a:rPr lang="en-US" dirty="0"/>
              <a:t> </a:t>
            </a:r>
            <a:r>
              <a:rPr lang="en-US" dirty="0" err="1"/>
              <a:t>primenama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34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83987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8951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2159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0" y="-1"/>
            <a:ext cx="9150699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21993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25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15372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647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06136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722" y="152400"/>
            <a:ext cx="8229600" cy="838200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Paketi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743200"/>
          </a:xfrm>
        </p:spPr>
        <p:txBody>
          <a:bodyPr>
            <a:normAutofit fontScale="62500" lnSpcReduction="20000"/>
          </a:bodyPr>
          <a:lstStyle/>
          <a:p>
            <a:r>
              <a:rPr lang="vi-VN" dirty="0">
                <a:latin typeface="Calibri" panose="020F0502020204030204" pitchFamily="34" charset="0"/>
                <a:cs typeface="Calibri" panose="020F0502020204030204" pitchFamily="34" charset="0"/>
              </a:rPr>
              <a:t>Uvođenjem većeg broja klasa nastaje – kao što se može pretpostaviti - mreža klasa. Tako se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razmatrati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jedna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opšta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mreža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stablo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), bez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ulaženja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detalje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/>
              <a:t>Ukoliko</a:t>
            </a:r>
            <a:r>
              <a:rPr lang="en-US" dirty="0"/>
              <a:t> se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logičkih</a:t>
            </a:r>
            <a:r>
              <a:rPr lang="en-US" dirty="0"/>
              <a:t>, </a:t>
            </a:r>
            <a:r>
              <a:rPr lang="en-US" dirty="0" err="1"/>
              <a:t>strukturalnih</a:t>
            </a:r>
            <a:r>
              <a:rPr lang="en-US" dirty="0"/>
              <a:t>, </a:t>
            </a:r>
            <a:r>
              <a:rPr lang="en-US" dirty="0" err="1"/>
              <a:t>organizacijskih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/>
              <a:t>razloga</a:t>
            </a:r>
            <a:r>
              <a:rPr lang="en-US" dirty="0"/>
              <a:t> </a:t>
            </a:r>
            <a:r>
              <a:rPr lang="en-US" dirty="0" err="1"/>
              <a:t>klase</a:t>
            </a:r>
            <a:r>
              <a:rPr lang="en-US" dirty="0"/>
              <a:t> </a:t>
            </a:r>
            <a:r>
              <a:rPr lang="en-US" dirty="0" err="1"/>
              <a:t>spajaju</a:t>
            </a:r>
            <a:r>
              <a:rPr lang="en-US" dirty="0"/>
              <a:t> u </a:t>
            </a:r>
            <a:r>
              <a:rPr lang="en-US" dirty="0" err="1" smtClean="0"/>
              <a:t>veće</a:t>
            </a:r>
            <a:r>
              <a:rPr lang="sr-Latn-RS" dirty="0" smtClean="0"/>
              <a:t> </a:t>
            </a:r>
            <a:r>
              <a:rPr lang="vi-VN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strukture</a:t>
            </a:r>
            <a:r>
              <a:rPr lang="vi-VN" sz="3300" dirty="0">
                <a:latin typeface="Calibri" panose="020F0502020204030204" pitchFamily="34" charset="0"/>
                <a:cs typeface="Calibri" panose="020F0502020204030204" pitchFamily="34" charset="0"/>
              </a:rPr>
              <a:t>, nastaju tzv. paketi ili packages (zvani takođe i podsistemi, subsystems</a:t>
            </a:r>
            <a:r>
              <a:rPr lang="vi-VN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sr-Latn-RS" sz="33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vi-VN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sr-Latn-R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vi-VN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Paketi mogu</a:t>
            </a:r>
            <a:r>
              <a:rPr lang="sr-Latn-R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pritom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opet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sadržati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druge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pakete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Paketi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omogućavaju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time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struktuiranje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problema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predstavljaju</a:t>
            </a:r>
            <a:r>
              <a:rPr lang="sr-Latn-R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sredstvo</a:t>
            </a:r>
            <a:r>
              <a:rPr lang="en-US" sz="33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struktuiranje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300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sz="33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47" y="3657600"/>
            <a:ext cx="54102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5032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9" y="0"/>
            <a:ext cx="914026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600975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966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4205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8565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/>
          <a:p>
            <a:r>
              <a:rPr lang="en-US" b="1" dirty="0" err="1" smtClean="0"/>
              <a:t>Paketi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95400"/>
            <a:ext cx="8229600" cy="4525963"/>
          </a:xfrm>
        </p:spPr>
        <p:txBody>
          <a:bodyPr>
            <a:normAutofit/>
          </a:bodyPr>
          <a:lstStyle/>
          <a:p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Paket se označava kao kartica kartoteke sa vođicom; ime paketa se unosi u sredinu vođice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Zavisnosti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između paketa se označavaju isprekidanim strelicama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2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Paketi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igraju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programiranju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pomoću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JAVA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jezika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važnu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ulogu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Zato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je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formiranje</a:t>
            </a:r>
            <a:r>
              <a:rPr 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paketa </a:t>
            </a:r>
            <a:r>
              <a:rPr lang="vi-VN" sz="2400" dirty="0">
                <a:latin typeface="Calibri" panose="020F0502020204030204" pitchFamily="34" charset="0"/>
                <a:cs typeface="Calibri" panose="020F0502020204030204" pitchFamily="34" charset="0"/>
              </a:rPr>
              <a:t>predviđena posebna ključna reč „package”. Da bi se uzela u obzir pravilna korelacija </a:t>
            </a:r>
            <a:r>
              <a:rPr lang="vi-V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između</a:t>
            </a:r>
            <a:r>
              <a:rPr 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paketu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posebno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definisanih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klasa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mora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paziti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pravila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davanju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imena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značenje</a:t>
            </a:r>
            <a:r>
              <a:rPr lang="sr-Latn-R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strelica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strukturi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paketa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724400"/>
            <a:ext cx="64674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10950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043354"/>
          </a:xfrm>
        </p:spPr>
        <p:txBody>
          <a:bodyPr/>
          <a:lstStyle/>
          <a:p>
            <a:r>
              <a:rPr lang="sr-Latn-RS" b="1" dirty="0" smtClean="0"/>
              <a:t>OOM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r>
              <a:rPr lang="en-US" sz="1800" dirty="0" err="1"/>
              <a:t>Godine</a:t>
            </a:r>
            <a:r>
              <a:rPr lang="en-US" sz="1800" dirty="0"/>
              <a:t> 1995. </a:t>
            </a:r>
            <a:r>
              <a:rPr lang="en-US" sz="1800" dirty="0" err="1"/>
              <a:t>su</a:t>
            </a:r>
            <a:r>
              <a:rPr lang="en-US" sz="1800" dirty="0"/>
              <a:t> </a:t>
            </a:r>
            <a:r>
              <a:rPr lang="en-US" sz="1800" dirty="0" err="1"/>
              <a:t>saradnjom</a:t>
            </a:r>
            <a:r>
              <a:rPr lang="en-US" sz="1800" dirty="0"/>
              <a:t> </a:t>
            </a:r>
            <a:r>
              <a:rPr lang="en-US" sz="1800" dirty="0" err="1"/>
              <a:t>Rumbaugha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Boocha</a:t>
            </a:r>
            <a:r>
              <a:rPr lang="en-US" sz="1800" dirty="0"/>
              <a:t> OMT </a:t>
            </a:r>
            <a:r>
              <a:rPr lang="en-US" sz="1800" dirty="0" err="1"/>
              <a:t>i</a:t>
            </a:r>
            <a:r>
              <a:rPr lang="en-US" sz="1800" dirty="0"/>
              <a:t> OOD </a:t>
            </a:r>
            <a:r>
              <a:rPr lang="en-US" sz="1800" dirty="0" err="1"/>
              <a:t>metoda</a:t>
            </a:r>
            <a:r>
              <a:rPr lang="en-US" sz="1800" dirty="0"/>
              <a:t> </a:t>
            </a:r>
            <a:r>
              <a:rPr lang="en-US" sz="1800" dirty="0" err="1"/>
              <a:t>prevedene</a:t>
            </a:r>
            <a:r>
              <a:rPr lang="en-US" sz="1800" dirty="0"/>
              <a:t> u </a:t>
            </a:r>
            <a:r>
              <a:rPr lang="en-US" sz="1800" dirty="0" err="1" smtClean="0"/>
              <a:t>jedan</a:t>
            </a:r>
            <a:r>
              <a:rPr lang="sr-Latn-RS" sz="1800" dirty="0" smtClean="0"/>
              <a:t> </a:t>
            </a:r>
            <a:r>
              <a:rPr lang="vi-VN" sz="1800" dirty="0" smtClean="0"/>
              <a:t>zajednički </a:t>
            </a:r>
            <a:r>
              <a:rPr lang="vi-VN" sz="1800" dirty="0"/>
              <a:t>oblik, takozvani </a:t>
            </a:r>
            <a:r>
              <a:rPr lang="vi-VN" sz="1800" b="1" dirty="0"/>
              <a:t>Unified Method (UM)</a:t>
            </a:r>
            <a:r>
              <a:rPr lang="vi-VN" sz="1800" dirty="0"/>
              <a:t>, ujedinjeni metod. </a:t>
            </a:r>
            <a:r>
              <a:rPr lang="pl-PL" sz="1800" dirty="0"/>
              <a:t>Kada je i Jacobsen, </a:t>
            </a:r>
            <a:r>
              <a:rPr lang="en-US" sz="1800" dirty="0" err="1" smtClean="0"/>
              <a:t>pristupio</a:t>
            </a:r>
            <a:r>
              <a:rPr lang="en-US" sz="1800" dirty="0" smtClean="0"/>
              <a:t> </a:t>
            </a:r>
            <a:r>
              <a:rPr lang="en-US" sz="1800" dirty="0" err="1" smtClean="0"/>
              <a:t>grupi</a:t>
            </a:r>
            <a:r>
              <a:rPr lang="sr-Latn-RS" sz="1800" dirty="0" smtClean="0"/>
              <a:t> takav t</a:t>
            </a:r>
            <a:r>
              <a:rPr lang="en-US" sz="1800" dirty="0" err="1" smtClean="0"/>
              <a:t>rijumvirat</a:t>
            </a:r>
            <a:r>
              <a:rPr lang="en-US" sz="1800" dirty="0" smtClean="0"/>
              <a:t> </a:t>
            </a:r>
            <a:r>
              <a:rPr lang="en-US" sz="1800" dirty="0"/>
              <a:t>se </a:t>
            </a:r>
            <a:r>
              <a:rPr lang="en-US" sz="1800" dirty="0" err="1"/>
              <a:t>nazvao</a:t>
            </a:r>
            <a:r>
              <a:rPr lang="en-US" sz="1800" dirty="0"/>
              <a:t> „tri </a:t>
            </a:r>
            <a:r>
              <a:rPr lang="en-US" sz="1800" dirty="0" err="1"/>
              <a:t>Amigosa</a:t>
            </a:r>
            <a:r>
              <a:rPr lang="en-US" sz="1800" dirty="0" smtClean="0"/>
              <a:t>”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 smtClean="0"/>
              <a:t>odmah</a:t>
            </a:r>
            <a:r>
              <a:rPr lang="en-US" sz="1800" dirty="0" smtClean="0"/>
              <a:t> </a:t>
            </a:r>
            <a:r>
              <a:rPr lang="en-US" sz="1800" dirty="0" err="1"/>
              <a:t>počeo</a:t>
            </a:r>
            <a:r>
              <a:rPr lang="en-US" sz="1800" dirty="0"/>
              <a:t> da se </a:t>
            </a:r>
            <a:r>
              <a:rPr lang="en-US" sz="1800" dirty="0" err="1"/>
              <a:t>razvija</a:t>
            </a:r>
            <a:r>
              <a:rPr lang="en-US" sz="1800" dirty="0"/>
              <a:t> </a:t>
            </a:r>
            <a:r>
              <a:rPr lang="en-US" sz="1800" dirty="0" err="1"/>
              <a:t>kao</a:t>
            </a:r>
            <a:r>
              <a:rPr lang="en-US" sz="1800" dirty="0"/>
              <a:t> </a:t>
            </a:r>
            <a:r>
              <a:rPr lang="en-US" sz="1800" dirty="0" err="1"/>
              <a:t>priznati</a:t>
            </a:r>
            <a:r>
              <a:rPr lang="en-US" sz="1800" dirty="0"/>
              <a:t> standard </a:t>
            </a:r>
            <a:r>
              <a:rPr lang="en-US" sz="1800" dirty="0" err="1"/>
              <a:t>za</a:t>
            </a:r>
            <a:r>
              <a:rPr lang="en-US" sz="1800" dirty="0"/>
              <a:t> </a:t>
            </a:r>
            <a:r>
              <a:rPr lang="en-US" sz="1800" dirty="0" err="1"/>
              <a:t>modeliranje</a:t>
            </a:r>
            <a:r>
              <a:rPr lang="en-US" sz="1800" dirty="0" smtClean="0"/>
              <a:t>.</a:t>
            </a:r>
            <a:r>
              <a:rPr lang="sr-Latn-RS" sz="1800" dirty="0" smtClean="0"/>
              <a:t> </a:t>
            </a:r>
          </a:p>
          <a:p>
            <a:r>
              <a:rPr lang="en-US" sz="1800" dirty="0" smtClean="0"/>
              <a:t>UML </a:t>
            </a:r>
            <a:r>
              <a:rPr lang="en-US" sz="1800" dirty="0"/>
              <a:t>je </a:t>
            </a:r>
            <a:r>
              <a:rPr lang="en-US" sz="1800" dirty="0" err="1"/>
              <a:t>zadovoljio</a:t>
            </a:r>
            <a:r>
              <a:rPr lang="en-US" sz="1800" dirty="0"/>
              <a:t> </a:t>
            </a:r>
            <a:r>
              <a:rPr lang="en-US" sz="1800" dirty="0" err="1"/>
              <a:t>sve</a:t>
            </a:r>
            <a:r>
              <a:rPr lang="en-US" sz="1800" dirty="0"/>
              <a:t> </a:t>
            </a:r>
            <a:r>
              <a:rPr lang="en-US" sz="1800" dirty="0" err="1"/>
              <a:t>uslove</a:t>
            </a:r>
            <a:r>
              <a:rPr lang="en-US" sz="1800" dirty="0"/>
              <a:t> </a:t>
            </a:r>
            <a:r>
              <a:rPr lang="en-US" sz="1800" dirty="0" err="1" smtClean="0"/>
              <a:t>jednog</a:t>
            </a:r>
            <a:r>
              <a:rPr lang="sr-Latn-RS" sz="1800" dirty="0" smtClean="0"/>
              <a:t> </a:t>
            </a:r>
            <a:r>
              <a:rPr lang="en-US" sz="1800" dirty="0" err="1" smtClean="0"/>
              <a:t>konzistentnog</a:t>
            </a:r>
            <a:r>
              <a:rPr lang="en-US" sz="1800" dirty="0" smtClean="0"/>
              <a:t> </a:t>
            </a:r>
            <a:r>
              <a:rPr lang="en-US" sz="1800" dirty="0" err="1"/>
              <a:t>opisnog</a:t>
            </a:r>
            <a:r>
              <a:rPr lang="en-US" sz="1800" dirty="0"/>
              <a:t> </a:t>
            </a:r>
            <a:r>
              <a:rPr lang="en-US" sz="1800" dirty="0" err="1"/>
              <a:t>matematičkog</a:t>
            </a:r>
            <a:r>
              <a:rPr lang="en-US" sz="1800" dirty="0"/>
              <a:t> </a:t>
            </a:r>
            <a:r>
              <a:rPr lang="en-US" sz="1800" dirty="0" err="1"/>
              <a:t>alata</a:t>
            </a:r>
            <a:r>
              <a:rPr lang="en-US" sz="1800" dirty="0"/>
              <a:t> </a:t>
            </a:r>
            <a:r>
              <a:rPr lang="en-US" sz="1800" dirty="0" err="1" smtClean="0"/>
              <a:t>i</a:t>
            </a:r>
            <a:r>
              <a:rPr lang="sr-Latn-RS" sz="1800" dirty="0" smtClean="0"/>
              <a:t> </a:t>
            </a:r>
            <a:r>
              <a:rPr lang="en-US" sz="1800" dirty="0" err="1" smtClean="0"/>
              <a:t>podržavao</a:t>
            </a:r>
            <a:r>
              <a:rPr lang="en-US" sz="1800" dirty="0" smtClean="0"/>
              <a:t> </a:t>
            </a:r>
            <a:r>
              <a:rPr lang="en-US" sz="1800" dirty="0" err="1"/>
              <a:t>obe</a:t>
            </a:r>
            <a:r>
              <a:rPr lang="en-US" sz="1800" dirty="0"/>
              <a:t> </a:t>
            </a:r>
            <a:r>
              <a:rPr lang="en-US" sz="1800" dirty="0" err="1"/>
              <a:t>oblasti</a:t>
            </a:r>
            <a:r>
              <a:rPr lang="en-US" sz="1800" dirty="0"/>
              <a:t> </a:t>
            </a:r>
            <a:r>
              <a:rPr lang="en-US" sz="1800" dirty="0" err="1"/>
              <a:t>virtuelnog</a:t>
            </a:r>
            <a:r>
              <a:rPr lang="en-US" sz="1800" dirty="0"/>
              <a:t> „</a:t>
            </a:r>
            <a:r>
              <a:rPr lang="en-US" sz="1800" dirty="0" err="1"/>
              <a:t>programiranja</a:t>
            </a:r>
            <a:r>
              <a:rPr lang="en-US" sz="1800" dirty="0"/>
              <a:t>”, </a:t>
            </a:r>
            <a:r>
              <a:rPr lang="en-US" sz="1800" dirty="0" err="1"/>
              <a:t>tehniku</a:t>
            </a:r>
            <a:r>
              <a:rPr lang="en-US" sz="1800" dirty="0"/>
              <a:t> </a:t>
            </a:r>
            <a:r>
              <a:rPr lang="en-US" sz="1800" dirty="0" err="1"/>
              <a:t>analize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dizajna</a:t>
            </a:r>
            <a:r>
              <a:rPr lang="en-US" sz="1800" dirty="0"/>
              <a:t> – </a:t>
            </a:r>
            <a:r>
              <a:rPr lang="en-US" sz="1800" dirty="0" err="1"/>
              <a:t>projektovanja</a:t>
            </a:r>
            <a:r>
              <a:rPr lang="en-US" sz="1800" dirty="0" smtClean="0"/>
              <a:t>.</a:t>
            </a:r>
            <a:endParaRPr lang="sr-Latn-RS" sz="1800" dirty="0" smtClean="0"/>
          </a:p>
          <a:p>
            <a:r>
              <a:rPr lang="en-US" sz="1800" dirty="0" err="1"/>
              <a:t>Bazirajući</a:t>
            </a:r>
            <a:r>
              <a:rPr lang="en-US" sz="1800" dirty="0"/>
              <a:t> se </a:t>
            </a:r>
            <a:r>
              <a:rPr lang="en-US" sz="1800" dirty="0" err="1"/>
              <a:t>na</a:t>
            </a:r>
            <a:r>
              <a:rPr lang="en-US" sz="1800" dirty="0"/>
              <a:t> </a:t>
            </a:r>
            <a:r>
              <a:rPr lang="en-US" sz="1800" dirty="0" err="1"/>
              <a:t>definisanoj</a:t>
            </a:r>
            <a:r>
              <a:rPr lang="en-US" sz="1800" dirty="0"/>
              <a:t> </a:t>
            </a:r>
            <a:r>
              <a:rPr lang="en-US" sz="1800" dirty="0" err="1"/>
              <a:t>sistematici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formalnoj</a:t>
            </a:r>
            <a:r>
              <a:rPr lang="en-US" sz="1800" dirty="0"/>
              <a:t> </a:t>
            </a:r>
            <a:r>
              <a:rPr lang="en-US" sz="1800" dirty="0" err="1"/>
              <a:t>notaciji</a:t>
            </a:r>
            <a:r>
              <a:rPr lang="en-US" sz="1800" dirty="0"/>
              <a:t>, </a:t>
            </a:r>
            <a:r>
              <a:rPr lang="en-US" sz="1800" dirty="0" err="1"/>
              <a:t>može</a:t>
            </a:r>
            <a:r>
              <a:rPr lang="en-US" sz="1800" dirty="0"/>
              <a:t> se </a:t>
            </a:r>
            <a:r>
              <a:rPr lang="en-US" sz="1800" dirty="0" err="1"/>
              <a:t>pomoću</a:t>
            </a:r>
            <a:r>
              <a:rPr lang="en-US" sz="1800" dirty="0"/>
              <a:t> UML-a </a:t>
            </a:r>
            <a:r>
              <a:rPr lang="en-US" sz="1800" dirty="0" smtClean="0"/>
              <a:t>od</a:t>
            </a:r>
            <a:r>
              <a:rPr lang="sr-Latn-RS" sz="1800" dirty="0" smtClean="0"/>
              <a:t> </a:t>
            </a:r>
            <a:r>
              <a:rPr lang="en-US" sz="1800" dirty="0" err="1" smtClean="0"/>
              <a:t>pojedinog</a:t>
            </a:r>
            <a:r>
              <a:rPr lang="en-US" sz="1800" dirty="0" smtClean="0"/>
              <a:t> </a:t>
            </a:r>
            <a:r>
              <a:rPr lang="en-US" sz="1800" dirty="0" err="1"/>
              <a:t>problema</a:t>
            </a:r>
            <a:r>
              <a:rPr lang="en-US" sz="1800" dirty="0"/>
              <a:t> </a:t>
            </a:r>
            <a:r>
              <a:rPr lang="en-US" sz="1800" dirty="0" err="1"/>
              <a:t>razviti</a:t>
            </a:r>
            <a:r>
              <a:rPr lang="en-US" sz="1800" dirty="0"/>
              <a:t> </a:t>
            </a:r>
            <a:r>
              <a:rPr lang="en-US" sz="1800" dirty="0" err="1"/>
              <a:t>odgovarajući</a:t>
            </a:r>
            <a:r>
              <a:rPr lang="en-US" sz="1800" dirty="0"/>
              <a:t> meta-model (</a:t>
            </a:r>
            <a:r>
              <a:rPr lang="en-US" sz="1800" dirty="0" err="1"/>
              <a:t>tj</a:t>
            </a:r>
            <a:r>
              <a:rPr lang="en-US" sz="1800" dirty="0"/>
              <a:t>. </a:t>
            </a:r>
            <a:r>
              <a:rPr lang="en-US" sz="1800" dirty="0" err="1"/>
              <a:t>jedan</a:t>
            </a:r>
            <a:r>
              <a:rPr lang="en-US" sz="1800" dirty="0"/>
              <a:t> </a:t>
            </a:r>
            <a:r>
              <a:rPr lang="en-US" sz="1800" dirty="0" err="1"/>
              <a:t>slikoviti</a:t>
            </a:r>
            <a:r>
              <a:rPr lang="en-US" sz="1800" dirty="0"/>
              <a:t>, </a:t>
            </a:r>
            <a:r>
              <a:rPr lang="en-US" sz="1800" dirty="0" err="1"/>
              <a:t>ali</a:t>
            </a:r>
            <a:r>
              <a:rPr lang="en-US" sz="1800" dirty="0"/>
              <a:t> od </a:t>
            </a:r>
            <a:r>
              <a:rPr lang="en-US" sz="1800" dirty="0" err="1"/>
              <a:t>nepotrebnih</a:t>
            </a:r>
            <a:r>
              <a:rPr lang="en-US" sz="1800" dirty="0"/>
              <a:t> </a:t>
            </a:r>
            <a:r>
              <a:rPr lang="en-US" sz="1800" dirty="0" err="1" smtClean="0"/>
              <a:t>detalja</a:t>
            </a:r>
            <a:r>
              <a:rPr lang="sr-Latn-RS" sz="1800" dirty="0" smtClean="0"/>
              <a:t> </a:t>
            </a:r>
            <a:r>
              <a:rPr lang="en-US" sz="1800" dirty="0" err="1" smtClean="0"/>
              <a:t>abstrahovan</a:t>
            </a:r>
            <a:r>
              <a:rPr lang="en-US" sz="1800" dirty="0" smtClean="0"/>
              <a:t> </a:t>
            </a:r>
            <a:r>
              <a:rPr lang="en-US" sz="1800" dirty="0"/>
              <a:t>model </a:t>
            </a:r>
            <a:r>
              <a:rPr lang="en-US" sz="1800" dirty="0" err="1"/>
              <a:t>problema</a:t>
            </a:r>
            <a:r>
              <a:rPr lang="en-US" sz="1800" dirty="0"/>
              <a:t>), </a:t>
            </a:r>
            <a:r>
              <a:rPr lang="en-US" sz="1800" dirty="0" err="1"/>
              <a:t>koji</a:t>
            </a:r>
            <a:r>
              <a:rPr lang="en-US" sz="1800" dirty="0"/>
              <a:t> se </a:t>
            </a:r>
            <a:r>
              <a:rPr lang="en-US" sz="1800" dirty="0" err="1"/>
              <a:t>relativno</a:t>
            </a:r>
            <a:r>
              <a:rPr lang="en-US" sz="1800" dirty="0"/>
              <a:t> </a:t>
            </a:r>
            <a:r>
              <a:rPr lang="en-US" sz="1800" dirty="0" err="1"/>
              <a:t>lako</a:t>
            </a:r>
            <a:r>
              <a:rPr lang="en-US" sz="1800" dirty="0"/>
              <a:t>, </a:t>
            </a:r>
            <a:r>
              <a:rPr lang="en-US" sz="1800" dirty="0" err="1"/>
              <a:t>pošto</a:t>
            </a:r>
            <a:r>
              <a:rPr lang="en-US" sz="1800" dirty="0"/>
              <a:t> je </a:t>
            </a:r>
            <a:r>
              <a:rPr lang="en-US" sz="1800" dirty="0" err="1"/>
              <a:t>konsekventno</a:t>
            </a:r>
            <a:r>
              <a:rPr lang="en-US" sz="1800" dirty="0"/>
              <a:t> </a:t>
            </a:r>
            <a:r>
              <a:rPr lang="en-US" sz="1800" dirty="0" err="1" smtClean="0"/>
              <a:t>objektno-orijentisano</a:t>
            </a:r>
            <a:r>
              <a:rPr lang="sr-Latn-RS" sz="1800" dirty="0" smtClean="0"/>
              <a:t> </a:t>
            </a:r>
            <a:r>
              <a:rPr lang="en-US" sz="1800" dirty="0" err="1" smtClean="0"/>
              <a:t>postavljen</a:t>
            </a:r>
            <a:r>
              <a:rPr lang="en-US" sz="1800" dirty="0"/>
              <a:t>, bez </a:t>
            </a:r>
            <a:r>
              <a:rPr lang="en-US" sz="1800" dirty="0" err="1"/>
              <a:t>značajnijih</a:t>
            </a:r>
            <a:r>
              <a:rPr lang="en-US" sz="1800" dirty="0"/>
              <a:t> </a:t>
            </a:r>
            <a:r>
              <a:rPr lang="en-US" sz="1800" dirty="0" err="1"/>
              <a:t>gubitaka</a:t>
            </a:r>
            <a:r>
              <a:rPr lang="en-US" sz="1800" dirty="0"/>
              <a:t> </a:t>
            </a:r>
            <a:r>
              <a:rPr lang="en-US" sz="1800" dirty="0" err="1"/>
              <a:t>informacija</a:t>
            </a:r>
            <a:r>
              <a:rPr lang="en-US" sz="1800" dirty="0"/>
              <a:t>, </a:t>
            </a:r>
            <a:r>
              <a:rPr lang="en-US" sz="1800" dirty="0" err="1"/>
              <a:t>pomoću</a:t>
            </a:r>
            <a:r>
              <a:rPr lang="en-US" sz="1800" dirty="0"/>
              <a:t> </a:t>
            </a:r>
            <a:r>
              <a:rPr lang="en-US" sz="1800" dirty="0" err="1"/>
              <a:t>objektno-orijentisanog</a:t>
            </a:r>
            <a:r>
              <a:rPr lang="en-US" sz="1800" dirty="0"/>
              <a:t> </a:t>
            </a:r>
            <a:r>
              <a:rPr lang="en-US" sz="1800" dirty="0" err="1"/>
              <a:t>jezika</a:t>
            </a:r>
            <a:r>
              <a:rPr lang="en-US" sz="1800" dirty="0"/>
              <a:t> </a:t>
            </a:r>
            <a:r>
              <a:rPr lang="en-US" sz="1800" dirty="0" err="1"/>
              <a:t>prevesti</a:t>
            </a:r>
            <a:r>
              <a:rPr lang="en-US" sz="1800" dirty="0"/>
              <a:t> </a:t>
            </a:r>
            <a:r>
              <a:rPr lang="en-US" sz="1800" dirty="0" smtClean="0"/>
              <a:t>u</a:t>
            </a:r>
            <a:r>
              <a:rPr lang="sr-Latn-RS" sz="1800" dirty="0" smtClean="0"/>
              <a:t> </a:t>
            </a:r>
            <a:r>
              <a:rPr lang="en-US" sz="1800" dirty="0" err="1" smtClean="0"/>
              <a:t>izvršni</a:t>
            </a:r>
            <a:r>
              <a:rPr lang="en-US" sz="1800" dirty="0" smtClean="0"/>
              <a:t> </a:t>
            </a:r>
            <a:r>
              <a:rPr lang="en-US" sz="1800" dirty="0"/>
              <a:t>program.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28038"/>
            <a:ext cx="73342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14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Paketi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/>
              <a:t>Paketi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isporučuju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programom</a:t>
            </a:r>
            <a:r>
              <a:rPr lang="en-US" dirty="0"/>
              <a:t> JAVA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koji</a:t>
            </a:r>
            <a:r>
              <a:rPr lang="en-US" dirty="0"/>
              <a:t> </a:t>
            </a:r>
            <a:r>
              <a:rPr lang="en-US" dirty="0" err="1"/>
              <a:t>povećavaju</a:t>
            </a:r>
            <a:r>
              <a:rPr lang="en-US" dirty="0"/>
              <a:t> </a:t>
            </a:r>
            <a:r>
              <a:rPr lang="en-US" dirty="0" err="1"/>
              <a:t>relativno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 smtClean="0"/>
              <a:t>vokabular</a:t>
            </a:r>
            <a:r>
              <a:rPr lang="sr-Latn-RS" dirty="0" smtClean="0"/>
              <a:t> </a:t>
            </a:r>
            <a:r>
              <a:rPr lang="en-US" dirty="0" smtClean="0"/>
              <a:t>JAVA </a:t>
            </a:r>
            <a:r>
              <a:rPr lang="en-US" dirty="0" err="1" smtClean="0"/>
              <a:t>programa</a:t>
            </a:r>
            <a:r>
              <a:rPr lang="sr-Latn-RS" dirty="0" smtClean="0"/>
              <a:t> i</a:t>
            </a:r>
            <a:r>
              <a:rPr lang="en-US" dirty="0" smtClean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karakter</a:t>
            </a:r>
            <a:r>
              <a:rPr lang="en-US" dirty="0"/>
              <a:t> </a:t>
            </a:r>
            <a:r>
              <a:rPr lang="en-US" dirty="0" err="1"/>
              <a:t>biblioteka</a:t>
            </a:r>
            <a:r>
              <a:rPr lang="en-US" dirty="0"/>
              <a:t>. </a:t>
            </a:r>
            <a:r>
              <a:rPr lang="en-US" dirty="0" err="1"/>
              <a:t>Osam</a:t>
            </a:r>
            <a:r>
              <a:rPr lang="en-US" dirty="0"/>
              <a:t> </a:t>
            </a:r>
            <a:r>
              <a:rPr lang="en-US" dirty="0" err="1"/>
              <a:t>paketa</a:t>
            </a:r>
            <a:r>
              <a:rPr lang="en-US" dirty="0"/>
              <a:t> (Application Program Interfaces - API</a:t>
            </a:r>
            <a:r>
              <a:rPr lang="en-US" dirty="0" smtClean="0"/>
              <a:t>)</a:t>
            </a:r>
            <a:r>
              <a:rPr lang="sr-Latn-RS" dirty="0" smtClean="0"/>
              <a:t> </a:t>
            </a:r>
            <a:r>
              <a:rPr lang="pl-PL" dirty="0" smtClean="0"/>
              <a:t>stoje </a:t>
            </a:r>
            <a:r>
              <a:rPr lang="pl-PL" dirty="0"/>
              <a:t>na raspolaganju u JAVA (Version 1.0.2</a:t>
            </a:r>
            <a:r>
              <a:rPr lang="pl-PL" dirty="0" smtClean="0"/>
              <a:t>).</a:t>
            </a:r>
          </a:p>
          <a:p>
            <a:pPr marL="0" indent="0">
              <a:buNone/>
            </a:pPr>
            <a:endParaRPr lang="pl-PL" dirty="0"/>
          </a:p>
          <a:p>
            <a:pPr lvl="1"/>
            <a:r>
              <a:rPr lang="en-US" dirty="0" err="1"/>
              <a:t>java.applet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primenu</a:t>
            </a:r>
            <a:r>
              <a:rPr lang="en-US" dirty="0"/>
              <a:t> </a:t>
            </a:r>
            <a:r>
              <a:rPr lang="en-US" dirty="0" err="1"/>
              <a:t>apleta</a:t>
            </a:r>
            <a:endParaRPr lang="en-US" dirty="0"/>
          </a:p>
          <a:p>
            <a:pPr lvl="1"/>
            <a:r>
              <a:rPr lang="en-US" dirty="0" err="1"/>
              <a:t>java.awt</a:t>
            </a:r>
            <a:r>
              <a:rPr lang="en-US" dirty="0"/>
              <a:t> </a:t>
            </a:r>
            <a:r>
              <a:rPr lang="en-US" dirty="0" err="1"/>
              <a:t>apstraktne</a:t>
            </a:r>
            <a:r>
              <a:rPr lang="en-US" dirty="0"/>
              <a:t> windows </a:t>
            </a:r>
            <a:r>
              <a:rPr lang="en-US" dirty="0" err="1"/>
              <a:t>alatke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postavljanje</a:t>
            </a:r>
            <a:r>
              <a:rPr lang="en-US" dirty="0"/>
              <a:t> </a:t>
            </a:r>
            <a:r>
              <a:rPr lang="en-US" dirty="0" err="1"/>
              <a:t>grafičkih</a:t>
            </a:r>
            <a:r>
              <a:rPr lang="en-US" dirty="0"/>
              <a:t> </a:t>
            </a:r>
            <a:r>
              <a:rPr lang="en-US" dirty="0" err="1" smtClean="0"/>
              <a:t>korisničkih</a:t>
            </a:r>
            <a:r>
              <a:rPr lang="sr-Latn-RS" dirty="0" smtClean="0"/>
              <a:t> </a:t>
            </a:r>
            <a:r>
              <a:rPr lang="en-US" dirty="0" err="1" smtClean="0"/>
              <a:t>površina</a:t>
            </a:r>
            <a:endParaRPr lang="en-US" dirty="0"/>
          </a:p>
          <a:p>
            <a:pPr lvl="1"/>
            <a:r>
              <a:rPr lang="en-US" dirty="0" err="1"/>
              <a:t>java.awt.image</a:t>
            </a:r>
            <a:r>
              <a:rPr lang="en-US" dirty="0"/>
              <a:t> </a:t>
            </a:r>
            <a:r>
              <a:rPr lang="en-US" dirty="0" err="1"/>
              <a:t>obrada</a:t>
            </a:r>
            <a:r>
              <a:rPr lang="en-US" dirty="0"/>
              <a:t> </a:t>
            </a:r>
            <a:r>
              <a:rPr lang="en-US" dirty="0" err="1"/>
              <a:t>slika</a:t>
            </a:r>
            <a:endParaRPr lang="en-US" dirty="0"/>
          </a:p>
          <a:p>
            <a:pPr lvl="1"/>
            <a:r>
              <a:rPr lang="en-US" dirty="0" err="1"/>
              <a:t>java.awt.peer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preslikavanje</a:t>
            </a:r>
            <a:r>
              <a:rPr lang="en-US" dirty="0"/>
              <a:t> </a:t>
            </a:r>
            <a:r>
              <a:rPr lang="en-US" dirty="0" err="1"/>
              <a:t>awt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drugi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  <a:p>
            <a:pPr lvl="1"/>
            <a:r>
              <a:rPr lang="en-US" dirty="0"/>
              <a:t>java.io </a:t>
            </a:r>
            <a:r>
              <a:rPr lang="en-US" dirty="0" err="1"/>
              <a:t>ulaz</a:t>
            </a:r>
            <a:r>
              <a:rPr lang="en-US" dirty="0"/>
              <a:t>/</a:t>
            </a:r>
            <a:r>
              <a:rPr lang="en-US" dirty="0" err="1"/>
              <a:t>izlaz</a:t>
            </a:r>
            <a:endParaRPr lang="en-US" dirty="0"/>
          </a:p>
          <a:p>
            <a:pPr lvl="1"/>
            <a:r>
              <a:rPr lang="en-US" dirty="0" err="1"/>
              <a:t>java.lang</a:t>
            </a:r>
            <a:r>
              <a:rPr lang="en-US" dirty="0"/>
              <a:t> </a:t>
            </a:r>
            <a:r>
              <a:rPr lang="en-US" dirty="0" err="1"/>
              <a:t>osnovni</a:t>
            </a:r>
            <a:r>
              <a:rPr lang="en-US" dirty="0"/>
              <a:t> </a:t>
            </a:r>
            <a:r>
              <a:rPr lang="en-US" dirty="0" err="1"/>
              <a:t>sastavni</a:t>
            </a:r>
            <a:r>
              <a:rPr lang="en-US" dirty="0"/>
              <a:t> </a:t>
            </a:r>
            <a:r>
              <a:rPr lang="en-US" dirty="0" err="1"/>
              <a:t>delovi</a:t>
            </a:r>
            <a:r>
              <a:rPr lang="en-US" dirty="0"/>
              <a:t> </a:t>
            </a:r>
            <a:r>
              <a:rPr lang="en-US" dirty="0" err="1"/>
              <a:t>jezika</a:t>
            </a:r>
            <a:endParaRPr lang="en-US" dirty="0"/>
          </a:p>
          <a:p>
            <a:pPr lvl="1"/>
            <a:r>
              <a:rPr lang="en-US" dirty="0"/>
              <a:t>java.net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mrežne</a:t>
            </a:r>
            <a:r>
              <a:rPr lang="en-US" dirty="0"/>
              <a:t> </a:t>
            </a:r>
            <a:r>
              <a:rPr lang="en-US" dirty="0" err="1"/>
              <a:t>klase</a:t>
            </a:r>
            <a:endParaRPr lang="en-US" dirty="0"/>
          </a:p>
          <a:p>
            <a:pPr lvl="1"/>
            <a:r>
              <a:rPr lang="pl-PL" dirty="0"/>
              <a:t>java.util za različite strukture podataka i pomoćne klase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08978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0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577745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315450" cy="681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066800"/>
            <a:ext cx="3810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5290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2800" b="1" dirty="0" smtClean="0"/>
              <a:t>A</a:t>
            </a:r>
            <a:r>
              <a:rPr lang="en-US" sz="2800" b="1" dirty="0" err="1" smtClean="0"/>
              <a:t>tributi</a:t>
            </a:r>
            <a:r>
              <a:rPr lang="en-US" sz="2800" b="1" dirty="0" smtClean="0"/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podaci</a:t>
            </a:r>
            <a:r>
              <a:rPr lang="en-US" sz="2800" b="1" dirty="0" smtClean="0"/>
              <a:t>),</a:t>
            </a:r>
            <a:r>
              <a:rPr lang="sr-Latn-RS" sz="2800" b="1" dirty="0" smtClean="0"/>
              <a:t> M</a:t>
            </a:r>
            <a:r>
              <a:rPr lang="en-US" sz="2800" b="1" dirty="0" err="1" smtClean="0"/>
              <a:t>etode</a:t>
            </a:r>
            <a:r>
              <a:rPr lang="en-US" sz="2800" b="1" dirty="0" smtClean="0"/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operacije</a:t>
            </a:r>
            <a:r>
              <a:rPr lang="en-US" sz="2800" b="1" dirty="0"/>
              <a:t>),</a:t>
            </a:r>
            <a:br>
              <a:rPr lang="en-US" sz="2800" b="1" dirty="0"/>
            </a:br>
            <a:r>
              <a:rPr lang="sr-Latn-RS" sz="2800" b="1" dirty="0" smtClean="0"/>
              <a:t>O</a:t>
            </a:r>
            <a:r>
              <a:rPr lang="en-US" sz="2800" b="1" dirty="0" err="1" smtClean="0"/>
              <a:t>siguranja</a:t>
            </a:r>
            <a:r>
              <a:rPr lang="en-US" sz="2800" b="1" dirty="0" smtClean="0"/>
              <a:t> </a:t>
            </a:r>
            <a:r>
              <a:rPr lang="en-US" sz="2800" b="1" dirty="0"/>
              <a:t>(</a:t>
            </a:r>
            <a:r>
              <a:rPr lang="en-US" sz="2800" b="1" dirty="0" err="1"/>
              <a:t>uslovi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vi-VN" sz="2000" b="1" dirty="0">
                <a:latin typeface="Calibri" panose="020F0502020204030204" pitchFamily="34" charset="0"/>
                <a:cs typeface="Calibri" panose="020F0502020204030204" pitchFamily="34" charset="0"/>
              </a:rPr>
              <a:t>Atribute 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obezbeđuju podaci. Atributi mogu imati različite vrednosti i tako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definisati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vi-VN" sz="2000" dirty="0">
                <a:latin typeface="Calibri" panose="020F0502020204030204" pitchFamily="34" charset="0"/>
                <a:cs typeface="Calibri" panose="020F0502020204030204" pitchFamily="34" charset="0"/>
              </a:rPr>
              <a:t>unutrašnje stanje” instanci za jedno određeno vreme. U gore obrađenom primeru „Greda</a:t>
            </a:r>
            <a:r>
              <a:rPr lang="vi-V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”,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geometrijske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veličine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Dužina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”,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Visina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”, „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Širina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”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važni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atributi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statičko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ponašanje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statično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tj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gradnju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gradnje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 Pored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ovih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postojati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drugi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atributi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Uzima se dovoljan skup</a:t>
            </a:r>
            <a:r>
              <a:rPr lang="sr-Latn-R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endParaRPr lang="sr-Latn-R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000" b="1" dirty="0" err="1"/>
              <a:t>Metode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slične</a:t>
            </a:r>
            <a:r>
              <a:rPr lang="en-US" sz="2000" dirty="0"/>
              <a:t> </a:t>
            </a:r>
            <a:r>
              <a:rPr lang="en-US" sz="2000" dirty="0" err="1"/>
              <a:t>funkcijama</a:t>
            </a:r>
            <a:r>
              <a:rPr lang="en-US" sz="2000" dirty="0"/>
              <a:t> </a:t>
            </a:r>
            <a:r>
              <a:rPr lang="en-US" sz="2000" dirty="0" err="1" smtClean="0"/>
              <a:t>i</a:t>
            </a:r>
            <a:r>
              <a:rPr lang="sr-Latn-RS" sz="2000" dirty="0" smtClean="0"/>
              <a:t> </a:t>
            </a:r>
            <a:r>
              <a:rPr lang="en-US" sz="2000" dirty="0" err="1" smtClean="0"/>
              <a:t>procedurama</a:t>
            </a:r>
            <a:r>
              <a:rPr lang="en-US" sz="2000" dirty="0"/>
              <a:t>, </a:t>
            </a:r>
            <a:r>
              <a:rPr lang="en-US" sz="2000" dirty="0" err="1"/>
              <a:t>poznatim</a:t>
            </a:r>
            <a:r>
              <a:rPr lang="en-US" sz="2000" dirty="0"/>
              <a:t> u </a:t>
            </a:r>
            <a:r>
              <a:rPr lang="en-US" sz="2000" dirty="0" err="1"/>
              <a:t>klasičnom</a:t>
            </a:r>
            <a:r>
              <a:rPr lang="en-US" sz="2000" dirty="0"/>
              <a:t> </a:t>
            </a:r>
            <a:r>
              <a:rPr lang="en-US" sz="2000" dirty="0" err="1"/>
              <a:t>programiranju</a:t>
            </a:r>
            <a:r>
              <a:rPr lang="en-US" sz="2000" dirty="0"/>
              <a:t>, </a:t>
            </a:r>
            <a:r>
              <a:rPr lang="en-US" sz="2000" dirty="0" err="1"/>
              <a:t>ali</a:t>
            </a:r>
            <a:r>
              <a:rPr lang="en-US" sz="2000" dirty="0"/>
              <a:t> se od </a:t>
            </a:r>
            <a:r>
              <a:rPr lang="en-US" sz="2000" dirty="0" err="1"/>
              <a:t>njih</a:t>
            </a:r>
            <a:r>
              <a:rPr lang="en-US" sz="2000" dirty="0"/>
              <a:t> </a:t>
            </a:r>
            <a:r>
              <a:rPr lang="en-US" sz="2000" dirty="0" err="1"/>
              <a:t>prilično</a:t>
            </a:r>
            <a:r>
              <a:rPr lang="en-US" sz="2000" dirty="0"/>
              <a:t> </a:t>
            </a:r>
            <a:r>
              <a:rPr lang="en-US" sz="2000" dirty="0" err="1"/>
              <a:t>razlikuju</a:t>
            </a:r>
            <a:r>
              <a:rPr lang="en-US" sz="2000" dirty="0"/>
              <a:t>, </a:t>
            </a:r>
            <a:r>
              <a:rPr lang="en-US" sz="2000" dirty="0" err="1"/>
              <a:t>jer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u </a:t>
            </a:r>
            <a:r>
              <a:rPr lang="en-US" sz="2000" dirty="0" err="1" smtClean="0"/>
              <a:t>relaciji</a:t>
            </a:r>
            <a:r>
              <a:rPr lang="sr-Latn-RS" sz="2000" dirty="0" smtClean="0"/>
              <a:t> </a:t>
            </a:r>
            <a:r>
              <a:rPr lang="en-US" sz="2000" dirty="0" err="1" smtClean="0"/>
              <a:t>Klase-Objekti-Strukture</a:t>
            </a:r>
            <a:r>
              <a:rPr lang="en-US" sz="2000" dirty="0" smtClean="0"/>
              <a:t> </a:t>
            </a:r>
            <a:r>
              <a:rPr lang="en-US" sz="2000" dirty="0" err="1"/>
              <a:t>značajno</a:t>
            </a:r>
            <a:r>
              <a:rPr lang="en-US" sz="2000" dirty="0"/>
              <a:t> </a:t>
            </a:r>
            <a:r>
              <a:rPr lang="en-US" sz="2000" dirty="0" err="1"/>
              <a:t>nezavisnije</a:t>
            </a:r>
            <a:r>
              <a:rPr lang="en-US" sz="2000" dirty="0"/>
              <a:t> od </a:t>
            </a:r>
            <a:r>
              <a:rPr lang="en-US" sz="2000" dirty="0" err="1"/>
              <a:t>klasičnih</a:t>
            </a:r>
            <a:r>
              <a:rPr lang="en-US" sz="2000" dirty="0"/>
              <a:t> </a:t>
            </a:r>
            <a:r>
              <a:rPr lang="en-US" sz="2000" dirty="0" err="1"/>
              <a:t>funkcija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procedura</a:t>
            </a:r>
            <a:r>
              <a:rPr lang="en-US" sz="2000" dirty="0"/>
              <a:t> (</a:t>
            </a:r>
            <a:r>
              <a:rPr lang="en-US" sz="2000" dirty="0" err="1"/>
              <a:t>ove</a:t>
            </a:r>
            <a:r>
              <a:rPr lang="en-US" sz="2000" dirty="0"/>
              <a:t> </a:t>
            </a:r>
            <a:r>
              <a:rPr lang="en-US" sz="2000" dirty="0" err="1"/>
              <a:t>stoje</a:t>
            </a:r>
            <a:r>
              <a:rPr lang="en-US" sz="2000" dirty="0"/>
              <a:t> </a:t>
            </a:r>
            <a:r>
              <a:rPr lang="en-US" sz="2000" dirty="0" err="1" smtClean="0"/>
              <a:t>stalno</a:t>
            </a:r>
            <a:r>
              <a:rPr lang="sr-Latn-RS" sz="2000" dirty="0" smtClean="0"/>
              <a:t> </a:t>
            </a:r>
            <a:r>
              <a:rPr lang="en-US" sz="2000" dirty="0" smtClean="0"/>
              <a:t>pod </a:t>
            </a:r>
            <a:r>
              <a:rPr lang="en-US" sz="2000" dirty="0" err="1"/>
              <a:t>kontrolom</a:t>
            </a:r>
            <a:r>
              <a:rPr lang="en-US" sz="2000" dirty="0"/>
              <a:t> </a:t>
            </a:r>
            <a:r>
              <a:rPr lang="en-US" sz="2000" dirty="0" err="1"/>
              <a:t>jedne</a:t>
            </a:r>
            <a:r>
              <a:rPr lang="en-US" sz="2000" dirty="0"/>
              <a:t> </a:t>
            </a:r>
            <a:r>
              <a:rPr lang="en-US" sz="2000" dirty="0" err="1"/>
              <a:t>jedinice</a:t>
            </a:r>
            <a:r>
              <a:rPr lang="en-US" sz="2000" dirty="0"/>
              <a:t> </a:t>
            </a:r>
            <a:r>
              <a:rPr lang="en-US" sz="2000" dirty="0" err="1"/>
              <a:t>koja</a:t>
            </a:r>
            <a:r>
              <a:rPr lang="en-US" sz="2000" dirty="0"/>
              <a:t> se </a:t>
            </a:r>
            <a:r>
              <a:rPr lang="en-US" sz="2000" dirty="0" err="1"/>
              <a:t>može</a:t>
            </a:r>
            <a:r>
              <a:rPr lang="en-US" sz="2000" dirty="0"/>
              <a:t> </a:t>
            </a:r>
            <a:r>
              <a:rPr lang="en-US" sz="2000" dirty="0" err="1"/>
              <a:t>uvek</a:t>
            </a:r>
            <a:r>
              <a:rPr lang="en-US" sz="2000" dirty="0"/>
              <a:t> </a:t>
            </a:r>
            <a:r>
              <a:rPr lang="en-US" sz="2000" dirty="0" err="1"/>
              <a:t>pozvati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kojoj</a:t>
            </a:r>
            <a:r>
              <a:rPr lang="en-US" sz="2000" dirty="0"/>
              <a:t> se </a:t>
            </a:r>
            <a:r>
              <a:rPr lang="en-US" sz="2000" dirty="0" err="1"/>
              <a:t>kontrola</a:t>
            </a:r>
            <a:r>
              <a:rPr lang="en-US" sz="2000" dirty="0"/>
              <a:t> </a:t>
            </a:r>
            <a:r>
              <a:rPr lang="en-US" sz="2000" dirty="0" err="1"/>
              <a:t>po</a:t>
            </a:r>
            <a:r>
              <a:rPr lang="en-US" sz="2000" dirty="0"/>
              <a:t> </a:t>
            </a:r>
            <a:r>
              <a:rPr lang="en-US" sz="2000" dirty="0" err="1"/>
              <a:t>izvršavanju</a:t>
            </a:r>
            <a:r>
              <a:rPr lang="en-US" sz="2000" dirty="0"/>
              <a:t> </a:t>
            </a:r>
            <a:r>
              <a:rPr lang="en-US" sz="2000" dirty="0" err="1" smtClean="0"/>
              <a:t>vraća</a:t>
            </a:r>
            <a:r>
              <a:rPr lang="sr-Latn-RS" sz="2000" dirty="0" smtClean="0"/>
              <a:t> </a:t>
            </a:r>
            <a:r>
              <a:rPr lang="en-US" sz="2000" dirty="0" err="1" smtClean="0"/>
              <a:t>nazad</a:t>
            </a:r>
            <a:r>
              <a:rPr lang="en-US" sz="2000" dirty="0" smtClean="0"/>
              <a:t>!)</a:t>
            </a:r>
            <a:r>
              <a:rPr lang="sr-Latn-RS" sz="2000" dirty="0" smtClean="0"/>
              <a:t>. </a:t>
            </a:r>
            <a:r>
              <a:rPr lang="pl-PL" sz="2000" dirty="0" smtClean="0"/>
              <a:t>Govore </a:t>
            </a:r>
            <a:r>
              <a:rPr lang="pl-PL" sz="2000" dirty="0"/>
              <a:t>nam o tome kako se objekti ponašaju i koje </a:t>
            </a:r>
            <a:r>
              <a:rPr lang="pl-PL" sz="2000" dirty="0" smtClean="0"/>
              <a:t>osobine </a:t>
            </a:r>
            <a:r>
              <a:rPr lang="en-US" sz="2000" dirty="0" err="1" smtClean="0"/>
              <a:t>poseduju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funkcionalitet</a:t>
            </a:r>
            <a:r>
              <a:rPr lang="en-US" sz="2000" dirty="0" smtClean="0"/>
              <a:t>).</a:t>
            </a:r>
            <a:r>
              <a:rPr lang="sr-Latn-RS" sz="2000" dirty="0" smtClean="0"/>
              <a:t> </a:t>
            </a:r>
            <a:r>
              <a:rPr lang="en-US" sz="2000" dirty="0" err="1"/>
              <a:t>Vezano</a:t>
            </a:r>
            <a:r>
              <a:rPr lang="en-US" sz="2000" dirty="0"/>
              <a:t> </a:t>
            </a:r>
            <a:r>
              <a:rPr lang="en-US" sz="2000" dirty="0" err="1"/>
              <a:t>za</a:t>
            </a:r>
            <a:r>
              <a:rPr lang="en-US" sz="2000" dirty="0"/>
              <a:t> primer „</a:t>
            </a:r>
            <a:r>
              <a:rPr lang="en-US" sz="2000" dirty="0" err="1"/>
              <a:t>Greda</a:t>
            </a:r>
            <a:r>
              <a:rPr lang="en-US" sz="2000" dirty="0"/>
              <a:t>”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proračuni</a:t>
            </a:r>
            <a:r>
              <a:rPr lang="en-US" sz="2000" dirty="0"/>
              <a:t> </a:t>
            </a:r>
            <a:r>
              <a:rPr lang="en-US" sz="2000" dirty="0" err="1"/>
              <a:t>površine</a:t>
            </a:r>
            <a:r>
              <a:rPr lang="en-US" sz="2000" dirty="0"/>
              <a:t> </a:t>
            </a:r>
            <a:r>
              <a:rPr lang="en-US" sz="2000" dirty="0" err="1"/>
              <a:t>preseka</a:t>
            </a:r>
            <a:r>
              <a:rPr lang="en-US" sz="2000" dirty="0"/>
              <a:t>, </a:t>
            </a:r>
            <a:r>
              <a:rPr lang="en-US" sz="2000" dirty="0" err="1"/>
              <a:t>zapremine</a:t>
            </a:r>
            <a:r>
              <a:rPr lang="en-US" sz="2000" dirty="0"/>
              <a:t>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 smtClean="0"/>
              <a:t>krive</a:t>
            </a:r>
            <a:r>
              <a:rPr lang="sr-Latn-RS" sz="2000" dirty="0" smtClean="0"/>
              <a:t> </a:t>
            </a:r>
            <a:r>
              <a:rPr lang="en-US" sz="2000" dirty="0" err="1" smtClean="0"/>
              <a:t>savijanja</a:t>
            </a:r>
            <a:r>
              <a:rPr lang="en-US" sz="2000" dirty="0" smtClean="0"/>
              <a:t> </a:t>
            </a:r>
            <a:r>
              <a:rPr lang="en-US" sz="2000" dirty="0"/>
              <a:t>(</a:t>
            </a:r>
            <a:r>
              <a:rPr lang="en-US" sz="2000" dirty="0" err="1"/>
              <a:t>elasticitet</a:t>
            </a:r>
            <a:r>
              <a:rPr lang="en-US" sz="2000" dirty="0"/>
              <a:t>) </a:t>
            </a:r>
            <a:r>
              <a:rPr lang="en-US" sz="2000" dirty="0" err="1"/>
              <a:t>tipične</a:t>
            </a:r>
            <a:r>
              <a:rPr lang="en-US" sz="2000" dirty="0"/>
              <a:t> </a:t>
            </a:r>
            <a:r>
              <a:rPr lang="en-US" sz="2000" dirty="0" err="1" smtClean="0"/>
              <a:t>metode</a:t>
            </a:r>
            <a:r>
              <a:rPr lang="sr-Latn-RS" sz="2000" dirty="0" smtClean="0"/>
              <a:t>.</a:t>
            </a:r>
          </a:p>
          <a:p>
            <a:pPr marL="0" indent="0">
              <a:buNone/>
            </a:pPr>
            <a:endParaRPr lang="sr-Latn-RS" sz="2000" dirty="0" smtClean="0"/>
          </a:p>
          <a:p>
            <a:r>
              <a:rPr lang="en-US" sz="2000" b="1" dirty="0" err="1"/>
              <a:t>Osiguranja</a:t>
            </a:r>
            <a:r>
              <a:rPr lang="en-US" sz="2000" b="1" dirty="0"/>
              <a:t> (</a:t>
            </a:r>
            <a:r>
              <a:rPr lang="en-US" sz="2000" b="1" dirty="0" err="1"/>
              <a:t>prava</a:t>
            </a:r>
            <a:r>
              <a:rPr lang="en-US" sz="2000" b="1" dirty="0"/>
              <a:t> </a:t>
            </a:r>
            <a:r>
              <a:rPr lang="en-US" sz="2000" b="1" dirty="0" err="1"/>
              <a:t>pristupa</a:t>
            </a:r>
            <a:r>
              <a:rPr lang="en-US" sz="2000" b="1" dirty="0"/>
              <a:t>)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uslovi</a:t>
            </a:r>
            <a:r>
              <a:rPr lang="en-US" sz="2000" dirty="0"/>
              <a:t>, </a:t>
            </a:r>
            <a:r>
              <a:rPr lang="en-US" sz="2000" dirty="0" err="1"/>
              <a:t>formulama</a:t>
            </a:r>
            <a:r>
              <a:rPr lang="en-US" sz="2000" dirty="0"/>
              <a:t> </a:t>
            </a:r>
            <a:r>
              <a:rPr lang="en-US" sz="2000" dirty="0" err="1"/>
              <a:t>slične</a:t>
            </a:r>
            <a:r>
              <a:rPr lang="en-US" sz="2000" dirty="0"/>
              <a:t> premise </a:t>
            </a:r>
            <a:r>
              <a:rPr lang="en-US" sz="2000" dirty="0" err="1"/>
              <a:t>ili</a:t>
            </a:r>
            <a:r>
              <a:rPr lang="en-US" sz="2000" dirty="0"/>
              <a:t> </a:t>
            </a:r>
            <a:r>
              <a:rPr lang="en-US" sz="2000" dirty="0" err="1"/>
              <a:t>druga</a:t>
            </a:r>
            <a:r>
              <a:rPr lang="en-US" sz="2000" dirty="0"/>
              <a:t> </a:t>
            </a:r>
            <a:r>
              <a:rPr lang="en-US" sz="2000" dirty="0" err="1"/>
              <a:t>pravila</a:t>
            </a:r>
            <a:r>
              <a:rPr lang="en-US" sz="2000" dirty="0"/>
              <a:t>, </a:t>
            </a:r>
            <a:r>
              <a:rPr lang="en-US" sz="2000" dirty="0" err="1" smtClean="0"/>
              <a:t>koja</a:t>
            </a:r>
            <a:r>
              <a:rPr lang="sr-Latn-RS" sz="2000" dirty="0" smtClean="0"/>
              <a:t> </a:t>
            </a:r>
            <a:r>
              <a:rPr lang="en-US" sz="2000" dirty="0" err="1" smtClean="0"/>
              <a:t>objekti</a:t>
            </a:r>
            <a:r>
              <a:rPr lang="en-US" sz="2000" dirty="0" smtClean="0"/>
              <a:t> </a:t>
            </a:r>
            <a:r>
              <a:rPr lang="en-US" sz="2000" dirty="0" err="1"/>
              <a:t>moraju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razumljiv</a:t>
            </a:r>
            <a:r>
              <a:rPr lang="en-US" sz="2000" dirty="0"/>
              <a:t> </a:t>
            </a:r>
            <a:r>
              <a:rPr lang="en-US" sz="2000" dirty="0" err="1"/>
              <a:t>način</a:t>
            </a:r>
            <a:r>
              <a:rPr lang="en-US" sz="2000" dirty="0"/>
              <a:t> </a:t>
            </a:r>
            <a:r>
              <a:rPr lang="en-US" sz="2000" dirty="0" err="1"/>
              <a:t>ispuniti</a:t>
            </a:r>
            <a:r>
              <a:rPr lang="en-US" sz="2000" dirty="0"/>
              <a:t>, da bi se </a:t>
            </a:r>
            <a:r>
              <a:rPr lang="en-US" sz="2000" dirty="0" err="1"/>
              <a:t>izbegla</a:t>
            </a:r>
            <a:r>
              <a:rPr lang="en-US" sz="2000" dirty="0"/>
              <a:t> </a:t>
            </a:r>
            <a:r>
              <a:rPr lang="en-US" sz="2000" dirty="0" err="1"/>
              <a:t>moguća</a:t>
            </a:r>
            <a:r>
              <a:rPr lang="en-US" sz="2000" dirty="0"/>
              <a:t> </a:t>
            </a:r>
            <a:r>
              <a:rPr lang="en-US" sz="2000" dirty="0" err="1"/>
              <a:t>greška</a:t>
            </a:r>
            <a:r>
              <a:rPr lang="en-US" sz="2000" dirty="0"/>
              <a:t>.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07172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835025" y="1697038"/>
            <a:ext cx="3608388" cy="87471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pl-PL" altLang="en-US" sz="1400">
                <a:latin typeface="YU Times New Roman" pitchFamily="34" charset="0"/>
                <a:cs typeface="Times New Roman" pitchFamily="18" charset="0"/>
              </a:rPr>
              <a:t>APSTRAKTNI TIPOVI PODATAKA</a:t>
            </a:r>
            <a:endParaRPr lang="en-US" altLang="en-US" sz="1400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pl-PL" altLang="en-US" sz="1400">
                <a:latin typeface="YU Times New Roman" pitchFamily="34" charset="0"/>
                <a:cs typeface="Times New Roman" pitchFamily="18" charset="0"/>
              </a:rPr>
              <a:t>ABSTRACT DATA TYPES</a:t>
            </a:r>
            <a:endParaRPr lang="pl-PL" altLang="en-US" sz="1400"/>
          </a:p>
        </p:txBody>
      </p:sp>
      <p:sp>
        <p:nvSpPr>
          <p:cNvPr id="21510" name="AutoShape 6"/>
          <p:cNvSpPr>
            <a:spLocks noChangeArrowheads="1"/>
          </p:cNvSpPr>
          <p:nvPr/>
        </p:nvSpPr>
        <p:spPr bwMode="auto">
          <a:xfrm>
            <a:off x="684213" y="2465388"/>
            <a:ext cx="3976687" cy="1223962"/>
          </a:xfrm>
          <a:custGeom>
            <a:avLst/>
            <a:gdLst>
              <a:gd name="G0" fmla="+- 5614 0 0"/>
              <a:gd name="G1" fmla="+- 21600 0 5614"/>
              <a:gd name="G2" fmla="*/ 5614 1 2"/>
              <a:gd name="G3" fmla="+- 21600 0 G2"/>
              <a:gd name="G4" fmla="+/ 5614 21600 2"/>
              <a:gd name="G5" fmla="+/ G1 0 2"/>
              <a:gd name="G6" fmla="*/ 21600 21600 5614"/>
              <a:gd name="G7" fmla="*/ G6 1 2"/>
              <a:gd name="G8" fmla="+- 21600 0 G7"/>
              <a:gd name="G9" fmla="*/ 21600 1 2"/>
              <a:gd name="G10" fmla="+- 5614 0 G9"/>
              <a:gd name="G11" fmla="?: G10 G8 0"/>
              <a:gd name="G12" fmla="?: G10 G7 21600"/>
              <a:gd name="T0" fmla="*/ 18793 w 21600"/>
              <a:gd name="T1" fmla="*/ 10800 h 21600"/>
              <a:gd name="T2" fmla="*/ 10800 w 21600"/>
              <a:gd name="T3" fmla="*/ 21600 h 21600"/>
              <a:gd name="T4" fmla="*/ 2807 w 21600"/>
              <a:gd name="T5" fmla="*/ 10800 h 21600"/>
              <a:gd name="T6" fmla="*/ 10800 w 21600"/>
              <a:gd name="T7" fmla="*/ 0 h 21600"/>
              <a:gd name="T8" fmla="*/ 4607 w 21600"/>
              <a:gd name="T9" fmla="*/ 4607 h 21600"/>
              <a:gd name="T10" fmla="*/ 16993 w 21600"/>
              <a:gd name="T11" fmla="*/ 169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614" y="21600"/>
                </a:lnTo>
                <a:lnTo>
                  <a:pt x="1598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835025" y="3603625"/>
            <a:ext cx="3608388" cy="874713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latin typeface="YU Times New Roman" pitchFamily="34" charset="0"/>
                <a:cs typeface="Times New Roman" pitchFamily="18" charset="0"/>
              </a:rPr>
              <a:t>ENKAPSULACIJA</a:t>
            </a:r>
            <a:endParaRPr lang="en-US" altLang="en-US" sz="1400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latin typeface="YU Times New Roman" pitchFamily="34" charset="0"/>
                <a:cs typeface="Times New Roman" pitchFamily="18" charset="0"/>
              </a:rPr>
              <a:t>ENCAPTULATION</a:t>
            </a:r>
            <a:endParaRPr lang="en-US" altLang="en-US" sz="1400"/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835025" y="4371975"/>
            <a:ext cx="3608388" cy="998538"/>
          </a:xfrm>
          <a:custGeom>
            <a:avLst/>
            <a:gdLst>
              <a:gd name="G0" fmla="+- 5614 0 0"/>
              <a:gd name="G1" fmla="+- 21600 0 5614"/>
              <a:gd name="G2" fmla="*/ 5614 1 2"/>
              <a:gd name="G3" fmla="+- 21600 0 G2"/>
              <a:gd name="G4" fmla="+/ 5614 21600 2"/>
              <a:gd name="G5" fmla="+/ G1 0 2"/>
              <a:gd name="G6" fmla="*/ 21600 21600 5614"/>
              <a:gd name="G7" fmla="*/ G6 1 2"/>
              <a:gd name="G8" fmla="+- 21600 0 G7"/>
              <a:gd name="G9" fmla="*/ 21600 1 2"/>
              <a:gd name="G10" fmla="+- 5614 0 G9"/>
              <a:gd name="G11" fmla="?: G10 G8 0"/>
              <a:gd name="G12" fmla="?: G10 G7 21600"/>
              <a:gd name="T0" fmla="*/ 18793 w 21600"/>
              <a:gd name="T1" fmla="*/ 10800 h 21600"/>
              <a:gd name="T2" fmla="*/ 10800 w 21600"/>
              <a:gd name="T3" fmla="*/ 21600 h 21600"/>
              <a:gd name="T4" fmla="*/ 2807 w 21600"/>
              <a:gd name="T5" fmla="*/ 10800 h 21600"/>
              <a:gd name="T6" fmla="*/ 10800 w 21600"/>
              <a:gd name="T7" fmla="*/ 0 h 21600"/>
              <a:gd name="T8" fmla="*/ 4607 w 21600"/>
              <a:gd name="T9" fmla="*/ 4607 h 21600"/>
              <a:gd name="T10" fmla="*/ 16993 w 21600"/>
              <a:gd name="T11" fmla="*/ 169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614" y="21600"/>
                </a:lnTo>
                <a:lnTo>
                  <a:pt x="1598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0" y="1674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0" y="1674813"/>
            <a:ext cx="1841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/>
              <a:t/>
            </a:r>
            <a:br>
              <a:rPr lang="en-US" altLang="en-US" sz="900"/>
            </a:br>
            <a:endParaRPr lang="en-US" altLang="en-US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0" y="2452688"/>
            <a:ext cx="3863975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Pored ( int, float, char ) proizvoljno se defini</a:t>
            </a:r>
            <a:r>
              <a:rPr lang="hr-HR" altLang="en-US" sz="1000">
                <a:cs typeface="Times New Roman" pitchFamily="18" charset="0"/>
              </a:rPr>
              <a:t>š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u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       tipovi ( complex, point, disk, jabuka )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           nad kojima korisnik vr</a:t>
            </a:r>
            <a:r>
              <a:rPr lang="hr-HR" altLang="en-US" sz="1000">
                <a:cs typeface="Times New Roman" pitchFamily="18" charset="0"/>
              </a:rPr>
              <a:t>š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i operacije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                       -multiple instances-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3581400"/>
            <a:ext cx="1841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/>
              <a:t/>
            </a:r>
            <a:br>
              <a:rPr lang="en-US" altLang="en-US" sz="900"/>
            </a:br>
            <a:endParaRPr lang="en-US" altLang="en-US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4213225"/>
            <a:ext cx="3995738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</a:t>
            </a:r>
            <a:endParaRPr lang="en-US" altLang="en-US" sz="1000">
              <a:latin typeface="YUCenSchbookR" pitchFamily="2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>
                <a:latin typeface="YUCenSchbookR" pitchFamily="2" charset="0"/>
                <a:cs typeface="Times New Roman" pitchFamily="18" charset="0"/>
              </a:rPr>
              <a:t>                                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Defini</a:t>
            </a:r>
            <a:r>
              <a:rPr lang="hr-HR" altLang="en-US" sz="1000">
                <a:cs typeface="Times New Roman" pitchFamily="18" charset="0"/>
              </a:rPr>
              <a:t>š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e </a:t>
            </a:r>
            <a:r>
              <a:rPr lang="hr-HR" altLang="en-US" sz="1000">
                <a:cs typeface="Times New Roman" pitchFamily="18" charset="0"/>
              </a:rPr>
              <a:t>št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a se sa tipom mo</a:t>
            </a:r>
            <a:r>
              <a:rPr lang="hr-HR" altLang="en-US" sz="1000">
                <a:cs typeface="Times New Roman" pitchFamily="18" charset="0"/>
              </a:rPr>
              <a:t>ž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e raditi a na</a:t>
            </a:r>
            <a:r>
              <a:rPr lang="hr-HR" altLang="en-US" sz="1000">
                <a:cs typeface="Times New Roman" pitchFamily="18" charset="0"/>
              </a:rPr>
              <a:t>č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in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      kako se to radi "sakriva" se od</a:t>
            </a:r>
            <a:endParaRPr lang="hr-HR" altLang="en-US" sz="1000">
              <a:cs typeface="Times New Roman" pitchFamily="18" charset="0"/>
            </a:endParaRPr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cs typeface="Times New Roman" pitchFamily="18" charset="0"/>
              </a:rPr>
              <a:t>                                                           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korisnika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           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4572000" y="1700213"/>
            <a:ext cx="3608388" cy="87471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400" dirty="0" smtClean="0">
                <a:latin typeface="YU Times New Roman" pitchFamily="34" charset="0"/>
                <a:cs typeface="Times New Roman" pitchFamily="18" charset="0"/>
              </a:rPr>
              <a:t>NASLE</a:t>
            </a:r>
            <a:r>
              <a:rPr lang="sr-Latn-CS" altLang="en-US" sz="1600" dirty="0" smtClean="0">
                <a:cs typeface="Times New Roman" pitchFamily="18" charset="0"/>
              </a:rPr>
              <a:t>DJ</a:t>
            </a:r>
            <a:r>
              <a:rPr lang="en-US" altLang="en-US" sz="1400" dirty="0" smtClean="0">
                <a:latin typeface="YU Times New Roman" pitchFamily="34" charset="0"/>
                <a:cs typeface="Times New Roman" pitchFamily="18" charset="0"/>
              </a:rPr>
              <a:t>IVANJE</a:t>
            </a:r>
            <a:endParaRPr lang="en-US" altLang="en-US" sz="1400" dirty="0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1400" dirty="0">
                <a:latin typeface="YU Times New Roman" pitchFamily="34" charset="0"/>
                <a:cs typeface="Times New Roman" pitchFamily="18" charset="0"/>
              </a:rPr>
              <a:t>INHERITANCE</a:t>
            </a:r>
            <a:endParaRPr lang="en-US" altLang="en-US" sz="1400" dirty="0"/>
          </a:p>
        </p:txBody>
      </p: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4427538" y="2492375"/>
            <a:ext cx="3979862" cy="1223963"/>
          </a:xfrm>
          <a:custGeom>
            <a:avLst/>
            <a:gdLst>
              <a:gd name="G0" fmla="+- 5614 0 0"/>
              <a:gd name="G1" fmla="+- 21600 0 5614"/>
              <a:gd name="G2" fmla="*/ 5614 1 2"/>
              <a:gd name="G3" fmla="+- 21600 0 G2"/>
              <a:gd name="G4" fmla="+/ 5614 21600 2"/>
              <a:gd name="G5" fmla="+/ G1 0 2"/>
              <a:gd name="G6" fmla="*/ 21600 21600 5614"/>
              <a:gd name="G7" fmla="*/ G6 1 2"/>
              <a:gd name="G8" fmla="+- 21600 0 G7"/>
              <a:gd name="G9" fmla="*/ 21600 1 2"/>
              <a:gd name="G10" fmla="+- 5614 0 G9"/>
              <a:gd name="G11" fmla="?: G10 G8 0"/>
              <a:gd name="G12" fmla="?: G10 G7 21600"/>
              <a:gd name="T0" fmla="*/ 18793 w 21600"/>
              <a:gd name="T1" fmla="*/ 10800 h 21600"/>
              <a:gd name="T2" fmla="*/ 10800 w 21600"/>
              <a:gd name="T3" fmla="*/ 21600 h 21600"/>
              <a:gd name="T4" fmla="*/ 2807 w 21600"/>
              <a:gd name="T5" fmla="*/ 10800 h 21600"/>
              <a:gd name="T6" fmla="*/ 10800 w 21600"/>
              <a:gd name="T7" fmla="*/ 0 h 21600"/>
              <a:gd name="T8" fmla="*/ 4607 w 21600"/>
              <a:gd name="T9" fmla="*/ 4607 h 21600"/>
              <a:gd name="T10" fmla="*/ 16993 w 21600"/>
              <a:gd name="T11" fmla="*/ 169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614" y="21600"/>
                </a:lnTo>
                <a:lnTo>
                  <a:pt x="1598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4572000" y="3573463"/>
            <a:ext cx="3608388" cy="874712"/>
          </a:xfrm>
          <a:prstGeom prst="rect">
            <a:avLst/>
          </a:prstGeom>
          <a:solidFill>
            <a:srgbClr val="00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latin typeface="YU Times New Roman" pitchFamily="34" charset="0"/>
                <a:cs typeface="Times New Roman" pitchFamily="18" charset="0"/>
              </a:rPr>
              <a:t>POLIMORFIZAM</a:t>
            </a:r>
            <a:endParaRPr lang="en-US" altLang="en-US" sz="1400"/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1400">
                <a:latin typeface="YU Times New Roman" pitchFamily="34" charset="0"/>
                <a:cs typeface="Times New Roman" pitchFamily="18" charset="0"/>
              </a:rPr>
              <a:t>POLYMORPHISM</a:t>
            </a:r>
            <a:endParaRPr lang="en-US" altLang="en-US" sz="1400"/>
          </a:p>
        </p:txBody>
      </p:sp>
      <p:sp>
        <p:nvSpPr>
          <p:cNvPr id="21517" name="AutoShape 13"/>
          <p:cNvSpPr>
            <a:spLocks noChangeArrowheads="1"/>
          </p:cNvSpPr>
          <p:nvPr/>
        </p:nvSpPr>
        <p:spPr bwMode="auto">
          <a:xfrm>
            <a:off x="4572000" y="4365625"/>
            <a:ext cx="3816350" cy="1223963"/>
          </a:xfrm>
          <a:custGeom>
            <a:avLst/>
            <a:gdLst>
              <a:gd name="G0" fmla="+- 5614 0 0"/>
              <a:gd name="G1" fmla="+- 21600 0 5614"/>
              <a:gd name="G2" fmla="*/ 5614 1 2"/>
              <a:gd name="G3" fmla="+- 21600 0 G2"/>
              <a:gd name="G4" fmla="+/ 5614 21600 2"/>
              <a:gd name="G5" fmla="+/ G1 0 2"/>
              <a:gd name="G6" fmla="*/ 21600 21600 5614"/>
              <a:gd name="G7" fmla="*/ G6 1 2"/>
              <a:gd name="G8" fmla="+- 21600 0 G7"/>
              <a:gd name="G9" fmla="*/ 21600 1 2"/>
              <a:gd name="G10" fmla="+- 5614 0 G9"/>
              <a:gd name="G11" fmla="?: G10 G8 0"/>
              <a:gd name="G12" fmla="?: G10 G7 21600"/>
              <a:gd name="T0" fmla="*/ 18793 w 21600"/>
              <a:gd name="T1" fmla="*/ 10800 h 21600"/>
              <a:gd name="T2" fmla="*/ 10800 w 21600"/>
              <a:gd name="T3" fmla="*/ 21600 h 21600"/>
              <a:gd name="T4" fmla="*/ 2807 w 21600"/>
              <a:gd name="T5" fmla="*/ 10800 h 21600"/>
              <a:gd name="T6" fmla="*/ 10800 w 21600"/>
              <a:gd name="T7" fmla="*/ 0 h 21600"/>
              <a:gd name="T8" fmla="*/ 4607 w 21600"/>
              <a:gd name="T9" fmla="*/ 4607 h 21600"/>
              <a:gd name="T10" fmla="*/ 16993 w 21600"/>
              <a:gd name="T11" fmla="*/ 169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614" y="21600"/>
                </a:lnTo>
                <a:lnTo>
                  <a:pt x="15986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21" name="Rectangle 17"/>
          <p:cNvSpPr>
            <a:spLocks noChangeArrowheads="1"/>
          </p:cNvSpPr>
          <p:nvPr/>
        </p:nvSpPr>
        <p:spPr bwMode="auto">
          <a:xfrm>
            <a:off x="0" y="1662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endParaRPr lang="sr-Latn-CS" altLang="en-US"/>
          </a:p>
        </p:txBody>
      </p:sp>
      <p:sp>
        <p:nvSpPr>
          <p:cNvPr id="21522" name="Rectangle 18"/>
          <p:cNvSpPr>
            <a:spLocks noChangeArrowheads="1"/>
          </p:cNvSpPr>
          <p:nvPr/>
        </p:nvSpPr>
        <p:spPr bwMode="auto">
          <a:xfrm>
            <a:off x="0" y="1812925"/>
            <a:ext cx="1841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/>
              <a:t/>
            </a:r>
            <a:br>
              <a:rPr lang="en-US" altLang="en-US" sz="900"/>
            </a:br>
            <a:endParaRPr lang="en-US" altLang="en-US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21523" name="Rectangle 19"/>
          <p:cNvSpPr>
            <a:spLocks noChangeArrowheads="1"/>
          </p:cNvSpPr>
          <p:nvPr/>
        </p:nvSpPr>
        <p:spPr bwMode="auto">
          <a:xfrm>
            <a:off x="4716463" y="2273300"/>
            <a:ext cx="3600450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</a:t>
            </a:r>
            <a:endParaRPr lang="en-US" altLang="en-US" sz="1000">
              <a:latin typeface="YUCenSchbookR" pitchFamily="2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Od klase npr. Printer sa svojim </a:t>
            </a:r>
            <a:r>
              <a:rPr lang="en-US" altLang="en-US" sz="1000">
                <a:latin typeface="YUCenSchbookR" pitchFamily="2" charset="0"/>
                <a:cs typeface="Times New Roman" pitchFamily="18" charset="0"/>
              </a:rPr>
              <a:t>o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peracijama</a:t>
            </a:r>
            <a:r>
              <a:rPr lang="en-US" altLang="en-US" sz="1000">
                <a:latin typeface="YUCenSchbookR" pitchFamily="2" charset="0"/>
                <a:cs typeface="Times New Roman" pitchFamily="18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1000">
                <a:latin typeface="YUCenSchbookR" pitchFamily="2" charset="0"/>
                <a:cs typeface="Times New Roman" pitchFamily="18" charset="0"/>
              </a:rPr>
              <a:t>     p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rintline, lineFeed, formFeed, dovoljno je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formirati tip PrinterWithFont koji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</a:t>
            </a:r>
            <a:r>
              <a:rPr lang="en-US" altLang="en-US" sz="1000">
                <a:latin typeface="YUCenSchbookR" pitchFamily="2" charset="0"/>
                <a:cs typeface="Times New Roman" pitchFamily="18" charset="0"/>
              </a:rPr>
              <a:t>   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nesle</a:t>
            </a:r>
            <a:r>
              <a:rPr lang="hr-HR" altLang="en-US" sz="1000">
                <a:cs typeface="Times New Roman" pitchFamily="18" charset="0"/>
              </a:rPr>
              <a:t>đ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uje sve osobine starog</a:t>
            </a:r>
            <a:endParaRPr lang="en-US" altLang="en-US" sz="900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21524" name="Rectangle 20"/>
          <p:cNvSpPr>
            <a:spLocks noChangeArrowheads="1"/>
          </p:cNvSpPr>
          <p:nvPr/>
        </p:nvSpPr>
        <p:spPr bwMode="auto">
          <a:xfrm>
            <a:off x="0" y="3567113"/>
            <a:ext cx="1841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US" altLang="en-US" sz="900"/>
              <a:t/>
            </a:r>
            <a:br>
              <a:rPr lang="en-US" altLang="en-US" sz="900"/>
            </a:br>
            <a:endParaRPr lang="en-US" altLang="en-US"/>
          </a:p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endParaRPr lang="en-US" altLang="en-US"/>
          </a:p>
        </p:txBody>
      </p:sp>
      <p:sp>
        <p:nvSpPr>
          <p:cNvPr id="21525" name="Rectangle 21"/>
          <p:cNvSpPr>
            <a:spLocks noChangeArrowheads="1"/>
          </p:cNvSpPr>
          <p:nvPr/>
        </p:nvSpPr>
        <p:spPr bwMode="auto">
          <a:xfrm>
            <a:off x="3708400" y="4613275"/>
            <a:ext cx="37877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Raniji delovi programa koji koriste Printer ne</a:t>
            </a:r>
            <a:endParaRPr lang="en-US" altLang="en-US" sz="900"/>
          </a:p>
          <a:p>
            <a:pPr algn="just"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   moraju se prepravljati jer </a:t>
            </a:r>
            <a:r>
              <a:rPr lang="sr-Latn-CS" altLang="en-US" sz="1000">
                <a:latin typeface="YUCenSchbookR" pitchFamily="2" charset="0"/>
                <a:cs typeface="Times New Roman" pitchFamily="18" charset="0"/>
              </a:rPr>
              <a:t>ć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e jednako dobro</a:t>
            </a:r>
            <a:endParaRPr lang="en-US" altLang="en-US" sz="900"/>
          </a:p>
          <a:p>
            <a:pPr algn="just"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           raditi i sa tipom PrinterWithFont,</a:t>
            </a:r>
            <a:endParaRPr lang="en-US" altLang="en-US" sz="900"/>
          </a:p>
          <a:p>
            <a:pPr algn="just" eaLnBrk="0" hangingPunct="0">
              <a:lnSpc>
                <a:spcPct val="100000"/>
              </a:lnSpc>
              <a:spcBef>
                <a:spcPct val="0"/>
              </a:spcBef>
            </a:pP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                                                </a:t>
            </a:r>
            <a:r>
              <a:rPr lang="hr-HR" altLang="en-US" sz="1000">
                <a:cs typeface="Times New Roman" pitchFamily="18" charset="0"/>
              </a:rPr>
              <a:t>č</a:t>
            </a:r>
            <a:r>
              <a:rPr lang="hr-HR" altLang="en-US" sz="1000">
                <a:latin typeface="YUCenSchbookR" pitchFamily="2" charset="0"/>
                <a:cs typeface="Times New Roman" pitchFamily="18" charset="0"/>
              </a:rPr>
              <a:t>ak se ne moraju prevoditi</a:t>
            </a:r>
            <a:endParaRPr lang="hr-HR" altLang="en-US"/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1692275" y="260350"/>
            <a:ext cx="5903913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600" b="1" dirty="0" err="1">
                <a:solidFill>
                  <a:schemeClr val="bg1"/>
                </a:solidFill>
              </a:rPr>
              <a:t>Elementi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objektnog</a:t>
            </a:r>
            <a:r>
              <a:rPr lang="en-US" altLang="en-US" sz="3600" b="1" dirty="0">
                <a:solidFill>
                  <a:schemeClr val="bg1"/>
                </a:solidFill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</a:rPr>
              <a:t>modeliranja</a:t>
            </a:r>
            <a:endParaRPr lang="en-US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14761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err="1">
                <a:solidFill>
                  <a:schemeClr val="bg1"/>
                </a:solidFill>
              </a:rPr>
              <a:t>Elementi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objektnog</a:t>
            </a:r>
            <a:r>
              <a:rPr lang="en-US" altLang="en-US" b="1" dirty="0">
                <a:solidFill>
                  <a:schemeClr val="bg1"/>
                </a:solidFill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</a:rPr>
              <a:t>modeliranja</a:t>
            </a:r>
            <a:r>
              <a:rPr lang="en-US" altLang="en-US" b="1" dirty="0">
                <a:solidFill>
                  <a:schemeClr val="bg1"/>
                </a:solidFill>
              </a:rPr>
              <a:t/>
            </a:r>
            <a:br>
              <a:rPr lang="en-US" alt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40" y="1578429"/>
            <a:ext cx="7010400" cy="491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543398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altLang="en-US" sz="4000" b="1">
                <a:solidFill>
                  <a:schemeClr val="bg1"/>
                </a:solidFill>
              </a:rPr>
              <a:t>Apstraktni tipovi podataka - klase, objekti i poruke</a:t>
            </a:r>
            <a:endParaRPr lang="en-US" altLang="en-US" sz="4000" b="1">
              <a:solidFill>
                <a:schemeClr val="bg1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468313" y="4941888"/>
            <a:ext cx="35290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hr-HR" altLang="en-US" sz="1600"/>
              <a:t>Imena korisnika i telefonski brojevi su podaci klase nad kojima se mogu izvršavati metodi klase kao što su: dodavanje novog broja, traženje po broju ili imenu i slično. </a:t>
            </a:r>
            <a:endParaRPr lang="en-US" altLang="en-US" sz="16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4572000" y="1700213"/>
            <a:ext cx="4103688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altLang="en-US"/>
              <a:t>	Klasa može da se posmatra kao šablon objekata </a:t>
            </a:r>
            <a:r>
              <a:rPr lang="hr-HR" altLang="en-US" i="1"/>
              <a:t>(template) </a:t>
            </a:r>
            <a:r>
              <a:rPr lang="hr-HR" altLang="en-US"/>
              <a:t>kojim se opisuje model po kome će se kreirati novi objekat. Klase se ponekad nazivaju fabrikama objekata, čime se naglašava algoritamska priroda kreiranja objekata. 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hr-HR" altLang="en-US"/>
              <a:t>	Ključni pojam u terminologiji objektnih jezika su poruke. Kažemo da na objekte delujemo porukama, pri čemu svaka poruka predstavlja poziv metoda (funkcije ili procedure) definisanog u klasi kojoj objekat pripada. Objekat odgovara na poruku time što se izvršava odgovarajući metod</a:t>
            </a:r>
            <a:r>
              <a:rPr lang="en-US" altLang="en-US"/>
              <a:t> </a:t>
            </a:r>
          </a:p>
        </p:txBody>
      </p:sp>
      <p:grpSp>
        <p:nvGrpSpPr>
          <p:cNvPr id="31751" name="Group 7"/>
          <p:cNvGrpSpPr>
            <a:grpSpLocks/>
          </p:cNvGrpSpPr>
          <p:nvPr/>
        </p:nvGrpSpPr>
        <p:grpSpPr bwMode="auto">
          <a:xfrm>
            <a:off x="611188" y="1628775"/>
            <a:ext cx="3384550" cy="3168650"/>
            <a:chOff x="3780" y="1851"/>
            <a:chExt cx="4860" cy="4305"/>
          </a:xfrm>
        </p:grpSpPr>
        <p:sp>
          <p:nvSpPr>
            <p:cNvPr id="31752" name="Rectangle 8"/>
            <p:cNvSpPr>
              <a:spLocks noChangeArrowheads="1"/>
            </p:cNvSpPr>
            <p:nvPr/>
          </p:nvSpPr>
          <p:spPr bwMode="auto">
            <a:xfrm>
              <a:off x="4680" y="2928"/>
              <a:ext cx="720" cy="54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Rectangle 9"/>
            <p:cNvSpPr>
              <a:spLocks noChangeArrowheads="1"/>
            </p:cNvSpPr>
            <p:nvPr/>
          </p:nvSpPr>
          <p:spPr bwMode="auto">
            <a:xfrm>
              <a:off x="5760" y="2928"/>
              <a:ext cx="720" cy="54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Rectangle 10"/>
            <p:cNvSpPr>
              <a:spLocks noChangeArrowheads="1"/>
            </p:cNvSpPr>
            <p:nvPr/>
          </p:nvSpPr>
          <p:spPr bwMode="auto">
            <a:xfrm>
              <a:off x="6840" y="2928"/>
              <a:ext cx="720" cy="54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Rectangle 11"/>
            <p:cNvSpPr>
              <a:spLocks noChangeArrowheads="1"/>
            </p:cNvSpPr>
            <p:nvPr/>
          </p:nvSpPr>
          <p:spPr bwMode="auto">
            <a:xfrm>
              <a:off x="4680" y="4548"/>
              <a:ext cx="720" cy="54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Rectangle 12"/>
            <p:cNvSpPr>
              <a:spLocks noChangeArrowheads="1"/>
            </p:cNvSpPr>
            <p:nvPr/>
          </p:nvSpPr>
          <p:spPr bwMode="auto">
            <a:xfrm>
              <a:off x="5760" y="4548"/>
              <a:ext cx="720" cy="540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Rectangle 13"/>
            <p:cNvSpPr>
              <a:spLocks noChangeArrowheads="1"/>
            </p:cNvSpPr>
            <p:nvPr/>
          </p:nvSpPr>
          <p:spPr bwMode="auto">
            <a:xfrm>
              <a:off x="6840" y="4548"/>
              <a:ext cx="720" cy="540"/>
            </a:xfrm>
            <a:prstGeom prst="rect">
              <a:avLst/>
            </a:prstGeom>
            <a:solidFill>
              <a:srgbClr val="00008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Text Box 14"/>
            <p:cNvSpPr txBox="1">
              <a:spLocks noChangeArrowheads="1"/>
            </p:cNvSpPr>
            <p:nvPr/>
          </p:nvSpPr>
          <p:spPr bwMode="auto">
            <a:xfrm>
              <a:off x="3780" y="1856"/>
              <a:ext cx="2160" cy="720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Pristup po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imenu</a:t>
              </a:r>
              <a:endParaRPr lang="en-US" altLang="en-US"/>
            </a:p>
          </p:txBody>
        </p:sp>
        <p:sp>
          <p:nvSpPr>
            <p:cNvPr id="31759" name="Text Box 15"/>
            <p:cNvSpPr txBox="1">
              <a:spLocks noChangeArrowheads="1"/>
            </p:cNvSpPr>
            <p:nvPr/>
          </p:nvSpPr>
          <p:spPr bwMode="auto">
            <a:xfrm>
              <a:off x="5940" y="1851"/>
              <a:ext cx="2700" cy="720"/>
            </a:xfrm>
            <a:prstGeom prst="rect">
              <a:avLst/>
            </a:prstGeom>
            <a:solidFill>
              <a:srgbClr val="FF6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Premeštanje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sloga</a:t>
              </a:r>
              <a:endParaRPr lang="en-US" altLang="en-US"/>
            </a:p>
          </p:txBody>
        </p:sp>
        <p:sp>
          <p:nvSpPr>
            <p:cNvPr id="31760" name="Text Box 16"/>
            <p:cNvSpPr txBox="1">
              <a:spLocks noChangeArrowheads="1"/>
            </p:cNvSpPr>
            <p:nvPr/>
          </p:nvSpPr>
          <p:spPr bwMode="auto">
            <a:xfrm>
              <a:off x="3780" y="5436"/>
              <a:ext cx="2160" cy="72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Promena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sloga</a:t>
              </a:r>
              <a:endParaRPr lang="en-US" altLang="en-US"/>
            </a:p>
          </p:txBody>
        </p:sp>
        <p:sp>
          <p:nvSpPr>
            <p:cNvPr id="31761" name="Text Box 17"/>
            <p:cNvSpPr txBox="1">
              <a:spLocks noChangeArrowheads="1"/>
            </p:cNvSpPr>
            <p:nvPr/>
          </p:nvSpPr>
          <p:spPr bwMode="auto">
            <a:xfrm>
              <a:off x="5940" y="5434"/>
              <a:ext cx="2700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Štampanje</a:t>
              </a:r>
              <a:endParaRPr lang="en-US" altLang="en-US"/>
            </a:p>
          </p:txBody>
        </p:sp>
        <p:sp>
          <p:nvSpPr>
            <p:cNvPr id="31762" name="Text Box 18"/>
            <p:cNvSpPr txBox="1">
              <a:spLocks noChangeArrowheads="1"/>
            </p:cNvSpPr>
            <p:nvPr/>
          </p:nvSpPr>
          <p:spPr bwMode="auto">
            <a:xfrm>
              <a:off x="3780" y="2556"/>
              <a:ext cx="720" cy="2880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D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o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d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v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a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nj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e</a:t>
              </a:r>
              <a:endParaRPr lang="en-US" altLang="en-US"/>
            </a:p>
          </p:txBody>
        </p:sp>
        <p:sp>
          <p:nvSpPr>
            <p:cNvPr id="31763" name="Text Box 19"/>
            <p:cNvSpPr txBox="1">
              <a:spLocks noChangeArrowheads="1"/>
            </p:cNvSpPr>
            <p:nvPr/>
          </p:nvSpPr>
          <p:spPr bwMode="auto">
            <a:xfrm>
              <a:off x="7920" y="2556"/>
              <a:ext cx="720" cy="2880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B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r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o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en-US" sz="1200" b="1">
                  <a:latin typeface="Times New Roman" pitchFamily="18" charset="0"/>
                </a:rPr>
                <a:t>j</a:t>
              </a:r>
              <a:endParaRPr lang="en-US" altLang="en-US"/>
            </a:p>
          </p:txBody>
        </p:sp>
      </p:grpSp>
      <p:sp>
        <p:nvSpPr>
          <p:cNvPr id="31765" name="Text Box 21"/>
          <p:cNvSpPr txBox="1">
            <a:spLocks noChangeArrowheads="1"/>
          </p:cNvSpPr>
          <p:nvPr/>
        </p:nvSpPr>
        <p:spPr bwMode="auto">
          <a:xfrm>
            <a:off x="1258888" y="2924175"/>
            <a:ext cx="20177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sr-Latn-CS" altLang="en-US" sz="1600" b="1">
                <a:latin typeface="Times New Roman" pitchFamily="18" charset="0"/>
              </a:rPr>
              <a:t>IMENA</a:t>
            </a:r>
          </a:p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sr-Latn-CS" altLang="en-US" sz="1600" b="1">
                <a:latin typeface="Times New Roman" pitchFamily="18" charset="0"/>
              </a:rPr>
              <a:t>BROJEVI</a:t>
            </a:r>
            <a:endParaRPr lang="en-US" altLang="en-US" sz="1600" b="1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03211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pl-PL" altLang="en-US" b="1">
                <a:solidFill>
                  <a:schemeClr val="bg1"/>
                </a:solidFill>
              </a:rPr>
              <a:t>Apstrakcija</a:t>
            </a:r>
            <a:endParaRPr lang="sr-Latn-CS" altLang="en-US" b="1">
              <a:solidFill>
                <a:schemeClr val="bg1"/>
              </a:solidFill>
            </a:endParaRPr>
          </a:p>
        </p:txBody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229600" cy="5218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en-US" sz="2800" b="1"/>
              <a:t>Hijerarhijsko apstrahovanje složenih sistema može se primeniti i na računarske programe.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2800" b="1"/>
          </a:p>
          <a:p>
            <a:pPr lvl="1">
              <a:lnSpc>
                <a:spcPct val="80000"/>
              </a:lnSpc>
            </a:pPr>
            <a:r>
              <a:rPr lang="pl-PL" altLang="en-US" sz="2400" b="1"/>
              <a:t>Podaci iz tradicionalnih procesno orijentisanih programa apstrahovanjem se mogu pretvoriti u sastavne objekte. </a:t>
            </a:r>
          </a:p>
          <a:p>
            <a:pPr lvl="1">
              <a:lnSpc>
                <a:spcPct val="80000"/>
              </a:lnSpc>
            </a:pPr>
            <a:r>
              <a:rPr lang="pl-PL" altLang="en-US" sz="2400" b="1"/>
              <a:t>Niz procesnih koraka može da postane zbirka poruka između dva objekta. Na taj način, svaki od ovih objekata opisuje sopstveno jedinstveno ponašanje. 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pl-PL" altLang="en-US" sz="2400" b="1"/>
          </a:p>
          <a:p>
            <a:pPr>
              <a:lnSpc>
                <a:spcPct val="80000"/>
              </a:lnSpc>
            </a:pPr>
            <a:r>
              <a:rPr lang="pt-BR" altLang="en-US" sz="2800" b="1"/>
              <a:t>Ove objekte može</a:t>
            </a:r>
            <a:r>
              <a:rPr lang="sr-Latn-CS" altLang="en-US" sz="2800" b="1"/>
              <a:t>mo</a:t>
            </a:r>
            <a:r>
              <a:rPr lang="pt-BR" altLang="en-US" sz="2800" b="1"/>
              <a:t> smatrati posebnim celinama koje reaguju na poruke kojima im se saopštava da nešto urade. To je suština objektno orijentisanog programiranja.</a:t>
            </a:r>
            <a:endParaRPr lang="sr-Latn-CS" altLang="en-US" sz="2800" b="1"/>
          </a:p>
        </p:txBody>
      </p:sp>
    </p:spTree>
    <p:extLst>
      <p:ext uri="{BB962C8B-B14F-4D97-AF65-F5344CB8AC3E}">
        <p14:creationId xmlns:p14="http://schemas.microsoft.com/office/powerpoint/2010/main" val="61328692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0"/>
            <a:ext cx="7086600" cy="1276350"/>
          </a:xfrm>
        </p:spPr>
        <p:txBody>
          <a:bodyPr/>
          <a:lstStyle/>
          <a:p>
            <a:pPr algn="r"/>
            <a:r>
              <a:rPr lang="sl-SI" altLang="en-US" sz="4000" b="1">
                <a:solidFill>
                  <a:schemeClr val="bg1"/>
                </a:solidFill>
              </a:rPr>
              <a:t>Apstraktne klase i interfejsi</a:t>
            </a:r>
            <a:endParaRPr lang="en-US" altLang="en-US" sz="4800">
              <a:solidFill>
                <a:schemeClr val="bg1"/>
              </a:solidFill>
            </a:endParaRP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17663"/>
            <a:ext cx="7772400" cy="72707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sl-SI" altLang="en-US" sz="2400"/>
              <a:t>Osnovne klase koje služe kao osnova za generisanje novih klasa. </a:t>
            </a:r>
            <a:endParaRPr lang="en-GB" altLang="en-US" sz="2000"/>
          </a:p>
        </p:txBody>
      </p:sp>
      <p:pic>
        <p:nvPicPr>
          <p:cNvPr id="448516" name="Picture 4"/>
          <p:cNvPicPr>
            <a:picLocks noGrp="1" noChangeArrowheads="1"/>
          </p:cNvPicPr>
          <p:nvPr>
            <p:ph sz="half" idx="2"/>
          </p:nvPr>
        </p:nvPicPr>
        <p:blipFill>
          <a:blip r:embed="rId2" cstate="print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8" t="16022" r="27298" b="17255"/>
          <a:stretch>
            <a:fillRect/>
          </a:stretch>
        </p:blipFill>
        <p:spPr>
          <a:xfrm>
            <a:off x="428625" y="476250"/>
            <a:ext cx="942975" cy="920750"/>
          </a:xfrm>
          <a:noFill/>
          <a:ln/>
        </p:spPr>
      </p:pic>
      <p:sp>
        <p:nvSpPr>
          <p:cNvPr id="448517" name="Text Box 5"/>
          <p:cNvSpPr txBox="1">
            <a:spLocks noChangeArrowheads="1"/>
          </p:cNvSpPr>
          <p:nvPr/>
        </p:nvSpPr>
        <p:spPr bwMode="auto">
          <a:xfrm>
            <a:off x="3967163" y="2667000"/>
            <a:ext cx="2217737" cy="7620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sl-SI" altLang="en-US" sz="2400">
                <a:solidFill>
                  <a:schemeClr val="bg1"/>
                </a:solidFill>
                <a:latin typeface="Times New Roman" pitchFamily="18" charset="0"/>
              </a:rPr>
              <a:t>Shape</a:t>
            </a:r>
            <a:endParaRPr lang="fi-FI" altLang="en-US" sz="240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solidFill>
                  <a:schemeClr val="bg1"/>
                </a:solidFill>
                <a:latin typeface="Times New Roman" pitchFamily="18" charset="0"/>
              </a:rPr>
              <a:t>	print</a:t>
            </a:r>
          </a:p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solidFill>
                  <a:schemeClr val="bg1"/>
                </a:solidFill>
                <a:latin typeface="Times New Roman" pitchFamily="18" charset="0"/>
              </a:rPr>
              <a:t>	resize</a:t>
            </a:r>
            <a:endParaRPr lang="en-US" altLang="en-US" sz="240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48518" name="Text Box 6"/>
          <p:cNvSpPr txBox="1">
            <a:spLocks noChangeArrowheads="1"/>
          </p:cNvSpPr>
          <p:nvPr/>
        </p:nvSpPr>
        <p:spPr bwMode="auto">
          <a:xfrm>
            <a:off x="2181225" y="3860800"/>
            <a:ext cx="2217738" cy="762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latin typeface="Times New Roman" pitchFamily="18" charset="0"/>
              </a:rPr>
              <a:t>Line</a:t>
            </a:r>
          </a:p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latin typeface="Times New Roman" pitchFamily="18" charset="0"/>
              </a:rPr>
              <a:t>	print</a:t>
            </a:r>
          </a:p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latin typeface="Times New Roman" pitchFamily="18" charset="0"/>
              </a:rPr>
              <a:t>	resize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48519" name="Text Box 7"/>
          <p:cNvSpPr txBox="1">
            <a:spLocks noChangeArrowheads="1"/>
          </p:cNvSpPr>
          <p:nvPr/>
        </p:nvSpPr>
        <p:spPr bwMode="auto">
          <a:xfrm>
            <a:off x="5967413" y="4076700"/>
            <a:ext cx="2217737" cy="762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latin typeface="Times New Roman" pitchFamily="18" charset="0"/>
              </a:rPr>
              <a:t>Circle</a:t>
            </a:r>
          </a:p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latin typeface="Times New Roman" pitchFamily="18" charset="0"/>
              </a:rPr>
              <a:t>	print</a:t>
            </a:r>
          </a:p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latin typeface="Times New Roman" pitchFamily="18" charset="0"/>
              </a:rPr>
              <a:t>	resize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48520" name="Text Box 8"/>
          <p:cNvSpPr txBox="1">
            <a:spLocks noChangeArrowheads="1"/>
          </p:cNvSpPr>
          <p:nvPr/>
        </p:nvSpPr>
        <p:spPr bwMode="auto">
          <a:xfrm>
            <a:off x="2181225" y="5276850"/>
            <a:ext cx="2217738" cy="76200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latin typeface="Times New Roman" pitchFamily="18" charset="0"/>
              </a:rPr>
              <a:t>BoldLine</a:t>
            </a:r>
          </a:p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solidFill>
                  <a:schemeClr val="bg1"/>
                </a:solidFill>
                <a:latin typeface="Times New Roman" pitchFamily="18" charset="0"/>
              </a:rPr>
              <a:t>	</a:t>
            </a:r>
            <a:r>
              <a:rPr lang="fi-FI" altLang="en-US" sz="2400">
                <a:latin typeface="Times New Roman" pitchFamily="18" charset="0"/>
              </a:rPr>
              <a:t>print</a:t>
            </a:r>
          </a:p>
          <a:p>
            <a:pPr eaLnBrk="0" hangingPunct="0">
              <a:lnSpc>
                <a:spcPct val="60000"/>
              </a:lnSpc>
              <a:spcBef>
                <a:spcPct val="0"/>
              </a:spcBef>
            </a:pPr>
            <a:r>
              <a:rPr lang="fi-FI" altLang="en-US" sz="2400">
                <a:latin typeface="Times New Roman" pitchFamily="18" charset="0"/>
              </a:rPr>
              <a:t>	resize</a:t>
            </a: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48521" name="Line 9"/>
          <p:cNvSpPr>
            <a:spLocks noChangeShapeType="1"/>
          </p:cNvSpPr>
          <p:nvPr/>
        </p:nvSpPr>
        <p:spPr bwMode="auto">
          <a:xfrm>
            <a:off x="3160713" y="4622800"/>
            <a:ext cx="0" cy="65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2" name="Line 10"/>
          <p:cNvSpPr>
            <a:spLocks noChangeShapeType="1"/>
          </p:cNvSpPr>
          <p:nvPr/>
        </p:nvSpPr>
        <p:spPr bwMode="auto">
          <a:xfrm>
            <a:off x="5967413" y="3429000"/>
            <a:ext cx="649287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8523" name="Line 11"/>
          <p:cNvSpPr>
            <a:spLocks noChangeShapeType="1"/>
          </p:cNvSpPr>
          <p:nvPr/>
        </p:nvSpPr>
        <p:spPr bwMode="auto">
          <a:xfrm flipH="1">
            <a:off x="3448050" y="3429000"/>
            <a:ext cx="950913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2226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8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8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48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48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48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48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48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48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48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4" grpId="0"/>
      <p:bldP spid="448515" grpId="0" build="p"/>
      <p:bldP spid="448517" grpId="0" animBg="1"/>
      <p:bldP spid="448518" grpId="0" animBg="1"/>
      <p:bldP spid="448519" grpId="0" animBg="1"/>
      <p:bldP spid="448520" grpId="0" animBg="1"/>
      <p:bldP spid="448521" grpId="0" animBg="1"/>
      <p:bldP spid="448522" grpId="0" animBg="1"/>
      <p:bldP spid="448523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38" name="Text Box 2"/>
          <p:cNvSpPr txBox="1">
            <a:spLocks noChangeArrowheads="1"/>
          </p:cNvSpPr>
          <p:nvPr/>
        </p:nvSpPr>
        <p:spPr bwMode="auto">
          <a:xfrm>
            <a:off x="3352800" y="3521075"/>
            <a:ext cx="1889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buFont typeface="Zapf Dingbats" charset="2"/>
              <a:buNone/>
            </a:pPr>
            <a:r>
              <a:rPr lang="en-US" altLang="en-US" sz="2000">
                <a:latin typeface="Helvetica" pitchFamily="2" charset="0"/>
              </a:rPr>
              <a:t> - </a:t>
            </a:r>
            <a:r>
              <a:rPr lang="sr-Latn-CS" altLang="en-US" sz="2000">
                <a:latin typeface="Helvetica" pitchFamily="2" charset="0"/>
              </a:rPr>
              <a:t>ima krila</a:t>
            </a:r>
            <a:r>
              <a:rPr lang="en-US" altLang="en-US" sz="2000">
                <a:latin typeface="Helvetica" pitchFamily="2" charset="0"/>
              </a:rPr>
              <a:t>,</a:t>
            </a:r>
            <a:r>
              <a:rPr lang="sr-Latn-CS" altLang="en-US" sz="2000">
                <a:latin typeface="Helvetica" pitchFamily="2" charset="0"/>
              </a:rPr>
              <a:t> leti </a:t>
            </a:r>
            <a:endParaRPr lang="en-US" altLang="en-US" sz="2000">
              <a:latin typeface="Helvetica" pitchFamily="2" charset="0"/>
            </a:endParaRPr>
          </a:p>
        </p:txBody>
      </p:sp>
      <p:sp>
        <p:nvSpPr>
          <p:cNvPr id="449539" name="Rectangle 3"/>
          <p:cNvSpPr>
            <a:spLocks noGrp="1" noChangeArrowheads="1"/>
          </p:cNvSpPr>
          <p:nvPr>
            <p:ph type="title"/>
          </p:nvPr>
        </p:nvSpPr>
        <p:spPr>
          <a:xfrm>
            <a:off x="1128713" y="0"/>
            <a:ext cx="7086600" cy="12763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>
                <a:solidFill>
                  <a:schemeClr val="bg1"/>
                </a:solidFill>
              </a:rPr>
              <a:t>Apstrakcija</a:t>
            </a:r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0" y="1752600"/>
            <a:ext cx="8229600" cy="990600"/>
          </a:xfrm>
          <a:noFill/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lIns="90487" tIns="44450" rIns="90487" bIns="44450"/>
          <a:lstStyle/>
          <a:p>
            <a:pPr marL="0" indent="0">
              <a:buFontTx/>
              <a:buNone/>
            </a:pPr>
            <a:r>
              <a:rPr lang="en-US" altLang="en-US" sz="2400" i="1"/>
              <a:t>Mentalni proces </a:t>
            </a:r>
            <a:r>
              <a:rPr lang="en-US" altLang="en-US" sz="2400" i="1">
                <a:solidFill>
                  <a:schemeClr val="bg1"/>
                </a:solidFill>
              </a:rPr>
              <a:t>i</a:t>
            </a:r>
            <a:r>
              <a:rPr lang="sr-Latn-CS" altLang="en-US" sz="2400" i="1">
                <a:solidFill>
                  <a:schemeClr val="bg1"/>
                </a:solidFill>
              </a:rPr>
              <a:t>z</a:t>
            </a:r>
            <a:r>
              <a:rPr lang="en-US" altLang="en-US" sz="2400" i="1">
                <a:solidFill>
                  <a:schemeClr val="bg1"/>
                </a:solidFill>
              </a:rPr>
              <a:t>dvajanja nekih</a:t>
            </a:r>
            <a:r>
              <a:rPr lang="en-US" altLang="en-US" sz="2400" i="1"/>
              <a:t> karakteristika </a:t>
            </a:r>
            <a:r>
              <a:rPr lang="sr-Latn-CS" altLang="en-US" sz="2400" i="1"/>
              <a:t>i</a:t>
            </a:r>
            <a:r>
              <a:rPr lang="en-US" altLang="en-US" sz="2400" i="1"/>
              <a:t>svojstava </a:t>
            </a:r>
            <a:r>
              <a:rPr lang="sr-Latn-CS" altLang="en-US" sz="2400" i="1"/>
              <a:t>i</a:t>
            </a:r>
            <a:r>
              <a:rPr lang="en-US" altLang="en-US" sz="2400" i="1"/>
              <a:t> </a:t>
            </a:r>
            <a:r>
              <a:rPr lang="en-US" altLang="en-US" sz="2400" i="1">
                <a:solidFill>
                  <a:schemeClr val="bg1"/>
                </a:solidFill>
              </a:rPr>
              <a:t>isklju</a:t>
            </a:r>
            <a:r>
              <a:rPr lang="sr-Latn-CS" altLang="en-US" sz="2400" i="1">
                <a:solidFill>
                  <a:schemeClr val="bg1"/>
                </a:solidFill>
              </a:rPr>
              <a:t>č</a:t>
            </a:r>
            <a:r>
              <a:rPr lang="en-US" altLang="en-US" sz="2400" i="1">
                <a:solidFill>
                  <a:schemeClr val="bg1"/>
                </a:solidFill>
              </a:rPr>
              <a:t>ivanja </a:t>
            </a:r>
            <a:r>
              <a:rPr lang="sr-Latn-CS" altLang="en-US" sz="2400" i="1">
                <a:solidFill>
                  <a:schemeClr val="bg1"/>
                </a:solidFill>
              </a:rPr>
              <a:t>preostalih k</a:t>
            </a:r>
            <a:r>
              <a:rPr lang="sr-Latn-CS" altLang="en-US" sz="2400" i="1"/>
              <a:t>oja nisu relevantna</a:t>
            </a:r>
            <a:endParaRPr lang="en-US" altLang="en-US" sz="2400" i="1"/>
          </a:p>
        </p:txBody>
      </p:sp>
      <p:sp>
        <p:nvSpPr>
          <p:cNvPr id="449541" name="Text Box 5"/>
          <p:cNvSpPr txBox="1">
            <a:spLocks noChangeArrowheads="1"/>
          </p:cNvSpPr>
          <p:nvPr/>
        </p:nvSpPr>
        <p:spPr bwMode="auto">
          <a:xfrm>
            <a:off x="2127250" y="2925763"/>
            <a:ext cx="996950" cy="118903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7200">
                <a:solidFill>
                  <a:schemeClr val="bg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" pitchFamily="2" charset="2"/>
              </a:rPr>
              <a:t>Q</a:t>
            </a:r>
            <a:endParaRPr lang="en-US" altLang="en-US" sz="2400">
              <a:solidFill>
                <a:schemeClr val="bg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" charset="0"/>
            </a:endParaRPr>
          </a:p>
        </p:txBody>
      </p:sp>
      <p:sp>
        <p:nvSpPr>
          <p:cNvPr id="449542" name="Text Box 6"/>
          <p:cNvSpPr txBox="1">
            <a:spLocks noChangeArrowheads="1"/>
          </p:cNvSpPr>
          <p:nvPr/>
        </p:nvSpPr>
        <p:spPr bwMode="auto">
          <a:xfrm>
            <a:off x="304800" y="4267200"/>
            <a:ext cx="8458200" cy="166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571500"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hangingPunct="0">
              <a:lnSpc>
                <a:spcPct val="100000"/>
              </a:lnSpc>
              <a:spcBef>
                <a:spcPct val="10000"/>
              </a:spcBef>
              <a:buSzPct val="65000"/>
              <a:buFont typeface="Zapf Dingbats" charset="2"/>
              <a:buChar char="l"/>
            </a:pPr>
            <a:r>
              <a:rPr lang="sr-Latn-CS" altLang="en-US" sz="2400">
                <a:latin typeface="Tahoma" pitchFamily="34" charset="0"/>
              </a:rPr>
              <a:t>Apstrakcija je uvek sa nekim ciljem, </a:t>
            </a:r>
            <a:r>
              <a:rPr lang="en-US" altLang="en-US" sz="2400">
                <a:latin typeface="Tahoma" pitchFamily="34" charset="0"/>
              </a:rPr>
              <a:t>n</a:t>
            </a:r>
            <a:r>
              <a:rPr lang="sr-Latn-CS" altLang="en-US" sz="2400">
                <a:latin typeface="Tahoma" pitchFamily="34" charset="0"/>
              </a:rPr>
              <a:t>amenom</a:t>
            </a:r>
            <a:endParaRPr lang="en-US" altLang="en-US" sz="2400">
              <a:latin typeface="Tahoma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10000"/>
              </a:spcBef>
              <a:buSzPct val="65000"/>
              <a:buFont typeface="Zapf Dingbats" charset="2"/>
              <a:buChar char="l"/>
            </a:pPr>
            <a:r>
              <a:rPr lang="sr-Latn-CS" altLang="en-US" sz="2400">
                <a:latin typeface="Tahoma" pitchFamily="34" charset="0"/>
              </a:rPr>
              <a:t>Istre stvari</a:t>
            </a:r>
            <a:r>
              <a:rPr lang="en-US" altLang="en-US" sz="2400">
                <a:latin typeface="Tahoma" pitchFamily="34" charset="0"/>
              </a:rPr>
              <a:t> </a:t>
            </a:r>
            <a:r>
              <a:rPr lang="sr-Latn-CS" altLang="en-US" sz="2400">
                <a:latin typeface="Tahoma" pitchFamily="34" charset="0"/>
              </a:rPr>
              <a:t>moguće je apstrakovati na više različitih načina</a:t>
            </a:r>
            <a:endParaRPr lang="en-US" altLang="en-US" sz="2400">
              <a:latin typeface="Tahoma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10000"/>
              </a:spcBef>
              <a:buSzPct val="65000"/>
              <a:buFont typeface="Zapf Dingbats" charset="2"/>
              <a:buChar char="l"/>
            </a:pPr>
            <a:r>
              <a:rPr lang="sr-Latn-CS" altLang="en-US" sz="2400">
                <a:latin typeface="Tahoma" pitchFamily="34" charset="0"/>
              </a:rPr>
              <a:t>Svaka apstrakcija je </a:t>
            </a:r>
            <a:r>
              <a:rPr lang="sr-Latn-CS" altLang="en-US" sz="2400">
                <a:solidFill>
                  <a:schemeClr val="bg1"/>
                </a:solidFill>
                <a:latin typeface="Tahoma" pitchFamily="34" charset="0"/>
              </a:rPr>
              <a:t>nepotp</a:t>
            </a:r>
            <a:r>
              <a:rPr lang="en-US" altLang="en-US" sz="2400">
                <a:solidFill>
                  <a:schemeClr val="bg1"/>
                </a:solidFill>
                <a:latin typeface="Tahoma" pitchFamily="34" charset="0"/>
              </a:rPr>
              <a:t>u</a:t>
            </a:r>
            <a:r>
              <a:rPr lang="sr-Latn-CS" altLang="en-US" sz="2400">
                <a:solidFill>
                  <a:schemeClr val="bg1"/>
                </a:solidFill>
                <a:latin typeface="Tahoma" pitchFamily="34" charset="0"/>
              </a:rPr>
              <a:t>na</a:t>
            </a:r>
            <a:r>
              <a:rPr lang="sr-Latn-CS" altLang="en-US" sz="2400">
                <a:latin typeface="Tahoma" pitchFamily="34" charset="0"/>
              </a:rPr>
              <a:t> slika </a:t>
            </a:r>
            <a:r>
              <a:rPr lang="en-US" altLang="en-US" sz="2400">
                <a:latin typeface="Tahoma" pitchFamily="34" charset="0"/>
              </a:rPr>
              <a:t>r</a:t>
            </a:r>
            <a:r>
              <a:rPr lang="sr-Latn-CS" altLang="en-US" sz="2400">
                <a:latin typeface="Tahoma" pitchFamily="34" charset="0"/>
              </a:rPr>
              <a:t>ealnosti </a:t>
            </a:r>
            <a:endParaRPr lang="en-US" altLang="en-US" sz="2400">
              <a:latin typeface="Tahoma" pitchFamily="34" charset="0"/>
            </a:endParaRPr>
          </a:p>
          <a:p>
            <a:pPr eaLnBrk="0" hangingPunct="0">
              <a:lnSpc>
                <a:spcPct val="100000"/>
              </a:lnSpc>
              <a:spcBef>
                <a:spcPct val="10000"/>
              </a:spcBef>
              <a:buClr>
                <a:srgbClr val="F30994"/>
              </a:buClr>
              <a:buSzPct val="120000"/>
              <a:buFont typeface="Zapf Dingbats" charset="2"/>
              <a:buChar char="è"/>
            </a:pPr>
            <a:r>
              <a:rPr lang="en-US" altLang="en-US" sz="2400" b="1">
                <a:latin typeface="Tahoma" pitchFamily="34" charset="0"/>
              </a:rPr>
              <a:t>  </a:t>
            </a:r>
            <a:r>
              <a:rPr lang="sr-Latn-CS" altLang="en-US" sz="2400" i="1">
                <a:latin typeface="Tahoma" pitchFamily="34" charset="0"/>
              </a:rPr>
              <a:t>Ne želimo </a:t>
            </a:r>
            <a:r>
              <a:rPr lang="en-US" altLang="en-US" sz="2400" i="1">
                <a:latin typeface="Tahoma" pitchFamily="34" charset="0"/>
              </a:rPr>
              <a:t>p</a:t>
            </a:r>
            <a:r>
              <a:rPr lang="sr-Latn-CS" altLang="en-US" sz="2400" i="1">
                <a:latin typeface="Tahoma" pitchFamily="34" charset="0"/>
              </a:rPr>
              <a:t>otpunost</a:t>
            </a:r>
            <a:r>
              <a:rPr lang="en-US" altLang="en-US" sz="2400" i="1">
                <a:latin typeface="Tahoma" pitchFamily="34" charset="0"/>
              </a:rPr>
              <a:t>, </a:t>
            </a:r>
            <a:r>
              <a:rPr lang="sr-Latn-CS" altLang="en-US" sz="2400" i="1">
                <a:latin typeface="Tahoma" pitchFamily="34" charset="0"/>
              </a:rPr>
              <a:t>već samo </a:t>
            </a:r>
            <a:r>
              <a:rPr lang="sr-Latn-CS" altLang="en-US" sz="2400" i="1">
                <a:solidFill>
                  <a:schemeClr val="bg1"/>
                </a:solidFill>
                <a:latin typeface="Tahoma" pitchFamily="34" charset="0"/>
              </a:rPr>
              <a:t>adekvatno modeliranje</a:t>
            </a:r>
            <a:r>
              <a:rPr lang="en-US" altLang="en-US" sz="2400" i="1">
                <a:solidFill>
                  <a:schemeClr val="bg1"/>
                </a:solidFill>
                <a:latin typeface="Tahoma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39827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49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49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49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49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49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495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9538" grpId="0" autoUpdateAnimBg="0"/>
      <p:bldP spid="449540" grpId="0" build="p" autoUpdateAnimBg="0" advAuto="0"/>
      <p:bldP spid="449541" grpId="0" animBg="1" autoUpdateAnimBg="0"/>
      <p:bldP spid="44954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b="1" dirty="0" smtClean="0"/>
              <a:t>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Primer: </a:t>
            </a:r>
            <a:r>
              <a:rPr lang="en-US" dirty="0" err="1"/>
              <a:t>troslojna</a:t>
            </a:r>
            <a:r>
              <a:rPr lang="en-US" dirty="0"/>
              <a:t> </a:t>
            </a:r>
            <a:r>
              <a:rPr lang="en-US" dirty="0" err="1"/>
              <a:t>arhitektura</a:t>
            </a:r>
            <a:r>
              <a:rPr lang="en-US" dirty="0"/>
              <a:t> </a:t>
            </a:r>
            <a:r>
              <a:rPr lang="en-US" dirty="0" err="1" smtClean="0"/>
              <a:t>sistema</a:t>
            </a:r>
            <a:r>
              <a:rPr lang="en-US" dirty="0" smtClean="0"/>
              <a:t>:</a:t>
            </a:r>
            <a:endParaRPr lang="sr-Latn-RS" dirty="0" smtClean="0"/>
          </a:p>
          <a:p>
            <a:pPr marL="0" indent="0">
              <a:buNone/>
            </a:pPr>
            <a:endParaRPr lang="sr-Latn-RS" dirty="0" smtClean="0"/>
          </a:p>
          <a:p>
            <a:pPr lvl="1"/>
            <a:r>
              <a:rPr lang="en-US" dirty="0" err="1" smtClean="0"/>
              <a:t>korisnički</a:t>
            </a:r>
            <a:r>
              <a:rPr lang="en-US" dirty="0" smtClean="0"/>
              <a:t> </a:t>
            </a:r>
            <a:r>
              <a:rPr lang="en-US" dirty="0" err="1"/>
              <a:t>interfejs</a:t>
            </a:r>
            <a:r>
              <a:rPr lang="en-US" dirty="0"/>
              <a:t>: </a:t>
            </a:r>
            <a:r>
              <a:rPr lang="en-US" dirty="0" err="1" smtClean="0"/>
              <a:t>objekti</a:t>
            </a:r>
            <a:r>
              <a:rPr lang="en-US" dirty="0" smtClean="0"/>
              <a:t> </a:t>
            </a:r>
            <a:r>
              <a:rPr lang="en-US" dirty="0" err="1"/>
              <a:t>dugme</a:t>
            </a:r>
            <a:r>
              <a:rPr lang="en-US" dirty="0"/>
              <a:t>, </a:t>
            </a:r>
            <a:r>
              <a:rPr lang="en-US" dirty="0" err="1"/>
              <a:t>meni</a:t>
            </a:r>
            <a:r>
              <a:rPr lang="en-US" dirty="0"/>
              <a:t>, </a:t>
            </a:r>
            <a:r>
              <a:rPr lang="en-US" dirty="0" err="1"/>
              <a:t>dijalog</a:t>
            </a:r>
            <a:r>
              <a:rPr lang="en-US" dirty="0"/>
              <a:t> </a:t>
            </a:r>
            <a:r>
              <a:rPr lang="en-US" dirty="0" err="1"/>
              <a:t>boks</a:t>
            </a:r>
            <a:endParaRPr lang="sr-Latn-RS" dirty="0" smtClean="0"/>
          </a:p>
          <a:p>
            <a:pPr lvl="1"/>
            <a:r>
              <a:rPr lang="en-US" dirty="0" err="1" smtClean="0"/>
              <a:t>baza</a:t>
            </a:r>
            <a:r>
              <a:rPr lang="en-US" dirty="0" smtClean="0"/>
              <a:t> </a:t>
            </a:r>
            <a:r>
              <a:rPr lang="en-US" dirty="0" err="1"/>
              <a:t>podataka</a:t>
            </a:r>
            <a:r>
              <a:rPr lang="en-US" dirty="0"/>
              <a:t> – </a:t>
            </a:r>
            <a:r>
              <a:rPr lang="en-US" dirty="0" err="1"/>
              <a:t>objekti</a:t>
            </a:r>
            <a:r>
              <a:rPr lang="en-US" dirty="0"/>
              <a:t> </a:t>
            </a:r>
            <a:r>
              <a:rPr lang="en-US" dirty="0" err="1" smtClean="0"/>
              <a:t>tabele</a:t>
            </a:r>
            <a:r>
              <a:rPr lang="sr-Latn-RS" dirty="0" smtClean="0"/>
              <a:t> </a:t>
            </a:r>
            <a:r>
              <a:rPr lang="en-US" dirty="0" err="1" smtClean="0"/>
              <a:t>entiteta</a:t>
            </a:r>
            <a:r>
              <a:rPr lang="en-US" dirty="0"/>
              <a:t>: </a:t>
            </a:r>
            <a:r>
              <a:rPr lang="en-US" dirty="0" err="1"/>
              <a:t>kupci</a:t>
            </a:r>
            <a:r>
              <a:rPr lang="en-US" dirty="0"/>
              <a:t>, </a:t>
            </a:r>
            <a:r>
              <a:rPr lang="en-US" dirty="0" err="1"/>
              <a:t>proizvodi</a:t>
            </a:r>
            <a:r>
              <a:rPr lang="en-US" dirty="0"/>
              <a:t>, </a:t>
            </a:r>
            <a:r>
              <a:rPr lang="en-US" dirty="0" err="1"/>
              <a:t>računi</a:t>
            </a:r>
            <a:endParaRPr lang="sr-Latn-RS" dirty="0" smtClean="0"/>
          </a:p>
          <a:p>
            <a:pPr lvl="1"/>
            <a:r>
              <a:rPr lang="en-US" dirty="0" err="1" smtClean="0"/>
              <a:t>srednji</a:t>
            </a:r>
            <a:r>
              <a:rPr lang="en-US" dirty="0" smtClean="0"/>
              <a:t> </a:t>
            </a:r>
            <a:r>
              <a:rPr lang="en-US" dirty="0" err="1"/>
              <a:t>sloj</a:t>
            </a:r>
            <a:r>
              <a:rPr lang="en-US" dirty="0"/>
              <a:t> – </a:t>
            </a:r>
            <a:r>
              <a:rPr lang="en-US" dirty="0" err="1"/>
              <a:t>transakcije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poslovna</a:t>
            </a:r>
            <a:r>
              <a:rPr lang="en-US" dirty="0"/>
              <a:t> </a:t>
            </a:r>
            <a:r>
              <a:rPr lang="en-US" dirty="0" err="1"/>
              <a:t>pravila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viši</a:t>
            </a:r>
            <a:r>
              <a:rPr lang="en-US" dirty="0"/>
              <a:t> </a:t>
            </a:r>
            <a:r>
              <a:rPr lang="en-US" dirty="0" err="1"/>
              <a:t>nivo</a:t>
            </a:r>
            <a:r>
              <a:rPr lang="en-US" dirty="0"/>
              <a:t> </a:t>
            </a:r>
            <a:r>
              <a:rPr lang="en-US" dirty="0" err="1"/>
              <a:t>pogleda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entitete</a:t>
            </a:r>
            <a:endParaRPr lang="sr-Latn-RS" dirty="0" smtClean="0"/>
          </a:p>
          <a:p>
            <a:endParaRPr lang="sr-Latn-RS" dirty="0"/>
          </a:p>
          <a:p>
            <a:r>
              <a:rPr lang="en-US" dirty="0" smtClean="0"/>
              <a:t>OO </a:t>
            </a:r>
            <a:r>
              <a:rPr lang="en-US" dirty="0"/>
              <a:t>– </a:t>
            </a:r>
            <a:r>
              <a:rPr lang="en-US" dirty="0" err="1" smtClean="0"/>
              <a:t>prilago</a:t>
            </a:r>
            <a:r>
              <a:rPr lang="sr-Latn-RS" dirty="0" smtClean="0"/>
              <a:t>dj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sistemima</a:t>
            </a:r>
            <a:r>
              <a:rPr lang="en-US" dirty="0"/>
              <a:t> </a:t>
            </a:r>
            <a:r>
              <a:rPr lang="en-US" dirty="0" err="1"/>
              <a:t>svih</a:t>
            </a:r>
            <a:r>
              <a:rPr lang="en-US" dirty="0"/>
              <a:t> </a:t>
            </a:r>
            <a:r>
              <a:rPr lang="en-US" dirty="0" err="1"/>
              <a:t>stepena</a:t>
            </a:r>
            <a:r>
              <a:rPr lang="en-US" dirty="0" smtClean="0"/>
              <a:t>,</a:t>
            </a:r>
            <a:r>
              <a:rPr lang="sr-Latn-RS" dirty="0" smtClean="0"/>
              <a:t> </a:t>
            </a:r>
            <a:r>
              <a:rPr lang="en-US" dirty="0" err="1" smtClean="0"/>
              <a:t>veličina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 smtClean="0"/>
              <a:t>kompleksnosti</a:t>
            </a:r>
            <a:endParaRPr lang="sr-Latn-RS" dirty="0" smtClean="0"/>
          </a:p>
          <a:p>
            <a:r>
              <a:rPr lang="en-US" dirty="0" err="1" smtClean="0"/>
              <a:t>Savremeni</a:t>
            </a:r>
            <a:r>
              <a:rPr lang="en-US" dirty="0" smtClean="0"/>
              <a:t> </a:t>
            </a:r>
            <a:r>
              <a:rPr lang="en-US" dirty="0" err="1"/>
              <a:t>jezici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operativni</a:t>
            </a:r>
            <a:r>
              <a:rPr lang="en-US" dirty="0"/>
              <a:t> </a:t>
            </a:r>
            <a:r>
              <a:rPr lang="en-US" dirty="0" err="1"/>
              <a:t>sistem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67712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086600" cy="12763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>
                <a:solidFill>
                  <a:schemeClr val="bg1"/>
                </a:solidFill>
              </a:rPr>
              <a:t>T</a:t>
            </a:r>
            <a:r>
              <a:rPr lang="sr-Latn-CS" altLang="en-US">
                <a:solidFill>
                  <a:schemeClr val="bg1"/>
                </a:solidFill>
              </a:rPr>
              <a:t>ipov</a:t>
            </a:r>
            <a:r>
              <a:rPr lang="en-US" altLang="en-US">
                <a:solidFill>
                  <a:schemeClr val="bg1"/>
                </a:solidFill>
              </a:rPr>
              <a:t>i</a:t>
            </a:r>
            <a:r>
              <a:rPr lang="sr-Latn-CS" altLang="en-US">
                <a:solidFill>
                  <a:schemeClr val="bg1"/>
                </a:solidFill>
              </a:rPr>
              <a:t> apstrakcije</a:t>
            </a:r>
            <a:endParaRPr lang="en-US" altLang="en-US" sz="2800" b="1">
              <a:solidFill>
                <a:schemeClr val="bg1"/>
              </a:solidFill>
            </a:endParaRPr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276350"/>
            <a:ext cx="7772400" cy="358775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7200"/>
              </a:spcBef>
            </a:pPr>
            <a:r>
              <a:rPr lang="sr-Latn-CS" altLang="en-US" sz="2800" u="sng">
                <a:solidFill>
                  <a:schemeClr val="bg1"/>
                </a:solidFill>
              </a:rPr>
              <a:t>Klasifikacija</a:t>
            </a:r>
            <a:r>
              <a:rPr lang="en-US" altLang="en-US" sz="2800"/>
              <a:t> — </a:t>
            </a:r>
            <a:r>
              <a:rPr lang="sr-Latn-CS" altLang="en-US" sz="2800"/>
              <a:t>grupa</a:t>
            </a:r>
            <a:r>
              <a:rPr lang="en-US" altLang="en-US" sz="2800">
                <a:solidFill>
                  <a:schemeClr val="bg1"/>
                </a:solidFill>
              </a:rPr>
              <a:t> </a:t>
            </a:r>
            <a:r>
              <a:rPr lang="sr-Latn-CS" altLang="en-US" sz="2800">
                <a:solidFill>
                  <a:schemeClr val="bg1"/>
                </a:solidFill>
              </a:rPr>
              <a:t>sličnih</a:t>
            </a:r>
            <a:r>
              <a:rPr lang="en-US" altLang="en-US" sz="2800">
                <a:solidFill>
                  <a:schemeClr val="bg1"/>
                </a:solidFill>
              </a:rPr>
              <a:t> instanc</a:t>
            </a:r>
            <a:r>
              <a:rPr lang="sr-Latn-CS" altLang="en-US" sz="2800">
                <a:solidFill>
                  <a:schemeClr val="bg1"/>
                </a:solidFill>
              </a:rPr>
              <a:t>i</a:t>
            </a:r>
            <a:r>
              <a:rPr lang="en-US" altLang="en-US" sz="2800">
                <a:solidFill>
                  <a:srgbClr val="CF0E30"/>
                </a:solidFill>
              </a:rPr>
              <a:t> </a:t>
            </a:r>
            <a:r>
              <a:rPr lang="sr-Latn-CS" altLang="en-US" sz="2800"/>
              <a:t>objekta</a:t>
            </a:r>
            <a:endParaRPr lang="en-US" altLang="en-US" sz="2800"/>
          </a:p>
        </p:txBody>
      </p:sp>
      <p:sp>
        <p:nvSpPr>
          <p:cNvPr id="451588" name="Text Box 4"/>
          <p:cNvSpPr txBox="1">
            <a:spLocks noChangeArrowheads="1"/>
          </p:cNvSpPr>
          <p:nvPr/>
        </p:nvSpPr>
        <p:spPr bwMode="auto">
          <a:xfrm>
            <a:off x="5568950" y="1952625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b="1">
                <a:solidFill>
                  <a:schemeClr val="bg1"/>
                </a:solidFill>
                <a:latin typeface="Helvetica" pitchFamily="2" charset="0"/>
              </a:rPr>
              <a:t>DBMS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b="1">
                <a:solidFill>
                  <a:schemeClr val="bg1"/>
                </a:solidFill>
                <a:latin typeface="Helvetica" pitchFamily="2" charset="0"/>
              </a:rPr>
              <a:t>software</a:t>
            </a:r>
            <a:endParaRPr lang="en-US" altLang="en-US" sz="200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451589" name="Text Box 5"/>
          <p:cNvSpPr txBox="1">
            <a:spLocks noChangeArrowheads="1"/>
          </p:cNvSpPr>
          <p:nvPr/>
        </p:nvSpPr>
        <p:spPr bwMode="auto">
          <a:xfrm>
            <a:off x="7554913" y="4008438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latin typeface="Times" charset="0"/>
              </a:rPr>
              <a:t>Sybase</a:t>
            </a:r>
          </a:p>
        </p:txBody>
      </p:sp>
      <p:sp>
        <p:nvSpPr>
          <p:cNvPr id="451590" name="Text Box 6"/>
          <p:cNvSpPr txBox="1">
            <a:spLocks noChangeArrowheads="1"/>
          </p:cNvSpPr>
          <p:nvPr/>
        </p:nvSpPr>
        <p:spPr bwMode="auto">
          <a:xfrm>
            <a:off x="6561138" y="4008438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>
                <a:latin typeface="Times" charset="0"/>
              </a:rPr>
              <a:t>.  .  .</a:t>
            </a:r>
            <a:endParaRPr lang="en-US" altLang="en-US" sz="2000">
              <a:latin typeface="Times" charset="0"/>
            </a:endParaRPr>
          </a:p>
        </p:txBody>
      </p:sp>
      <p:sp>
        <p:nvSpPr>
          <p:cNvPr id="451591" name="Text Box 7"/>
          <p:cNvSpPr txBox="1">
            <a:spLocks noChangeArrowheads="1"/>
          </p:cNvSpPr>
          <p:nvPr/>
        </p:nvSpPr>
        <p:spPr bwMode="auto">
          <a:xfrm>
            <a:off x="4068763" y="4008438"/>
            <a:ext cx="903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latin typeface="Times" charset="0"/>
              </a:rPr>
              <a:t>Access</a:t>
            </a:r>
          </a:p>
        </p:txBody>
      </p:sp>
      <p:sp>
        <p:nvSpPr>
          <p:cNvPr id="451592" name="Text Box 8"/>
          <p:cNvSpPr txBox="1">
            <a:spLocks noChangeArrowheads="1"/>
          </p:cNvSpPr>
          <p:nvPr/>
        </p:nvSpPr>
        <p:spPr bwMode="auto">
          <a:xfrm>
            <a:off x="5335588" y="4008438"/>
            <a:ext cx="860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latin typeface="Times" charset="0"/>
              </a:rPr>
              <a:t>Oracle</a:t>
            </a:r>
          </a:p>
        </p:txBody>
      </p:sp>
      <p:grpSp>
        <p:nvGrpSpPr>
          <p:cNvPr id="451593" name="Group 9"/>
          <p:cNvGrpSpPr>
            <a:grpSpLocks/>
          </p:cNvGrpSpPr>
          <p:nvPr/>
        </p:nvGrpSpPr>
        <p:grpSpPr bwMode="auto">
          <a:xfrm>
            <a:off x="4695825" y="2667000"/>
            <a:ext cx="3311525" cy="1341438"/>
            <a:chOff x="2958" y="1680"/>
            <a:chExt cx="2086" cy="845"/>
          </a:xfrm>
        </p:grpSpPr>
        <p:cxnSp>
          <p:nvCxnSpPr>
            <p:cNvPr id="451594" name="AutoShape 10"/>
            <p:cNvCxnSpPr>
              <a:cxnSpLocks noChangeShapeType="1"/>
            </p:cNvCxnSpPr>
            <p:nvPr/>
          </p:nvCxnSpPr>
          <p:spPr bwMode="auto">
            <a:xfrm flipH="1">
              <a:off x="2958" y="1680"/>
              <a:ext cx="690" cy="8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595" name="AutoShape 11"/>
            <p:cNvCxnSpPr>
              <a:cxnSpLocks noChangeShapeType="1"/>
              <a:endCxn id="451592" idx="0"/>
            </p:cNvCxnSpPr>
            <p:nvPr/>
          </p:nvCxnSpPr>
          <p:spPr bwMode="auto">
            <a:xfrm flipH="1">
              <a:off x="3632" y="1728"/>
              <a:ext cx="208" cy="7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596" name="AutoShape 12"/>
            <p:cNvCxnSpPr>
              <a:cxnSpLocks noChangeShapeType="1"/>
              <a:endCxn id="451589" idx="0"/>
            </p:cNvCxnSpPr>
            <p:nvPr/>
          </p:nvCxnSpPr>
          <p:spPr bwMode="auto">
            <a:xfrm>
              <a:off x="4080" y="1680"/>
              <a:ext cx="964" cy="8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arrow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1597" name="Rectangle 13"/>
          <p:cNvSpPr>
            <a:spLocks noChangeArrowheads="1"/>
          </p:cNvSpPr>
          <p:nvPr/>
        </p:nvSpPr>
        <p:spPr bwMode="auto">
          <a:xfrm>
            <a:off x="685800" y="5181600"/>
            <a:ext cx="77724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7200"/>
              </a:spcBef>
              <a:buClr>
                <a:srgbClr val="F30994"/>
              </a:buClr>
              <a:buSzPct val="120000"/>
              <a:buFont typeface="Zapf Dingbats" charset="2"/>
              <a:buChar char="è"/>
            </a:pPr>
            <a:r>
              <a:rPr lang="en-US" altLang="en-US" b="1"/>
              <a:t>  </a:t>
            </a:r>
            <a:r>
              <a:rPr lang="sr-Latn-CS" altLang="en-US"/>
              <a:t>Ističu se</a:t>
            </a:r>
            <a:r>
              <a:rPr lang="en-US" altLang="en-US"/>
              <a:t> </a:t>
            </a:r>
            <a:r>
              <a:rPr lang="sr-Latn-CS" altLang="en-US">
                <a:solidFill>
                  <a:schemeClr val="bg1"/>
                </a:solidFill>
              </a:rPr>
              <a:t>zajednička svojstva</a:t>
            </a:r>
            <a:r>
              <a:rPr lang="en-US" altLang="en-US"/>
              <a:t> </a:t>
            </a:r>
            <a:r>
              <a:rPr lang="sr-Latn-CS" altLang="en-US"/>
              <a:t>i ignorišu posebna</a:t>
            </a:r>
            <a:endParaRPr lang="en-US" altLang="en-US"/>
          </a:p>
        </p:txBody>
      </p:sp>
      <p:sp>
        <p:nvSpPr>
          <p:cNvPr id="451598" name="Text Box 14"/>
          <p:cNvSpPr txBox="1">
            <a:spLocks noChangeArrowheads="1"/>
          </p:cNvSpPr>
          <p:nvPr/>
        </p:nvSpPr>
        <p:spPr bwMode="auto">
          <a:xfrm>
            <a:off x="2620963" y="1957388"/>
            <a:ext cx="1212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b="1">
                <a:solidFill>
                  <a:schemeClr val="tx2"/>
                </a:solidFill>
                <a:latin typeface="Helvetica" pitchFamily="2" charset="0"/>
              </a:rPr>
              <a:t>Microsoft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b="1">
                <a:solidFill>
                  <a:schemeClr val="tx2"/>
                </a:solidFill>
                <a:latin typeface="Helvetica" pitchFamily="2" charset="0"/>
              </a:rPr>
              <a:t>software</a:t>
            </a:r>
            <a:endParaRPr lang="en-US" altLang="en-US" sz="2000">
              <a:solidFill>
                <a:schemeClr val="tx2"/>
              </a:solidFill>
              <a:latin typeface="Helvetica" pitchFamily="2" charset="0"/>
            </a:endParaRPr>
          </a:p>
        </p:txBody>
      </p:sp>
      <p:sp>
        <p:nvSpPr>
          <p:cNvPr id="451599" name="Text Box 15"/>
          <p:cNvSpPr txBox="1">
            <a:spLocks noChangeArrowheads="1"/>
          </p:cNvSpPr>
          <p:nvPr/>
        </p:nvSpPr>
        <p:spPr bwMode="auto">
          <a:xfrm>
            <a:off x="563563" y="4008438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latin typeface="Times" charset="0"/>
              </a:rPr>
              <a:t>Word</a:t>
            </a:r>
          </a:p>
        </p:txBody>
      </p:sp>
      <p:sp>
        <p:nvSpPr>
          <p:cNvPr id="451600" name="Text Box 16"/>
          <p:cNvSpPr txBox="1">
            <a:spLocks noChangeArrowheads="1"/>
          </p:cNvSpPr>
          <p:nvPr/>
        </p:nvSpPr>
        <p:spPr bwMode="auto">
          <a:xfrm>
            <a:off x="1577975" y="4008438"/>
            <a:ext cx="1368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>
                <a:latin typeface="Times" charset="0"/>
              </a:rPr>
              <a:t>PowerPoint</a:t>
            </a:r>
          </a:p>
        </p:txBody>
      </p:sp>
      <p:sp>
        <p:nvSpPr>
          <p:cNvPr id="451601" name="Text Box 17"/>
          <p:cNvSpPr txBox="1">
            <a:spLocks noChangeArrowheads="1"/>
          </p:cNvSpPr>
          <p:nvPr/>
        </p:nvSpPr>
        <p:spPr bwMode="auto">
          <a:xfrm>
            <a:off x="3186113" y="4008438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>
                <a:latin typeface="Times" charset="0"/>
              </a:rPr>
              <a:t>.  .  .</a:t>
            </a:r>
            <a:endParaRPr lang="en-US" altLang="en-US" sz="2000">
              <a:latin typeface="Times" charset="0"/>
            </a:endParaRPr>
          </a:p>
        </p:txBody>
      </p:sp>
      <p:grpSp>
        <p:nvGrpSpPr>
          <p:cNvPr id="451602" name="Group 18"/>
          <p:cNvGrpSpPr>
            <a:grpSpLocks/>
          </p:cNvGrpSpPr>
          <p:nvPr/>
        </p:nvGrpSpPr>
        <p:grpSpPr bwMode="auto">
          <a:xfrm>
            <a:off x="944563" y="2667000"/>
            <a:ext cx="3475037" cy="1371600"/>
            <a:chOff x="595" y="1680"/>
            <a:chExt cx="2189" cy="864"/>
          </a:xfrm>
        </p:grpSpPr>
        <p:cxnSp>
          <p:nvCxnSpPr>
            <p:cNvPr id="451603" name="AutoShape 19"/>
            <p:cNvCxnSpPr>
              <a:cxnSpLocks noChangeShapeType="1"/>
              <a:stCxn id="451599" idx="0"/>
            </p:cNvCxnSpPr>
            <p:nvPr/>
          </p:nvCxnSpPr>
          <p:spPr bwMode="auto">
            <a:xfrm flipV="1">
              <a:off x="595" y="1680"/>
              <a:ext cx="1133" cy="84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604" name="AutoShape 20"/>
            <p:cNvCxnSpPr>
              <a:cxnSpLocks noChangeShapeType="1"/>
              <a:stCxn id="451600" idx="0"/>
            </p:cNvCxnSpPr>
            <p:nvPr/>
          </p:nvCxnSpPr>
          <p:spPr bwMode="auto">
            <a:xfrm flipV="1">
              <a:off x="1425" y="1728"/>
              <a:ext cx="543" cy="7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1605" name="AutoShape 21"/>
            <p:cNvCxnSpPr>
              <a:cxnSpLocks noChangeShapeType="1"/>
            </p:cNvCxnSpPr>
            <p:nvPr/>
          </p:nvCxnSpPr>
          <p:spPr bwMode="auto">
            <a:xfrm flipH="1" flipV="1">
              <a:off x="2304" y="1728"/>
              <a:ext cx="480" cy="81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1606" name="Text Box 22"/>
          <p:cNvSpPr txBox="1">
            <a:spLocks noChangeArrowheads="1"/>
          </p:cNvSpPr>
          <p:nvPr/>
        </p:nvSpPr>
        <p:spPr bwMode="auto">
          <a:xfrm>
            <a:off x="287338" y="2593975"/>
            <a:ext cx="197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>
                <a:latin typeface="Helvetica" pitchFamily="2" charset="0"/>
              </a:rPr>
              <a:t>Relacija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Helvetica" pitchFamily="2" charset="0"/>
              </a:rPr>
              <a:t>IS_MEMBER_OF</a:t>
            </a:r>
          </a:p>
        </p:txBody>
      </p:sp>
      <p:sp>
        <p:nvSpPr>
          <p:cNvPr id="451607" name="Oval 23"/>
          <p:cNvSpPr>
            <a:spLocks noChangeArrowheads="1"/>
          </p:cNvSpPr>
          <p:nvPr/>
        </p:nvSpPr>
        <p:spPr bwMode="auto">
          <a:xfrm>
            <a:off x="312738" y="3741738"/>
            <a:ext cx="4962525" cy="898525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sr-Latn-CS" altLang="en-US" sz="24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451608" name="Oval 24"/>
          <p:cNvSpPr>
            <a:spLocks noChangeArrowheads="1"/>
          </p:cNvSpPr>
          <p:nvPr/>
        </p:nvSpPr>
        <p:spPr bwMode="auto">
          <a:xfrm>
            <a:off x="3767138" y="3741738"/>
            <a:ext cx="4962525" cy="898525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1609" name="Text Box 25"/>
          <p:cNvSpPr txBox="1">
            <a:spLocks noChangeArrowheads="1"/>
          </p:cNvSpPr>
          <p:nvPr/>
        </p:nvSpPr>
        <p:spPr bwMode="auto">
          <a:xfrm>
            <a:off x="7005638" y="2425700"/>
            <a:ext cx="1974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>
                <a:latin typeface="Helvetica" pitchFamily="2" charset="0"/>
              </a:rPr>
              <a:t>Relacija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Helvetica" pitchFamily="2" charset="0"/>
              </a:rPr>
              <a:t>IS_MEMBER_OF</a:t>
            </a:r>
          </a:p>
        </p:txBody>
      </p:sp>
    </p:spTree>
    <p:extLst>
      <p:ext uri="{BB962C8B-B14F-4D97-AF65-F5344CB8AC3E}">
        <p14:creationId xmlns:p14="http://schemas.microsoft.com/office/powerpoint/2010/main" val="38210726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1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1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51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1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588" grpId="0" autoUpdateAnimBg="0"/>
      <p:bldP spid="451589" grpId="0" autoUpdateAnimBg="0"/>
      <p:bldP spid="451590" grpId="0" autoUpdateAnimBg="0"/>
      <p:bldP spid="451591" grpId="0" autoUpdateAnimBg="0"/>
      <p:bldP spid="451592" grpId="0" autoUpdateAnimBg="0"/>
      <p:bldP spid="451597" grpId="0" autoUpdateAnimBg="0"/>
      <p:bldP spid="451598" grpId="0" autoUpdateAnimBg="0"/>
      <p:bldP spid="451599" grpId="0" autoUpdateAnimBg="0"/>
      <p:bldP spid="451600" grpId="0" autoUpdateAnimBg="0"/>
      <p:bldP spid="451601" grpId="0" autoUpdateAnimBg="0"/>
      <p:bldP spid="451606" grpId="0" autoUpdateAnimBg="0"/>
      <p:bldP spid="451607" grpId="0" animBg="1"/>
      <p:bldP spid="451608" grpId="0" animBg="1"/>
      <p:bldP spid="451609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223838"/>
            <a:ext cx="7086600" cy="12763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>
                <a:solidFill>
                  <a:schemeClr val="bg1"/>
                </a:solidFill>
              </a:rPr>
              <a:t>T</a:t>
            </a:r>
            <a:r>
              <a:rPr lang="sr-Latn-CS" altLang="en-US">
                <a:solidFill>
                  <a:schemeClr val="bg1"/>
                </a:solidFill>
              </a:rPr>
              <a:t>ipovi apstrakcije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2975" y="1428750"/>
            <a:ext cx="7772400" cy="36036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7200"/>
              </a:spcBef>
            </a:pPr>
            <a:r>
              <a:rPr lang="sr-Latn-CS" altLang="en-US" sz="2800" u="sng">
                <a:solidFill>
                  <a:schemeClr val="bg1"/>
                </a:solidFill>
              </a:rPr>
              <a:t>agregacija</a:t>
            </a:r>
            <a:r>
              <a:rPr lang="en-US" altLang="en-US" sz="2800"/>
              <a:t> — </a:t>
            </a:r>
            <a:r>
              <a:rPr lang="sr-Latn-CS" altLang="en-US" sz="2800"/>
              <a:t>grupa</a:t>
            </a:r>
            <a:r>
              <a:rPr lang="en-US" altLang="en-US" sz="2800"/>
              <a:t> </a:t>
            </a:r>
            <a:r>
              <a:rPr lang="sr-Latn-CS" altLang="en-US" sz="2800">
                <a:solidFill>
                  <a:schemeClr val="bg1"/>
                </a:solidFill>
              </a:rPr>
              <a:t>različitih skupova</a:t>
            </a:r>
            <a:r>
              <a:rPr lang="sr-Latn-CS" altLang="en-US" sz="2800">
                <a:solidFill>
                  <a:srgbClr val="CF0E30"/>
                </a:solidFill>
              </a:rPr>
              <a:t> </a:t>
            </a:r>
            <a:r>
              <a:rPr lang="en-US" altLang="en-US" sz="2800"/>
              <a:t> o</a:t>
            </a:r>
            <a:r>
              <a:rPr lang="sr-Latn-CS" altLang="en-US" sz="2800"/>
              <a:t>bjekata</a:t>
            </a:r>
            <a:endParaRPr lang="en-US" altLang="en-US" sz="2800"/>
          </a:p>
        </p:txBody>
      </p:sp>
      <p:sp>
        <p:nvSpPr>
          <p:cNvPr id="453636" name="Text Box 4"/>
          <p:cNvSpPr txBox="1">
            <a:spLocks noChangeArrowheads="1"/>
          </p:cNvSpPr>
          <p:nvPr/>
        </p:nvSpPr>
        <p:spPr bwMode="auto">
          <a:xfrm>
            <a:off x="4071938" y="2165350"/>
            <a:ext cx="895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400" b="1">
                <a:solidFill>
                  <a:schemeClr val="tx2"/>
                </a:solidFill>
                <a:latin typeface="Times" charset="0"/>
              </a:rPr>
              <a:t>avion</a:t>
            </a:r>
            <a:endParaRPr lang="en-US" altLang="en-US" sz="2400" b="1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453637" name="Text Box 5"/>
          <p:cNvSpPr txBox="1">
            <a:spLocks noChangeArrowheads="1"/>
          </p:cNvSpPr>
          <p:nvPr/>
        </p:nvSpPr>
        <p:spPr bwMode="auto">
          <a:xfrm>
            <a:off x="6199188" y="4008438"/>
            <a:ext cx="887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000">
                <a:latin typeface="Times" charset="0"/>
              </a:rPr>
              <a:t>Motori</a:t>
            </a:r>
            <a:endParaRPr lang="en-US" altLang="en-US" sz="2000">
              <a:latin typeface="Times" charset="0"/>
            </a:endParaRPr>
          </a:p>
        </p:txBody>
      </p:sp>
      <p:sp>
        <p:nvSpPr>
          <p:cNvPr id="453638" name="Text Box 6"/>
          <p:cNvSpPr txBox="1">
            <a:spLocks noChangeArrowheads="1"/>
          </p:cNvSpPr>
          <p:nvPr/>
        </p:nvSpPr>
        <p:spPr bwMode="auto">
          <a:xfrm>
            <a:off x="5148263" y="4008438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>
                <a:latin typeface="Times" charset="0"/>
              </a:rPr>
              <a:t>.  .  .</a:t>
            </a:r>
          </a:p>
        </p:txBody>
      </p:sp>
      <p:sp>
        <p:nvSpPr>
          <p:cNvPr id="453639" name="Text Box 7"/>
          <p:cNvSpPr txBox="1">
            <a:spLocks noChangeArrowheads="1"/>
          </p:cNvSpPr>
          <p:nvPr/>
        </p:nvSpPr>
        <p:spPr bwMode="auto">
          <a:xfrm>
            <a:off x="1916113" y="4008438"/>
            <a:ext cx="704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000">
                <a:latin typeface="Times" charset="0"/>
              </a:rPr>
              <a:t>Krila</a:t>
            </a:r>
            <a:endParaRPr lang="en-US" altLang="en-US" sz="2000">
              <a:latin typeface="Times" charset="0"/>
            </a:endParaRPr>
          </a:p>
        </p:txBody>
      </p:sp>
      <p:sp>
        <p:nvSpPr>
          <p:cNvPr id="453640" name="Text Box 8"/>
          <p:cNvSpPr txBox="1">
            <a:spLocks noChangeArrowheads="1"/>
          </p:cNvSpPr>
          <p:nvPr/>
        </p:nvSpPr>
        <p:spPr bwMode="auto">
          <a:xfrm>
            <a:off x="3155950" y="4008438"/>
            <a:ext cx="1030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000">
                <a:latin typeface="Times" charset="0"/>
              </a:rPr>
              <a:t>Točkovi</a:t>
            </a:r>
            <a:endParaRPr lang="en-US" altLang="en-US" sz="2000">
              <a:latin typeface="Times" charset="0"/>
            </a:endParaRPr>
          </a:p>
        </p:txBody>
      </p:sp>
      <p:sp>
        <p:nvSpPr>
          <p:cNvPr id="453641" name="Text Box 9"/>
          <p:cNvSpPr txBox="1">
            <a:spLocks noChangeArrowheads="1"/>
          </p:cNvSpPr>
          <p:nvPr/>
        </p:nvSpPr>
        <p:spPr bwMode="auto">
          <a:xfrm>
            <a:off x="6623050" y="2892425"/>
            <a:ext cx="1581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>
                <a:latin typeface="Helvetica" pitchFamily="2" charset="0"/>
              </a:rPr>
              <a:t>Relacija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Helvetica" pitchFamily="2" charset="0"/>
              </a:rPr>
              <a:t>IS_PART_OF</a:t>
            </a:r>
          </a:p>
        </p:txBody>
      </p:sp>
      <p:sp>
        <p:nvSpPr>
          <p:cNvPr id="453642" name="Rectangle 10"/>
          <p:cNvSpPr>
            <a:spLocks noChangeArrowheads="1"/>
          </p:cNvSpPr>
          <p:nvPr/>
        </p:nvSpPr>
        <p:spPr bwMode="auto">
          <a:xfrm>
            <a:off x="228600" y="5105400"/>
            <a:ext cx="8686800" cy="66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ts val="7200"/>
              </a:spcBef>
              <a:buClr>
                <a:srgbClr val="F30994"/>
              </a:buClr>
              <a:buSzPct val="120000"/>
              <a:buFont typeface="Zapf Dingbats" charset="2"/>
              <a:buChar char="è"/>
            </a:pPr>
            <a:r>
              <a:rPr lang="en-US" altLang="en-US"/>
              <a:t>  </a:t>
            </a:r>
            <a:r>
              <a:rPr lang="en-US" altLang="en-US">
                <a:solidFill>
                  <a:schemeClr val="hlink"/>
                </a:solidFill>
              </a:rPr>
              <a:t>ignor</a:t>
            </a:r>
            <a:r>
              <a:rPr lang="sr-Latn-CS" altLang="en-US">
                <a:solidFill>
                  <a:schemeClr val="hlink"/>
                </a:solidFill>
              </a:rPr>
              <a:t>išu </a:t>
            </a:r>
            <a:r>
              <a:rPr lang="sr-Latn-CS" altLang="en-US"/>
              <a:t>se razlike </a:t>
            </a:r>
            <a:r>
              <a:rPr lang="en-US" altLang="en-US"/>
              <a:t>i</a:t>
            </a:r>
            <a:r>
              <a:rPr lang="sr-Latn-CS" altLang="en-US"/>
              <a:t>zmeđu delova -</a:t>
            </a:r>
            <a:r>
              <a:rPr lang="en-US" altLang="en-US"/>
              <a:t> </a:t>
            </a:r>
            <a:r>
              <a:rPr lang="sr-Latn-CS" altLang="en-US"/>
              <a:t>Koncentrišemo se na činjenicu da oni čine celinu</a:t>
            </a:r>
            <a:endParaRPr lang="en-US" altLang="en-US"/>
          </a:p>
        </p:txBody>
      </p:sp>
      <p:grpSp>
        <p:nvGrpSpPr>
          <p:cNvPr id="453643" name="Group 11"/>
          <p:cNvGrpSpPr>
            <a:grpSpLocks/>
          </p:cNvGrpSpPr>
          <p:nvPr/>
        </p:nvGrpSpPr>
        <p:grpSpPr bwMode="auto">
          <a:xfrm>
            <a:off x="2262188" y="2573338"/>
            <a:ext cx="4451350" cy="1435100"/>
            <a:chOff x="1425" y="1621"/>
            <a:chExt cx="2804" cy="904"/>
          </a:xfrm>
        </p:grpSpPr>
        <p:cxnSp>
          <p:nvCxnSpPr>
            <p:cNvPr id="453644" name="AutoShape 12"/>
            <p:cNvCxnSpPr>
              <a:cxnSpLocks noChangeShapeType="1"/>
            </p:cNvCxnSpPr>
            <p:nvPr/>
          </p:nvCxnSpPr>
          <p:spPr bwMode="auto">
            <a:xfrm flipH="1">
              <a:off x="1425" y="1728"/>
              <a:ext cx="1232" cy="7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3645" name="AutoShape 13"/>
            <p:cNvCxnSpPr>
              <a:cxnSpLocks noChangeShapeType="1"/>
            </p:cNvCxnSpPr>
            <p:nvPr/>
          </p:nvCxnSpPr>
          <p:spPr bwMode="auto">
            <a:xfrm flipH="1">
              <a:off x="2443" y="1728"/>
              <a:ext cx="406" cy="7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3646" name="AutoShape 14"/>
            <p:cNvCxnSpPr>
              <a:cxnSpLocks noChangeShapeType="1"/>
            </p:cNvCxnSpPr>
            <p:nvPr/>
          </p:nvCxnSpPr>
          <p:spPr bwMode="auto">
            <a:xfrm>
              <a:off x="3096" y="1728"/>
              <a:ext cx="1133" cy="7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3647" name="AutoShape 15"/>
            <p:cNvSpPr>
              <a:spLocks noChangeArrowheads="1"/>
            </p:cNvSpPr>
            <p:nvPr/>
          </p:nvSpPr>
          <p:spPr bwMode="auto">
            <a:xfrm>
              <a:off x="2603" y="1621"/>
              <a:ext cx="107" cy="10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48" name="AutoShape 16"/>
            <p:cNvSpPr>
              <a:spLocks noChangeArrowheads="1"/>
            </p:cNvSpPr>
            <p:nvPr/>
          </p:nvSpPr>
          <p:spPr bwMode="auto">
            <a:xfrm>
              <a:off x="2795" y="1621"/>
              <a:ext cx="107" cy="10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649" name="AutoShape 17"/>
            <p:cNvSpPr>
              <a:spLocks noChangeArrowheads="1"/>
            </p:cNvSpPr>
            <p:nvPr/>
          </p:nvSpPr>
          <p:spPr bwMode="auto">
            <a:xfrm>
              <a:off x="3042" y="1621"/>
              <a:ext cx="107" cy="10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3650" name="Oval 18"/>
          <p:cNvSpPr>
            <a:spLocks noChangeArrowheads="1"/>
          </p:cNvSpPr>
          <p:nvPr/>
        </p:nvSpPr>
        <p:spPr bwMode="auto">
          <a:xfrm>
            <a:off x="1693863" y="3686175"/>
            <a:ext cx="5842000" cy="982663"/>
          </a:xfrm>
          <a:prstGeom prst="ellipse">
            <a:avLst/>
          </a:prstGeom>
          <a:noFill/>
          <a:ln w="381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42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36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6" grpId="0" autoUpdateAnimBg="0"/>
      <p:bldP spid="453637" grpId="0" autoUpdateAnimBg="0"/>
      <p:bldP spid="453638" grpId="0" autoUpdateAnimBg="0"/>
      <p:bldP spid="453639" grpId="0" autoUpdateAnimBg="0"/>
      <p:bldP spid="453640" grpId="0" autoUpdateAnimBg="0"/>
      <p:bldP spid="453641" grpId="0" autoUpdateAnimBg="0"/>
      <p:bldP spid="453642" grpId="0" build="p" bldLvl="2" autoUpdateAnimBg="0" advAuto="1000"/>
      <p:bldP spid="45365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7625" y="0"/>
            <a:ext cx="7086600" cy="971550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r>
              <a:rPr lang="en-US" altLang="en-US">
                <a:solidFill>
                  <a:schemeClr val="bg1"/>
                </a:solidFill>
              </a:rPr>
              <a:t>T</a:t>
            </a:r>
            <a:r>
              <a:rPr lang="sr-Latn-CS" altLang="en-US">
                <a:solidFill>
                  <a:schemeClr val="bg1"/>
                </a:solidFill>
              </a:rPr>
              <a:t>ipovi apstrakcije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9175" y="1003300"/>
            <a:ext cx="7772400" cy="430213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>
              <a:lnSpc>
                <a:spcPct val="90000"/>
              </a:lnSpc>
              <a:spcBef>
                <a:spcPts val="7200"/>
              </a:spcBef>
            </a:pPr>
            <a:r>
              <a:rPr lang="en-US" altLang="en-US" sz="2400" u="sng">
                <a:solidFill>
                  <a:schemeClr val="bg1"/>
                </a:solidFill>
              </a:rPr>
              <a:t>generaliza</a:t>
            </a:r>
            <a:r>
              <a:rPr lang="sr-Latn-CS" altLang="en-US" sz="2400" u="sng">
                <a:solidFill>
                  <a:schemeClr val="bg1"/>
                </a:solidFill>
              </a:rPr>
              <a:t>cija</a:t>
            </a:r>
            <a:r>
              <a:rPr lang="en-US" altLang="en-US" sz="2400"/>
              <a:t> — grup</a:t>
            </a:r>
            <a:r>
              <a:rPr lang="sr-Latn-CS" altLang="en-US" sz="2400"/>
              <a:t>a</a:t>
            </a:r>
            <a:r>
              <a:rPr lang="en-US" altLang="en-US" sz="2400"/>
              <a:t> </a:t>
            </a:r>
            <a:r>
              <a:rPr lang="en-US" altLang="en-US" sz="2400">
                <a:solidFill>
                  <a:schemeClr val="bg1"/>
                </a:solidFill>
              </a:rPr>
              <a:t>s</a:t>
            </a:r>
            <a:r>
              <a:rPr lang="sr-Latn-CS" altLang="en-US" sz="2400">
                <a:solidFill>
                  <a:schemeClr val="bg1"/>
                </a:solidFill>
              </a:rPr>
              <a:t>ličnih skupova</a:t>
            </a:r>
            <a:r>
              <a:rPr lang="sr-Latn-CS" altLang="en-US" sz="2400">
                <a:solidFill>
                  <a:srgbClr val="CF0E30"/>
                </a:solidFill>
              </a:rPr>
              <a:t> </a:t>
            </a:r>
            <a:r>
              <a:rPr lang="en-US" altLang="en-US" sz="2400"/>
              <a:t> obje</a:t>
            </a:r>
            <a:r>
              <a:rPr lang="sr-Latn-CS" altLang="en-US" sz="2400"/>
              <a:t>kata</a:t>
            </a:r>
            <a:endParaRPr lang="en-US" altLang="en-US" sz="2400"/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3962400" y="1627188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solidFill>
                  <a:schemeClr val="tx2"/>
                </a:solidFill>
                <a:latin typeface="Times" charset="0"/>
              </a:rPr>
              <a:t>student</a:t>
            </a:r>
          </a:p>
        </p:txBody>
      </p:sp>
      <p:sp>
        <p:nvSpPr>
          <p:cNvPr id="455685" name="Text Box 5"/>
          <p:cNvSpPr txBox="1">
            <a:spLocks noChangeArrowheads="1"/>
          </p:cNvSpPr>
          <p:nvPr/>
        </p:nvSpPr>
        <p:spPr bwMode="auto">
          <a:xfrm>
            <a:off x="6176963" y="3155950"/>
            <a:ext cx="1619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000">
                <a:latin typeface="Times" charset="0"/>
              </a:rPr>
              <a:t>poslediplomci</a:t>
            </a:r>
            <a:endParaRPr lang="en-US" altLang="en-US" sz="2000">
              <a:latin typeface="Times" charset="0"/>
            </a:endParaRPr>
          </a:p>
        </p:txBody>
      </p:sp>
      <p:sp>
        <p:nvSpPr>
          <p:cNvPr id="455686" name="Text Box 6"/>
          <p:cNvSpPr txBox="1">
            <a:spLocks noChangeArrowheads="1"/>
          </p:cNvSpPr>
          <p:nvPr/>
        </p:nvSpPr>
        <p:spPr bwMode="auto">
          <a:xfrm>
            <a:off x="5038725" y="3155950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>
                <a:latin typeface="Times" charset="0"/>
              </a:rPr>
              <a:t>.  .  .</a:t>
            </a:r>
            <a:endParaRPr lang="en-US" altLang="en-US" sz="2000">
              <a:latin typeface="Times" charset="0"/>
            </a:endParaRPr>
          </a:p>
        </p:txBody>
      </p:sp>
      <p:sp>
        <p:nvSpPr>
          <p:cNvPr id="455687" name="Text Box 7"/>
          <p:cNvSpPr txBox="1">
            <a:spLocks noChangeArrowheads="1"/>
          </p:cNvSpPr>
          <p:nvPr/>
        </p:nvSpPr>
        <p:spPr bwMode="auto">
          <a:xfrm>
            <a:off x="1527175" y="3155950"/>
            <a:ext cx="958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000">
                <a:latin typeface="Times" charset="0"/>
              </a:rPr>
              <a:t>redovni</a:t>
            </a:r>
            <a:endParaRPr lang="en-US" altLang="en-US" sz="2000">
              <a:latin typeface="Times" charset="0"/>
            </a:endParaRPr>
          </a:p>
        </p:txBody>
      </p:sp>
      <p:sp>
        <p:nvSpPr>
          <p:cNvPr id="455688" name="Text Box 8"/>
          <p:cNvSpPr txBox="1">
            <a:spLocks noChangeArrowheads="1"/>
          </p:cNvSpPr>
          <p:nvPr/>
        </p:nvSpPr>
        <p:spPr bwMode="auto">
          <a:xfrm>
            <a:off x="3168650" y="3155950"/>
            <a:ext cx="1071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000">
                <a:latin typeface="Times" charset="0"/>
              </a:rPr>
              <a:t>vanredni</a:t>
            </a:r>
            <a:endParaRPr lang="en-US" altLang="en-US" sz="2000">
              <a:latin typeface="Times" charset="0"/>
            </a:endParaRPr>
          </a:p>
        </p:txBody>
      </p:sp>
      <p:sp>
        <p:nvSpPr>
          <p:cNvPr id="455689" name="Text Box 9"/>
          <p:cNvSpPr txBox="1">
            <a:spLocks noChangeArrowheads="1"/>
          </p:cNvSpPr>
          <p:nvPr/>
        </p:nvSpPr>
        <p:spPr bwMode="auto">
          <a:xfrm>
            <a:off x="6594475" y="1943100"/>
            <a:ext cx="1352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Helvetica" pitchFamily="2" charset="0"/>
              </a:rPr>
              <a:t>IS_A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Helvetica" pitchFamily="2" charset="0"/>
              </a:rPr>
              <a:t>relationship</a:t>
            </a:r>
          </a:p>
        </p:txBody>
      </p:sp>
      <p:sp>
        <p:nvSpPr>
          <p:cNvPr id="455690" name="Rectangle 10"/>
          <p:cNvSpPr>
            <a:spLocks noChangeArrowheads="1"/>
          </p:cNvSpPr>
          <p:nvPr/>
        </p:nvSpPr>
        <p:spPr bwMode="auto">
          <a:xfrm>
            <a:off x="381000" y="4621213"/>
            <a:ext cx="8458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7" tIns="44450" rIns="90487" bIns="44450"/>
          <a:lstStyle>
            <a:lvl1pPr marL="342900" indent="-342900"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7200"/>
              </a:spcBef>
              <a:buClr>
                <a:srgbClr val="F30994"/>
              </a:buClr>
              <a:buSzPct val="120000"/>
              <a:buFont typeface="Zapf Dingbats" charset="2"/>
              <a:buChar char="è"/>
            </a:pPr>
            <a:r>
              <a:rPr lang="en-US" altLang="en-US" b="1"/>
              <a:t>  </a:t>
            </a:r>
            <a:r>
              <a:rPr lang="sr-Latn-CS" altLang="en-US" sz="2400"/>
              <a:t>Uočimo razliku između klasifikacije i generalizacije</a:t>
            </a:r>
            <a:endParaRPr lang="en-US" altLang="en-US" sz="2400"/>
          </a:p>
          <a:p>
            <a:pPr lvl="1">
              <a:lnSpc>
                <a:spcPct val="100000"/>
              </a:lnSpc>
              <a:buSzPct val="120000"/>
            </a:pPr>
            <a:r>
              <a:rPr lang="sr-Latn-CS" altLang="en-US" sz="2400">
                <a:solidFill>
                  <a:schemeClr val="bg1"/>
                </a:solidFill>
              </a:rPr>
              <a:t>klasifikac</a:t>
            </a:r>
            <a:r>
              <a:rPr lang="en-US" altLang="en-US" sz="2400"/>
              <a:t>– </a:t>
            </a:r>
            <a:r>
              <a:rPr lang="sr-Latn-CS" altLang="en-US" sz="2400"/>
              <a:t>primenjuje se na</a:t>
            </a:r>
            <a:r>
              <a:rPr lang="en-US" altLang="en-US" sz="2400"/>
              <a:t> individual</a:t>
            </a:r>
            <a:r>
              <a:rPr lang="sr-Latn-CS" altLang="en-US" sz="2400"/>
              <a:t>ne</a:t>
            </a:r>
            <a:r>
              <a:rPr lang="en-US" altLang="en-US" sz="2400"/>
              <a:t> instance objek</a:t>
            </a:r>
            <a:r>
              <a:rPr lang="sr-Latn-CS" altLang="en-US" sz="2400"/>
              <a:t>ata</a:t>
            </a:r>
            <a:endParaRPr lang="en-US" altLang="en-US" sz="2400"/>
          </a:p>
          <a:p>
            <a:pPr lvl="1">
              <a:lnSpc>
                <a:spcPct val="100000"/>
              </a:lnSpc>
              <a:buSzPct val="120000"/>
            </a:pPr>
            <a:r>
              <a:rPr lang="en-US" altLang="en-US" sz="2400"/>
              <a:t>generaliza</a:t>
            </a:r>
            <a:r>
              <a:rPr lang="sr-Latn-CS" altLang="en-US" sz="2400"/>
              <a:t>cija</a:t>
            </a:r>
            <a:r>
              <a:rPr lang="en-US" altLang="en-US" sz="2400"/>
              <a:t> – </a:t>
            </a:r>
            <a:r>
              <a:rPr lang="sr-Latn-CS" altLang="en-US" sz="2400"/>
              <a:t>na skup o</a:t>
            </a:r>
            <a:r>
              <a:rPr lang="en-US" altLang="en-US" sz="2400"/>
              <a:t>b</a:t>
            </a:r>
            <a:r>
              <a:rPr lang="sr-Latn-CS" altLang="en-US" sz="2400"/>
              <a:t>jekata</a:t>
            </a:r>
            <a:r>
              <a:rPr lang="en-US" altLang="en-US" sz="2400"/>
              <a:t> (</a:t>
            </a:r>
            <a:r>
              <a:rPr lang="sr-Latn-CS" altLang="en-US" sz="2400"/>
              <a:t>k</a:t>
            </a:r>
            <a:r>
              <a:rPr lang="en-US" altLang="en-US" sz="2400"/>
              <a:t>lase)</a:t>
            </a:r>
          </a:p>
        </p:txBody>
      </p:sp>
      <p:grpSp>
        <p:nvGrpSpPr>
          <p:cNvPr id="455691" name="Group 11"/>
          <p:cNvGrpSpPr>
            <a:grpSpLocks/>
          </p:cNvGrpSpPr>
          <p:nvPr/>
        </p:nvGrpSpPr>
        <p:grpSpPr bwMode="auto">
          <a:xfrm>
            <a:off x="2125663" y="2052638"/>
            <a:ext cx="4554537" cy="1117600"/>
            <a:chOff x="1408" y="1632"/>
            <a:chExt cx="2869" cy="907"/>
          </a:xfrm>
        </p:grpSpPr>
        <p:sp>
          <p:nvSpPr>
            <p:cNvPr id="455692" name="AutoShape 12"/>
            <p:cNvSpPr>
              <a:spLocks noChangeArrowheads="1"/>
            </p:cNvSpPr>
            <p:nvPr/>
          </p:nvSpPr>
          <p:spPr bwMode="auto">
            <a:xfrm>
              <a:off x="2780" y="1632"/>
              <a:ext cx="148" cy="128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3" name="Freeform 13"/>
            <p:cNvSpPr>
              <a:spLocks/>
            </p:cNvSpPr>
            <p:nvPr/>
          </p:nvSpPr>
          <p:spPr bwMode="auto">
            <a:xfrm>
              <a:off x="1408" y="2123"/>
              <a:ext cx="2869" cy="405"/>
            </a:xfrm>
            <a:custGeom>
              <a:avLst/>
              <a:gdLst>
                <a:gd name="T0" fmla="*/ 0 w 2869"/>
                <a:gd name="T1" fmla="*/ 394 h 405"/>
                <a:gd name="T2" fmla="*/ 0 w 2869"/>
                <a:gd name="T3" fmla="*/ 0 h 405"/>
                <a:gd name="T4" fmla="*/ 2869 w 2869"/>
                <a:gd name="T5" fmla="*/ 0 h 405"/>
                <a:gd name="T6" fmla="*/ 2869 w 2869"/>
                <a:gd name="T7" fmla="*/ 40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69" h="405">
                  <a:moveTo>
                    <a:pt x="0" y="394"/>
                  </a:moveTo>
                  <a:lnTo>
                    <a:pt x="0" y="0"/>
                  </a:lnTo>
                  <a:lnTo>
                    <a:pt x="2869" y="0"/>
                  </a:lnTo>
                  <a:lnTo>
                    <a:pt x="2869" y="405"/>
                  </a:ln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4" name="Line 14"/>
            <p:cNvSpPr>
              <a:spLocks noChangeShapeType="1"/>
            </p:cNvSpPr>
            <p:nvPr/>
          </p:nvSpPr>
          <p:spPr bwMode="auto">
            <a:xfrm flipV="1">
              <a:off x="2421" y="2123"/>
              <a:ext cx="0" cy="4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695" name="Line 15"/>
            <p:cNvSpPr>
              <a:spLocks noChangeShapeType="1"/>
            </p:cNvSpPr>
            <p:nvPr/>
          </p:nvSpPr>
          <p:spPr bwMode="auto">
            <a:xfrm>
              <a:off x="2854" y="1771"/>
              <a:ext cx="0" cy="3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5696" name="Text Box 16"/>
          <p:cNvSpPr txBox="1">
            <a:spLocks noChangeArrowheads="1"/>
          </p:cNvSpPr>
          <p:nvPr/>
        </p:nvSpPr>
        <p:spPr bwMode="auto">
          <a:xfrm>
            <a:off x="1019175" y="1665288"/>
            <a:ext cx="2076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Times" charset="0"/>
              </a:rPr>
              <a:t>superclass/supertype</a:t>
            </a:r>
          </a:p>
        </p:txBody>
      </p:sp>
      <p:sp>
        <p:nvSpPr>
          <p:cNvPr id="455697" name="Text Box 17"/>
          <p:cNvSpPr txBox="1">
            <a:spLocks noChangeArrowheads="1"/>
          </p:cNvSpPr>
          <p:nvPr/>
        </p:nvSpPr>
        <p:spPr bwMode="auto">
          <a:xfrm>
            <a:off x="3625850" y="4254500"/>
            <a:ext cx="1720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>
                <a:latin typeface="Times" charset="0"/>
              </a:rPr>
              <a:t>subclass/subtype</a:t>
            </a:r>
          </a:p>
        </p:txBody>
      </p:sp>
      <p:cxnSp>
        <p:nvCxnSpPr>
          <p:cNvPr id="455698" name="AutoShape 18"/>
          <p:cNvCxnSpPr>
            <a:cxnSpLocks noChangeShapeType="1"/>
            <a:stCxn id="455696" idx="3"/>
            <a:endCxn id="455684" idx="1"/>
          </p:cNvCxnSpPr>
          <p:nvPr/>
        </p:nvCxnSpPr>
        <p:spPr bwMode="auto">
          <a:xfrm>
            <a:off x="3095625" y="1849438"/>
            <a:ext cx="866775" cy="6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5699" name="AutoShape 19"/>
          <p:cNvCxnSpPr>
            <a:cxnSpLocks noChangeShapeType="1"/>
            <a:stCxn id="455697" idx="0"/>
            <a:endCxn id="455687" idx="2"/>
          </p:cNvCxnSpPr>
          <p:nvPr/>
        </p:nvCxnSpPr>
        <p:spPr bwMode="auto">
          <a:xfrm flipH="1" flipV="1">
            <a:off x="2006600" y="3552825"/>
            <a:ext cx="2479675" cy="701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5700" name="AutoShape 20"/>
          <p:cNvCxnSpPr>
            <a:cxnSpLocks noChangeShapeType="1"/>
            <a:stCxn id="455697" idx="0"/>
            <a:endCxn id="455688" idx="2"/>
          </p:cNvCxnSpPr>
          <p:nvPr/>
        </p:nvCxnSpPr>
        <p:spPr bwMode="auto">
          <a:xfrm flipH="1" flipV="1">
            <a:off x="3705225" y="3552825"/>
            <a:ext cx="781050" cy="701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55701" name="AutoShape 21"/>
          <p:cNvCxnSpPr>
            <a:cxnSpLocks noChangeShapeType="1"/>
            <a:stCxn id="455697" idx="0"/>
            <a:endCxn id="455685" idx="2"/>
          </p:cNvCxnSpPr>
          <p:nvPr/>
        </p:nvCxnSpPr>
        <p:spPr bwMode="auto">
          <a:xfrm flipV="1">
            <a:off x="4486275" y="3552825"/>
            <a:ext cx="2500313" cy="701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5702" name="Oval 22"/>
          <p:cNvSpPr>
            <a:spLocks noChangeArrowheads="1"/>
          </p:cNvSpPr>
          <p:nvPr/>
        </p:nvSpPr>
        <p:spPr bwMode="auto">
          <a:xfrm>
            <a:off x="1312863" y="2986088"/>
            <a:ext cx="6129337" cy="746125"/>
          </a:xfrm>
          <a:prstGeom prst="ellips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235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55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5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55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55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5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55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4" grpId="0" autoUpdateAnimBg="0"/>
      <p:bldP spid="455685" grpId="0" autoUpdateAnimBg="0"/>
      <p:bldP spid="455686" grpId="0" autoUpdateAnimBg="0"/>
      <p:bldP spid="455687" grpId="0" autoUpdateAnimBg="0"/>
      <p:bldP spid="455688" grpId="0" autoUpdateAnimBg="0"/>
      <p:bldP spid="455689" grpId="0" autoUpdateAnimBg="0"/>
      <p:bldP spid="455690" grpId="0" autoUpdateAnimBg="0"/>
      <p:bldP spid="455696" grpId="0" autoUpdateAnimBg="0"/>
      <p:bldP spid="455697" grpId="0" autoUpdateAnimBg="0"/>
      <p:bldP spid="455702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4425" y="0"/>
            <a:ext cx="7086600" cy="1276350"/>
          </a:xfrm>
        </p:spPr>
        <p:txBody>
          <a:bodyPr/>
          <a:lstStyle/>
          <a:p>
            <a:r>
              <a:rPr lang="en-US" altLang="en-US">
                <a:solidFill>
                  <a:schemeClr val="bg1"/>
                </a:solidFill>
              </a:rPr>
              <a:t>T</a:t>
            </a:r>
            <a:r>
              <a:rPr lang="sr-Latn-CS" altLang="en-US">
                <a:solidFill>
                  <a:schemeClr val="bg1"/>
                </a:solidFill>
              </a:rPr>
              <a:t>ipovi apstrakcije</a:t>
            </a: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457731" name="Text Box 3"/>
          <p:cNvSpPr txBox="1">
            <a:spLocks noChangeArrowheads="1"/>
          </p:cNvSpPr>
          <p:nvPr/>
        </p:nvSpPr>
        <p:spPr bwMode="auto">
          <a:xfrm>
            <a:off x="3641725" y="1414463"/>
            <a:ext cx="11509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latin typeface="Times" charset="0"/>
              </a:rPr>
              <a:t>student</a:t>
            </a:r>
          </a:p>
        </p:txBody>
      </p:sp>
      <p:sp>
        <p:nvSpPr>
          <p:cNvPr id="457732" name="Text Box 4"/>
          <p:cNvSpPr txBox="1">
            <a:spLocks noChangeArrowheads="1"/>
          </p:cNvSpPr>
          <p:nvPr/>
        </p:nvSpPr>
        <p:spPr bwMode="auto">
          <a:xfrm>
            <a:off x="3494088" y="2779713"/>
            <a:ext cx="1954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000" b="1">
                <a:latin typeface="Times" charset="0"/>
              </a:rPr>
              <a:t>Redovni student</a:t>
            </a:r>
            <a:endParaRPr lang="en-US" altLang="en-US" sz="2000" b="1">
              <a:latin typeface="Times" charset="0"/>
            </a:endParaRPr>
          </a:p>
        </p:txBody>
      </p:sp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5910263" y="4095750"/>
            <a:ext cx="833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>
                <a:latin typeface="Times" charset="0"/>
              </a:rPr>
              <a:t>Jo</a:t>
            </a:r>
            <a:r>
              <a:rPr lang="sr-Latn-CS" altLang="en-US" sz="2000" b="1">
                <a:latin typeface="Times" charset="0"/>
              </a:rPr>
              <a:t>van</a:t>
            </a:r>
            <a:endParaRPr lang="en-US" altLang="en-US" sz="2000" b="1">
              <a:latin typeface="Times" charset="0"/>
            </a:endParaRPr>
          </a:p>
        </p:txBody>
      </p:sp>
      <p:sp>
        <p:nvSpPr>
          <p:cNvPr id="457734" name="Text Box 6"/>
          <p:cNvSpPr txBox="1">
            <a:spLocks noChangeArrowheads="1"/>
          </p:cNvSpPr>
          <p:nvPr/>
        </p:nvSpPr>
        <p:spPr bwMode="auto">
          <a:xfrm>
            <a:off x="4491038" y="4095750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>
                <a:latin typeface="Times" charset="0"/>
              </a:rPr>
              <a:t>.  .  .</a:t>
            </a:r>
          </a:p>
        </p:txBody>
      </p:sp>
      <p:sp>
        <p:nvSpPr>
          <p:cNvPr id="457735" name="Text Box 7"/>
          <p:cNvSpPr txBox="1">
            <a:spLocks noChangeArrowheads="1"/>
          </p:cNvSpPr>
          <p:nvPr/>
        </p:nvSpPr>
        <p:spPr bwMode="auto">
          <a:xfrm>
            <a:off x="1627188" y="4095750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000" b="1">
                <a:latin typeface="Times" charset="0"/>
              </a:rPr>
              <a:t>Saša</a:t>
            </a:r>
            <a:endParaRPr lang="en-US" altLang="en-US" sz="2000" b="1">
              <a:latin typeface="Times" charset="0"/>
            </a:endParaRPr>
          </a:p>
        </p:txBody>
      </p:sp>
      <p:sp>
        <p:nvSpPr>
          <p:cNvPr id="457736" name="Text Box 8"/>
          <p:cNvSpPr txBox="1">
            <a:spLocks noChangeArrowheads="1"/>
          </p:cNvSpPr>
          <p:nvPr/>
        </p:nvSpPr>
        <p:spPr bwMode="auto">
          <a:xfrm>
            <a:off x="3051175" y="4095750"/>
            <a:ext cx="903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>
                <a:latin typeface="Times" charset="0"/>
              </a:rPr>
              <a:t>Ti</a:t>
            </a:r>
            <a:r>
              <a:rPr lang="sr-Latn-CS" altLang="en-US" sz="2000" b="1">
                <a:latin typeface="Times" charset="0"/>
              </a:rPr>
              <a:t>ja</a:t>
            </a:r>
            <a:r>
              <a:rPr lang="en-US" altLang="en-US" sz="2000" b="1">
                <a:latin typeface="Times" charset="0"/>
              </a:rPr>
              <a:t>na</a:t>
            </a:r>
          </a:p>
        </p:txBody>
      </p:sp>
      <p:grpSp>
        <p:nvGrpSpPr>
          <p:cNvPr id="457737" name="Group 9"/>
          <p:cNvGrpSpPr>
            <a:grpSpLocks/>
          </p:cNvGrpSpPr>
          <p:nvPr/>
        </p:nvGrpSpPr>
        <p:grpSpPr bwMode="auto">
          <a:xfrm>
            <a:off x="1944688" y="3200400"/>
            <a:ext cx="4297362" cy="895350"/>
            <a:chOff x="1225" y="2016"/>
            <a:chExt cx="2707" cy="564"/>
          </a:xfrm>
        </p:grpSpPr>
        <p:cxnSp>
          <p:nvCxnSpPr>
            <p:cNvPr id="457738" name="AutoShape 10"/>
            <p:cNvCxnSpPr>
              <a:cxnSpLocks noChangeShapeType="1"/>
              <a:stCxn id="457735" idx="0"/>
            </p:cNvCxnSpPr>
            <p:nvPr/>
          </p:nvCxnSpPr>
          <p:spPr bwMode="auto">
            <a:xfrm flipV="1">
              <a:off x="1225" y="2016"/>
              <a:ext cx="1070" cy="5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7739" name="AutoShape 11"/>
            <p:cNvCxnSpPr>
              <a:cxnSpLocks noChangeShapeType="1"/>
              <a:stCxn id="457736" idx="0"/>
            </p:cNvCxnSpPr>
            <p:nvPr/>
          </p:nvCxnSpPr>
          <p:spPr bwMode="auto">
            <a:xfrm flipV="1">
              <a:off x="2127" y="2016"/>
              <a:ext cx="264" cy="5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7740" name="AutoShape 12"/>
            <p:cNvCxnSpPr>
              <a:cxnSpLocks noChangeShapeType="1"/>
              <a:stCxn id="457733" idx="0"/>
            </p:cNvCxnSpPr>
            <p:nvPr/>
          </p:nvCxnSpPr>
          <p:spPr bwMode="auto">
            <a:xfrm flipH="1" flipV="1">
              <a:off x="2919" y="2016"/>
              <a:ext cx="1013" cy="56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7741" name="Text Box 13"/>
          <p:cNvSpPr txBox="1">
            <a:spLocks noChangeArrowheads="1"/>
          </p:cNvSpPr>
          <p:nvPr/>
        </p:nvSpPr>
        <p:spPr bwMode="auto">
          <a:xfrm>
            <a:off x="3813175" y="5413375"/>
            <a:ext cx="6286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000" b="1">
                <a:latin typeface="Times" charset="0"/>
              </a:rPr>
              <a:t>.  .  .</a:t>
            </a:r>
          </a:p>
        </p:txBody>
      </p:sp>
      <p:sp>
        <p:nvSpPr>
          <p:cNvPr id="457742" name="Text Box 14"/>
          <p:cNvSpPr txBox="1">
            <a:spLocks noChangeArrowheads="1"/>
          </p:cNvSpPr>
          <p:nvPr/>
        </p:nvSpPr>
        <p:spPr bwMode="auto">
          <a:xfrm>
            <a:off x="1444625" y="5413375"/>
            <a:ext cx="6064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000" b="1">
                <a:latin typeface="Times" charset="0"/>
              </a:rPr>
              <a:t>Ime</a:t>
            </a:r>
            <a:endParaRPr lang="en-US" altLang="en-US" sz="2000" b="1">
              <a:latin typeface="Times" charset="0"/>
            </a:endParaRPr>
          </a:p>
        </p:txBody>
      </p:sp>
      <p:sp>
        <p:nvSpPr>
          <p:cNvPr id="457743" name="Text Box 15"/>
          <p:cNvSpPr txBox="1">
            <a:spLocks noChangeArrowheads="1"/>
          </p:cNvSpPr>
          <p:nvPr/>
        </p:nvSpPr>
        <p:spPr bwMode="auto">
          <a:xfrm>
            <a:off x="2406650" y="5413375"/>
            <a:ext cx="1700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000" b="1">
                <a:latin typeface="Times" charset="0"/>
              </a:rPr>
              <a:t>Broj indekasa</a:t>
            </a:r>
            <a:endParaRPr lang="en-US" altLang="en-US" sz="2000" b="1">
              <a:latin typeface="Times" charset="0"/>
            </a:endParaRPr>
          </a:p>
        </p:txBody>
      </p:sp>
      <p:grpSp>
        <p:nvGrpSpPr>
          <p:cNvPr id="457744" name="Group 16"/>
          <p:cNvGrpSpPr>
            <a:grpSpLocks/>
          </p:cNvGrpSpPr>
          <p:nvPr/>
        </p:nvGrpSpPr>
        <p:grpSpPr bwMode="auto">
          <a:xfrm>
            <a:off x="1811338" y="4379913"/>
            <a:ext cx="1695450" cy="1033462"/>
            <a:chOff x="1141" y="2759"/>
            <a:chExt cx="1068" cy="651"/>
          </a:xfrm>
        </p:grpSpPr>
        <p:cxnSp>
          <p:nvCxnSpPr>
            <p:cNvPr id="457745" name="AutoShape 17"/>
            <p:cNvCxnSpPr>
              <a:cxnSpLocks noChangeShapeType="1"/>
              <a:stCxn id="457747" idx="2"/>
              <a:endCxn id="457742" idx="0"/>
            </p:cNvCxnSpPr>
            <p:nvPr/>
          </p:nvCxnSpPr>
          <p:spPr bwMode="auto">
            <a:xfrm flipH="1">
              <a:off x="1141" y="2866"/>
              <a:ext cx="867" cy="5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7746" name="AutoShape 18"/>
            <p:cNvCxnSpPr>
              <a:cxnSpLocks noChangeShapeType="1"/>
              <a:stCxn id="457748" idx="2"/>
              <a:endCxn id="457743" idx="0"/>
            </p:cNvCxnSpPr>
            <p:nvPr/>
          </p:nvCxnSpPr>
          <p:spPr bwMode="auto">
            <a:xfrm flipH="1">
              <a:off x="1887" y="2866"/>
              <a:ext cx="269" cy="54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57747" name="AutoShape 19"/>
            <p:cNvSpPr>
              <a:spLocks noChangeArrowheads="1"/>
            </p:cNvSpPr>
            <p:nvPr/>
          </p:nvSpPr>
          <p:spPr bwMode="auto">
            <a:xfrm>
              <a:off x="1954" y="2759"/>
              <a:ext cx="107" cy="10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8" name="AutoShape 20"/>
            <p:cNvSpPr>
              <a:spLocks noChangeArrowheads="1"/>
            </p:cNvSpPr>
            <p:nvPr/>
          </p:nvSpPr>
          <p:spPr bwMode="auto">
            <a:xfrm>
              <a:off x="2102" y="2759"/>
              <a:ext cx="107" cy="107"/>
            </a:xfrm>
            <a:prstGeom prst="diamond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7749" name="Group 21"/>
          <p:cNvGrpSpPr>
            <a:grpSpLocks/>
          </p:cNvGrpSpPr>
          <p:nvPr/>
        </p:nvGrpSpPr>
        <p:grpSpPr bwMode="auto">
          <a:xfrm>
            <a:off x="3983038" y="1839913"/>
            <a:ext cx="234950" cy="939800"/>
            <a:chOff x="2509" y="1159"/>
            <a:chExt cx="148" cy="592"/>
          </a:xfrm>
        </p:grpSpPr>
        <p:sp>
          <p:nvSpPr>
            <p:cNvPr id="457750" name="AutoShape 22"/>
            <p:cNvSpPr>
              <a:spLocks noChangeArrowheads="1"/>
            </p:cNvSpPr>
            <p:nvPr/>
          </p:nvSpPr>
          <p:spPr bwMode="auto">
            <a:xfrm>
              <a:off x="2509" y="1159"/>
              <a:ext cx="148" cy="99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7751" name="AutoShape 23"/>
            <p:cNvCxnSpPr>
              <a:cxnSpLocks noChangeShapeType="1"/>
              <a:stCxn id="457750" idx="3"/>
              <a:endCxn id="457732" idx="0"/>
            </p:cNvCxnSpPr>
            <p:nvPr/>
          </p:nvCxnSpPr>
          <p:spPr bwMode="auto">
            <a:xfrm>
              <a:off x="2583" y="1258"/>
              <a:ext cx="0" cy="49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7752" name="Text Box 24"/>
          <p:cNvSpPr txBox="1">
            <a:spLocks noChangeArrowheads="1"/>
          </p:cNvSpPr>
          <p:nvPr/>
        </p:nvSpPr>
        <p:spPr bwMode="auto">
          <a:xfrm>
            <a:off x="6445250" y="2063750"/>
            <a:ext cx="2182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generaliza</a:t>
            </a:r>
            <a:r>
              <a:rPr lang="sr-Latn-C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cija</a:t>
            </a: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Helvetica" pitchFamily="2" charset="0"/>
            </a:endParaRPr>
          </a:p>
        </p:txBody>
      </p:sp>
      <p:sp>
        <p:nvSpPr>
          <p:cNvPr id="457753" name="Text Box 25"/>
          <p:cNvSpPr txBox="1">
            <a:spLocks noChangeArrowheads="1"/>
          </p:cNvSpPr>
          <p:nvPr/>
        </p:nvSpPr>
        <p:spPr bwMode="auto">
          <a:xfrm>
            <a:off x="6689725" y="4695825"/>
            <a:ext cx="1692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agrega</a:t>
            </a:r>
            <a:r>
              <a:rPr lang="sr-Latn-C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cija</a:t>
            </a: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Helvetica" pitchFamily="2" charset="0"/>
            </a:endParaRPr>
          </a:p>
        </p:txBody>
      </p:sp>
      <p:sp>
        <p:nvSpPr>
          <p:cNvPr id="457754" name="Text Box 26"/>
          <p:cNvSpPr txBox="1">
            <a:spLocks noChangeArrowheads="1"/>
          </p:cNvSpPr>
          <p:nvPr/>
        </p:nvSpPr>
        <p:spPr bwMode="auto">
          <a:xfrm>
            <a:off x="6588125" y="3379788"/>
            <a:ext cx="1895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sr-Latn-CS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klasifikacija</a:t>
            </a:r>
            <a:endParaRPr lang="en-US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Helvetica" pitchFamily="2" charset="0"/>
            </a:endParaRPr>
          </a:p>
        </p:txBody>
      </p:sp>
      <p:sp>
        <p:nvSpPr>
          <p:cNvPr id="457755" name="AutoShape 27"/>
          <p:cNvSpPr>
            <a:spLocks/>
          </p:cNvSpPr>
          <p:nvPr/>
        </p:nvSpPr>
        <p:spPr bwMode="auto">
          <a:xfrm>
            <a:off x="6156325" y="1628775"/>
            <a:ext cx="215900" cy="1223963"/>
          </a:xfrm>
          <a:prstGeom prst="leftBrace">
            <a:avLst>
              <a:gd name="adj1" fmla="val 472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CS" altLang="en-US"/>
          </a:p>
        </p:txBody>
      </p:sp>
      <p:sp>
        <p:nvSpPr>
          <p:cNvPr id="457756" name="AutoShape 28"/>
          <p:cNvSpPr>
            <a:spLocks/>
          </p:cNvSpPr>
          <p:nvPr/>
        </p:nvSpPr>
        <p:spPr bwMode="auto">
          <a:xfrm>
            <a:off x="6516688" y="3068638"/>
            <a:ext cx="215900" cy="1223962"/>
          </a:xfrm>
          <a:prstGeom prst="leftBrace">
            <a:avLst>
              <a:gd name="adj1" fmla="val 472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CS" altLang="en-US"/>
          </a:p>
        </p:txBody>
      </p:sp>
      <p:sp>
        <p:nvSpPr>
          <p:cNvPr id="457757" name="AutoShape 29"/>
          <p:cNvSpPr>
            <a:spLocks/>
          </p:cNvSpPr>
          <p:nvPr/>
        </p:nvSpPr>
        <p:spPr bwMode="auto">
          <a:xfrm>
            <a:off x="6516688" y="4437063"/>
            <a:ext cx="215900" cy="1223962"/>
          </a:xfrm>
          <a:prstGeom prst="leftBrace">
            <a:avLst>
              <a:gd name="adj1" fmla="val 472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sr-Latn-CS" altLang="en-US"/>
          </a:p>
        </p:txBody>
      </p:sp>
    </p:spTree>
    <p:extLst>
      <p:ext uri="{BB962C8B-B14F-4D97-AF65-F5344CB8AC3E}">
        <p14:creationId xmlns:p14="http://schemas.microsoft.com/office/powerpoint/2010/main" val="83231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7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7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7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7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7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7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57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1" grpId="0" autoUpdateAnimBg="0"/>
      <p:bldP spid="457732" grpId="0" autoUpdateAnimBg="0"/>
      <p:bldP spid="457733" grpId="0" autoUpdateAnimBg="0"/>
      <p:bldP spid="457734" grpId="0" autoUpdateAnimBg="0"/>
      <p:bldP spid="457735" grpId="0" autoUpdateAnimBg="0"/>
      <p:bldP spid="457736" grpId="0" autoUpdateAnimBg="0"/>
      <p:bldP spid="457741" grpId="0" autoUpdateAnimBg="0"/>
      <p:bldP spid="457742" grpId="0" autoUpdateAnimBg="0"/>
      <p:bldP spid="457743" grpId="0" autoUpdateAnimBg="0"/>
      <p:bldP spid="457752" grpId="0" autoUpdateAnimBg="0"/>
      <p:bldP spid="457753" grpId="0" autoUpdateAnimBg="0"/>
      <p:bldP spid="457754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avaScript ES7 OOP. Abstraction. Class. #1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9" y="0"/>
            <a:ext cx="91303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876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r>
              <a:rPr lang="pl-PL" altLang="en-US" b="1" dirty="0" smtClean="0">
                <a:solidFill>
                  <a:schemeClr val="bg1"/>
                </a:solidFill>
              </a:rPr>
              <a:t>Kapsuliranje - </a:t>
            </a:r>
            <a:r>
              <a:rPr lang="pl-PL" altLang="en-US" b="1" dirty="0" smtClean="0">
                <a:solidFill>
                  <a:schemeClr val="bg1"/>
                </a:solidFill>
              </a:rPr>
              <a:t>Encapsulation</a:t>
            </a:r>
            <a:endParaRPr lang="sr-Latn-CS" altLang="en-US" b="1" dirty="0">
              <a:solidFill>
                <a:schemeClr val="bg1"/>
              </a:solidFill>
            </a:endParaRPr>
          </a:p>
        </p:txBody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981075"/>
            <a:ext cx="8229600" cy="48244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en-US" sz="2000" b="1" dirty="0"/>
              <a:t>Kapsuliranje (engl. encapsulation) predstavlja mehanizam koji povezuje naredbe i podatke sa kojima one rade, i oboje štiti od spoljnih uplitanja i zloupotreba. Kapsulirani kôd dobija "zaštitnu čauru" koja štiti naredbe i podatke od proizvoljnog pristupa izvan čaure. Pristupanje naredbama i podacima unutar čaure strogo se kontroliše pomoću dobro definisanih standarda. </a:t>
            </a:r>
          </a:p>
          <a:p>
            <a:pPr>
              <a:lnSpc>
                <a:spcPct val="80000"/>
              </a:lnSpc>
            </a:pPr>
            <a:endParaRPr lang="pl-PL" altLang="en-US" sz="2000" b="1" dirty="0"/>
          </a:p>
          <a:p>
            <a:pPr lvl="1">
              <a:lnSpc>
                <a:spcPct val="80000"/>
              </a:lnSpc>
            </a:pPr>
            <a:r>
              <a:rPr lang="pl-PL" altLang="en-US" sz="1800" b="1" dirty="0"/>
              <a:t>Da bismo ovu situaciju približili stvarnosti, razmotrimo ponašanje automatskog menjača u automobilu. Ovaj sistem kapsulira na stotine podataka o motoru, na primer, ubrzanje, zatim podatke o nagibu puta, kao i o položaju ručice menjača. </a:t>
            </a:r>
            <a:endParaRPr lang="pl-PL" altLang="en-US" sz="1800" b="1" dirty="0" smtClean="0"/>
          </a:p>
          <a:p>
            <a:pPr lvl="1">
              <a:lnSpc>
                <a:spcPct val="80000"/>
              </a:lnSpc>
            </a:pPr>
            <a:r>
              <a:rPr lang="pl-PL" altLang="en-US" sz="1800" b="1" dirty="0" smtClean="0"/>
              <a:t>Kao </a:t>
            </a:r>
            <a:r>
              <a:rPr lang="pl-PL" altLang="en-US" sz="1800" b="1" dirty="0"/>
              <a:t>korisnik, vi možete da utičete na ovu složenu strukturu samo na jedan način: pomeranjem ručice menjača. Na ponašanje menjača ne možete da utičete pritiskajući žmigavce, na primer, ili pokrećući brisače. Shodno tome, ručica menjača jeste ono što predstavlja dobro definisan (u stvari, i jedini) način pristupa menjaču. Štaviše, ono što se događa unutar menjača ne utiče na objekte izvan njega.</a:t>
            </a:r>
            <a:r>
              <a:rPr lang="en-US" altLang="en-US" sz="1800" b="1" dirty="0"/>
              <a:t> </a:t>
            </a:r>
            <a:endParaRPr lang="sr-Latn-CS" alt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3833178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pl-PL" altLang="en-US" b="1" dirty="0">
                <a:solidFill>
                  <a:schemeClr val="bg1"/>
                </a:solidFill>
              </a:rPr>
              <a:t>Kapsuliranje</a:t>
            </a:r>
            <a:endParaRPr lang="sr-Latn-CS" altLang="en-US" b="1" dirty="0">
              <a:solidFill>
                <a:schemeClr val="bg1"/>
              </a:solidFill>
            </a:endParaRPr>
          </a:p>
        </p:txBody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en-US" sz="2800" b="1" dirty="0"/>
              <a:t>Osnova kapsuliranja je</a:t>
            </a:r>
            <a:r>
              <a:rPr lang="pl-PL" altLang="en-US" sz="2800" b="1" dirty="0">
                <a:solidFill>
                  <a:srgbClr val="DF0332"/>
                </a:solidFill>
              </a:rPr>
              <a:t> </a:t>
            </a:r>
            <a:r>
              <a:rPr lang="pl-PL" altLang="en-US" sz="2800" b="1" dirty="0"/>
              <a:t>klasa. Mada ćemo o klasama detaljnije govoriti u nastavku, potrebno je da na ovom mestu ukažemo na sledeće: </a:t>
            </a:r>
          </a:p>
          <a:p>
            <a:pPr>
              <a:lnSpc>
                <a:spcPct val="80000"/>
              </a:lnSpc>
              <a:buFontTx/>
              <a:buNone/>
            </a:pPr>
            <a:endParaRPr lang="pl-PL" altLang="en-US" sz="2800" b="1" dirty="0"/>
          </a:p>
          <a:p>
            <a:pPr lvl="1">
              <a:lnSpc>
                <a:spcPct val="80000"/>
              </a:lnSpc>
            </a:pPr>
            <a:r>
              <a:rPr lang="pl-PL" altLang="en-US" sz="2400" b="1" dirty="0"/>
              <a:t>Klasa (engl. class) definiše strukturu i ponašanje (podatke i naredbe) zajedničke za skup objekata</a:t>
            </a:r>
            <a:r>
              <a:rPr lang="pl-PL" altLang="en-US" sz="2400" b="1" dirty="0" smtClean="0"/>
              <a:t>.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pl-PL" altLang="en-US" sz="2400" b="1" dirty="0" smtClean="0"/>
              <a:t> </a:t>
            </a:r>
            <a:endParaRPr lang="pl-PL" altLang="en-US" sz="2400" b="1" dirty="0"/>
          </a:p>
          <a:p>
            <a:pPr lvl="1">
              <a:lnSpc>
                <a:spcPct val="80000"/>
              </a:lnSpc>
            </a:pPr>
            <a:r>
              <a:rPr lang="pl-PL" altLang="en-US" sz="2400" b="1" dirty="0"/>
              <a:t>Svaki objekat određene klase ima strukturu i ponašanje definisane klasom, baš kao da predstavlja repliku klase</a:t>
            </a:r>
            <a:r>
              <a:rPr lang="pl-PL" altLang="en-US" sz="2400" b="1" dirty="0" smtClean="0"/>
              <a:t>.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pl-PL" altLang="en-US" sz="2400" b="1" dirty="0" smtClean="0"/>
              <a:t> </a:t>
            </a:r>
            <a:endParaRPr lang="pl-PL" altLang="en-US" sz="2400" b="1" dirty="0"/>
          </a:p>
          <a:p>
            <a:pPr lvl="1">
              <a:lnSpc>
                <a:spcPct val="80000"/>
              </a:lnSpc>
            </a:pPr>
            <a:r>
              <a:rPr lang="pl-PL" altLang="en-US" sz="2400" b="1" dirty="0"/>
              <a:t>Zbog ovoga se objekti ponekad nazivaju primercima ili instancama klase. Na taj način klasa predstavlja logičku konstrukciju; objekat predstavlja fizičku realnost.</a:t>
            </a:r>
            <a:endParaRPr lang="sr-Latn-C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9114012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en-US" b="1" dirty="0">
                <a:solidFill>
                  <a:schemeClr val="bg1"/>
                </a:solidFill>
              </a:rPr>
              <a:t>Kapsuliranje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7174198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45817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pl-PL" altLang="en-US" b="1" dirty="0">
                <a:solidFill>
                  <a:schemeClr val="bg1"/>
                </a:solidFill>
              </a:rPr>
              <a:t>Kapsuliranje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 fontScale="47500" lnSpcReduction="20000"/>
          </a:bodyPr>
          <a:lstStyle/>
          <a:p>
            <a:r>
              <a:rPr lang="vi-VN" dirty="0"/>
              <a:t>Evo nekoliko prednosti korišćenja enkapsulacije tokom pisanja koda na Javi ili bilo kojem objektno orijentisanom programskom jeziku</a:t>
            </a:r>
            <a:r>
              <a:rPr lang="vi-VN" dirty="0" smtClean="0"/>
              <a:t>:</a:t>
            </a:r>
            <a:endParaRPr lang="sr-Latn-RS" dirty="0" smtClean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1. Enkapsulisani kod je fleksibilniji  i jednostavniji za promenu sa novim zahtevima</a:t>
            </a:r>
            <a:r>
              <a:rPr lang="vi-VN" dirty="0" smtClean="0"/>
              <a:t>.</a:t>
            </a:r>
            <a:endParaRPr lang="sr-Latn-RS" dirty="0" smtClean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2. Enkapsulacija u Javi olakšava jedinstveno testiranje programa</a:t>
            </a:r>
            <a:r>
              <a:rPr lang="vi-VN" dirty="0" smtClean="0"/>
              <a:t>.</a:t>
            </a:r>
            <a:endParaRPr lang="sr-Latn-RS" dirty="0" smtClean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3. Enkapsulacija u Javi omogućuje nam kontrolu ko i čemu može pristupiti</a:t>
            </a:r>
            <a:r>
              <a:rPr lang="vi-VN" dirty="0" smtClean="0"/>
              <a:t>.</a:t>
            </a:r>
            <a:endParaRPr lang="sr-Latn-RS" dirty="0" smtClean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4. Enkapsulacija takođe pomaže u pisanju nepromjenjive klase na Javi koja je dobar izbor u okruženju multi-threading</a:t>
            </a:r>
            <a:r>
              <a:rPr lang="vi-VN" dirty="0" smtClean="0"/>
              <a:t>.</a:t>
            </a:r>
            <a:endParaRPr lang="sr-Latn-RS" dirty="0" smtClean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5. Enkapsulacija smanjuje sprezanje modula i povećava koheziju unutar modula, jer su svi delovi jedne stvari enkapsulirani na jednom mjestu</a:t>
            </a:r>
            <a:r>
              <a:rPr lang="vi-VN" dirty="0" smtClean="0"/>
              <a:t>.</a:t>
            </a:r>
            <a:endParaRPr lang="sr-Latn-RS" dirty="0" smtClean="0"/>
          </a:p>
          <a:p>
            <a:pPr marL="0" indent="0">
              <a:buNone/>
            </a:pPr>
            <a:endParaRPr lang="vi-VN" dirty="0"/>
          </a:p>
          <a:p>
            <a:r>
              <a:rPr lang="vi-VN" dirty="0"/>
              <a:t>6. Enkapsulacija nam omogućuje da promenimo jedan deo koda bez uticaja na drugi deo koda</a:t>
            </a:r>
            <a:r>
              <a:rPr lang="vi-VN" dirty="0" smtClean="0"/>
              <a:t>.</a:t>
            </a:r>
            <a:endParaRPr lang="sr-Latn-RS" dirty="0" smtClean="0"/>
          </a:p>
          <a:p>
            <a:endParaRPr lang="sr-Latn-RS" dirty="0"/>
          </a:p>
          <a:p>
            <a:r>
              <a:rPr lang="en-US" sz="5100" u="sng" dirty="0" err="1"/>
              <a:t>Enkapsulacija</a:t>
            </a:r>
            <a:r>
              <a:rPr lang="en-US" sz="5100" u="sng" dirty="0"/>
              <a:t> je </a:t>
            </a:r>
            <a:r>
              <a:rPr lang="en-US" sz="5100" u="sng" dirty="0" err="1"/>
              <a:t>primarni</a:t>
            </a:r>
            <a:r>
              <a:rPr lang="en-US" sz="5100" u="sng" dirty="0"/>
              <a:t> </a:t>
            </a:r>
            <a:r>
              <a:rPr lang="en-US" sz="5100" u="sng" dirty="0" err="1"/>
              <a:t>i</a:t>
            </a:r>
            <a:r>
              <a:rPr lang="en-US" sz="5100" u="sng" dirty="0"/>
              <a:t> </a:t>
            </a:r>
            <a:r>
              <a:rPr lang="en-US" sz="5100" u="sng" dirty="0" err="1"/>
              <a:t>temeljni</a:t>
            </a:r>
            <a:r>
              <a:rPr lang="en-US" sz="5100" u="sng" dirty="0"/>
              <a:t> </a:t>
            </a:r>
            <a:r>
              <a:rPr lang="en-US" sz="5100" u="sng" dirty="0" err="1"/>
              <a:t>princip</a:t>
            </a:r>
            <a:r>
              <a:rPr lang="en-US" sz="5100" u="sng" dirty="0"/>
              <a:t> u </a:t>
            </a:r>
            <a:r>
              <a:rPr lang="en-US" sz="5100" u="sng" dirty="0" err="1"/>
              <a:t>objektno</a:t>
            </a:r>
            <a:r>
              <a:rPr lang="en-US" sz="5100" u="sng" dirty="0"/>
              <a:t> </a:t>
            </a:r>
            <a:r>
              <a:rPr lang="en-US" sz="5100" u="sng" dirty="0" err="1"/>
              <a:t>orijentisanom</a:t>
            </a:r>
            <a:r>
              <a:rPr lang="en-US" sz="5100" u="sng" dirty="0"/>
              <a:t> </a:t>
            </a:r>
            <a:r>
              <a:rPr lang="en-US" sz="5100" u="sng" dirty="0" err="1" smtClean="0"/>
              <a:t>modelo</a:t>
            </a:r>
            <a:r>
              <a:rPr lang="sr-Latn-RS" sz="5100" u="sng" dirty="0" smtClean="0"/>
              <a:t>v</a:t>
            </a:r>
            <a:r>
              <a:rPr lang="en-US" sz="5100" u="sng" dirty="0" err="1" smtClean="0"/>
              <a:t>anju</a:t>
            </a:r>
            <a:r>
              <a:rPr lang="en-US" sz="5100" u="sng" dirty="0"/>
              <a:t>. </a:t>
            </a:r>
            <a:r>
              <a:rPr lang="en-US" sz="5100" u="sng" dirty="0" err="1"/>
              <a:t>Koristi</a:t>
            </a:r>
            <a:r>
              <a:rPr lang="en-US" sz="5100" u="sng" dirty="0"/>
              <a:t> se </a:t>
            </a:r>
            <a:r>
              <a:rPr lang="en-US" sz="5100" u="sng" dirty="0" err="1"/>
              <a:t>za</a:t>
            </a:r>
            <a:r>
              <a:rPr lang="en-US" sz="5100" u="sng" dirty="0"/>
              <a:t> </a:t>
            </a:r>
            <a:r>
              <a:rPr lang="en-US" sz="5100" u="sng" dirty="0" err="1"/>
              <a:t>povećanje</a:t>
            </a:r>
            <a:r>
              <a:rPr lang="en-US" sz="5100" u="sng" dirty="0"/>
              <a:t> </a:t>
            </a:r>
            <a:r>
              <a:rPr lang="en-US" sz="5100" u="sng" dirty="0" err="1"/>
              <a:t>sigurnosti</a:t>
            </a:r>
            <a:r>
              <a:rPr lang="en-US" sz="5100" u="sng" dirty="0"/>
              <a:t> u </a:t>
            </a:r>
            <a:r>
              <a:rPr lang="en-US" sz="5100" u="sng" dirty="0" err="1"/>
              <a:t>cilju</a:t>
            </a:r>
            <a:r>
              <a:rPr lang="en-US" sz="5100" u="sng" dirty="0"/>
              <a:t> </a:t>
            </a:r>
            <a:r>
              <a:rPr lang="en-US" sz="5100" u="sng" dirty="0" err="1"/>
              <a:t>ograničavanja</a:t>
            </a:r>
            <a:r>
              <a:rPr lang="en-US" sz="5100" u="sng" dirty="0"/>
              <a:t> </a:t>
            </a:r>
            <a:r>
              <a:rPr lang="en-US" sz="5100" u="sng" dirty="0" err="1"/>
              <a:t>vidljivosti</a:t>
            </a:r>
            <a:r>
              <a:rPr lang="en-US" sz="5100" u="sng" dirty="0"/>
              <a:t> </a:t>
            </a:r>
            <a:r>
              <a:rPr lang="en-US" sz="5100" u="sng" dirty="0" err="1"/>
              <a:t>članova</a:t>
            </a:r>
            <a:r>
              <a:rPr lang="en-US" sz="5100" u="sng" dirty="0"/>
              <a:t> </a:t>
            </a:r>
            <a:r>
              <a:rPr lang="en-US" sz="5100" u="sng" dirty="0" err="1"/>
              <a:t>na</a:t>
            </a:r>
            <a:r>
              <a:rPr lang="en-US" sz="5100" u="sng" dirty="0"/>
              <a:t> </a:t>
            </a:r>
            <a:r>
              <a:rPr lang="en-US" sz="5100" u="sng" dirty="0" err="1"/>
              <a:t>druge</a:t>
            </a:r>
            <a:r>
              <a:rPr lang="en-US" sz="5100" u="sng" dirty="0"/>
              <a:t> </a:t>
            </a:r>
            <a:r>
              <a:rPr lang="en-US" sz="5100" u="sng" dirty="0" err="1"/>
              <a:t>komponente</a:t>
            </a:r>
            <a:r>
              <a:rPr lang="en-US" sz="5100" u="sng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287979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836613"/>
          </a:xfrm>
        </p:spPr>
        <p:txBody>
          <a:bodyPr/>
          <a:lstStyle/>
          <a:p>
            <a:r>
              <a:rPr lang="pl-PL" altLang="en-US" b="1">
                <a:solidFill>
                  <a:schemeClr val="bg1"/>
                </a:solidFill>
              </a:rPr>
              <a:t>Kapsuliranje</a:t>
            </a:r>
            <a:endParaRPr lang="sr-Latn-CS" altLang="en-US" b="1">
              <a:solidFill>
                <a:schemeClr val="bg1"/>
              </a:solidFill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altLang="en-US" sz="2400" b="1" dirty="0"/>
              <a:t>Pošto je svrha klase da kapsulira složenost, postoje mehanizmi za skrivanje složenosti načina rada unutar klase. </a:t>
            </a:r>
            <a:r>
              <a:rPr lang="it-IT" altLang="en-US" sz="2400" b="1" dirty="0"/>
              <a:t>Svaka metoda ili promenljiva unutar klase može da bude privatna ili javna.</a:t>
            </a:r>
            <a:endParaRPr lang="sr-Latn-CS" altLang="en-US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it-IT" altLang="en-US" sz="2400" b="1" dirty="0"/>
              <a:t> </a:t>
            </a:r>
            <a:endParaRPr lang="sr-Latn-CS" altLang="en-US" sz="2400" b="1" dirty="0"/>
          </a:p>
          <a:p>
            <a:pPr lvl="1">
              <a:lnSpc>
                <a:spcPct val="80000"/>
              </a:lnSpc>
            </a:pPr>
            <a:r>
              <a:rPr lang="it-IT" altLang="en-US" sz="2000" b="1" dirty="0">
                <a:solidFill>
                  <a:srgbClr val="FF0000"/>
                </a:solidFill>
              </a:rPr>
              <a:t>Javni</a:t>
            </a:r>
            <a:r>
              <a:rPr lang="it-IT" altLang="en-US" sz="2000" b="1" dirty="0"/>
              <a:t> (engl. public) deo klase predstavlja sve št</a:t>
            </a:r>
            <a:r>
              <a:rPr lang="sr-Latn-CS" altLang="en-US" sz="2000" b="1" dirty="0"/>
              <a:t>a</a:t>
            </a:r>
            <a:r>
              <a:rPr lang="it-IT" altLang="en-US" sz="2000" b="1" dirty="0"/>
              <a:t> spoljni korisnici klase treba ili mogu da znaju.</a:t>
            </a:r>
            <a:endParaRPr lang="sr-Latn-CS" altLang="en-US" sz="2000" b="1" dirty="0"/>
          </a:p>
          <a:p>
            <a:pPr lvl="1">
              <a:lnSpc>
                <a:spcPct val="80000"/>
              </a:lnSpc>
            </a:pPr>
            <a:r>
              <a:rPr lang="it-IT" altLang="en-US" sz="2000" b="1" dirty="0">
                <a:solidFill>
                  <a:srgbClr val="FF0000"/>
                </a:solidFill>
              </a:rPr>
              <a:t>Privatnim</a:t>
            </a:r>
            <a:r>
              <a:rPr lang="it-IT" altLang="en-US" sz="2000" b="1" dirty="0"/>
              <a:t> (engl. private) metodama i podacima može da pristupi samo kôd klase. Kôd izvan te klase ne može da pristupi privatnoj metodi ili promenljivoj.</a:t>
            </a:r>
            <a:endParaRPr lang="sr-Latn-CS" altLang="en-US" sz="2000" b="1" dirty="0"/>
          </a:p>
          <a:p>
            <a:pPr lvl="1">
              <a:lnSpc>
                <a:spcPct val="80000"/>
              </a:lnSpc>
            </a:pPr>
            <a:r>
              <a:rPr lang="sr-Latn-CS" altLang="en-US" sz="2000" b="1" dirty="0">
                <a:solidFill>
                  <a:srgbClr val="FF0000"/>
                </a:solidFill>
              </a:rPr>
              <a:t>Zaštićeni</a:t>
            </a:r>
            <a:r>
              <a:rPr lang="sr-Latn-CS" altLang="en-US" sz="2000" b="1" dirty="0"/>
              <a:t> ( engl. protected )</a:t>
            </a:r>
          </a:p>
          <a:p>
            <a:pPr>
              <a:lnSpc>
                <a:spcPct val="80000"/>
              </a:lnSpc>
              <a:buFontTx/>
              <a:buNone/>
            </a:pPr>
            <a:endParaRPr lang="sr-Latn-CS" altLang="en-US" sz="2400" b="1" dirty="0"/>
          </a:p>
          <a:p>
            <a:pPr>
              <a:lnSpc>
                <a:spcPct val="80000"/>
              </a:lnSpc>
            </a:pPr>
            <a:r>
              <a:rPr lang="it-IT" altLang="en-US" sz="2400" b="1" dirty="0"/>
              <a:t> Pošto privatne članove klase drugi članovi </a:t>
            </a:r>
            <a:r>
              <a:rPr lang="sr-Latn-CS" altLang="en-US" sz="2400" b="1" dirty="0"/>
              <a:t>n</a:t>
            </a:r>
            <a:r>
              <a:rPr lang="it-IT" altLang="en-US" sz="2400" b="1" dirty="0"/>
              <a:t>ašeg programa mogu da dosegnu samo preko javnih metoda klase, na taj način se obezbeđujete od neodgovarajućih akcija. </a:t>
            </a:r>
            <a:endParaRPr lang="sr-Latn-CS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0525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1293</TotalTime>
  <Words>8483</Words>
  <Application>Microsoft Office PowerPoint</Application>
  <PresentationFormat>On-screen Show (4:3)</PresentationFormat>
  <Paragraphs>849</Paragraphs>
  <Slides>161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161</vt:i4>
      </vt:variant>
    </vt:vector>
  </HeadingPairs>
  <TitlesOfParts>
    <vt:vector size="162" baseType="lpstr">
      <vt:lpstr>Office Theme</vt:lpstr>
      <vt:lpstr>OBJEKTNO ORIJENTISANO MODELOVANJE</vt:lpstr>
      <vt:lpstr>OOM</vt:lpstr>
      <vt:lpstr>OOM</vt:lpstr>
      <vt:lpstr>OOM</vt:lpstr>
      <vt:lpstr>OOM</vt:lpstr>
      <vt:lpstr>Šta čini OO tehnologiju?</vt:lpstr>
      <vt:lpstr>OOM</vt:lpstr>
      <vt:lpstr>OOM</vt:lpstr>
      <vt:lpstr>OOM</vt:lpstr>
      <vt:lpstr>MODEL WEB APLIKACIJE I UML </vt:lpstr>
      <vt:lpstr>MODEL WEB APLIKACIJE I UML </vt:lpstr>
      <vt:lpstr>Kako je nastao UML?</vt:lpstr>
      <vt:lpstr>Poboljšanje komunikacije</vt:lpstr>
      <vt:lpstr>Definisanje logičke arhitekture sistema</vt:lpstr>
      <vt:lpstr>Ponovno korišćenje već gotovih komponenti</vt:lpstr>
      <vt:lpstr>Kategorije korisnika</vt:lpstr>
      <vt:lpstr>Akteri sistema</vt:lpstr>
      <vt:lpstr>Apstraktni akter</vt:lpstr>
      <vt:lpstr>Osnovni elementi jezika UML </vt:lpstr>
      <vt:lpstr>Statički delovi modela </vt:lpstr>
      <vt:lpstr>Dinamičke stvari</vt:lpstr>
      <vt:lpstr>Dinamički i organizacioni delovi modela</vt:lpstr>
      <vt:lpstr>Use-case model</vt:lpstr>
      <vt:lpstr>Relacije</vt:lpstr>
      <vt:lpstr>Relacije</vt:lpstr>
      <vt:lpstr>UML DIJAGRAMI</vt:lpstr>
      <vt:lpstr>UML DIJAGRAMI</vt:lpstr>
      <vt:lpstr>Alati za izradu UML dijagrama </vt:lpstr>
      <vt:lpstr>Dijagram sekvence </vt:lpstr>
      <vt:lpstr>Dijagram sekvence </vt:lpstr>
      <vt:lpstr>Dijagram aktivnosti</vt:lpstr>
      <vt:lpstr>Dijagram klasa </vt:lpstr>
      <vt:lpstr>Dijagram klasa </vt:lpstr>
      <vt:lpstr>Dijagram paketa</vt:lpstr>
      <vt:lpstr>Dijagram paketa</vt:lpstr>
      <vt:lpstr>Dijagram slučajeva upotrebe </vt:lpstr>
      <vt:lpstr>Use case dijagram</vt:lpstr>
      <vt:lpstr>Use case dijagram</vt:lpstr>
      <vt:lpstr>Dijagrami komponenata </vt:lpstr>
      <vt:lpstr>Dijagrami rasporedjivanja </vt:lpstr>
      <vt:lpstr>PRAVILA UML-a</vt:lpstr>
      <vt:lpstr>Modeliranje hijerarhijski struktuiranih veza</vt:lpstr>
      <vt:lpstr>UML- notacija</vt:lpstr>
      <vt:lpstr>Hijerarhija: Univerzitet Niš</vt:lpstr>
      <vt:lpstr>Hijerarhijski rodoslov loze Nemanjića</vt:lpstr>
      <vt:lpstr>Modeliranje pomoću UML i prevođenje u programu JAVA</vt:lpstr>
      <vt:lpstr>PowerPoint Presentation</vt:lpstr>
      <vt:lpstr>Objektno-orijentisano modeliranje </vt:lpstr>
      <vt:lpstr>Objektno-orijentisano modeliranje</vt:lpstr>
      <vt:lpstr>Objektno-orijentisano modeliranje</vt:lpstr>
      <vt:lpstr>OOM uvodi drugačiji način razmišljanja u programiranje!</vt:lpstr>
      <vt:lpstr>OOM uvodi drugačiji način razmišljanja</vt:lpstr>
      <vt:lpstr>OOM uvodi drugačiji način razmišljanja</vt:lpstr>
      <vt:lpstr>Klase i objekti</vt:lpstr>
      <vt:lpstr>Klase i objekti</vt:lpstr>
      <vt:lpstr>Klase i objekti</vt:lpstr>
      <vt:lpstr>Apstraktne klase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Paketi</vt:lpstr>
      <vt:lpstr>PowerPoint Presentation</vt:lpstr>
      <vt:lpstr>PowerPoint Presentation</vt:lpstr>
      <vt:lpstr>PowerPoint Presentation</vt:lpstr>
      <vt:lpstr>Paketi</vt:lpstr>
      <vt:lpstr>Paketi</vt:lpstr>
      <vt:lpstr>PowerPoint Presentation</vt:lpstr>
      <vt:lpstr>PowerPoint Presentation</vt:lpstr>
      <vt:lpstr>Atributi (podaci), Metode (operacije), Osiguranja (uslovi)</vt:lpstr>
      <vt:lpstr>PowerPoint Presentation</vt:lpstr>
      <vt:lpstr>Elementi objektnog modeliranja </vt:lpstr>
      <vt:lpstr>Apstraktni tipovi podataka - klase, objekti i poruke</vt:lpstr>
      <vt:lpstr>Apstrakcija</vt:lpstr>
      <vt:lpstr>Apstraktne klase i interfejsi</vt:lpstr>
      <vt:lpstr>Apstrakcija</vt:lpstr>
      <vt:lpstr>Tipovi apstrakcije</vt:lpstr>
      <vt:lpstr>Tipovi apstrakcije</vt:lpstr>
      <vt:lpstr>Tipovi apstrakcije</vt:lpstr>
      <vt:lpstr>Tipovi apstrakcije</vt:lpstr>
      <vt:lpstr>PowerPoint Presentation</vt:lpstr>
      <vt:lpstr>Kapsuliranje - Encapsulation</vt:lpstr>
      <vt:lpstr>Kapsuliranje</vt:lpstr>
      <vt:lpstr>Kapsuliranje</vt:lpstr>
      <vt:lpstr>Kapsuliranje</vt:lpstr>
      <vt:lpstr>Kapsuliranje</vt:lpstr>
      <vt:lpstr>Kapsuliranje</vt:lpstr>
      <vt:lpstr>Kapsuliranje</vt:lpstr>
      <vt:lpstr>Primer kapsuliranja u Javi</vt:lpstr>
      <vt:lpstr>Nasledjivanje - Inheritance</vt:lpstr>
      <vt:lpstr>Nasledjivanje</vt:lpstr>
      <vt:lpstr>Nasledjivanje</vt:lpstr>
      <vt:lpstr>Nasledjivanje</vt:lpstr>
      <vt:lpstr>Nasleđivanje</vt:lpstr>
      <vt:lpstr>Nasledjivanje </vt:lpstr>
      <vt:lpstr>Nasledjivanje</vt:lpstr>
      <vt:lpstr>Polimorfizam</vt:lpstr>
      <vt:lpstr>Polimorfizam</vt:lpstr>
      <vt:lpstr>Polimorfizam</vt:lpstr>
      <vt:lpstr>POLIMORFIZAM</vt:lpstr>
      <vt:lpstr>POLIMORFIZAM</vt:lpstr>
      <vt:lpstr>POLIMORFIZAM</vt:lpstr>
      <vt:lpstr>POLIMORFIZAM</vt:lpstr>
      <vt:lpstr>Notacija</vt:lpstr>
      <vt:lpstr>Metode</vt:lpstr>
      <vt:lpstr>Prvi kontakt sa JAVA programom</vt:lpstr>
      <vt:lpstr>Prvi kontakt sa JAVA programom</vt:lpstr>
      <vt:lpstr>Fizički tok prevođenja</vt:lpstr>
      <vt:lpstr>Primer (Odsečak iz jednog CAD-sistema)</vt:lpstr>
      <vt:lpstr>O uredjenju osobina</vt:lpstr>
      <vt:lpstr>JAVA-Programski kôd</vt:lpstr>
      <vt:lpstr>Osnovni grafički simboli dijagrama aktivnosti jednog preduzeća</vt:lpstr>
      <vt:lpstr>Podprocesi aktivnosti jednog preduzeća</vt:lpstr>
      <vt:lpstr>Particije aktivnosti jednog preduzeća</vt:lpstr>
      <vt:lpstr>Particije aktivnosti jednog preduzeća</vt:lpstr>
      <vt:lpstr>Tokovi aktivnosti jednog preduzeća</vt:lpstr>
      <vt:lpstr>Događaji -Signali (Signals)</vt:lpstr>
      <vt:lpstr>Primer signala</vt:lpstr>
      <vt:lpstr>Primer dijagrama aktivnosti: Online kupovina</vt:lpstr>
      <vt:lpstr> Kreirati dijagram aktivnosti za (Travel booking)</vt:lpstr>
      <vt:lpstr>Kreirati dijagram aktivnosti za (Travel booking)</vt:lpstr>
      <vt:lpstr>Aspekti modelovanja sistema</vt:lpstr>
      <vt:lpstr>Uvod u Netbeans IDE</vt:lpstr>
      <vt:lpstr>Uvod u Netbeans IDE</vt:lpstr>
      <vt:lpstr>Uvod u Netbeans IDE</vt:lpstr>
      <vt:lpstr>Uvod u Netbeans IDE</vt:lpstr>
      <vt:lpstr>Uvod u Netbeans IDE</vt:lpstr>
      <vt:lpstr>Uvod u Netbeans IDE</vt:lpstr>
      <vt:lpstr>Uvod u Netbeans IDE</vt:lpstr>
      <vt:lpstr>Uvod u Netbeans IDE</vt:lpstr>
      <vt:lpstr>Uvod u Netbeans IDE</vt:lpstr>
      <vt:lpstr>Uvod u Netbeans IDE</vt:lpstr>
      <vt:lpstr>Uvod u Netbeans IDE</vt:lpstr>
      <vt:lpstr>Uvod u Netbeans IDE</vt:lpstr>
      <vt:lpstr>Projekat u JAVA NetBeans</vt:lpstr>
      <vt:lpstr>Projekat u JAVA NetBeans</vt:lpstr>
      <vt:lpstr>Projekat u JAVA NetBeans</vt:lpstr>
      <vt:lpstr>Projekat u JAVA NetBeans</vt:lpstr>
      <vt:lpstr>Projekat u JAVA NetBeans</vt:lpstr>
      <vt:lpstr>Projekat u JAVA NetBeans</vt:lpstr>
      <vt:lpstr>Projekat u JAVA NetBeans</vt:lpstr>
      <vt:lpstr>Projekat u JAVA NetBeans</vt:lpstr>
      <vt:lpstr>Projekat u JAVA NetBeans</vt:lpstr>
      <vt:lpstr>Enabling Java Web Start in the NetBeans IDE</vt:lpstr>
      <vt:lpstr>Configuring the Project to Enable Java Web Start</vt:lpstr>
      <vt:lpstr>Configuring the Project to Enable Java Web Start</vt:lpstr>
      <vt:lpstr>Kompilacija Java Web Start Aplikacije sa Netbeans IDE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OBJEKTNO ORIJENTISANO MODELOVANJE</dc:title>
  <dc:creator>BORA</dc:creator>
  <cp:lastModifiedBy>BORA</cp:lastModifiedBy>
  <cp:revision>112</cp:revision>
  <dcterms:created xsi:type="dcterms:W3CDTF">2020-11-05T09:10:41Z</dcterms:created>
  <dcterms:modified xsi:type="dcterms:W3CDTF">2020-11-07T17:56:34Z</dcterms:modified>
</cp:coreProperties>
</file>