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6D83-752C-4541-960F-D3E6E0879A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F3F036-21C2-4BDF-B25E-D0811BAF4B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B6DCEB-0058-42A5-AEB2-96A126EEFEE4}"/>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5" name="Footer Placeholder 4">
            <a:extLst>
              <a:ext uri="{FF2B5EF4-FFF2-40B4-BE49-F238E27FC236}">
                <a16:creationId xmlns:a16="http://schemas.microsoft.com/office/drawing/2014/main" id="{5045FCB2-23D7-4A31-9A4B-DF2F749479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6C07C-559E-4A80-9D7F-C00EB9C29F7B}"/>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278489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8748D-19AB-4149-A641-EBF0F42B98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A2F534-D13C-4D1D-8E64-1D9B4C0D4B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16C71-A02E-40EE-964D-FF0B0B23E07A}"/>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5" name="Footer Placeholder 4">
            <a:extLst>
              <a:ext uri="{FF2B5EF4-FFF2-40B4-BE49-F238E27FC236}">
                <a16:creationId xmlns:a16="http://schemas.microsoft.com/office/drawing/2014/main" id="{472E15A8-02E6-4FA7-8178-063A67C814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2ABFAF-FFC4-4C3D-B257-3CDBA1B170B2}"/>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292776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CFE2FB-DAA9-48BD-B492-A035FB1FFC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06882F-A73F-4800-B279-7EE6A824A1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8FA8A-396E-43F8-8E4A-D2B6625A90A2}"/>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5" name="Footer Placeholder 4">
            <a:extLst>
              <a:ext uri="{FF2B5EF4-FFF2-40B4-BE49-F238E27FC236}">
                <a16:creationId xmlns:a16="http://schemas.microsoft.com/office/drawing/2014/main" id="{86CA9606-5505-456F-90F2-97C0EEB29D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F92C84-E253-4CEC-A0A6-0578A7E1746F}"/>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1522914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40EBD-2B48-47CD-AD4A-6FAB926BEC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B2729D-523C-4E9F-BC10-0364F0E336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7A7F5-586B-4571-83BF-B014397E0BDB}"/>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5" name="Footer Placeholder 4">
            <a:extLst>
              <a:ext uri="{FF2B5EF4-FFF2-40B4-BE49-F238E27FC236}">
                <a16:creationId xmlns:a16="http://schemas.microsoft.com/office/drawing/2014/main" id="{60EDD715-5B46-48CC-BDA0-CBF60D45DA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BB0D9-F459-4216-A41A-149A5D738A5F}"/>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3038542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7B76A-ABA3-4E2F-B7D5-2075426540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B1B82B-747D-4BC3-9AA8-CE32CAE9F8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70DB36-28E1-4AC0-AE9F-DDFB3D3F0B7F}"/>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5" name="Footer Placeholder 4">
            <a:extLst>
              <a:ext uri="{FF2B5EF4-FFF2-40B4-BE49-F238E27FC236}">
                <a16:creationId xmlns:a16="http://schemas.microsoft.com/office/drawing/2014/main" id="{28F75E80-20AD-4CC0-BCF4-7885394EC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EC3A5-0940-47CA-B305-F6BA7626D963}"/>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52985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9A456-40E5-4ABC-8FBC-964481363B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8624F-C4D4-40EE-BDC1-02A57CBD39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C2E24B-F57F-4B51-9A50-4F77393B17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38CBA6-5C79-47B0-8C0D-06F62310C64B}"/>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6" name="Footer Placeholder 5">
            <a:extLst>
              <a:ext uri="{FF2B5EF4-FFF2-40B4-BE49-F238E27FC236}">
                <a16:creationId xmlns:a16="http://schemas.microsoft.com/office/drawing/2014/main" id="{BEE171C4-17C2-47D1-9E5C-A2E80821C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9CE26F-61AE-43C3-A34B-F56AF4E71EB9}"/>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210973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C262A-553A-40E7-93A4-5128F96BB6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6C3992-092D-4981-9ADC-394A0AC4BD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217AF1-E435-4088-A3E6-AC7AEFEA96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B62B41-119D-4A6B-956A-7B95BCA774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4F59E6-0363-4660-8C29-033FC8311F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4697E9-ECED-4204-9102-E0B4B6DB8C6D}"/>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8" name="Footer Placeholder 7">
            <a:extLst>
              <a:ext uri="{FF2B5EF4-FFF2-40B4-BE49-F238E27FC236}">
                <a16:creationId xmlns:a16="http://schemas.microsoft.com/office/drawing/2014/main" id="{A0F6D19B-E4ED-41DA-8D17-0D33F5746C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9F0619-4BB7-4AC6-89DE-A361E3650EB4}"/>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130773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E33F8-C4D7-46A9-BA8C-25878D847E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25F1F3-20D1-446F-A94F-D1D1C3F3A1B3}"/>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4" name="Footer Placeholder 3">
            <a:extLst>
              <a:ext uri="{FF2B5EF4-FFF2-40B4-BE49-F238E27FC236}">
                <a16:creationId xmlns:a16="http://schemas.microsoft.com/office/drawing/2014/main" id="{1129E339-DA42-494B-B2C7-8F278FB298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E31935-9A1E-4CF7-A0BC-AB07C7CA5DAB}"/>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86160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BDC878-CEDF-4D9C-9527-09F750FC8DAD}"/>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3" name="Footer Placeholder 2">
            <a:extLst>
              <a:ext uri="{FF2B5EF4-FFF2-40B4-BE49-F238E27FC236}">
                <a16:creationId xmlns:a16="http://schemas.microsoft.com/office/drawing/2014/main" id="{61A0B811-FCCA-4162-8264-FFD8E84B10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DD2FAE-3906-4144-8766-A462E6A42F79}"/>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400751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DC15C-AD84-4AD5-8F09-F227C3E91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BA8E6F-0E37-4589-994D-65E17AC40C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C8CD9E-7A53-40E1-8F9A-69E484CC39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BC8A85-C491-42D6-8F89-C68EB529E6AE}"/>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6" name="Footer Placeholder 5">
            <a:extLst>
              <a:ext uri="{FF2B5EF4-FFF2-40B4-BE49-F238E27FC236}">
                <a16:creationId xmlns:a16="http://schemas.microsoft.com/office/drawing/2014/main" id="{2A646147-04D9-439A-89D3-D3F43B1F13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A1CC40-DEE2-4F19-B47B-55AF4D512AE5}"/>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393799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1B6C3-C059-464A-A911-B8535EEA6B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34DFCC-E942-4F41-A912-33AB48A1AE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4779CE-D5D0-4A0A-BEB7-48714ECB50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384D43-B531-400C-A4EA-CED7E3E75190}"/>
              </a:ext>
            </a:extLst>
          </p:cNvPr>
          <p:cNvSpPr>
            <a:spLocks noGrp="1"/>
          </p:cNvSpPr>
          <p:nvPr>
            <p:ph type="dt" sz="half" idx="10"/>
          </p:nvPr>
        </p:nvSpPr>
        <p:spPr/>
        <p:txBody>
          <a:bodyPr/>
          <a:lstStyle/>
          <a:p>
            <a:fld id="{C15E6990-05D1-4807-984A-0C7F6956AC6F}" type="datetimeFigureOut">
              <a:rPr lang="en-US" smtClean="0"/>
              <a:t>22.11.2020</a:t>
            </a:fld>
            <a:endParaRPr lang="en-US"/>
          </a:p>
        </p:txBody>
      </p:sp>
      <p:sp>
        <p:nvSpPr>
          <p:cNvPr id="6" name="Footer Placeholder 5">
            <a:extLst>
              <a:ext uri="{FF2B5EF4-FFF2-40B4-BE49-F238E27FC236}">
                <a16:creationId xmlns:a16="http://schemas.microsoft.com/office/drawing/2014/main" id="{A810DC69-D76F-4DC6-B98C-7530C3841D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8F393D-5139-4023-873A-4B603D3E2BB6}"/>
              </a:ext>
            </a:extLst>
          </p:cNvPr>
          <p:cNvSpPr>
            <a:spLocks noGrp="1"/>
          </p:cNvSpPr>
          <p:nvPr>
            <p:ph type="sldNum" sz="quarter" idx="12"/>
          </p:nvPr>
        </p:nvSpPr>
        <p:spPr/>
        <p:txBody>
          <a:bodyPr/>
          <a:lstStyle/>
          <a:p>
            <a:fld id="{B0F50D59-0234-4FB1-8AAE-C964D21B96DF}" type="slidenum">
              <a:rPr lang="en-US" smtClean="0"/>
              <a:t>‹#›</a:t>
            </a:fld>
            <a:endParaRPr lang="en-US"/>
          </a:p>
        </p:txBody>
      </p:sp>
    </p:spTree>
    <p:extLst>
      <p:ext uri="{BB962C8B-B14F-4D97-AF65-F5344CB8AC3E}">
        <p14:creationId xmlns:p14="http://schemas.microsoft.com/office/powerpoint/2010/main" val="195165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DD8BFC-0492-44D3-989F-5AAB8D6247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E5A491-DBFE-4BF9-98F8-F20DAD25BC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0CCBF-3F6E-4B96-90A4-2DFBE2CDC1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E6990-05D1-4807-984A-0C7F6956AC6F}" type="datetimeFigureOut">
              <a:rPr lang="en-US" smtClean="0"/>
              <a:t>22.11.2020</a:t>
            </a:fld>
            <a:endParaRPr lang="en-US"/>
          </a:p>
        </p:txBody>
      </p:sp>
      <p:sp>
        <p:nvSpPr>
          <p:cNvPr id="5" name="Footer Placeholder 4">
            <a:extLst>
              <a:ext uri="{FF2B5EF4-FFF2-40B4-BE49-F238E27FC236}">
                <a16:creationId xmlns:a16="http://schemas.microsoft.com/office/drawing/2014/main" id="{FE56EACD-BDFB-4E3F-9E87-4609423BFA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83C17F-DC48-4C3A-839C-EDF5D2E376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50D59-0234-4FB1-8AAE-C964D21B96DF}" type="slidenum">
              <a:rPr lang="en-US" smtClean="0"/>
              <a:t>‹#›</a:t>
            </a:fld>
            <a:endParaRPr lang="en-US"/>
          </a:p>
        </p:txBody>
      </p:sp>
    </p:spTree>
    <p:extLst>
      <p:ext uri="{BB962C8B-B14F-4D97-AF65-F5344CB8AC3E}">
        <p14:creationId xmlns:p14="http://schemas.microsoft.com/office/powerpoint/2010/main" val="2716448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ukovic.jelena2@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459FA-859C-442E-89BF-75666D058E3D}"/>
              </a:ext>
            </a:extLst>
          </p:cNvPr>
          <p:cNvSpPr>
            <a:spLocks noGrp="1"/>
          </p:cNvSpPr>
          <p:nvPr>
            <p:ph type="ctrTitle"/>
          </p:nvPr>
        </p:nvSpPr>
        <p:spPr>
          <a:xfrm>
            <a:off x="1524000" y="332510"/>
            <a:ext cx="9144000" cy="766618"/>
          </a:xfrm>
        </p:spPr>
        <p:txBody>
          <a:bodyPr>
            <a:normAutofit/>
          </a:bodyPr>
          <a:lstStyle/>
          <a:p>
            <a:r>
              <a:rPr lang="sr-Cyrl-RS" sz="4000">
                <a:latin typeface="+mn-lt"/>
              </a:rPr>
              <a:t>Право конкуренције</a:t>
            </a:r>
            <a:endParaRPr lang="en-US" sz="4000" dirty="0">
              <a:latin typeface="+mn-lt"/>
            </a:endParaRPr>
          </a:p>
        </p:txBody>
      </p:sp>
      <p:sp>
        <p:nvSpPr>
          <p:cNvPr id="3" name="Subtitle 2">
            <a:extLst>
              <a:ext uri="{FF2B5EF4-FFF2-40B4-BE49-F238E27FC236}">
                <a16:creationId xmlns:a16="http://schemas.microsoft.com/office/drawing/2014/main" id="{F4E387A4-9D15-4379-AAF4-5E55D2F5655C}"/>
              </a:ext>
            </a:extLst>
          </p:cNvPr>
          <p:cNvSpPr>
            <a:spLocks noGrp="1"/>
          </p:cNvSpPr>
          <p:nvPr>
            <p:ph type="subTitle" idx="1"/>
          </p:nvPr>
        </p:nvSpPr>
        <p:spPr>
          <a:xfrm>
            <a:off x="517236" y="1200727"/>
            <a:ext cx="11314546" cy="5430982"/>
          </a:xfrm>
        </p:spPr>
        <p:txBody>
          <a:bodyPr>
            <a:normAutofit fontScale="70000" lnSpcReduction="20000"/>
          </a:bodyPr>
          <a:lstStyle/>
          <a:p>
            <a:endParaRPr lang="sr-Latn-RS"/>
          </a:p>
          <a:p>
            <a:endParaRPr lang="sr-Latn-RS"/>
          </a:p>
          <a:p>
            <a:endParaRPr lang="sr-Cyrl-RS"/>
          </a:p>
          <a:p>
            <a:endParaRPr lang="sr-Cyrl-RS" sz="3200"/>
          </a:p>
          <a:p>
            <a:endParaRPr lang="sr-Cyrl-RS" sz="3200"/>
          </a:p>
          <a:p>
            <a:r>
              <a:rPr lang="sr-Cyrl-RS" sz="4100"/>
              <a:t>ВЕРТИКАЛНИ  СПОРАЗУМИ </a:t>
            </a:r>
            <a:endParaRPr lang="sr-Latn-RS" sz="4100"/>
          </a:p>
          <a:p>
            <a:endParaRPr lang="sr-Latn-RS" sz="4100"/>
          </a:p>
          <a:p>
            <a:endParaRPr lang="sr-Latn-RS" sz="3200"/>
          </a:p>
          <a:p>
            <a:endParaRPr lang="sr-Latn-RS" sz="3200"/>
          </a:p>
          <a:p>
            <a:endParaRPr lang="sr-Latn-RS"/>
          </a:p>
          <a:p>
            <a:endParaRPr lang="sr-Latn-RS"/>
          </a:p>
          <a:p>
            <a:endParaRPr lang="sr-Latn-RS"/>
          </a:p>
          <a:p>
            <a:r>
              <a:rPr lang="sr-Cyrl-RS"/>
              <a:t>Јелена Вуковић</a:t>
            </a:r>
          </a:p>
          <a:p>
            <a:r>
              <a:rPr lang="sr-Latn-RS">
                <a:hlinkClick r:id="rId2"/>
              </a:rPr>
              <a:t>vukovic.jelena2</a:t>
            </a:r>
            <a:r>
              <a:rPr lang="en-US" dirty="0">
                <a:hlinkClick r:id="rId2"/>
              </a:rPr>
              <a:t>@gmail.com</a:t>
            </a:r>
            <a:endParaRPr lang="en-US" dirty="0"/>
          </a:p>
          <a:p>
            <a:r>
              <a:rPr lang="en-US" dirty="0"/>
              <a:t>062</a:t>
            </a:r>
            <a:r>
              <a:rPr lang="sr-Latn-RS"/>
              <a:t>/277-439</a:t>
            </a:r>
            <a:endParaRPr lang="en-US" dirty="0"/>
          </a:p>
          <a:p>
            <a:endParaRPr lang="en-US" dirty="0"/>
          </a:p>
        </p:txBody>
      </p:sp>
    </p:spTree>
    <p:extLst>
      <p:ext uri="{BB962C8B-B14F-4D97-AF65-F5344CB8AC3E}">
        <p14:creationId xmlns:p14="http://schemas.microsoft.com/office/powerpoint/2010/main" val="388807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36281-AD85-4E7E-B37E-F05E13CA2AE7}"/>
              </a:ext>
            </a:extLst>
          </p:cNvPr>
          <p:cNvSpPr>
            <a:spLocks noGrp="1"/>
          </p:cNvSpPr>
          <p:nvPr>
            <p:ph type="ctrTitle"/>
          </p:nvPr>
        </p:nvSpPr>
        <p:spPr>
          <a:xfrm>
            <a:off x="1089891" y="267855"/>
            <a:ext cx="10076873" cy="840509"/>
          </a:xfrm>
        </p:spPr>
        <p:txBody>
          <a:bodyPr>
            <a:normAutofit/>
          </a:bodyPr>
          <a:lstStyle/>
          <a:p>
            <a:r>
              <a:rPr lang="sr-Cyrl-RS" sz="3200">
                <a:latin typeface="+mn-lt"/>
              </a:rPr>
              <a:t>Правни третман вертикалних споразума</a:t>
            </a:r>
            <a:endParaRPr lang="en-US" sz="3200">
              <a:latin typeface="+mn-lt"/>
            </a:endParaRPr>
          </a:p>
        </p:txBody>
      </p:sp>
      <p:sp>
        <p:nvSpPr>
          <p:cNvPr id="3" name="Subtitle 2">
            <a:extLst>
              <a:ext uri="{FF2B5EF4-FFF2-40B4-BE49-F238E27FC236}">
                <a16:creationId xmlns:a16="http://schemas.microsoft.com/office/drawing/2014/main" id="{3E48FD54-3C37-4EFB-A3B8-5A28EB58CCBE}"/>
              </a:ext>
            </a:extLst>
          </p:cNvPr>
          <p:cNvSpPr>
            <a:spLocks noGrp="1"/>
          </p:cNvSpPr>
          <p:nvPr>
            <p:ph type="subTitle" idx="1"/>
          </p:nvPr>
        </p:nvSpPr>
        <p:spPr>
          <a:xfrm>
            <a:off x="701963" y="1394691"/>
            <a:ext cx="10806545" cy="5195454"/>
          </a:xfrm>
        </p:spPr>
        <p:txBody>
          <a:bodyPr/>
          <a:lstStyle/>
          <a:p>
            <a:pPr marL="342900" indent="-342900" algn="just">
              <a:buFont typeface="Arial" panose="020B0604020202020204" pitchFamily="34" charset="0"/>
              <a:buChar char="•"/>
            </a:pPr>
            <a:r>
              <a:rPr lang="sr-Cyrl-RS" sz="2400"/>
              <a:t>Вертикалне споразуме треба проценити од случаја до случаја</a:t>
            </a:r>
          </a:p>
          <a:p>
            <a:pPr marL="342900" indent="-342900" algn="just">
              <a:buFont typeface="Arial" panose="020B0604020202020204" pitchFamily="34" charset="0"/>
              <a:buChar char="•"/>
            </a:pPr>
            <a:r>
              <a:rPr lang="sr-Cyrl-RS"/>
              <a:t>И вертикални и хоризонтални споразуми забрањени су и ништавни ако за циљ или последицу имају значајно ограничење, нарушавање или спречавање конкуренције. Једино што такве споразуме може спасити ништавности јесте изузеће: било колективно, било појединачно</a:t>
            </a:r>
          </a:p>
          <a:p>
            <a:pPr marL="342900" indent="-342900" algn="just">
              <a:buFont typeface="Arial" panose="020B0604020202020204" pitchFamily="34" charset="0"/>
              <a:buChar char="•"/>
            </a:pPr>
            <a:r>
              <a:rPr lang="sr-Cyrl-RS"/>
              <a:t>Појединачно или колективно изузеће може се дати ако су испуњени услови из члана 11. Закона о заштити конкуренције </a:t>
            </a:r>
          </a:p>
          <a:p>
            <a:pPr marL="342900" indent="-342900" algn="just">
              <a:buFont typeface="Arial" panose="020B0604020202020204" pitchFamily="34" charset="0"/>
              <a:buChar char="•"/>
            </a:pPr>
            <a:r>
              <a:rPr lang="sr-Cyrl-RS"/>
              <a:t>Законодавац прописује категорију споразума мањег значаја  и у односу на вертикалне споразуме. Тако ће вертикалан споразум мањег значаја бити  онај споразум уколико је закључен између учесника на тржишту чији тржишни удео на релативном тржишту производа на територији Републике Србије није већи од 15% тржишног удела</a:t>
            </a:r>
            <a:endParaRPr lang="en-US"/>
          </a:p>
        </p:txBody>
      </p:sp>
    </p:spTree>
    <p:extLst>
      <p:ext uri="{BB962C8B-B14F-4D97-AF65-F5344CB8AC3E}">
        <p14:creationId xmlns:p14="http://schemas.microsoft.com/office/powerpoint/2010/main" val="339956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FF040-52F1-4B71-A73B-338CC7513B3E}"/>
              </a:ext>
            </a:extLst>
          </p:cNvPr>
          <p:cNvSpPr>
            <a:spLocks noGrp="1"/>
          </p:cNvSpPr>
          <p:nvPr>
            <p:ph type="ctrTitle"/>
          </p:nvPr>
        </p:nvSpPr>
        <p:spPr>
          <a:xfrm>
            <a:off x="1524000" y="489527"/>
            <a:ext cx="9144000" cy="748146"/>
          </a:xfrm>
        </p:spPr>
        <p:txBody>
          <a:bodyPr>
            <a:normAutofit/>
          </a:bodyPr>
          <a:lstStyle/>
          <a:p>
            <a:r>
              <a:rPr lang="sr-Cyrl-RS" sz="3200">
                <a:latin typeface="+mn-lt"/>
              </a:rPr>
              <a:t>Вертикални споразуми </a:t>
            </a:r>
            <a:endParaRPr lang="en-US" sz="3200">
              <a:latin typeface="+mn-lt"/>
            </a:endParaRPr>
          </a:p>
        </p:txBody>
      </p:sp>
      <p:sp>
        <p:nvSpPr>
          <p:cNvPr id="3" name="Subtitle 2">
            <a:extLst>
              <a:ext uri="{FF2B5EF4-FFF2-40B4-BE49-F238E27FC236}">
                <a16:creationId xmlns:a16="http://schemas.microsoft.com/office/drawing/2014/main" id="{AA39620B-E815-4B5C-AC86-139C5B9B4878}"/>
              </a:ext>
            </a:extLst>
          </p:cNvPr>
          <p:cNvSpPr>
            <a:spLocks noGrp="1"/>
          </p:cNvSpPr>
          <p:nvPr>
            <p:ph type="subTitle" idx="1"/>
          </p:nvPr>
        </p:nvSpPr>
        <p:spPr>
          <a:xfrm>
            <a:off x="618835" y="1874981"/>
            <a:ext cx="10788073" cy="4701309"/>
          </a:xfrm>
        </p:spPr>
        <p:txBody>
          <a:bodyPr/>
          <a:lstStyle/>
          <a:p>
            <a:pPr marL="342900" indent="-342900" algn="l">
              <a:buFont typeface="Arial" panose="020B0604020202020204" pitchFamily="34" charset="0"/>
              <a:buChar char="•"/>
            </a:pPr>
            <a:r>
              <a:rPr lang="sr-Cyrl-RS"/>
              <a:t>Дефинисање  вертикалних споразума</a:t>
            </a:r>
          </a:p>
          <a:p>
            <a:pPr marL="342900" indent="-342900" algn="l">
              <a:buFont typeface="Arial" panose="020B0604020202020204" pitchFamily="34" charset="0"/>
              <a:buChar char="•"/>
            </a:pPr>
            <a:r>
              <a:rPr lang="sr-Cyrl-RS"/>
              <a:t>Мотив вертикалних споразума</a:t>
            </a:r>
          </a:p>
          <a:p>
            <a:pPr marL="342900" indent="-342900" algn="l">
              <a:buFont typeface="Arial" panose="020B0604020202020204" pitchFamily="34" charset="0"/>
              <a:buChar char="•"/>
            </a:pPr>
            <a:r>
              <a:rPr lang="sr-Cyrl-RS"/>
              <a:t>Основни механизми вертикалних споразума</a:t>
            </a:r>
          </a:p>
          <a:p>
            <a:pPr algn="l"/>
            <a:r>
              <a:rPr lang="sr-Cyrl-RS"/>
              <a:t>         - Ценовна ограничења</a:t>
            </a:r>
          </a:p>
          <a:p>
            <a:pPr algn="l"/>
            <a:r>
              <a:rPr lang="sr-Cyrl-RS"/>
              <a:t>         -  Квантитативна ограничења</a:t>
            </a:r>
          </a:p>
          <a:p>
            <a:pPr algn="l"/>
            <a:r>
              <a:rPr lang="sr-Cyrl-RS"/>
              <a:t>         - Ограничења ексклузивности </a:t>
            </a:r>
          </a:p>
          <a:p>
            <a:pPr marL="342900" indent="-342900" algn="l">
              <a:buFont typeface="Arial" panose="020B0604020202020204" pitchFamily="34" charset="0"/>
              <a:buChar char="•"/>
            </a:pPr>
            <a:r>
              <a:rPr lang="sr-Cyrl-RS"/>
              <a:t>Ефекти вертикалних споразума</a:t>
            </a:r>
          </a:p>
          <a:p>
            <a:pPr marL="342900" indent="-342900" algn="l">
              <a:buFont typeface="Arial" panose="020B0604020202020204" pitchFamily="34" charset="0"/>
              <a:buChar char="•"/>
            </a:pPr>
            <a:r>
              <a:rPr lang="sr-Cyrl-RS"/>
              <a:t>Правни третман вертикалних споразума</a:t>
            </a:r>
            <a:endParaRPr lang="en-US"/>
          </a:p>
        </p:txBody>
      </p:sp>
    </p:spTree>
    <p:extLst>
      <p:ext uri="{BB962C8B-B14F-4D97-AF65-F5344CB8AC3E}">
        <p14:creationId xmlns:p14="http://schemas.microsoft.com/office/powerpoint/2010/main" val="1173540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3F08D-8BCB-466E-B519-E02F7E6ABAE9}"/>
              </a:ext>
            </a:extLst>
          </p:cNvPr>
          <p:cNvSpPr>
            <a:spLocks noGrp="1"/>
          </p:cNvSpPr>
          <p:nvPr>
            <p:ph type="ctrTitle"/>
          </p:nvPr>
        </p:nvSpPr>
        <p:spPr>
          <a:xfrm>
            <a:off x="1524000" y="572655"/>
            <a:ext cx="9144000" cy="711200"/>
          </a:xfrm>
        </p:spPr>
        <p:txBody>
          <a:bodyPr>
            <a:normAutofit/>
          </a:bodyPr>
          <a:lstStyle/>
          <a:p>
            <a:r>
              <a:rPr lang="sr-Cyrl-RS" sz="3200">
                <a:latin typeface="+mn-lt"/>
              </a:rPr>
              <a:t>Вертикални споразум </a:t>
            </a:r>
            <a:endParaRPr lang="en-US" sz="3200">
              <a:latin typeface="+mn-lt"/>
            </a:endParaRPr>
          </a:p>
        </p:txBody>
      </p:sp>
      <p:sp>
        <p:nvSpPr>
          <p:cNvPr id="3" name="Subtitle 2">
            <a:extLst>
              <a:ext uri="{FF2B5EF4-FFF2-40B4-BE49-F238E27FC236}">
                <a16:creationId xmlns:a16="http://schemas.microsoft.com/office/drawing/2014/main" id="{FD838611-1E63-4C8C-81CB-C8142297F96D}"/>
              </a:ext>
            </a:extLst>
          </p:cNvPr>
          <p:cNvSpPr>
            <a:spLocks noGrp="1"/>
          </p:cNvSpPr>
          <p:nvPr>
            <p:ph type="subTitle" idx="1"/>
          </p:nvPr>
        </p:nvSpPr>
        <p:spPr>
          <a:xfrm>
            <a:off x="738909" y="1459345"/>
            <a:ext cx="10797308" cy="5153891"/>
          </a:xfrm>
        </p:spPr>
        <p:txBody>
          <a:bodyPr/>
          <a:lstStyle/>
          <a:p>
            <a:pPr marL="342900" indent="-342900" algn="just">
              <a:buFont typeface="Arial" panose="020B0604020202020204" pitchFamily="34" charset="0"/>
              <a:buChar char="•"/>
            </a:pPr>
            <a:r>
              <a:rPr lang="sr-Cyrl-CS" altLang="en-US" sz="2400"/>
              <a:t>Споразуми учесника који послују на различитим нивоима ланца производње, односно промета</a:t>
            </a:r>
          </a:p>
          <a:p>
            <a:pPr algn="just"/>
            <a:endParaRPr lang="sr-Cyrl-CS" altLang="en-US" sz="2400"/>
          </a:p>
          <a:p>
            <a:pPr marL="342900" indent="-342900" algn="just">
              <a:buFont typeface="Arial" panose="020B0604020202020204" pitchFamily="34" charset="0"/>
              <a:buChar char="•"/>
            </a:pPr>
            <a:r>
              <a:rPr lang="sr-Cyrl-CS" altLang="en-US" sz="2400"/>
              <a:t>Споразуми између учесника на тржишту који нису конкуренти један другом, будуће да послују на различитим тржиштима,  али могу бити рестриктивни</a:t>
            </a:r>
          </a:p>
          <a:p>
            <a:pPr algn="just"/>
            <a:endParaRPr lang="sr-Cyrl-CS" altLang="en-US" sz="2400"/>
          </a:p>
          <a:p>
            <a:pPr marL="342900" indent="-342900" algn="just">
              <a:buFont typeface="Arial" panose="020B0604020202020204" pitchFamily="34" charset="0"/>
              <a:buChar char="•"/>
            </a:pPr>
            <a:r>
              <a:rPr lang="sr-Cyrl-CS" altLang="en-US" sz="2400"/>
              <a:t>Споразуми о размени: један купује, други продаје</a:t>
            </a:r>
          </a:p>
          <a:p>
            <a:pPr algn="just"/>
            <a:endParaRPr lang="sr-Cyrl-CS" altLang="en-US" sz="2400"/>
          </a:p>
          <a:p>
            <a:pPr marL="342900" indent="-342900" algn="just">
              <a:buFont typeface="Arial" panose="020B0604020202020204" pitchFamily="34" charset="0"/>
              <a:buChar char="•"/>
            </a:pPr>
            <a:r>
              <a:rPr lang="sr-Cyrl-CS" altLang="en-US" sz="2400"/>
              <a:t>Споразуми узводно (даље од финалног потрошача) или низводно (ближе финалном потрошачу)</a:t>
            </a:r>
          </a:p>
          <a:p>
            <a:pPr algn="just"/>
            <a:endParaRPr lang="sr-Cyrl-CS" altLang="en-US" sz="2400"/>
          </a:p>
          <a:p>
            <a:pPr marL="342900" indent="-342900" algn="just">
              <a:buFont typeface="Arial" panose="020B0604020202020204" pitchFamily="34" charset="0"/>
              <a:buChar char="•"/>
            </a:pPr>
            <a:r>
              <a:rPr lang="sr-Cyrl-CS" altLang="en-US" sz="2400"/>
              <a:t>Споразуми о дистрибуцији и малопродаји </a:t>
            </a:r>
          </a:p>
          <a:p>
            <a:endParaRPr lang="en-US"/>
          </a:p>
        </p:txBody>
      </p:sp>
    </p:spTree>
    <p:extLst>
      <p:ext uri="{BB962C8B-B14F-4D97-AF65-F5344CB8AC3E}">
        <p14:creationId xmlns:p14="http://schemas.microsoft.com/office/powerpoint/2010/main" val="1035151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B8C09-54D1-432F-B858-53856A4B9805}"/>
              </a:ext>
            </a:extLst>
          </p:cNvPr>
          <p:cNvSpPr>
            <a:spLocks noGrp="1"/>
          </p:cNvSpPr>
          <p:nvPr>
            <p:ph type="ctrTitle"/>
          </p:nvPr>
        </p:nvSpPr>
        <p:spPr>
          <a:xfrm>
            <a:off x="1524000" y="332509"/>
            <a:ext cx="9144000" cy="766618"/>
          </a:xfrm>
        </p:spPr>
        <p:txBody>
          <a:bodyPr>
            <a:normAutofit/>
          </a:bodyPr>
          <a:lstStyle/>
          <a:p>
            <a:r>
              <a:rPr lang="sr-Cyrl-CS" sz="3200">
                <a:latin typeface="+mn-lt"/>
              </a:rPr>
              <a:t>Мотиви вертикалних споразума</a:t>
            </a:r>
            <a:endParaRPr lang="en-US" sz="3200">
              <a:latin typeface="+mn-lt"/>
            </a:endParaRPr>
          </a:p>
        </p:txBody>
      </p:sp>
      <p:sp>
        <p:nvSpPr>
          <p:cNvPr id="3" name="Subtitle 2">
            <a:extLst>
              <a:ext uri="{FF2B5EF4-FFF2-40B4-BE49-F238E27FC236}">
                <a16:creationId xmlns:a16="http://schemas.microsoft.com/office/drawing/2014/main" id="{B8A7F1E1-AE6B-412E-9EC3-EFC4F24CA319}"/>
              </a:ext>
            </a:extLst>
          </p:cNvPr>
          <p:cNvSpPr>
            <a:spLocks noGrp="1"/>
          </p:cNvSpPr>
          <p:nvPr>
            <p:ph type="subTitle" idx="1"/>
          </p:nvPr>
        </p:nvSpPr>
        <p:spPr>
          <a:xfrm>
            <a:off x="665018" y="1099127"/>
            <a:ext cx="10852727" cy="5597237"/>
          </a:xfrm>
        </p:spPr>
        <p:txBody>
          <a:bodyPr/>
          <a:lstStyle/>
          <a:p>
            <a:pPr marL="342900" indent="-342900" algn="just">
              <a:buFont typeface="Arial" panose="020B0604020202020204" pitchFamily="34" charset="0"/>
              <a:buChar char="•"/>
            </a:pPr>
            <a:r>
              <a:rPr lang="sr-Cyrl-CS" altLang="en-US"/>
              <a:t>Максимизација профита путем специјализације (производња се раздваја од дистрибуције). На пример, произвођач склапа уговор о дистрибуцији, којим другом, од њега независном правном лицу препушта дистрибуцију, односно велепродају својих производа. Дистрибутер може даље да склапа уговре о малопродају или да се сам бави продајом на мало</a:t>
            </a:r>
          </a:p>
          <a:p>
            <a:pPr algn="just"/>
            <a:endParaRPr lang="sr-Cyrl-CS" altLang="en-US"/>
          </a:p>
          <a:p>
            <a:pPr marL="342900" indent="-342900" algn="just">
              <a:buFont typeface="Arial" panose="020B0604020202020204" pitchFamily="34" charset="0"/>
              <a:buChar char="•"/>
            </a:pPr>
            <a:r>
              <a:rPr lang="sr-Cyrl-CS" altLang="en-US"/>
              <a:t>Проблем вертикалних односа произвођача и продаваца барем једним делом се своди  на агенцијски проблем и надгледање дистрибутера. </a:t>
            </a:r>
          </a:p>
          <a:p>
            <a:pPr algn="just"/>
            <a:r>
              <a:rPr lang="sr-Cyrl-CS" altLang="en-US"/>
              <a:t>     Агенцијски проблем има две компоненте</a:t>
            </a:r>
          </a:p>
          <a:p>
            <a:pPr marL="800100" lvl="1" indent="-342900" algn="just">
              <a:buFont typeface="Arial" panose="020B0604020202020204" pitchFamily="34" charset="0"/>
              <a:buChar char="•"/>
            </a:pPr>
            <a:r>
              <a:rPr lang="sr-Cyrl-CS" altLang="en-US" sz="2400"/>
              <a:t>Несагласност мотива принципала и агента</a:t>
            </a:r>
          </a:p>
          <a:p>
            <a:pPr marL="800100" lvl="1" indent="-342900" algn="just">
              <a:buFont typeface="Arial" panose="020B0604020202020204" pitchFamily="34" charset="0"/>
              <a:buChar char="•"/>
            </a:pPr>
            <a:r>
              <a:rPr lang="sr-Cyrl-CS" altLang="en-US" sz="2400"/>
              <a:t>Асиметрија информација (агент зна више)</a:t>
            </a:r>
          </a:p>
          <a:p>
            <a:pPr marL="342900" indent="-342900" algn="just">
              <a:buFont typeface="Arial" panose="020B0604020202020204" pitchFamily="34" charset="0"/>
              <a:buChar char="•"/>
            </a:pPr>
            <a:r>
              <a:rPr lang="sr-Cyrl-CS" altLang="en-US"/>
              <a:t>Стварање подстицаја за максимизацију профита принципала: утицај на пословање</a:t>
            </a:r>
          </a:p>
          <a:p>
            <a:pPr marL="342900" indent="-342900" algn="just">
              <a:buFont typeface="Arial" panose="020B0604020202020204" pitchFamily="34" charset="0"/>
              <a:buChar char="•"/>
            </a:pPr>
            <a:r>
              <a:rPr lang="sr-Cyrl-CS" altLang="en-US"/>
              <a:t>Превазилажење проблема јавног добра, односно слепог путника</a:t>
            </a:r>
          </a:p>
          <a:p>
            <a:pPr lvl="1"/>
            <a:endParaRPr lang="sr-Cyrl-CS" altLang="en-US" sz="2400"/>
          </a:p>
          <a:p>
            <a:pPr algn="l"/>
            <a:endParaRPr lang="en-US"/>
          </a:p>
        </p:txBody>
      </p:sp>
    </p:spTree>
    <p:extLst>
      <p:ext uri="{BB962C8B-B14F-4D97-AF65-F5344CB8AC3E}">
        <p14:creationId xmlns:p14="http://schemas.microsoft.com/office/powerpoint/2010/main" val="2445110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B8C7-B0A5-4558-8003-942F3133E43A}"/>
              </a:ext>
            </a:extLst>
          </p:cNvPr>
          <p:cNvSpPr>
            <a:spLocks noGrp="1"/>
          </p:cNvSpPr>
          <p:nvPr>
            <p:ph type="ctrTitle"/>
          </p:nvPr>
        </p:nvSpPr>
        <p:spPr>
          <a:xfrm>
            <a:off x="1662545" y="438727"/>
            <a:ext cx="9144000" cy="808182"/>
          </a:xfrm>
        </p:spPr>
        <p:txBody>
          <a:bodyPr>
            <a:normAutofit/>
          </a:bodyPr>
          <a:lstStyle/>
          <a:p>
            <a:r>
              <a:rPr lang="sr-Cyrl-CS" sz="3200">
                <a:latin typeface="+mn-lt"/>
              </a:rPr>
              <a:t>Механизми вертикалних споразума</a:t>
            </a:r>
            <a:endParaRPr lang="en-US" sz="3200">
              <a:latin typeface="+mn-lt"/>
            </a:endParaRPr>
          </a:p>
        </p:txBody>
      </p:sp>
      <p:sp>
        <p:nvSpPr>
          <p:cNvPr id="3" name="Subtitle 2">
            <a:extLst>
              <a:ext uri="{FF2B5EF4-FFF2-40B4-BE49-F238E27FC236}">
                <a16:creationId xmlns:a16="http://schemas.microsoft.com/office/drawing/2014/main" id="{22D3B118-4AD7-44E4-9EAC-495F6BB555EF}"/>
              </a:ext>
            </a:extLst>
          </p:cNvPr>
          <p:cNvSpPr>
            <a:spLocks noGrp="1"/>
          </p:cNvSpPr>
          <p:nvPr>
            <p:ph type="subTitle" idx="1"/>
          </p:nvPr>
        </p:nvSpPr>
        <p:spPr>
          <a:xfrm>
            <a:off x="729673" y="1634836"/>
            <a:ext cx="10778836" cy="4544291"/>
          </a:xfrm>
        </p:spPr>
        <p:txBody>
          <a:bodyPr/>
          <a:lstStyle/>
          <a:p>
            <a:pPr marL="457200" indent="-457200" algn="just">
              <a:buFont typeface="Arial" panose="020B0604020202020204" pitchFamily="34" charset="0"/>
              <a:buChar char="•"/>
            </a:pPr>
            <a:r>
              <a:rPr lang="sr-Cyrl-CS" altLang="en-US" sz="2800"/>
              <a:t>Ценовна ограничења </a:t>
            </a:r>
          </a:p>
          <a:p>
            <a:pPr marL="914400" lvl="1" indent="-457200" algn="just">
              <a:buFont typeface="Arial" panose="020B0604020202020204" pitchFamily="34" charset="0"/>
              <a:buChar char="•"/>
            </a:pPr>
            <a:r>
              <a:rPr lang="sr-Cyrl-CS" altLang="en-US" sz="2400"/>
              <a:t>Цена по којој се купује од произвођача (набавна цена)</a:t>
            </a:r>
          </a:p>
          <a:p>
            <a:pPr marL="914400" lvl="1" indent="-457200" algn="just">
              <a:buFont typeface="Arial" panose="020B0604020202020204" pitchFamily="34" charset="0"/>
              <a:buChar char="•"/>
            </a:pPr>
            <a:r>
              <a:rPr lang="sr-Cyrl-CS" altLang="en-US" sz="2400"/>
              <a:t>Малопродајна цена</a:t>
            </a:r>
          </a:p>
          <a:p>
            <a:pPr marL="457200" indent="-457200" algn="just">
              <a:buFont typeface="Arial" panose="020B0604020202020204" pitchFamily="34" charset="0"/>
              <a:buChar char="•"/>
            </a:pPr>
            <a:r>
              <a:rPr lang="sr-Cyrl-CS" altLang="en-US" sz="2800"/>
              <a:t>Квантитативна ограничења</a:t>
            </a:r>
          </a:p>
          <a:p>
            <a:pPr marL="457200" indent="-457200" algn="just">
              <a:buFont typeface="Arial" panose="020B0604020202020204" pitchFamily="34" charset="0"/>
              <a:buChar char="•"/>
            </a:pPr>
            <a:r>
              <a:rPr lang="sr-Cyrl-CS" altLang="en-US" sz="2800"/>
              <a:t>Ограничења ексклузивности</a:t>
            </a:r>
          </a:p>
          <a:p>
            <a:endParaRPr lang="en-US"/>
          </a:p>
        </p:txBody>
      </p:sp>
    </p:spTree>
    <p:extLst>
      <p:ext uri="{BB962C8B-B14F-4D97-AF65-F5344CB8AC3E}">
        <p14:creationId xmlns:p14="http://schemas.microsoft.com/office/powerpoint/2010/main" val="29199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CEC7-27CC-49B6-AA69-DD658FE9A53E}"/>
              </a:ext>
            </a:extLst>
          </p:cNvPr>
          <p:cNvSpPr>
            <a:spLocks noGrp="1"/>
          </p:cNvSpPr>
          <p:nvPr>
            <p:ph type="ctrTitle"/>
          </p:nvPr>
        </p:nvSpPr>
        <p:spPr>
          <a:xfrm>
            <a:off x="1524000" y="138545"/>
            <a:ext cx="9144000" cy="655782"/>
          </a:xfrm>
        </p:spPr>
        <p:txBody>
          <a:bodyPr>
            <a:normAutofit/>
          </a:bodyPr>
          <a:lstStyle/>
          <a:p>
            <a:r>
              <a:rPr lang="sr-Cyrl-RS" sz="3200">
                <a:latin typeface="+mn-lt"/>
              </a:rPr>
              <a:t>Ценовна ограничења</a:t>
            </a:r>
            <a:endParaRPr lang="en-US" sz="3200">
              <a:latin typeface="+mn-lt"/>
            </a:endParaRPr>
          </a:p>
        </p:txBody>
      </p:sp>
      <p:sp>
        <p:nvSpPr>
          <p:cNvPr id="3" name="Subtitle 2">
            <a:extLst>
              <a:ext uri="{FF2B5EF4-FFF2-40B4-BE49-F238E27FC236}">
                <a16:creationId xmlns:a16="http://schemas.microsoft.com/office/drawing/2014/main" id="{707CBBFB-256B-41E6-AD13-28BFFBCEC764}"/>
              </a:ext>
            </a:extLst>
          </p:cNvPr>
          <p:cNvSpPr>
            <a:spLocks noGrp="1"/>
          </p:cNvSpPr>
          <p:nvPr>
            <p:ph type="subTitle" idx="1"/>
          </p:nvPr>
        </p:nvSpPr>
        <p:spPr>
          <a:xfrm>
            <a:off x="711199" y="794327"/>
            <a:ext cx="10788073" cy="5925128"/>
          </a:xfrm>
        </p:spPr>
        <p:txBody>
          <a:bodyPr>
            <a:normAutofit fontScale="92500" lnSpcReduction="10000"/>
          </a:bodyPr>
          <a:lstStyle/>
          <a:p>
            <a:pPr marL="342900" indent="-342900" algn="just">
              <a:buFont typeface="Arial" panose="020B0604020202020204" pitchFamily="34" charset="0"/>
              <a:buChar char="•"/>
            </a:pPr>
            <a:r>
              <a:rPr lang="sr-Cyrl-RS" b="1"/>
              <a:t>Ценовна ограничења </a:t>
            </a:r>
            <a:r>
              <a:rPr lang="sr-Cyrl-RS"/>
              <a:t>односе се на цене које произвођач наплаћује продавцу или продавац купцу</a:t>
            </a:r>
          </a:p>
          <a:p>
            <a:pPr marL="342900" indent="-342900" algn="just">
              <a:buFont typeface="Arial" panose="020B0604020202020204" pitchFamily="34" charset="0"/>
              <a:buChar char="•"/>
            </a:pPr>
            <a:r>
              <a:rPr lang="sr-Cyrl-RS" b="1"/>
              <a:t>Нелинеарне цене </a:t>
            </a:r>
            <a:r>
              <a:rPr lang="sr-Cyrl-RS"/>
              <a:t>су оне цене при којима цена по јединици производа није униформна, већ зависи од купљене количине. Тиме веза између обима куповине и укупних издатака постаје нелинеарна</a:t>
            </a:r>
          </a:p>
          <a:p>
            <a:pPr marL="342900" indent="-342900" algn="just">
              <a:buFont typeface="Arial" panose="020B0604020202020204" pitchFamily="34" charset="0"/>
              <a:buChar char="•"/>
            </a:pPr>
            <a:r>
              <a:rPr lang="sr-Cyrl-RS" b="1"/>
              <a:t>Количинки попуст (прогресивни рабат)</a:t>
            </a:r>
            <a:r>
              <a:rPr lang="sr-Cyrl-RS"/>
              <a:t>- што је већа продата количина производа, произвођач даје све већи попуст на укупан издатак, односно продавац плаћа нижу цену по јединици производа</a:t>
            </a:r>
          </a:p>
          <a:p>
            <a:pPr marL="342900" indent="-342900" algn="just">
              <a:buFont typeface="Courier New" panose="02070309020205020404" pitchFamily="49" charset="0"/>
              <a:buChar char="o"/>
            </a:pPr>
            <a:r>
              <a:rPr lang="sr-Cyrl-RS" b="1"/>
              <a:t>Одређивање продајне цене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sr-Cyrl-CS" altLang="en-US" sz="2400" b="0" i="1" u="none" strike="noStrike" kern="0" cap="none" spc="0" normalizeH="0" baseline="0" noProof="0">
                <a:ln>
                  <a:noFill/>
                </a:ln>
                <a:effectLst/>
                <a:uLnTx/>
                <a:uFillTx/>
                <a:cs typeface="Times New Roman" pitchFamily="18" charset="0"/>
              </a:rPr>
              <a:t>Директно одређивање малопродајне цене </a:t>
            </a:r>
            <a:r>
              <a:rPr kumimoji="0" lang="sr-Cyrl-CS" altLang="en-US" sz="2400" b="0" i="0" u="none" strike="noStrike" kern="0" cap="none" spc="0" normalizeH="0" baseline="0" noProof="0">
                <a:ln>
                  <a:noFill/>
                </a:ln>
                <a:effectLst/>
                <a:uLnTx/>
                <a:uFillTx/>
                <a:cs typeface="Times New Roman" pitchFamily="18" charset="0"/>
              </a:rPr>
              <a:t>произвођача по коме продавац може да прода његов производ;</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sr-Cyrl-CS" altLang="en-US" sz="2400" b="0" i="1" u="none" strike="noStrike" kern="0" cap="none" spc="0" normalizeH="0" baseline="0" noProof="0">
                <a:ln>
                  <a:noFill/>
                </a:ln>
                <a:effectLst/>
                <a:uLnTx/>
                <a:uFillTx/>
                <a:cs typeface="Times New Roman" pitchFamily="18" charset="0"/>
              </a:rPr>
              <a:t>Минимална малопродајна цена </a:t>
            </a:r>
            <a:r>
              <a:rPr kumimoji="0" lang="sr-Cyrl-CS" altLang="en-US" sz="2400" b="0" i="0" u="none" strike="noStrike" kern="0" cap="none" spc="0" normalizeH="0" baseline="0" noProof="0">
                <a:ln>
                  <a:noFill/>
                </a:ln>
                <a:effectLst/>
                <a:uLnTx/>
                <a:uFillTx/>
                <a:cs typeface="Times New Roman" pitchFamily="18" charset="0"/>
              </a:rPr>
              <a:t>по којој се продаје производ (не може се продавати по цени испод...);</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sr-Cyrl-CS" altLang="en-US" sz="2400" b="0" i="1" u="none" strike="noStrike" kern="0" cap="none" spc="0" normalizeH="0" baseline="0" noProof="0">
                <a:ln>
                  <a:noFill/>
                </a:ln>
                <a:effectLst/>
                <a:uLnTx/>
                <a:uFillTx/>
                <a:cs typeface="Times New Roman" pitchFamily="18" charset="0"/>
              </a:rPr>
              <a:t>Максимална малопродајна цена </a:t>
            </a:r>
            <a:r>
              <a:rPr kumimoji="0" lang="sr-Cyrl-CS" altLang="en-US" sz="2400" b="0" i="0" u="none" strike="noStrike" kern="0" cap="none" spc="0" normalizeH="0" baseline="0" noProof="0">
                <a:ln>
                  <a:noFill/>
                </a:ln>
                <a:effectLst/>
                <a:uLnTx/>
                <a:uFillTx/>
                <a:cs typeface="Times New Roman" pitchFamily="18" charset="0"/>
              </a:rPr>
              <a:t>по којој се може продати производ(не може се продавати по цени изнад...);</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sr-Cyrl-CS" altLang="en-US" sz="2400" b="0" i="1" u="none" strike="noStrike" kern="0" cap="none" spc="0" normalizeH="0" baseline="0" noProof="0">
                <a:ln>
                  <a:noFill/>
                </a:ln>
                <a:effectLst/>
                <a:uLnTx/>
                <a:uFillTx/>
                <a:cs typeface="Times New Roman" pitchFamily="18" charset="0"/>
              </a:rPr>
              <a:t>Препоручена малопродајна цена </a:t>
            </a:r>
            <a:r>
              <a:rPr kumimoji="0" lang="sr-Cyrl-CS" altLang="en-US" sz="2400" b="0" i="0" u="none" strike="noStrike" kern="0" cap="none" spc="0" normalizeH="0" baseline="0" noProof="0">
                <a:ln>
                  <a:noFill/>
                </a:ln>
                <a:effectLst/>
                <a:uLnTx/>
                <a:uFillTx/>
                <a:cs typeface="Times New Roman" pitchFamily="18" charset="0"/>
              </a:rPr>
              <a:t>тиме продавац није дужан да наплаћује по тој цени, али одступање од те цене повлачи могућност да се не обнови уговор о дистрибуцији.</a:t>
            </a:r>
          </a:p>
          <a:p>
            <a:pPr lvl="1" algn="l"/>
            <a:endParaRPr lang="en-US"/>
          </a:p>
        </p:txBody>
      </p:sp>
    </p:spTree>
    <p:extLst>
      <p:ext uri="{BB962C8B-B14F-4D97-AF65-F5344CB8AC3E}">
        <p14:creationId xmlns:p14="http://schemas.microsoft.com/office/powerpoint/2010/main" val="544230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44D0-3779-4803-B2A0-6261AB4C80CE}"/>
              </a:ext>
            </a:extLst>
          </p:cNvPr>
          <p:cNvSpPr>
            <a:spLocks noGrp="1"/>
          </p:cNvSpPr>
          <p:nvPr>
            <p:ph type="ctrTitle"/>
          </p:nvPr>
        </p:nvSpPr>
        <p:spPr>
          <a:xfrm>
            <a:off x="1440873" y="304800"/>
            <a:ext cx="9144000" cy="775856"/>
          </a:xfrm>
        </p:spPr>
        <p:txBody>
          <a:bodyPr>
            <a:normAutofit/>
          </a:bodyPr>
          <a:lstStyle/>
          <a:p>
            <a:r>
              <a:rPr lang="sr-Cyrl-CS" altLang="en-US" sz="3200">
                <a:latin typeface="+mn-lt"/>
              </a:rPr>
              <a:t>Квантитативна ограничења</a:t>
            </a:r>
            <a:endParaRPr lang="en-US" sz="3200">
              <a:latin typeface="+mn-lt"/>
            </a:endParaRPr>
          </a:p>
        </p:txBody>
      </p:sp>
      <p:sp>
        <p:nvSpPr>
          <p:cNvPr id="3" name="Subtitle 2">
            <a:extLst>
              <a:ext uri="{FF2B5EF4-FFF2-40B4-BE49-F238E27FC236}">
                <a16:creationId xmlns:a16="http://schemas.microsoft.com/office/drawing/2014/main" id="{25670489-12C3-4AC7-9387-F1A077376083}"/>
              </a:ext>
            </a:extLst>
          </p:cNvPr>
          <p:cNvSpPr>
            <a:spLocks noGrp="1"/>
          </p:cNvSpPr>
          <p:nvPr>
            <p:ph type="subTitle" idx="1"/>
          </p:nvPr>
        </p:nvSpPr>
        <p:spPr>
          <a:xfrm>
            <a:off x="701964" y="1209964"/>
            <a:ext cx="10806544" cy="5343236"/>
          </a:xfrm>
        </p:spPr>
        <p:txBody>
          <a:bodyPr/>
          <a:lstStyle/>
          <a:p>
            <a:pPr marL="342900" indent="-342900" algn="just">
              <a:buFont typeface="Arial" panose="020B0604020202020204" pitchFamily="34" charset="0"/>
              <a:buChar char="•"/>
            </a:pPr>
            <a:r>
              <a:rPr lang="sr-Cyrl-RS"/>
              <a:t>Постоје две основне врсте квантитативних ограничења:</a:t>
            </a:r>
          </a:p>
          <a:p>
            <a:pPr algn="just"/>
            <a:endParaRPr lang="sr-Cyrl-RS"/>
          </a:p>
          <a:p>
            <a:pPr algn="just"/>
            <a:r>
              <a:rPr lang="sr-Cyrl-RS"/>
              <a:t>    - Најмања захтевана количина производа има сличне ефекте као и нелинеарна цена ,будуће да ствара подстицаје продавцу  да увећа обим продаје </a:t>
            </a:r>
          </a:p>
          <a:p>
            <a:pPr algn="just"/>
            <a:endParaRPr lang="sr-Cyrl-RS"/>
          </a:p>
          <a:p>
            <a:pPr algn="just"/>
            <a:r>
              <a:rPr lang="sr-Cyrl-RS"/>
              <a:t>    - Највећи број јединица који од произвођача мора да купи одређени продавац јесте ограничење  које произвођачу омогућава стварање диверзификоване дистрибутивне мреже засниване на већем броју продаваца,чиме се умањује, односно деверзификује ризик пласмана производа, а може да се увећа ниво конкуренције међу продавцима</a:t>
            </a:r>
          </a:p>
        </p:txBody>
      </p:sp>
    </p:spTree>
    <p:extLst>
      <p:ext uri="{BB962C8B-B14F-4D97-AF65-F5344CB8AC3E}">
        <p14:creationId xmlns:p14="http://schemas.microsoft.com/office/powerpoint/2010/main" val="330639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9B66-F974-49FE-9163-BDB98B5273C6}"/>
              </a:ext>
            </a:extLst>
          </p:cNvPr>
          <p:cNvSpPr>
            <a:spLocks noGrp="1"/>
          </p:cNvSpPr>
          <p:nvPr>
            <p:ph type="ctrTitle"/>
          </p:nvPr>
        </p:nvSpPr>
        <p:spPr>
          <a:xfrm>
            <a:off x="1524000" y="332510"/>
            <a:ext cx="9144000" cy="701964"/>
          </a:xfrm>
        </p:spPr>
        <p:txBody>
          <a:bodyPr>
            <a:normAutofit/>
          </a:bodyPr>
          <a:lstStyle/>
          <a:p>
            <a:r>
              <a:rPr lang="sr-Cyrl-CS" altLang="en-US" sz="3200">
                <a:latin typeface="+mn-lt"/>
              </a:rPr>
              <a:t>Ограничења ексклузивности</a:t>
            </a:r>
            <a:endParaRPr lang="en-US" sz="3200">
              <a:latin typeface="+mn-lt"/>
            </a:endParaRPr>
          </a:p>
        </p:txBody>
      </p:sp>
      <p:sp>
        <p:nvSpPr>
          <p:cNvPr id="3" name="Subtitle 2">
            <a:extLst>
              <a:ext uri="{FF2B5EF4-FFF2-40B4-BE49-F238E27FC236}">
                <a16:creationId xmlns:a16="http://schemas.microsoft.com/office/drawing/2014/main" id="{15A71628-E0BB-43DE-BCB1-115212EBD88B}"/>
              </a:ext>
            </a:extLst>
          </p:cNvPr>
          <p:cNvSpPr>
            <a:spLocks noGrp="1"/>
          </p:cNvSpPr>
          <p:nvPr>
            <p:ph type="subTitle" idx="1"/>
          </p:nvPr>
        </p:nvSpPr>
        <p:spPr>
          <a:xfrm>
            <a:off x="692727" y="1274618"/>
            <a:ext cx="10825018" cy="5250872"/>
          </a:xfrm>
        </p:spPr>
        <p:txBody>
          <a:bodyPr>
            <a:normAutofit fontScale="92500"/>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sr-Cyrl-CS" altLang="en-US" b="1" i="0" u="none" strike="noStrike" kern="0" cap="none" spc="0" normalizeH="0" baseline="0" noProof="0">
                <a:ln>
                  <a:noFill/>
                </a:ln>
                <a:effectLst/>
                <a:uLnTx/>
                <a:uFillTx/>
                <a:ea typeface="+mn-ea"/>
                <a:cs typeface="Times New Roman" pitchFamily="18" charset="0"/>
              </a:rPr>
              <a:t>Клаузула територијалне ексклузивности</a:t>
            </a:r>
            <a:r>
              <a:rPr kumimoji="0" lang="sr-Cyrl-CS" altLang="en-US" i="0" u="none" strike="noStrike" kern="0" cap="none" spc="0" normalizeH="0" baseline="0" noProof="0">
                <a:ln>
                  <a:noFill/>
                </a:ln>
                <a:effectLst/>
                <a:uLnTx/>
                <a:uFillTx/>
                <a:ea typeface="+mn-ea"/>
                <a:cs typeface="Times New Roman" pitchFamily="18" charset="0"/>
              </a:rPr>
              <a:t>, што значи да један продавац добија право да на одређеној територији </a:t>
            </a:r>
            <a:r>
              <a:rPr kumimoji="0" lang="sr-Cyrl-CS" altLang="en-US" b="0" i="0" u="none" strike="noStrike" kern="0" cap="none" spc="0" normalizeH="0" baseline="0" noProof="0">
                <a:ln>
                  <a:noFill/>
                </a:ln>
                <a:effectLst/>
                <a:uLnTx/>
                <a:uFillTx/>
                <a:ea typeface="+mn-ea"/>
                <a:cs typeface="Times New Roman" pitchFamily="18" charset="0"/>
              </a:rPr>
              <a:t>он буде једини продавац одређеног производа.Овим се успоставља својеврсни „монопол“ тог продавца</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sr-Cyrl-CS" altLang="en-US" b="1" i="0" u="none" strike="noStrike" kern="0" cap="none" spc="0" normalizeH="0" baseline="0" noProof="0">
                <a:ln>
                  <a:noFill/>
                </a:ln>
                <a:effectLst/>
                <a:uLnTx/>
                <a:uFillTx/>
                <a:ea typeface="+mn-ea"/>
                <a:cs typeface="Times New Roman" pitchFamily="18" charset="0"/>
              </a:rPr>
              <a:t>Клаузула ексклузивне продаје,</a:t>
            </a:r>
            <a:r>
              <a:rPr kumimoji="0" lang="sr-Cyrl-CS" altLang="en-US" i="0" u="none" strike="noStrike" kern="0" cap="none" spc="0" normalizeH="0" baseline="0" noProof="0">
                <a:ln>
                  <a:noFill/>
                </a:ln>
                <a:effectLst/>
                <a:uLnTx/>
                <a:uFillTx/>
                <a:ea typeface="+mn-ea"/>
                <a:cs typeface="Times New Roman" pitchFamily="18" charset="0"/>
              </a:rPr>
              <a:t> што значи да продавац уговором преузима обавезу да продаје производе само одређеног произвођача, оног с којим се склопио споразум, а не његових конкурената</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sr-Cyrl-CS" altLang="en-US" b="1" i="0" u="none" strike="noStrike" kern="0" cap="none" spc="0" normalizeH="0" baseline="0" noProof="0">
                <a:ln>
                  <a:noFill/>
                </a:ln>
                <a:effectLst/>
                <a:uLnTx/>
                <a:uFillTx/>
                <a:ea typeface="+mn-ea"/>
                <a:cs typeface="Times New Roman" pitchFamily="18" charset="0"/>
              </a:rPr>
              <a:t>Клаузула селективне дистрибуције (</a:t>
            </a:r>
            <a:r>
              <a:rPr kumimoji="0" lang="sr-Latn-CS" altLang="en-US" b="1" i="1" u="none" strike="noStrike" kern="0" cap="none" spc="0" normalizeH="0" baseline="0" noProof="0">
                <a:ln>
                  <a:noFill/>
                </a:ln>
                <a:effectLst/>
                <a:uLnTx/>
                <a:uFillTx/>
                <a:ea typeface="+mn-ea"/>
                <a:cs typeface="Times New Roman" pitchFamily="18" charset="0"/>
              </a:rPr>
              <a:t>ex ante </a:t>
            </a:r>
            <a:r>
              <a:rPr kumimoji="0" lang="sr-Cyrl-CS" altLang="en-US" b="1" i="0" u="none" strike="noStrike" kern="0" cap="none" spc="0" normalizeH="0" baseline="0" noProof="0">
                <a:ln>
                  <a:noFill/>
                </a:ln>
                <a:effectLst/>
                <a:uLnTx/>
                <a:uFillTx/>
                <a:ea typeface="+mn-ea"/>
                <a:cs typeface="Times New Roman" pitchFamily="18" charset="0"/>
              </a:rPr>
              <a:t>критеријуми) </a:t>
            </a:r>
            <a:r>
              <a:rPr kumimoji="0" lang="sr-Cyrl-CS" altLang="en-US" i="0" u="none" strike="noStrike" kern="0" cap="none" spc="0" normalizeH="0" baseline="0" noProof="0">
                <a:ln>
                  <a:noFill/>
                </a:ln>
                <a:effectLst/>
                <a:uLnTx/>
                <a:uFillTx/>
                <a:ea typeface="+mn-ea"/>
                <a:cs typeface="Times New Roman" pitchFamily="18" charset="0"/>
              </a:rPr>
              <a:t>на основу које произвођач бира само одређене продавце, на основу неких унапред дефинисаних критеријума</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sr-Cyrl-CS" altLang="en-US" b="1" i="0" u="none" strike="noStrike" kern="0" cap="none" spc="0" normalizeH="0" baseline="0" noProof="0">
                <a:ln>
                  <a:noFill/>
                </a:ln>
                <a:effectLst/>
                <a:uLnTx/>
                <a:uFillTx/>
                <a:ea typeface="+mn-ea"/>
                <a:cs typeface="Times New Roman" pitchFamily="18" charset="0"/>
              </a:rPr>
              <a:t>Решавање проблема слепог путника </a:t>
            </a:r>
            <a:r>
              <a:rPr kumimoji="0" lang="sr-Cyrl-CS" altLang="en-US" b="0" i="0" u="none" strike="noStrike" kern="0" cap="none" spc="0" normalizeH="0" baseline="0" noProof="0">
                <a:ln>
                  <a:noFill/>
                </a:ln>
                <a:effectLst/>
                <a:uLnTx/>
                <a:uFillTx/>
                <a:ea typeface="+mn-ea"/>
                <a:cs typeface="Times New Roman" pitchFamily="18" charset="0"/>
              </a:rPr>
              <a:t>елиминише се калузама ексклузивности </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sr-Cyrl-CS" altLang="en-US" b="1" i="0" u="none" strike="noStrike" kern="0" cap="none" spc="0" normalizeH="0" baseline="0" noProof="0">
                <a:ln>
                  <a:noFill/>
                </a:ln>
                <a:effectLst/>
                <a:uLnTx/>
                <a:uFillTx/>
                <a:ea typeface="+mn-ea"/>
                <a:cs typeface="Times New Roman" pitchFamily="18" charset="0"/>
              </a:rPr>
              <a:t>Феномен економске арбитраже</a:t>
            </a:r>
            <a:r>
              <a:rPr kumimoji="0" lang="sr-Cyrl-CS" altLang="en-US" i="0" u="none" strike="noStrike" kern="0" cap="none" spc="0" normalizeH="0" baseline="0" noProof="0">
                <a:ln>
                  <a:noFill/>
                </a:ln>
                <a:effectLst/>
                <a:uLnTx/>
                <a:uFillTx/>
                <a:ea typeface="+mn-ea"/>
                <a:cs typeface="Times New Roman" pitchFamily="18" charset="0"/>
              </a:rPr>
              <a:t> то је понашање при коме се купује по нижој, а (пре)продаје по вишој цени, максимизирајући разлику између укупних трошкова и прихода</a:t>
            </a:r>
            <a:endParaRPr kumimoji="0" lang="sr-Cyrl-CS" altLang="en-US" b="1" i="0" u="none" strike="noStrike" kern="0" cap="none" spc="0" normalizeH="0" baseline="0" noProof="0">
              <a:ln>
                <a:noFill/>
              </a:ln>
              <a:effectLst/>
              <a:uLnTx/>
              <a:uFillTx/>
              <a:ea typeface="+mn-ea"/>
              <a:cs typeface="Times New Roman" pitchFamily="18"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sr-Cyrl-CS" altLang="en-US" b="1" i="0" u="none" strike="noStrike" kern="0" cap="none" spc="0" normalizeH="0" baseline="0" noProof="0">
                <a:ln>
                  <a:noFill/>
                </a:ln>
                <a:effectLst/>
                <a:uLnTx/>
                <a:uFillTx/>
                <a:ea typeface="+mn-ea"/>
                <a:cs typeface="Times New Roman" pitchFamily="18" charset="0"/>
              </a:rPr>
              <a:t>Вертикална интеграција као опција </a:t>
            </a:r>
            <a:r>
              <a:rPr kumimoji="0" lang="sr-Cyrl-CS" altLang="en-US" i="0" u="none" strike="noStrike" kern="0" cap="none" spc="0" normalizeH="0" baseline="0" noProof="0">
                <a:ln>
                  <a:noFill/>
                </a:ln>
                <a:effectLst/>
                <a:uLnTx/>
                <a:uFillTx/>
                <a:ea typeface="+mn-ea"/>
                <a:cs typeface="Times New Roman" pitchFamily="18" charset="0"/>
              </a:rPr>
              <a:t>подразумава да произвођач сам продаје свој производ </a:t>
            </a:r>
          </a:p>
          <a:p>
            <a:endParaRPr lang="en-US"/>
          </a:p>
        </p:txBody>
      </p:sp>
    </p:spTree>
    <p:extLst>
      <p:ext uri="{BB962C8B-B14F-4D97-AF65-F5344CB8AC3E}">
        <p14:creationId xmlns:p14="http://schemas.microsoft.com/office/powerpoint/2010/main" val="1400716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34DFA-8501-4B06-B020-84D573E01D8A}"/>
              </a:ext>
            </a:extLst>
          </p:cNvPr>
          <p:cNvSpPr>
            <a:spLocks noGrp="1"/>
          </p:cNvSpPr>
          <p:nvPr>
            <p:ph type="ctrTitle"/>
          </p:nvPr>
        </p:nvSpPr>
        <p:spPr>
          <a:xfrm>
            <a:off x="1524000" y="265403"/>
            <a:ext cx="9144000" cy="842961"/>
          </a:xfrm>
        </p:spPr>
        <p:txBody>
          <a:bodyPr>
            <a:normAutofit/>
          </a:bodyPr>
          <a:lstStyle/>
          <a:p>
            <a:r>
              <a:rPr lang="sr-Cyrl-CS" altLang="en-US" sz="3200">
                <a:latin typeface="+mn-lt"/>
              </a:rPr>
              <a:t>Ефекти вертикалних споразума</a:t>
            </a:r>
            <a:endParaRPr lang="en-US" sz="3200">
              <a:latin typeface="+mn-lt"/>
            </a:endParaRPr>
          </a:p>
        </p:txBody>
      </p:sp>
      <p:sp>
        <p:nvSpPr>
          <p:cNvPr id="3" name="Subtitle 2">
            <a:extLst>
              <a:ext uri="{FF2B5EF4-FFF2-40B4-BE49-F238E27FC236}">
                <a16:creationId xmlns:a16="http://schemas.microsoft.com/office/drawing/2014/main" id="{2D8B9D3C-3625-4B86-9217-45551D856339}"/>
              </a:ext>
            </a:extLst>
          </p:cNvPr>
          <p:cNvSpPr>
            <a:spLocks noGrp="1"/>
          </p:cNvSpPr>
          <p:nvPr>
            <p:ph type="subTitle" idx="1"/>
          </p:nvPr>
        </p:nvSpPr>
        <p:spPr>
          <a:xfrm>
            <a:off x="674255" y="1108364"/>
            <a:ext cx="10843490" cy="5484233"/>
          </a:xfrm>
        </p:spPr>
        <p:txBody>
          <a:bodyPr/>
          <a:lstStyle/>
          <a:p>
            <a:pPr marL="342900" indent="-342900" algn="l">
              <a:buFont typeface="Arial" panose="020B0604020202020204" pitchFamily="34" charset="0"/>
              <a:buChar char="•"/>
            </a:pPr>
            <a:r>
              <a:rPr lang="sr-Cyrl-CS" altLang="en-US" sz="2400"/>
              <a:t>Конкуренција између продаваца, као конкуренција унутар робних марки , што означава конкуренцију продаваца при продаји истог производа једног произвођача</a:t>
            </a:r>
          </a:p>
          <a:p>
            <a:pPr marL="342900" indent="-342900" algn="just">
              <a:buFont typeface="Arial" panose="020B0604020202020204" pitchFamily="34" charset="0"/>
              <a:buChar char="•"/>
            </a:pPr>
            <a:r>
              <a:rPr lang="sr-Cyrl-CS" altLang="en-US" sz="2400"/>
              <a:t>Конкуренција између произвођача, као конкуренција између робних марки.  Управо ова конкуренција ствара подстицаје за све оне врсте економске ефикасности које условљавају да је конкуренција покретач снаге привредног напретка</a:t>
            </a:r>
          </a:p>
          <a:p>
            <a:pPr marL="342900" indent="-342900" algn="l">
              <a:buFont typeface="Arial" panose="020B0604020202020204" pitchFamily="34" charset="0"/>
              <a:buChar char="•"/>
            </a:pPr>
            <a:r>
              <a:rPr lang="sr-Cyrl-CS" altLang="en-US" sz="2400"/>
              <a:t>Проблем тзв. двоструке маргинализације </a:t>
            </a:r>
          </a:p>
          <a:p>
            <a:pPr marL="342900" indent="-342900" algn="l">
              <a:buFont typeface="Arial" panose="020B0604020202020204" pitchFamily="34" charset="0"/>
              <a:buChar char="•"/>
            </a:pPr>
            <a:r>
              <a:rPr lang="sr-Cyrl-CS" altLang="en-US" sz="2400"/>
              <a:t>Појава затварања приступа произвођачима, као баријера уласку</a:t>
            </a:r>
          </a:p>
          <a:p>
            <a:pPr marL="342900" indent="-342900" algn="l">
              <a:buFont typeface="Arial" panose="020B0604020202020204" pitchFamily="34" charset="0"/>
              <a:buChar char="•"/>
            </a:pPr>
            <a:r>
              <a:rPr lang="sr-Cyrl-CS" altLang="en-US" sz="2400"/>
              <a:t>Вертикални споразуми учесника на тржишту који имају доминантан положај </a:t>
            </a:r>
            <a:endParaRPr lang="sr-Latn-CS" altLang="en-US" sz="2400"/>
          </a:p>
          <a:p>
            <a:pPr algn="just"/>
            <a:endParaRPr lang="en-US"/>
          </a:p>
        </p:txBody>
      </p:sp>
    </p:spTree>
    <p:extLst>
      <p:ext uri="{BB962C8B-B14F-4D97-AF65-F5344CB8AC3E}">
        <p14:creationId xmlns:p14="http://schemas.microsoft.com/office/powerpoint/2010/main" val="1599756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800</Words>
  <Application>Microsoft Office PowerPoint</Application>
  <PresentationFormat>Widescreen</PresentationFormat>
  <Paragraphs>83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Courier New</vt:lpstr>
      <vt:lpstr>Office Theme</vt:lpstr>
      <vt:lpstr>Право конкуренције</vt:lpstr>
      <vt:lpstr>Вертикални споразуми </vt:lpstr>
      <vt:lpstr>Вертикални споразум </vt:lpstr>
      <vt:lpstr>Мотиви вертикалних споразума</vt:lpstr>
      <vt:lpstr>Механизми вертикалних споразума</vt:lpstr>
      <vt:lpstr>Ценовна ограничења</vt:lpstr>
      <vt:lpstr>Квантитативна ограничења</vt:lpstr>
      <vt:lpstr>Ограничења ексклузивности</vt:lpstr>
      <vt:lpstr>Ефекти вертикалних споразума</vt:lpstr>
      <vt:lpstr>Правни третман вертикалних споразума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 Vukovic</dc:creator>
  <cp:lastModifiedBy>Jelena Vukovic</cp:lastModifiedBy>
  <cp:revision>19</cp:revision>
  <dcterms:created xsi:type="dcterms:W3CDTF">2020-11-22T16:36:08Z</dcterms:created>
  <dcterms:modified xsi:type="dcterms:W3CDTF">2020-11-22T21:13:24Z</dcterms:modified>
</cp:coreProperties>
</file>