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6" d="100"/>
          <a:sy n="76" d="100"/>
        </p:scale>
        <p:origin x="4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CF64A-DB4F-44F1-832C-BB5010DB1E15}" type="datetimeFigureOut">
              <a:rPr lang="sr-Latn-RS" smtClean="0"/>
              <a:t>1.11.2020.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4ED74-15C7-4245-8213-347E686C2CF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50596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CF64A-DB4F-44F1-832C-BB5010DB1E15}" type="datetimeFigureOut">
              <a:rPr lang="sr-Latn-RS" smtClean="0"/>
              <a:t>1.11.2020.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4ED74-15C7-4245-8213-347E686C2CF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08522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CF64A-DB4F-44F1-832C-BB5010DB1E15}" type="datetimeFigureOut">
              <a:rPr lang="sr-Latn-RS" smtClean="0"/>
              <a:t>1.11.2020.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4ED74-15C7-4245-8213-347E686C2CF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945466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CF64A-DB4F-44F1-832C-BB5010DB1E15}" type="datetimeFigureOut">
              <a:rPr lang="sr-Latn-RS" smtClean="0"/>
              <a:t>1.11.2020.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4ED74-15C7-4245-8213-347E686C2CF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166072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CF64A-DB4F-44F1-832C-BB5010DB1E15}" type="datetimeFigureOut">
              <a:rPr lang="sr-Latn-RS" smtClean="0"/>
              <a:t>1.11.2020.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4ED74-15C7-4245-8213-347E686C2CF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66459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CF64A-DB4F-44F1-832C-BB5010DB1E15}" type="datetimeFigureOut">
              <a:rPr lang="sr-Latn-RS" smtClean="0"/>
              <a:t>1.11.2020.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4ED74-15C7-4245-8213-347E686C2CF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334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CF64A-DB4F-44F1-832C-BB5010DB1E15}" type="datetimeFigureOut">
              <a:rPr lang="sr-Latn-RS" smtClean="0"/>
              <a:t>1.11.2020.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4ED74-15C7-4245-8213-347E686C2CF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894007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CF64A-DB4F-44F1-832C-BB5010DB1E15}" type="datetimeFigureOut">
              <a:rPr lang="sr-Latn-RS" smtClean="0"/>
              <a:t>1.11.2020.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4ED74-15C7-4245-8213-347E686C2CF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635893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CF64A-DB4F-44F1-832C-BB5010DB1E15}" type="datetimeFigureOut">
              <a:rPr lang="sr-Latn-RS" smtClean="0"/>
              <a:t>1.11.2020.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4ED74-15C7-4245-8213-347E686C2CF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875433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CF64A-DB4F-44F1-832C-BB5010DB1E15}" type="datetimeFigureOut">
              <a:rPr lang="sr-Latn-RS" smtClean="0"/>
              <a:t>1.11.2020.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4ED74-15C7-4245-8213-347E686C2CF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46589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CF64A-DB4F-44F1-832C-BB5010DB1E15}" type="datetimeFigureOut">
              <a:rPr lang="sr-Latn-RS" smtClean="0"/>
              <a:t>1.11.2020.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4ED74-15C7-4245-8213-347E686C2CF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57474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CF64A-DB4F-44F1-832C-BB5010DB1E15}" type="datetimeFigureOut">
              <a:rPr lang="sr-Latn-RS" smtClean="0"/>
              <a:t>1.11.2020.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4ED74-15C7-4245-8213-347E686C2CF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85558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Latn-RS" sz="1400" b="1" dirty="0" smtClean="0"/>
              <a:t/>
            </a:r>
            <a:br>
              <a:rPr lang="sr-Latn-RS" sz="1400" b="1" dirty="0" smtClean="0"/>
            </a:br>
            <a:r>
              <a:rPr lang="sr-Latn-RS" sz="1400" b="1" dirty="0" smtClean="0"/>
              <a:t>PREDAVANJE BR. 5</a:t>
            </a:r>
            <a:br>
              <a:rPr lang="sr-Latn-RS" sz="1400" b="1" dirty="0" smtClean="0"/>
            </a:br>
            <a:r>
              <a:rPr lang="sr-Latn-RS" sz="1400" b="1" dirty="0"/>
              <a:t/>
            </a:r>
            <a:br>
              <a:rPr lang="sr-Latn-RS" sz="1400" b="1" dirty="0"/>
            </a:br>
            <a:r>
              <a:rPr lang="sr-Latn-RS" sz="1400" b="1" dirty="0" smtClean="0"/>
              <a:t>POSLOVNO PRAVO</a:t>
            </a:r>
            <a:endParaRPr lang="sr-Latn-RS" sz="1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sr-Latn-RS" sz="1200" dirty="0" smtClean="0"/>
              <a:t>                                                                                                  </a:t>
            </a:r>
          </a:p>
          <a:p>
            <a:pPr algn="l"/>
            <a:endParaRPr lang="sr-Latn-RS" sz="1200" dirty="0"/>
          </a:p>
          <a:p>
            <a:pPr algn="l"/>
            <a:r>
              <a:rPr lang="sr-Latn-RS" sz="1200" dirty="0" smtClean="0"/>
              <a:t>                                                                                                            LIKVIDACIJA I STEČAJ</a:t>
            </a:r>
            <a:endParaRPr lang="sr-Latn-RS" sz="1200" dirty="0"/>
          </a:p>
        </p:txBody>
      </p:sp>
    </p:spTree>
    <p:extLst>
      <p:ext uri="{BB962C8B-B14F-4D97-AF65-F5344CB8AC3E}">
        <p14:creationId xmlns:p14="http://schemas.microsoft.com/office/powerpoint/2010/main" val="3891078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1200" dirty="0" smtClean="0"/>
              <a:t>Privredna društva prestaju svojom voljom ili po zakonu. Razlikujemo prestanak insolventnih privrednih društava od solventnih p.d.</a:t>
            </a:r>
          </a:p>
          <a:p>
            <a:r>
              <a:rPr lang="sr-Latn-RS" sz="1200" dirty="0" smtClean="0"/>
              <a:t>Prestanak privrednog društva ima za posledicu brisanje iz registra.</a:t>
            </a:r>
          </a:p>
          <a:p>
            <a:r>
              <a:rPr lang="sr-Latn-RS" sz="1200" dirty="0" smtClean="0"/>
              <a:t>Društva prestaju da postoje svojom voljom u slučajevima:</a:t>
            </a:r>
          </a:p>
          <a:p>
            <a:r>
              <a:rPr lang="sr-Latn-RS" sz="1200" dirty="0" smtClean="0"/>
              <a:t>isteka vremena, odlukom organa vlasnika, fuzijom i podelom društva.</a:t>
            </a:r>
          </a:p>
          <a:p>
            <a:r>
              <a:rPr lang="sr-Latn-RS" sz="1200" dirty="0" smtClean="0"/>
              <a:t>Društva prestaju da postoje nezavisno od svoje volje:</a:t>
            </a:r>
          </a:p>
          <a:p>
            <a:r>
              <a:rPr lang="sr-Latn-RS" sz="1200" dirty="0" smtClean="0"/>
              <a:t>Zabranom delatnosti koju obavljaju, ništavosti upisa, smanjenja osnovnog kapitala društva, insolventnosti itd</a:t>
            </a:r>
          </a:p>
          <a:p>
            <a:endParaRPr lang="sr-Latn-RS" sz="1200" dirty="0"/>
          </a:p>
          <a:p>
            <a:r>
              <a:rPr lang="sr-Latn-RS" sz="1200" b="1" dirty="0" smtClean="0"/>
              <a:t>1. LIKVIDACIJA-</a:t>
            </a:r>
            <a:r>
              <a:rPr lang="sr-Latn-RS" sz="1200" dirty="0" smtClean="0"/>
              <a:t>prestanak privrednog društva u slučaju solventnosti naziva se dobrovoljna likvidacija</a:t>
            </a:r>
          </a:p>
          <a:p>
            <a:r>
              <a:rPr lang="sr-Latn-RS" sz="1200" dirty="0" smtClean="0"/>
              <a:t>Likvidacija privrednog društva se sprovodi u skladu sa Zakonom o privrednim društvima.</a:t>
            </a:r>
          </a:p>
          <a:p>
            <a:r>
              <a:rPr lang="sr-Latn-RS" sz="1200" dirty="0" smtClean="0"/>
              <a:t>Solventno privredno društvo znači da ima dovoljno sredstava za pokriće svojih obaveza.</a:t>
            </a:r>
          </a:p>
          <a:p>
            <a:r>
              <a:rPr lang="sr-Latn-RS" sz="1200" dirty="0" smtClean="0"/>
              <a:t>Likvidacija p.d. </a:t>
            </a:r>
            <a:r>
              <a:rPr lang="sr-Latn-RS" sz="1200" dirty="0"/>
              <a:t>p</a:t>
            </a:r>
            <a:r>
              <a:rPr lang="sr-Latn-RS" sz="1200" dirty="0" smtClean="0"/>
              <a:t>odrazumeva da solventno p.d. </a:t>
            </a:r>
            <a:r>
              <a:rPr lang="sr-Latn-RS" sz="1200" dirty="0"/>
              <a:t>p</a:t>
            </a:r>
            <a:r>
              <a:rPr lang="sr-Latn-RS" sz="1200" dirty="0" smtClean="0"/>
              <a:t>restaje da postoji zbog okolnosti koje su nastupile po zakonu.</a:t>
            </a:r>
          </a:p>
          <a:p>
            <a:r>
              <a:rPr lang="sr-Latn-RS" sz="1200" dirty="0" smtClean="0"/>
              <a:t>Društvo u lividaciji imaograničenu pravnu i poslovnu sposobnost.</a:t>
            </a:r>
          </a:p>
          <a:p>
            <a:r>
              <a:rPr lang="sr-Latn-RS" sz="1200" dirty="0" smtClean="0"/>
              <a:t>Vlasnici društva mogu sami da sprovedu likvidaciju društva u slučajevima:</a:t>
            </a:r>
          </a:p>
          <a:p>
            <a:r>
              <a:rPr lang="sr-Latn-RS" sz="1200" dirty="0" smtClean="0"/>
              <a:t>Prestanka prirodnih i drugih uslova, izrečene mere zabrane obavljanja delatnosti, istekom vremena, ako se delatnost ne obavlja duže od 2 godine, ništavosti osnivanja p.d. </a:t>
            </a:r>
            <a:endParaRPr lang="sr-Latn-RS" sz="1200" dirty="0"/>
          </a:p>
        </p:txBody>
      </p:sp>
    </p:spTree>
    <p:extLst>
      <p:ext uri="{BB962C8B-B14F-4D97-AF65-F5344CB8AC3E}">
        <p14:creationId xmlns:p14="http://schemas.microsoft.com/office/powerpoint/2010/main" val="1789453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z="1200" dirty="0" smtClean="0"/>
              <a:t>Razlikujemo obaveznu od neobavezne likvidacije društva.</a:t>
            </a:r>
          </a:p>
          <a:p>
            <a:r>
              <a:rPr lang="sr-Latn-RS" sz="1200" dirty="0" smtClean="0"/>
              <a:t>Obavezna likvidacja društva se obavlja po zakonu, a neobavezna može nastati odlukom akcionara, odosno članova društva.</a:t>
            </a:r>
          </a:p>
          <a:p>
            <a:r>
              <a:rPr lang="sr-Latn-RS" sz="1200" dirty="0" smtClean="0"/>
              <a:t>Dobrovoljna-neobavezna likvidacija društva sprovodi se odlukom ortaka, članova ili akcionara. Kod komanditnog društva potrebna je odluka svih komplementara.</a:t>
            </a:r>
          </a:p>
          <a:p>
            <a:r>
              <a:rPr lang="sr-Latn-RS" sz="1200" dirty="0" smtClean="0"/>
              <a:t>Sudska-prinudna likvidacija se sprovodi u slučaju kada vlasnici ne pokrenu postupak, a p.d. Je izrečena mera zabrane obavljanja delatnosti zbog neispunjenja uslova ili ne obaljanja delatnosti duže od 2 god.</a:t>
            </a:r>
          </a:p>
          <a:p>
            <a:r>
              <a:rPr lang="sr-Latn-RS" sz="1200" dirty="0" smtClean="0"/>
              <a:t>Likvidacija se u oba slučaja sprovodi u propisanom postupku: imenovanje likvidatora,, prijava registru, utvrđivanje potraživanja poverilaca, sastavljanje bilansa na početku i kraju, raspodela imovine, namirenje poverilaca itd.</a:t>
            </a:r>
          </a:p>
          <a:p>
            <a:r>
              <a:rPr lang="sr-Latn-RS" sz="1200" dirty="0" smtClean="0"/>
              <a:t>U slučaju kada kada akcionari donesu odluku o likvidaciji i pred sudom izjave da su izmirene obaveze poverioca sprovodi se likvidacija društva po skraćenom postupku. Potraživnje poverioca prema privrednom društvu treba da bude podneto u određenom roku.</a:t>
            </a:r>
          </a:p>
          <a:p>
            <a:r>
              <a:rPr lang="sr-Latn-RS" sz="1200" dirty="0" smtClean="0"/>
              <a:t>Privredno društvo za vreme likvidacije ne može zaključivati nove poslove, već samo poslove u vezi likvidacionog postupka. (prodaja imovine, namirenje poverilaca, naplata potraživanja)</a:t>
            </a:r>
          </a:p>
          <a:p>
            <a:r>
              <a:rPr lang="sr-Latn-RS" sz="1200" dirty="0" smtClean="0"/>
              <a:t>Imovina koja preostane posle likvidacije raspoređuje od strane likvidacionog upravnika vlasnicima društva po pravu prioriteta.</a:t>
            </a:r>
          </a:p>
          <a:p>
            <a:r>
              <a:rPr lang="sr-Latn-RS" sz="1200" dirty="0" smtClean="0"/>
              <a:t>Likvidacioni upravnik odgovara vlasnicima za štetu u postupku likvidacije.</a:t>
            </a:r>
          </a:p>
          <a:p>
            <a:r>
              <a:rPr lang="sr-Latn-RS" sz="1200" dirty="0" smtClean="0"/>
              <a:t>Kada likvidacioni upravnik utvrdi da imovina p.d. </a:t>
            </a:r>
            <a:r>
              <a:rPr lang="sr-Latn-RS" sz="1200" dirty="0"/>
              <a:t>n</a:t>
            </a:r>
            <a:r>
              <a:rPr lang="sr-Latn-RS" sz="1200" dirty="0" smtClean="0"/>
              <a:t>ije dovoljna za namirenje poverilaca dužan je da obustavi postupak i pokrene postupak stečaja. </a:t>
            </a:r>
            <a:endParaRPr lang="sr-Latn-RS" sz="1200" dirty="0"/>
          </a:p>
        </p:txBody>
      </p:sp>
    </p:spTree>
    <p:extLst>
      <p:ext uri="{BB962C8B-B14F-4D97-AF65-F5344CB8AC3E}">
        <p14:creationId xmlns:p14="http://schemas.microsoft.com/office/powerpoint/2010/main" val="633032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z="1200" b="1" dirty="0" smtClean="0"/>
              <a:t>2.STEČAJ- likvidacija insolventnog društva od strane suda- trgovački kraj društva</a:t>
            </a:r>
          </a:p>
          <a:p>
            <a:r>
              <a:rPr lang="sr-Latn-RS" sz="1200" dirty="0" smtClean="0"/>
              <a:t>Stečaj  se sprovodi</a:t>
            </a:r>
            <a:r>
              <a:rPr lang="sr-Latn-RS" sz="1200" b="1" dirty="0" smtClean="0"/>
              <a:t> bankrotstvom i reorganizacijom.</a:t>
            </a:r>
          </a:p>
          <a:p>
            <a:r>
              <a:rPr lang="sr-Latn-RS" sz="1200" b="1" dirty="0" smtClean="0"/>
              <a:t>Bankrotsvo</a:t>
            </a:r>
            <a:r>
              <a:rPr lang="sr-Latn-RS" sz="1200" dirty="0" smtClean="0"/>
              <a:t> je prodaja celokupne imovine stečajnog dužnika jer je nesposobno da plaća svoje obaveze i finansijske teškoće se ne mogu prevazići sanacijom niti prinudnim poravnanjem.</a:t>
            </a:r>
          </a:p>
          <a:p>
            <a:r>
              <a:rPr lang="sr-Latn-RS" sz="1200" b="1" dirty="0" smtClean="0"/>
              <a:t>Reorganizcaija  </a:t>
            </a:r>
            <a:r>
              <a:rPr lang="sr-Latn-RS" sz="1200" dirty="0" smtClean="0"/>
              <a:t>podrazumeva namirenje svih poverilaca stečajnog dužnika u skladu sa planom reorganizacije.</a:t>
            </a:r>
          </a:p>
          <a:p>
            <a:r>
              <a:rPr lang="sr-Latn-RS" sz="1200" b="1" dirty="0" smtClean="0"/>
              <a:t>Cilj stečaja </a:t>
            </a:r>
            <a:r>
              <a:rPr lang="sr-Latn-RS" sz="1200" dirty="0" smtClean="0"/>
              <a:t>je da sve poverioce stečajnog dužnika stavi u isti položaj i namiri njihova potraživanja.</a:t>
            </a:r>
          </a:p>
          <a:p>
            <a:r>
              <a:rPr lang="sr-Latn-RS" sz="1200" b="1" dirty="0" smtClean="0"/>
              <a:t>Načelo jednakog tretamna i ravnopravnosti  </a:t>
            </a:r>
            <a:r>
              <a:rPr lang="sr-Latn-RS" sz="1200" dirty="0" smtClean="0"/>
              <a:t>je osnovno načelo u stečajnom pravu.</a:t>
            </a:r>
          </a:p>
          <a:p>
            <a:r>
              <a:rPr lang="sr-Latn-RS" sz="1200" b="1" dirty="0" smtClean="0"/>
              <a:t>Načelo sudskog sprovođenja</a:t>
            </a:r>
            <a:r>
              <a:rPr lang="sr-Latn-RS" sz="1200" dirty="0" smtClean="0"/>
              <a:t> podrazumeva da postupak sprovodi sud.</a:t>
            </a:r>
          </a:p>
          <a:p>
            <a:r>
              <a:rPr lang="sr-Latn-RS" sz="1200" b="1" dirty="0" smtClean="0"/>
              <a:t>Načelo imperativnosti i prekluzivnosti </a:t>
            </a:r>
            <a:r>
              <a:rPr lang="sr-Latn-RS" sz="1200" dirty="0" smtClean="0"/>
              <a:t>podrazumeva imperativnost propisa i određene rokove.</a:t>
            </a:r>
          </a:p>
          <a:p>
            <a:r>
              <a:rPr lang="sr-Latn-RS" sz="1200" b="1" dirty="0" smtClean="0"/>
              <a:t>Načelo hitnosti.</a:t>
            </a:r>
          </a:p>
          <a:p>
            <a:r>
              <a:rPr lang="sr-Latn-RS" sz="1200" b="1" dirty="0" smtClean="0"/>
              <a:t>Načelo dvostepenosti i načelo javnosti.</a:t>
            </a:r>
          </a:p>
          <a:p>
            <a:r>
              <a:rPr lang="sr-Latn-RS" sz="1200" dirty="0" smtClean="0"/>
              <a:t>Reč bankrotstvo potiče od reči „</a:t>
            </a:r>
            <a:r>
              <a:rPr lang="sr-Latn-RS" sz="1200" b="1" dirty="0" smtClean="0"/>
              <a:t>banca rotta“</a:t>
            </a:r>
            <a:r>
              <a:rPr lang="sr-Latn-RS" sz="1200" dirty="0" smtClean="0"/>
              <a:t> što znači na italijanskom trula klupa. Kada je neki trgovac bio prezadužen njegovu klupu-tezgu na pijaci su ostali trgovci mogli izlomiti.</a:t>
            </a:r>
          </a:p>
          <a:p>
            <a:r>
              <a:rPr lang="sr-Latn-RS" sz="1200" dirty="0" smtClean="0"/>
              <a:t>U Srbiji je institut stečaja uveden 1861.g. Zakonom o stečajnom postupku. Posle II svetskog rata mogućnost stečaja nije bila predviđena. Izvor našeg stečajnog prava je više zakona.</a:t>
            </a:r>
          </a:p>
          <a:p>
            <a:endParaRPr lang="sr-Latn-RS" sz="1200" dirty="0"/>
          </a:p>
        </p:txBody>
      </p:sp>
    </p:spTree>
    <p:extLst>
      <p:ext uri="{BB962C8B-B14F-4D97-AF65-F5344CB8AC3E}">
        <p14:creationId xmlns:p14="http://schemas.microsoft.com/office/powerpoint/2010/main" val="367193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z="1200" dirty="0" smtClean="0"/>
              <a:t>Osnovni i najvažniji </a:t>
            </a:r>
            <a:r>
              <a:rPr lang="sr-Latn-RS" sz="1200" b="1" dirty="0" smtClean="0"/>
              <a:t>Zakon o stečaju </a:t>
            </a:r>
            <a:r>
              <a:rPr lang="sr-Latn-RS" sz="1200" dirty="0" smtClean="0"/>
              <a:t>je donet 2009.g. Na stečaj banaka primenjue se Zakon o sanaciji, stečaju i likvidaciji banaka i drugih finansijskih organizacija.</a:t>
            </a:r>
          </a:p>
          <a:p>
            <a:r>
              <a:rPr lang="sr-Latn-RS" sz="1200" dirty="0" smtClean="0"/>
              <a:t>Bankrostvo nije kraj sveta, jer i posle bankrotstva ima života. Cilj bankrotstva je da preduzeće-dužnik završi u rukama investitora. Važno je da stečaj bude uspešno sproveden za nekoliko meseci. Rok za stečaj je godinu dana.</a:t>
            </a:r>
          </a:p>
          <a:p>
            <a:r>
              <a:rPr lang="sr-Latn-RS" sz="1200" b="1" dirty="0" smtClean="0"/>
              <a:t>U prethodnom stečajnom postupku </a:t>
            </a:r>
            <a:r>
              <a:rPr lang="sr-Latn-RS" sz="1200" dirty="0" smtClean="0"/>
              <a:t>se utvrđuju uslovi za otvaranje stečaja. Može se pristupiti sanaciji p.d. </a:t>
            </a:r>
            <a:r>
              <a:rPr lang="sr-Latn-RS" sz="1200" dirty="0"/>
              <a:t>d</a:t>
            </a:r>
            <a:r>
              <a:rPr lang="sr-Latn-RS" sz="1200" dirty="0" smtClean="0"/>
              <a:t>a bi se izbegao stečaj. </a:t>
            </a:r>
          </a:p>
          <a:p>
            <a:r>
              <a:rPr lang="sr-Latn-RS" sz="1200" b="1" dirty="0" smtClean="0"/>
              <a:t>Sanacija </a:t>
            </a:r>
            <a:r>
              <a:rPr lang="sr-Latn-RS" sz="1200" dirty="0" smtClean="0"/>
              <a:t>je preuzimanje duga društva od strane zainteresovanih trećih lica. Kada na ročištu za otvaranje stečaja treće lice da izjavu na sudu da preuzima dug, stečajno veće može doneti odluku o obustavljanju stečaja.</a:t>
            </a:r>
          </a:p>
          <a:p>
            <a:r>
              <a:rPr lang="sr-Latn-RS" sz="1200" b="1" dirty="0" smtClean="0"/>
              <a:t>Sanaciji</a:t>
            </a:r>
            <a:r>
              <a:rPr lang="sr-Latn-RS" sz="1200" dirty="0" smtClean="0"/>
              <a:t> se najčešće pristupa iz poslovnog interesa ili društvenog. Ona je neobavezna i više poslovna tranakcija. Odobrenjem suda treće lice namiruje dugove društva i obustavlja se stečajni postupak. </a:t>
            </a:r>
          </a:p>
          <a:p>
            <a:r>
              <a:rPr lang="sr-Latn-RS" sz="1200" b="1" dirty="0" smtClean="0"/>
              <a:t>Prinudno poravnanje zajedno sa sanacijom ima za cilj da spreči prestanak društva.</a:t>
            </a:r>
          </a:p>
          <a:p>
            <a:r>
              <a:rPr lang="sr-Latn-RS" sz="1200" b="1" dirty="0" smtClean="0"/>
              <a:t>Prinudno poravnanje je sudski odobren ugovor</a:t>
            </a:r>
            <a:r>
              <a:rPr lang="sr-Latn-RS" sz="1200" dirty="0" smtClean="0"/>
              <a:t> koji se zaključuje između društava (dužnika i poverioca).</a:t>
            </a:r>
          </a:p>
          <a:p>
            <a:r>
              <a:rPr lang="sr-Latn-RS" sz="1200" b="1" dirty="0" smtClean="0"/>
              <a:t>Sadržina prinudnog poravnanja je prolongiranje duga ili opraštanje dela duga.</a:t>
            </a:r>
          </a:p>
          <a:p>
            <a:r>
              <a:rPr lang="sr-Latn-RS" sz="1200" b="1" dirty="0" smtClean="0"/>
              <a:t>Potupak poravnanja se sprovodi u Trgovačkom sudu </a:t>
            </a:r>
            <a:r>
              <a:rPr lang="sr-Latn-RS" sz="1200" dirty="0" smtClean="0"/>
              <a:t>od strane veća poravnanja.</a:t>
            </a:r>
          </a:p>
          <a:p>
            <a:r>
              <a:rPr lang="sr-Latn-RS" sz="1200" b="1" dirty="0" smtClean="0"/>
              <a:t>Stečajni postupak se sprovodi usled tranije insolventnosti društva, preteće nesposobnosti plaćanja i prezaduženosti. </a:t>
            </a:r>
            <a:r>
              <a:rPr lang="sr-Latn-RS" sz="1200" dirty="0" smtClean="0"/>
              <a:t>To su materijalno-pravni uslovi za pokretanje stečajnog postupka. Formalni uslovi za pokretanje stečajnog postupka se odnose na lica koja mogu da pokrenu. To su:</a:t>
            </a:r>
            <a:r>
              <a:rPr lang="sr-Latn-RS" sz="1200" b="1" dirty="0" smtClean="0"/>
              <a:t>stečajni poverilac i stečajni dužnik i javno pravobranilaštvo.</a:t>
            </a:r>
          </a:p>
          <a:p>
            <a:r>
              <a:rPr lang="sr-Latn-RS" sz="1200" b="1" dirty="0" smtClean="0"/>
              <a:t>Posebni slučaj </a:t>
            </a:r>
            <a:r>
              <a:rPr lang="sr-Latn-RS" sz="1200" dirty="0" smtClean="0"/>
              <a:t>kada se stečaj ne sprovodi je kad ima jedan poverilac i kada je imovina dužnika manja od troškova postupka.</a:t>
            </a:r>
            <a:endParaRPr lang="sr-Latn-RS" sz="1200" b="1" dirty="0"/>
          </a:p>
        </p:txBody>
      </p:sp>
    </p:spTree>
    <p:extLst>
      <p:ext uri="{BB962C8B-B14F-4D97-AF65-F5344CB8AC3E}">
        <p14:creationId xmlns:p14="http://schemas.microsoft.com/office/powerpoint/2010/main" val="2188292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z="1200" b="1" dirty="0" smtClean="0"/>
              <a:t>Učesnici u</a:t>
            </a:r>
            <a:r>
              <a:rPr lang="sr-Latn-RS" sz="1200" dirty="0" smtClean="0"/>
              <a:t> stečajnom postupku su: </a:t>
            </a:r>
            <a:r>
              <a:rPr lang="sr-Latn-RS" sz="1200" b="1" dirty="0" smtClean="0"/>
              <a:t>subjekt stečaja, stečajni poverilac i treća lica. Izlični poverilac</a:t>
            </a:r>
            <a:r>
              <a:rPr lang="sr-Latn-RS" sz="1200" dirty="0" smtClean="0"/>
              <a:t> nije stečajni poverilac već lice koje traži da se njegova stvar izdvoji iz stečajne mase jer ima založno pravo.</a:t>
            </a:r>
          </a:p>
          <a:p>
            <a:r>
              <a:rPr lang="sr-Latn-RS" sz="1200" b="1" dirty="0" smtClean="0"/>
              <a:t>Redosled namirenja</a:t>
            </a:r>
            <a:r>
              <a:rPr lang="sr-Latn-RS" sz="1200" dirty="0" smtClean="0"/>
              <a:t> podrazumeva dase prioritetno namire troškovi, a zatim poverioci u zavisnosti u koji isplatni red su svrstani. Poverioci istog isplatnog reda namiruju se srazmerno potraživanju.</a:t>
            </a:r>
          </a:p>
          <a:p>
            <a:r>
              <a:rPr lang="sr-Latn-RS" sz="1200" b="1" dirty="0" smtClean="0"/>
              <a:t>Organi stečajnog postupka</a:t>
            </a:r>
            <a:r>
              <a:rPr lang="sr-Latn-RS" sz="1200" dirty="0" smtClean="0"/>
              <a:t> su: stečajni sudija, stečajni upravnik, skuptina poverioca i odbor poverioca.</a:t>
            </a:r>
          </a:p>
          <a:p>
            <a:r>
              <a:rPr lang="sr-Latn-RS" sz="1200" b="1" dirty="0" smtClean="0"/>
              <a:t>Stečajni postupak </a:t>
            </a:r>
            <a:r>
              <a:rPr lang="sr-Latn-RS" sz="1200" dirty="0" smtClean="0"/>
              <a:t>sprovodi nadležan sud gde je sedište dužnika.</a:t>
            </a:r>
          </a:p>
          <a:p>
            <a:r>
              <a:rPr lang="sr-Latn-RS" sz="1200" b="1" dirty="0" smtClean="0"/>
              <a:t>Stečajni sudija</a:t>
            </a:r>
            <a:r>
              <a:rPr lang="sr-Latn-RS" sz="1200" dirty="0" smtClean="0"/>
              <a:t> odlučuje o pokretanju prethodnog stečajnog postupka, utvrđuje stečajne razloge, i donosi odluku o pokretanju stečajnog postupka, imenuje i razrešava stečajnog upravnika itd.</a:t>
            </a:r>
          </a:p>
          <a:p>
            <a:r>
              <a:rPr lang="sr-Latn-RS" sz="1200" b="1" dirty="0" smtClean="0"/>
              <a:t>Stečajni upravnik </a:t>
            </a:r>
            <a:r>
              <a:rPr lang="sr-Latn-RS" sz="1200" dirty="0" smtClean="0"/>
              <a:t>vodi poslove i zastupa stečajnog dužnika nad kojim se sprovodi postupak. On je stručno i nepristrasno lice. Podnosi izveštaj o stanju stečajne mase.</a:t>
            </a:r>
          </a:p>
          <a:p>
            <a:r>
              <a:rPr lang="sr-Latn-RS" sz="1200" b="1" dirty="0" smtClean="0"/>
              <a:t>Skupština poverilaca</a:t>
            </a:r>
            <a:r>
              <a:rPr lang="sr-Latn-RS" sz="1200" dirty="0" smtClean="0"/>
              <a:t> se formira najkasnije na prvom poverilačkom ročištu. Nju čine svi stečajni poverioci. Razlučni poverioci mogu učestvovatiu skupštini samo do visine potraživanja. Delokrug rada skupštine je da: donese odluku o bankrotstvu stečajnog dužnika, bira i opoziva predsednika skupštine i razmatra izveštaje strečajnog upravnika</a:t>
            </a:r>
          </a:p>
          <a:p>
            <a:r>
              <a:rPr lang="sr-Latn-RS" sz="1200" b="1" dirty="0" smtClean="0"/>
              <a:t>Odbor</a:t>
            </a:r>
            <a:r>
              <a:rPr lang="sr-Latn-RS" sz="1200" dirty="0" smtClean="0"/>
              <a:t> poverilaca  bira skupština poverilaca na prvom ročištu.</a:t>
            </a:r>
          </a:p>
          <a:p>
            <a:r>
              <a:rPr lang="sr-Latn-RS" sz="1200" b="1" dirty="0" smtClean="0"/>
              <a:t>Predlog za pokretanje stečajnog postupka </a:t>
            </a:r>
            <a:r>
              <a:rPr lang="sr-Latn-RS" sz="1200" dirty="0" smtClean="0"/>
              <a:t>mogu podneti: poverioci, dužnik i likvidacioni upravnik.</a:t>
            </a:r>
          </a:p>
          <a:p>
            <a:r>
              <a:rPr lang="sr-Latn-RS" sz="1200" b="1" dirty="0" smtClean="0"/>
              <a:t>Stečajni sudija </a:t>
            </a:r>
            <a:r>
              <a:rPr lang="sr-Latn-RS" sz="1200" dirty="0" smtClean="0"/>
              <a:t>donosi rešenje za pokretanje stečajnog postupka u roku od 3 dana od dostavljanja predloga. Zatim, se zakazuje ročište za utvrđivanje postojanja stečajnog osnova.</a:t>
            </a:r>
          </a:p>
          <a:p>
            <a:endParaRPr lang="sr-Latn-RS" sz="1200" b="1" dirty="0" smtClean="0"/>
          </a:p>
          <a:p>
            <a:endParaRPr lang="sr-Latn-RS" sz="1200" b="1" dirty="0"/>
          </a:p>
        </p:txBody>
      </p:sp>
    </p:spTree>
    <p:extLst>
      <p:ext uri="{BB962C8B-B14F-4D97-AF65-F5344CB8AC3E}">
        <p14:creationId xmlns:p14="http://schemas.microsoft.com/office/powerpoint/2010/main" val="829838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z="1200" dirty="0" smtClean="0"/>
              <a:t>U Rešenju za pokretanje stečajnog postupka određuje se ročište za ispitivanje potraživanja i poverilačko ročište. U stečajnom postupku upravnik sastavlja predlog za stečajnog sudiju o broju prijavljenih, osporenih i utvrđenih potraživanja i dinamiku isplate.</a:t>
            </a:r>
          </a:p>
          <a:p>
            <a:r>
              <a:rPr lang="sr-Latn-RS" sz="1200" dirty="0" smtClean="0"/>
              <a:t>Zatim, se prodaje imovina  i namiruju poverioci.</a:t>
            </a:r>
          </a:p>
          <a:p>
            <a:r>
              <a:rPr lang="sr-Latn-RS" sz="1200" b="1" dirty="0" smtClean="0"/>
              <a:t>Otvaranje stečajnog postupka prouzrokuje niz pravnih posledica.</a:t>
            </a:r>
            <a:endParaRPr lang="sr-Latn-RS" sz="1200" dirty="0" smtClean="0"/>
          </a:p>
          <a:p>
            <a:r>
              <a:rPr lang="sr-Latn-RS" sz="1200" b="1" dirty="0" smtClean="0"/>
              <a:t>Rešenje o bankrotstvu i unovčavanju imovine</a:t>
            </a:r>
            <a:r>
              <a:rPr lang="sr-Latn-RS" sz="1200" dirty="0" smtClean="0"/>
              <a:t> stečajni sudija donosi kada:</a:t>
            </a:r>
            <a:r>
              <a:rPr lang="sr-Latn-RS" sz="1200" b="1" dirty="0" smtClean="0"/>
              <a:t> </a:t>
            </a:r>
            <a:r>
              <a:rPr lang="sr-Latn-RS" sz="1200" dirty="0" smtClean="0"/>
              <a:t>stečajni dužnik ne pokauje interesovanje za reorganizaciju, za bankrotsvo glasa dovoljan broj poverilaca, stečajni dužnik ne sarađuje sa stečajnim upravnikom i ne izvršava naloge stečajnog sudije.</a:t>
            </a:r>
          </a:p>
          <a:p>
            <a:r>
              <a:rPr lang="sr-Latn-RS" sz="1200" b="1" dirty="0" smtClean="0"/>
              <a:t>Reorganizacija</a:t>
            </a:r>
            <a:r>
              <a:rPr lang="sr-Latn-RS" sz="1200" dirty="0" smtClean="0"/>
              <a:t> se sprovodi kada privredno društvo ima uslove da obezbedi povoljnije namirenje poverioca od bankrotstva. Plan reorganizacijemože da se podnese istovremeno sa predlogom za stečak. Stečajni sudija odlučuje šta će da prihvati.</a:t>
            </a:r>
          </a:p>
          <a:p>
            <a:endParaRPr lang="sr-Latn-RS" sz="1200" b="1" dirty="0"/>
          </a:p>
          <a:p>
            <a:r>
              <a:rPr lang="sr-Latn-RS" sz="1200" b="1" dirty="0" smtClean="0"/>
              <a:t>Beograd, 1.11.2020.						</a:t>
            </a:r>
            <a:r>
              <a:rPr lang="sr-Latn-RS" sz="1200" dirty="0" smtClean="0"/>
              <a:t>prof. Ines Besarović</a:t>
            </a:r>
          </a:p>
          <a:p>
            <a:r>
              <a:rPr lang="sr-Latn-RS" sz="1200" b="1" dirty="0" smtClean="0"/>
              <a:t>Pitanja: </a:t>
            </a:r>
          </a:p>
          <a:p>
            <a:r>
              <a:rPr lang="sr-Latn-RS" sz="1200" b="1" dirty="0" smtClean="0"/>
              <a:t>1. Na jednoj stranici napišite glavne karakteristike i razlike likvidacije i stečaja</a:t>
            </a:r>
          </a:p>
          <a:p>
            <a:r>
              <a:rPr lang="sr-Latn-RS" sz="1200" b="1" dirty="0" smtClean="0"/>
              <a:t>2. Navedite primer i dajte komentar uspešnog i neuspešnnog stečaja p.d. </a:t>
            </a:r>
            <a:r>
              <a:rPr lang="sr-Latn-RS" sz="1200" b="1" smtClean="0"/>
              <a:t>U Srbiji</a:t>
            </a:r>
            <a:endParaRPr lang="sr-Latn-RS" sz="1200" b="1" dirty="0" smtClean="0"/>
          </a:p>
        </p:txBody>
      </p:sp>
    </p:spTree>
    <p:extLst>
      <p:ext uri="{BB962C8B-B14F-4D97-AF65-F5344CB8AC3E}">
        <p14:creationId xmlns:p14="http://schemas.microsoft.com/office/powerpoint/2010/main" val="266660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1256</Words>
  <Application>Microsoft Office PowerPoint</Application>
  <PresentationFormat>Widescreen</PresentationFormat>
  <Paragraphs>71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 PREDAVANJE BR. 5  POSLOVNO PRAVO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PREDAVANJE BR. 5  POSLOVNO PRAVO</dc:title>
  <dc:creator>Windows User</dc:creator>
  <cp:lastModifiedBy>Windows User</cp:lastModifiedBy>
  <cp:revision>25</cp:revision>
  <dcterms:created xsi:type="dcterms:W3CDTF">2020-11-01T08:21:11Z</dcterms:created>
  <dcterms:modified xsi:type="dcterms:W3CDTF">2020-11-01T11:03:36Z</dcterms:modified>
</cp:coreProperties>
</file>