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40" autoAdjust="0"/>
  </p:normalViewPr>
  <p:slideViewPr>
    <p:cSldViewPr snapToGrid="0">
      <p:cViewPr varScale="1">
        <p:scale>
          <a:sx n="86" d="100"/>
          <a:sy n="86" d="100"/>
        </p:scale>
        <p:origin x="-848" y="-1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52F8D2-AE98-414B-A007-5D74481BB779}" type="datetimeFigureOut">
              <a:rPr lang="x-none" smtClean="0"/>
              <a:t>28/09/2020</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94E89-5033-4420-B0C6-EF4D2D435645}" type="slidenum">
              <a:rPr lang="x-none" smtClean="0"/>
              <a:t>‹#›</a:t>
            </a:fld>
            <a:endParaRPr lang="x-none"/>
          </a:p>
        </p:txBody>
      </p:sp>
    </p:spTree>
    <p:extLst>
      <p:ext uri="{BB962C8B-B14F-4D97-AF65-F5344CB8AC3E}">
        <p14:creationId xmlns:p14="http://schemas.microsoft.com/office/powerpoint/2010/main" val="1904654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smtClean="0"/>
          </a:p>
        </p:txBody>
      </p:sp>
      <p:sp>
        <p:nvSpPr>
          <p:cNvPr id="4" name="Slide Number Placeholder 3"/>
          <p:cNvSpPr>
            <a:spLocks noGrp="1"/>
          </p:cNvSpPr>
          <p:nvPr>
            <p:ph type="sldNum" sz="quarter" idx="10"/>
          </p:nvPr>
        </p:nvSpPr>
        <p:spPr/>
        <p:txBody>
          <a:bodyPr/>
          <a:lstStyle/>
          <a:p>
            <a:fld id="{57E94E89-5033-4420-B0C6-EF4D2D435645}" type="slidenum">
              <a:rPr lang="x-none" smtClean="0"/>
              <a:t>1</a:t>
            </a:fld>
            <a:endParaRPr lang="x-none"/>
          </a:p>
        </p:txBody>
      </p:sp>
    </p:spTree>
    <p:extLst>
      <p:ext uri="{BB962C8B-B14F-4D97-AF65-F5344CB8AC3E}">
        <p14:creationId xmlns:p14="http://schemas.microsoft.com/office/powerpoint/2010/main" val="256223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x-non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p>
            <a:fld id="{B556B6EA-E527-468F-B15F-06829D919775}" type="datetimeFigureOut">
              <a:rPr lang="x-none" smtClean="0"/>
              <a:t>28/09/2020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265745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p>
            <a:fld id="{B556B6EA-E527-468F-B15F-06829D919775}" type="datetimeFigureOut">
              <a:rPr lang="x-none" smtClean="0"/>
              <a:t>28/09/2020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16137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p>
            <a:fld id="{B556B6EA-E527-468F-B15F-06829D919775}" type="datetimeFigureOut">
              <a:rPr lang="x-none" smtClean="0"/>
              <a:t>28/09/2020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208604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p>
            <a:fld id="{B556B6EA-E527-468F-B15F-06829D919775}" type="datetimeFigureOut">
              <a:rPr lang="x-none" smtClean="0"/>
              <a:t>28/09/2020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284186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x-non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6B6EA-E527-468F-B15F-06829D919775}" type="datetimeFigureOut">
              <a:rPr lang="x-none" smtClean="0"/>
              <a:t>28/09/2020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395474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4"/>
          <p:cNvSpPr>
            <a:spLocks noGrp="1"/>
          </p:cNvSpPr>
          <p:nvPr>
            <p:ph type="dt" sz="half" idx="10"/>
          </p:nvPr>
        </p:nvSpPr>
        <p:spPr/>
        <p:txBody>
          <a:bodyPr/>
          <a:lstStyle/>
          <a:p>
            <a:fld id="{B556B6EA-E527-468F-B15F-06829D919775}" type="datetimeFigureOut">
              <a:rPr lang="x-none" smtClean="0"/>
              <a:t>28/09/2020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3896838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x-non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6"/>
          <p:cNvSpPr>
            <a:spLocks noGrp="1"/>
          </p:cNvSpPr>
          <p:nvPr>
            <p:ph type="dt" sz="half" idx="10"/>
          </p:nvPr>
        </p:nvSpPr>
        <p:spPr/>
        <p:txBody>
          <a:bodyPr/>
          <a:lstStyle/>
          <a:p>
            <a:fld id="{B556B6EA-E527-468F-B15F-06829D919775}" type="datetimeFigureOut">
              <a:rPr lang="x-none" smtClean="0"/>
              <a:t>28/09/2020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310176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2"/>
          <p:cNvSpPr>
            <a:spLocks noGrp="1"/>
          </p:cNvSpPr>
          <p:nvPr>
            <p:ph type="dt" sz="half" idx="10"/>
          </p:nvPr>
        </p:nvSpPr>
        <p:spPr/>
        <p:txBody>
          <a:bodyPr/>
          <a:lstStyle/>
          <a:p>
            <a:fld id="{B556B6EA-E527-468F-B15F-06829D919775}" type="datetimeFigureOut">
              <a:rPr lang="x-none" smtClean="0"/>
              <a:t>28/09/2020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177427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6B6EA-E527-468F-B15F-06829D919775}" type="datetimeFigureOut">
              <a:rPr lang="x-none" smtClean="0"/>
              <a:t>28/09/2020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21962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x-non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6B6EA-E527-468F-B15F-06829D919775}" type="datetimeFigureOut">
              <a:rPr lang="x-none" smtClean="0"/>
              <a:t>28/09/2020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272175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x-non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6B6EA-E527-468F-B15F-06829D919775}" type="datetimeFigureOut">
              <a:rPr lang="x-none" smtClean="0"/>
              <a:t>28/09/2020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F6F9E04-832F-4E49-A5CC-878207C10E01}" type="slidenum">
              <a:rPr lang="x-none" smtClean="0"/>
              <a:t>‹#›</a:t>
            </a:fld>
            <a:endParaRPr lang="x-none"/>
          </a:p>
        </p:txBody>
      </p:sp>
    </p:spTree>
    <p:extLst>
      <p:ext uri="{BB962C8B-B14F-4D97-AF65-F5344CB8AC3E}">
        <p14:creationId xmlns:p14="http://schemas.microsoft.com/office/powerpoint/2010/main" val="13236696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x-non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6B6EA-E527-468F-B15F-06829D919775}" type="datetimeFigureOut">
              <a:rPr lang="x-none" smtClean="0"/>
              <a:t>28/09/2020</a:t>
            </a:fld>
            <a:endParaRPr lang="x-non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F9E04-832F-4E49-A5CC-878207C10E01}" type="slidenum">
              <a:rPr lang="x-none" smtClean="0"/>
              <a:t>‹#›</a:t>
            </a:fld>
            <a:endParaRPr lang="x-none"/>
          </a:p>
        </p:txBody>
      </p:sp>
    </p:spTree>
    <p:extLst>
      <p:ext uri="{BB962C8B-B14F-4D97-AF65-F5344CB8AC3E}">
        <p14:creationId xmlns:p14="http://schemas.microsoft.com/office/powerpoint/2010/main" val="359997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113" y="383975"/>
            <a:ext cx="9140142" cy="989472"/>
          </a:xfrm>
        </p:spPr>
        <p:txBody>
          <a:bodyPr>
            <a:normAutofit/>
          </a:bodyPr>
          <a:lstStyle/>
          <a:p>
            <a:r>
              <a:rPr lang="x-none" sz="4000" b="1" dirty="0" smtClean="0"/>
              <a:t>POSLOVNO PRAVO</a:t>
            </a:r>
            <a:endParaRPr lang="x-none" sz="4000" b="1" dirty="0"/>
          </a:p>
        </p:txBody>
      </p:sp>
      <p:sp>
        <p:nvSpPr>
          <p:cNvPr id="3" name="Subtitle 2"/>
          <p:cNvSpPr>
            <a:spLocks noGrp="1"/>
          </p:cNvSpPr>
          <p:nvPr>
            <p:ph type="subTitle" idx="1"/>
          </p:nvPr>
        </p:nvSpPr>
        <p:spPr>
          <a:xfrm>
            <a:off x="534507" y="1299605"/>
            <a:ext cx="10918499" cy="5390406"/>
          </a:xfrm>
        </p:spPr>
        <p:txBody>
          <a:bodyPr>
            <a:normAutofit/>
          </a:bodyPr>
          <a:lstStyle/>
          <a:p>
            <a:pPr algn="l"/>
            <a:endParaRPr lang="x-none" b="1" dirty="0" smtClean="0"/>
          </a:p>
          <a:p>
            <a:pPr algn="l"/>
            <a:r>
              <a:rPr lang="x-none" b="1" dirty="0" smtClean="0"/>
              <a:t>1.Pojam poslovnog prava</a:t>
            </a:r>
          </a:p>
          <a:p>
            <a:pPr algn="l"/>
            <a:endParaRPr lang="x-none" sz="1600" dirty="0" smtClean="0"/>
          </a:p>
          <a:p>
            <a:pPr algn="l"/>
            <a:r>
              <a:rPr lang="x-none" sz="1600" dirty="0" smtClean="0"/>
              <a:t>-Poslovno pravo (bussiness law) je složena pravna disciplina koja se bavi pravnim položajem privrednih subjekata i njihovim pravnim položajem na tržištu.</a:t>
            </a:r>
          </a:p>
          <a:p>
            <a:pPr algn="l"/>
            <a:r>
              <a:rPr lang="x-none" sz="1600" dirty="0" smtClean="0"/>
              <a:t>-Poslovno pravo čini sistematizovan skup pravnih normi i pravila koja regulišu status i pravno poslovanje subjekata na tržištu.</a:t>
            </a:r>
          </a:p>
          <a:p>
            <a:pPr algn="l"/>
            <a:r>
              <a:rPr lang="x-none" sz="1600" dirty="0" smtClean="0"/>
              <a:t>-Širina predmeta izučavanja ove pravne discipline govori u prilog upotrebe termina „poslovno pravo“. Upotreba termina predstavlja stvar konvencije. Međutim, širenje predmeta trgovačkog prava dovelo je do stvaranja poslovnog prava.</a:t>
            </a:r>
          </a:p>
          <a:p>
            <a:pPr algn="l"/>
            <a:r>
              <a:rPr lang="x-none" sz="1600" dirty="0" smtClean="0"/>
              <a:t>-Opsežnost predmeta  izučavanja ove pravne discipline doprinosi specijalizaciji poslovnog prava iz kojeg se stvaraju samostalne discipline.</a:t>
            </a:r>
          </a:p>
          <a:p>
            <a:pPr algn="l"/>
            <a:r>
              <a:rPr lang="x-none" sz="1600" dirty="0" smtClean="0"/>
              <a:t>-Poslovno pravo je komercijalizacija normi građanskog prava iz koga je nastalo.</a:t>
            </a:r>
          </a:p>
          <a:p>
            <a:pPr algn="l"/>
            <a:r>
              <a:rPr lang="x-none" sz="1600" dirty="0" smtClean="0"/>
              <a:t>-Poslovno pravo javlja se kao domaće (nacionalno) pravo i kao međunarodno poslovno pravo.</a:t>
            </a:r>
          </a:p>
          <a:p>
            <a:pPr algn="l"/>
            <a:r>
              <a:rPr lang="x-none" sz="1600" dirty="0" smtClean="0"/>
              <a:t>-Poslovno pravo domaće obuhvata veći broj samostalnih pravnih grana: pravo privrednih društava (kompanijsko pravo), ugovorno privredno pravo, pravo industrijske svojine, pravo osiguranja, bankarsko pravo, berzansko pravo, pravo hartija od vrednosti. </a:t>
            </a:r>
            <a:endParaRPr lang="x-none" sz="1600" dirty="0"/>
          </a:p>
        </p:txBody>
      </p:sp>
    </p:spTree>
    <p:extLst>
      <p:ext uri="{BB962C8B-B14F-4D97-AF65-F5344CB8AC3E}">
        <p14:creationId xmlns:p14="http://schemas.microsoft.com/office/powerpoint/2010/main" val="10085441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400" b="1" dirty="0" smtClean="0">
                <a:latin typeface="+mn-lt"/>
              </a:rPr>
              <a:t>2. Predmet poslovnog prava</a:t>
            </a:r>
            <a:endParaRPr lang="x-none" sz="2400" b="1" dirty="0">
              <a:latin typeface="+mn-lt"/>
            </a:endParaRPr>
          </a:p>
        </p:txBody>
      </p:sp>
      <p:sp>
        <p:nvSpPr>
          <p:cNvPr id="3" name="Content Placeholder 2"/>
          <p:cNvSpPr>
            <a:spLocks noGrp="1"/>
          </p:cNvSpPr>
          <p:nvPr>
            <p:ph idx="1"/>
          </p:nvPr>
        </p:nvSpPr>
        <p:spPr/>
        <p:txBody>
          <a:bodyPr>
            <a:normAutofit/>
          </a:bodyPr>
          <a:lstStyle/>
          <a:p>
            <a:pPr marL="0" indent="0">
              <a:buNone/>
            </a:pPr>
            <a:endParaRPr lang="x-none" sz="1200" dirty="0" smtClean="0"/>
          </a:p>
          <a:p>
            <a:pPr marL="0" indent="0">
              <a:buNone/>
            </a:pPr>
            <a:r>
              <a:rPr lang="x-none" sz="1200" dirty="0" smtClean="0"/>
              <a:t>-Predmet poslovnog prava su pravni odnosi koji nastaju kao posledice privrednog poslovanja. Poslovno pravo preuzima pravne norme iz pojedinih samostalnih grana prava  i sistematizuje ih za potrebe regulisanja pravnih odnosa u koje stupaju poslovni subjekti na tržištu.</a:t>
            </a:r>
          </a:p>
          <a:p>
            <a:pPr marL="0" indent="0">
              <a:buNone/>
            </a:pPr>
            <a:r>
              <a:rPr lang="x-none" sz="1200" dirty="0" smtClean="0"/>
              <a:t>-Predmet ove grane prava obuhvata  uže pravne oblasti.</a:t>
            </a:r>
          </a:p>
          <a:p>
            <a:pPr marL="0" indent="0">
              <a:buNone/>
            </a:pPr>
            <a:r>
              <a:rPr lang="x-none" sz="1200" dirty="0" smtClean="0"/>
              <a:t>-Predmet našeg izučavanja biće:</a:t>
            </a:r>
          </a:p>
          <a:p>
            <a:pPr marL="0" indent="0">
              <a:buNone/>
            </a:pPr>
            <a:r>
              <a:rPr lang="x-none" sz="1200" dirty="0" smtClean="0"/>
              <a:t>-kompanijsko pravo ili pravo privrednih društava,</a:t>
            </a:r>
          </a:p>
          <a:p>
            <a:pPr marL="0" indent="0">
              <a:buNone/>
            </a:pPr>
            <a:r>
              <a:rPr lang="x-none" sz="1200" dirty="0" smtClean="0"/>
              <a:t>-trgovinsko pravo koje obuhvata ugovore u privredi,</a:t>
            </a:r>
          </a:p>
          <a:p>
            <a:pPr marL="0" indent="0">
              <a:buNone/>
            </a:pPr>
            <a:r>
              <a:rPr lang="x-none" sz="1200" dirty="0" smtClean="0"/>
              <a:t>-bankarski poslovi i</a:t>
            </a:r>
          </a:p>
          <a:p>
            <a:pPr marL="0" indent="0">
              <a:buNone/>
            </a:pPr>
            <a:r>
              <a:rPr lang="x-none" sz="1200" dirty="0" smtClean="0"/>
              <a:t>-pravo industrijske svojine.</a:t>
            </a:r>
          </a:p>
          <a:p>
            <a:pPr marL="0" indent="0">
              <a:buNone/>
            </a:pPr>
            <a:r>
              <a:rPr lang="x-none" sz="1200" dirty="0" smtClean="0"/>
              <a:t>Predmet izučavanja ovog predmeta biće: </a:t>
            </a:r>
          </a:p>
          <a:p>
            <a:pPr marL="0" indent="0">
              <a:buNone/>
            </a:pPr>
            <a:r>
              <a:rPr lang="x-none" sz="1200" dirty="0" smtClean="0"/>
              <a:t>-Pravo privrednih društava (kompanisko pravo) koje izučava pravni položaj privrednih društava i preduzetnika, odnosno pravila o nastanku, obeležijima, pravnim načelima poslovanja, o istupanju u pravnom prometu, o pravima i obavezama osnivača, članova i akcionara, povezivanju i reorganizaciji p.d. , o organinima p.d. O udruživanju i prestanku preduzetnika, i likvidaciji i stečaju p.d.</a:t>
            </a:r>
          </a:p>
          <a:p>
            <a:pPr marL="0" indent="0">
              <a:buNone/>
            </a:pPr>
            <a:r>
              <a:rPr lang="x-none" sz="1200" dirty="0" smtClean="0"/>
              <a:t>-Trgovinsko pravo koje izučava ugovore u privredi, bankarsko poslovanje, hartije od vrednosti i industrijsku svojinu.</a:t>
            </a:r>
            <a:endParaRPr lang="x-none" sz="1200" dirty="0"/>
          </a:p>
        </p:txBody>
      </p:sp>
    </p:spTree>
    <p:extLst>
      <p:ext uri="{BB962C8B-B14F-4D97-AF65-F5344CB8AC3E}">
        <p14:creationId xmlns:p14="http://schemas.microsoft.com/office/powerpoint/2010/main" val="1156025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400" b="1" dirty="0" smtClean="0">
                <a:latin typeface="+mn-lt"/>
              </a:rPr>
              <a:t>3. Istorijski razvoj poslovnog prava</a:t>
            </a:r>
            <a:endParaRPr lang="x-none" sz="2400" b="1" dirty="0">
              <a:latin typeface="+mn-lt"/>
            </a:endParaRPr>
          </a:p>
        </p:txBody>
      </p:sp>
      <p:sp>
        <p:nvSpPr>
          <p:cNvPr id="3" name="Content Placeholder 2"/>
          <p:cNvSpPr>
            <a:spLocks noGrp="1"/>
          </p:cNvSpPr>
          <p:nvPr>
            <p:ph idx="1"/>
          </p:nvPr>
        </p:nvSpPr>
        <p:spPr/>
        <p:txBody>
          <a:bodyPr>
            <a:normAutofit/>
          </a:bodyPr>
          <a:lstStyle/>
          <a:p>
            <a:pPr marL="0" indent="0">
              <a:buNone/>
            </a:pPr>
            <a:endParaRPr lang="x-none" sz="1400" dirty="0" smtClean="0"/>
          </a:p>
          <a:p>
            <a:pPr>
              <a:buFontTx/>
              <a:buChar char="-"/>
            </a:pPr>
            <a:r>
              <a:rPr lang="x-none" sz="1400" dirty="0" smtClean="0"/>
              <a:t>Istorijskom evolucijom iz građanskog prava izdvojilo se trgovinsko pravo odnosno poslovno pravo.</a:t>
            </a:r>
          </a:p>
          <a:p>
            <a:pPr>
              <a:buFontTx/>
              <a:buChar char="-"/>
            </a:pPr>
            <a:r>
              <a:rPr lang="x-none" sz="1400" dirty="0" smtClean="0"/>
              <a:t>Praksa je pokazala da su mnoga pravila trgovačkog prava razvijenija od pravila građanskog prava.</a:t>
            </a:r>
          </a:p>
          <a:p>
            <a:pPr>
              <a:buFontTx/>
              <a:buChar char="-"/>
            </a:pPr>
            <a:r>
              <a:rPr lang="x-none" sz="1400" dirty="0" smtClean="0"/>
              <a:t>Trgovačko pravo imalo je povratni uticaj na građansko pravo, kao posledica razvoja trgovinskih odnosa i zakonodavstva.</a:t>
            </a:r>
          </a:p>
          <a:p>
            <a:pPr>
              <a:buFontTx/>
              <a:buChar char="-"/>
            </a:pPr>
            <a:r>
              <a:rPr lang="x-none" sz="1400" dirty="0" smtClean="0"/>
              <a:t>U starom veku, građansko pravo je zadovoljavalo sve potrebe trgovinskog prometa.</a:t>
            </a:r>
          </a:p>
          <a:p>
            <a:pPr>
              <a:buFontTx/>
              <a:buChar char="-"/>
            </a:pPr>
            <a:r>
              <a:rPr lang="x-none" sz="1400" dirty="0" smtClean="0"/>
              <a:t>Međutim, Hamurabijev zakonik iz 2000g.pre naše ere je poznavao prodaju, posredovanje, poslove prevoza, zajam sa kamatom</a:t>
            </a:r>
          </a:p>
          <a:p>
            <a:pPr marL="0" indent="0">
              <a:buNone/>
            </a:pPr>
            <a:r>
              <a:rPr lang="x-none" sz="1400" dirty="0" smtClean="0"/>
              <a:t>      I kreditne poslove. Feničani, kao trgovački narod doneli su na ostrvu Rodos u 7.v.pre n.e. Rodoski zakon o bacanju robe u more. Stari grci su        takođe poznavali neka pravila.</a:t>
            </a:r>
          </a:p>
          <a:p>
            <a:pPr marL="0" indent="0">
              <a:buNone/>
            </a:pPr>
            <a:r>
              <a:rPr lang="x-none" sz="1400" dirty="0" smtClean="0"/>
              <a:t>- U srednjem veku sa procvatom trgovine razvilo se trgovinsko pravo, posle XI veka u italijanskim gradovima. Trgovci su bili prinuđeni da stvaraju trgovačka pravila. Razvoju trgovačkog prava (jus mercatorum) su doprinele asocijacije trgovaca (cehovi i gilde). Trgovačko pravo u srednjem veku je imalo međunarodni karakter.</a:t>
            </a:r>
          </a:p>
          <a:p>
            <a:pPr marL="0" indent="0">
              <a:buNone/>
            </a:pPr>
            <a:r>
              <a:rPr lang="x-none" sz="1400" dirty="0" smtClean="0"/>
              <a:t>-Novi vek karakteriše kodifikacija trgovačkog prava. U Francuskoj, za vreme Napoleona donet je 1807 Trgovinski zakonik (Code de commerce). Kodifikacija trgovinskog prava nije svuda izvršena na isti način. Savremeno trgovačko pravo ima univerzalni i regionalni karakter. Imamo prodor javnog prava u privatno i uticaj informatike na novo trgovačko pravo.</a:t>
            </a:r>
            <a:endParaRPr lang="x-none" sz="1400" dirty="0"/>
          </a:p>
          <a:p>
            <a:pPr marL="0" indent="0">
              <a:buNone/>
            </a:pPr>
            <a:endParaRPr lang="x-none" sz="1400" dirty="0"/>
          </a:p>
        </p:txBody>
      </p:sp>
    </p:spTree>
    <p:extLst>
      <p:ext uri="{BB962C8B-B14F-4D97-AF65-F5344CB8AC3E}">
        <p14:creationId xmlns:p14="http://schemas.microsoft.com/office/powerpoint/2010/main" val="319304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400" b="1" dirty="0" smtClean="0">
                <a:latin typeface="+mn-lt"/>
              </a:rPr>
              <a:t>4. IZVORI POSLOVNOG PRAVA</a:t>
            </a:r>
            <a:endParaRPr lang="x-none" sz="2400" b="1" dirty="0">
              <a:latin typeface="+mn-lt"/>
            </a:endParaRPr>
          </a:p>
        </p:txBody>
      </p:sp>
      <p:sp>
        <p:nvSpPr>
          <p:cNvPr id="3" name="Content Placeholder 2"/>
          <p:cNvSpPr>
            <a:spLocks noGrp="1"/>
          </p:cNvSpPr>
          <p:nvPr>
            <p:ph idx="1"/>
          </p:nvPr>
        </p:nvSpPr>
        <p:spPr/>
        <p:txBody>
          <a:bodyPr/>
          <a:lstStyle/>
          <a:p>
            <a:pPr marL="0" indent="0">
              <a:buNone/>
            </a:pPr>
            <a:endParaRPr lang="x-none" sz="1200" dirty="0" smtClean="0"/>
          </a:p>
          <a:p>
            <a:pPr marL="0" indent="0">
              <a:buNone/>
            </a:pPr>
            <a:r>
              <a:rPr lang="x-none" sz="1200" dirty="0" smtClean="0"/>
              <a:t>-Izvor prava u formalnom smislu je opšti pravni akt koji sadrži opšte pravne norme koje se odnose na sve pojedinačne slučajeve. Svaki pojedinačan slučaj se rešava pojedinačnim pravnim aktom. Stvaranje pojedinačne pravne norme podseća na izviranje, pa se zato koristi izraz izvor prava.</a:t>
            </a:r>
          </a:p>
          <a:p>
            <a:pPr marL="0" indent="0">
              <a:buNone/>
            </a:pPr>
            <a:r>
              <a:rPr lang="x-none" sz="1200" dirty="0" smtClean="0"/>
              <a:t>-Po načinu nastajanja razlikujemo heteronomne i autonomne izvore prava.</a:t>
            </a:r>
          </a:p>
          <a:p>
            <a:pPr marL="0" indent="0">
              <a:buNone/>
            </a:pPr>
            <a:r>
              <a:rPr lang="x-none" sz="1200" dirty="0" smtClean="0"/>
              <a:t>-Prema poreklu razlikujemo domaće i međunarodne izvore prava.</a:t>
            </a:r>
          </a:p>
          <a:p>
            <a:pPr marL="0" indent="0">
              <a:buNone/>
            </a:pPr>
            <a:r>
              <a:rPr lang="x-none" sz="1200" dirty="0" smtClean="0"/>
              <a:t>-Postoji više izvora poslovnog prava. To su različiti opšti pravni akti koji sadrže opšte pravne norme kojima se uređuje privrednopravno poslovanje, a koje priznaje pravni poredak.</a:t>
            </a:r>
          </a:p>
          <a:p>
            <a:pPr marL="0" indent="0">
              <a:buNone/>
            </a:pPr>
            <a:r>
              <a:rPr lang="x-none" sz="1200" dirty="0" smtClean="0"/>
              <a:t>-Značajni izvori poslovnog prava su: Ustav, zakoni i podzakonski propisi.</a:t>
            </a:r>
          </a:p>
          <a:p>
            <a:pPr marL="0" indent="0">
              <a:buNone/>
            </a:pPr>
            <a:r>
              <a:rPr lang="x-none" sz="1200" dirty="0" smtClean="0"/>
              <a:t>-Takođe, izvori poslovnog prava su: uzanse, poslovn običaji, koji se ne pojavljuju ni u jednoj drugoj grani prava i opšti uslovi poslovanja.</a:t>
            </a:r>
          </a:p>
          <a:p>
            <a:pPr marL="0" indent="0">
              <a:buNone/>
            </a:pPr>
            <a:r>
              <a:rPr lang="x-none" sz="1200" dirty="0" smtClean="0"/>
              <a:t>-Ustav iz 2006.godine je izvor prava najviše pravne snage.</a:t>
            </a:r>
          </a:p>
          <a:p>
            <a:pPr marL="0" indent="0">
              <a:buNone/>
            </a:pPr>
            <a:r>
              <a:rPr lang="x-none" sz="1200" dirty="0" smtClean="0"/>
              <a:t>-Skupština donosi ustav i zakone koji moraju biti u skladu sa Ustavom.</a:t>
            </a:r>
          </a:p>
          <a:p>
            <a:pPr marL="0" indent="0">
              <a:buNone/>
            </a:pPr>
            <a:r>
              <a:rPr lang="x-none" sz="1200" dirty="0" smtClean="0"/>
              <a:t>-Norme sadržane u zakonu mogu biti imperativne i dispozitivne.</a:t>
            </a:r>
          </a:p>
          <a:p>
            <a:pPr marL="0" indent="0">
              <a:buNone/>
            </a:pPr>
            <a:r>
              <a:rPr lang="x-none" sz="1200" dirty="0" smtClean="0"/>
              <a:t>-Izvor našeg poslovnog prava su brojni zakoni. Trgovinski zakoni su osnovni izvor poslovnog prava. Zakon o privrednim društvima je osnovni izvor statusnog dela poslovnog prava.</a:t>
            </a:r>
          </a:p>
          <a:p>
            <a:pPr marL="0" indent="0">
              <a:buNone/>
            </a:pPr>
            <a:r>
              <a:rPr lang="x-none" sz="1200" dirty="0" smtClean="0"/>
              <a:t>-Podzakonski propisi su niži pravni akti od zakona koji se donose na osnovu ovlašćenja iz zakona. To su: uredbe, odluke, pravilnik, naredbe itd.</a:t>
            </a:r>
            <a:endParaRPr lang="x-none" sz="1200" dirty="0"/>
          </a:p>
        </p:txBody>
      </p:sp>
    </p:spTree>
    <p:extLst>
      <p:ext uri="{BB962C8B-B14F-4D97-AF65-F5344CB8AC3E}">
        <p14:creationId xmlns:p14="http://schemas.microsoft.com/office/powerpoint/2010/main" val="335084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078" y="413511"/>
            <a:ext cx="11237683" cy="6054977"/>
          </a:xfrm>
        </p:spPr>
        <p:txBody>
          <a:bodyPr>
            <a:normAutofit/>
          </a:bodyPr>
          <a:lstStyle/>
          <a:p>
            <a:pPr marL="0" indent="0">
              <a:buNone/>
            </a:pPr>
            <a:endParaRPr lang="x-none" sz="1200" dirty="0"/>
          </a:p>
          <a:p>
            <a:pPr marL="0" indent="0">
              <a:buNone/>
            </a:pPr>
            <a:r>
              <a:rPr lang="x-none" sz="1200" dirty="0" smtClean="0"/>
              <a:t>-Sudska i arbitražna praksa su izvori prava u anglosaksonskim zemljama.</a:t>
            </a:r>
          </a:p>
          <a:p>
            <a:pPr marL="0" indent="0">
              <a:buNone/>
            </a:pPr>
            <a:r>
              <a:rPr lang="x-none" sz="1200" dirty="0" smtClean="0"/>
              <a:t>-U našem pravnom sistemu sudovi primenjuju zakone-pravo u cilju rešavanja spora.</a:t>
            </a:r>
          </a:p>
          <a:p>
            <a:pPr marL="0" indent="0">
              <a:buNone/>
            </a:pPr>
            <a:r>
              <a:rPr lang="x-none" sz="1200" dirty="0" smtClean="0"/>
              <a:t>-Pravna nauka je interpretativni izvor prava, jer ona ne stvara pravo. Ona ne obavezuje sudove. U rimskom pravu, postojala je ustanova „jus respondendi“</a:t>
            </a:r>
          </a:p>
          <a:p>
            <a:pPr marL="0" indent="0">
              <a:buNone/>
            </a:pPr>
            <a:r>
              <a:rPr lang="x-none" sz="1200" dirty="0" smtClean="0"/>
              <a:t>-pravo uglednih pravnika da daju odgovor ili mišljenje na pitanja stranaka i sudova. To se zadržalo samo u Švajcarskoj.</a:t>
            </a:r>
          </a:p>
          <a:p>
            <a:pPr marL="0" indent="0">
              <a:buNone/>
            </a:pPr>
            <a:r>
              <a:rPr lang="x-none" sz="1200" dirty="0" smtClean="0"/>
              <a:t>-Poslovni trgovački običaji su opšte prihvaćena trgovinska praksa nastala u praksi privrednog poslovanja. Poslovni običaj je izvor prava samo ako nije protivan javnom poredku i ako je razuman, izvestan i notoran. Razlikujemo kodifikovane poslovne običaje, tzv. uzanse od nekodifikovanih običaja. Običaji se dele na običaje jedne struke i običaje zajedničke svim trgovinskim strukama.</a:t>
            </a:r>
          </a:p>
          <a:p>
            <a:pPr marL="0" indent="0">
              <a:buNone/>
            </a:pPr>
            <a:r>
              <a:rPr lang="x-none" sz="1200" dirty="0" smtClean="0"/>
              <a:t>-Kodifikovani običaji se dokazuju kao zakoni.</a:t>
            </a:r>
          </a:p>
          <a:p>
            <a:pPr marL="0" indent="0">
              <a:buNone/>
            </a:pPr>
            <a:r>
              <a:rPr lang="x-none" sz="1200" dirty="0" smtClean="0"/>
              <a:t>-Formularno ugovorno pravo, pored opštih uslova poslovanja, poznaje i adhezione i tipske ugovore.</a:t>
            </a:r>
          </a:p>
          <a:p>
            <a:pPr marL="0" indent="0">
              <a:buNone/>
            </a:pPr>
            <a:r>
              <a:rPr lang="x-none" sz="1200" dirty="0" smtClean="0"/>
              <a:t>-Adhezini ugovori imaju napred utvrđenu sadržinu. Tipski ugovori imaju takođe utvrđenu sadržinu, ali se dozvoljava mogućnost odstupanja.</a:t>
            </a:r>
          </a:p>
          <a:p>
            <a:pPr marL="0" indent="0">
              <a:buNone/>
            </a:pPr>
            <a:r>
              <a:rPr lang="x-none" sz="1200" dirty="0" smtClean="0"/>
              <a:t>-Trgovački termini spadaju u poslovne običaje. Označavaju određene pojmove u ugovorima o trgovačkom poslovanju. Najznačajniji trovački termini su transportne klauzule. One određuju prava i obaveze ugovornih strana.</a:t>
            </a:r>
          </a:p>
          <a:p>
            <a:pPr marL="0" indent="0">
              <a:buNone/>
            </a:pPr>
            <a:r>
              <a:rPr lang="x-none" sz="1200" dirty="0" smtClean="0"/>
              <a:t>-Hijerarhija izvora poslovnog prava je sledeća:</a:t>
            </a:r>
          </a:p>
          <a:p>
            <a:pPr marL="0" indent="0">
              <a:buNone/>
            </a:pPr>
            <a:r>
              <a:rPr lang="x-none" sz="1200" dirty="0" smtClean="0"/>
              <a:t>-imperativni zakonski propisi,</a:t>
            </a:r>
          </a:p>
          <a:p>
            <a:pPr marL="0" indent="0">
              <a:buNone/>
            </a:pPr>
            <a:r>
              <a:rPr lang="x-none" sz="1200" dirty="0" smtClean="0"/>
              <a:t>-ugovor,</a:t>
            </a:r>
          </a:p>
          <a:p>
            <a:pPr marL="0" indent="0">
              <a:buNone/>
            </a:pPr>
            <a:r>
              <a:rPr lang="x-none" sz="1200" dirty="0" smtClean="0"/>
              <a:t>-opšti uslovi poslovanja,</a:t>
            </a:r>
          </a:p>
          <a:p>
            <a:pPr marL="0" indent="0">
              <a:buNone/>
            </a:pPr>
            <a:r>
              <a:rPr lang="x-none" sz="1200" dirty="0" smtClean="0"/>
              <a:t>-dispozitivni zakonski propisi,</a:t>
            </a:r>
          </a:p>
          <a:p>
            <a:pPr marL="0" indent="0">
              <a:buNone/>
            </a:pPr>
            <a:r>
              <a:rPr lang="x-none" sz="1200" dirty="0" smtClean="0"/>
              <a:t>-posebne uzanse, posebni trgovački običaji, opšte uzanse, opšti trgovački običaji, dispozitivni posebni zakonski propisi, sudska i arbitražna praksa i pravna nauka.</a:t>
            </a:r>
            <a:endParaRPr lang="x-none" sz="1200" dirty="0"/>
          </a:p>
        </p:txBody>
      </p:sp>
    </p:spTree>
    <p:extLst>
      <p:ext uri="{BB962C8B-B14F-4D97-AF65-F5344CB8AC3E}">
        <p14:creationId xmlns:p14="http://schemas.microsoft.com/office/powerpoint/2010/main" val="960744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1094</Words>
  <Application>Microsoft Macintosh PowerPoint</Application>
  <PresentationFormat>Personnalisé</PresentationFormat>
  <Paragraphs>63</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Office Theme</vt:lpstr>
      <vt:lpstr>POSLOVNO PRAVO</vt:lpstr>
      <vt:lpstr>2. Predmet poslovnog prava</vt:lpstr>
      <vt:lpstr>3. Istorijski razvoj poslovnog prava</vt:lpstr>
      <vt:lpstr>4. IZVORI POSLOVNOG PRAVA</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POSLOVNO PRAVO</dc:title>
  <dc:creator>Windows User</dc:creator>
  <cp:lastModifiedBy>Zaïna Idoudre</cp:lastModifiedBy>
  <cp:revision>26</cp:revision>
  <dcterms:created xsi:type="dcterms:W3CDTF">2020-09-28T10:17:30Z</dcterms:created>
  <dcterms:modified xsi:type="dcterms:W3CDTF">2020-09-28T18:43:51Z</dcterms:modified>
</cp:coreProperties>
</file>