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539" r:id="rId2"/>
    <p:sldId id="912" r:id="rId3"/>
    <p:sldId id="913" r:id="rId4"/>
    <p:sldId id="914" r:id="rId5"/>
    <p:sldId id="915" r:id="rId6"/>
    <p:sldId id="916" r:id="rId7"/>
    <p:sldId id="990" r:id="rId8"/>
    <p:sldId id="917" r:id="rId9"/>
    <p:sldId id="1002" r:id="rId10"/>
    <p:sldId id="964" r:id="rId11"/>
    <p:sldId id="965" r:id="rId12"/>
    <p:sldId id="918" r:id="rId13"/>
    <p:sldId id="1018" r:id="rId14"/>
    <p:sldId id="1000" r:id="rId15"/>
    <p:sldId id="920" r:id="rId16"/>
    <p:sldId id="921" r:id="rId17"/>
    <p:sldId id="922" r:id="rId18"/>
    <p:sldId id="997" r:id="rId19"/>
    <p:sldId id="930" r:id="rId20"/>
    <p:sldId id="931" r:id="rId21"/>
    <p:sldId id="932" r:id="rId22"/>
    <p:sldId id="999" r:id="rId23"/>
    <p:sldId id="933" r:id="rId24"/>
    <p:sldId id="991" r:id="rId25"/>
    <p:sldId id="1019" r:id="rId2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CCFF"/>
    <a:srgbClr val="99FF33"/>
    <a:srgbClr val="00CCFF"/>
    <a:srgbClr val="66FF33"/>
    <a:srgbClr val="FFFF00"/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091" autoAdjust="0"/>
  </p:normalViewPr>
  <p:slideViewPr>
    <p:cSldViewPr>
      <p:cViewPr varScale="1">
        <p:scale>
          <a:sx n="99" d="100"/>
          <a:sy n="99" d="100"/>
        </p:scale>
        <p:origin x="19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viewProps" Target="viewProps.xml" 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53AAD7-D6BF-432C-BB1B-9FFC5F4DBF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F83DB79-0510-44AF-8D53-83A1C5052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251509C-2A96-4DFE-B73F-53B3D8DD54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5EC03D8-7961-4C38-B0C4-492C1FBAD9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467DBF89-184F-4E22-96BD-082680F5D1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8C18345-7457-45A2-9B2A-998FD6E3D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8894763"/>
            <a:ext cx="2238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274579E-75C5-43B5-BBEC-936ABD0FA8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288049-CA7F-461C-AB78-DF95750F5A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DBC292-0F95-4E3E-B8B4-EFBF0F5A76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FC94A8B-6FCF-4F19-85C0-58EF1C56E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2B75C0CE-0512-4F93-8FD3-5D61B7BB10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8732F19-4BD1-42F4-8158-0582D50C1B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387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9213" rIns="95250" bIns="49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8FD4C9-C663-4EEB-8018-9DA60A81E2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3263"/>
            <a:ext cx="46355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EA9EDD05-AE58-44D6-89C9-28E86661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8891588"/>
            <a:ext cx="4079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250" tIns="49213" rIns="95250" bIns="49213" anchor="ctr">
            <a:spAutoFit/>
          </a:bodyPr>
          <a:lstStyle>
            <a:lvl1pPr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7838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5675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3513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11350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8550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25750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2950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0150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fld id="{1F596A34-DA2A-41BA-9788-BA42D85501C8}" type="slidenum">
              <a:rPr lang="en-US" altLang="en-US" sz="1400">
                <a:latin typeface="Arial" panose="020B0604020202020204" pitchFamily="34" charset="0"/>
              </a:rPr>
              <a:pPr algn="r" eaLnBrk="0" hangingPunct="0"/>
              <a:t>‹#›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77838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55675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33513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11350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830192A3-4AE1-4161-BA21-88BB31FEC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701CE-48CB-4D87-AACB-C540F6C776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8450" name="Rectangle 2">
            <a:extLst>
              <a:ext uri="{FF2B5EF4-FFF2-40B4-BE49-F238E27FC236}">
                <a16:creationId xmlns:a16="http://schemas.microsoft.com/office/drawing/2014/main" id="{A6A59252-F45B-4A91-8515-C2D6AB833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1" name="Rectangle 3">
            <a:extLst>
              <a:ext uri="{FF2B5EF4-FFF2-40B4-BE49-F238E27FC236}">
                <a16:creationId xmlns:a16="http://schemas.microsoft.com/office/drawing/2014/main" id="{72EB5525-7254-44B1-8250-0ADBCD1D3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28452" name="Rectangle 4">
            <a:extLst>
              <a:ext uri="{FF2B5EF4-FFF2-40B4-BE49-F238E27FC236}">
                <a16:creationId xmlns:a16="http://schemas.microsoft.com/office/drawing/2014/main" id="{2961279E-5292-4701-A8D5-5265AC428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3" name="Rectangle 5">
            <a:extLst>
              <a:ext uri="{FF2B5EF4-FFF2-40B4-BE49-F238E27FC236}">
                <a16:creationId xmlns:a16="http://schemas.microsoft.com/office/drawing/2014/main" id="{5E5731BC-B589-4C68-96AE-13B9B84E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4" name="Rectangle 6">
            <a:extLst>
              <a:ext uri="{FF2B5EF4-FFF2-40B4-BE49-F238E27FC236}">
                <a16:creationId xmlns:a16="http://schemas.microsoft.com/office/drawing/2014/main" id="{F5443D8D-3E3B-4289-9440-E6B8D564A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5" name="Rectangle 7">
            <a:extLst>
              <a:ext uri="{FF2B5EF4-FFF2-40B4-BE49-F238E27FC236}">
                <a16:creationId xmlns:a16="http://schemas.microsoft.com/office/drawing/2014/main" id="{24584BEF-48F3-4A13-BF1F-C15B5BCB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28456" name="Rectangle 8">
            <a:extLst>
              <a:ext uri="{FF2B5EF4-FFF2-40B4-BE49-F238E27FC236}">
                <a16:creationId xmlns:a16="http://schemas.microsoft.com/office/drawing/2014/main" id="{1A852FB7-E87F-4038-9E9E-8F587F6C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7" name="Rectangle 9">
            <a:extLst>
              <a:ext uri="{FF2B5EF4-FFF2-40B4-BE49-F238E27FC236}">
                <a16:creationId xmlns:a16="http://schemas.microsoft.com/office/drawing/2014/main" id="{613BE18D-96F4-4E78-8DE5-7080293FA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8" name="Rectangle 10">
            <a:extLst>
              <a:ext uri="{FF2B5EF4-FFF2-40B4-BE49-F238E27FC236}">
                <a16:creationId xmlns:a16="http://schemas.microsoft.com/office/drawing/2014/main" id="{AAE9FD16-A10E-4439-A1C0-26BEC0B47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28459" name="Rectangle 11">
            <a:extLst>
              <a:ext uri="{FF2B5EF4-FFF2-40B4-BE49-F238E27FC236}">
                <a16:creationId xmlns:a16="http://schemas.microsoft.com/office/drawing/2014/main" id="{C51AA8A4-806B-45E6-981F-8BF0EA584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</p:spPr>
        <p:txBody>
          <a:bodyPr lIns="96833" tIns="50797" rIns="96833" bIns="50797"/>
          <a:lstStyle/>
          <a:p>
            <a:pPr defTabSz="1042988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2A7C2683-6256-46FF-8961-C31C8A1EAF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FCB86-A4D7-4FFD-8BD0-7A3CAAC20F2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30498" name="Rectangle 2">
            <a:extLst>
              <a:ext uri="{FF2B5EF4-FFF2-40B4-BE49-F238E27FC236}">
                <a16:creationId xmlns:a16="http://schemas.microsoft.com/office/drawing/2014/main" id="{14668C02-EE1F-4E1C-BB8A-D524C8F22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99" name="Rectangle 3">
            <a:extLst>
              <a:ext uri="{FF2B5EF4-FFF2-40B4-BE49-F238E27FC236}">
                <a16:creationId xmlns:a16="http://schemas.microsoft.com/office/drawing/2014/main" id="{11F5A26C-9697-4F7D-A69F-B8143BA5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30500" name="Rectangle 4">
            <a:extLst>
              <a:ext uri="{FF2B5EF4-FFF2-40B4-BE49-F238E27FC236}">
                <a16:creationId xmlns:a16="http://schemas.microsoft.com/office/drawing/2014/main" id="{C2D8CC76-DA99-4882-89C5-61792C8A2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1" name="Rectangle 5">
            <a:extLst>
              <a:ext uri="{FF2B5EF4-FFF2-40B4-BE49-F238E27FC236}">
                <a16:creationId xmlns:a16="http://schemas.microsoft.com/office/drawing/2014/main" id="{5122811A-F79C-48F7-BBBF-9ADCDB4AA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2" name="Rectangle 6">
            <a:extLst>
              <a:ext uri="{FF2B5EF4-FFF2-40B4-BE49-F238E27FC236}">
                <a16:creationId xmlns:a16="http://schemas.microsoft.com/office/drawing/2014/main" id="{1353B4EA-C38E-41DD-B3E0-47C9FCF95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3" name="Rectangle 7">
            <a:extLst>
              <a:ext uri="{FF2B5EF4-FFF2-40B4-BE49-F238E27FC236}">
                <a16:creationId xmlns:a16="http://schemas.microsoft.com/office/drawing/2014/main" id="{9C948413-83C1-4E5C-B24E-1A0403096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30504" name="Rectangle 8">
            <a:extLst>
              <a:ext uri="{FF2B5EF4-FFF2-40B4-BE49-F238E27FC236}">
                <a16:creationId xmlns:a16="http://schemas.microsoft.com/office/drawing/2014/main" id="{69469425-9E61-4400-92A1-4CBE0C4C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5" name="Rectangle 9">
            <a:extLst>
              <a:ext uri="{FF2B5EF4-FFF2-40B4-BE49-F238E27FC236}">
                <a16:creationId xmlns:a16="http://schemas.microsoft.com/office/drawing/2014/main" id="{6CEB71B9-A06B-409E-B305-2AF19D487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6" name="Rectangle 10">
            <a:extLst>
              <a:ext uri="{FF2B5EF4-FFF2-40B4-BE49-F238E27FC236}">
                <a16:creationId xmlns:a16="http://schemas.microsoft.com/office/drawing/2014/main" id="{E3C41A0A-A1C3-4711-B349-6720606DC3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30507" name="Rectangle 11">
            <a:extLst>
              <a:ext uri="{FF2B5EF4-FFF2-40B4-BE49-F238E27FC236}">
                <a16:creationId xmlns:a16="http://schemas.microsoft.com/office/drawing/2014/main" id="{F46855CB-82D7-4582-8A72-816C6E336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</p:spPr>
        <p:txBody>
          <a:bodyPr lIns="96833" tIns="50797" rIns="96833" bIns="50797"/>
          <a:lstStyle/>
          <a:p>
            <a:pPr defTabSz="1042988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>
            <a:extLst>
              <a:ext uri="{FF2B5EF4-FFF2-40B4-BE49-F238E27FC236}">
                <a16:creationId xmlns:a16="http://schemas.microsoft.com/office/drawing/2014/main" id="{8144D063-4863-4B73-8E13-B8289D40EB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913B7-2AF6-405A-9470-2F785A2051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32546" name="Rectangle 2">
            <a:extLst>
              <a:ext uri="{FF2B5EF4-FFF2-40B4-BE49-F238E27FC236}">
                <a16:creationId xmlns:a16="http://schemas.microsoft.com/office/drawing/2014/main" id="{0FF9E893-750A-4B03-9044-7ADD32AE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7" name="Rectangle 3">
            <a:extLst>
              <a:ext uri="{FF2B5EF4-FFF2-40B4-BE49-F238E27FC236}">
                <a16:creationId xmlns:a16="http://schemas.microsoft.com/office/drawing/2014/main" id="{AF7B5DD1-0E96-443B-BACC-407E07EC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7838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5675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3513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9763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69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241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13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85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8</a:t>
            </a:r>
          </a:p>
        </p:txBody>
      </p:sp>
      <p:sp>
        <p:nvSpPr>
          <p:cNvPr id="1132548" name="Rectangle 4">
            <a:extLst>
              <a:ext uri="{FF2B5EF4-FFF2-40B4-BE49-F238E27FC236}">
                <a16:creationId xmlns:a16="http://schemas.microsoft.com/office/drawing/2014/main" id="{8EDCCCE9-3BF8-48C7-9AA3-632BC26A4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9" name="Rectangle 5">
            <a:extLst>
              <a:ext uri="{FF2B5EF4-FFF2-40B4-BE49-F238E27FC236}">
                <a16:creationId xmlns:a16="http://schemas.microsoft.com/office/drawing/2014/main" id="{9FD93A60-FB27-4851-9759-3869EB1AE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0" name="Rectangle 6">
            <a:extLst>
              <a:ext uri="{FF2B5EF4-FFF2-40B4-BE49-F238E27FC236}">
                <a16:creationId xmlns:a16="http://schemas.microsoft.com/office/drawing/2014/main" id="{1A36D051-A7B7-464C-BDA2-97FA50281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32551" name="Rectangle 7">
            <a:extLst>
              <a:ext uri="{FF2B5EF4-FFF2-40B4-BE49-F238E27FC236}">
                <a16:creationId xmlns:a16="http://schemas.microsoft.com/office/drawing/2014/main" id="{ECBAD848-C326-45B2-BF05-7A3D89D01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6833" tIns="50797" rIns="96833" bIns="507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>
            <a:extLst>
              <a:ext uri="{FF2B5EF4-FFF2-40B4-BE49-F238E27FC236}">
                <a16:creationId xmlns:a16="http://schemas.microsoft.com/office/drawing/2014/main" id="{E5D0B9FD-FB4F-4CE1-949D-EC278B600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7D35F-9CE1-4FFE-9067-6EF8A9CB0B6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34594" name="Rectangle 2">
            <a:extLst>
              <a:ext uri="{FF2B5EF4-FFF2-40B4-BE49-F238E27FC236}">
                <a16:creationId xmlns:a16="http://schemas.microsoft.com/office/drawing/2014/main" id="{97FCC886-C66C-4E15-B5D1-B4E138004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595" name="Rectangle 3">
            <a:extLst>
              <a:ext uri="{FF2B5EF4-FFF2-40B4-BE49-F238E27FC236}">
                <a16:creationId xmlns:a16="http://schemas.microsoft.com/office/drawing/2014/main" id="{73990AFC-60FC-439A-A710-73533DB31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7838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5675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3513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9763" algn="l" defTabSz="998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69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241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13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8563" defTabSz="998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8</a:t>
            </a:r>
          </a:p>
        </p:txBody>
      </p:sp>
      <p:sp>
        <p:nvSpPr>
          <p:cNvPr id="1134596" name="Rectangle 4">
            <a:extLst>
              <a:ext uri="{FF2B5EF4-FFF2-40B4-BE49-F238E27FC236}">
                <a16:creationId xmlns:a16="http://schemas.microsoft.com/office/drawing/2014/main" id="{C8D31638-D87D-4015-BE2E-6E2C4F624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597" name="Rectangle 5">
            <a:extLst>
              <a:ext uri="{FF2B5EF4-FFF2-40B4-BE49-F238E27FC236}">
                <a16:creationId xmlns:a16="http://schemas.microsoft.com/office/drawing/2014/main" id="{0506677B-C529-45FF-BED4-79A13F771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598" name="Rectangle 6">
            <a:extLst>
              <a:ext uri="{FF2B5EF4-FFF2-40B4-BE49-F238E27FC236}">
                <a16:creationId xmlns:a16="http://schemas.microsoft.com/office/drawing/2014/main" id="{0052EBA1-B00C-42E4-9449-B149C754B0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34599" name="Rectangle 7">
            <a:extLst>
              <a:ext uri="{FF2B5EF4-FFF2-40B4-BE49-F238E27FC236}">
                <a16:creationId xmlns:a16="http://schemas.microsoft.com/office/drawing/2014/main" id="{ACC3A02E-4A83-456F-9CD6-39B1BA468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833" tIns="50797" rIns="96833" bIns="50797"/>
          <a:lstStyle/>
          <a:p>
            <a:r>
              <a:rPr lang="en-US" altLang="en-US"/>
              <a:t>playstation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13C9D74-CA2D-4DC0-BDE7-7AED1AFB4F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48085-1015-4865-823B-1E08AFE1C8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99458" name="Rectangle 2">
            <a:extLst>
              <a:ext uri="{FF2B5EF4-FFF2-40B4-BE49-F238E27FC236}">
                <a16:creationId xmlns:a16="http://schemas.microsoft.com/office/drawing/2014/main" id="{5905ADA3-ABEB-4641-944A-107D718F5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99459" name="Rectangle 3">
            <a:extLst>
              <a:ext uri="{FF2B5EF4-FFF2-40B4-BE49-F238E27FC236}">
                <a16:creationId xmlns:a16="http://schemas.microsoft.com/office/drawing/2014/main" id="{2D782950-2010-488F-9C4B-671959ED5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Innovate or die</a:t>
            </a:r>
          </a:p>
          <a:p>
            <a:r>
              <a:rPr lang="en-US" altLang="en-US"/>
              <a:t>Create a sense of urgency</a:t>
            </a:r>
          </a:p>
          <a:p>
            <a:r>
              <a:rPr lang="en-US" altLang="en-US"/>
              <a:t>K*mart, GM</a:t>
            </a:r>
          </a:p>
          <a:p>
            <a:r>
              <a:rPr lang="en-US" altLang="en-US"/>
              <a:t>Microsoft is 12 months from bankruptcy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DCAD7BE3-E8D7-4AAB-B9F9-0D99D9352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731A1-8D43-42FB-97A5-EC552D232BE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40738" name="Rectangle 2">
            <a:extLst>
              <a:ext uri="{FF2B5EF4-FFF2-40B4-BE49-F238E27FC236}">
                <a16:creationId xmlns:a16="http://schemas.microsoft.com/office/drawing/2014/main" id="{982DBD0E-6467-44DE-9A19-0B1936862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39" name="Rectangle 3">
            <a:extLst>
              <a:ext uri="{FF2B5EF4-FFF2-40B4-BE49-F238E27FC236}">
                <a16:creationId xmlns:a16="http://schemas.microsoft.com/office/drawing/2014/main" id="{6BBFE62C-7A2E-4D9E-AC42-B0F873D2D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40740" name="Rectangle 4">
            <a:extLst>
              <a:ext uri="{FF2B5EF4-FFF2-40B4-BE49-F238E27FC236}">
                <a16:creationId xmlns:a16="http://schemas.microsoft.com/office/drawing/2014/main" id="{DB52383F-3B31-4796-9629-D13B1DB2C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41" name="Rectangle 5">
            <a:extLst>
              <a:ext uri="{FF2B5EF4-FFF2-40B4-BE49-F238E27FC236}">
                <a16:creationId xmlns:a16="http://schemas.microsoft.com/office/drawing/2014/main" id="{5959720C-BD7A-4E72-B824-868AE4514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42" name="Rectangle 6">
            <a:extLst>
              <a:ext uri="{FF2B5EF4-FFF2-40B4-BE49-F238E27FC236}">
                <a16:creationId xmlns:a16="http://schemas.microsoft.com/office/drawing/2014/main" id="{EB330883-ADB1-49A4-A787-3406CB4A4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43" name="Rectangle 7">
            <a:extLst>
              <a:ext uri="{FF2B5EF4-FFF2-40B4-BE49-F238E27FC236}">
                <a16:creationId xmlns:a16="http://schemas.microsoft.com/office/drawing/2014/main" id="{5D8E433F-AE08-4BD4-BF10-241F23005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40744" name="Rectangle 8">
            <a:extLst>
              <a:ext uri="{FF2B5EF4-FFF2-40B4-BE49-F238E27FC236}">
                <a16:creationId xmlns:a16="http://schemas.microsoft.com/office/drawing/2014/main" id="{CFD1E3B5-C58A-4A53-AAB3-BD49D407E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45" name="Rectangle 9">
            <a:extLst>
              <a:ext uri="{FF2B5EF4-FFF2-40B4-BE49-F238E27FC236}">
                <a16:creationId xmlns:a16="http://schemas.microsoft.com/office/drawing/2014/main" id="{487E2134-0810-4FC8-B27A-48BE946B7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0746" name="Rectangle 10">
            <a:extLst>
              <a:ext uri="{FF2B5EF4-FFF2-40B4-BE49-F238E27FC236}">
                <a16:creationId xmlns:a16="http://schemas.microsoft.com/office/drawing/2014/main" id="{80A470F1-96BE-4DFE-84B9-33418E2DA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40747" name="Rectangle 11">
            <a:extLst>
              <a:ext uri="{FF2B5EF4-FFF2-40B4-BE49-F238E27FC236}">
                <a16:creationId xmlns:a16="http://schemas.microsoft.com/office/drawing/2014/main" id="{7C5770D1-D2B5-489A-BF46-E6496F9EB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</p:spPr>
        <p:txBody>
          <a:bodyPr lIns="96833" tIns="50797" rIns="96833" bIns="50797"/>
          <a:lstStyle/>
          <a:p>
            <a:pPr defTabSz="1042988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280B9EC1-F756-44EA-8E1E-4A699B0E1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217F4-8A78-4A3A-9CCE-4F1FC14A493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01506" name="Rectangle 2">
            <a:extLst>
              <a:ext uri="{FF2B5EF4-FFF2-40B4-BE49-F238E27FC236}">
                <a16:creationId xmlns:a16="http://schemas.microsoft.com/office/drawing/2014/main" id="{72E14D9E-E387-49D8-A455-4459A9D77E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01507" name="Rectangle 3">
            <a:extLst>
              <a:ext uri="{FF2B5EF4-FFF2-40B4-BE49-F238E27FC236}">
                <a16:creationId xmlns:a16="http://schemas.microsoft.com/office/drawing/2014/main" id="{8705C8AA-7FB3-4419-906B-75987879B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IE</a:t>
            </a:r>
          </a:p>
          <a:p>
            <a:r>
              <a:rPr lang="en-US" altLang="en-US"/>
              <a:t>Playstation</a:t>
            </a:r>
          </a:p>
          <a:p>
            <a:r>
              <a:rPr lang="en-US" altLang="en-US"/>
              <a:t>Sony Ericsson</a:t>
            </a:r>
          </a:p>
          <a:p>
            <a:r>
              <a:rPr lang="en-US" altLang="en-US"/>
              <a:t>IBM PWC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D3A3F6FE-CEEF-4A3D-B087-342BB4327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A9887-6552-48E2-95DF-4B3713C8A99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53026" name="Rectangle 2">
            <a:extLst>
              <a:ext uri="{FF2B5EF4-FFF2-40B4-BE49-F238E27FC236}">
                <a16:creationId xmlns:a16="http://schemas.microsoft.com/office/drawing/2014/main" id="{4F92BDD1-7766-4741-A098-225824531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27" name="Rectangle 3">
            <a:extLst>
              <a:ext uri="{FF2B5EF4-FFF2-40B4-BE49-F238E27FC236}">
                <a16:creationId xmlns:a16="http://schemas.microsoft.com/office/drawing/2014/main" id="{75853634-7E07-4681-9768-CDFC6A147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53028" name="Rectangle 4">
            <a:extLst>
              <a:ext uri="{FF2B5EF4-FFF2-40B4-BE49-F238E27FC236}">
                <a16:creationId xmlns:a16="http://schemas.microsoft.com/office/drawing/2014/main" id="{535F5AB4-E751-4B48-A10F-413DEC4F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29" name="Rectangle 5">
            <a:extLst>
              <a:ext uri="{FF2B5EF4-FFF2-40B4-BE49-F238E27FC236}">
                <a16:creationId xmlns:a16="http://schemas.microsoft.com/office/drawing/2014/main" id="{6FA8CC04-4EAB-43B2-AC37-1F8C264B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30" name="Rectangle 6">
            <a:extLst>
              <a:ext uri="{FF2B5EF4-FFF2-40B4-BE49-F238E27FC236}">
                <a16:creationId xmlns:a16="http://schemas.microsoft.com/office/drawing/2014/main" id="{99748715-D790-4C41-AB99-2FDF30583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31" name="Rectangle 7">
            <a:extLst>
              <a:ext uri="{FF2B5EF4-FFF2-40B4-BE49-F238E27FC236}">
                <a16:creationId xmlns:a16="http://schemas.microsoft.com/office/drawing/2014/main" id="{72B19992-0EB6-4996-8973-F21D7D14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53032" name="Rectangle 8">
            <a:extLst>
              <a:ext uri="{FF2B5EF4-FFF2-40B4-BE49-F238E27FC236}">
                <a16:creationId xmlns:a16="http://schemas.microsoft.com/office/drawing/2014/main" id="{4654DFBA-CB63-40FE-9A27-8CD6611B3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33" name="Rectangle 9">
            <a:extLst>
              <a:ext uri="{FF2B5EF4-FFF2-40B4-BE49-F238E27FC236}">
                <a16:creationId xmlns:a16="http://schemas.microsoft.com/office/drawing/2014/main" id="{94148F18-3496-4FAC-8EFD-AC70BE138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3034" name="Rectangle 10">
            <a:extLst>
              <a:ext uri="{FF2B5EF4-FFF2-40B4-BE49-F238E27FC236}">
                <a16:creationId xmlns:a16="http://schemas.microsoft.com/office/drawing/2014/main" id="{1A255549-E135-41FC-8D32-53DE74C7F0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53035" name="Rectangle 11">
            <a:extLst>
              <a:ext uri="{FF2B5EF4-FFF2-40B4-BE49-F238E27FC236}">
                <a16:creationId xmlns:a16="http://schemas.microsoft.com/office/drawing/2014/main" id="{7E562651-2639-4E7B-BB50-A62AF4E47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</p:spPr>
        <p:txBody>
          <a:bodyPr lIns="96833" tIns="50797" rIns="96833" bIns="50797"/>
          <a:lstStyle/>
          <a:p>
            <a:pPr defTabSz="1042988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40024D65-1C12-49F1-B9E3-904CD9AB5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084A6-14EB-4249-B41E-8CDCB505215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57122" name="Rectangle 2">
            <a:extLst>
              <a:ext uri="{FF2B5EF4-FFF2-40B4-BE49-F238E27FC236}">
                <a16:creationId xmlns:a16="http://schemas.microsoft.com/office/drawing/2014/main" id="{0739EDC3-C6E9-4D4B-BA58-763B8ACFD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23" name="Rectangle 3">
            <a:extLst>
              <a:ext uri="{FF2B5EF4-FFF2-40B4-BE49-F238E27FC236}">
                <a16:creationId xmlns:a16="http://schemas.microsoft.com/office/drawing/2014/main" id="{E519F3B0-1649-4D0A-9983-1EF5CE60B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57124" name="Rectangle 4">
            <a:extLst>
              <a:ext uri="{FF2B5EF4-FFF2-40B4-BE49-F238E27FC236}">
                <a16:creationId xmlns:a16="http://schemas.microsoft.com/office/drawing/2014/main" id="{701CA6B9-C9E7-46E3-9081-98D008716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25" name="Rectangle 5">
            <a:extLst>
              <a:ext uri="{FF2B5EF4-FFF2-40B4-BE49-F238E27FC236}">
                <a16:creationId xmlns:a16="http://schemas.microsoft.com/office/drawing/2014/main" id="{A74BF423-1AA0-4A71-B15E-5397A2A0F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26" name="Rectangle 6">
            <a:extLst>
              <a:ext uri="{FF2B5EF4-FFF2-40B4-BE49-F238E27FC236}">
                <a16:creationId xmlns:a16="http://schemas.microsoft.com/office/drawing/2014/main" id="{61D82DB3-9392-4300-A45F-426F2C05B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27" name="Rectangle 7">
            <a:extLst>
              <a:ext uri="{FF2B5EF4-FFF2-40B4-BE49-F238E27FC236}">
                <a16:creationId xmlns:a16="http://schemas.microsoft.com/office/drawing/2014/main" id="{204F4F46-794E-44F3-B1DD-447FA0DE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672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5038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01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0075" algn="l" defTabSz="955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72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844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16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8875" defTabSz="955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29</a:t>
            </a:r>
          </a:p>
        </p:txBody>
      </p:sp>
      <p:sp>
        <p:nvSpPr>
          <p:cNvPr id="1157128" name="Rectangle 8">
            <a:extLst>
              <a:ext uri="{FF2B5EF4-FFF2-40B4-BE49-F238E27FC236}">
                <a16:creationId xmlns:a16="http://schemas.microsoft.com/office/drawing/2014/main" id="{9F5288CE-98D3-4FE2-9AFC-0D3F76F87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29" name="Rectangle 9">
            <a:extLst>
              <a:ext uri="{FF2B5EF4-FFF2-40B4-BE49-F238E27FC236}">
                <a16:creationId xmlns:a16="http://schemas.microsoft.com/office/drawing/2014/main" id="{D4EBC1C5-3EE1-4A33-95C6-0882BA487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30" name="Rectangle 10">
            <a:extLst>
              <a:ext uri="{FF2B5EF4-FFF2-40B4-BE49-F238E27FC236}">
                <a16:creationId xmlns:a16="http://schemas.microsoft.com/office/drawing/2014/main" id="{327EE447-03A2-4A3B-9962-700C72B1C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157131" name="Rectangle 11">
            <a:extLst>
              <a:ext uri="{FF2B5EF4-FFF2-40B4-BE49-F238E27FC236}">
                <a16:creationId xmlns:a16="http://schemas.microsoft.com/office/drawing/2014/main" id="{3D7A19E3-3BF0-4D4D-8DFB-D48F1A8D1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</p:spPr>
        <p:txBody>
          <a:bodyPr lIns="96833" tIns="50797" rIns="96833" bIns="50797"/>
          <a:lstStyle/>
          <a:p>
            <a:pPr defTabSz="1042988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1F4B8671-CFFE-4A84-B775-44479D5D48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403350"/>
            <a:ext cx="6403975" cy="2333625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DC966E59-7DE8-41C5-B866-82C978AD6F4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3975" y="4144963"/>
            <a:ext cx="6400800" cy="1754187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84708" name="Rectangle 4">
            <a:extLst>
              <a:ext uri="{FF2B5EF4-FFF2-40B4-BE49-F238E27FC236}">
                <a16:creationId xmlns:a16="http://schemas.microsoft.com/office/drawing/2014/main" id="{C7F93A01-FE48-4BD6-8C6D-5062DD64DB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400800"/>
            <a:ext cx="2895600" cy="4572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4709" name="Rectangle 5">
            <a:extLst>
              <a:ext uri="{FF2B5EF4-FFF2-40B4-BE49-F238E27FC236}">
                <a16:creationId xmlns:a16="http://schemas.microsoft.com/office/drawing/2014/main" id="{9E3378F0-AA95-4D1A-980A-E671E39CB7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197725" y="6319838"/>
            <a:ext cx="1905000" cy="457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326B522-5AFD-4F13-BCE3-0F90FBF1E5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1E17E-875B-43FD-A05B-FEA70DAC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C4C00-3ACE-4780-8EA6-A45841D00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3D2B8-667D-47BD-B549-476D058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4CF3-5C4E-44AF-96BF-593FB92F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327CB-88FE-44F7-BE44-D55D15B5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7A473-BA5D-4498-B3F0-0530FEB11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32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5119C-A158-4939-8D0D-B70999219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738" y="533400"/>
            <a:ext cx="1990725" cy="5934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BA2E7-412B-4D6E-8D69-571028866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824538" cy="5934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6204D-7570-4485-9F4A-F94C17E7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9115-8EB1-43A1-8504-3182A6D7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5080-BDB6-40B5-A4FB-11D4C6A4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97A11-CC6E-4D2A-90BA-EB5A27D27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33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3727-4EA6-47A7-A648-E68AC7E87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967663" cy="774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D95D28B-B2C3-4185-9DEB-45845A1A5885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924800" cy="4714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B0FC2-91D3-4F3E-A6FC-04A4FF18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1138" y="6640513"/>
            <a:ext cx="1463675" cy="19208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69322-C56D-4371-8F45-EA604FC1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6775" y="6297613"/>
            <a:ext cx="2019300" cy="4889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2DA73-1A5F-46FF-84EE-6DD63F15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200" y="6288088"/>
            <a:ext cx="1076325" cy="498475"/>
          </a:xfrm>
        </p:spPr>
        <p:txBody>
          <a:bodyPr/>
          <a:lstStyle>
            <a:lvl1pPr>
              <a:defRPr/>
            </a:lvl1pPr>
          </a:lstStyle>
          <a:p>
            <a:fld id="{9CF08924-9681-494E-B67A-1FB174CA2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06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C6F8-3941-4E67-AC1A-0F8E32E6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16B3F-2652-4C46-9374-16EF2FF2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28521-D8A7-47B6-979C-60381618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B9A3-1E6E-49CA-AE3B-B490E4B1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ACF8-9E6E-47E5-9A45-A77AEF94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F649-5785-4071-A894-EAD47D40A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13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AFC7-7AF7-4F8B-9423-66B67087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22736-B0BA-4808-A826-64E077FDA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BDBFF-9186-41B2-931C-D6C850F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81509-F994-428D-A620-BA83299B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2C43-D18F-4A41-AE54-2E46EC45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931E2-8FAA-4685-9162-D4A52DC0B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0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C957-4B4E-42B5-B32F-FE94F380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2BC2-801B-4EA0-AEC0-873CF59D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862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F34F8-A876-44FC-BF21-5FFEE2BDB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862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3E18-8355-4AF7-9074-298913DC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54505-3C13-4834-8997-250C1744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C3792-93A8-416C-976A-B7FE11BA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FA4BE-BA69-408A-8708-70506858E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4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1A63F-0D49-4A9D-9FCD-0D4000FE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9E671-ED50-4A0E-A317-A571B4531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1C649-74DE-48E4-BE86-417AAB1DE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B46EC-26D6-4288-850B-1C443CE32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61FB9-E3C9-403D-B762-05964BAD8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9F2E8-A0D8-49A0-B428-FA0A3EC2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4F4CF-D778-442D-80A7-132AAF3D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E832A-48F5-4671-B190-59824ECA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208A6-E5CD-48F7-BB14-622FE7DA8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5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E2D3-5C99-42A6-ACD3-02B48D57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F32DA-A62E-4A54-82C4-C659F268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DE378-8B0B-4CBF-BE8E-A02BF4D8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10224-F2AA-4532-A268-13B931CC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E53A-073A-43C4-8230-65AC56D4E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2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D4A3A-84A4-4C1A-B9EA-EAAEAEA0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F4BD9-871F-47F8-A747-6C715DDF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4CD68-8C3C-4926-AC3E-B6ABBDDD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1B10D-0D09-4A06-A5CE-B9E7605F2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1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F3E2-9F83-4201-B797-E29C541D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5769D-210A-4A0C-B45B-E2110E55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7111-7058-40A1-B937-09DF4D7D9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4202B-1E36-4D94-8A6D-B23129C2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2A321-2F7C-4B6E-B5AD-7D5E6DA6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3F1B2-DD7C-476E-A0DA-954BDE54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18848-99B5-4AD9-A4B4-44EDF2CA0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71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8D60-9A66-47E6-B87A-1C671C0E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BBABF-CCF2-4292-AA9B-5FADD649A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8F194-9042-4566-91BC-C9C5B9E99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CD74C-6D2B-4529-9919-46939AF5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9CEFF-CC3A-493B-AA52-147964B2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292ED-0023-4B59-A689-67110918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0AFF5-BAE8-4A7D-AE14-5B4442300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88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30196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3019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D838A87A-74CC-4533-889F-4955DF157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96766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E0F31BC6-6226-4676-98E4-C6ADF8E00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9248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684" name="Rectangle 4">
            <a:extLst>
              <a:ext uri="{FF2B5EF4-FFF2-40B4-BE49-F238E27FC236}">
                <a16:creationId xmlns:a16="http://schemas.microsoft.com/office/drawing/2014/main" id="{55A30C08-94B1-4ABF-851F-123A29B8F6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640513"/>
            <a:ext cx="146367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83685" name="Rectangle 5">
            <a:extLst>
              <a:ext uri="{FF2B5EF4-FFF2-40B4-BE49-F238E27FC236}">
                <a16:creationId xmlns:a16="http://schemas.microsoft.com/office/drawing/2014/main" id="{6107D2E8-A090-4B32-9E7A-59B35771B1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6775" y="6297613"/>
            <a:ext cx="2019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defTabSz="912813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83686" name="Rectangle 6">
            <a:extLst>
              <a:ext uri="{FF2B5EF4-FFF2-40B4-BE49-F238E27FC236}">
                <a16:creationId xmlns:a16="http://schemas.microsoft.com/office/drawing/2014/main" id="{6ED5353C-1116-4DDA-BC0E-CA35B6CDF6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8200" y="6288088"/>
            <a:ext cx="10763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605AC350-ABF7-474C-B90D-D5A76C6E36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kumimoji="1" sz="3200" b="1" kern="12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anose="05000000000000000000" pitchFamily="2" charset="2"/>
        <a:buChar char="l"/>
        <a:defRPr kumimoji="1" sz="2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4538" indent="-28733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–"/>
        <a:defRPr kumimoji="1" sz="2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0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3018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–"/>
        <a:defRPr kumimoj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58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6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2.emf" /><Relationship Id="rId4" Type="http://schemas.openxmlformats.org/officeDocument/2006/relationships/oleObject" Target="../embeddings/oleObject1.bin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 /><Relationship Id="rId2" Type="http://schemas.openxmlformats.org/officeDocument/2006/relationships/slideLayout" Target="../slideLayouts/slideLayout6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2.bin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296BCDC6-A5D5-45E3-B3B8-BFC0F0A74B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16D542C-FBBF-4C05-9B87-0762F53DDA5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13DEC128-B837-4BEE-8646-E5A1DCEEBB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403350"/>
            <a:ext cx="6781800" cy="2333625"/>
          </a:xfrm>
        </p:spPr>
        <p:txBody>
          <a:bodyPr/>
          <a:lstStyle/>
          <a:p>
            <a:r>
              <a:rPr lang="en-US" altLang="en-US" sz="5400"/>
              <a:t>MENAD</a:t>
            </a:r>
            <a:r>
              <a:rPr lang="sr-Latn-RS" altLang="en-US" sz="5400"/>
              <a:t>ŽMENT INOVACIJA</a:t>
            </a:r>
            <a:endParaRPr lang="en-US" altLang="en-US"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B64E05BD-4D83-4E5C-9541-18D0D106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09E-2AF8-4E2C-9BE8-95198719DB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7538" name="Rectangle 2">
            <a:extLst>
              <a:ext uri="{FF2B5EF4-FFF2-40B4-BE49-F238E27FC236}">
                <a16:creationId xmlns:a16="http://schemas.microsoft.com/office/drawing/2014/main" id="{FD307B34-F9DB-4712-AA03-1292C2305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sz="2800"/>
              <a:t>Izgradite udruženu organizaciju</a:t>
            </a:r>
            <a:r>
              <a:rPr lang="en-US" altLang="en-US" sz="2800"/>
              <a:t>: </a:t>
            </a:r>
            <a:br>
              <a:rPr lang="en-US" altLang="en-US" sz="2800"/>
            </a:br>
            <a:r>
              <a:rPr lang="sr-Latn-RS" altLang="en-US" sz="2800"/>
              <a:t>Diferencijacija naspram integracije</a:t>
            </a:r>
            <a:endParaRPr lang="en-US" altLang="en-US" sz="2800"/>
          </a:p>
        </p:txBody>
      </p:sp>
      <p:sp>
        <p:nvSpPr>
          <p:cNvPr id="1217540" name="Text Box 4">
            <a:extLst>
              <a:ext uri="{FF2B5EF4-FFF2-40B4-BE49-F238E27FC236}">
                <a16:creationId xmlns:a16="http://schemas.microsoft.com/office/drawing/2014/main" id="{612C1B7A-B1D2-45C0-BC77-03B1A1E19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altLang="en-US"/>
          </a:p>
        </p:txBody>
      </p:sp>
      <p:sp>
        <p:nvSpPr>
          <p:cNvPr id="1217541" name="Text Box 5">
            <a:extLst>
              <a:ext uri="{FF2B5EF4-FFF2-40B4-BE49-F238E27FC236}">
                <a16:creationId xmlns:a16="http://schemas.microsoft.com/office/drawing/2014/main" id="{0FC8F6AD-C0BB-41EC-806C-86E940A6D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820863"/>
            <a:ext cx="33528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chemeClr val="tx2"/>
                </a:solidFill>
              </a:rPr>
              <a:t>Generalni menadžer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17542" name="Text Box 6">
            <a:extLst>
              <a:ext uri="{FF2B5EF4-FFF2-40B4-BE49-F238E27FC236}">
                <a16:creationId xmlns:a16="http://schemas.microsoft.com/office/drawing/2014/main" id="{04E49868-4BE2-4B93-8CA9-78AC745A7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19400"/>
            <a:ext cx="27432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chemeClr val="tx2"/>
                </a:solidFill>
              </a:rPr>
              <a:t>Postojeći biznis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17543" name="Text Box 7">
            <a:extLst>
              <a:ext uri="{FF2B5EF4-FFF2-40B4-BE49-F238E27FC236}">
                <a16:creationId xmlns:a16="http://schemas.microsoft.com/office/drawing/2014/main" id="{A2D31442-3FAB-4F96-A3A4-FF3513E3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27432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rgbClr val="FF0000"/>
                </a:solidFill>
              </a:rPr>
              <a:t>Novi biznis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17544" name="Text Box 8">
            <a:extLst>
              <a:ext uri="{FF2B5EF4-FFF2-40B4-BE49-F238E27FC236}">
                <a16:creationId xmlns:a16="http://schemas.microsoft.com/office/drawing/2014/main" id="{45269058-F6EF-4D63-B34B-2FC1DE5DD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1" y="4141535"/>
            <a:ext cx="175258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chemeClr val="tx2"/>
                </a:solidFill>
              </a:rPr>
              <a:t>Proizvodnja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17545" name="Text Box 9">
            <a:extLst>
              <a:ext uri="{FF2B5EF4-FFF2-40B4-BE49-F238E27FC236}">
                <a16:creationId xmlns:a16="http://schemas.microsoft.com/office/drawing/2014/main" id="{F771C8D2-8A6E-4735-8B02-B40186A63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111" y="4153884"/>
            <a:ext cx="10668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chemeClr val="tx2"/>
                </a:solidFill>
              </a:rPr>
              <a:t>Prodaja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17546" name="Text Box 10">
            <a:extLst>
              <a:ext uri="{FF2B5EF4-FFF2-40B4-BE49-F238E27FC236}">
                <a16:creationId xmlns:a16="http://schemas.microsoft.com/office/drawing/2014/main" id="{9F4600F7-5348-45D4-85DF-B3B0F5C2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199" y="4141535"/>
            <a:ext cx="152399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chemeClr val="tx2"/>
                </a:solidFill>
              </a:rPr>
              <a:t>Istraživanje i razvoj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17547" name="Text Box 11">
            <a:extLst>
              <a:ext uri="{FF2B5EF4-FFF2-40B4-BE49-F238E27FC236}">
                <a16:creationId xmlns:a16="http://schemas.microsoft.com/office/drawing/2014/main" id="{743D3ECC-A143-4C13-AF79-A91F82C9C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400" y="4114800"/>
            <a:ext cx="180599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rgbClr val="FF0000"/>
                </a:solidFill>
              </a:rPr>
              <a:t>Proizvodnja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17548" name="Text Box 12">
            <a:extLst>
              <a:ext uri="{FF2B5EF4-FFF2-40B4-BE49-F238E27FC236}">
                <a16:creationId xmlns:a16="http://schemas.microsoft.com/office/drawing/2014/main" id="{17BA6EA4-F82C-4EFF-A87C-1A16D6D7E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393" y="4141535"/>
            <a:ext cx="10668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>
                <a:solidFill>
                  <a:srgbClr val="FF0000"/>
                </a:solidFill>
              </a:rPr>
              <a:t>Prodaja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17549" name="Text Box 13">
            <a:extLst>
              <a:ext uri="{FF2B5EF4-FFF2-40B4-BE49-F238E27FC236}">
                <a16:creationId xmlns:a16="http://schemas.microsoft.com/office/drawing/2014/main" id="{127B18AA-5182-4ECF-8F35-95BC6076B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654" y="4195751"/>
            <a:ext cx="1523993" cy="117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err="1">
                <a:solidFill>
                  <a:srgbClr val="FF0000"/>
                </a:solidFill>
              </a:rPr>
              <a:t>Istraživanje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err="1">
                <a:solidFill>
                  <a:srgbClr val="FF0000"/>
                </a:solidFill>
              </a:rPr>
              <a:t>i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err="1">
                <a:solidFill>
                  <a:srgbClr val="FF0000"/>
                </a:solidFill>
              </a:rPr>
              <a:t>razvoj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17551" name="Line 15">
            <a:extLst>
              <a:ext uri="{FF2B5EF4-FFF2-40B4-BE49-F238E27FC236}">
                <a16:creationId xmlns:a16="http://schemas.microsoft.com/office/drawing/2014/main" id="{D0614BD5-2A71-4560-8781-BA09F5C0B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90800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2" name="Line 16">
            <a:extLst>
              <a:ext uri="{FF2B5EF4-FFF2-40B4-BE49-F238E27FC236}">
                <a16:creationId xmlns:a16="http://schemas.microsoft.com/office/drawing/2014/main" id="{2E77C0E9-F30F-4AF4-8159-4C713B8BB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98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3" name="Line 17">
            <a:extLst>
              <a:ext uri="{FF2B5EF4-FFF2-40B4-BE49-F238E27FC236}">
                <a16:creationId xmlns:a16="http://schemas.microsoft.com/office/drawing/2014/main" id="{2A3A9B8F-18E5-4BA5-8869-CAB2CB589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908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4" name="Line 18">
            <a:extLst>
              <a:ext uri="{FF2B5EF4-FFF2-40B4-BE49-F238E27FC236}">
                <a16:creationId xmlns:a16="http://schemas.microsoft.com/office/drawing/2014/main" id="{4136F4EC-E43C-449F-9863-69A8E569A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908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5" name="Line 19">
            <a:extLst>
              <a:ext uri="{FF2B5EF4-FFF2-40B4-BE49-F238E27FC236}">
                <a16:creationId xmlns:a16="http://schemas.microsoft.com/office/drawing/2014/main" id="{23DB8799-9AC1-44A7-9BC1-2AD10ACCF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6" name="Line 20">
            <a:extLst>
              <a:ext uri="{FF2B5EF4-FFF2-40B4-BE49-F238E27FC236}">
                <a16:creationId xmlns:a16="http://schemas.microsoft.com/office/drawing/2014/main" id="{0615275F-BE90-43A5-B876-B3FE44804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810000"/>
            <a:ext cx="2514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7" name="Line 21">
            <a:extLst>
              <a:ext uri="{FF2B5EF4-FFF2-40B4-BE49-F238E27FC236}">
                <a16:creationId xmlns:a16="http://schemas.microsoft.com/office/drawing/2014/main" id="{2B4FA33C-BE4C-4CAC-8785-0E2C7AA37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8" name="Line 22">
            <a:extLst>
              <a:ext uri="{FF2B5EF4-FFF2-40B4-BE49-F238E27FC236}">
                <a16:creationId xmlns:a16="http://schemas.microsoft.com/office/drawing/2014/main" id="{CD5D563E-4FC1-4015-AC58-F19AA1519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59" name="Line 23">
            <a:extLst>
              <a:ext uri="{FF2B5EF4-FFF2-40B4-BE49-F238E27FC236}">
                <a16:creationId xmlns:a16="http://schemas.microsoft.com/office/drawing/2014/main" id="{2FD57E65-73A1-4C1D-A8E4-593C54397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60" name="Line 24">
            <a:extLst>
              <a:ext uri="{FF2B5EF4-FFF2-40B4-BE49-F238E27FC236}">
                <a16:creationId xmlns:a16="http://schemas.microsoft.com/office/drawing/2014/main" id="{35723EC0-259C-4FB7-A656-D3680B7BF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276600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61" name="Line 25">
            <a:extLst>
              <a:ext uri="{FF2B5EF4-FFF2-40B4-BE49-F238E27FC236}">
                <a16:creationId xmlns:a16="http://schemas.microsoft.com/office/drawing/2014/main" id="{E18913C9-6F65-4CA7-8C9A-FF09A6D74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810000"/>
            <a:ext cx="2819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62" name="Line 26">
            <a:extLst>
              <a:ext uri="{FF2B5EF4-FFF2-40B4-BE49-F238E27FC236}">
                <a16:creationId xmlns:a16="http://schemas.microsoft.com/office/drawing/2014/main" id="{965EB2A7-B39D-402F-A4FF-1BFADC3F5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63" name="Line 27">
            <a:extLst>
              <a:ext uri="{FF2B5EF4-FFF2-40B4-BE49-F238E27FC236}">
                <a16:creationId xmlns:a16="http://schemas.microsoft.com/office/drawing/2014/main" id="{A5D5E1B9-2864-413C-961A-2C44AADFC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17564" name="Line 28">
            <a:extLst>
              <a:ext uri="{FF2B5EF4-FFF2-40B4-BE49-F238E27FC236}">
                <a16:creationId xmlns:a16="http://schemas.microsoft.com/office/drawing/2014/main" id="{F03CD521-D197-4826-AAF9-86FDB0E98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810000"/>
            <a:ext cx="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5B29C5FC-A7C9-4BE4-B23A-48CED4B1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5842-78C8-4A5D-9A10-4824B3FD1E0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18562" name="Rectangle 2">
            <a:extLst>
              <a:ext uri="{FF2B5EF4-FFF2-40B4-BE49-F238E27FC236}">
                <a16:creationId xmlns:a16="http://schemas.microsoft.com/office/drawing/2014/main" id="{001CE044-9D13-4B33-9BFB-87E985103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sz="2800"/>
              <a:t>Opseg udružene organizacije</a:t>
            </a:r>
            <a:endParaRPr lang="en-US" altLang="en-US" sz="2800"/>
          </a:p>
        </p:txBody>
      </p:sp>
      <p:graphicFrame>
        <p:nvGraphicFramePr>
          <p:cNvPr id="1218606" name="Group 46">
            <a:extLst>
              <a:ext uri="{FF2B5EF4-FFF2-40B4-BE49-F238E27FC236}">
                <a16:creationId xmlns:a16="http://schemas.microsoft.com/office/drawing/2014/main" id="{1A2972AA-6B23-42F6-9B97-0C54F246A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803041"/>
              </p:ext>
            </p:extLst>
          </p:nvPr>
        </p:nvGraphicFramePr>
        <p:xfrm>
          <a:off x="762000" y="1295400"/>
          <a:ext cx="7924800" cy="375507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139849807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301885112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39324410"/>
                    </a:ext>
                  </a:extLst>
                </a:gridCol>
              </a:tblGrid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Usklađivanje</a:t>
                      </a: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Postojeći 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biznis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Novi, istraživački 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biznis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31915"/>
                  </a:ext>
                </a:extLst>
              </a:tr>
              <a:tr h="428625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Strat</a:t>
                      </a:r>
                      <a:r>
                        <a:rPr kumimoji="1" lang="sr-Latn-RS" altLang="en-US" sz="20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eški</a:t>
                      </a: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cilj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88024"/>
                  </a:ext>
                </a:extLst>
              </a:tr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Bitni zadaci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03539"/>
                  </a:ext>
                </a:extLst>
              </a:tr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Nadležnosti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04188"/>
                  </a:ext>
                </a:extLst>
              </a:tr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Struktura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148436"/>
                  </a:ext>
                </a:extLst>
              </a:tr>
              <a:tr h="428625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Ovlaščenja</a:t>
                      </a: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, nagrade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23111"/>
                  </a:ext>
                </a:extLst>
              </a:tr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Kultura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05158"/>
                  </a:ext>
                </a:extLst>
              </a:tr>
              <a:tr h="427038"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sr-Latn-R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Uloga vođstva</a:t>
                      </a: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9128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370013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–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1830388" algn="l" defTabSz="912813" eaLnBrk="0" hangingPunct="0">
                        <a:spcBef>
                          <a:spcPct val="20000"/>
                        </a:spcBef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287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7447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2019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6591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Char char="•"/>
                        <a:defRPr kumimoji="1" sz="16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888116"/>
                  </a:ext>
                </a:extLst>
              </a:tr>
            </a:tbl>
          </a:graphicData>
        </a:graphic>
      </p:graphicFrame>
      <p:sp>
        <p:nvSpPr>
          <p:cNvPr id="1218604" name="Text Box 44">
            <a:extLst>
              <a:ext uri="{FF2B5EF4-FFF2-40B4-BE49-F238E27FC236}">
                <a16:creationId xmlns:a16="http://schemas.microsoft.com/office/drawing/2014/main" id="{EEABCE09-67A0-488D-B6B0-493CACBA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5800902"/>
            <a:ext cx="449580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sr-Latn-RS" altLang="en-US" sz="2400" b="1">
                <a:solidFill>
                  <a:schemeClr val="tx2"/>
                </a:solidFill>
              </a:rPr>
              <a:t>Udruženo vođstvo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sp>
        <p:nvSpPr>
          <p:cNvPr id="1218605" name="AutoShape 45">
            <a:extLst>
              <a:ext uri="{FF2B5EF4-FFF2-40B4-BE49-F238E27FC236}">
                <a16:creationId xmlns:a16="http://schemas.microsoft.com/office/drawing/2014/main" id="{FFDB9528-1CA1-4D32-A262-1682BE3E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029200"/>
            <a:ext cx="9144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7FAD36-1127-42F3-B307-A9FD1B4F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141-E7D8-411E-B8A6-24911F99A49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36642" name="Rectangle 2">
            <a:extLst>
              <a:ext uri="{FF2B5EF4-FFF2-40B4-BE49-F238E27FC236}">
                <a16:creationId xmlns:a16="http://schemas.microsoft.com/office/drawing/2014/main" id="{20D03A41-24FB-4AF5-AAEA-4C7772BB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Izgradite udruženi seniorski tim</a:t>
            </a:r>
            <a:endParaRPr lang="en-US" altLang="en-US"/>
          </a:p>
        </p:txBody>
      </p:sp>
      <p:sp>
        <p:nvSpPr>
          <p:cNvPr id="1136643" name="Rectangle 3">
            <a:extLst>
              <a:ext uri="{FF2B5EF4-FFF2-40B4-BE49-F238E27FC236}">
                <a16:creationId xmlns:a16="http://schemas.microsoft.com/office/drawing/2014/main" id="{599FCBDB-4D66-4FBB-A87A-C2DA48BA3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RS" altLang="en-US"/>
              <a:t>Udruženi seniorski tim mora da upravlja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sr-Latn-RS" altLang="en-US"/>
              <a:t>Zrelijim, operativno usmerenim biznisom</a:t>
            </a:r>
          </a:p>
          <a:p>
            <a:pPr lvl="1">
              <a:lnSpc>
                <a:spcPct val="90000"/>
              </a:lnSpc>
            </a:pPr>
            <a:r>
              <a:rPr lang="sr-Latn-RS" altLang="en-US"/>
              <a:t>I brže rastućim, nastajućim biznisom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sr-Latn-RS" altLang="en-US"/>
              <a:t>Seniorski tim</a:t>
            </a:r>
            <a:r>
              <a:rPr lang="en-US" altLang="en-US"/>
              <a:t> </a:t>
            </a:r>
            <a:r>
              <a:rPr lang="en-US" altLang="en-US" err="1"/>
              <a:t>visokih</a:t>
            </a:r>
            <a:r>
              <a:rPr lang="en-US" altLang="en-US"/>
              <a:t> </a:t>
            </a:r>
            <a:r>
              <a:rPr lang="en-US" altLang="en-US" err="1"/>
              <a:t>performansi</a:t>
            </a:r>
            <a:r>
              <a:rPr lang="sr-Latn-RS" altLang="en-US"/>
              <a:t> treba da pokaže</a:t>
            </a:r>
            <a:r>
              <a:rPr lang="en-US" alt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err="1"/>
              <a:t>Sposobnost</a:t>
            </a:r>
            <a:r>
              <a:rPr lang="en-US" altLang="en-US"/>
              <a:t> </a:t>
            </a:r>
            <a:r>
              <a:rPr lang="en-US" altLang="en-US" err="1"/>
              <a:t>dono</a:t>
            </a:r>
            <a:r>
              <a:rPr lang="sr-Latn-RS" altLang="en-US" err="1"/>
              <a:t>šenja</a:t>
            </a:r>
            <a:r>
              <a:rPr lang="sr-Latn-RS" altLang="en-US"/>
              <a:t> odluka i razrešenja konflikta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sr-Latn-RS" altLang="en-US"/>
              <a:t>Visok nivo poverenja i integriteta </a:t>
            </a:r>
          </a:p>
          <a:p>
            <a:pPr lvl="1">
              <a:lnSpc>
                <a:spcPct val="90000"/>
              </a:lnSpc>
            </a:pPr>
            <a:r>
              <a:rPr lang="en-US" altLang="en-US" err="1"/>
              <a:t>Sposobnost</a:t>
            </a:r>
            <a:r>
              <a:rPr lang="en-US" altLang="en-US"/>
              <a:t> </a:t>
            </a:r>
            <a:r>
              <a:rPr lang="en-US" altLang="en-US" err="1"/>
              <a:t>upravljanja</a:t>
            </a:r>
            <a:r>
              <a:rPr lang="en-US" altLang="en-US"/>
              <a:t> </a:t>
            </a:r>
            <a:r>
              <a:rPr lang="en-US" altLang="en-US" err="1"/>
              <a:t>raznolikim</a:t>
            </a:r>
            <a:r>
              <a:rPr lang="en-US" altLang="en-US"/>
              <a:t> </a:t>
            </a:r>
            <a:r>
              <a:rPr lang="en-US" altLang="en-US" err="1"/>
              <a:t>sistemima</a:t>
            </a:r>
            <a:r>
              <a:rPr lang="en-US" altLang="en-US"/>
              <a:t> </a:t>
            </a:r>
            <a:r>
              <a:rPr lang="en-US" altLang="en-US" err="1"/>
              <a:t>podsticaja</a:t>
            </a:r>
            <a:r>
              <a:rPr lang="en-US" altLang="en-US"/>
              <a:t> </a:t>
            </a:r>
            <a:r>
              <a:rPr lang="en-US" altLang="en-US" err="1"/>
              <a:t>i</a:t>
            </a:r>
            <a:r>
              <a:rPr lang="en-US" altLang="en-US"/>
              <a:t> put</a:t>
            </a:r>
            <a:r>
              <a:rPr lang="sr-Latn-RS" altLang="en-US"/>
              <a:t>e</a:t>
            </a:r>
            <a:r>
              <a:rPr lang="en-US" altLang="en-US" err="1"/>
              <a:t>vima</a:t>
            </a:r>
            <a:r>
              <a:rPr lang="en-US" altLang="en-US"/>
              <a:t> </a:t>
            </a:r>
            <a:r>
              <a:rPr lang="en-US" altLang="en-US" err="1"/>
              <a:t>karijere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sr-Latn-RS" altLang="en-US"/>
              <a:t>Uskladite ga</a:t>
            </a:r>
            <a:r>
              <a:rPr lang="en-US" altLang="en-US"/>
              <a:t> </a:t>
            </a:r>
            <a:r>
              <a:rPr lang="en-US" altLang="en-US" err="1"/>
              <a:t>sa</a:t>
            </a:r>
            <a:r>
              <a:rPr lang="en-US" altLang="en-US"/>
              <a:t> </a:t>
            </a:r>
            <a:r>
              <a:rPr lang="en-US" altLang="en-US" err="1"/>
              <a:t>procesima</a:t>
            </a:r>
            <a:r>
              <a:rPr lang="en-US" altLang="en-US"/>
              <a:t> </a:t>
            </a:r>
            <a:r>
              <a:rPr lang="sr-Latn-RS" altLang="en-US"/>
              <a:t>za </a:t>
            </a:r>
            <a:r>
              <a:rPr lang="en-US" altLang="en-US" err="1"/>
              <a:t>divergentno</a:t>
            </a:r>
            <a:r>
              <a:rPr lang="en-US" altLang="en-US"/>
              <a:t> </a:t>
            </a:r>
            <a:r>
              <a:rPr lang="en-US" altLang="en-US" err="1"/>
              <a:t>upravljanje</a:t>
            </a:r>
            <a:r>
              <a:rPr lang="en-US" altLang="en-US"/>
              <a:t> </a:t>
            </a:r>
            <a:r>
              <a:rPr lang="en-US" altLang="en-US" err="1"/>
              <a:t>sasvim</a:t>
            </a:r>
            <a:r>
              <a:rPr lang="en-US" altLang="en-US"/>
              <a:t> </a:t>
            </a:r>
            <a:r>
              <a:rPr lang="en-US" altLang="en-US" err="1"/>
              <a:t>različitih</a:t>
            </a:r>
            <a:r>
              <a:rPr lang="en-US" altLang="en-US"/>
              <a:t> </a:t>
            </a:r>
            <a:r>
              <a:rPr lang="en-US" altLang="en-US" err="1"/>
              <a:t>poslovnih</a:t>
            </a:r>
            <a:r>
              <a:rPr lang="en-US" altLang="en-US"/>
              <a:t> </a:t>
            </a:r>
            <a:r>
              <a:rPr lang="en-US" altLang="en-US" err="1"/>
              <a:t>jedinica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sr-Latn-RS" altLang="en-US" err="1"/>
              <a:t>Npr</a:t>
            </a:r>
            <a:r>
              <a:rPr lang="en-US" altLang="en-US"/>
              <a:t>. </a:t>
            </a:r>
            <a:r>
              <a:rPr lang="en-US" altLang="en-US" err="1"/>
              <a:t>Procesi</a:t>
            </a:r>
            <a:r>
              <a:rPr lang="en-US" altLang="en-US"/>
              <a:t> </a:t>
            </a:r>
            <a:r>
              <a:rPr lang="en-US" altLang="en-US" err="1"/>
              <a:t>raspodele</a:t>
            </a:r>
            <a:r>
              <a:rPr lang="en-US" altLang="en-US"/>
              <a:t> </a:t>
            </a:r>
            <a:r>
              <a:rPr lang="en-US" altLang="en-US" err="1"/>
              <a:t>resursa</a:t>
            </a:r>
            <a:r>
              <a:rPr lang="en-US" altLang="en-US"/>
              <a:t> </a:t>
            </a:r>
            <a:r>
              <a:rPr lang="en-US" altLang="en-US" err="1"/>
              <a:t>koji</a:t>
            </a:r>
            <a:r>
              <a:rPr lang="en-US" altLang="en-US"/>
              <a:t> </a:t>
            </a:r>
            <a:r>
              <a:rPr lang="en-US" altLang="en-US" err="1"/>
              <a:t>omogućavaju</a:t>
            </a:r>
            <a:r>
              <a:rPr lang="en-US" altLang="en-US"/>
              <a:t> </a:t>
            </a:r>
            <a:r>
              <a:rPr lang="en-US" altLang="en-US" err="1"/>
              <a:t>različite</a:t>
            </a:r>
            <a:r>
              <a:rPr lang="en-US" altLang="en-US"/>
              <a:t> </a:t>
            </a:r>
            <a:r>
              <a:rPr lang="en-US" altLang="en-US" err="1"/>
              <a:t>vremenske</a:t>
            </a:r>
            <a:r>
              <a:rPr lang="en-US" altLang="en-US"/>
              <a:t> </a:t>
            </a:r>
            <a:r>
              <a:rPr lang="en-US" altLang="en-US" err="1"/>
              <a:t>horizonte</a:t>
            </a:r>
            <a:r>
              <a:rPr lang="en-US" altLang="en-US"/>
              <a:t>, </a:t>
            </a:r>
            <a:r>
              <a:rPr lang="en-US" altLang="en-US" err="1"/>
              <a:t>prekretnice</a:t>
            </a:r>
            <a:r>
              <a:rPr lang="en-US" altLang="en-US"/>
              <a:t>, </a:t>
            </a:r>
            <a:r>
              <a:rPr lang="en-US" altLang="en-US" err="1"/>
              <a:t>stopu</a:t>
            </a:r>
            <a:r>
              <a:rPr lang="en-US" altLang="en-US"/>
              <a:t> </a:t>
            </a:r>
            <a:r>
              <a:rPr lang="en-US" altLang="en-US" err="1"/>
              <a:t>prinosa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D07439-50B3-4BED-B5F5-D6B1E882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BC7F-1104-4464-ABCA-93164311AA3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05603" name="Rectangle 3">
            <a:extLst>
              <a:ext uri="{FF2B5EF4-FFF2-40B4-BE49-F238E27FC236}">
                <a16:creationId xmlns:a16="http://schemas.microsoft.com/office/drawing/2014/main" id="{A3DF12EC-FA67-4099-8A2E-6161046AA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3600" b="1"/>
              <a:t>	</a:t>
            </a:r>
            <a:r>
              <a:rPr lang="en-US" altLang="en-US" sz="3600" b="1" err="1"/>
              <a:t>Kada</a:t>
            </a:r>
            <a:r>
              <a:rPr lang="en-US" altLang="en-US" sz="3600" b="1"/>
              <a:t> </a:t>
            </a:r>
            <a:r>
              <a:rPr lang="sr-Latn-RS" altLang="en-US" sz="3600" b="1"/>
              <a:t>uvodite inovacije</a:t>
            </a:r>
            <a:r>
              <a:rPr lang="en-US" altLang="en-US" sz="3600" b="1"/>
              <a:t>, </a:t>
            </a:r>
            <a:r>
              <a:rPr lang="en-US" altLang="en-US" sz="3600" b="1" err="1"/>
              <a:t>morate</a:t>
            </a:r>
            <a:r>
              <a:rPr lang="en-US" altLang="en-US" sz="3600" b="1"/>
              <a:t> </a:t>
            </a:r>
            <a:r>
              <a:rPr lang="en-US" altLang="en-US" sz="3600" b="1" err="1"/>
              <a:t>biti</a:t>
            </a:r>
            <a:r>
              <a:rPr lang="en-US" altLang="en-US" sz="3600" b="1"/>
              <a:t> </a:t>
            </a:r>
            <a:r>
              <a:rPr lang="en-US" altLang="en-US" sz="3600" b="1" err="1"/>
              <a:t>spremni</a:t>
            </a:r>
            <a:r>
              <a:rPr lang="en-US" altLang="en-US" sz="3600" b="1"/>
              <a:t> </a:t>
            </a:r>
            <a:r>
              <a:rPr lang="sr-Latn-RS" altLang="en-US" sz="3600" b="1"/>
              <a:t>da vam svi kažu</a:t>
            </a:r>
            <a:r>
              <a:rPr lang="en-US" altLang="en-US" sz="3600" b="1"/>
              <a:t> da </a:t>
            </a:r>
            <a:r>
              <a:rPr lang="en-US" altLang="en-US" sz="3600" b="1" err="1"/>
              <a:t>ste</a:t>
            </a:r>
            <a:r>
              <a:rPr lang="en-US" altLang="en-US" sz="3600" b="1"/>
              <a:t> </a:t>
            </a:r>
            <a:r>
              <a:rPr lang="en-US" altLang="en-US" sz="3600" b="1" err="1"/>
              <a:t>ludi</a:t>
            </a:r>
            <a:r>
              <a:rPr lang="en-US" altLang="en-US" sz="3600" b="1"/>
              <a:t>.	</a:t>
            </a:r>
            <a:endParaRPr lang="sr-Latn-RS" altLang="en-US" sz="3600" b="1"/>
          </a:p>
          <a:p>
            <a:pPr>
              <a:buNone/>
            </a:pPr>
            <a:r>
              <a:rPr lang="sr-Latn-RS" altLang="en-US" sz="3600" b="1"/>
              <a:t>   </a:t>
            </a:r>
            <a:r>
              <a:rPr lang="en-US" altLang="en-US" sz="3600" b="1"/>
              <a:t>--Larry Ellison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40E676C-5756-437F-BC1E-28744D2D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9C6D-A55E-4A10-8D12-705BB044372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74883" name="Rectangle 3">
            <a:extLst>
              <a:ext uri="{FF2B5EF4-FFF2-40B4-BE49-F238E27FC236}">
                <a16:creationId xmlns:a16="http://schemas.microsoft.com/office/drawing/2014/main" id="{077EF2C5-4D02-4E94-A71B-FDDA173B7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714875"/>
          </a:xfrm>
        </p:spPr>
        <p:txBody>
          <a:bodyPr/>
          <a:lstStyle/>
          <a:p>
            <a:pPr>
              <a:buNone/>
            </a:pPr>
            <a:r>
              <a:rPr lang="en-US" altLang="en-US" sz="3600" b="1"/>
              <a:t>	</a:t>
            </a:r>
            <a:r>
              <a:rPr lang="pl-PL" altLang="en-US" sz="3600" b="1"/>
              <a:t>Ako ideja u početku ne deluje apsurdna, onda nema nade za nju.</a:t>
            </a:r>
            <a:endParaRPr lang="en-US" altLang="en-US" sz="3600" b="1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	--Albert Einstein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D8FCE39-AC3F-4D5D-B616-6351BEDF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0B29-6D3B-4FCE-937C-650B2AF77C6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39714" name="Rectangle 2">
            <a:extLst>
              <a:ext uri="{FF2B5EF4-FFF2-40B4-BE49-F238E27FC236}">
                <a16:creationId xmlns:a16="http://schemas.microsoft.com/office/drawing/2014/main" id="{59CCAE32-2B6F-46DA-99A6-ADAE52D5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5" name="Rectangle 3">
            <a:extLst>
              <a:ext uri="{FF2B5EF4-FFF2-40B4-BE49-F238E27FC236}">
                <a16:creationId xmlns:a16="http://schemas.microsoft.com/office/drawing/2014/main" id="{458B08AE-7ECD-4E53-9B41-3F99778C1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6" name="Rectangle 4">
            <a:extLst>
              <a:ext uri="{FF2B5EF4-FFF2-40B4-BE49-F238E27FC236}">
                <a16:creationId xmlns:a16="http://schemas.microsoft.com/office/drawing/2014/main" id="{1C72D797-EF62-44E2-B0F5-1BF6D25B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7" name="Rectangle 5">
            <a:extLst>
              <a:ext uri="{FF2B5EF4-FFF2-40B4-BE49-F238E27FC236}">
                <a16:creationId xmlns:a16="http://schemas.microsoft.com/office/drawing/2014/main" id="{37413803-1C50-408F-B4B9-C307BA594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8" name="Rectangle 6">
            <a:extLst>
              <a:ext uri="{FF2B5EF4-FFF2-40B4-BE49-F238E27FC236}">
                <a16:creationId xmlns:a16="http://schemas.microsoft.com/office/drawing/2014/main" id="{97F87B76-F2BC-4DC8-8A60-5FB2B2405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67663" cy="7747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err="1"/>
              <a:t>Šta</a:t>
            </a:r>
            <a:r>
              <a:rPr lang="en-US" altLang="en-US"/>
              <a:t> </a:t>
            </a:r>
            <a:r>
              <a:rPr lang="en-US" altLang="en-US" err="1"/>
              <a:t>može</a:t>
            </a:r>
            <a:r>
              <a:rPr lang="en-US" altLang="en-US"/>
              <a:t> da se </a:t>
            </a:r>
            <a:r>
              <a:rPr lang="en-US" altLang="en-US" err="1"/>
              <a:t>uradi</a:t>
            </a:r>
            <a:r>
              <a:rPr lang="en-US" altLang="en-US"/>
              <a:t>?</a:t>
            </a:r>
          </a:p>
        </p:txBody>
      </p:sp>
      <p:sp>
        <p:nvSpPr>
          <p:cNvPr id="1139719" name="Rectangle 7">
            <a:extLst>
              <a:ext uri="{FF2B5EF4-FFF2-40B4-BE49-F238E27FC236}">
                <a16:creationId xmlns:a16="http://schemas.microsoft.com/office/drawing/2014/main" id="{4394D99E-7B39-4844-9925-6B6AD4111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714875"/>
          </a:xfrm>
          <a:noFill/>
          <a:ln/>
        </p:spPr>
        <p:txBody>
          <a:bodyPr lIns="92075" tIns="46038" rIns="92075" bIns="46038"/>
          <a:lstStyle/>
          <a:p>
            <a:r>
              <a:rPr lang="sr-Latn-RS" altLang="en-US"/>
              <a:t>Vođstvo</a:t>
            </a:r>
            <a:r>
              <a:rPr lang="en-US" altLang="en-US"/>
              <a:t>:</a:t>
            </a:r>
          </a:p>
          <a:p>
            <a:r>
              <a:rPr lang="sr-Latn-RS" altLang="en-US" u="sng"/>
              <a:t>Struktura</a:t>
            </a:r>
            <a:r>
              <a:rPr lang="en-US" altLang="en-US"/>
              <a:t>: </a:t>
            </a:r>
          </a:p>
          <a:p>
            <a:pPr lvl="1"/>
            <a:r>
              <a:rPr lang="en-US" altLang="en-US" err="1"/>
              <a:t>Sprovedite</a:t>
            </a:r>
            <a:r>
              <a:rPr lang="en-US" altLang="en-US"/>
              <a:t> </a:t>
            </a:r>
            <a:r>
              <a:rPr lang="sr-Latn-RS" altLang="en-US"/>
              <a:t>ih na</a:t>
            </a:r>
            <a:r>
              <a:rPr lang="en-US" altLang="en-US"/>
              <a:t> </a:t>
            </a:r>
            <a:r>
              <a:rPr lang="en-US" altLang="en-US" err="1"/>
              <a:t>odgovarajući</a:t>
            </a:r>
            <a:r>
              <a:rPr lang="en-US" altLang="en-US"/>
              <a:t> </a:t>
            </a:r>
            <a:r>
              <a:rPr lang="en-US" altLang="en-US" err="1"/>
              <a:t>način</a:t>
            </a:r>
            <a:endParaRPr lang="en-US" altLang="en-US"/>
          </a:p>
          <a:p>
            <a:pPr lvl="1"/>
            <a:r>
              <a:rPr lang="sr-Latn-RS" altLang="en-US"/>
              <a:t>Birajte prave ljudi</a:t>
            </a:r>
            <a:endParaRPr lang="en-US" altLang="en-US"/>
          </a:p>
          <a:p>
            <a:pPr lvl="1"/>
            <a:r>
              <a:rPr lang="sr-Latn-RS" altLang="en-US"/>
              <a:t>Upravljajte vezama</a:t>
            </a:r>
            <a:endParaRPr lang="en-US" altLang="en-US"/>
          </a:p>
        </p:txBody>
      </p:sp>
      <p:grpSp>
        <p:nvGrpSpPr>
          <p:cNvPr id="1139720" name="Group 8">
            <a:extLst>
              <a:ext uri="{FF2B5EF4-FFF2-40B4-BE49-F238E27FC236}">
                <a16:creationId xmlns:a16="http://schemas.microsoft.com/office/drawing/2014/main" id="{116BC0F4-CBDE-408A-90A7-314DD52DD81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657600"/>
            <a:ext cx="2197100" cy="1968500"/>
            <a:chOff x="4036" y="2740"/>
            <a:chExt cx="1384" cy="1240"/>
          </a:xfrm>
        </p:grpSpPr>
        <p:sp>
          <p:nvSpPr>
            <p:cNvPr id="1139721" name="AutoShape 9">
              <a:extLst>
                <a:ext uri="{FF2B5EF4-FFF2-40B4-BE49-F238E27FC236}">
                  <a16:creationId xmlns:a16="http://schemas.microsoft.com/office/drawing/2014/main" id="{EA78D015-5A2C-4371-B50D-C8DB65434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40"/>
              <a:ext cx="1384" cy="1240"/>
            </a:xfrm>
            <a:prstGeom prst="triangle">
              <a:avLst>
                <a:gd name="adj" fmla="val 49995"/>
              </a:avLst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22" name="Line 10">
              <a:extLst>
                <a:ext uri="{FF2B5EF4-FFF2-40B4-BE49-F238E27FC236}">
                  <a16:creationId xmlns:a16="http://schemas.microsoft.com/office/drawing/2014/main" id="{DCC59FDC-3887-47EF-8270-94DCA25E61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" y="3419"/>
              <a:ext cx="7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723" name="Line 11">
              <a:extLst>
                <a:ext uri="{FF2B5EF4-FFF2-40B4-BE49-F238E27FC236}">
                  <a16:creationId xmlns:a16="http://schemas.microsoft.com/office/drawing/2014/main" id="{09AEDFFD-4802-40A5-BE62-ED1E39793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701"/>
              <a:ext cx="105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724" name="Line 12">
              <a:extLst>
                <a:ext uri="{FF2B5EF4-FFF2-40B4-BE49-F238E27FC236}">
                  <a16:creationId xmlns:a16="http://schemas.microsoft.com/office/drawing/2014/main" id="{E4AE5FD7-3924-43B4-A8B4-B8A1ECA259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3136"/>
              <a:ext cx="42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9F29776-E9B2-4C37-A29E-46CFA089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7526-7498-440B-B275-C0648E86D14B}" type="slidenum">
              <a:rPr lang="en-US" altLang="en-US"/>
              <a:pPr/>
              <a:t>16</a:t>
            </a:fld>
            <a:endParaRPr lang="en-US" altLang="en-US"/>
          </a:p>
        </p:txBody>
      </p:sp>
      <p:grpSp>
        <p:nvGrpSpPr>
          <p:cNvPr id="1141762" name="Group 2">
            <a:extLst>
              <a:ext uri="{FF2B5EF4-FFF2-40B4-BE49-F238E27FC236}">
                <a16:creationId xmlns:a16="http://schemas.microsoft.com/office/drawing/2014/main" id="{B1DF241C-85CC-4368-8066-639870F1D55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752600"/>
            <a:ext cx="5105400" cy="3962400"/>
            <a:chOff x="1104" y="1104"/>
            <a:chExt cx="3216" cy="2496"/>
          </a:xfrm>
        </p:grpSpPr>
        <p:sp>
          <p:nvSpPr>
            <p:cNvPr id="1141763" name="Line 3">
              <a:extLst>
                <a:ext uri="{FF2B5EF4-FFF2-40B4-BE49-F238E27FC236}">
                  <a16:creationId xmlns:a16="http://schemas.microsoft.com/office/drawing/2014/main" id="{CAC55AAB-30EB-4262-9280-FB907C641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104"/>
              <a:ext cx="0" cy="24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764" name="Line 4">
              <a:extLst>
                <a:ext uri="{FF2B5EF4-FFF2-40B4-BE49-F238E27FC236}">
                  <a16:creationId xmlns:a16="http://schemas.microsoft.com/office/drawing/2014/main" id="{35D71B7C-7F51-4390-B256-38A216B5D7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765" name="Text Box 5">
            <a:extLst>
              <a:ext uri="{FF2B5EF4-FFF2-40B4-BE49-F238E27FC236}">
                <a16:creationId xmlns:a16="http://schemas.microsoft.com/office/drawing/2014/main" id="{2DDC5EE3-9434-42CD-81A3-8CB51CAF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955" y="5788025"/>
            <a:ext cx="30396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altLang="en-US">
                <a:solidFill>
                  <a:schemeClr val="tx2"/>
                </a:solidFill>
              </a:rPr>
              <a:t>Upravljanje i koordinacija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41766" name="Rectangle 6">
            <a:extLst>
              <a:ext uri="{FF2B5EF4-FFF2-40B4-BE49-F238E27FC236}">
                <a16:creationId xmlns:a16="http://schemas.microsoft.com/office/drawing/2014/main" id="{A9DEC5E2-7BCE-4D6A-BD6C-436EC6AC5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967663" cy="774700"/>
          </a:xfrm>
        </p:spPr>
        <p:txBody>
          <a:bodyPr/>
          <a:lstStyle/>
          <a:p>
            <a:r>
              <a:rPr lang="en-US" altLang="en-US"/>
              <a:t>Uravnotežite preduzetničku energiju i koordinaciju</a:t>
            </a:r>
          </a:p>
        </p:txBody>
      </p:sp>
      <p:sp>
        <p:nvSpPr>
          <p:cNvPr id="1141767" name="Text Box 7">
            <a:extLst>
              <a:ext uri="{FF2B5EF4-FFF2-40B4-BE49-F238E27FC236}">
                <a16:creationId xmlns:a16="http://schemas.microsoft.com/office/drawing/2014/main" id="{3AE434DA-08EA-4C8F-8288-8B420B1F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74825"/>
            <a:ext cx="1646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Preduzetničk</a:t>
            </a:r>
            <a:r>
              <a:rPr lang="sr-Latn-RS" altLang="en-US" sz="1800">
                <a:solidFill>
                  <a:schemeClr val="tx2"/>
                </a:solidFill>
              </a:rPr>
              <a:t>a</a:t>
            </a:r>
            <a:endParaRPr lang="en-US" altLang="en-US" sz="1800">
              <a:solidFill>
                <a:schemeClr val="tx2"/>
              </a:solidFill>
            </a:endParaRPr>
          </a:p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Energija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141768" name="Oval 8">
            <a:extLst>
              <a:ext uri="{FF2B5EF4-FFF2-40B4-BE49-F238E27FC236}">
                <a16:creationId xmlns:a16="http://schemas.microsoft.com/office/drawing/2014/main" id="{1EBABBA7-1120-4AC9-B0DE-709BD3636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10" y="1752600"/>
            <a:ext cx="3428990" cy="19049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err="1">
                <a:solidFill>
                  <a:schemeClr val="tx2"/>
                </a:solidFill>
              </a:rPr>
              <a:t>Uspešn</a:t>
            </a:r>
            <a:r>
              <a:rPr lang="sr-Latn-RS" altLang="en-US">
                <a:solidFill>
                  <a:schemeClr val="tx2"/>
                </a:solidFill>
              </a:rPr>
              <a:t>a </a:t>
            </a:r>
            <a:r>
              <a:rPr lang="sr-Latn-RS" altLang="en-US" err="1">
                <a:solidFill>
                  <a:schemeClr val="tx2"/>
                </a:solidFill>
              </a:rPr>
              <a:t>disruptivna</a:t>
            </a:r>
            <a:r>
              <a:rPr lang="sr-Latn-RS" altLang="en-US">
                <a:solidFill>
                  <a:schemeClr val="tx2"/>
                </a:solidFill>
              </a:rPr>
              <a:t> </a:t>
            </a:r>
          </a:p>
          <a:p>
            <a:r>
              <a:rPr lang="en-US" altLang="en-US" err="1">
                <a:solidFill>
                  <a:schemeClr val="tx2"/>
                </a:solidFill>
              </a:rPr>
              <a:t>inovacija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ujedinjuje</a:t>
            </a:r>
            <a:endParaRPr lang="en-US" altLang="en-US">
              <a:solidFill>
                <a:schemeClr val="tx2"/>
              </a:solidFill>
            </a:endParaRPr>
          </a:p>
          <a:p>
            <a:r>
              <a:rPr lang="en-US" altLang="en-US" err="1">
                <a:solidFill>
                  <a:schemeClr val="tx2"/>
                </a:solidFill>
              </a:rPr>
              <a:t>preduzetnički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uvid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sa</a:t>
            </a:r>
            <a:endParaRPr lang="en-US" altLang="en-US">
              <a:solidFill>
                <a:schemeClr val="tx2"/>
              </a:solidFill>
            </a:endParaRPr>
          </a:p>
          <a:p>
            <a:r>
              <a:rPr lang="sr-Latn-RS" altLang="en-US">
                <a:solidFill>
                  <a:schemeClr val="tx2"/>
                </a:solidFill>
              </a:rPr>
              <a:t>e</a:t>
            </a:r>
            <a:r>
              <a:rPr lang="en-US" altLang="en-US" err="1">
                <a:solidFill>
                  <a:schemeClr val="tx2"/>
                </a:solidFill>
              </a:rPr>
              <a:t>fikasn</a:t>
            </a:r>
            <a:r>
              <a:rPr lang="sr-Latn-RS" altLang="en-US">
                <a:solidFill>
                  <a:schemeClr val="tx2"/>
                </a:solidFill>
              </a:rPr>
              <a:t>om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koordinacij</a:t>
            </a:r>
            <a:r>
              <a:rPr lang="sr-Latn-RS" altLang="en-US">
                <a:solidFill>
                  <a:schemeClr val="tx2"/>
                </a:solidFill>
              </a:rPr>
              <a:t>om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41769" name="AutoShape 9">
            <a:extLst>
              <a:ext uri="{FF2B5EF4-FFF2-40B4-BE49-F238E27FC236}">
                <a16:creationId xmlns:a16="http://schemas.microsoft.com/office/drawing/2014/main" id="{F7DC71F0-7CFF-4087-8F7E-8D23C99B2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905000"/>
            <a:ext cx="1447800" cy="1143000"/>
          </a:xfrm>
          <a:prstGeom prst="irregularSeal2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314005" tIns="157002" rIns="314005" bIns="157002" anchor="ctr"/>
          <a:lstStyle/>
          <a:p>
            <a:r>
              <a:rPr lang="sr-Latn-RS" altLang="en-US" err="1"/>
              <a:t>Startap</a:t>
            </a:r>
            <a:endParaRPr lang="en-US" altLang="en-US"/>
          </a:p>
        </p:txBody>
      </p:sp>
      <p:sp>
        <p:nvSpPr>
          <p:cNvPr id="1141770" name="AutoShape 10">
            <a:extLst>
              <a:ext uri="{FF2B5EF4-FFF2-40B4-BE49-F238E27FC236}">
                <a16:creationId xmlns:a16="http://schemas.microsoft.com/office/drawing/2014/main" id="{7D1DA197-D56B-49AB-965F-30E3E9141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092" y="4149194"/>
            <a:ext cx="2590790" cy="1219188"/>
          </a:xfrm>
          <a:prstGeom prst="irregularSeal2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314005" tIns="157002" rIns="314005" bIns="157002" anchor="ctr"/>
          <a:lstStyle/>
          <a:p>
            <a:r>
              <a:rPr lang="sr-Latn-RS" altLang="en-US"/>
              <a:t>Uobičajeni </a:t>
            </a:r>
          </a:p>
          <a:p>
            <a:r>
              <a:rPr lang="sr-Latn-RS" altLang="en-US"/>
              <a:t>posao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1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1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8" grpId="0" animBg="1" autoUpdateAnimBg="0"/>
      <p:bldP spid="1141769" grpId="0" animBg="1" autoUpdateAnimBg="0"/>
      <p:bldP spid="114177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21F340C-75F8-4CB5-BA25-6089A383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0828-398B-4889-9BA3-B7C4455291EA}" type="slidenum">
              <a:rPr lang="en-US" altLang="en-US"/>
              <a:pPr/>
              <a:t>17</a:t>
            </a:fld>
            <a:endParaRPr lang="en-US" altLang="en-US"/>
          </a:p>
        </p:txBody>
      </p:sp>
      <p:grpSp>
        <p:nvGrpSpPr>
          <p:cNvPr id="1142786" name="Group 2">
            <a:extLst>
              <a:ext uri="{FF2B5EF4-FFF2-40B4-BE49-F238E27FC236}">
                <a16:creationId xmlns:a16="http://schemas.microsoft.com/office/drawing/2014/main" id="{F57F5737-9B88-4258-96D3-18EDC14ACBE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752600"/>
            <a:ext cx="5105400" cy="3962400"/>
            <a:chOff x="1104" y="1104"/>
            <a:chExt cx="3216" cy="2496"/>
          </a:xfrm>
        </p:grpSpPr>
        <p:sp>
          <p:nvSpPr>
            <p:cNvPr id="1142787" name="Line 3">
              <a:extLst>
                <a:ext uri="{FF2B5EF4-FFF2-40B4-BE49-F238E27FC236}">
                  <a16:creationId xmlns:a16="http://schemas.microsoft.com/office/drawing/2014/main" id="{84BCFED1-26B0-40AF-9640-96066D339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104"/>
              <a:ext cx="0" cy="24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788" name="Line 4">
              <a:extLst>
                <a:ext uri="{FF2B5EF4-FFF2-40B4-BE49-F238E27FC236}">
                  <a16:creationId xmlns:a16="http://schemas.microsoft.com/office/drawing/2014/main" id="{434A1C50-22AA-4636-8B55-ECB1F5660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2789" name="Text Box 5">
            <a:extLst>
              <a:ext uri="{FF2B5EF4-FFF2-40B4-BE49-F238E27FC236}">
                <a16:creationId xmlns:a16="http://schemas.microsoft.com/office/drawing/2014/main" id="{A954D29F-EEFE-46BF-9A82-9C6846305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957" y="5788025"/>
            <a:ext cx="30396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altLang="en-US">
                <a:solidFill>
                  <a:schemeClr val="tx2"/>
                </a:solidFill>
              </a:rPr>
              <a:t>Upravljanje i koordinacija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42790" name="Rectangle 6">
            <a:extLst>
              <a:ext uri="{FF2B5EF4-FFF2-40B4-BE49-F238E27FC236}">
                <a16:creationId xmlns:a16="http://schemas.microsoft.com/office/drawing/2014/main" id="{F69E7133-4BA2-46C3-B261-0088A01FC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8652268" cy="774700"/>
          </a:xfrm>
        </p:spPr>
        <p:txBody>
          <a:bodyPr/>
          <a:lstStyle/>
          <a:p>
            <a:r>
              <a:rPr lang="sr-Latn-RS" altLang="en-US" sz="2800">
                <a:solidFill>
                  <a:schemeClr val="accent1"/>
                </a:solidFill>
              </a:rPr>
              <a:t>Izaberite </a:t>
            </a:r>
            <a:r>
              <a:rPr lang="en-US" altLang="en-US" sz="2800" err="1">
                <a:solidFill>
                  <a:schemeClr val="accent1"/>
                </a:solidFill>
              </a:rPr>
              <a:t>strukturu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koja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odgovara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strategijskom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pozicioniranju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i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veštinama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err="1">
                <a:solidFill>
                  <a:schemeClr val="accent1"/>
                </a:solidFill>
              </a:rPr>
              <a:t>firme</a:t>
            </a:r>
            <a:endParaRPr lang="en-US" altLang="en-US" sz="2800" i="1">
              <a:solidFill>
                <a:schemeClr val="accent1"/>
              </a:solidFill>
            </a:endParaRPr>
          </a:p>
        </p:txBody>
      </p:sp>
      <p:sp>
        <p:nvSpPr>
          <p:cNvPr id="1142791" name="Oval 7">
            <a:extLst>
              <a:ext uri="{FF2B5EF4-FFF2-40B4-BE49-F238E27FC236}">
                <a16:creationId xmlns:a16="http://schemas.microsoft.com/office/drawing/2014/main" id="{52E97FCB-F4D0-4CFD-9E45-3620BF8C5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19400"/>
            <a:ext cx="1752595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RS" altLang="en-US">
                <a:solidFill>
                  <a:schemeClr val="tx2"/>
                </a:solidFill>
              </a:rPr>
              <a:t>Zajednički </a:t>
            </a:r>
            <a:endParaRPr lang="en-US" altLang="en-US">
              <a:solidFill>
                <a:schemeClr val="tx2"/>
              </a:solidFill>
            </a:endParaRPr>
          </a:p>
          <a:p>
            <a:r>
              <a:rPr lang="sr-Latn-RS" altLang="en-US">
                <a:solidFill>
                  <a:schemeClr val="tx2"/>
                </a:solidFill>
              </a:rPr>
              <a:t>poduhvat </a:t>
            </a:r>
            <a:r>
              <a:rPr lang="en-US" altLang="en-US">
                <a:solidFill>
                  <a:schemeClr val="tx2"/>
                </a:solidFill>
              </a:rPr>
              <a:t>/ </a:t>
            </a:r>
          </a:p>
          <a:p>
            <a:r>
              <a:rPr lang="en-US" altLang="en-US" err="1">
                <a:solidFill>
                  <a:schemeClr val="tx2"/>
                </a:solidFill>
              </a:rPr>
              <a:t>savez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42792" name="Text Box 8">
            <a:extLst>
              <a:ext uri="{FF2B5EF4-FFF2-40B4-BE49-F238E27FC236}">
                <a16:creationId xmlns:a16="http://schemas.microsoft.com/office/drawing/2014/main" id="{6CD10730-EC51-4545-98B1-97C7AA1E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74825"/>
            <a:ext cx="1646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r-Latn-RS" altLang="en-US" sz="1800">
                <a:solidFill>
                  <a:schemeClr val="tx2"/>
                </a:solidFill>
              </a:rPr>
              <a:t>Preduzetnička</a:t>
            </a:r>
          </a:p>
          <a:p>
            <a:pPr algn="l"/>
            <a:r>
              <a:rPr lang="sr-Latn-RS" altLang="en-US" sz="1800">
                <a:solidFill>
                  <a:schemeClr val="tx2"/>
                </a:solidFill>
              </a:rPr>
              <a:t>energija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142793" name="Oval 9">
            <a:extLst>
              <a:ext uri="{FF2B5EF4-FFF2-40B4-BE49-F238E27FC236}">
                <a16:creationId xmlns:a16="http://schemas.microsoft.com/office/drawing/2014/main" id="{BA7D16A3-A4A1-4607-9F9B-6EF8BA43C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888" y="3581400"/>
            <a:ext cx="1585912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err="1">
                <a:solidFill>
                  <a:schemeClr val="tx2"/>
                </a:solidFill>
              </a:rPr>
              <a:t>Interni</a:t>
            </a:r>
            <a:endParaRPr lang="en-US" altLang="en-US">
              <a:solidFill>
                <a:schemeClr val="tx2"/>
              </a:solidFill>
            </a:endParaRPr>
          </a:p>
          <a:p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poduhvat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42794" name="Oval 10">
            <a:extLst>
              <a:ext uri="{FF2B5EF4-FFF2-40B4-BE49-F238E27FC236}">
                <a16:creationId xmlns:a16="http://schemas.microsoft.com/office/drawing/2014/main" id="{334DA501-7FFA-459F-91BB-4FBEA28DF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95800"/>
            <a:ext cx="1524000" cy="1219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400" err="1">
                <a:solidFill>
                  <a:schemeClr val="tx2"/>
                </a:solidFill>
              </a:rPr>
              <a:t>Izgradnja</a:t>
            </a:r>
            <a:r>
              <a:rPr lang="en-US" altLang="en-US" sz="1400">
                <a:solidFill>
                  <a:schemeClr val="tx2"/>
                </a:solidFill>
              </a:rPr>
              <a:t> </a:t>
            </a:r>
            <a:r>
              <a:rPr lang="en-US" altLang="en-US" sz="1400" err="1">
                <a:solidFill>
                  <a:schemeClr val="tx2"/>
                </a:solidFill>
              </a:rPr>
              <a:t>unutar</a:t>
            </a:r>
            <a:endParaRPr lang="sr-Latn-RS" altLang="en-US" sz="1400">
              <a:solidFill>
                <a:schemeClr val="tx2"/>
              </a:solidFill>
            </a:endParaRPr>
          </a:p>
          <a:p>
            <a:r>
              <a:rPr lang="en-US" altLang="en-US" sz="1400">
                <a:solidFill>
                  <a:schemeClr val="tx2"/>
                </a:solidFill>
              </a:rPr>
              <a:t> </a:t>
            </a:r>
            <a:r>
              <a:rPr lang="en-US" altLang="en-US" sz="1400" err="1">
                <a:solidFill>
                  <a:schemeClr val="tx2"/>
                </a:solidFill>
              </a:rPr>
              <a:t>postoje</a:t>
            </a:r>
            <a:r>
              <a:rPr lang="sr-Latn-RS" altLang="en-US" sz="1400">
                <a:solidFill>
                  <a:schemeClr val="tx2"/>
                </a:solidFill>
              </a:rPr>
              <a:t>će jedinice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142795" name="Oval 11">
            <a:extLst>
              <a:ext uri="{FF2B5EF4-FFF2-40B4-BE49-F238E27FC236}">
                <a16:creationId xmlns:a16="http://schemas.microsoft.com/office/drawing/2014/main" id="{54F3FC36-3E53-401C-AAEA-FF929140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592" y="1866900"/>
            <a:ext cx="1585913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RS" altLang="en-US">
                <a:solidFill>
                  <a:schemeClr val="tx2"/>
                </a:solidFill>
              </a:rPr>
              <a:t>Sticanje</a:t>
            </a:r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91" grpId="0" animBg="1" autoUpdateAnimBg="0"/>
      <p:bldP spid="1142793" grpId="0" animBg="1" autoUpdateAnimBg="0"/>
      <p:bldP spid="1142794" grpId="0" animBg="1" autoUpdateAnimBg="0"/>
      <p:bldP spid="114279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ABF9C5B-ADD8-4023-9EB2-B87D2AD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7263-95B3-4711-933F-D8EDA8BC93FD}" type="slidenum">
              <a:rPr lang="en-US" altLang="en-US"/>
              <a:pPr/>
              <a:t>18</a:t>
            </a:fld>
            <a:endParaRPr lang="en-US" alt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5D68048-93E9-40A6-B99C-3CC25A5E7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95312"/>
            <a:ext cx="7848600" cy="56673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E37083F-50E2-4BEE-8BA2-12346A5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CEC5-B69B-4058-A98F-64CF0643ED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52002" name="Rectangle 2">
            <a:extLst>
              <a:ext uri="{FF2B5EF4-FFF2-40B4-BE49-F238E27FC236}">
                <a16:creationId xmlns:a16="http://schemas.microsoft.com/office/drawing/2014/main" id="{595D0364-14CB-4477-AE3E-6F98044E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2003" name="Rectangle 3">
            <a:extLst>
              <a:ext uri="{FF2B5EF4-FFF2-40B4-BE49-F238E27FC236}">
                <a16:creationId xmlns:a16="http://schemas.microsoft.com/office/drawing/2014/main" id="{9F55F6F6-A2AC-43E0-A2DB-E4A54EBBE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2004" name="Rectangle 4">
            <a:extLst>
              <a:ext uri="{FF2B5EF4-FFF2-40B4-BE49-F238E27FC236}">
                <a16:creationId xmlns:a16="http://schemas.microsoft.com/office/drawing/2014/main" id="{70C1AA5B-8181-4D58-A454-5BF5254F5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2005" name="Rectangle 5">
            <a:extLst>
              <a:ext uri="{FF2B5EF4-FFF2-40B4-BE49-F238E27FC236}">
                <a16:creationId xmlns:a16="http://schemas.microsoft.com/office/drawing/2014/main" id="{DBDA2A64-447C-415D-BFA8-1503572E4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2006" name="Rectangle 6">
            <a:extLst>
              <a:ext uri="{FF2B5EF4-FFF2-40B4-BE49-F238E27FC236}">
                <a16:creationId xmlns:a16="http://schemas.microsoft.com/office/drawing/2014/main" id="{9DC6DD62-9621-4E69-95BD-D7CA7A7C8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67663" cy="7747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err="1"/>
              <a:t>Šta</a:t>
            </a:r>
            <a:r>
              <a:rPr lang="en-US" altLang="en-US"/>
              <a:t> </a:t>
            </a:r>
            <a:r>
              <a:rPr lang="en-US" altLang="en-US" err="1"/>
              <a:t>može</a:t>
            </a:r>
            <a:r>
              <a:rPr lang="en-US" altLang="en-US"/>
              <a:t> da se </a:t>
            </a:r>
            <a:r>
              <a:rPr lang="en-US" altLang="en-US" err="1"/>
              <a:t>uradi</a:t>
            </a:r>
            <a:r>
              <a:rPr lang="en-US" altLang="en-US"/>
              <a:t>?</a:t>
            </a:r>
          </a:p>
        </p:txBody>
      </p:sp>
      <p:sp>
        <p:nvSpPr>
          <p:cNvPr id="1152007" name="Rectangle 7">
            <a:extLst>
              <a:ext uri="{FF2B5EF4-FFF2-40B4-BE49-F238E27FC236}">
                <a16:creationId xmlns:a16="http://schemas.microsoft.com/office/drawing/2014/main" id="{392ACC79-5DE1-47E4-80ED-8F4C83B36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7148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Vo</a:t>
            </a:r>
            <a:r>
              <a:rPr lang="sr-Latn-RS" altLang="en-US" err="1"/>
              <a:t>đstvo</a:t>
            </a:r>
            <a:endParaRPr lang="en-US" altLang="en-US"/>
          </a:p>
          <a:p>
            <a:r>
              <a:rPr lang="sr-Latn-RS" altLang="en-US"/>
              <a:t>Struktura</a:t>
            </a:r>
            <a:endParaRPr lang="en-US" altLang="en-US"/>
          </a:p>
          <a:p>
            <a:r>
              <a:rPr lang="sr-Latn-RS" altLang="en-US" u="sng"/>
              <a:t>Podsticaj</a:t>
            </a:r>
            <a:endParaRPr lang="en-US" altLang="en-US"/>
          </a:p>
          <a:p>
            <a:pPr lvl="1"/>
            <a:r>
              <a:rPr lang="pl-PL" altLang="en-US"/>
              <a:t> Objasnite “šta ja imam od toga?”</a:t>
            </a:r>
            <a:endParaRPr lang="en-US" altLang="en-US"/>
          </a:p>
          <a:p>
            <a:pPr lvl="1"/>
            <a:r>
              <a:rPr lang="sr-Latn-RS" altLang="en-US"/>
              <a:t>Upravljajte balansom između</a:t>
            </a:r>
            <a:r>
              <a:rPr lang="en-US" altLang="en-US"/>
              <a:t>:</a:t>
            </a:r>
          </a:p>
          <a:p>
            <a:pPr lvl="2"/>
            <a:r>
              <a:rPr lang="it-IT" altLang="en-US"/>
              <a:t>Pojedinačnih ishoda i rezultata tima / firme</a:t>
            </a:r>
          </a:p>
          <a:p>
            <a:pPr lvl="2"/>
            <a:r>
              <a:rPr lang="en-US" altLang="en-US"/>
              <a:t>,,</a:t>
            </a:r>
            <a:r>
              <a:rPr lang="en-US" altLang="en-US" err="1"/>
              <a:t>Objektivnim</a:t>
            </a:r>
            <a:r>
              <a:rPr lang="en-US" altLang="en-US"/>
              <a:t>” </a:t>
            </a:r>
            <a:r>
              <a:rPr lang="en-US" altLang="en-US" err="1"/>
              <a:t>i</a:t>
            </a:r>
            <a:r>
              <a:rPr lang="en-US" altLang="en-US"/>
              <a:t> ,,</a:t>
            </a:r>
            <a:r>
              <a:rPr lang="en-US" altLang="en-US" err="1"/>
              <a:t>subjektvnim</a:t>
            </a:r>
            <a:r>
              <a:rPr lang="en-US" altLang="en-US"/>
              <a:t>” </a:t>
            </a:r>
            <a:r>
              <a:rPr lang="en-US" altLang="en-US" err="1"/>
              <a:t>merama</a:t>
            </a:r>
            <a:endParaRPr lang="en-US" altLang="en-US"/>
          </a:p>
        </p:txBody>
      </p:sp>
      <p:grpSp>
        <p:nvGrpSpPr>
          <p:cNvPr id="1152008" name="Group 8">
            <a:extLst>
              <a:ext uri="{FF2B5EF4-FFF2-40B4-BE49-F238E27FC236}">
                <a16:creationId xmlns:a16="http://schemas.microsoft.com/office/drawing/2014/main" id="{3C8768FD-CBF5-4F8D-8245-5C98E17CFFAE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962400"/>
            <a:ext cx="2197100" cy="1968500"/>
            <a:chOff x="4036" y="2740"/>
            <a:chExt cx="1384" cy="1240"/>
          </a:xfrm>
        </p:grpSpPr>
        <p:sp>
          <p:nvSpPr>
            <p:cNvPr id="1152009" name="AutoShape 9">
              <a:extLst>
                <a:ext uri="{FF2B5EF4-FFF2-40B4-BE49-F238E27FC236}">
                  <a16:creationId xmlns:a16="http://schemas.microsoft.com/office/drawing/2014/main" id="{994CCF35-2AE7-4C97-B4E8-06CFFBB8E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40"/>
              <a:ext cx="1384" cy="1240"/>
            </a:xfrm>
            <a:prstGeom prst="triangle">
              <a:avLst>
                <a:gd name="adj" fmla="val 49995"/>
              </a:avLst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0" name="Line 10">
              <a:extLst>
                <a:ext uri="{FF2B5EF4-FFF2-40B4-BE49-F238E27FC236}">
                  <a16:creationId xmlns:a16="http://schemas.microsoft.com/office/drawing/2014/main" id="{C5928FC8-D0AC-4E6D-BB37-D0F69A68B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" y="3419"/>
              <a:ext cx="7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11" name="Line 11">
              <a:extLst>
                <a:ext uri="{FF2B5EF4-FFF2-40B4-BE49-F238E27FC236}">
                  <a16:creationId xmlns:a16="http://schemas.microsoft.com/office/drawing/2014/main" id="{1A212F07-CB1B-4E6A-B8EF-9776D72EE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701"/>
              <a:ext cx="105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12" name="Line 12">
              <a:extLst>
                <a:ext uri="{FF2B5EF4-FFF2-40B4-BE49-F238E27FC236}">
                  <a16:creationId xmlns:a16="http://schemas.microsoft.com/office/drawing/2014/main" id="{8DA98D35-817D-49B8-A301-97F301E06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3136"/>
              <a:ext cx="42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A36CDE5-3C61-422E-A8F9-6DE9C06C1E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1313E33-E944-4587-AFE6-84443DEB529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402" name="Rectangle 2">
            <a:extLst>
              <a:ext uri="{FF2B5EF4-FFF2-40B4-BE49-F238E27FC236}">
                <a16:creationId xmlns:a16="http://schemas.microsoft.com/office/drawing/2014/main" id="{61180556-C3EE-4C94-80CC-0AFDA5C63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" name="Picture 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489C9E6A-FD70-4D77-8F49-CC567010B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38162"/>
            <a:ext cx="7762875" cy="57816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4F96CCD-A320-4241-B7AE-33199AC1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F307-3731-48A5-8C89-E672CE3F0DA0}" type="slidenum">
              <a:rPr lang="en-US" altLang="en-US"/>
              <a:pPr/>
              <a:t>20</a:t>
            </a:fld>
            <a:endParaRPr lang="en-US" altLang="en-US"/>
          </a:p>
        </p:txBody>
      </p:sp>
      <p:grpSp>
        <p:nvGrpSpPr>
          <p:cNvPr id="1154050" name="Group 2">
            <a:extLst>
              <a:ext uri="{FF2B5EF4-FFF2-40B4-BE49-F238E27FC236}">
                <a16:creationId xmlns:a16="http://schemas.microsoft.com/office/drawing/2014/main" id="{F67B6F9B-C9E9-400D-ADB3-6DE26827B211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752600"/>
            <a:ext cx="5105400" cy="3962400"/>
            <a:chOff x="1104" y="1104"/>
            <a:chExt cx="3216" cy="2496"/>
          </a:xfrm>
        </p:grpSpPr>
        <p:sp>
          <p:nvSpPr>
            <p:cNvPr id="1154051" name="Line 3">
              <a:extLst>
                <a:ext uri="{FF2B5EF4-FFF2-40B4-BE49-F238E27FC236}">
                  <a16:creationId xmlns:a16="http://schemas.microsoft.com/office/drawing/2014/main" id="{DDDAF415-0330-4DCF-BA7B-A94D9D470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104"/>
              <a:ext cx="0" cy="24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052" name="Line 4">
              <a:extLst>
                <a:ext uri="{FF2B5EF4-FFF2-40B4-BE49-F238E27FC236}">
                  <a16:creationId xmlns:a16="http://schemas.microsoft.com/office/drawing/2014/main" id="{1AAAAD49-D176-454D-9AB1-76DE4E3DB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4053" name="Text Box 5">
            <a:extLst>
              <a:ext uri="{FF2B5EF4-FFF2-40B4-BE49-F238E27FC236}">
                <a16:creationId xmlns:a16="http://schemas.microsoft.com/office/drawing/2014/main" id="{EED9A70A-AF34-4BBA-B26F-A7FB0E4EA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543" y="5788025"/>
            <a:ext cx="30524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err="1">
                <a:solidFill>
                  <a:schemeClr val="tx2"/>
                </a:solidFill>
              </a:rPr>
              <a:t>Upravljanje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i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koordinacija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54054" name="Rectangle 6">
            <a:extLst>
              <a:ext uri="{FF2B5EF4-FFF2-40B4-BE49-F238E27FC236}">
                <a16:creationId xmlns:a16="http://schemas.microsoft.com/office/drawing/2014/main" id="{C3599A8C-4C59-4F62-AD4E-4DA6C60F4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24863" cy="774700"/>
          </a:xfrm>
        </p:spPr>
        <p:txBody>
          <a:bodyPr/>
          <a:lstStyle/>
          <a:p>
            <a:r>
              <a:rPr lang="pl-PL" altLang="en-US"/>
              <a:t>Problem podsticaja je sam po sebi težak ...</a:t>
            </a:r>
            <a:endParaRPr lang="en-US" altLang="en-US"/>
          </a:p>
        </p:txBody>
      </p:sp>
      <p:sp>
        <p:nvSpPr>
          <p:cNvPr id="1154055" name="Text Box 7">
            <a:extLst>
              <a:ext uri="{FF2B5EF4-FFF2-40B4-BE49-F238E27FC236}">
                <a16:creationId xmlns:a16="http://schemas.microsoft.com/office/drawing/2014/main" id="{D3A30105-5FB9-49FB-947A-EB7F931A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74825"/>
            <a:ext cx="17075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Preduzetnički</a:t>
            </a:r>
            <a:r>
              <a:rPr lang="en-US" altLang="en-US" sz="180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nagon</a:t>
            </a:r>
            <a:r>
              <a:rPr lang="en-US" altLang="en-US" sz="1800">
                <a:solidFill>
                  <a:schemeClr val="tx2"/>
                </a:solidFill>
              </a:rPr>
              <a:t>, </a:t>
            </a:r>
          </a:p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sloboda</a:t>
            </a:r>
            <a:r>
              <a:rPr lang="en-US" altLang="en-US" sz="1800">
                <a:solidFill>
                  <a:schemeClr val="tx2"/>
                </a:solidFill>
              </a:rPr>
              <a:t> od </a:t>
            </a:r>
          </a:p>
          <a:p>
            <a:pPr algn="l"/>
            <a:r>
              <a:rPr lang="en-US" altLang="en-US" sz="1800">
                <a:solidFill>
                  <a:schemeClr val="tx2"/>
                </a:solidFill>
              </a:rPr>
              <a:t>"</a:t>
            </a:r>
            <a:r>
              <a:rPr lang="en-US" altLang="en-US" sz="1800" err="1">
                <a:solidFill>
                  <a:schemeClr val="tx2"/>
                </a:solidFill>
              </a:rPr>
              <a:t>starih</a:t>
            </a:r>
            <a:r>
              <a:rPr lang="en-US" altLang="en-US" sz="1800">
                <a:solidFill>
                  <a:schemeClr val="tx2"/>
                </a:solidFill>
              </a:rPr>
              <a:t> obi</a:t>
            </a:r>
            <a:r>
              <a:rPr lang="sr-Latn-RS" altLang="en-US" sz="1800">
                <a:solidFill>
                  <a:schemeClr val="tx2"/>
                </a:solidFill>
              </a:rPr>
              <a:t>čaja</a:t>
            </a:r>
            <a:r>
              <a:rPr lang="en-US" altLang="en-US" sz="1800">
                <a:solidFill>
                  <a:schemeClr val="tx2"/>
                </a:solidFill>
              </a:rPr>
              <a:t>"</a:t>
            </a:r>
          </a:p>
        </p:txBody>
      </p:sp>
      <p:sp>
        <p:nvSpPr>
          <p:cNvPr id="1154056" name="AutoShape 8">
            <a:extLst>
              <a:ext uri="{FF2B5EF4-FFF2-40B4-BE49-F238E27FC236}">
                <a16:creationId xmlns:a16="http://schemas.microsoft.com/office/drawing/2014/main" id="{41A98595-23F3-4610-88BB-214D94F25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999" y="1904999"/>
            <a:ext cx="2133595" cy="1371589"/>
          </a:xfrm>
          <a:prstGeom prst="irregularSeal2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314005" tIns="157002" rIns="314005" bIns="157002" anchor="ctr"/>
          <a:lstStyle/>
          <a:p>
            <a:r>
              <a:rPr lang="en-US" altLang="en-US" err="1"/>
              <a:t>Startapovi</a:t>
            </a:r>
            <a:endParaRPr lang="en-US" alt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AA07E6A1-9B9A-404F-AD39-7B2AEE96B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94" y="3996793"/>
            <a:ext cx="2895288" cy="1371589"/>
          </a:xfrm>
          <a:prstGeom prst="irregularSeal2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314005" tIns="157002" rIns="314005" bIns="157002" anchor="ctr"/>
          <a:lstStyle/>
          <a:p>
            <a:r>
              <a:rPr lang="sr-Latn-RS" altLang="en-US"/>
              <a:t>Uobičajeni </a:t>
            </a:r>
          </a:p>
          <a:p>
            <a:r>
              <a:rPr lang="sr-Latn-RS" altLang="en-US"/>
              <a:t>posao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4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6" grpId="0" animBg="1" autoUpdateAnimBg="0"/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11B1BED-3E58-4AE9-8C3F-5A8C4A75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7208-529F-4541-B4AB-297FD4FDBE40}" type="slidenum">
              <a:rPr lang="en-US" altLang="en-US"/>
              <a:pPr/>
              <a:t>21</a:t>
            </a:fld>
            <a:endParaRPr lang="en-US" altLang="en-US"/>
          </a:p>
        </p:txBody>
      </p:sp>
      <p:grpSp>
        <p:nvGrpSpPr>
          <p:cNvPr id="1155074" name="Group 2">
            <a:extLst>
              <a:ext uri="{FF2B5EF4-FFF2-40B4-BE49-F238E27FC236}">
                <a16:creationId xmlns:a16="http://schemas.microsoft.com/office/drawing/2014/main" id="{C0142DF4-39AF-4BFD-B77C-01872B20C4F1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752600"/>
            <a:ext cx="5105400" cy="3962400"/>
            <a:chOff x="1104" y="1104"/>
            <a:chExt cx="3216" cy="2496"/>
          </a:xfrm>
        </p:grpSpPr>
        <p:sp>
          <p:nvSpPr>
            <p:cNvPr id="1155075" name="Line 3">
              <a:extLst>
                <a:ext uri="{FF2B5EF4-FFF2-40B4-BE49-F238E27FC236}">
                  <a16:creationId xmlns:a16="http://schemas.microsoft.com/office/drawing/2014/main" id="{B7826625-AF9C-4795-B29C-7C39E5EA3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104"/>
              <a:ext cx="0" cy="24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076" name="Line 4">
              <a:extLst>
                <a:ext uri="{FF2B5EF4-FFF2-40B4-BE49-F238E27FC236}">
                  <a16:creationId xmlns:a16="http://schemas.microsoft.com/office/drawing/2014/main" id="{ED1E90FB-F38A-4600-B184-E6B2607FF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5077" name="Text Box 5">
            <a:extLst>
              <a:ext uri="{FF2B5EF4-FFF2-40B4-BE49-F238E27FC236}">
                <a16:creationId xmlns:a16="http://schemas.microsoft.com/office/drawing/2014/main" id="{4A77B5F6-6E8D-4AD7-98B1-15A1BAF6C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946" y="5788025"/>
            <a:ext cx="30396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err="1">
                <a:solidFill>
                  <a:schemeClr val="tx2"/>
                </a:solidFill>
              </a:rPr>
              <a:t>Upravljanje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i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err="1">
                <a:solidFill>
                  <a:schemeClr val="tx2"/>
                </a:solidFill>
              </a:rPr>
              <a:t>koordinacija</a:t>
            </a:r>
            <a:endParaRPr lang="en-US" altLang="en-US">
              <a:solidFill>
                <a:schemeClr val="tx2"/>
              </a:solidFill>
            </a:endParaRP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55078" name="Rectangle 6">
            <a:extLst>
              <a:ext uri="{FF2B5EF4-FFF2-40B4-BE49-F238E27FC236}">
                <a16:creationId xmlns:a16="http://schemas.microsoft.com/office/drawing/2014/main" id="{12B02797-A4C5-4B36-B47C-789062F81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67663" cy="774700"/>
          </a:xfrm>
        </p:spPr>
        <p:txBody>
          <a:bodyPr/>
          <a:lstStyle/>
          <a:p>
            <a:r>
              <a:rPr lang="en-US" altLang="en-US" err="1">
                <a:solidFill>
                  <a:schemeClr val="accent1"/>
                </a:solidFill>
              </a:rPr>
              <a:t>Korišćenje</a:t>
            </a:r>
            <a:r>
              <a:rPr lang="en-US" altLang="en-US">
                <a:solidFill>
                  <a:schemeClr val="accent1"/>
                </a:solidFill>
              </a:rPr>
              <a:t> „</a:t>
            </a:r>
            <a:r>
              <a:rPr lang="en-US" altLang="en-US" err="1">
                <a:solidFill>
                  <a:schemeClr val="accent1"/>
                </a:solidFill>
              </a:rPr>
              <a:t>snažnih</a:t>
            </a:r>
            <a:r>
              <a:rPr lang="en-US" altLang="en-US">
                <a:solidFill>
                  <a:schemeClr val="accent1"/>
                </a:solidFill>
              </a:rPr>
              <a:t>“ </a:t>
            </a:r>
            <a:r>
              <a:rPr lang="en-US" altLang="en-US" err="1">
                <a:solidFill>
                  <a:schemeClr val="accent1"/>
                </a:solidFill>
              </a:rPr>
              <a:t>podsticaja</a:t>
            </a:r>
            <a:r>
              <a:rPr lang="en-US" altLang="en-US">
                <a:solidFill>
                  <a:schemeClr val="accent1"/>
                </a:solidFill>
              </a:rPr>
              <a:t> </a:t>
            </a:r>
            <a:r>
              <a:rPr lang="en-US" altLang="en-US" err="1">
                <a:solidFill>
                  <a:schemeClr val="accent1"/>
                </a:solidFill>
              </a:rPr>
              <a:t>može</a:t>
            </a:r>
            <a:r>
              <a:rPr lang="en-US" altLang="en-US">
                <a:solidFill>
                  <a:schemeClr val="accent1"/>
                </a:solidFill>
              </a:rPr>
              <a:t> </a:t>
            </a:r>
            <a:r>
              <a:rPr lang="en-US" altLang="en-US" err="1">
                <a:solidFill>
                  <a:schemeClr val="accent1"/>
                </a:solidFill>
              </a:rPr>
              <a:t>smanjiti</a:t>
            </a:r>
            <a:r>
              <a:rPr lang="en-US" altLang="en-US">
                <a:solidFill>
                  <a:schemeClr val="accent1"/>
                </a:solidFill>
              </a:rPr>
              <a:t> </a:t>
            </a:r>
            <a:r>
              <a:rPr lang="en-US" altLang="en-US" err="1">
                <a:solidFill>
                  <a:schemeClr val="accent1"/>
                </a:solidFill>
              </a:rPr>
              <a:t>koordinaciju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55079" name="Oval 7">
            <a:extLst>
              <a:ext uri="{FF2B5EF4-FFF2-40B4-BE49-F238E27FC236}">
                <a16:creationId xmlns:a16="http://schemas.microsoft.com/office/drawing/2014/main" id="{BCF49C7C-1211-4B33-9449-C00BA0944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1874838"/>
            <a:ext cx="1524000" cy="1219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5080" name="Text Box 8">
            <a:extLst>
              <a:ext uri="{FF2B5EF4-FFF2-40B4-BE49-F238E27FC236}">
                <a16:creationId xmlns:a16="http://schemas.microsoft.com/office/drawing/2014/main" id="{21BEEF51-B9BC-418A-BD57-73E9144B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816" y="2133600"/>
            <a:ext cx="10983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r-Latn-RS" altLang="en-US">
                <a:solidFill>
                  <a:schemeClr val="tx2"/>
                </a:solidFill>
              </a:rPr>
              <a:t>Sticanje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55081" name="Text Box 9">
            <a:extLst>
              <a:ext uri="{FF2B5EF4-FFF2-40B4-BE49-F238E27FC236}">
                <a16:creationId xmlns:a16="http://schemas.microsoft.com/office/drawing/2014/main" id="{84BAF9E2-0B29-441C-95FD-AF8DBBC20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4598988"/>
            <a:ext cx="1652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tx2"/>
                </a:solidFill>
              </a:rPr>
              <a:t>Build inside </a:t>
            </a:r>
          </a:p>
          <a:p>
            <a:pPr eaLnBrk="0" hangingPunct="0"/>
            <a:r>
              <a:rPr lang="en-US" altLang="en-US">
                <a:solidFill>
                  <a:schemeClr val="tx2"/>
                </a:solidFill>
              </a:rPr>
              <a:t>existing units</a:t>
            </a:r>
          </a:p>
        </p:txBody>
      </p:sp>
      <p:sp>
        <p:nvSpPr>
          <p:cNvPr id="1155082" name="Oval 10">
            <a:extLst>
              <a:ext uri="{FF2B5EF4-FFF2-40B4-BE49-F238E27FC236}">
                <a16:creationId xmlns:a16="http://schemas.microsoft.com/office/drawing/2014/main" id="{BB565431-09A1-4ACA-B75E-0DE2CBA75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585913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tx2"/>
                </a:solidFill>
              </a:rPr>
              <a:t>Joint</a:t>
            </a:r>
          </a:p>
          <a:p>
            <a:r>
              <a:rPr lang="en-US" altLang="en-US">
                <a:solidFill>
                  <a:schemeClr val="tx2"/>
                </a:solidFill>
              </a:rPr>
              <a:t>venture/</a:t>
            </a:r>
          </a:p>
          <a:p>
            <a:r>
              <a:rPr lang="en-US" altLang="en-US">
                <a:solidFill>
                  <a:schemeClr val="tx2"/>
                </a:solidFill>
              </a:rPr>
              <a:t>alliance</a:t>
            </a:r>
          </a:p>
        </p:txBody>
      </p:sp>
      <p:sp>
        <p:nvSpPr>
          <p:cNvPr id="1155083" name="AutoShape 11">
            <a:extLst>
              <a:ext uri="{FF2B5EF4-FFF2-40B4-BE49-F238E27FC236}">
                <a16:creationId xmlns:a16="http://schemas.microsoft.com/office/drawing/2014/main" id="{B2426AEB-96C9-4855-8DF3-F8A36CA03BEC}"/>
              </a:ext>
            </a:extLst>
          </p:cNvPr>
          <p:cNvSpPr>
            <a:spLocks noChangeArrowheads="1"/>
          </p:cNvSpPr>
          <p:nvPr/>
        </p:nvSpPr>
        <p:spPr bwMode="auto">
          <a:xfrm rot="-8564883">
            <a:off x="4191000" y="2819400"/>
            <a:ext cx="28575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5084" name="Text Box 12">
            <a:extLst>
              <a:ext uri="{FF2B5EF4-FFF2-40B4-BE49-F238E27FC236}">
                <a16:creationId xmlns:a16="http://schemas.microsoft.com/office/drawing/2014/main" id="{815E9886-4701-4851-8013-08C9FB8CB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74825"/>
            <a:ext cx="1746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Preduzetnički</a:t>
            </a:r>
            <a:r>
              <a:rPr lang="en-US" altLang="en-US" sz="180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nagon</a:t>
            </a:r>
            <a:r>
              <a:rPr lang="en-US" altLang="en-US" sz="1800">
                <a:solidFill>
                  <a:schemeClr val="tx2"/>
                </a:solidFill>
              </a:rPr>
              <a:t>, </a:t>
            </a:r>
          </a:p>
          <a:p>
            <a:pPr algn="l"/>
            <a:r>
              <a:rPr lang="en-US" altLang="en-US" sz="1800" err="1">
                <a:solidFill>
                  <a:schemeClr val="tx2"/>
                </a:solidFill>
              </a:rPr>
              <a:t>sloboda</a:t>
            </a:r>
            <a:r>
              <a:rPr lang="en-US" altLang="en-US" sz="1800">
                <a:solidFill>
                  <a:schemeClr val="tx2"/>
                </a:solidFill>
              </a:rPr>
              <a:t> od </a:t>
            </a:r>
          </a:p>
          <a:p>
            <a:pPr algn="l"/>
            <a:r>
              <a:rPr lang="en-US" altLang="en-US" sz="1800">
                <a:solidFill>
                  <a:schemeClr val="tx2"/>
                </a:solidFill>
              </a:rPr>
              <a:t>"</a:t>
            </a:r>
            <a:r>
              <a:rPr lang="en-US" altLang="en-US" sz="1800" err="1">
                <a:solidFill>
                  <a:schemeClr val="tx2"/>
                </a:solidFill>
              </a:rPr>
              <a:t>starih</a:t>
            </a:r>
            <a:r>
              <a:rPr lang="en-US" altLang="en-US" sz="1800">
                <a:solidFill>
                  <a:schemeClr val="tx2"/>
                </a:solidFill>
              </a:rPr>
              <a:t> </a:t>
            </a:r>
            <a:r>
              <a:rPr lang="en-US" altLang="en-US" sz="1800" err="1">
                <a:solidFill>
                  <a:schemeClr val="tx2"/>
                </a:solidFill>
              </a:rPr>
              <a:t>običaja</a:t>
            </a:r>
            <a:r>
              <a:rPr lang="en-US" altLang="en-US" sz="1800">
                <a:solidFill>
                  <a:schemeClr val="tx2"/>
                </a:solidFill>
              </a:rPr>
              <a:t>"</a:t>
            </a:r>
          </a:p>
        </p:txBody>
      </p:sp>
      <p:sp>
        <p:nvSpPr>
          <p:cNvPr id="1155085" name="Oval 13">
            <a:extLst>
              <a:ext uri="{FF2B5EF4-FFF2-40B4-BE49-F238E27FC236}">
                <a16:creationId xmlns:a16="http://schemas.microsoft.com/office/drawing/2014/main" id="{F6251A81-1B42-49DA-9792-312C5445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947" y="3585856"/>
            <a:ext cx="1585912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RS" altLang="en-US">
                <a:solidFill>
                  <a:schemeClr val="tx2"/>
                </a:solidFill>
              </a:rPr>
              <a:t>Interni </a:t>
            </a:r>
          </a:p>
          <a:p>
            <a:r>
              <a:rPr lang="sr-Latn-RS" altLang="en-US">
                <a:solidFill>
                  <a:schemeClr val="tx2"/>
                </a:solidFill>
              </a:rPr>
              <a:t>poduhvat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55086" name="Oval 14">
            <a:extLst>
              <a:ext uri="{FF2B5EF4-FFF2-40B4-BE49-F238E27FC236}">
                <a16:creationId xmlns:a16="http://schemas.microsoft.com/office/drawing/2014/main" id="{3C59DFA5-88C7-44DF-853B-665848852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343400"/>
            <a:ext cx="1524000" cy="1219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RS" altLang="en-US" sz="1400">
                <a:solidFill>
                  <a:schemeClr val="tx2"/>
                </a:solidFill>
              </a:rPr>
              <a:t>Izgradnja unutar </a:t>
            </a:r>
          </a:p>
          <a:p>
            <a:r>
              <a:rPr lang="sr-Latn-RS" altLang="en-US" sz="1400">
                <a:solidFill>
                  <a:schemeClr val="tx2"/>
                </a:solidFill>
              </a:rPr>
              <a:t>postojeće jedinice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155087" name="Text Box 15">
            <a:extLst>
              <a:ext uri="{FF2B5EF4-FFF2-40B4-BE49-F238E27FC236}">
                <a16:creationId xmlns:a16="http://schemas.microsoft.com/office/drawing/2014/main" id="{751FB914-0A3C-4513-896E-2EFA3CFDF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81200"/>
            <a:ext cx="565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en-US" sz="54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B85A2E54-2A76-445C-8864-D1BA8BB31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19400"/>
            <a:ext cx="1752595" cy="1295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RS" altLang="en-US">
                <a:solidFill>
                  <a:schemeClr val="tx2"/>
                </a:solidFill>
              </a:rPr>
              <a:t>Zajednički </a:t>
            </a:r>
            <a:endParaRPr lang="en-US" altLang="en-US">
              <a:solidFill>
                <a:schemeClr val="tx2"/>
              </a:solidFill>
            </a:endParaRPr>
          </a:p>
          <a:p>
            <a:r>
              <a:rPr lang="sr-Latn-RS" altLang="en-US">
                <a:solidFill>
                  <a:schemeClr val="tx2"/>
                </a:solidFill>
              </a:rPr>
              <a:t>poduhvat </a:t>
            </a:r>
            <a:r>
              <a:rPr lang="en-US" altLang="en-US">
                <a:solidFill>
                  <a:schemeClr val="tx2"/>
                </a:solidFill>
              </a:rPr>
              <a:t>/ </a:t>
            </a:r>
          </a:p>
          <a:p>
            <a:r>
              <a:rPr lang="en-US" altLang="en-US" err="1">
                <a:solidFill>
                  <a:schemeClr val="tx2"/>
                </a:solidFill>
              </a:rPr>
              <a:t>savez</a:t>
            </a:r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9AA00E8-E983-4740-AFA5-8F1F3DE5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84-645A-44FD-AA1E-6F43E3EC6BE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E87160D3-8FAE-4371-98A7-C11455BFE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714875"/>
          </a:xfrm>
        </p:spPr>
        <p:txBody>
          <a:bodyPr/>
          <a:lstStyle/>
          <a:p>
            <a:pPr>
              <a:buNone/>
            </a:pPr>
            <a:r>
              <a:rPr lang="en-US" altLang="en-US"/>
              <a:t>	</a:t>
            </a:r>
            <a:r>
              <a:rPr lang="en-US" altLang="en-US" sz="4000" b="1" err="1"/>
              <a:t>Velike</a:t>
            </a:r>
            <a:r>
              <a:rPr lang="en-US" altLang="en-US" sz="4000" b="1"/>
              <a:t> </a:t>
            </a:r>
            <a:r>
              <a:rPr lang="en-US" altLang="en-US" sz="4000" b="1" err="1"/>
              <a:t>korporacije</a:t>
            </a:r>
            <a:r>
              <a:rPr lang="en-US" altLang="en-US" sz="4000" b="1"/>
              <a:t> </a:t>
            </a:r>
            <a:r>
              <a:rPr lang="sr-Latn-RS" altLang="en-US" sz="4000" b="1"/>
              <a:t>pozdravljaju</a:t>
            </a:r>
            <a:r>
              <a:rPr lang="en-US" altLang="en-US" sz="4000" b="1"/>
              <a:t> </a:t>
            </a:r>
            <a:r>
              <a:rPr lang="en-US" altLang="en-US" sz="4000" b="1" err="1"/>
              <a:t>inovaciju</a:t>
            </a:r>
            <a:r>
              <a:rPr lang="en-US" altLang="en-US" sz="4000" b="1"/>
              <a:t> </a:t>
            </a:r>
            <a:r>
              <a:rPr lang="en-US" altLang="en-US" sz="4000" b="1" err="1"/>
              <a:t>i</a:t>
            </a:r>
            <a:r>
              <a:rPr lang="en-US" altLang="en-US" sz="4000" b="1"/>
              <a:t> </a:t>
            </a:r>
            <a:r>
              <a:rPr lang="en-US" altLang="en-US" sz="4000" b="1" err="1"/>
              <a:t>individualizam</a:t>
            </a:r>
            <a:r>
              <a:rPr lang="en-US" altLang="en-US" sz="4000" b="1"/>
              <a:t> </a:t>
            </a:r>
            <a:r>
              <a:rPr lang="en-US" altLang="en-US" sz="4000" b="1" err="1"/>
              <a:t>na</a:t>
            </a:r>
            <a:r>
              <a:rPr lang="en-US" altLang="en-US" sz="4000" b="1"/>
              <a:t> </a:t>
            </a:r>
            <a:r>
              <a:rPr lang="en-US" altLang="en-US" sz="4000" b="1" err="1"/>
              <a:t>isti</a:t>
            </a:r>
            <a:r>
              <a:rPr lang="en-US" altLang="en-US" sz="4000" b="1"/>
              <a:t> </a:t>
            </a:r>
            <a:r>
              <a:rPr lang="en-US" altLang="en-US" sz="4000" b="1" err="1"/>
              <a:t>način</a:t>
            </a:r>
            <a:r>
              <a:rPr lang="en-US" altLang="en-US" sz="4000" b="1"/>
              <a:t> </a:t>
            </a:r>
            <a:r>
              <a:rPr lang="en-US" altLang="en-US" sz="4000" b="1" err="1"/>
              <a:t>kao</a:t>
            </a:r>
            <a:r>
              <a:rPr lang="en-US" altLang="en-US" sz="4000" b="1"/>
              <a:t> </a:t>
            </a:r>
            <a:r>
              <a:rPr lang="en-US" altLang="en-US" sz="4000" b="1" err="1"/>
              <a:t>što</a:t>
            </a:r>
            <a:r>
              <a:rPr lang="en-US" altLang="en-US" sz="4000" b="1"/>
              <a:t> </a:t>
            </a:r>
            <a:r>
              <a:rPr lang="en-US" altLang="en-US" sz="4000" b="1" err="1"/>
              <a:t>su</a:t>
            </a:r>
            <a:r>
              <a:rPr lang="en-US" altLang="en-US" sz="4000" b="1"/>
              <a:t> </a:t>
            </a:r>
            <a:r>
              <a:rPr lang="en-US" altLang="en-US" sz="4000" b="1" err="1"/>
              <a:t>dinosaurusi</a:t>
            </a:r>
            <a:r>
              <a:rPr lang="en-US" altLang="en-US" sz="4000" b="1"/>
              <a:t> </a:t>
            </a:r>
            <a:r>
              <a:rPr lang="sr-Latn-RS" altLang="en-US" sz="4000" b="1"/>
              <a:t>pozdravili velike </a:t>
            </a:r>
            <a:r>
              <a:rPr lang="en-US" altLang="en-US" sz="4000" b="1" err="1"/>
              <a:t>meteore</a:t>
            </a:r>
            <a:r>
              <a:rPr lang="en-US" altLang="en-US" sz="4000" b="1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 b="1"/>
              <a:t>	--Dilbert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BDC8E4-8141-4189-A1E4-85A49D9F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B9E7-BDC8-4865-B965-B7EB1A1E385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56098" name="Rectangle 2">
            <a:extLst>
              <a:ext uri="{FF2B5EF4-FFF2-40B4-BE49-F238E27FC236}">
                <a16:creationId xmlns:a16="http://schemas.microsoft.com/office/drawing/2014/main" id="{02BE5670-8F18-43B0-BE27-09B4A99A0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6099" name="Rectangle 3">
            <a:extLst>
              <a:ext uri="{FF2B5EF4-FFF2-40B4-BE49-F238E27FC236}">
                <a16:creationId xmlns:a16="http://schemas.microsoft.com/office/drawing/2014/main" id="{F1742E71-D1E2-4B5E-8F96-C899E6D98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6100" name="Rectangle 4">
            <a:extLst>
              <a:ext uri="{FF2B5EF4-FFF2-40B4-BE49-F238E27FC236}">
                <a16:creationId xmlns:a16="http://schemas.microsoft.com/office/drawing/2014/main" id="{3D9CA8EF-0F0D-4D98-99B3-82F33DEA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6101" name="Rectangle 5">
            <a:extLst>
              <a:ext uri="{FF2B5EF4-FFF2-40B4-BE49-F238E27FC236}">
                <a16:creationId xmlns:a16="http://schemas.microsoft.com/office/drawing/2014/main" id="{61373D2C-5CE7-49E0-AD41-824CC9C9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6102" name="Rectangle 6">
            <a:extLst>
              <a:ext uri="{FF2B5EF4-FFF2-40B4-BE49-F238E27FC236}">
                <a16:creationId xmlns:a16="http://schemas.microsoft.com/office/drawing/2014/main" id="{397EABE0-CBF8-4331-9211-215C728BF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67663" cy="7747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/>
              <a:t>Šta može da se uradi?</a:t>
            </a:r>
          </a:p>
        </p:txBody>
      </p:sp>
      <p:sp>
        <p:nvSpPr>
          <p:cNvPr id="1156103" name="Rectangle 7">
            <a:extLst>
              <a:ext uri="{FF2B5EF4-FFF2-40B4-BE49-F238E27FC236}">
                <a16:creationId xmlns:a16="http://schemas.microsoft.com/office/drawing/2014/main" id="{1085FA5B-C4B9-4D77-911A-5F6CD6264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7148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Vo</a:t>
            </a:r>
            <a:r>
              <a:rPr lang="sr-Latn-RS" altLang="en-US" err="1"/>
              <a:t>đstvo</a:t>
            </a:r>
            <a:endParaRPr lang="en-US" altLang="en-US"/>
          </a:p>
          <a:p>
            <a:r>
              <a:rPr lang="sr-Latn-RS" altLang="en-US"/>
              <a:t>Struktura</a:t>
            </a:r>
            <a:endParaRPr lang="en-US" altLang="en-US"/>
          </a:p>
          <a:p>
            <a:r>
              <a:rPr lang="sr-Latn-RS" altLang="en-US"/>
              <a:t>Podsticaj</a:t>
            </a:r>
            <a:endParaRPr lang="en-US" altLang="en-US"/>
          </a:p>
          <a:p>
            <a:r>
              <a:rPr lang="sr-Latn-RS" altLang="en-US" u="sng"/>
              <a:t>Transformacija kulture</a:t>
            </a:r>
            <a:r>
              <a:rPr lang="en-US" altLang="en-US" u="sng"/>
              <a:t>:</a:t>
            </a:r>
          </a:p>
          <a:p>
            <a:pPr lvl="1"/>
            <a:r>
              <a:rPr lang="sr-Latn-RS" altLang="en-US"/>
              <a:t>Izgradite je na osnovnim vrednostima</a:t>
            </a:r>
            <a:endParaRPr lang="en-US" altLang="en-US"/>
          </a:p>
          <a:p>
            <a:pPr lvl="1"/>
            <a:r>
              <a:rPr lang="sr-Latn-RS" altLang="en-US"/>
              <a:t>Razmišljajte na nove načine</a:t>
            </a:r>
            <a:endParaRPr lang="en-US" altLang="en-US"/>
          </a:p>
          <a:p>
            <a:pPr lvl="1"/>
            <a:r>
              <a:rPr lang="sr-Latn-RS" altLang="en-US"/>
              <a:t>Upravljajte srcem</a:t>
            </a:r>
            <a:endParaRPr lang="en-US" altLang="en-US"/>
          </a:p>
        </p:txBody>
      </p:sp>
      <p:grpSp>
        <p:nvGrpSpPr>
          <p:cNvPr id="1156104" name="Group 8">
            <a:extLst>
              <a:ext uri="{FF2B5EF4-FFF2-40B4-BE49-F238E27FC236}">
                <a16:creationId xmlns:a16="http://schemas.microsoft.com/office/drawing/2014/main" id="{9C187E07-7008-41AC-9703-8D46CF2A8A50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114800"/>
            <a:ext cx="2197100" cy="1968500"/>
            <a:chOff x="4036" y="2740"/>
            <a:chExt cx="1384" cy="1240"/>
          </a:xfrm>
        </p:grpSpPr>
        <p:sp>
          <p:nvSpPr>
            <p:cNvPr id="1156105" name="AutoShape 9">
              <a:extLst>
                <a:ext uri="{FF2B5EF4-FFF2-40B4-BE49-F238E27FC236}">
                  <a16:creationId xmlns:a16="http://schemas.microsoft.com/office/drawing/2014/main" id="{87986F19-B586-46C9-97AD-5FFCD65C6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40"/>
              <a:ext cx="1384" cy="1240"/>
            </a:xfrm>
            <a:prstGeom prst="triangle">
              <a:avLst>
                <a:gd name="adj" fmla="val 49995"/>
              </a:avLst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06" name="Line 10">
              <a:extLst>
                <a:ext uri="{FF2B5EF4-FFF2-40B4-BE49-F238E27FC236}">
                  <a16:creationId xmlns:a16="http://schemas.microsoft.com/office/drawing/2014/main" id="{C7D61D13-4670-4BB4-9384-035CE9F0D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" y="3419"/>
              <a:ext cx="76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107" name="Line 11">
              <a:extLst>
                <a:ext uri="{FF2B5EF4-FFF2-40B4-BE49-F238E27FC236}">
                  <a16:creationId xmlns:a16="http://schemas.microsoft.com/office/drawing/2014/main" id="{B291EC88-A872-41C5-ADC2-AD9FC4334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701"/>
              <a:ext cx="105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108" name="Line 12">
              <a:extLst>
                <a:ext uri="{FF2B5EF4-FFF2-40B4-BE49-F238E27FC236}">
                  <a16:creationId xmlns:a16="http://schemas.microsoft.com/office/drawing/2014/main" id="{BDFE2704-C6CA-40D2-AEC7-7419C76071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3136"/>
              <a:ext cx="42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DD8A222-013D-40F7-A052-EB87AC7E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5B3A-2529-471A-8381-3635E2F4E843}" type="slidenum">
              <a:rPr lang="en-US" altLang="en-US"/>
              <a:pPr/>
              <a:t>24</a:t>
            </a:fld>
            <a:endParaRPr lang="en-US" alt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C33F7DC-6CE0-4412-B191-059517C84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4837"/>
            <a:ext cx="7620000" cy="564832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E7415E-E819-4F2A-B8ED-7494A5E4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C74E0-75FD-4B4E-8432-B1A1B10219F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315842" name="Rectangle 2">
            <a:extLst>
              <a:ext uri="{FF2B5EF4-FFF2-40B4-BE49-F238E27FC236}">
                <a16:creationId xmlns:a16="http://schemas.microsoft.com/office/drawing/2014/main" id="{96F9BC5A-937A-4F57-9FCA-23D2824AA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Studija slučaja</a:t>
            </a:r>
            <a:r>
              <a:rPr lang="en-US" altLang="en-US"/>
              <a:t>: IBM</a:t>
            </a:r>
          </a:p>
        </p:txBody>
      </p:sp>
      <p:sp>
        <p:nvSpPr>
          <p:cNvPr id="1315843" name="Rectangle 3">
            <a:extLst>
              <a:ext uri="{FF2B5EF4-FFF2-40B4-BE49-F238E27FC236}">
                <a16:creationId xmlns:a16="http://schemas.microsoft.com/office/drawing/2014/main" id="{269253DE-6547-4C1B-95C1-59895C1EE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err="1"/>
              <a:t>Kakva</a:t>
            </a:r>
            <a:r>
              <a:rPr lang="en-US" altLang="en-US"/>
              <a:t> je </a:t>
            </a:r>
            <a:r>
              <a:rPr lang="en-US" altLang="en-US" err="1"/>
              <a:t>situacija</a:t>
            </a:r>
            <a:r>
              <a:rPr lang="en-US" altLang="en-US"/>
              <a:t> </a:t>
            </a:r>
            <a:r>
              <a:rPr lang="en-US" altLang="en-US" err="1"/>
              <a:t>bila</a:t>
            </a:r>
            <a:r>
              <a:rPr lang="en-US" altLang="en-US"/>
              <a:t> </a:t>
            </a:r>
            <a:r>
              <a:rPr lang="en-US" altLang="en-US" err="1"/>
              <a:t>pred</a:t>
            </a:r>
            <a:r>
              <a:rPr lang="en-US" altLang="en-US"/>
              <a:t> Lou Ger</a:t>
            </a:r>
            <a:r>
              <a:rPr lang="sr-Latn-RS" altLang="en-US"/>
              <a:t>š</a:t>
            </a:r>
            <a:r>
              <a:rPr lang="en-US" altLang="en-US" err="1"/>
              <a:t>tnerom</a:t>
            </a:r>
            <a:r>
              <a:rPr lang="en-US" altLang="en-US"/>
              <a:t> </a:t>
            </a:r>
            <a:r>
              <a:rPr lang="en-US" altLang="en-US" err="1"/>
              <a:t>kada</a:t>
            </a:r>
            <a:r>
              <a:rPr lang="en-US" altLang="en-US"/>
              <a:t> je </a:t>
            </a:r>
            <a:r>
              <a:rPr lang="en-US" altLang="en-US" err="1"/>
              <a:t>došao</a:t>
            </a:r>
            <a:r>
              <a:rPr lang="en-US" altLang="en-US"/>
              <a:t> </a:t>
            </a:r>
            <a:r>
              <a:rPr lang="sr-Latn-RS" altLang="en-US"/>
              <a:t>na mesto </a:t>
            </a:r>
            <a:r>
              <a:rPr lang="en-US" altLang="en-US" err="1"/>
              <a:t>izvršn</a:t>
            </a:r>
            <a:r>
              <a:rPr lang="sr-Latn-RS" altLang="en-US" err="1"/>
              <a:t>og</a:t>
            </a:r>
            <a:r>
              <a:rPr lang="sr-Latn-RS" altLang="en-US"/>
              <a:t> </a:t>
            </a:r>
            <a:r>
              <a:rPr lang="en-US" altLang="en-US" err="1"/>
              <a:t>direktor</a:t>
            </a:r>
            <a:r>
              <a:rPr lang="sr-Latn-RS" altLang="en-US"/>
              <a:t>a</a:t>
            </a:r>
            <a:r>
              <a:rPr lang="en-US" altLang="en-US"/>
              <a:t> IBM-a?</a:t>
            </a:r>
          </a:p>
          <a:p>
            <a:endParaRPr lang="en-US" altLang="en-US"/>
          </a:p>
          <a:p>
            <a:r>
              <a:rPr lang="en-US" altLang="en-US" err="1"/>
              <a:t>Šta</a:t>
            </a:r>
            <a:r>
              <a:rPr lang="en-US" altLang="en-US"/>
              <a:t> je Ger</a:t>
            </a:r>
            <a:r>
              <a:rPr lang="sr-Latn-RS" altLang="en-US"/>
              <a:t>š</a:t>
            </a:r>
            <a:r>
              <a:rPr lang="en-US" altLang="en-US" err="1"/>
              <a:t>tner</a:t>
            </a:r>
            <a:r>
              <a:rPr lang="en-US" altLang="en-US"/>
              <a:t> </a:t>
            </a:r>
            <a:r>
              <a:rPr lang="en-US" altLang="en-US" err="1"/>
              <a:t>uradio</a:t>
            </a:r>
            <a:r>
              <a:rPr lang="en-US" altLang="en-US"/>
              <a:t> </a:t>
            </a:r>
            <a:r>
              <a:rPr lang="sr-Latn-RS" altLang="en-US"/>
              <a:t>povodom </a:t>
            </a:r>
            <a:r>
              <a:rPr lang="en-US" altLang="en-US"/>
              <a:t>IBM-</a:t>
            </a:r>
            <a:r>
              <a:rPr lang="en-US" altLang="en-US" err="1"/>
              <a:t>ov</a:t>
            </a:r>
            <a:r>
              <a:rPr lang="sr-Latn-RS" altLang="en-US"/>
              <a:t>ih</a:t>
            </a:r>
            <a:r>
              <a:rPr lang="en-US" altLang="en-US"/>
              <a:t> problem</a:t>
            </a:r>
            <a:r>
              <a:rPr lang="sr-Latn-RS" altLang="en-US"/>
              <a:t>a</a:t>
            </a:r>
            <a:r>
              <a:rPr lang="en-US" altLang="en-US"/>
              <a:t>? </a:t>
            </a:r>
            <a:r>
              <a:rPr lang="en-US" altLang="en-US" err="1"/>
              <a:t>Mislite</a:t>
            </a:r>
            <a:r>
              <a:rPr lang="en-US" altLang="en-US"/>
              <a:t> li da </a:t>
            </a:r>
            <a:r>
              <a:rPr lang="sr-Latn-RS" altLang="en-US"/>
              <a:t>je</a:t>
            </a:r>
            <a:r>
              <a:rPr lang="en-US" altLang="en-US"/>
              <a:t> Ger</a:t>
            </a:r>
            <a:r>
              <a:rPr lang="sr-Latn-RS" altLang="en-US"/>
              <a:t>š</a:t>
            </a:r>
            <a:r>
              <a:rPr lang="en-US" altLang="en-US" err="1"/>
              <a:t>tner</a:t>
            </a:r>
            <a:r>
              <a:rPr lang="en-US" altLang="en-US"/>
              <a:t> </a:t>
            </a:r>
            <a:r>
              <a:rPr lang="en-US" altLang="en-US" err="1"/>
              <a:t>zaista</a:t>
            </a:r>
            <a:r>
              <a:rPr lang="en-US" altLang="en-US"/>
              <a:t> </a:t>
            </a:r>
            <a:r>
              <a:rPr lang="sr-Latn-RS" altLang="en-US"/>
              <a:t>promenio</a:t>
            </a:r>
            <a:r>
              <a:rPr lang="en-US" altLang="en-US"/>
              <a:t> IBM?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9B2BD70-42C3-48FF-AC25-2A893F9C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E361-6DBA-4335-900A-E89C7645A08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7426" name="Rectangle 2">
            <a:extLst>
              <a:ext uri="{FF2B5EF4-FFF2-40B4-BE49-F238E27FC236}">
                <a16:creationId xmlns:a16="http://schemas.microsoft.com/office/drawing/2014/main" id="{D84AE5EA-812D-45AF-A5F1-8DD83068D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7" name="Rectangle 3">
            <a:extLst>
              <a:ext uri="{FF2B5EF4-FFF2-40B4-BE49-F238E27FC236}">
                <a16:creationId xmlns:a16="http://schemas.microsoft.com/office/drawing/2014/main" id="{FCB69CFF-41A4-4E0C-9109-2989A9E11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Rectangle 4">
            <a:extLst>
              <a:ext uri="{FF2B5EF4-FFF2-40B4-BE49-F238E27FC236}">
                <a16:creationId xmlns:a16="http://schemas.microsoft.com/office/drawing/2014/main" id="{33344944-91B1-413E-A286-D1601B3F4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9" name="Rectangle 5">
            <a:extLst>
              <a:ext uri="{FF2B5EF4-FFF2-40B4-BE49-F238E27FC236}">
                <a16:creationId xmlns:a16="http://schemas.microsoft.com/office/drawing/2014/main" id="{0435E2E8-B5C5-431A-B513-0B6130B0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0" name="Rectangle 6">
            <a:extLst>
              <a:ext uri="{FF2B5EF4-FFF2-40B4-BE49-F238E27FC236}">
                <a16:creationId xmlns:a16="http://schemas.microsoft.com/office/drawing/2014/main" id="{7B5FB94A-32C6-4052-95DE-9A75556F0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67663" cy="7747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err="1"/>
              <a:t>Šta</a:t>
            </a:r>
            <a:r>
              <a:rPr lang="en-US" altLang="en-US"/>
              <a:t> </a:t>
            </a:r>
            <a:r>
              <a:rPr lang="en-US" altLang="en-US" err="1"/>
              <a:t>može</a:t>
            </a:r>
            <a:r>
              <a:rPr lang="en-US" altLang="en-US"/>
              <a:t> da se </a:t>
            </a:r>
            <a:r>
              <a:rPr lang="en-US" altLang="en-US" err="1"/>
              <a:t>uradi</a:t>
            </a:r>
            <a:r>
              <a:rPr lang="en-US" altLang="en-US"/>
              <a:t>?</a:t>
            </a:r>
          </a:p>
        </p:txBody>
      </p:sp>
      <p:sp>
        <p:nvSpPr>
          <p:cNvPr id="1127431" name="Rectangle 7">
            <a:extLst>
              <a:ext uri="{FF2B5EF4-FFF2-40B4-BE49-F238E27FC236}">
                <a16:creationId xmlns:a16="http://schemas.microsoft.com/office/drawing/2014/main" id="{A2E3BC45-0872-431B-8444-FE641FBF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7148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u="sng"/>
              <a:t>Vo</a:t>
            </a:r>
            <a:r>
              <a:rPr lang="sr-Latn-RS" altLang="en-US" u="sng" err="1"/>
              <a:t>đstvo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Izgradite „</a:t>
            </a:r>
            <a:r>
              <a:rPr lang="sr-Latn-RS" altLang="en-US"/>
              <a:t>udruženi</a:t>
            </a:r>
            <a:r>
              <a:rPr lang="en-US" altLang="en-US"/>
              <a:t>“ </a:t>
            </a:r>
            <a:r>
              <a:rPr lang="en-US" altLang="en-US" err="1"/>
              <a:t>seniorski</a:t>
            </a:r>
            <a:r>
              <a:rPr lang="en-US" altLang="en-US"/>
              <a:t> </a:t>
            </a:r>
            <a:r>
              <a:rPr lang="en-US" altLang="en-US" err="1"/>
              <a:t>tim</a:t>
            </a:r>
            <a:r>
              <a:rPr lang="en-US" altLang="en-US"/>
              <a:t>: </a:t>
            </a:r>
            <a:r>
              <a:rPr lang="en-US" altLang="en-US" err="1"/>
              <a:t>prenesite</a:t>
            </a:r>
            <a:r>
              <a:rPr lang="en-US" altLang="en-US"/>
              <a:t> </a:t>
            </a:r>
            <a:r>
              <a:rPr lang="en-US" altLang="en-US" err="1"/>
              <a:t>strategiju</a:t>
            </a:r>
            <a:r>
              <a:rPr lang="en-US" altLang="en-US"/>
              <a:t>, </a:t>
            </a:r>
            <a:r>
              <a:rPr lang="en-US" altLang="en-US" err="1"/>
              <a:t>dodelite</a:t>
            </a:r>
            <a:r>
              <a:rPr lang="en-US" altLang="en-US"/>
              <a:t> </a:t>
            </a:r>
            <a:r>
              <a:rPr lang="en-US" altLang="en-US" err="1"/>
              <a:t>resurse</a:t>
            </a:r>
            <a:endParaRPr lang="en-US" altLang="en-US"/>
          </a:p>
          <a:p>
            <a:r>
              <a:rPr lang="en-US" altLang="en-US" u="sng"/>
              <a:t>S</a:t>
            </a:r>
            <a:r>
              <a:rPr lang="sr-Latn-RS" altLang="en-US" u="sng" err="1"/>
              <a:t>truktura</a:t>
            </a:r>
            <a:r>
              <a:rPr lang="en-US" altLang="en-US"/>
              <a:t>: </a:t>
            </a:r>
          </a:p>
          <a:p>
            <a:pPr lvl="1"/>
            <a:r>
              <a:rPr lang="sr-Latn-RS" altLang="en-US"/>
              <a:t>Istražite prelazne i posredne forme</a:t>
            </a:r>
            <a:endParaRPr lang="en-US" altLang="en-US"/>
          </a:p>
          <a:p>
            <a:r>
              <a:rPr lang="sr-Latn-RS" altLang="en-US" u="sng"/>
              <a:t>Podsticaj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 </a:t>
            </a:r>
            <a:r>
              <a:rPr lang="sr-Latn-RS" altLang="en-US"/>
              <a:t>Objasnite</a:t>
            </a:r>
            <a:r>
              <a:rPr lang="en-US" altLang="en-US"/>
              <a:t> “</a:t>
            </a:r>
            <a:r>
              <a:rPr lang="sr-Latn-RS" altLang="en-US"/>
              <a:t>šta ja imam od toga</a:t>
            </a:r>
            <a:r>
              <a:rPr lang="en-US" altLang="en-US"/>
              <a:t>?”</a:t>
            </a:r>
          </a:p>
          <a:p>
            <a:r>
              <a:rPr lang="sr-Latn-RS" altLang="en-US" u="sng"/>
              <a:t>Gradnja</a:t>
            </a:r>
            <a:r>
              <a:rPr lang="en-US" altLang="en-US"/>
              <a:t>: </a:t>
            </a:r>
          </a:p>
          <a:p>
            <a:pPr lvl="1"/>
            <a:r>
              <a:rPr lang="en-US" altLang="en-US"/>
              <a:t>Postavite </a:t>
            </a:r>
            <a:r>
              <a:rPr lang="en-US" altLang="en-US" err="1"/>
              <a:t>temelje</a:t>
            </a:r>
            <a:r>
              <a:rPr lang="en-US" altLang="en-US"/>
              <a:t> za </a:t>
            </a:r>
            <a:r>
              <a:rPr lang="en-US" altLang="en-US" err="1"/>
              <a:t>novu</a:t>
            </a:r>
            <a:r>
              <a:rPr lang="en-US" altLang="en-US"/>
              <a:t> </a:t>
            </a:r>
            <a:r>
              <a:rPr lang="en-US" altLang="en-US" err="1"/>
              <a:t>kulturu</a:t>
            </a:r>
            <a:r>
              <a:rPr lang="en-US" altLang="en-US"/>
              <a:t>, </a:t>
            </a:r>
            <a:endParaRPr lang="sr-Latn-RS" altLang="en-US"/>
          </a:p>
          <a:p>
            <a:pPr marL="457200" lvl="1" indent="0">
              <a:buNone/>
            </a:pPr>
            <a:r>
              <a:rPr lang="en-US" altLang="en-US"/>
              <a:t>nova </a:t>
            </a:r>
            <a:r>
              <a:rPr lang="en-US" altLang="en-US" err="1"/>
              <a:t>očekivanja</a:t>
            </a:r>
            <a:endParaRPr lang="en-US" altLang="en-US"/>
          </a:p>
        </p:txBody>
      </p:sp>
      <p:grpSp>
        <p:nvGrpSpPr>
          <p:cNvPr id="1127432" name="Group 8">
            <a:extLst>
              <a:ext uri="{FF2B5EF4-FFF2-40B4-BE49-F238E27FC236}">
                <a16:creationId xmlns:a16="http://schemas.microsoft.com/office/drawing/2014/main" id="{05F41D68-CFAF-49D5-B4B0-60A0B530E32E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038600"/>
            <a:ext cx="2197100" cy="1968500"/>
            <a:chOff x="4036" y="2740"/>
            <a:chExt cx="1384" cy="1240"/>
          </a:xfrm>
        </p:grpSpPr>
        <p:sp>
          <p:nvSpPr>
            <p:cNvPr id="1127433" name="AutoShape 9">
              <a:extLst>
                <a:ext uri="{FF2B5EF4-FFF2-40B4-BE49-F238E27FC236}">
                  <a16:creationId xmlns:a16="http://schemas.microsoft.com/office/drawing/2014/main" id="{AB6F5AF7-00DA-4596-8F73-7613E149A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40"/>
              <a:ext cx="1384" cy="1240"/>
            </a:xfrm>
            <a:prstGeom prst="triangle">
              <a:avLst>
                <a:gd name="adj" fmla="val 49995"/>
              </a:avLst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34" name="Line 10">
              <a:extLst>
                <a:ext uri="{FF2B5EF4-FFF2-40B4-BE49-F238E27FC236}">
                  <a16:creationId xmlns:a16="http://schemas.microsoft.com/office/drawing/2014/main" id="{6FC18BCC-FD58-4E36-92C4-F11B140B4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" y="3419"/>
              <a:ext cx="7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35" name="Line 11">
              <a:extLst>
                <a:ext uri="{FF2B5EF4-FFF2-40B4-BE49-F238E27FC236}">
                  <a16:creationId xmlns:a16="http://schemas.microsoft.com/office/drawing/2014/main" id="{6D50F02E-F03B-4149-B667-9582083D8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701"/>
              <a:ext cx="105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36" name="Line 12">
              <a:extLst>
                <a:ext uri="{FF2B5EF4-FFF2-40B4-BE49-F238E27FC236}">
                  <a16:creationId xmlns:a16="http://schemas.microsoft.com/office/drawing/2014/main" id="{3C3B48EB-96D7-4551-B7FC-DCA70FF43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3136"/>
              <a:ext cx="42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E2C76C0-02D8-4D07-9A1E-EB01154C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FEE-3EDA-4902-A983-380E13A7EC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9474" name="Rectangle 2">
            <a:extLst>
              <a:ext uri="{FF2B5EF4-FFF2-40B4-BE49-F238E27FC236}">
                <a16:creationId xmlns:a16="http://schemas.microsoft.com/office/drawing/2014/main" id="{21C47206-A0E1-4FA1-98BE-AA08B113B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75" name="Rectangle 3">
            <a:extLst>
              <a:ext uri="{FF2B5EF4-FFF2-40B4-BE49-F238E27FC236}">
                <a16:creationId xmlns:a16="http://schemas.microsoft.com/office/drawing/2014/main" id="{1FB60D70-D720-49BC-8920-FA2431506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76" name="Rectangle 4">
            <a:extLst>
              <a:ext uri="{FF2B5EF4-FFF2-40B4-BE49-F238E27FC236}">
                <a16:creationId xmlns:a16="http://schemas.microsoft.com/office/drawing/2014/main" id="{3BE4EA78-BC31-44CA-829E-892498984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77" name="Rectangle 5">
            <a:extLst>
              <a:ext uri="{FF2B5EF4-FFF2-40B4-BE49-F238E27FC236}">
                <a16:creationId xmlns:a16="http://schemas.microsoft.com/office/drawing/2014/main" id="{C5D26A91-57EA-47D6-B0AD-9B5EDFAE7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78" name="Rectangle 6">
            <a:extLst>
              <a:ext uri="{FF2B5EF4-FFF2-40B4-BE49-F238E27FC236}">
                <a16:creationId xmlns:a16="http://schemas.microsoft.com/office/drawing/2014/main" id="{8461310F-6A5F-42E1-AAC9-3CD754D7C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67663" cy="7747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err="1"/>
              <a:t>Šta</a:t>
            </a:r>
            <a:r>
              <a:rPr lang="en-US" altLang="en-US"/>
              <a:t> </a:t>
            </a:r>
            <a:r>
              <a:rPr lang="en-US" altLang="en-US" err="1"/>
              <a:t>može</a:t>
            </a:r>
            <a:r>
              <a:rPr lang="en-US" altLang="en-US"/>
              <a:t> da se </a:t>
            </a:r>
            <a:r>
              <a:rPr lang="en-US" altLang="en-US" err="1"/>
              <a:t>uradi</a:t>
            </a:r>
            <a:r>
              <a:rPr lang="en-US" altLang="en-US"/>
              <a:t>?</a:t>
            </a:r>
          </a:p>
        </p:txBody>
      </p:sp>
      <p:sp>
        <p:nvSpPr>
          <p:cNvPr id="1129479" name="Rectangle 7">
            <a:extLst>
              <a:ext uri="{FF2B5EF4-FFF2-40B4-BE49-F238E27FC236}">
                <a16:creationId xmlns:a16="http://schemas.microsoft.com/office/drawing/2014/main" id="{C4DEF182-970D-4DAD-85E5-D898FC65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714875"/>
          </a:xfrm>
          <a:noFill/>
          <a:ln/>
        </p:spPr>
        <p:txBody>
          <a:bodyPr lIns="92075" tIns="46038" rIns="92075" bIns="46038"/>
          <a:lstStyle/>
          <a:p>
            <a:r>
              <a:rPr lang="sr-Latn-RS" altLang="en-US" u="sng"/>
              <a:t>Vođstvo</a:t>
            </a:r>
            <a:r>
              <a:rPr lang="en-US" altLang="en-US"/>
              <a:t>:</a:t>
            </a:r>
          </a:p>
          <a:p>
            <a:pPr lvl="1"/>
            <a:r>
              <a:rPr lang="sr-Latn-RS" altLang="en-US"/>
              <a:t>Razvij</a:t>
            </a:r>
            <a:r>
              <a:rPr lang="en-US" altLang="en-US" err="1"/>
              <a:t>te</a:t>
            </a:r>
            <a:r>
              <a:rPr lang="sr-Latn-RS" altLang="en-US"/>
              <a:t> jasnu strategiju</a:t>
            </a:r>
            <a:endParaRPr lang="en-US" altLang="en-US"/>
          </a:p>
          <a:p>
            <a:pPr lvl="1"/>
            <a:r>
              <a:rPr lang="en-US" altLang="en-US" err="1"/>
              <a:t>Generi</a:t>
            </a:r>
            <a:r>
              <a:rPr lang="sr-Latn-RS" altLang="en-US" err="1"/>
              <a:t>šite</a:t>
            </a:r>
            <a:r>
              <a:rPr lang="sr-Latn-RS" altLang="en-US"/>
              <a:t> energiju</a:t>
            </a:r>
            <a:endParaRPr lang="en-US" altLang="en-US"/>
          </a:p>
          <a:p>
            <a:pPr lvl="1"/>
            <a:r>
              <a:rPr lang="sr-Latn-RS" altLang="en-US"/>
              <a:t>Izgradite ,,udruženi</a:t>
            </a:r>
            <a:r>
              <a:rPr lang="en-US" altLang="en-US"/>
              <a:t>” </a:t>
            </a:r>
            <a:r>
              <a:rPr lang="en-US" altLang="en-US" err="1"/>
              <a:t>seniorski</a:t>
            </a:r>
            <a:r>
              <a:rPr lang="en-US" altLang="en-US"/>
              <a:t> </a:t>
            </a:r>
            <a:r>
              <a:rPr lang="en-US" altLang="en-US" err="1"/>
              <a:t>tim</a:t>
            </a:r>
            <a:r>
              <a:rPr lang="sr-Latn-RS" altLang="en-US"/>
              <a:t> </a:t>
            </a:r>
            <a:endParaRPr lang="en-US" altLang="en-US"/>
          </a:p>
          <a:p>
            <a:pPr lvl="1"/>
            <a:r>
              <a:rPr lang="en-US" altLang="en-US" err="1"/>
              <a:t>Donesite</a:t>
            </a:r>
            <a:r>
              <a:rPr lang="en-US" altLang="en-US"/>
              <a:t> </a:t>
            </a:r>
            <a:r>
              <a:rPr lang="en-US" altLang="en-US" err="1"/>
              <a:t>odluke</a:t>
            </a:r>
            <a:endParaRPr lang="en-US" altLang="en-US"/>
          </a:p>
        </p:txBody>
      </p:sp>
      <p:grpSp>
        <p:nvGrpSpPr>
          <p:cNvPr id="1129480" name="Group 8">
            <a:extLst>
              <a:ext uri="{FF2B5EF4-FFF2-40B4-BE49-F238E27FC236}">
                <a16:creationId xmlns:a16="http://schemas.microsoft.com/office/drawing/2014/main" id="{66115962-F7D9-40AD-BDC0-BC47DFC9814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733800"/>
            <a:ext cx="2197100" cy="1968500"/>
            <a:chOff x="4036" y="2740"/>
            <a:chExt cx="1384" cy="1240"/>
          </a:xfrm>
        </p:grpSpPr>
        <p:sp>
          <p:nvSpPr>
            <p:cNvPr id="1129481" name="AutoShape 9">
              <a:extLst>
                <a:ext uri="{FF2B5EF4-FFF2-40B4-BE49-F238E27FC236}">
                  <a16:creationId xmlns:a16="http://schemas.microsoft.com/office/drawing/2014/main" id="{11CE41BF-C745-489C-8C55-5E5090F7A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40"/>
              <a:ext cx="1384" cy="1240"/>
            </a:xfrm>
            <a:prstGeom prst="triangle">
              <a:avLst>
                <a:gd name="adj" fmla="val 49995"/>
              </a:avLst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82" name="Line 10">
              <a:extLst>
                <a:ext uri="{FF2B5EF4-FFF2-40B4-BE49-F238E27FC236}">
                  <a16:creationId xmlns:a16="http://schemas.microsoft.com/office/drawing/2014/main" id="{808FAC0F-316C-4898-B097-8133FF06EF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" y="3419"/>
              <a:ext cx="7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83" name="Line 11">
              <a:extLst>
                <a:ext uri="{FF2B5EF4-FFF2-40B4-BE49-F238E27FC236}">
                  <a16:creationId xmlns:a16="http://schemas.microsoft.com/office/drawing/2014/main" id="{5888D9A1-E757-45D8-AF06-B5EAFB290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701"/>
              <a:ext cx="105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84" name="Line 12">
              <a:extLst>
                <a:ext uri="{FF2B5EF4-FFF2-40B4-BE49-F238E27FC236}">
                  <a16:creationId xmlns:a16="http://schemas.microsoft.com/office/drawing/2014/main" id="{9B76E0C3-486A-4F2D-BD7D-B2BB607EE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3136"/>
              <a:ext cx="42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D0663F9C-DEDA-489D-A69A-5C9439AE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4294-3A9F-4D19-8D68-70CE47F392F1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1131522" name="Object 2">
            <a:extLst>
              <a:ext uri="{FF2B5EF4-FFF2-40B4-BE49-F238E27FC236}">
                <a16:creationId xmlns:a16="http://schemas.microsoft.com/office/drawing/2014/main" id="{AC76DA7B-7320-46C2-9D87-C7EFF910A2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842366"/>
              </p:ext>
            </p:extLst>
          </p:nvPr>
        </p:nvGraphicFramePr>
        <p:xfrm>
          <a:off x="3130550" y="1742280"/>
          <a:ext cx="2286000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4" imgW="4813200" imgH="4813200" progId="MS_ClipArt_Gallery.2">
                  <p:embed/>
                </p:oleObj>
              </mc:Choice>
              <mc:Fallback>
                <p:oleObj name="Clip" r:id="rId4" imgW="4813200" imgH="4813200" progId="MS_ClipArt_Gallery.2">
                  <p:embed/>
                  <p:pic>
                    <p:nvPicPr>
                      <p:cNvPr id="1131522" name="Object 2">
                        <a:extLst>
                          <a:ext uri="{FF2B5EF4-FFF2-40B4-BE49-F238E27FC236}">
                            <a16:creationId xmlns:a16="http://schemas.microsoft.com/office/drawing/2014/main" id="{AC76DA7B-7320-46C2-9D87-C7EFF910A27B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1742280"/>
                        <a:ext cx="2286000" cy="236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100000">
                                  <a:schemeClr val="bg1">
                                    <a:gamma/>
                                    <a:shade val="46275"/>
                                    <a:invGamma/>
                                  </a:scheme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23" name="Rectangle 3">
            <a:extLst>
              <a:ext uri="{FF2B5EF4-FFF2-40B4-BE49-F238E27FC236}">
                <a16:creationId xmlns:a16="http://schemas.microsoft.com/office/drawing/2014/main" id="{572A2271-FAC0-4A1A-A8B5-3659B7655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4" name="Rectangle 4">
            <a:extLst>
              <a:ext uri="{FF2B5EF4-FFF2-40B4-BE49-F238E27FC236}">
                <a16:creationId xmlns:a16="http://schemas.microsoft.com/office/drawing/2014/main" id="{3C2197AF-B935-476B-9A15-064D666F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5" name="Rectangle 5">
            <a:extLst>
              <a:ext uri="{FF2B5EF4-FFF2-40B4-BE49-F238E27FC236}">
                <a16:creationId xmlns:a16="http://schemas.microsoft.com/office/drawing/2014/main" id="{C7667CAE-36B4-4B80-BBC5-673C86FBE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err="1"/>
              <a:t>Razvijte</a:t>
            </a:r>
            <a:r>
              <a:rPr lang="en-US" altLang="en-US"/>
              <a:t> </a:t>
            </a:r>
            <a:r>
              <a:rPr lang="en-US" altLang="en-US" err="1"/>
              <a:t>jasnu</a:t>
            </a:r>
            <a:r>
              <a:rPr lang="en-US" altLang="en-US"/>
              <a:t> </a:t>
            </a:r>
            <a:r>
              <a:rPr lang="en-US" altLang="en-US" err="1"/>
              <a:t>strategiju</a:t>
            </a:r>
            <a:endParaRPr lang="en-US" altLang="en-US"/>
          </a:p>
        </p:txBody>
      </p:sp>
      <p:grpSp>
        <p:nvGrpSpPr>
          <p:cNvPr id="1131526" name="Group 6">
            <a:extLst>
              <a:ext uri="{FF2B5EF4-FFF2-40B4-BE49-F238E27FC236}">
                <a16:creationId xmlns:a16="http://schemas.microsoft.com/office/drawing/2014/main" id="{92629A0F-DF74-47A0-AA10-96E2EAB79B99}"/>
              </a:ext>
            </a:extLst>
          </p:cNvPr>
          <p:cNvGrpSpPr>
            <a:grpSpLocks/>
          </p:cNvGrpSpPr>
          <p:nvPr/>
        </p:nvGrpSpPr>
        <p:grpSpPr bwMode="auto">
          <a:xfrm>
            <a:off x="1993899" y="3902485"/>
            <a:ext cx="4559300" cy="2235200"/>
            <a:chOff x="1252" y="2404"/>
            <a:chExt cx="2872" cy="1408"/>
          </a:xfrm>
        </p:grpSpPr>
        <p:sp>
          <p:nvSpPr>
            <p:cNvPr id="1131527" name="Oval 7">
              <a:extLst>
                <a:ext uri="{FF2B5EF4-FFF2-40B4-BE49-F238E27FC236}">
                  <a16:creationId xmlns:a16="http://schemas.microsoft.com/office/drawing/2014/main" id="{6F972B33-870A-426A-BE66-B0FBDCFF7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2404"/>
              <a:ext cx="1432" cy="140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28" name="Oval 8">
              <a:extLst>
                <a:ext uri="{FF2B5EF4-FFF2-40B4-BE49-F238E27FC236}">
                  <a16:creationId xmlns:a16="http://schemas.microsoft.com/office/drawing/2014/main" id="{05A0FF3F-E51F-4D79-A90A-EA5E1FAE9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04"/>
              <a:ext cx="1432" cy="140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529" name="Rectangle 9">
            <a:extLst>
              <a:ext uri="{FF2B5EF4-FFF2-40B4-BE49-F238E27FC236}">
                <a16:creationId xmlns:a16="http://schemas.microsoft.com/office/drawing/2014/main" id="{B4324E65-4135-44E3-804A-6A5DA4F90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853" y="2409004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/>
                </a:solidFill>
              </a:rPr>
              <a:t>Kako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 err="1">
                <a:solidFill>
                  <a:schemeClr val="tx2"/>
                </a:solidFill>
              </a:rPr>
              <a:t>ćemo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</a:p>
          <a:p>
            <a:pPr eaLnBrk="0" hangingPunct="0"/>
            <a:r>
              <a:rPr lang="en-US" altLang="en-US" sz="2400" i="1" err="1">
                <a:solidFill>
                  <a:schemeClr val="tx2"/>
                </a:solidFill>
              </a:rPr>
              <a:t>stvoriti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endParaRPr lang="sr-Latn-RS" altLang="en-US" sz="2400">
              <a:solidFill>
                <a:schemeClr val="tx2"/>
              </a:solidFill>
            </a:endParaRPr>
          </a:p>
          <a:p>
            <a:pPr eaLnBrk="0" hangingPunct="0"/>
            <a:r>
              <a:rPr lang="en-US" altLang="en-US" sz="2400" err="1">
                <a:solidFill>
                  <a:schemeClr val="tx2"/>
                </a:solidFill>
              </a:rPr>
              <a:t>vrednost</a:t>
            </a:r>
            <a:r>
              <a:rPr lang="en-US" altLang="en-US" sz="24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131530" name="Rectangle 10">
            <a:extLst>
              <a:ext uri="{FF2B5EF4-FFF2-40B4-BE49-F238E27FC236}">
                <a16:creationId xmlns:a16="http://schemas.microsoft.com/office/drawing/2014/main" id="{EA2C5CE1-00EB-43B0-B52B-C246C517E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630" y="4419600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/>
                </a:solidFill>
              </a:rPr>
              <a:t>Kako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 err="1">
                <a:solidFill>
                  <a:schemeClr val="tx2"/>
                </a:solidFill>
              </a:rPr>
              <a:t>ćemo</a:t>
            </a:r>
            <a:r>
              <a:rPr lang="sr-Latn-RS" altLang="en-US" sz="2400">
                <a:solidFill>
                  <a:schemeClr val="tx2"/>
                </a:solidFill>
              </a:rPr>
              <a:t> </a:t>
            </a:r>
          </a:p>
          <a:p>
            <a:pPr eaLnBrk="0" hangingPunct="0"/>
            <a:r>
              <a:rPr lang="sr-Latn-RS" altLang="en-US" sz="2400" i="1">
                <a:solidFill>
                  <a:schemeClr val="tx2"/>
                </a:solidFill>
              </a:rPr>
              <a:t>osvojiti</a:t>
            </a:r>
          </a:p>
          <a:p>
            <a:pPr eaLnBrk="0" hangingPunct="0"/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 err="1">
                <a:solidFill>
                  <a:schemeClr val="tx2"/>
                </a:solidFill>
              </a:rPr>
              <a:t>vrednost</a:t>
            </a:r>
            <a:r>
              <a:rPr lang="en-US" altLang="en-US" sz="24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131531" name="Rectangle 11">
            <a:extLst>
              <a:ext uri="{FF2B5EF4-FFF2-40B4-BE49-F238E27FC236}">
                <a16:creationId xmlns:a16="http://schemas.microsoft.com/office/drawing/2014/main" id="{894014D3-B166-4432-8D93-BFA83C0A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62" y="4435475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/>
                </a:solidFill>
              </a:rPr>
              <a:t>Kako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 err="1">
                <a:solidFill>
                  <a:schemeClr val="tx2"/>
                </a:solidFill>
              </a:rPr>
              <a:t>ćemo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</a:p>
          <a:p>
            <a:pPr eaLnBrk="0" hangingPunct="0"/>
            <a:r>
              <a:rPr lang="sr-Latn-RS" altLang="en-US" sz="2400" i="1">
                <a:solidFill>
                  <a:schemeClr val="tx2"/>
                </a:solidFill>
              </a:rPr>
              <a:t>isporučiti</a:t>
            </a:r>
          </a:p>
          <a:p>
            <a:pPr eaLnBrk="0" hangingPunct="0"/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 err="1">
                <a:solidFill>
                  <a:schemeClr val="tx2"/>
                </a:solidFill>
              </a:rPr>
              <a:t>vrednost</a:t>
            </a:r>
            <a:r>
              <a:rPr lang="en-US" altLang="en-US" sz="240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>
            <a:extLst>
              <a:ext uri="{FF2B5EF4-FFF2-40B4-BE49-F238E27FC236}">
                <a16:creationId xmlns:a16="http://schemas.microsoft.com/office/drawing/2014/main" id="{D9474A97-F790-454E-930C-6186C2F8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EC3-1ECA-4C2C-82DD-5CFAA629E80F}" type="slidenum">
              <a:rPr lang="en-US" altLang="en-US"/>
              <a:pPr/>
              <a:t>6</a:t>
            </a:fld>
            <a:endParaRPr lang="en-US" altLang="en-US"/>
          </a:p>
        </p:txBody>
      </p:sp>
      <p:graphicFrame>
        <p:nvGraphicFramePr>
          <p:cNvPr id="1133570" name="Object 2">
            <a:extLst>
              <a:ext uri="{FF2B5EF4-FFF2-40B4-BE49-F238E27FC236}">
                <a16:creationId xmlns:a16="http://schemas.microsoft.com/office/drawing/2014/main" id="{898B32A5-D85C-41C6-9E5A-47C3873A0C8F}"/>
              </a:ext>
            </a:extLst>
          </p:cNvPr>
          <p:cNvGraphicFramePr>
            <a:graphicFrameLocks/>
          </p:cNvGraphicFramePr>
          <p:nvPr/>
        </p:nvGraphicFramePr>
        <p:xfrm>
          <a:off x="3124200" y="1752600"/>
          <a:ext cx="2286000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lip" r:id="rId4" imgW="4813200" imgH="4813200" progId="MS_ClipArt_Gallery.2">
                  <p:embed/>
                </p:oleObj>
              </mc:Choice>
              <mc:Fallback>
                <p:oleObj name="Clip" r:id="rId4" imgW="4813200" imgH="4813200" progId="MS_ClipArt_Gallery.2">
                  <p:embed/>
                  <p:pic>
                    <p:nvPicPr>
                      <p:cNvPr id="1133570" name="Object 2">
                        <a:extLst>
                          <a:ext uri="{FF2B5EF4-FFF2-40B4-BE49-F238E27FC236}">
                            <a16:creationId xmlns:a16="http://schemas.microsoft.com/office/drawing/2014/main" id="{898B32A5-D85C-41C6-9E5A-47C3873A0C8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52600"/>
                        <a:ext cx="2286000" cy="236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100000">
                                  <a:schemeClr val="bg1">
                                    <a:gamma/>
                                    <a:shade val="46275"/>
                                    <a:invGamma/>
                                  </a:scheme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3571" name="Rectangle 3">
            <a:extLst>
              <a:ext uri="{FF2B5EF4-FFF2-40B4-BE49-F238E27FC236}">
                <a16:creationId xmlns:a16="http://schemas.microsoft.com/office/drawing/2014/main" id="{059B48C4-B4F8-4742-9DA6-AAC081A69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2" name="Rectangle 4">
            <a:extLst>
              <a:ext uri="{FF2B5EF4-FFF2-40B4-BE49-F238E27FC236}">
                <a16:creationId xmlns:a16="http://schemas.microsoft.com/office/drawing/2014/main" id="{59C81025-3B0F-4038-B48E-C4C983B00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3" name="Rectangle 5">
            <a:extLst>
              <a:ext uri="{FF2B5EF4-FFF2-40B4-BE49-F238E27FC236}">
                <a16:creationId xmlns:a16="http://schemas.microsoft.com/office/drawing/2014/main" id="{F65DAE2E-8B70-4497-84C3-ADB872704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I dodelite joj resurse!</a:t>
            </a:r>
            <a:endParaRPr lang="en-US" altLang="en-US"/>
          </a:p>
        </p:txBody>
      </p:sp>
      <p:grpSp>
        <p:nvGrpSpPr>
          <p:cNvPr id="1133574" name="Group 6">
            <a:extLst>
              <a:ext uri="{FF2B5EF4-FFF2-40B4-BE49-F238E27FC236}">
                <a16:creationId xmlns:a16="http://schemas.microsoft.com/office/drawing/2014/main" id="{07A93688-3338-4B6F-86F8-04DFE5CF1FB0}"/>
              </a:ext>
            </a:extLst>
          </p:cNvPr>
          <p:cNvGrpSpPr>
            <a:grpSpLocks/>
          </p:cNvGrpSpPr>
          <p:nvPr/>
        </p:nvGrpSpPr>
        <p:grpSpPr bwMode="auto">
          <a:xfrm>
            <a:off x="1987550" y="3816350"/>
            <a:ext cx="4559300" cy="2235200"/>
            <a:chOff x="1252" y="2404"/>
            <a:chExt cx="2872" cy="1408"/>
          </a:xfrm>
        </p:grpSpPr>
        <p:sp>
          <p:nvSpPr>
            <p:cNvPr id="1133575" name="Oval 7">
              <a:extLst>
                <a:ext uri="{FF2B5EF4-FFF2-40B4-BE49-F238E27FC236}">
                  <a16:creationId xmlns:a16="http://schemas.microsoft.com/office/drawing/2014/main" id="{350840B8-95C5-45A1-BECF-219B11127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2404"/>
              <a:ext cx="1432" cy="140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76" name="Oval 8">
              <a:extLst>
                <a:ext uri="{FF2B5EF4-FFF2-40B4-BE49-F238E27FC236}">
                  <a16:creationId xmlns:a16="http://schemas.microsoft.com/office/drawing/2014/main" id="{3666E81F-86C1-4059-943F-33BC118C8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04"/>
              <a:ext cx="1432" cy="140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577" name="Rectangle 9">
            <a:extLst>
              <a:ext uri="{FF2B5EF4-FFF2-40B4-BE49-F238E27FC236}">
                <a16:creationId xmlns:a16="http://schemas.microsoft.com/office/drawing/2014/main" id="{9CAAA759-CDD9-483A-817D-0366FFD9D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897" y="2514600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Kako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ćemo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0" hangingPunct="0"/>
            <a:r>
              <a:rPr lang="en-US" altLang="en-US" sz="2400" i="1" err="1">
                <a:solidFill>
                  <a:schemeClr val="tx2">
                    <a:lumMod val="75000"/>
                  </a:schemeClr>
                </a:solidFill>
              </a:rPr>
              <a:t>stvoriti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r-Latn-RS" altLang="en-US" sz="240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vrednost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133578" name="Rectangle 10">
            <a:extLst>
              <a:ext uri="{FF2B5EF4-FFF2-40B4-BE49-F238E27FC236}">
                <a16:creationId xmlns:a16="http://schemas.microsoft.com/office/drawing/2014/main" id="{031D168C-90CF-4E0E-88E1-012FA4098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507" y="4342169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Kako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ćemo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0" hangingPunct="0"/>
            <a:r>
              <a:rPr lang="sr-Latn-RS" altLang="en-US" sz="2400" i="1">
                <a:solidFill>
                  <a:schemeClr val="tx2">
                    <a:lumMod val="75000"/>
                  </a:schemeClr>
                </a:solidFill>
              </a:rPr>
              <a:t>isporučiti</a:t>
            </a:r>
          </a:p>
          <a:p>
            <a:pPr eaLnBrk="0" hangingPunct="0"/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vrednost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133579" name="Rectangle 11">
            <a:extLst>
              <a:ext uri="{FF2B5EF4-FFF2-40B4-BE49-F238E27FC236}">
                <a16:creationId xmlns:a16="http://schemas.microsoft.com/office/drawing/2014/main" id="{950CA3C2-C3B0-410C-AFA0-25334F11E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905" y="4317591"/>
            <a:ext cx="181139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Kako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ćemo</a:t>
            </a:r>
            <a:r>
              <a:rPr lang="sr-Latn-R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0" hangingPunct="0"/>
            <a:r>
              <a:rPr lang="sr-Latn-RS" altLang="en-US" sz="2400" i="1">
                <a:solidFill>
                  <a:schemeClr val="tx2">
                    <a:lumMod val="75000"/>
                  </a:schemeClr>
                </a:solidFill>
              </a:rPr>
              <a:t>osvojiti</a:t>
            </a:r>
          </a:p>
          <a:p>
            <a:pPr eaLnBrk="0" hangingPunct="0"/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err="1">
                <a:solidFill>
                  <a:schemeClr val="tx2">
                    <a:lumMod val="75000"/>
                  </a:schemeClr>
                </a:solidFill>
              </a:rPr>
              <a:t>vrednost</a:t>
            </a:r>
            <a:r>
              <a:rPr lang="en-US" altLang="en-US" sz="240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grpSp>
        <p:nvGrpSpPr>
          <p:cNvPr id="1133580" name="Group 12">
            <a:extLst>
              <a:ext uri="{FF2B5EF4-FFF2-40B4-BE49-F238E27FC236}">
                <a16:creationId xmlns:a16="http://schemas.microsoft.com/office/drawing/2014/main" id="{52516591-6E12-439E-BE48-B63C537B1DD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435225"/>
            <a:ext cx="4686300" cy="2441575"/>
            <a:chOff x="1598" y="1534"/>
            <a:chExt cx="2952" cy="1538"/>
          </a:xfrm>
        </p:grpSpPr>
        <p:sp>
          <p:nvSpPr>
            <p:cNvPr id="1133581" name="Arc 13">
              <a:extLst>
                <a:ext uri="{FF2B5EF4-FFF2-40B4-BE49-F238E27FC236}">
                  <a16:creationId xmlns:a16="http://schemas.microsoft.com/office/drawing/2014/main" id="{B8BB750E-88AF-4DC0-8EF9-82E1F25E1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" y="1534"/>
              <a:ext cx="608" cy="1376"/>
            </a:xfrm>
            <a:custGeom>
              <a:avLst/>
              <a:gdLst>
                <a:gd name="G0" fmla="+- 18121 0 0"/>
                <a:gd name="G1" fmla="+- 21600 0 0"/>
                <a:gd name="G2" fmla="+- 21600 0 0"/>
                <a:gd name="T0" fmla="*/ 0 w 18121"/>
                <a:gd name="T1" fmla="*/ 9845 h 21600"/>
                <a:gd name="T2" fmla="*/ 18091 w 18121"/>
                <a:gd name="T3" fmla="*/ 0 h 21600"/>
                <a:gd name="T4" fmla="*/ 18121 w 1812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21" h="21600" fill="none" extrusionOk="0">
                  <a:moveTo>
                    <a:pt x="-1" y="9844"/>
                  </a:moveTo>
                  <a:cubicBezTo>
                    <a:pt x="3976" y="3714"/>
                    <a:pt x="10783" y="10"/>
                    <a:pt x="18091" y="0"/>
                  </a:cubicBezTo>
                </a:path>
                <a:path w="18121" h="21600" stroke="0" extrusionOk="0">
                  <a:moveTo>
                    <a:pt x="-1" y="9844"/>
                  </a:moveTo>
                  <a:cubicBezTo>
                    <a:pt x="3976" y="3714"/>
                    <a:pt x="10783" y="10"/>
                    <a:pt x="18091" y="0"/>
                  </a:cubicBezTo>
                  <a:lnTo>
                    <a:pt x="18121" y="2160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82" name="Arc 14">
              <a:extLst>
                <a:ext uri="{FF2B5EF4-FFF2-40B4-BE49-F238E27FC236}">
                  <a16:creationId xmlns:a16="http://schemas.microsoft.com/office/drawing/2014/main" id="{2C94B505-40CA-403E-B260-A3E9C779D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1535"/>
              <a:ext cx="608" cy="1376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18134"/>
                <a:gd name="T1" fmla="*/ 0 h 21600"/>
                <a:gd name="T2" fmla="*/ 18134 w 18134"/>
                <a:gd name="T3" fmla="*/ 9818 h 21600"/>
                <a:gd name="T4" fmla="*/ 30 w 181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34" h="21600" fill="none" extrusionOk="0">
                  <a:moveTo>
                    <a:pt x="0" y="0"/>
                  </a:moveTo>
                  <a:cubicBezTo>
                    <a:pt x="10" y="0"/>
                    <a:pt x="20" y="0"/>
                    <a:pt x="30" y="0"/>
                  </a:cubicBezTo>
                  <a:cubicBezTo>
                    <a:pt x="7336" y="0"/>
                    <a:pt x="14148" y="3694"/>
                    <a:pt x="18133" y="9818"/>
                  </a:cubicBezTo>
                </a:path>
                <a:path w="18134" h="21600" stroke="0" extrusionOk="0">
                  <a:moveTo>
                    <a:pt x="0" y="0"/>
                  </a:moveTo>
                  <a:cubicBezTo>
                    <a:pt x="10" y="0"/>
                    <a:pt x="20" y="0"/>
                    <a:pt x="30" y="0"/>
                  </a:cubicBezTo>
                  <a:cubicBezTo>
                    <a:pt x="7336" y="0"/>
                    <a:pt x="14148" y="3694"/>
                    <a:pt x="18133" y="9818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83" name="Arc 15">
              <a:extLst>
                <a:ext uri="{FF2B5EF4-FFF2-40B4-BE49-F238E27FC236}">
                  <a16:creationId xmlns:a16="http://schemas.microsoft.com/office/drawing/2014/main" id="{DD1B500A-7E85-4B8A-9B86-8637E453E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785"/>
              <a:ext cx="1739" cy="1287"/>
            </a:xfrm>
            <a:custGeom>
              <a:avLst/>
              <a:gdLst>
                <a:gd name="G0" fmla="+- 20662 0 0"/>
                <a:gd name="G1" fmla="+- 0 0 0"/>
                <a:gd name="G2" fmla="+- 21600 0 0"/>
                <a:gd name="T0" fmla="*/ 20650 w 20662"/>
                <a:gd name="T1" fmla="*/ 21600 h 21600"/>
                <a:gd name="T2" fmla="*/ 0 w 20662"/>
                <a:gd name="T3" fmla="*/ 6295 h 21600"/>
                <a:gd name="T4" fmla="*/ 20662 w 2066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62" h="21600" fill="none" extrusionOk="0">
                  <a:moveTo>
                    <a:pt x="20650" y="21599"/>
                  </a:moveTo>
                  <a:cubicBezTo>
                    <a:pt x="11149" y="21594"/>
                    <a:pt x="2768" y="15382"/>
                    <a:pt x="-1" y="6295"/>
                  </a:cubicBezTo>
                </a:path>
                <a:path w="20662" h="21600" stroke="0" extrusionOk="0">
                  <a:moveTo>
                    <a:pt x="20650" y="21599"/>
                  </a:moveTo>
                  <a:cubicBezTo>
                    <a:pt x="11149" y="21594"/>
                    <a:pt x="2768" y="15382"/>
                    <a:pt x="-1" y="6295"/>
                  </a:cubicBezTo>
                  <a:lnTo>
                    <a:pt x="20662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3584" name="Group 16">
            <a:extLst>
              <a:ext uri="{FF2B5EF4-FFF2-40B4-BE49-F238E27FC236}">
                <a16:creationId xmlns:a16="http://schemas.microsoft.com/office/drawing/2014/main" id="{F507641A-3CAD-4B52-B18B-726AE402B91D}"/>
              </a:ext>
            </a:extLst>
          </p:cNvPr>
          <p:cNvGrpSpPr>
            <a:grpSpLocks/>
          </p:cNvGrpSpPr>
          <p:nvPr/>
        </p:nvGrpSpPr>
        <p:grpSpPr bwMode="auto">
          <a:xfrm>
            <a:off x="1095375" y="1809750"/>
            <a:ext cx="804863" cy="4075113"/>
            <a:chOff x="690" y="1140"/>
            <a:chExt cx="507" cy="2567"/>
          </a:xfrm>
        </p:grpSpPr>
        <p:sp>
          <p:nvSpPr>
            <p:cNvPr id="1133585" name="Line 17">
              <a:extLst>
                <a:ext uri="{FF2B5EF4-FFF2-40B4-BE49-F238E27FC236}">
                  <a16:creationId xmlns:a16="http://schemas.microsoft.com/office/drawing/2014/main" id="{11AAA07F-A1BB-4678-BB4E-9C1274F33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" y="1176"/>
              <a:ext cx="0" cy="24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86" name="Rectangle 18">
              <a:extLst>
                <a:ext uri="{FF2B5EF4-FFF2-40B4-BE49-F238E27FC236}">
                  <a16:creationId xmlns:a16="http://schemas.microsoft.com/office/drawing/2014/main" id="{76FB5360-55CD-4FD8-B753-889EFEA1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140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100%</a:t>
              </a:r>
            </a:p>
          </p:txBody>
        </p:sp>
        <p:sp>
          <p:nvSpPr>
            <p:cNvPr id="1133587" name="Rectangle 19">
              <a:extLst>
                <a:ext uri="{FF2B5EF4-FFF2-40B4-BE49-F238E27FC236}">
                  <a16:creationId xmlns:a16="http://schemas.microsoft.com/office/drawing/2014/main" id="{8DE72F9F-A5B9-420B-9742-080077D96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610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80%</a:t>
              </a:r>
            </a:p>
          </p:txBody>
        </p:sp>
        <p:sp>
          <p:nvSpPr>
            <p:cNvPr id="1133588" name="Rectangle 20">
              <a:extLst>
                <a:ext uri="{FF2B5EF4-FFF2-40B4-BE49-F238E27FC236}">
                  <a16:creationId xmlns:a16="http://schemas.microsoft.com/office/drawing/2014/main" id="{9112D447-2CDA-4403-997D-BD8966CB3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2091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60%</a:t>
              </a:r>
            </a:p>
          </p:txBody>
        </p:sp>
        <p:sp>
          <p:nvSpPr>
            <p:cNvPr id="1133589" name="Rectangle 21">
              <a:extLst>
                <a:ext uri="{FF2B5EF4-FFF2-40B4-BE49-F238E27FC236}">
                  <a16:creationId xmlns:a16="http://schemas.microsoft.com/office/drawing/2014/main" id="{BA8DF08D-72CB-4815-ADC5-703638613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2605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40%</a:t>
              </a:r>
            </a:p>
          </p:txBody>
        </p:sp>
        <p:sp>
          <p:nvSpPr>
            <p:cNvPr id="1133590" name="Rectangle 22">
              <a:extLst>
                <a:ext uri="{FF2B5EF4-FFF2-40B4-BE49-F238E27FC236}">
                  <a16:creationId xmlns:a16="http://schemas.microsoft.com/office/drawing/2014/main" id="{FD018D8D-0E4D-4237-BBA1-E12AE643B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3534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0%</a:t>
              </a:r>
            </a:p>
          </p:txBody>
        </p:sp>
        <p:sp>
          <p:nvSpPr>
            <p:cNvPr id="1133591" name="Rectangle 23">
              <a:extLst>
                <a:ext uri="{FF2B5EF4-FFF2-40B4-BE49-F238E27FC236}">
                  <a16:creationId xmlns:a16="http://schemas.microsoft.com/office/drawing/2014/main" id="{97F852D1-5704-4418-841D-9E75192D2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3042"/>
              <a:ext cx="5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20%</a:t>
              </a:r>
            </a:p>
          </p:txBody>
        </p:sp>
      </p:grpSp>
      <p:grpSp>
        <p:nvGrpSpPr>
          <p:cNvPr id="1133592" name="Group 24">
            <a:extLst>
              <a:ext uri="{FF2B5EF4-FFF2-40B4-BE49-F238E27FC236}">
                <a16:creationId xmlns:a16="http://schemas.microsoft.com/office/drawing/2014/main" id="{98EA38D3-67E0-44C1-A59F-31BFB222D324}"/>
              </a:ext>
            </a:extLst>
          </p:cNvPr>
          <p:cNvGrpSpPr>
            <a:grpSpLocks/>
          </p:cNvGrpSpPr>
          <p:nvPr/>
        </p:nvGrpSpPr>
        <p:grpSpPr bwMode="auto">
          <a:xfrm>
            <a:off x="1887538" y="5799138"/>
            <a:ext cx="6324600" cy="315912"/>
            <a:chOff x="1189" y="3653"/>
            <a:chExt cx="3984" cy="199"/>
          </a:xfrm>
        </p:grpSpPr>
        <p:sp>
          <p:nvSpPr>
            <p:cNvPr id="1133593" name="Line 25">
              <a:extLst>
                <a:ext uri="{FF2B5EF4-FFF2-40B4-BE49-F238E27FC236}">
                  <a16:creationId xmlns:a16="http://schemas.microsoft.com/office/drawing/2014/main" id="{0084CDC5-83D8-41A6-8D30-D9F1274BA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" y="3653"/>
              <a:ext cx="39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94" name="Rectangle 26">
              <a:extLst>
                <a:ext uri="{FF2B5EF4-FFF2-40B4-BE49-F238E27FC236}">
                  <a16:creationId xmlns:a16="http://schemas.microsoft.com/office/drawing/2014/main" id="{86F44727-F754-41BC-9B96-BD3A78F30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3679"/>
              <a:ext cx="15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1133595" name="Rectangle 27">
              <a:extLst>
                <a:ext uri="{FF2B5EF4-FFF2-40B4-BE49-F238E27FC236}">
                  <a16:creationId xmlns:a16="http://schemas.microsoft.com/office/drawing/2014/main" id="{BDB730B9-8AB9-4951-A61D-FE1C92275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" y="3679"/>
              <a:ext cx="1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133596" name="Rectangle 28">
              <a:extLst>
                <a:ext uri="{FF2B5EF4-FFF2-40B4-BE49-F238E27FC236}">
                  <a16:creationId xmlns:a16="http://schemas.microsoft.com/office/drawing/2014/main" id="{0C17644B-43F0-41FA-91B5-176D704AE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2" y="3679"/>
              <a:ext cx="1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133597" name="Rectangle 29">
              <a:extLst>
                <a:ext uri="{FF2B5EF4-FFF2-40B4-BE49-F238E27FC236}">
                  <a16:creationId xmlns:a16="http://schemas.microsoft.com/office/drawing/2014/main" id="{1A0B4602-35C3-433F-8E86-447160D1E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3679"/>
              <a:ext cx="1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133598" name="Rectangle 30">
              <a:extLst>
                <a:ext uri="{FF2B5EF4-FFF2-40B4-BE49-F238E27FC236}">
                  <a16:creationId xmlns:a16="http://schemas.microsoft.com/office/drawing/2014/main" id="{40FF8E46-83AB-4332-B3DF-524D1B843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" y="3679"/>
              <a:ext cx="1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133599" name="Rectangle 31">
              <a:extLst>
                <a:ext uri="{FF2B5EF4-FFF2-40B4-BE49-F238E27FC236}">
                  <a16:creationId xmlns:a16="http://schemas.microsoft.com/office/drawing/2014/main" id="{372BF97A-C504-4625-9B09-28078974B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3679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tx2"/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ECEEA78-759A-47FD-8822-099A1040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158A-6C1B-4409-A2C1-2ECFFAFB3E1A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711674C-EC53-476F-9ACF-7D5478D1C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590550"/>
            <a:ext cx="8696325" cy="5676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64D93C-D3B3-401C-9412-0483326F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F67E-06E0-4F2D-A2A7-ECE89F3B0A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35618" name="Rectangle 2">
            <a:extLst>
              <a:ext uri="{FF2B5EF4-FFF2-40B4-BE49-F238E27FC236}">
                <a16:creationId xmlns:a16="http://schemas.microsoft.com/office/drawing/2014/main" id="{5B6B44E1-2B47-4098-9DAB-29924992C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Generišite energiju</a:t>
            </a:r>
            <a:endParaRPr lang="en-US" altLang="en-US"/>
          </a:p>
        </p:txBody>
      </p:sp>
      <p:sp>
        <p:nvSpPr>
          <p:cNvPr id="1135619" name="Rectangle 3">
            <a:extLst>
              <a:ext uri="{FF2B5EF4-FFF2-40B4-BE49-F238E27FC236}">
                <a16:creationId xmlns:a16="http://schemas.microsoft.com/office/drawing/2014/main" id="{00F09D3D-A00A-4256-A791-26F5D4320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altLang="en-US"/>
              <a:t>Predstavite prekid kao hitnu pretnju</a:t>
            </a:r>
            <a:r>
              <a:rPr lang="en-US" altLang="en-US"/>
              <a:t>:</a:t>
            </a:r>
          </a:p>
          <a:p>
            <a:pPr lvl="1"/>
            <a:r>
              <a:rPr lang="sr-Latn-RS" altLang="en-US"/>
              <a:t>Flertujte sa bankrotom</a:t>
            </a:r>
            <a:endParaRPr lang="en-US" altLang="en-US"/>
          </a:p>
          <a:p>
            <a:pPr lvl="1"/>
            <a:r>
              <a:rPr lang="sr-Latn-RS" altLang="en-US"/>
              <a:t>Jasno naglasite da firma može da bankrotira i koje su posledice toga</a:t>
            </a:r>
            <a:endParaRPr lang="en-US" altLang="en-US"/>
          </a:p>
          <a:p>
            <a:r>
              <a:rPr lang="sr-Latn-RS" altLang="en-US"/>
              <a:t>Predstavite prekid kao šansu</a:t>
            </a:r>
            <a:endParaRPr lang="en-US" altLang="en-US"/>
          </a:p>
          <a:p>
            <a:pPr lvl="1"/>
            <a:r>
              <a:rPr lang="sr-Latn-RS" altLang="en-US"/>
              <a:t>Ostvarite </a:t>
            </a:r>
            <a:r>
              <a:rPr lang="en-US" altLang="en-US"/>
              <a:t>male </a:t>
            </a:r>
            <a:r>
              <a:rPr lang="en-US" altLang="en-US" err="1"/>
              <a:t>uspehe</a:t>
            </a:r>
            <a:r>
              <a:rPr lang="en-US" altLang="en-US"/>
              <a:t>: </a:t>
            </a:r>
            <a:r>
              <a:rPr lang="sr-Latn-RS" altLang="en-US"/>
              <a:t>tako </a:t>
            </a:r>
            <a:r>
              <a:rPr lang="en-US" altLang="en-US" err="1"/>
              <a:t>izgradite</a:t>
            </a:r>
            <a:r>
              <a:rPr lang="en-US" altLang="en-US"/>
              <a:t> </a:t>
            </a:r>
            <a:r>
              <a:rPr lang="en-US" altLang="en-US" err="1"/>
              <a:t>entuzijazam</a:t>
            </a:r>
            <a:r>
              <a:rPr lang="en-US" altLang="en-US"/>
              <a:t> </a:t>
            </a:r>
            <a:r>
              <a:rPr lang="en-US" altLang="en-US" err="1"/>
              <a:t>i</a:t>
            </a:r>
            <a:r>
              <a:rPr lang="sr-Latn-RS" altLang="en-US"/>
              <a:t> njime</a:t>
            </a:r>
            <a:r>
              <a:rPr lang="en-US" altLang="en-US"/>
              <a:t> „</a:t>
            </a:r>
            <a:r>
              <a:rPr lang="en-US" altLang="en-US" err="1"/>
              <a:t>zarazite</a:t>
            </a:r>
            <a:r>
              <a:rPr lang="en-US" altLang="en-US"/>
              <a:t>“ </a:t>
            </a:r>
            <a:r>
              <a:rPr lang="en-US" altLang="en-US" err="1"/>
              <a:t>organizaciju</a:t>
            </a:r>
            <a:endParaRPr lang="en-US" altLang="en-US"/>
          </a:p>
          <a:p>
            <a:pPr lvl="1"/>
            <a:r>
              <a:rPr lang="sr-Latn-RS" altLang="en-US"/>
              <a:t>Zakoračite</a:t>
            </a:r>
            <a:r>
              <a:rPr lang="en-US" altLang="en-US"/>
              <a:t> </a:t>
            </a:r>
            <a:r>
              <a:rPr lang="en-US" altLang="en-US" err="1"/>
              <a:t>hrabro</a:t>
            </a:r>
            <a:r>
              <a:rPr lang="en-US" altLang="en-US"/>
              <a:t> u </a:t>
            </a:r>
            <a:r>
              <a:rPr lang="en-US" altLang="en-US" err="1"/>
              <a:t>budućnost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3F478B2-89DC-4094-97CB-A4B2E9E6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EB-D7E1-41CA-B525-65B47F96958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76931" name="Rectangle 3">
            <a:extLst>
              <a:ext uri="{FF2B5EF4-FFF2-40B4-BE49-F238E27FC236}">
                <a16:creationId xmlns:a16="http://schemas.microsoft.com/office/drawing/2014/main" id="{AB90C521-6768-418E-91ED-0CCC8109A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r-Latn-RS" altLang="en-US" sz="3600" b="1"/>
              <a:t>	Uhodana</a:t>
            </a:r>
            <a:r>
              <a:rPr lang="en-US" altLang="en-US" sz="3600" b="1"/>
              <a:t> </a:t>
            </a:r>
            <a:r>
              <a:rPr lang="en-US" altLang="en-US" sz="3600" b="1" err="1"/>
              <a:t>kompanija</a:t>
            </a:r>
            <a:r>
              <a:rPr lang="en-US" altLang="en-US" sz="3600" b="1"/>
              <a:t> </a:t>
            </a:r>
            <a:r>
              <a:rPr lang="en-US" altLang="en-US" sz="3600" b="1" err="1"/>
              <a:t>koja</a:t>
            </a:r>
            <a:r>
              <a:rPr lang="en-US" altLang="en-US" sz="3600" b="1"/>
              <a:t>, u </a:t>
            </a:r>
            <a:r>
              <a:rPr lang="en-US" altLang="en-US" sz="3600" b="1" err="1"/>
              <a:t>doba</a:t>
            </a:r>
            <a:r>
              <a:rPr lang="en-US" altLang="en-US" sz="3600" b="1"/>
              <a:t> </a:t>
            </a:r>
            <a:r>
              <a:rPr lang="en-US" altLang="en-US" sz="3600" b="1" err="1"/>
              <a:t>koje</a:t>
            </a:r>
            <a:r>
              <a:rPr lang="en-US" altLang="en-US" sz="3600" b="1"/>
              <a:t> </a:t>
            </a:r>
            <a:r>
              <a:rPr lang="en-US" altLang="en-US" sz="3600" b="1" err="1"/>
              <a:t>zahteva</a:t>
            </a:r>
            <a:r>
              <a:rPr lang="en-US" altLang="en-US" sz="3600" b="1"/>
              <a:t> </a:t>
            </a:r>
            <a:r>
              <a:rPr lang="en-US" altLang="en-US" sz="3600" b="1" err="1"/>
              <a:t>inovacije</a:t>
            </a:r>
            <a:r>
              <a:rPr lang="en-US" altLang="en-US" sz="3600" b="1"/>
              <a:t>, ne </a:t>
            </a:r>
            <a:r>
              <a:rPr lang="sr-Latn-RS" altLang="en-US" sz="3600" b="1"/>
              <a:t>uspe </a:t>
            </a:r>
            <a:r>
              <a:rPr lang="en-US" altLang="en-US" sz="3600" b="1"/>
              <a:t> da </a:t>
            </a:r>
            <a:r>
              <a:rPr lang="sr-Latn-RS" altLang="en-US" sz="3600" b="1"/>
              <a:t>uvede novine</a:t>
            </a:r>
            <a:r>
              <a:rPr lang="en-US" altLang="en-US" sz="3600" b="1"/>
              <a:t>, </a:t>
            </a:r>
            <a:r>
              <a:rPr lang="en-US" altLang="en-US" sz="3600" b="1" err="1"/>
              <a:t>osuđena</a:t>
            </a:r>
            <a:r>
              <a:rPr lang="en-US" altLang="en-US" sz="3600" b="1"/>
              <a:t> je </a:t>
            </a:r>
            <a:r>
              <a:rPr lang="en-US" altLang="en-US" sz="3600" b="1" err="1"/>
              <a:t>na</a:t>
            </a:r>
            <a:r>
              <a:rPr lang="en-US" altLang="en-US" sz="3600" b="1"/>
              <a:t> </a:t>
            </a:r>
            <a:r>
              <a:rPr lang="en-US" altLang="en-US" sz="3600" b="1" err="1"/>
              <a:t>propast</a:t>
            </a:r>
            <a:r>
              <a:rPr lang="en-US" altLang="en-US" sz="3600" b="1"/>
              <a:t> </a:t>
            </a:r>
            <a:r>
              <a:rPr lang="en-US" altLang="en-US" sz="3600" b="1" err="1"/>
              <a:t>i</a:t>
            </a:r>
            <a:r>
              <a:rPr lang="en-US" altLang="en-US" sz="3600" b="1"/>
              <a:t> </a:t>
            </a:r>
            <a:r>
              <a:rPr lang="en-US" altLang="en-US" sz="3600" b="1" err="1"/>
              <a:t>izumiranje</a:t>
            </a:r>
            <a:r>
              <a:rPr lang="en-US" altLang="en-US" sz="3600" b="1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	-- Peter Drucker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bm_managing_change">
  <a:themeElements>
    <a:clrScheme name="">
      <a:dk1>
        <a:srgbClr val="000000"/>
      </a:dk1>
      <a:lt1>
        <a:srgbClr val="3366FF"/>
      </a:lt1>
      <a:dk2>
        <a:srgbClr val="FFFFFF"/>
      </a:dk2>
      <a:lt2>
        <a:srgbClr val="006666"/>
      </a:lt2>
      <a:accent1>
        <a:srgbClr val="FFFF99"/>
      </a:accent1>
      <a:accent2>
        <a:srgbClr val="66FFCC"/>
      </a:accent2>
      <a:accent3>
        <a:srgbClr val="ADB8FF"/>
      </a:accent3>
      <a:accent4>
        <a:srgbClr val="000000"/>
      </a:accent4>
      <a:accent5>
        <a:srgbClr val="FFFFCA"/>
      </a:accent5>
      <a:accent6>
        <a:srgbClr val="5CE7B9"/>
      </a:accent6>
      <a:hlink>
        <a:srgbClr val="336699"/>
      </a:hlink>
      <a:folHlink>
        <a:srgbClr val="009999"/>
      </a:folHlink>
    </a:clrScheme>
    <a:fontScheme name="ibm_managing_cha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bm_managing_chang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_managing_chang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_managing_chang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D:\TEACHING\TWODAY\day2a_Sept01.ppt</Template>
  <TotalTime>344</TotalTime>
  <Pages>28</Pages>
  <Words>716</Words>
  <Application>Microsoft Office PowerPoint</Application>
  <PresentationFormat>Projekcija na ekranu (4:3)</PresentationFormat>
  <Paragraphs>232</Paragraphs>
  <Slides>25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ibm_managing_change</vt:lpstr>
      <vt:lpstr>MENADŽMENT INOVACIJA</vt:lpstr>
      <vt:lpstr>PowerPoint prezentacija</vt:lpstr>
      <vt:lpstr>Šta može da se uradi?</vt:lpstr>
      <vt:lpstr>Šta može da se uradi?</vt:lpstr>
      <vt:lpstr>Razvijte jasnu strategiju</vt:lpstr>
      <vt:lpstr>I dodelite joj resurse!</vt:lpstr>
      <vt:lpstr>PowerPoint prezentacija</vt:lpstr>
      <vt:lpstr>Generišite energiju</vt:lpstr>
      <vt:lpstr>PowerPoint prezentacija</vt:lpstr>
      <vt:lpstr>Izgradite udruženu organizaciju:  Diferencijacija naspram integracije</vt:lpstr>
      <vt:lpstr>Opseg udružene organizacije</vt:lpstr>
      <vt:lpstr>Izgradite udruženi seniorski tim</vt:lpstr>
      <vt:lpstr>PowerPoint prezentacija</vt:lpstr>
      <vt:lpstr>PowerPoint prezentacija</vt:lpstr>
      <vt:lpstr>Šta može da se uradi?</vt:lpstr>
      <vt:lpstr>Uravnotežite preduzetničku energiju i koordinaciju</vt:lpstr>
      <vt:lpstr>Izaberite strukturu koja odgovara strategijskom pozicioniranju i veštinama firme</vt:lpstr>
      <vt:lpstr>PowerPoint prezentacija</vt:lpstr>
      <vt:lpstr>Šta može da se uradi?</vt:lpstr>
      <vt:lpstr>Problem podsticaja je sam po sebi težak ...</vt:lpstr>
      <vt:lpstr>Korišćenje „snažnih“ podsticaja može smanjiti koordinaciju</vt:lpstr>
      <vt:lpstr>PowerPoint prezentacija</vt:lpstr>
      <vt:lpstr>Šta može da se uradi?</vt:lpstr>
      <vt:lpstr>PowerPoint prezentacija</vt:lpstr>
      <vt:lpstr>Studija slučaja: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INOVACIJA</dc:title>
  <dc:subject/>
  <cp:keywords/>
  <dc:description/>
  <cp:lastModifiedBy>kristinajurisevic98@gmail.com</cp:lastModifiedBy>
  <cp:revision>2</cp:revision>
  <cp:lastPrinted>2001-03-07T16:04:16Z</cp:lastPrinted>
  <dcterms:created xsi:type="dcterms:W3CDTF">1998-04-26T15:56:04Z</dcterms:created>
  <dcterms:modified xsi:type="dcterms:W3CDTF">2019-12-18T08:29:16Z</dcterms:modified>
</cp:coreProperties>
</file>