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9"/>
  </p:notesMasterIdLst>
  <p:sldIdLst>
    <p:sldId id="256" r:id="rId2"/>
    <p:sldId id="257" r:id="rId3"/>
    <p:sldId id="258" r:id="rId4"/>
    <p:sldId id="265" r:id="rId5"/>
    <p:sldId id="264" r:id="rId6"/>
    <p:sldId id="262" r:id="rId7"/>
    <p:sldId id="259" r:id="rId8"/>
    <p:sldId id="261" r:id="rId9"/>
    <p:sldId id="260" r:id="rId10"/>
    <p:sldId id="266" r:id="rId11"/>
    <p:sldId id="267" r:id="rId12"/>
    <p:sldId id="268" r:id="rId13"/>
    <p:sldId id="269" r:id="rId14"/>
    <p:sldId id="270" r:id="rId15"/>
    <p:sldId id="273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71" autoAdjust="0"/>
    <p:restoredTop sz="94343" autoAdjust="0"/>
  </p:normalViewPr>
  <p:slideViewPr>
    <p:cSldViewPr>
      <p:cViewPr varScale="1">
        <p:scale>
          <a:sx n="70" d="100"/>
          <a:sy n="70" d="100"/>
        </p:scale>
        <p:origin x="126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4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B9431-8FC0-448E-A388-111B7A00A45D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E58B0-6C6E-434D-9FF4-A194A7F6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9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E58B0-6C6E-434D-9FF4-A194A7F6D6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46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E58B0-6C6E-434D-9FF4-A194A7F6D6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65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8CFBB6-6FC1-40B7-AB27-32FC342D9861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vokapi&#263;boris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2133600"/>
          </a:xfrm>
        </p:spPr>
        <p:txBody>
          <a:bodyPr/>
          <a:lstStyle/>
          <a:p>
            <a:pPr algn="ctr"/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МЕЂУНАРОДНА </a:t>
            </a:r>
            <a:b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људскА права</a:t>
            </a:r>
            <a:b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620000" cy="3124200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sr-Cyrl-RS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РЕГИОНАЛНЕ И НЕВЛАДИНЕ ОРГАНИЗАЦИЈЕ И ЗАШТИТА ЉУДСКИХ ПРАВА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Проф. </a:t>
            </a:r>
            <a:r>
              <a:rPr lang="sr-Cyrl-R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 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Борис Кривокапић </a:t>
            </a:r>
            <a:r>
              <a:rPr lang="sr-Latn-R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krivokapićboris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sr-Latn-R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yahoo.com</a:t>
            </a:r>
            <a:endParaRPr lang="sr-Latn-RS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064 22 00 907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sr-Latn-R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sr-Cyrl-RS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59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647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Начин рада Суда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 расправља спорове из своје надлежности у: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1.Одборима (састављени од 3 судије);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2.Већима (7 судија),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3.Великом већу (17 судија),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Одбор одлучује о прихватљивости представке, и ако је не оцени неприхватљивом, прослеђује је већу. Изузетно, одбор  може одлучивати и о меритуму ако се ради о питању примене и тумачења ЕКЉП које је већ добро установљено у пракси Суда.</a:t>
            </a:r>
          </a:p>
          <a:p>
            <a:pPr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Великио веће одлучује о појединалним представкама и међудржавним споровима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онда када му већа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уступе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надлежност зато што оцене да је реч о озбиљном питању од значаја за тумачење ЕКЉП. Оно под одређеним условима одлучује и као другостепена инстанца.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90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Судија појединац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циљу поједностављења процедуре и убрзања токап оступка, прихватљивост представке цени судија појединац.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може прогласити представку неприхватљивом  ако је такву одлуку могуће донети без даљег испитивања. Таква одлука је коначна.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не прогласи представку неприхватљивом, судија појединац је упућује одбору или већу на разматрање.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74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Пресуде Суда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Пресуде Суда су обавезне, </a:t>
            </a:r>
          </a:p>
          <a:p>
            <a:pPr algn="just"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Њима се најчешће досуђује новчани износ, али се може наложити и оредузимање индивидуалних и општих мера.</a:t>
            </a:r>
          </a:p>
          <a:p>
            <a:pPr algn="just"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Индивидуалне мере се предузимају када обештећење није довољно да отклони неправду. Примери су налог да се поново отвори поступак, укине одлука о депортацији тд.</a:t>
            </a:r>
          </a:p>
          <a:p>
            <a:pPr algn="just"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Опште мере се предузимају када је неопходно спречити будуће повреде, изазване пропустима у законодавству или погрешним тумачењем или неадекватном праксом судова. Ту се тражи да држава измени своје прописе и праксу у складу са препорукама Суда.</a:t>
            </a:r>
          </a:p>
          <a:p>
            <a:pPr algn="just"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Контролу извршавања пресуда врши Комитет министара СЕ. Држави која одбија да изврши пресуду, Комитт може увести санкције (суспензија чланских права итд.). </a:t>
            </a:r>
          </a:p>
        </p:txBody>
      </p:sp>
    </p:spTree>
    <p:extLst>
      <p:ext uri="{BB962C8B-B14F-4D97-AF65-F5344CB8AC3E}">
        <p14:creationId xmlns:p14="http://schemas.microsoft.com/office/powerpoint/2010/main" val="152450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Појам невладиних организација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су разна удружења чији оснивачи и чланови су појединци или њихова удружења, који су се повезали ради постизања заједничких циљева који нису лукративни (не састоје се у стицању имовинске користи).</a:t>
            </a:r>
          </a:p>
          <a:p>
            <a:pPr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Оне невладине организације (НВО) које делују у оквирима неке државе називају се националним (ННВО) а оне које својим чланством, циљевима и активностима превазилазе државне границе – међународним (МНВО).</a:t>
            </a:r>
          </a:p>
          <a:p>
            <a:pPr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једне и друге НВО су веома активе на пољу унапређења и заштите људских права.</a:t>
            </a:r>
          </a:p>
          <a:p>
            <a:pPr algn="just"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Међу међународним, посебно су познате Међународна амнестија,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Rights Watch, Greenpeace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итд.</a:t>
            </a:r>
          </a:p>
        </p:txBody>
      </p:sp>
    </p:spTree>
    <p:extLst>
      <p:ext uri="{BB962C8B-B14F-4D97-AF65-F5344CB8AC3E}">
        <p14:creationId xmlns:p14="http://schemas.microsoft.com/office/powerpoint/2010/main" val="3663800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Начини деловања НВО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НВО делују: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Путем утицаја на рад међународних организација;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 вези са конкретним судским поступцима;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 унапређење људских права и обезбеђење њиховог поштовања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196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Утицај НВО на рад међународних организација и тела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НВО, између осталог :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1.Достављају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надлежним органима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међународних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организација и уговорним телима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разне информације (податке о кршењима људских права у разним земљама, разне статистике итд.);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2.Покрећу иницијатеве за усвајање нових уговора и других докумената о људским правима;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3.Имају саветодавни, а у новије време партнерски статус у многим важним међународним организацијама - УН, УНЕСКО, Савет Европе итд.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793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НВО и судски поступци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НВО, посебно ННВО играју велику улогу у помоћи оштећенима да припреме и поднесу правна средства (жалбе, тужбе и представке) разним међународним судским и уговорним и сличним телима – Европском суду за људска права, Међуамеричком суду за људска права, Комитету за људска права.</a:t>
            </a:r>
          </a:p>
          <a:p>
            <a:pPr hangingPunct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 то, МНВО развиле су праксу посматрача на политичким суђењима у неким земљама и пред међународним кривичним судовима. Оне објављују своја запажања, коментаре и критике са тих суђења.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071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НВО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унапређење  и обезбеђење поштовања људских права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НВО, између осталог: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1.Организују разне летње школе и радионице о људским правима;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2.Публикују приручнике, брошуре, информаторе, зборнике радова, монографије итд. из ове материје;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3.На захтев међународних организација и уговорних тела, припремају тзв. </a:t>
            </a:r>
            <a: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алтернативни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извештај („извештај из сенке“) о стању људских права и конкретној земљи, како би надлежно тело добило </a:t>
            </a:r>
            <a: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објективну слику поређењем извештаја држава са овим извештајем.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0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Потреба регионалне заштите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hangingPunct="0">
              <a:spcBef>
                <a:spcPts val="0"/>
              </a:spcBef>
              <a:spcAft>
                <a:spcPts val="600"/>
              </a:spcAft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Пракса је показала да људска права није довољно подврћи само универзалној заштити (на светском нивоу) већ је потребна и регионална заштита.</a:t>
            </a:r>
          </a:p>
          <a:p>
            <a:pPr hangingPunct="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Регионални сустеми заштите људских права развијени су нарочито у Европи, а затим у Америци и Африци.</a:t>
            </a:r>
          </a:p>
          <a:p>
            <a:pPr hangingPunct="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Важну улогу у томе имају регионалне међународне организације које су успоставиле и покренуле механизме заштите на основу посебних уговора усвојених за задовољење регионалних потреба.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Европски систем заштите људских права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hangingPunct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заштите људских права у Европи има неколико димензија, а нарочито:</a:t>
            </a:r>
          </a:p>
          <a:p>
            <a:pPr hangingPunct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1.Најразвијенији је систем заштите под окриљем Савета Европе (СЕ); </a:t>
            </a:r>
          </a:p>
          <a:p>
            <a:pPr hangingPunct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2.Значајна је и заштита у оквиру Организације за безбедност и сарадњу у Европи (ОЕБС);</a:t>
            </a:r>
          </a:p>
          <a:p>
            <a:pPr hangingPunct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3.Најуже поље заштите људских права развијено је у Европској унији (ЕУ).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46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Заштита у оквиру Савета Европе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Савет Европе (СЕ) основан је 1949.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Поштовање људских права постављено је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као један од најважнијих задатака СЕ и услов за пријем у његово чланство.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Већ 1950, усвојена је Конвенција за заштити људских права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слобода, позната као Европска конвенција о људским правима (ЕКЉП).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Конвенцијом и каснијим протоколима уз њу заштићена су најважнија људска права и основан је Европски суд за људска права.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оквиру СЕ усвојен је велики број и других важних међународних уговора уз материје људских права, као нпр. Европска социјална повеља (1961), Европска конвенција за спречавање мучења (1987), Оквирна конвенција за заштиту националних мањина (1995) итд.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299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Европски суд за људска права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Оновни је орган надзора над поштовањем ЕКЉП.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Седиште му је у Стразбуру.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Установљен је 1959, а прве предмете решавао 1961.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обавезну надлежност у односу на све државе, чланице ЕКЉП.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Службени језици Суда су енглески и француски, али се преписка, а под одређеним условима и поступак може водити и на неком од службених језика Суда.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 је 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рви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такав међународни орган у историји.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ослужио је као узор за формирање сличних судова на америчком и афричком континенту.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29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Састав Европског суда за људска права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 се састоји 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оноликог броја судија колико има чланова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ЕКЉП (тренутно 47).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Судије морају имати високи морални углед и поседовати потребне квалификације за обављање високих судских функција одн. бити признати правни стручњаци.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служе у личном својству тј. нису дужни и не смеју да следе упутства или наредбе држава које су их предложиле.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Током свог мандата не смеју обављати никакве послове који су неспојиви са њиховом независношћу, непристрасношћу или са захтевима сталне службе. Они су професионалци са сталном службом у Суду.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Свака уговорница ЕКЉП има право да предложи 3 кандидата, међу којима Парламентарна скупштина СЕ бира судију, на 9 година, без могућности реизбора..</a:t>
            </a:r>
          </a:p>
        </p:txBody>
      </p:sp>
    </p:spTree>
    <p:extLst>
      <p:ext uri="{BB962C8B-B14F-4D97-AF65-F5344CB8AC3E}">
        <p14:creationId xmlns:p14="http://schemas.microsoft.com/office/powerpoint/2010/main" val="729449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82000" cy="1524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Поступак пред Европским судом за људска права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761931"/>
          </a:xfrm>
        </p:spPr>
        <p:txBody>
          <a:bodyPr>
            <a:normAutofit/>
          </a:bodyPr>
          <a:lstStyle/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 га покренути: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1.Државе (међудржавне представке) и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2.Појединци (појединачне представке).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951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Међудржавне представке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092"/>
            <a:ext cx="8229600" cy="6964908"/>
          </a:xfrm>
        </p:spPr>
        <p:txBody>
          <a:bodyPr>
            <a:noAutofit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Држава може поднети представку Суду против друге чланице ЕКЉП: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када је у питању право те државе;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када је извршено кршење ЕКЉП, без обзира на држављанство оштећених (не само држаљани те државе, већ и било које уговорнице па и оне против које се подноси представка, али и држављани неуговорнице или апатриди);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због неусклађености домаћих закона и административних поступака чланице ЕКЉП са Конвенцијом, без потребе навођења конкретног кршења  (апстрактне представке). 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Ипак, право држава на међудржавне представке није се у пракси показало ефикасним, јер државе из политичких разлога углавном избегавају ову могућносз.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4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Индивидуалне представке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Оне се у пракси подносе масовно.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 их подносити појединци, али под одређеним условима  и невладине организације и групе.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ове представке припада не само држављанима држава уговорница ЕКЉП већ свима који су били под јурисдикцијом државе којој се приписује наводно кршење ЕКЉП.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разлику од међудржавних, ове представке не могу бити апстрактне, већ подносилац мора тврдити да је директна или индиректна жртва кршења права из ЕКСП.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Представка се може поднети у року од 6 месеци од доношења правоснажне одлуке пред националним органом државе у том предмету.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925</TotalTime>
  <Words>1409</Words>
  <Application>Microsoft Office PowerPoint</Application>
  <PresentationFormat>On-screen Show (4:3)</PresentationFormat>
  <Paragraphs>94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Clarity</vt:lpstr>
      <vt:lpstr>          МЕЂУНАРОДНА  људскА права </vt:lpstr>
      <vt:lpstr>1. Потреба регионалне заштите</vt:lpstr>
      <vt:lpstr>2. Европски систем заштите људских права</vt:lpstr>
      <vt:lpstr>3. Заштита у оквиру Савета Европе</vt:lpstr>
      <vt:lpstr>4. Европски суд за људска права</vt:lpstr>
      <vt:lpstr>5. Састав Европског суда за људска права</vt:lpstr>
      <vt:lpstr>6. Поступак пред Европским судом за људска права</vt:lpstr>
      <vt:lpstr>7. Међудржавне представке</vt:lpstr>
      <vt:lpstr>8. Индивидуалне представке</vt:lpstr>
      <vt:lpstr>9. Начин рада Суда</vt:lpstr>
      <vt:lpstr>10. Судија појединац</vt:lpstr>
      <vt:lpstr>11. Пресуде Суда</vt:lpstr>
      <vt:lpstr>12. Појам невладиних организација</vt:lpstr>
      <vt:lpstr>13. Начини деловања НВО</vt:lpstr>
      <vt:lpstr>14. Утицај НВО на рад међународних организација и тела</vt:lpstr>
      <vt:lpstr>15. НВО и судски поступци</vt:lpstr>
      <vt:lpstr>16. НВО и унапређење  и обезбеђење поштовања људских права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Pojam ljudskih prava</dc:title>
  <dc:creator>Acer</dc:creator>
  <cp:lastModifiedBy>Boris</cp:lastModifiedBy>
  <cp:revision>93</cp:revision>
  <dcterms:created xsi:type="dcterms:W3CDTF">2020-09-26T09:10:50Z</dcterms:created>
  <dcterms:modified xsi:type="dcterms:W3CDTF">2020-11-08T08:10:41Z</dcterms:modified>
</cp:coreProperties>
</file>