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92" r:id="rId1"/>
  </p:sldMasterIdLst>
  <p:notesMasterIdLst>
    <p:notesMasterId r:id="rId34"/>
  </p:notesMasterIdLst>
  <p:sldIdLst>
    <p:sldId id="256" r:id="rId2"/>
    <p:sldId id="257" r:id="rId3"/>
    <p:sldId id="258" r:id="rId4"/>
    <p:sldId id="265" r:id="rId5"/>
    <p:sldId id="264" r:id="rId6"/>
    <p:sldId id="262" r:id="rId7"/>
    <p:sldId id="259" r:id="rId8"/>
    <p:sldId id="261" r:id="rId9"/>
    <p:sldId id="260" r:id="rId10"/>
    <p:sldId id="266" r:id="rId11"/>
    <p:sldId id="267" r:id="rId12"/>
    <p:sldId id="268" r:id="rId13"/>
    <p:sldId id="269" r:id="rId14"/>
    <p:sldId id="270" r:id="rId15"/>
    <p:sldId id="273" r:id="rId16"/>
    <p:sldId id="277" r:id="rId17"/>
    <p:sldId id="275" r:id="rId18"/>
    <p:sldId id="278" r:id="rId19"/>
    <p:sldId id="279" r:id="rId20"/>
    <p:sldId id="280" r:id="rId21"/>
    <p:sldId id="281" r:id="rId22"/>
    <p:sldId id="289" r:id="rId23"/>
    <p:sldId id="290" r:id="rId24"/>
    <p:sldId id="291" r:id="rId25"/>
    <p:sldId id="282" r:id="rId26"/>
    <p:sldId id="283" r:id="rId27"/>
    <p:sldId id="292" r:id="rId28"/>
    <p:sldId id="284" r:id="rId29"/>
    <p:sldId id="285" r:id="rId30"/>
    <p:sldId id="286" r:id="rId31"/>
    <p:sldId id="287" r:id="rId32"/>
    <p:sldId id="288"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14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426" autoAdjust="0"/>
    <p:restoredTop sz="94343" autoAdjust="0"/>
  </p:normalViewPr>
  <p:slideViewPr>
    <p:cSldViewPr>
      <p:cViewPr varScale="1">
        <p:scale>
          <a:sx n="70" d="100"/>
          <a:sy n="70" d="100"/>
        </p:scale>
        <p:origin x="1026" y="54"/>
      </p:cViewPr>
      <p:guideLst>
        <p:guide orient="horz" pos="2160"/>
        <p:guide pos="2880"/>
      </p:guideLst>
    </p:cSldViewPr>
  </p:slideViewPr>
  <p:outlineViewPr>
    <p:cViewPr>
      <p:scale>
        <a:sx n="33" d="100"/>
        <a:sy n="33" d="100"/>
      </p:scale>
      <p:origin x="48" y="14406"/>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EEB9431-8FC0-448E-A388-111B7A00A45D}" type="datetimeFigureOut">
              <a:rPr lang="en-US" smtClean="0"/>
              <a:t>11/8/2020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ECE58B0-6C6E-434D-9FF4-A194A7F6D689}" type="slidenum">
              <a:rPr lang="en-US" smtClean="0"/>
              <a:t>‹#›</a:t>
            </a:fld>
            <a:endParaRPr lang="en-US"/>
          </a:p>
        </p:txBody>
      </p:sp>
    </p:spTree>
    <p:extLst>
      <p:ext uri="{BB962C8B-B14F-4D97-AF65-F5344CB8AC3E}">
        <p14:creationId xmlns:p14="http://schemas.microsoft.com/office/powerpoint/2010/main" val="9044915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ECE58B0-6C6E-434D-9FF4-A194A7F6D689}" type="slidenum">
              <a:rPr lang="en-US" smtClean="0"/>
              <a:t>5</a:t>
            </a:fld>
            <a:endParaRPr lang="en-US"/>
          </a:p>
        </p:txBody>
      </p:sp>
    </p:spTree>
    <p:extLst>
      <p:ext uri="{BB962C8B-B14F-4D97-AF65-F5344CB8AC3E}">
        <p14:creationId xmlns:p14="http://schemas.microsoft.com/office/powerpoint/2010/main" val="14176467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98CFBB6-6FC1-40B7-AB27-32FC342D986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CFBB6-6FC1-40B7-AB27-32FC342D986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8CFBB6-6FC1-40B7-AB27-32FC342D986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98CFBB6-6FC1-40B7-AB27-32FC342D986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98CFBB6-6FC1-40B7-AB27-32FC342D9861}" type="datetimeFigureOut">
              <a:rPr lang="en-US" smtClean="0"/>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B7639EC-0808-407F-9324-CAE991B2AF9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98CFBB6-6FC1-40B7-AB27-32FC342D9861}"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8CFBB6-6FC1-40B7-AB27-32FC342D9861}" type="datetimeFigureOut">
              <a:rPr lang="en-US" smtClean="0"/>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B7639EC-0808-407F-9324-CAE991B2AF9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98CFBB6-6FC1-40B7-AB27-32FC342D9861}" type="datetimeFigureOut">
              <a:rPr lang="en-US" smtClean="0"/>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98CFBB6-6FC1-40B7-AB27-32FC342D9861}" type="datetimeFigureOut">
              <a:rPr lang="en-US" smtClean="0"/>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CFBB6-6FC1-40B7-AB27-32FC342D9861}"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639EC-0808-407F-9324-CAE991B2AF9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98CFBB6-6FC1-40B7-AB27-32FC342D9861}" type="datetimeFigureOut">
              <a:rPr lang="en-US" smtClean="0"/>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B7639EC-0808-407F-9324-CAE991B2AF9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998CFBB6-6FC1-40B7-AB27-32FC342D9861}" type="datetimeFigureOut">
              <a:rPr lang="en-US" smtClean="0"/>
              <a:t>11/8/2020</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6B7639EC-0808-407F-9324-CAE991B2AF9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4093" r:id="rId1"/>
    <p:sldLayoutId id="2147484094" r:id="rId2"/>
    <p:sldLayoutId id="2147484095" r:id="rId3"/>
    <p:sldLayoutId id="2147484096" r:id="rId4"/>
    <p:sldLayoutId id="2147484097" r:id="rId5"/>
    <p:sldLayoutId id="2147484098" r:id="rId6"/>
    <p:sldLayoutId id="2147484099" r:id="rId7"/>
    <p:sldLayoutId id="2147484100" r:id="rId8"/>
    <p:sldLayoutId id="2147484101" r:id="rId9"/>
    <p:sldLayoutId id="2147484102" r:id="rId10"/>
    <p:sldLayoutId id="214748410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krivokapi&#263;boris@yahoo.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2514600"/>
          </a:xfrm>
        </p:spPr>
        <p:txBody>
          <a:bodyPr/>
          <a:lstStyle/>
          <a:p>
            <a:pPr algn="ctr"/>
            <a:r>
              <a:rPr lang="sr-Latn-RS" b="1" dirty="0" smtClean="0">
                <a:solidFill>
                  <a:srgbClr val="4014FA"/>
                </a:solidFill>
                <a:latin typeface="Times New Roman" panose="02020603050405020304" pitchFamily="18" charset="0"/>
                <a:cs typeface="Times New Roman" panose="02020603050405020304" pitchFamily="18" charset="0"/>
              </a:rPr>
              <a:t/>
            </a:r>
            <a:br>
              <a:rPr lang="sr-Latn-RS" b="1" dirty="0" smtClean="0">
                <a:solidFill>
                  <a:srgbClr val="4014FA"/>
                </a:solidFill>
                <a:latin typeface="Times New Roman" panose="02020603050405020304" pitchFamily="18" charset="0"/>
                <a:cs typeface="Times New Roman" panose="02020603050405020304" pitchFamily="18" charset="0"/>
              </a:rPr>
            </a:br>
            <a:r>
              <a:rPr lang="sr-Latn-RS" b="1" dirty="0">
                <a:solidFill>
                  <a:srgbClr val="4014FA"/>
                </a:solidFill>
                <a:latin typeface="Times New Roman" panose="02020603050405020304" pitchFamily="18" charset="0"/>
                <a:cs typeface="Times New Roman" panose="02020603050405020304" pitchFamily="18" charset="0"/>
              </a:rPr>
              <a:t/>
            </a:r>
            <a:br>
              <a:rPr lang="sr-Latn-RS" b="1" dirty="0">
                <a:solidFill>
                  <a:srgbClr val="4014FA"/>
                </a:solidFill>
                <a:latin typeface="Times New Roman" panose="02020603050405020304" pitchFamily="18" charset="0"/>
                <a:cs typeface="Times New Roman" panose="02020603050405020304" pitchFamily="18" charset="0"/>
              </a:rPr>
            </a:br>
            <a:r>
              <a:rPr lang="sr-Latn-RS" b="1" dirty="0" smtClean="0">
                <a:solidFill>
                  <a:srgbClr val="4014FA"/>
                </a:solidFill>
                <a:latin typeface="Times New Roman" panose="02020603050405020304" pitchFamily="18" charset="0"/>
                <a:cs typeface="Times New Roman" panose="02020603050405020304" pitchFamily="18" charset="0"/>
              </a:rPr>
              <a:t/>
            </a:r>
            <a:br>
              <a:rPr lang="sr-Latn-RS" b="1" dirty="0" smtClean="0">
                <a:solidFill>
                  <a:srgbClr val="4014FA"/>
                </a:solidFill>
                <a:latin typeface="Times New Roman" panose="02020603050405020304" pitchFamily="18" charset="0"/>
                <a:cs typeface="Times New Roman" panose="02020603050405020304" pitchFamily="18" charset="0"/>
              </a:rPr>
            </a:br>
            <a:r>
              <a:rPr lang="sr-Cyrl-RS" b="1" dirty="0" smtClean="0">
                <a:solidFill>
                  <a:srgbClr val="4014FA"/>
                </a:solidFill>
                <a:latin typeface="Times New Roman" panose="02020603050405020304" pitchFamily="18" charset="0"/>
                <a:cs typeface="Times New Roman" panose="02020603050405020304" pitchFamily="18" charset="0"/>
              </a:rPr>
              <a:t>МЕЂУНАРОДНО</a:t>
            </a:r>
            <a:br>
              <a:rPr lang="sr-Cyrl-RS" b="1" dirty="0" smtClean="0">
                <a:solidFill>
                  <a:srgbClr val="4014FA"/>
                </a:solidFill>
                <a:latin typeface="Times New Roman" panose="02020603050405020304" pitchFamily="18" charset="0"/>
                <a:cs typeface="Times New Roman" panose="02020603050405020304" pitchFamily="18" charset="0"/>
              </a:rPr>
            </a:br>
            <a:r>
              <a:rPr lang="sr-Cyrl-RS" b="1" dirty="0" smtClean="0">
                <a:solidFill>
                  <a:srgbClr val="4014FA"/>
                </a:solidFill>
                <a:latin typeface="Times New Roman" panose="02020603050405020304" pitchFamily="18" charset="0"/>
                <a:cs typeface="Times New Roman" panose="02020603050405020304" pitchFamily="18" charset="0"/>
              </a:rPr>
              <a:t>јавно право</a:t>
            </a:r>
            <a:r>
              <a:rPr lang="sr-Cyrl-RS" sz="4000" b="1" dirty="0" smtClean="0">
                <a:solidFill>
                  <a:srgbClr val="4014FA"/>
                </a:solidFill>
                <a:latin typeface="Times New Roman" panose="02020603050405020304" pitchFamily="18" charset="0"/>
                <a:cs typeface="Times New Roman" panose="02020603050405020304" pitchFamily="18" charset="0"/>
              </a:rPr>
              <a:t/>
            </a:r>
            <a:br>
              <a:rPr lang="sr-Cyrl-RS" sz="4000" b="1" dirty="0" smtClean="0">
                <a:solidFill>
                  <a:srgbClr val="4014FA"/>
                </a:solidFill>
                <a:latin typeface="Times New Roman" panose="02020603050405020304" pitchFamily="18" charset="0"/>
                <a:cs typeface="Times New Roman" panose="02020603050405020304" pitchFamily="18" charset="0"/>
              </a:rPr>
            </a:br>
            <a:endParaRPr lang="en-US" sz="4000" b="1" dirty="0">
              <a:solidFill>
                <a:srgbClr val="4014FA"/>
              </a:solidFill>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685800" y="3505200"/>
            <a:ext cx="7848600" cy="3048000"/>
          </a:xfrm>
        </p:spPr>
        <p:txBody>
          <a:bodyPr>
            <a:normAutofit fontScale="25000" lnSpcReduction="20000"/>
          </a:bodyPr>
          <a:lstStyle/>
          <a:p>
            <a:endParaRPr lang="sr-Latn-RS" dirty="0" smtClean="0">
              <a:solidFill>
                <a:srgbClr val="4014FA"/>
              </a:solidFill>
              <a:latin typeface="Times New Roman" panose="02020603050405020304" pitchFamily="18" charset="0"/>
              <a:cs typeface="Times New Roman" panose="02020603050405020304" pitchFamily="18" charset="0"/>
            </a:endParaRPr>
          </a:p>
          <a:p>
            <a:endParaRPr lang="sr-Cyrl-RS" dirty="0" smtClean="0">
              <a:solidFill>
                <a:srgbClr val="4014FA"/>
              </a:solidFill>
              <a:latin typeface="Times New Roman" panose="02020603050405020304" pitchFamily="18" charset="0"/>
              <a:cs typeface="Times New Roman" panose="02020603050405020304" pitchFamily="18" charset="0"/>
            </a:endParaRPr>
          </a:p>
          <a:p>
            <a:endParaRPr lang="sr-Cyrl-RS" dirty="0" smtClean="0">
              <a:solidFill>
                <a:srgbClr val="4014FA"/>
              </a:solidFill>
              <a:latin typeface="Times New Roman" panose="02020603050405020304" pitchFamily="18" charset="0"/>
              <a:cs typeface="Times New Roman" panose="02020603050405020304" pitchFamily="18" charset="0"/>
            </a:endParaRPr>
          </a:p>
          <a:p>
            <a:pPr algn="ctr"/>
            <a:endParaRPr lang="sr-Cyrl-RS" dirty="0" smtClean="0">
              <a:solidFill>
                <a:srgbClr val="4014FA"/>
              </a:solidFill>
              <a:latin typeface="Times New Roman" panose="02020603050405020304" pitchFamily="18" charset="0"/>
              <a:cs typeface="Times New Roman" panose="02020603050405020304" pitchFamily="18" charset="0"/>
            </a:endParaRPr>
          </a:p>
          <a:p>
            <a:pPr algn="ctr"/>
            <a:r>
              <a:rPr lang="sr-Cyrl-RS" sz="14400" b="1" dirty="0" smtClean="0">
                <a:solidFill>
                  <a:srgbClr val="4014FA"/>
                </a:solidFill>
                <a:latin typeface="Times New Roman" panose="02020603050405020304" pitchFamily="18" charset="0"/>
                <a:cs typeface="Times New Roman" panose="02020603050405020304" pitchFamily="18" charset="0"/>
              </a:rPr>
              <a:t>6</a:t>
            </a:r>
            <a:r>
              <a:rPr lang="sr-Latn-RS" sz="14400" b="1" dirty="0" smtClean="0">
                <a:solidFill>
                  <a:srgbClr val="4014FA"/>
                </a:solidFill>
                <a:latin typeface="Times New Roman" panose="02020603050405020304" pitchFamily="18" charset="0"/>
                <a:cs typeface="Times New Roman" panose="02020603050405020304" pitchFamily="18" charset="0"/>
              </a:rPr>
              <a:t>. </a:t>
            </a:r>
            <a:r>
              <a:rPr lang="sr-Cyrl-RS" sz="14400" b="1" dirty="0" smtClean="0">
                <a:solidFill>
                  <a:srgbClr val="4014FA"/>
                </a:solidFill>
                <a:latin typeface="Times New Roman" panose="02020603050405020304" pitchFamily="18" charset="0"/>
                <a:cs typeface="Times New Roman" panose="02020603050405020304" pitchFamily="18" charset="0"/>
              </a:rPr>
              <a:t>ПРАВИЛА МЕЂУНАРОДНОГ УГОВОРНОГ ПРАВА </a:t>
            </a:r>
            <a:endParaRPr lang="en-US" sz="14400" dirty="0">
              <a:solidFill>
                <a:srgbClr val="4014FA"/>
              </a:solidFill>
              <a:latin typeface="Times New Roman" panose="02020603050405020304" pitchFamily="18" charset="0"/>
              <a:cs typeface="Times New Roman" panose="02020603050405020304" pitchFamily="18" charset="0"/>
            </a:endParaRPr>
          </a:p>
          <a:p>
            <a:pPr algn="just">
              <a:spcBef>
                <a:spcPts val="600"/>
              </a:spcBef>
              <a:spcAft>
                <a:spcPts val="600"/>
              </a:spcAft>
            </a:pPr>
            <a:r>
              <a:rPr lang="sr-Cyrl-RS" sz="14400" b="1" dirty="0" smtClean="0">
                <a:solidFill>
                  <a:srgbClr val="4014FA"/>
                </a:solidFill>
                <a:latin typeface="Times New Roman" panose="02020603050405020304" pitchFamily="18" charset="0"/>
                <a:cs typeface="Times New Roman" panose="02020603050405020304" pitchFamily="18" charset="0"/>
              </a:rPr>
              <a:t> </a:t>
            </a:r>
            <a:endParaRPr lang="sr-Cyrl-RS" sz="14400" b="1" dirty="0" smtClean="0">
              <a:solidFill>
                <a:srgbClr val="4014FA"/>
              </a:solidFill>
              <a:latin typeface="Times New Roman" panose="02020603050405020304" pitchFamily="18" charset="0"/>
              <a:cs typeface="Times New Roman" panose="02020603050405020304" pitchFamily="18" charset="0"/>
            </a:endParaRPr>
          </a:p>
          <a:p>
            <a:pPr algn="just">
              <a:spcBef>
                <a:spcPts val="600"/>
              </a:spcBef>
              <a:spcAft>
                <a:spcPts val="600"/>
              </a:spcAft>
            </a:pPr>
            <a:r>
              <a:rPr lang="sr-Cyrl-RS" sz="9600" dirty="0" smtClean="0">
                <a:solidFill>
                  <a:schemeClr val="tx1"/>
                </a:solidFill>
                <a:latin typeface="Times New Roman" panose="02020603050405020304" pitchFamily="18" charset="0"/>
                <a:cs typeface="Times New Roman" panose="02020603050405020304" pitchFamily="18" charset="0"/>
              </a:rPr>
              <a:t>Проф</a:t>
            </a:r>
            <a:r>
              <a:rPr lang="sr-Cyrl-RS" sz="9600" dirty="0">
                <a:solidFill>
                  <a:schemeClr val="tx1"/>
                </a:solidFill>
                <a:latin typeface="Times New Roman" panose="02020603050405020304" pitchFamily="18" charset="0"/>
                <a:cs typeface="Times New Roman" panose="02020603050405020304" pitchFamily="18" charset="0"/>
              </a:rPr>
              <a:t>. </a:t>
            </a:r>
            <a:r>
              <a:rPr lang="sr-Cyrl-RS" sz="9600">
                <a:solidFill>
                  <a:schemeClr val="tx1"/>
                </a:solidFill>
                <a:latin typeface="Times New Roman" panose="02020603050405020304" pitchFamily="18" charset="0"/>
                <a:cs typeface="Times New Roman" panose="02020603050405020304" pitchFamily="18" charset="0"/>
              </a:rPr>
              <a:t>д</a:t>
            </a:r>
            <a:r>
              <a:rPr lang="sr-Cyrl-RS" sz="9600" smtClean="0">
                <a:solidFill>
                  <a:schemeClr val="tx1"/>
                </a:solidFill>
                <a:latin typeface="Times New Roman" panose="02020603050405020304" pitchFamily="18" charset="0"/>
                <a:cs typeface="Times New Roman" panose="02020603050405020304" pitchFamily="18" charset="0"/>
              </a:rPr>
              <a:t>р </a:t>
            </a:r>
            <a:r>
              <a:rPr lang="sr-Cyrl-RS" sz="9600" dirty="0">
                <a:solidFill>
                  <a:schemeClr val="tx1"/>
                </a:solidFill>
                <a:latin typeface="Times New Roman" panose="02020603050405020304" pitchFamily="18" charset="0"/>
                <a:cs typeface="Times New Roman" panose="02020603050405020304" pitchFamily="18" charset="0"/>
              </a:rPr>
              <a:t>Борис Кривокапић </a:t>
            </a:r>
            <a:r>
              <a:rPr lang="sr-Latn-RS" sz="9600" dirty="0">
                <a:solidFill>
                  <a:schemeClr val="tx2"/>
                </a:solidFill>
                <a:latin typeface="Times New Roman" panose="02020603050405020304" pitchFamily="18" charset="0"/>
                <a:cs typeface="Times New Roman" panose="02020603050405020304" pitchFamily="18" charset="0"/>
                <a:hlinkClick r:id="rId2"/>
              </a:rPr>
              <a:t>krivokapićboris</a:t>
            </a:r>
            <a:r>
              <a:rPr lang="en-US" sz="9600" dirty="0">
                <a:solidFill>
                  <a:schemeClr val="tx2"/>
                </a:solidFill>
                <a:latin typeface="Times New Roman" panose="02020603050405020304" pitchFamily="18" charset="0"/>
                <a:cs typeface="Times New Roman" panose="02020603050405020304" pitchFamily="18" charset="0"/>
                <a:hlinkClick r:id="rId2"/>
              </a:rPr>
              <a:t>@</a:t>
            </a:r>
            <a:r>
              <a:rPr lang="sr-Latn-RS" sz="9600" dirty="0">
                <a:solidFill>
                  <a:schemeClr val="tx2"/>
                </a:solidFill>
                <a:latin typeface="Times New Roman" panose="02020603050405020304" pitchFamily="18" charset="0"/>
                <a:cs typeface="Times New Roman" panose="02020603050405020304" pitchFamily="18" charset="0"/>
                <a:hlinkClick r:id="rId2"/>
              </a:rPr>
              <a:t>yahoo.com</a:t>
            </a:r>
            <a:endParaRPr lang="sr-Latn-RS" sz="9600" dirty="0">
              <a:solidFill>
                <a:schemeClr val="tx2"/>
              </a:solidFill>
              <a:latin typeface="Times New Roman" panose="02020603050405020304" pitchFamily="18" charset="0"/>
              <a:cs typeface="Times New Roman" panose="02020603050405020304" pitchFamily="18" charset="0"/>
            </a:endParaRPr>
          </a:p>
          <a:p>
            <a:pPr algn="just">
              <a:spcBef>
                <a:spcPts val="600"/>
              </a:spcBef>
              <a:spcAft>
                <a:spcPts val="600"/>
              </a:spcAft>
            </a:pPr>
            <a:r>
              <a:rPr lang="sr-Latn-RS" sz="9600" dirty="0">
                <a:solidFill>
                  <a:schemeClr val="tx1"/>
                </a:solidFill>
                <a:latin typeface="Times New Roman" panose="02020603050405020304" pitchFamily="18" charset="0"/>
                <a:cs typeface="Times New Roman" panose="02020603050405020304" pitchFamily="18" charset="0"/>
              </a:rPr>
              <a:t>064 22 00 907</a:t>
            </a:r>
          </a:p>
          <a:p>
            <a:pPr algn="ctr"/>
            <a:endParaRPr lang="sr-Latn-RS" sz="14400" b="1" dirty="0" smtClean="0">
              <a:solidFill>
                <a:srgbClr val="4014FA"/>
              </a:solidFill>
              <a:latin typeface="Times New Roman" panose="02020603050405020304" pitchFamily="18" charset="0"/>
              <a:cs typeface="Times New Roman" panose="02020603050405020304" pitchFamily="18" charset="0"/>
            </a:endParaRPr>
          </a:p>
          <a:p>
            <a:pPr marL="1371600" indent="-1371600" algn="ctr">
              <a:buAutoNum type="arabicPeriod"/>
            </a:pPr>
            <a:endParaRPr lang="sr-Latn-RS" sz="14400" b="1" dirty="0" smtClean="0">
              <a:solidFill>
                <a:srgbClr val="4014F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2764718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153400" cy="1295400"/>
          </a:xfrm>
        </p:spPr>
        <p:txBody>
          <a:bodyPr>
            <a:normAutofit/>
          </a:bodyPr>
          <a:lstStyle/>
          <a:p>
            <a:r>
              <a:rPr lang="sr-Cyrl-CS" sz="3600" b="1" dirty="0" smtClean="0">
                <a:solidFill>
                  <a:srgbClr val="4014FA"/>
                </a:solidFill>
                <a:latin typeface="Times New Roman" panose="02020603050405020304" pitchFamily="18" charset="0"/>
                <a:cs typeface="Times New Roman" panose="02020603050405020304" pitchFamily="18" charset="0"/>
              </a:rPr>
              <a:t>9. Потписи и печати</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8229600" cy="54102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На самом крају уговора налазе се потписи пуномоћника уговорница оверени печатима уговорница.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Уз потпис се понекад стављају и одређене резерве одн. прецизирају одговарајући услови.</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Пример је потпис уз стављање клаузуле </a:t>
            </a:r>
            <a:r>
              <a:rPr lang="sr-Latn-RS" i="1" dirty="0" smtClean="0">
                <a:latin typeface="Times New Roman" panose="02020603050405020304" pitchFamily="18" charset="0"/>
                <a:cs typeface="Times New Roman" panose="02020603050405020304" pitchFamily="18" charset="0"/>
              </a:rPr>
              <a:t>ad referendum</a:t>
            </a:r>
            <a:r>
              <a:rPr lang="sr-Cyrl-RS" i="1"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t>
            </a:r>
            <a:r>
              <a:rPr lang="sr-Cyrl-RS" dirty="0">
                <a:latin typeface="Times New Roman" panose="02020603050405020304" pitchFamily="18" charset="0"/>
                <a:cs typeface="Times New Roman" panose="02020603050405020304" pitchFamily="18" charset="0"/>
              </a:rPr>
              <a:t>лат</a:t>
            </a:r>
            <a:r>
              <a:rPr lang="en-US" dirty="0">
                <a:latin typeface="Times New Roman" panose="02020603050405020304" pitchFamily="18" charset="0"/>
                <a:cs typeface="Times New Roman" panose="02020603050405020304" pitchFamily="18" charset="0"/>
              </a:rPr>
              <a:t>., </a:t>
            </a:r>
            <a:r>
              <a:rPr lang="sr-Cyrl-RS" dirty="0">
                <a:latin typeface="Times New Roman" panose="02020603050405020304" pitchFamily="18" charset="0"/>
                <a:cs typeface="Times New Roman" panose="02020603050405020304" pitchFamily="18" charset="0"/>
              </a:rPr>
              <a:t>на одлуку</a:t>
            </a:r>
            <a:r>
              <a:rPr lang="en-US" dirty="0">
                <a:latin typeface="Times New Roman" panose="02020603050405020304" pitchFamily="18" charset="0"/>
                <a:cs typeface="Times New Roman" panose="02020603050405020304" pitchFamily="18" charset="0"/>
              </a:rPr>
              <a:t>)</a:t>
            </a:r>
            <a:r>
              <a:rPr lang="sr-Latn-RS" i="1"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То је условни потпис. Када опуномоћени представник који је учествовао у преговорима уз свој потпис дода фразу </a:t>
            </a:r>
            <a:r>
              <a:rPr lang="en-US" dirty="0" smtClean="0">
                <a:latin typeface="Times New Roman" panose="02020603050405020304" pitchFamily="18" charset="0"/>
                <a:cs typeface="Times New Roman" panose="02020603050405020304" pitchFamily="18" charset="0"/>
              </a:rPr>
              <a:t>ad referendum</a:t>
            </a:r>
            <a:r>
              <a:rPr lang="sr-Cyrl-RS"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тиме прецизира да ће његов потпис вредети само ако га накнадно одобри страна коју представља.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То је посебно важно код уговора који ступају на снагу потписивањем, јер се тиме омогућава контрола рада преговарача, а истовремено односна страна добија додатно време да још једном размисли о свему.</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9902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normAutofit/>
          </a:bodyPr>
          <a:lstStyle/>
          <a:p>
            <a:r>
              <a:rPr lang="sr-Cyrl-CS" sz="3600" b="1" dirty="0" smtClean="0">
                <a:solidFill>
                  <a:srgbClr val="4014FA"/>
                </a:solidFill>
                <a:latin typeface="Times New Roman" panose="02020603050405020304" pitchFamily="18" charset="0"/>
                <a:cs typeface="Times New Roman" panose="02020603050405020304" pitchFamily="18" charset="0"/>
              </a:rPr>
              <a:t>10. Анекси и други додаци</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458200" cy="55626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Уз основни текст уговора могу бити придодати и одређени додаци – анекси, протоколи итд. који представљају саставни део уговора.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Они могу прецизирати одређена конкретна питања, а могу садржати и неке посебне прилоге нпр. географске карте, фотографије итд.</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Најчешће се анексима прибегава да би се основни текст растеретио од превеликог детаљисања и техникалија (мапа, списка уговора на које се уговорнице позивају итд.).</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Предност коришћења анекса је и што се уговорнице могу договорити да се они мењају по једноставнијој процедури него сам основни уговор.</a:t>
            </a:r>
          </a:p>
        </p:txBody>
      </p:sp>
    </p:spTree>
    <p:extLst>
      <p:ext uri="{BB962C8B-B14F-4D97-AF65-F5344CB8AC3E}">
        <p14:creationId xmlns:p14="http://schemas.microsoft.com/office/powerpoint/2010/main" val="115674987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11</a:t>
            </a:r>
            <a:r>
              <a:rPr lang="sr-Cyrl-CS" sz="3600" b="1" dirty="0" smtClean="0">
                <a:solidFill>
                  <a:srgbClr val="4014FA"/>
                </a:solidFill>
                <a:latin typeface="Times New Roman" panose="02020603050405020304" pitchFamily="18" charset="0"/>
                <a:cs typeface="Times New Roman" panose="02020603050405020304" pitchFamily="18" charset="0"/>
              </a:rPr>
              <a:t>. Текст уговора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56388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То је скуп свих писмених знакова (слова, бројева и других знакова) којима је исказана садржина уговора.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Уобичајено се разликују:</a:t>
            </a:r>
          </a:p>
          <a:p>
            <a:pPr>
              <a:spcBef>
                <a:spcPts val="0"/>
              </a:spcBef>
              <a:spcAft>
                <a:spcPts val="600"/>
              </a:spcAft>
            </a:pPr>
            <a:r>
              <a:rPr lang="sr-Cyrl-RS" b="1" dirty="0" smtClean="0">
                <a:latin typeface="Times New Roman" panose="02020603050405020304" pitchFamily="18" charset="0"/>
                <a:cs typeface="Times New Roman" panose="02020603050405020304" pitchFamily="18" charset="0"/>
              </a:rPr>
              <a:t>1.Аутентични текст </a:t>
            </a:r>
            <a:r>
              <a:rPr lang="sr-Cyrl-RS" dirty="0" smtClean="0">
                <a:latin typeface="Times New Roman" panose="02020603050405020304" pitchFamily="18" charset="0"/>
                <a:cs typeface="Times New Roman" panose="02020603050405020304" pitchFamily="18" charset="0"/>
              </a:rPr>
              <a:t>– онај који ј веродостојан, изворни и коначан. Уговор може имати неколико аутентичних текстова на разним језицима.</a:t>
            </a:r>
          </a:p>
          <a:p>
            <a:pPr>
              <a:spcBef>
                <a:spcPts val="0"/>
              </a:spcBef>
              <a:spcAft>
                <a:spcPts val="600"/>
              </a:spcAft>
            </a:pPr>
            <a:r>
              <a:rPr lang="sr-Cyrl-RS" b="1" dirty="0" smtClean="0">
                <a:latin typeface="Times New Roman" panose="02020603050405020304" pitchFamily="18" charset="0"/>
                <a:cs typeface="Times New Roman" panose="02020603050405020304" pitchFamily="18" charset="0"/>
              </a:rPr>
              <a:t>2.Радни текст – </a:t>
            </a:r>
            <a:r>
              <a:rPr lang="sr-Cyrl-RS" dirty="0" smtClean="0">
                <a:latin typeface="Times New Roman" panose="02020603050405020304" pitchFamily="18" charset="0"/>
                <a:cs typeface="Times New Roman" panose="02020603050405020304" pitchFamily="18" charset="0"/>
              </a:rPr>
              <a:t>текст билатералног уговора на трећем (обично неком дипломатском) језику. У случају неслагања текстова, тај трећи текст има одлучујућу улогу. Назива се радним, јер он био предмет и резултат преговора.</a:t>
            </a:r>
          </a:p>
          <a:p>
            <a:pPr>
              <a:spcBef>
                <a:spcPts val="0"/>
              </a:spcBef>
              <a:spcAft>
                <a:spcPts val="600"/>
              </a:spcAft>
            </a:pPr>
            <a:r>
              <a:rPr lang="sr-Cyrl-RS" b="1" dirty="0" smtClean="0">
                <a:latin typeface="Times New Roman" panose="02020603050405020304" pitchFamily="18" charset="0"/>
                <a:cs typeface="Times New Roman" panose="02020603050405020304" pitchFamily="18" charset="0"/>
              </a:rPr>
              <a:t>3.Званични текст. – </a:t>
            </a:r>
            <a:r>
              <a:rPr lang="sr-Cyrl-RS" dirty="0" smtClean="0">
                <a:latin typeface="Times New Roman" panose="02020603050405020304" pitchFamily="18" charset="0"/>
                <a:cs typeface="Times New Roman" panose="02020603050405020304" pitchFamily="18" charset="0"/>
              </a:rPr>
              <a:t>Назив за текстове који јесу званични, али нису аутентични (у случају сумње не узимају се у обзир код тумачења). Смисао постојања таквог текста је да олакша примену уговора у односној држави.</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45080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19200"/>
          </a:xfrm>
        </p:spPr>
        <p:txBody>
          <a:bodyPr>
            <a:no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12</a:t>
            </a:r>
            <a:r>
              <a:rPr lang="sr-Cyrl-CS" sz="3600" b="1" dirty="0" smtClean="0">
                <a:solidFill>
                  <a:srgbClr val="4014FA"/>
                </a:solidFill>
                <a:latin typeface="Times New Roman" panose="02020603050405020304" pitchFamily="18" charset="0"/>
                <a:cs typeface="Times New Roman" panose="02020603050405020304" pitchFamily="18" charset="0"/>
              </a:rPr>
              <a:t>. Уговорне клаузуле</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43552" y="1143000"/>
            <a:ext cx="8395648" cy="57150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 општем значењу, клаузула је одређена одредба неког међународног уговора која регулише конкретна питања.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 ужем смислу тако се називају одредбе које су на сличан начин формулисане у разним уговорима.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Могу бити карактеристичне за уговоре из одређене материје (нпр. атентаторска к., која је део уговора о екстрадицији) али могу бити и такве да су својствене многим уговорима (федерална к., к. највећег повлашћења, компромисорна к. итд.).</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Неке од општеприхваћених клаузула сматрају се прећутно уговореним чак и када се не помињу изричито у уговору (нпр. клаузула</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rebus sic </a:t>
            </a:r>
            <a:r>
              <a:rPr lang="en-US" dirty="0" err="1">
                <a:latin typeface="Times New Roman" panose="02020603050405020304" pitchFamily="18" charset="0"/>
                <a:cs typeface="Times New Roman" panose="02020603050405020304" pitchFamily="18" charset="0"/>
              </a:rPr>
              <a:t>stantibus</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6638000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914400"/>
          </a:xfrm>
        </p:spPr>
        <p:txBody>
          <a:bodyPr>
            <a:no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13</a:t>
            </a:r>
            <a:r>
              <a:rPr lang="sr-Cyrl-CS" sz="3600" b="1" dirty="0" smtClean="0">
                <a:solidFill>
                  <a:srgbClr val="4014FA"/>
                </a:solidFill>
                <a:latin typeface="Times New Roman" panose="02020603050405020304" pitchFamily="18" charset="0"/>
                <a:cs typeface="Times New Roman" panose="02020603050405020304" pitchFamily="18" charset="0"/>
              </a:rPr>
              <a:t>. Поступак закључења уговора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19200"/>
            <a:ext cx="8229600" cy="6019800"/>
          </a:xfrm>
        </p:spPr>
        <p:txBody>
          <a:bodyPr>
            <a:noAutofit/>
          </a:bodyPr>
          <a:lstStyle/>
          <a:p>
            <a:pPr hangingPunct="0">
              <a:spcBef>
                <a:spcPts val="0"/>
              </a:spcBef>
            </a:pPr>
            <a:r>
              <a:rPr lang="sr-Cyrl-RS" dirty="0" smtClean="0">
                <a:latin typeface="Times New Roman" panose="02020603050405020304" pitchFamily="18" charset="0"/>
                <a:cs typeface="Times New Roman" panose="02020603050405020304" pitchFamily="18" charset="0"/>
              </a:rPr>
              <a:t>У класичном облику подразумева неколико фаза:</a:t>
            </a:r>
          </a:p>
          <a:p>
            <a:pPr hangingPunct="0">
              <a:spcBef>
                <a:spcPts val="0"/>
              </a:spcBef>
            </a:pPr>
            <a:r>
              <a:rPr lang="sr-Cyrl-RS" dirty="0" smtClean="0">
                <a:latin typeface="Times New Roman" panose="02020603050405020304" pitchFamily="18" charset="0"/>
                <a:cs typeface="Times New Roman" panose="02020603050405020304" pitchFamily="18" charset="0"/>
              </a:rPr>
              <a:t>1) иницијатива за закључење уговора;</a:t>
            </a:r>
          </a:p>
          <a:p>
            <a:pPr hangingPunct="0">
              <a:spcBef>
                <a:spcPts val="0"/>
              </a:spcBef>
            </a:pPr>
            <a:r>
              <a:rPr lang="sr-Cyrl-RS" dirty="0" smtClean="0">
                <a:latin typeface="Times New Roman" panose="02020603050405020304" pitchFamily="18" charset="0"/>
                <a:cs typeface="Times New Roman" panose="02020603050405020304" pitchFamily="18" charset="0"/>
              </a:rPr>
              <a:t>2) преговори; </a:t>
            </a:r>
          </a:p>
          <a:p>
            <a:pPr hangingPunct="0">
              <a:spcBef>
                <a:spcPts val="0"/>
              </a:spcBef>
            </a:pPr>
            <a:r>
              <a:rPr lang="sr-Cyrl-RS" dirty="0" smtClean="0">
                <a:latin typeface="Times New Roman" panose="02020603050405020304" pitchFamily="18" charset="0"/>
                <a:cs typeface="Times New Roman" panose="02020603050405020304" pitchFamily="18" charset="0"/>
              </a:rPr>
              <a:t>3) састављање и усвајање (адопција) текста уовора;</a:t>
            </a:r>
          </a:p>
          <a:p>
            <a:pPr hangingPunct="0">
              <a:spcBef>
                <a:spcPts val="0"/>
              </a:spcBef>
            </a:pPr>
            <a:r>
              <a:rPr lang="sr-Cyrl-RS" dirty="0" smtClean="0">
                <a:latin typeface="Times New Roman" panose="02020603050405020304" pitchFamily="18" charset="0"/>
                <a:cs typeface="Times New Roman" panose="02020603050405020304" pitchFamily="18" charset="0"/>
              </a:rPr>
              <a:t>4) оверавање (аутентификација) текста уговора; </a:t>
            </a:r>
          </a:p>
          <a:p>
            <a:pPr hangingPunct="0">
              <a:spcBef>
                <a:spcPts val="0"/>
              </a:spcBef>
            </a:pPr>
            <a:r>
              <a:rPr lang="sr-Cyrl-RS" dirty="0" smtClean="0">
                <a:latin typeface="Times New Roman" panose="02020603050405020304" pitchFamily="18" charset="0"/>
                <a:cs typeface="Times New Roman" panose="02020603050405020304" pitchFamily="18" charset="0"/>
              </a:rPr>
              <a:t>5) ратификација одн. други начин изражавања пристанка на обавезивање уговором. </a:t>
            </a:r>
          </a:p>
          <a:p>
            <a:pPr hangingPunct="0"/>
            <a:r>
              <a:rPr lang="sr-Cyrl-RS" dirty="0" smtClean="0">
                <a:latin typeface="Times New Roman" panose="02020603050405020304" pitchFamily="18" charset="0"/>
                <a:cs typeface="Times New Roman" panose="02020603050405020304" pitchFamily="18" charset="0"/>
              </a:rPr>
              <a:t>У наше време тенденција је да се поступак закључења уговора поједностављује и убрзава, тако да се неки од поменутих корака прескачу. </a:t>
            </a:r>
          </a:p>
          <a:p>
            <a:pPr hangingPunct="0"/>
            <a:r>
              <a:rPr lang="sr-Cyrl-RS" dirty="0" smtClean="0">
                <a:latin typeface="Times New Roman" panose="02020603050405020304" pitchFamily="18" charset="0"/>
                <a:cs typeface="Times New Roman" panose="02020603050405020304" pitchFamily="18" charset="0"/>
              </a:rPr>
              <a:t>Не представљају фазе закључења уговора, али су суштински у вези са тим регистровање и депоновање уговора.</a:t>
            </a:r>
          </a:p>
        </p:txBody>
      </p:sp>
    </p:spTree>
    <p:extLst>
      <p:ext uri="{BB962C8B-B14F-4D97-AF65-F5344CB8AC3E}">
        <p14:creationId xmlns:p14="http://schemas.microsoft.com/office/powerpoint/2010/main" val="38271967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Autofit/>
          </a:bodyPr>
          <a:lstStyle/>
          <a:p>
            <a:r>
              <a:rPr lang="sr-Cyrl-RS" b="1" dirty="0" smtClean="0">
                <a:solidFill>
                  <a:srgbClr val="4014FA"/>
                </a:solidFill>
                <a:latin typeface="Times New Roman" panose="02020603050405020304" pitchFamily="18" charset="0"/>
                <a:cs typeface="Times New Roman" panose="02020603050405020304" pitchFamily="18" charset="0"/>
              </a:rPr>
              <a:t/>
            </a:r>
            <a:br>
              <a:rPr lang="sr-Cyrl-RS" b="1" dirty="0" smtClean="0">
                <a:solidFill>
                  <a:srgbClr val="4014FA"/>
                </a:solidFill>
                <a:latin typeface="Times New Roman" panose="02020603050405020304" pitchFamily="18" charset="0"/>
                <a:cs typeface="Times New Roman" panose="02020603050405020304" pitchFamily="18" charset="0"/>
              </a:rPr>
            </a:br>
            <a:r>
              <a:rPr lang="sr-Cyrl-RS" sz="3600" b="1" dirty="0" smtClean="0">
                <a:solidFill>
                  <a:srgbClr val="4014FA"/>
                </a:solidFill>
                <a:latin typeface="Times New Roman" panose="02020603050405020304" pitchFamily="18" charset="0"/>
                <a:cs typeface="Times New Roman" panose="02020603050405020304" pitchFamily="18" charset="0"/>
              </a:rPr>
              <a:t>14</a:t>
            </a:r>
            <a:r>
              <a:rPr lang="sr-Cyrl-CS" sz="3600" b="1" dirty="0" smtClean="0">
                <a:solidFill>
                  <a:srgbClr val="4014FA"/>
                </a:solidFill>
                <a:latin typeface="Times New Roman" panose="02020603050405020304" pitchFamily="18" charset="0"/>
                <a:cs typeface="Times New Roman" panose="02020603050405020304" pitchFamily="18" charset="0"/>
              </a:rPr>
              <a:t>. Ратификација уговора </a:t>
            </a:r>
            <a:r>
              <a:rPr lang="sr-Cyrl-CS" b="1" dirty="0" smtClean="0">
                <a:solidFill>
                  <a:srgbClr val="4014FA"/>
                </a:solidFill>
                <a:latin typeface="Times New Roman" panose="02020603050405020304" pitchFamily="18" charset="0"/>
                <a:cs typeface="Times New Roman" panose="02020603050405020304" pitchFamily="18" charset="0"/>
              </a:rPr>
              <a:t/>
            </a:r>
            <a:br>
              <a:rPr lang="sr-Cyrl-CS" b="1" dirty="0" smtClean="0">
                <a:solidFill>
                  <a:srgbClr val="4014FA"/>
                </a:solidFill>
                <a:latin typeface="Times New Roman" panose="02020603050405020304" pitchFamily="18" charset="0"/>
                <a:cs typeface="Times New Roman" panose="02020603050405020304" pitchFamily="18" charset="0"/>
              </a:rPr>
            </a:br>
            <a:endParaRPr lang="en-US"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447800"/>
            <a:ext cx="8458200" cy="5410200"/>
          </a:xfrm>
        </p:spPr>
        <p:txBody>
          <a:bodyPr>
            <a:noAutofit/>
          </a:bodyPr>
          <a:lstStyle/>
          <a:p>
            <a:r>
              <a:rPr lang="sr-Cyrl-RS" dirty="0" smtClean="0">
                <a:latin typeface="Times New Roman" panose="02020603050405020304" pitchFamily="18" charset="0"/>
                <a:cs typeface="Times New Roman" panose="02020603050405020304" pitchFamily="18" charset="0"/>
              </a:rPr>
              <a:t>То је формални акт надлежног органа државе чији су пуномоћници потписали уговор којим он одобрава уговор (унутрашња ратификација).</a:t>
            </a:r>
          </a:p>
          <a:p>
            <a:pPr>
              <a:spcAft>
                <a:spcPts val="600"/>
              </a:spcAft>
            </a:pPr>
            <a:r>
              <a:rPr lang="sr-Cyrl-RS" dirty="0" smtClean="0">
                <a:latin typeface="Times New Roman" panose="02020603050405020304" pitchFamily="18" charset="0"/>
                <a:cs typeface="Times New Roman" panose="02020603050405020304" pitchFamily="18" charset="0"/>
              </a:rPr>
              <a:t>У наше време ратификацију свих важних уговора по правилу врши парламент. То је средство којим он контролише рад извршних органа. Стога ратификација има дискрециони карактер – држава може без образложења одбије да ратификује уговор који је потписао њен представник.</a:t>
            </a:r>
          </a:p>
          <a:p>
            <a:r>
              <a:rPr lang="sr-Cyrl-RS" dirty="0" smtClean="0">
                <a:latin typeface="Times New Roman" panose="02020603050405020304" pitchFamily="18" charset="0"/>
                <a:cs typeface="Times New Roman" panose="02020603050405020304" pitchFamily="18" charset="0"/>
              </a:rPr>
              <a:t>У савременој праксу на потврду парламенту, који је ионако претрпан другим пословима, подносе само политички уговори. Остале уговоре (разне зехничке споразуме и слично) ратификује влада, потврђујући уговор који је потписало односно лице (нпр. министар саобраћаја, министар телекомуникација, министар образовања итд.).</a:t>
            </a:r>
            <a:endParaRPr lang="sr-Cyrl-R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6793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15</a:t>
            </a:r>
            <a:r>
              <a:rPr lang="sr-Cyrl-CS" sz="3600" b="1" dirty="0" smtClean="0">
                <a:solidFill>
                  <a:srgbClr val="4014FA"/>
                </a:solidFill>
                <a:latin typeface="Times New Roman" panose="02020603050405020304" pitchFamily="18" charset="0"/>
                <a:cs typeface="Times New Roman" panose="02020603050405020304" pitchFamily="18" charset="0"/>
              </a:rPr>
              <a:t>. Ратификациони инструменти</a:t>
            </a:r>
            <a:endParaRPr lang="en-US" sz="3600" dirty="0"/>
          </a:p>
        </p:txBody>
      </p:sp>
      <p:sp>
        <p:nvSpPr>
          <p:cNvPr id="3" name="Content Placeholder 2"/>
          <p:cNvSpPr>
            <a:spLocks noGrp="1"/>
          </p:cNvSpPr>
          <p:nvPr>
            <p:ph idx="1"/>
          </p:nvPr>
        </p:nvSpPr>
        <p:spPr>
          <a:xfrm>
            <a:off x="457200" y="1600200"/>
            <a:ext cx="8229600" cy="5257800"/>
          </a:xfrm>
        </p:spPr>
        <p:txBody>
          <a:bodyPr>
            <a:noAutofit/>
          </a:bodyPr>
          <a:lstStyle/>
          <a:p>
            <a:r>
              <a:rPr lang="sr-Cyrl-RS" dirty="0">
                <a:latin typeface="Times New Roman" panose="02020603050405020304" pitchFamily="18" charset="0"/>
                <a:cs typeface="Times New Roman" panose="02020603050405020304" pitchFamily="18" charset="0"/>
              </a:rPr>
              <a:t>Када је уговор одобрен (ратификован) </a:t>
            </a:r>
            <a:r>
              <a:rPr lang="sr-Cyrl-RS" dirty="0" smtClean="0">
                <a:latin typeface="Times New Roman" panose="02020603050405020304" pitchFamily="18" charset="0"/>
                <a:cs typeface="Times New Roman" panose="02020603050405020304" pitchFamily="18" charset="0"/>
              </a:rPr>
              <a:t>сачињава се формална исправа коју обично потписује шеф државе, а која се зове ратификациони инструмент одн. инструмент о ратификацији. </a:t>
            </a:r>
          </a:p>
          <a:p>
            <a:r>
              <a:rPr lang="sr-Cyrl-RS" dirty="0" smtClean="0">
                <a:latin typeface="Times New Roman" panose="02020603050405020304" pitchFamily="18" charset="0"/>
                <a:cs typeface="Times New Roman" panose="02020603050405020304" pitchFamily="18" charset="0"/>
              </a:rPr>
              <a:t>Она садржи уговор (цео текст или само први и последњи члан), информацију о томе да је уговор добио потврду која се захтева према правном поретку те државе и обећање да ће уговор бити извршен у доброј вери.</a:t>
            </a:r>
          </a:p>
          <a:p>
            <a:r>
              <a:rPr lang="sr-Cyrl-RS" dirty="0" smtClean="0">
                <a:latin typeface="Times New Roman" panose="02020603050405020304" pitchFamily="18" charset="0"/>
                <a:cs typeface="Times New Roman" panose="02020603050405020304" pitchFamily="18" charset="0"/>
              </a:rPr>
              <a:t>Ратификациони инструменти се размењују између уговорних страна или се депонују код депозитара уговора.</a:t>
            </a:r>
            <a:endParaRPr lang="sr-Cyrl-R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76418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16</a:t>
            </a:r>
            <a:r>
              <a:rPr lang="sr-Cyrl-CS" sz="3600" b="1" dirty="0" smtClean="0">
                <a:solidFill>
                  <a:srgbClr val="4014FA"/>
                </a:solidFill>
                <a:latin typeface="Times New Roman" panose="02020603050405020304" pitchFamily="18" charset="0"/>
                <a:cs typeface="Times New Roman" panose="02020603050405020304" pitchFamily="18" charset="0"/>
              </a:rPr>
              <a:t>. Регистровање уговора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04800" y="1219200"/>
            <a:ext cx="8229600" cy="54864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Уведено је после Првог светског рата у циљу укидања тајне дипломатије.</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Састоји се у уношењу уговора у списак који у ту сврху води надлежни орган овлашћене међународне организације.</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Према чл. 102. Повеље УН:</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1) сви уговори које закључи неки члан УН региструју се у Секретаријату УН који их објављује и </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2) ако уговор није регистрован на поменути начин, ниједна његова чланица не може се позивати на њега ни пред једним органом УН. То између осталог значи да се не може позивати на тај уговор пред Међународним судом працде.</a:t>
            </a:r>
          </a:p>
        </p:txBody>
      </p:sp>
    </p:spTree>
    <p:extLst>
      <p:ext uri="{BB962C8B-B14F-4D97-AF65-F5344CB8AC3E}">
        <p14:creationId xmlns:p14="http://schemas.microsoft.com/office/powerpoint/2010/main" val="10250717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normAutofit/>
          </a:bodyPr>
          <a:lstStyle/>
          <a:p>
            <a:r>
              <a:rPr lang="sr-Cyrl-RS" b="1" dirty="0" smtClean="0">
                <a:solidFill>
                  <a:srgbClr val="4014FA"/>
                </a:solidFill>
                <a:latin typeface="Times New Roman" panose="02020603050405020304" pitchFamily="18" charset="0"/>
                <a:cs typeface="Times New Roman" panose="02020603050405020304" pitchFamily="18" charset="0"/>
              </a:rPr>
              <a:t>17</a:t>
            </a:r>
            <a:r>
              <a:rPr lang="sr-Cyrl-CS" b="1" dirty="0" smtClean="0">
                <a:solidFill>
                  <a:srgbClr val="4014FA"/>
                </a:solidFill>
                <a:latin typeface="Times New Roman" panose="02020603050405020304" pitchFamily="18" charset="0"/>
                <a:cs typeface="Times New Roman" panose="02020603050405020304" pitchFamily="18" charset="0"/>
              </a:rPr>
              <a:t>. Депоновање уговора</a:t>
            </a:r>
            <a:endParaRPr lang="en-US" dirty="0"/>
          </a:p>
        </p:txBody>
      </p:sp>
      <p:sp>
        <p:nvSpPr>
          <p:cNvPr id="3" name="Content Placeholder 2"/>
          <p:cNvSpPr>
            <a:spLocks noGrp="1"/>
          </p:cNvSpPr>
          <p:nvPr>
            <p:ph idx="1"/>
          </p:nvPr>
        </p:nvSpPr>
        <p:spPr>
          <a:xfrm>
            <a:off x="457200" y="1447800"/>
            <a:ext cx="8229600" cy="5410200"/>
          </a:xfrm>
        </p:spPr>
        <p:txBody>
          <a:bodyPr>
            <a:noAutofit/>
          </a:bodyPr>
          <a:lstStyle/>
          <a:p>
            <a:r>
              <a:rPr lang="sr-Cyrl-RS" dirty="0" smtClean="0">
                <a:latin typeface="Times New Roman" panose="02020603050405020304" pitchFamily="18" charset="0"/>
                <a:cs typeface="Times New Roman" panose="02020603050405020304" pitchFamily="18" charset="0"/>
              </a:rPr>
              <a:t>Код двостраних уговора свака страна задржава свој примерак (алтернат). </a:t>
            </a:r>
          </a:p>
          <a:p>
            <a:r>
              <a:rPr lang="sr-Cyrl-RS" dirty="0" smtClean="0">
                <a:latin typeface="Times New Roman" panose="02020603050405020304" pitchFamily="18" charset="0"/>
                <a:cs typeface="Times New Roman" panose="02020603050405020304" pitchFamily="18" charset="0"/>
              </a:rPr>
              <a:t>Код вишестраних уговора најчешће се самим уговором одреди његов депозитар тј. субјект који је задужен да чува оригинални текст уговора и пратеће документ и да током примене уговора предузима одређене поступке и радње: издаје оверене копије уговора, региструје уговор, обавештава уговорнице о свим битним моментима у вези са уговором итд.</a:t>
            </a:r>
          </a:p>
          <a:p>
            <a:r>
              <a:rPr lang="sr-Cyrl-RS" dirty="0" smtClean="0">
                <a:latin typeface="Times New Roman" panose="02020603050405020304" pitchFamily="18" charset="0"/>
                <a:cs typeface="Times New Roman" panose="02020603050405020304" pitchFamily="18" charset="0"/>
              </a:rPr>
              <a:t>У улози депозитара могу се наћи једна или неколико држава, међународна организација или главни административни функционер такве организације.</a:t>
            </a:r>
          </a:p>
        </p:txBody>
      </p:sp>
    </p:spTree>
    <p:extLst>
      <p:ext uri="{BB962C8B-B14F-4D97-AF65-F5344CB8AC3E}">
        <p14:creationId xmlns:p14="http://schemas.microsoft.com/office/powerpoint/2010/main" val="31928769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18</a:t>
            </a:r>
            <a:r>
              <a:rPr lang="sr-Cyrl-CS" sz="3600" b="1" dirty="0" smtClean="0">
                <a:solidFill>
                  <a:srgbClr val="4014FA"/>
                </a:solidFill>
                <a:latin typeface="Times New Roman" panose="02020603050405020304" pitchFamily="18" charset="0"/>
                <a:cs typeface="Times New Roman" panose="02020603050405020304" pitchFamily="18" charset="0"/>
              </a:rPr>
              <a:t>. Дејство уговора</a:t>
            </a:r>
            <a:endParaRPr lang="en-US" sz="3600" dirty="0"/>
          </a:p>
        </p:txBody>
      </p:sp>
      <p:sp>
        <p:nvSpPr>
          <p:cNvPr id="3" name="Content Placeholder 2"/>
          <p:cNvSpPr>
            <a:spLocks noGrp="1"/>
          </p:cNvSpPr>
          <p:nvPr>
            <p:ph idx="1"/>
          </p:nvPr>
        </p:nvSpPr>
        <p:spPr>
          <a:xfrm>
            <a:off x="457200" y="1676400"/>
            <a:ext cx="8229600" cy="51816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Уговор производи дејство (правне последице):</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1) према субјектима;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2) у односу на друге изворе међународног права, у првом реду уговоре;</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3) на одређеној територији;</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4) у одређеном временском периоду.</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928025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normAutofit/>
          </a:bodyPr>
          <a:lstStyle/>
          <a:p>
            <a:r>
              <a:rPr lang="sr-Cyrl-CS" sz="3600" b="1" dirty="0" smtClean="0">
                <a:solidFill>
                  <a:srgbClr val="4014FA"/>
                </a:solidFill>
                <a:latin typeface="Times New Roman" panose="02020603050405020304" pitchFamily="18" charset="0"/>
                <a:cs typeface="Times New Roman" panose="02020603050405020304" pitchFamily="18" charset="0"/>
              </a:rPr>
              <a:t>1. Појам међународног уговорног права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143000"/>
            <a:ext cx="8229600" cy="5715000"/>
          </a:xfrm>
        </p:spPr>
        <p:txBody>
          <a:bodyPr>
            <a:noAutofit/>
          </a:bodyPr>
          <a:lstStyle/>
          <a:p>
            <a:r>
              <a:rPr lang="sr-Cyrl-RS" dirty="0" smtClean="0">
                <a:latin typeface="Times New Roman" panose="02020603050405020304" pitchFamily="18" charset="0"/>
                <a:cs typeface="Times New Roman" panose="02020603050405020304" pitchFamily="18" charset="0"/>
              </a:rPr>
              <a:t>Међународно уговорно право (право међународних уговора) је грана међународног права која се бави уређивањем поступка закључења, деловањем и окончањем међународних уговора. </a:t>
            </a:r>
          </a:p>
          <a:p>
            <a:r>
              <a:rPr lang="sr-Cyrl-RS" dirty="0" smtClean="0">
                <a:latin typeface="Times New Roman" panose="02020603050405020304" pitchFamily="18" charset="0"/>
                <a:cs typeface="Times New Roman" panose="02020603050405020304" pitchFamily="18" charset="0"/>
              </a:rPr>
              <a:t>То је једна од најстаријих и најважнијих области међународног права.</a:t>
            </a:r>
          </a:p>
          <a:p>
            <a:r>
              <a:rPr lang="sr-Cyrl-RS" dirty="0" smtClean="0">
                <a:latin typeface="Times New Roman" panose="02020603050405020304" pitchFamily="18" charset="0"/>
                <a:cs typeface="Times New Roman" panose="02020603050405020304" pitchFamily="18" charset="0"/>
              </a:rPr>
              <a:t>Пошто су основни и најважнији субјекти међународног права државе, најчешћи су и најважнији уговори закључени између њих.</a:t>
            </a:r>
          </a:p>
          <a:p>
            <a:r>
              <a:rPr lang="sr-Cyrl-RS" dirty="0" smtClean="0">
                <a:latin typeface="Times New Roman" panose="02020603050405020304" pitchFamily="18" charset="0"/>
                <a:cs typeface="Times New Roman" panose="02020603050405020304" pitchFamily="18" charset="0"/>
              </a:rPr>
              <a:t>Важни су, међутим, и уговори закључени између држава и међународних организација односно између две или више међународних организација.</a:t>
            </a:r>
          </a:p>
          <a:p>
            <a:r>
              <a:rPr lang="sr-Cyrl-RS" dirty="0" smtClean="0">
                <a:latin typeface="Times New Roman" panose="02020603050405020304" pitchFamily="18" charset="0"/>
                <a:cs typeface="Times New Roman" panose="02020603050405020304" pitchFamily="18" charset="0"/>
              </a:rPr>
              <a:t>Одређене међународне споразуме могу да закључују и неки други субјекти.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798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19</a:t>
            </a:r>
            <a:r>
              <a:rPr lang="sr-Cyrl-CS" b="1" dirty="0" smtClean="0">
                <a:solidFill>
                  <a:srgbClr val="4014FA"/>
                </a:solidFill>
                <a:latin typeface="Times New Roman" panose="02020603050405020304" pitchFamily="18" charset="0"/>
                <a:cs typeface="Times New Roman" panose="02020603050405020304" pitchFamily="18" charset="0"/>
              </a:rPr>
              <a:t>. Дејство уговора према субјектима</a:t>
            </a:r>
            <a:endParaRPr lang="en-US" dirty="0"/>
          </a:p>
        </p:txBody>
      </p:sp>
      <p:sp>
        <p:nvSpPr>
          <p:cNvPr id="3" name="Content Placeholder 2"/>
          <p:cNvSpPr>
            <a:spLocks noGrp="1"/>
          </p:cNvSpPr>
          <p:nvPr>
            <p:ph idx="1"/>
          </p:nvPr>
        </p:nvSpPr>
        <p:spPr/>
        <p:txBody>
          <a:bodyPr>
            <a:normAutofit/>
          </a:bodyPr>
          <a:lstStyle/>
          <a:p>
            <a:r>
              <a:rPr lang="sr-Cyrl-RS" dirty="0" smtClean="0">
                <a:latin typeface="Times New Roman" panose="02020603050405020304" pitchFamily="18" charset="0"/>
                <a:cs typeface="Times New Roman" panose="02020603050405020304" pitchFamily="18" charset="0"/>
              </a:rPr>
              <a:t>Своди се на:</a:t>
            </a:r>
          </a:p>
          <a:p>
            <a:r>
              <a:rPr lang="sr-Cyrl-RS" dirty="0" smtClean="0">
                <a:latin typeface="Times New Roman" panose="02020603050405020304" pitchFamily="18" charset="0"/>
                <a:cs typeface="Times New Roman" panose="02020603050405020304" pitchFamily="18" charset="0"/>
              </a:rPr>
              <a:t>1) Дејство према уговорницама</a:t>
            </a:r>
            <a:r>
              <a:rPr lang="sr-Latn-RS" dirty="0" smtClean="0">
                <a:latin typeface="Times New Roman" panose="02020603050405020304" pitchFamily="18" charset="0"/>
                <a:cs typeface="Times New Roman" panose="02020603050405020304" pitchFamily="18" charset="0"/>
              </a:rPr>
              <a:t>;</a:t>
            </a:r>
          </a:p>
          <a:p>
            <a:r>
              <a:rPr lang="sr-Latn-RS" dirty="0" smtClean="0">
                <a:latin typeface="Times New Roman" panose="02020603050405020304" pitchFamily="18" charset="0"/>
                <a:cs typeface="Times New Roman" panose="02020603050405020304" pitchFamily="18" charset="0"/>
              </a:rPr>
              <a:t>2) </a:t>
            </a:r>
            <a:r>
              <a:rPr lang="sr-Cyrl-RS" dirty="0" smtClean="0">
                <a:latin typeface="Times New Roman" panose="02020603050405020304" pitchFamily="18" charset="0"/>
                <a:cs typeface="Times New Roman" panose="02020603050405020304" pitchFamily="18" charset="0"/>
              </a:rPr>
              <a:t>Дејство према трећим субјектима;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233204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20</a:t>
            </a:r>
            <a:r>
              <a:rPr lang="sr-Cyrl-CS" sz="3600" b="1" dirty="0" smtClean="0">
                <a:solidFill>
                  <a:srgbClr val="4014FA"/>
                </a:solidFill>
                <a:latin typeface="Times New Roman" panose="02020603050405020304" pitchFamily="18" charset="0"/>
                <a:cs typeface="Times New Roman" panose="02020603050405020304" pitchFamily="18" charset="0"/>
              </a:rPr>
              <a:t>. Дејство уговора према уговорницама</a:t>
            </a:r>
            <a:endParaRPr lang="en-US" sz="3600" dirty="0"/>
          </a:p>
        </p:txBody>
      </p:sp>
      <p:sp>
        <p:nvSpPr>
          <p:cNvPr id="3" name="Content Placeholder 2"/>
          <p:cNvSpPr>
            <a:spLocks noGrp="1"/>
          </p:cNvSpPr>
          <p:nvPr>
            <p:ph idx="1"/>
          </p:nvPr>
        </p:nvSpPr>
        <p:spPr>
          <a:xfrm>
            <a:off x="457200" y="1600200"/>
            <a:ext cx="8229600" cy="5257800"/>
          </a:xfrm>
        </p:spPr>
        <p:txBody>
          <a:bodyPr>
            <a:noAutofit/>
          </a:bodyPr>
          <a:lstStyle/>
          <a:p>
            <a:r>
              <a:rPr lang="sr-Cyrl-RS" dirty="0" smtClean="0">
                <a:latin typeface="Times New Roman" panose="02020603050405020304" pitchFamily="18" charset="0"/>
                <a:cs typeface="Times New Roman" panose="02020603050405020304" pitchFamily="18" charset="0"/>
              </a:rPr>
              <a:t>Тиче се, између осталог, следећих правила и односа:</a:t>
            </a:r>
          </a:p>
          <a:p>
            <a:r>
              <a:rPr lang="sr-Cyrl-RS" b="1" dirty="0" smtClean="0">
                <a:latin typeface="Times New Roman" panose="02020603050405020304" pitchFamily="18" charset="0"/>
                <a:cs typeface="Times New Roman" panose="02020603050405020304" pitchFamily="18" charset="0"/>
              </a:rPr>
              <a:t>1. </a:t>
            </a:r>
            <a:r>
              <a:rPr lang="sr-Latn-RS" b="1" dirty="0" smtClean="0">
                <a:latin typeface="Times New Roman" panose="02020603050405020304" pitchFamily="18" charset="0"/>
                <a:cs typeface="Times New Roman" panose="02020603050405020304" pitchFamily="18" charset="0"/>
              </a:rPr>
              <a:t>Pacta </a:t>
            </a:r>
            <a:r>
              <a:rPr lang="sr-Latn-RS" b="1" dirty="0">
                <a:latin typeface="Times New Roman" panose="02020603050405020304" pitchFamily="18" charset="0"/>
                <a:cs typeface="Times New Roman" panose="02020603050405020304" pitchFamily="18" charset="0"/>
              </a:rPr>
              <a:t>sunt </a:t>
            </a:r>
            <a:r>
              <a:rPr lang="sr-Latn-RS" b="1" dirty="0" smtClean="0">
                <a:latin typeface="Times New Roman" panose="02020603050405020304" pitchFamily="18" charset="0"/>
                <a:cs typeface="Times New Roman" panose="02020603050405020304" pitchFamily="18" charset="0"/>
              </a:rPr>
              <a:t>servanda </a:t>
            </a:r>
            <a:r>
              <a:rPr lang="sr-Cyrl-RS" b="1"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уговори се морају поштовати;</a:t>
            </a:r>
          </a:p>
          <a:p>
            <a:r>
              <a:rPr lang="sr-Latn-RS" b="1" dirty="0" smtClean="0">
                <a:latin typeface="Times New Roman" panose="02020603050405020304" pitchFamily="18" charset="0"/>
                <a:cs typeface="Times New Roman" panose="02020603050405020304" pitchFamily="18" charset="0"/>
              </a:rPr>
              <a:t>2. Rebus sic stantibus </a:t>
            </a:r>
            <a:r>
              <a:rPr lang="sr-Cyrl-RS" b="1"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„ствари се подразумевају онакве какве јесу“ тј. уговорница може да тражи ревизију уговора или његово окочање ако након закључења уговора, независно од воље уговорних страна, наступе непредвиђене околности због којих је даље испуњење штетно по ту уговорницу или погађа њене виталне интересе; </a:t>
            </a:r>
          </a:p>
          <a:p>
            <a:r>
              <a:rPr lang="sr-Cyrl-RS" b="1" dirty="0" smtClean="0">
                <a:latin typeface="Times New Roman" panose="02020603050405020304" pitchFamily="18" charset="0"/>
                <a:cs typeface="Times New Roman" panose="02020603050405020304" pitchFamily="18" charset="0"/>
              </a:rPr>
              <a:t>3. Резерве уз вишестране уговора – </a:t>
            </a:r>
            <a:r>
              <a:rPr lang="sr-Cyrl-RS" dirty="0" smtClean="0">
                <a:latin typeface="Times New Roman" panose="02020603050405020304" pitchFamily="18" charset="0"/>
                <a:cs typeface="Times New Roman" panose="02020603050405020304" pitchFamily="18" charset="0"/>
              </a:rPr>
              <a:t>формалне једностране изјаве којима се једна уговорница ограђује од извесних одредби вишестраног уговора било тако што искључује њихову примену на себе, било тако што тим одредбама даје одређени смисао (одређено тумачење).</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49755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21</a:t>
            </a:r>
            <a:r>
              <a:rPr lang="sr-Cyrl-CS" b="1" dirty="0" smtClean="0">
                <a:solidFill>
                  <a:srgbClr val="4014FA"/>
                </a:solidFill>
                <a:latin typeface="Times New Roman" panose="02020603050405020304" pitchFamily="18" charset="0"/>
                <a:cs typeface="Times New Roman" panose="02020603050405020304" pitchFamily="18" charset="0"/>
              </a:rPr>
              <a:t>. </a:t>
            </a:r>
            <a:r>
              <a:rPr lang="sr-Cyrl-CS" b="1" dirty="0">
                <a:solidFill>
                  <a:srgbClr val="4014FA"/>
                </a:solidFill>
                <a:latin typeface="Times New Roman" panose="02020603050405020304" pitchFamily="18" charset="0"/>
                <a:cs typeface="Times New Roman" panose="02020603050405020304" pitchFamily="18" charset="0"/>
              </a:rPr>
              <a:t>Дејство уговора према </a:t>
            </a:r>
            <a:r>
              <a:rPr lang="sr-Cyrl-CS" b="1" dirty="0" smtClean="0">
                <a:solidFill>
                  <a:srgbClr val="4014FA"/>
                </a:solidFill>
                <a:latin typeface="Times New Roman" panose="02020603050405020304" pitchFamily="18" charset="0"/>
                <a:cs typeface="Times New Roman" panose="02020603050405020304" pitchFamily="18" charset="0"/>
              </a:rPr>
              <a:t>трећима субјектима</a:t>
            </a:r>
            <a:endParaRPr lang="en-US" dirty="0"/>
          </a:p>
        </p:txBody>
      </p:sp>
      <p:sp>
        <p:nvSpPr>
          <p:cNvPr id="3" name="Content Placeholder 2"/>
          <p:cNvSpPr>
            <a:spLocks noGrp="1"/>
          </p:cNvSpPr>
          <p:nvPr>
            <p:ph idx="1"/>
          </p:nvPr>
        </p:nvSpPr>
        <p:spPr>
          <a:xfrm>
            <a:off x="457200" y="1600200"/>
            <a:ext cx="8229600" cy="5105400"/>
          </a:xfrm>
        </p:spPr>
        <p:txBody>
          <a:bodyPr>
            <a:noAutofit/>
          </a:bodyPr>
          <a:lstStyle/>
          <a:p>
            <a:r>
              <a:rPr lang="sr-Cyrl-RS" dirty="0" smtClean="0">
                <a:latin typeface="Times New Roman" panose="02020603050405020304" pitchFamily="18" charset="0"/>
                <a:cs typeface="Times New Roman" panose="02020603050405020304" pitchFamily="18" charset="0"/>
              </a:rPr>
              <a:t>Уговори производе правне последице само између страна које су их закључиле (не рађају ни права, ни обавезе за треће државе).</a:t>
            </a:r>
          </a:p>
          <a:p>
            <a:r>
              <a:rPr lang="sr-Cyrl-RS" dirty="0" smtClean="0">
                <a:latin typeface="Times New Roman" panose="02020603050405020304" pitchFamily="18" charset="0"/>
                <a:cs typeface="Times New Roman" panose="02020603050405020304" pitchFamily="18" charset="0"/>
              </a:rPr>
              <a:t>Ипак, могући су одређени изузеци.</a:t>
            </a:r>
          </a:p>
          <a:p>
            <a:r>
              <a:rPr lang="sr-Cyrl-RS" dirty="0" smtClean="0">
                <a:latin typeface="Times New Roman" panose="02020603050405020304" pitchFamily="18" charset="0"/>
                <a:cs typeface="Times New Roman" panose="02020603050405020304" pitchFamily="18" charset="0"/>
              </a:rPr>
              <a:t>Уговор не може створити обавезе за трећу страну без њеног изричитог пристанка. Чак и ако се то догоди и трећа страна накнадно да свој пристанак, тада је реч о новом уговору између чланица претходног уговора и треће стране.</a:t>
            </a:r>
          </a:p>
          <a:p>
            <a:r>
              <a:rPr lang="sr-Cyrl-RS" dirty="0" smtClean="0">
                <a:latin typeface="Times New Roman" panose="02020603050405020304" pitchFamily="18" charset="0"/>
                <a:cs typeface="Times New Roman" panose="02020603050405020304" pitchFamily="18" charset="0"/>
              </a:rPr>
              <a:t>Уговор изузетно може производити последице ако је намера уговорница да се трећој страни дају одређена права. Тада се постојање сагласности треће стране претпоставља све док та страна не изрази своје противљење.</a:t>
            </a:r>
          </a:p>
          <a:p>
            <a:r>
              <a:rPr lang="en-US" dirty="0" smtClean="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8350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r>
              <a:rPr lang="sr-Cyrl-RS" b="1" dirty="0" smtClean="0">
                <a:solidFill>
                  <a:srgbClr val="4014FA"/>
                </a:solidFill>
                <a:latin typeface="Times New Roman" panose="02020603050405020304" pitchFamily="18" charset="0"/>
                <a:cs typeface="Times New Roman" panose="02020603050405020304" pitchFamily="18" charset="0"/>
              </a:rPr>
              <a:t>22</a:t>
            </a:r>
            <a:r>
              <a:rPr lang="sr-Cyrl-CS" b="1" dirty="0" smtClean="0">
                <a:solidFill>
                  <a:srgbClr val="4014FA"/>
                </a:solidFill>
                <a:latin typeface="Times New Roman" panose="02020603050405020304" pitchFamily="18" charset="0"/>
                <a:cs typeface="Times New Roman" panose="02020603050405020304" pitchFamily="18" charset="0"/>
              </a:rPr>
              <a:t>. Клаузула највећег повлашћења</a:t>
            </a:r>
            <a:endParaRPr lang="en-US" dirty="0"/>
          </a:p>
        </p:txBody>
      </p:sp>
      <p:sp>
        <p:nvSpPr>
          <p:cNvPr id="3" name="Content Placeholder 2"/>
          <p:cNvSpPr>
            <a:spLocks noGrp="1"/>
          </p:cNvSpPr>
          <p:nvPr>
            <p:ph idx="1"/>
          </p:nvPr>
        </p:nvSpPr>
        <p:spPr>
          <a:xfrm>
            <a:off x="457200" y="1447800"/>
            <a:ext cx="8229600" cy="5410200"/>
          </a:xfrm>
        </p:spPr>
        <p:txBody>
          <a:bodyPr>
            <a:noAutofit/>
          </a:bodyPr>
          <a:lstStyle/>
          <a:p>
            <a:r>
              <a:rPr lang="sr-Cyrl-RS" dirty="0" smtClean="0">
                <a:latin typeface="Times New Roman" panose="02020603050405020304" pitchFamily="18" charset="0"/>
                <a:cs typeface="Times New Roman" panose="02020603050405020304" pitchFamily="18" charset="0"/>
              </a:rPr>
              <a:t>То је посебан начин стицаља права за треће државе.</a:t>
            </a:r>
            <a:endParaRPr lang="en-US" dirty="0">
              <a:latin typeface="Times New Roman" panose="02020603050405020304" pitchFamily="18" charset="0"/>
              <a:cs typeface="Times New Roman" panose="02020603050405020304" pitchFamily="18" charset="0"/>
            </a:endParaRPr>
          </a:p>
          <a:p>
            <a:r>
              <a:rPr lang="sr-Cyrl-RS" dirty="0" smtClean="0">
                <a:latin typeface="Times New Roman" panose="02020603050405020304" pitchFamily="18" charset="0"/>
                <a:cs typeface="Times New Roman" panose="02020603050405020304" pitchFamily="18" charset="0"/>
              </a:rPr>
              <a:t>Реч је у уговорној одредби којом једна уговорница гарантује другој да ће јој у одређеним материјама признати сва права и повластице које је дала или ће у будућности дати трећим државама.</a:t>
            </a:r>
          </a:p>
          <a:p>
            <a:r>
              <a:rPr lang="sr-Cyrl-RS" dirty="0" smtClean="0">
                <a:latin typeface="Times New Roman" panose="02020603050405020304" pitchFamily="18" charset="0"/>
                <a:cs typeface="Times New Roman" panose="02020603050405020304" pitchFamily="18" charset="0"/>
              </a:rPr>
              <a:t>Тиме све повластице које она одобри некој трећој држави аутоматски се (без посебног признања) односе и на државу која ужива највеће повлашћење.</a:t>
            </a:r>
          </a:p>
          <a:p>
            <a:r>
              <a:rPr lang="sr-Cyrl-RS" dirty="0" smtClean="0">
                <a:latin typeface="Times New Roman" panose="02020603050405020304" pitchFamily="18" charset="0"/>
                <a:cs typeface="Times New Roman" panose="02020603050405020304" pitchFamily="18" charset="0"/>
              </a:rPr>
              <a:t>Материје у којима се даје ово повлашћење обично се тичу царина, саобраћаја, платног промета, правног положаја странаца, конзуларних односа итд.</a:t>
            </a:r>
          </a:p>
          <a:p>
            <a:r>
              <a:rPr lang="sr-Cyrl-RS" dirty="0" smtClean="0">
                <a:latin typeface="Times New Roman" panose="02020603050405020304" pitchFamily="18" charset="0"/>
                <a:cs typeface="Times New Roman" panose="02020603050405020304" pitchFamily="18" charset="0"/>
              </a:rPr>
              <a:t>Смисао клаузуле је да у поменутим областима  обезбеди недискриминацију међу државама и еиховим правним и физичким лицима.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41387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66800"/>
          </a:xfrm>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23</a:t>
            </a:r>
            <a:r>
              <a:rPr lang="sr-Cyrl-CS" sz="3600" b="1" dirty="0" smtClean="0">
                <a:solidFill>
                  <a:srgbClr val="4014FA"/>
                </a:solidFill>
                <a:latin typeface="Times New Roman" panose="02020603050405020304" pitchFamily="18" charset="0"/>
                <a:cs typeface="Times New Roman" panose="02020603050405020304" pitchFamily="18" charset="0"/>
              </a:rPr>
              <a:t>. Гедерална клаузула </a:t>
            </a:r>
            <a:endParaRPr lang="en-US" sz="3600" dirty="0"/>
          </a:p>
        </p:txBody>
      </p:sp>
      <p:sp>
        <p:nvSpPr>
          <p:cNvPr id="3" name="Content Placeholder 2"/>
          <p:cNvSpPr>
            <a:spLocks noGrp="1"/>
          </p:cNvSpPr>
          <p:nvPr>
            <p:ph idx="1"/>
          </p:nvPr>
        </p:nvSpPr>
        <p:spPr>
          <a:xfrm>
            <a:off x="457200" y="1600200"/>
            <a:ext cx="8229600" cy="5257800"/>
          </a:xfrm>
        </p:spPr>
        <p:txBody>
          <a:bodyPr>
            <a:normAutofit/>
          </a:bodyPr>
          <a:lstStyle/>
          <a:p>
            <a:r>
              <a:rPr lang="sr-Cyrl-RS" dirty="0" smtClean="0">
                <a:latin typeface="Times New Roman" panose="02020603050405020304" pitchFamily="18" charset="0"/>
                <a:cs typeface="Times New Roman" panose="02020603050405020304" pitchFamily="18" charset="0"/>
              </a:rPr>
              <a:t>Тако се назива одредба коју садрже неки уговори, којом се искључује примена уговора на федералне јединице, уколико га оне не прихвате.</a:t>
            </a:r>
          </a:p>
          <a:p>
            <a:r>
              <a:rPr lang="sr-Cyrl-RS" dirty="0" smtClean="0">
                <a:latin typeface="Times New Roman" panose="02020603050405020304" pitchFamily="18" charset="0"/>
                <a:cs typeface="Times New Roman" panose="02020603050405020304" pitchFamily="18" charset="0"/>
              </a:rPr>
              <a:t>Тиме федерација остаје одговорна само за оне обавезе које спадају у њену надлежност.</a:t>
            </a:r>
          </a:p>
          <a:p>
            <a:r>
              <a:rPr lang="sr-Cyrl-RS" dirty="0" smtClean="0">
                <a:latin typeface="Times New Roman" panose="02020603050405020304" pitchFamily="18" charset="0"/>
                <a:cs typeface="Times New Roman" panose="02020603050405020304" pitchFamily="18" charset="0"/>
              </a:rPr>
              <a:t>Наиме, могуће је да је на основу унутрашњег права савезна држава, премда надлежна за закључење конкретног уговора, није надлежна и за његово извршење, већ оно спада у надлежност федералних јединица. </a:t>
            </a:r>
          </a:p>
          <a:p>
            <a:r>
              <a:rPr lang="sr-Cyrl-RS" dirty="0" smtClean="0">
                <a:latin typeface="Times New Roman" panose="02020603050405020304" pitchFamily="18" charset="0"/>
                <a:cs typeface="Times New Roman" panose="02020603050405020304" pitchFamily="18" charset="0"/>
              </a:rPr>
              <a:t>Клаузула је заправо уговорна резерва која ослобађа савезну државу обавезе спровођења датог уговора у федералној јединици која се томе противи.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9107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24</a:t>
            </a:r>
            <a:r>
              <a:rPr lang="sr-Cyrl-CS" sz="3600" b="1" dirty="0" smtClean="0">
                <a:solidFill>
                  <a:srgbClr val="4014FA"/>
                </a:solidFill>
                <a:latin typeface="Times New Roman" panose="02020603050405020304" pitchFamily="18" charset="0"/>
                <a:cs typeface="Times New Roman" panose="02020603050405020304" pitchFamily="18" charset="0"/>
              </a:rPr>
              <a:t>. Тумачење уговора</a:t>
            </a:r>
            <a:endParaRPr lang="en-US" sz="3600" dirty="0"/>
          </a:p>
        </p:txBody>
      </p:sp>
      <p:sp>
        <p:nvSpPr>
          <p:cNvPr id="3" name="Content Placeholder 2"/>
          <p:cNvSpPr>
            <a:spLocks noGrp="1"/>
          </p:cNvSpPr>
          <p:nvPr>
            <p:ph idx="1"/>
          </p:nvPr>
        </p:nvSpPr>
        <p:spPr>
          <a:xfrm>
            <a:off x="457200" y="1600200"/>
            <a:ext cx="8229600" cy="5257800"/>
          </a:xfrm>
        </p:spPr>
        <p:txBody>
          <a:bodyPr>
            <a:noAutofit/>
          </a:bodyPr>
          <a:lstStyle/>
          <a:p>
            <a:r>
              <a:rPr lang="sr-Cyrl-RS" dirty="0" smtClean="0">
                <a:latin typeface="Times New Roman" panose="02020603050405020304" pitchFamily="18" charset="0"/>
                <a:cs typeface="Times New Roman" panose="02020603050405020304" pitchFamily="18" charset="0"/>
              </a:rPr>
              <a:t>То је поступак утврђивања правог значења правне норме (овде: одредбе уговора).</a:t>
            </a:r>
          </a:p>
          <a:p>
            <a:r>
              <a:rPr lang="sr-Cyrl-RS" dirty="0" smtClean="0">
                <a:latin typeface="Times New Roman" panose="02020603050405020304" pitchFamily="18" charset="0"/>
                <a:cs typeface="Times New Roman" panose="02020603050405020304" pitchFamily="18" charset="0"/>
              </a:rPr>
              <a:t>До спорова долази зато што су одређене одредбе уговора нејасне, двосмислне,е, с више значења па чак и без смисла.</a:t>
            </a:r>
          </a:p>
          <a:p>
            <a:r>
              <a:rPr lang="sr-Cyrl-RS" dirty="0" smtClean="0">
                <a:latin typeface="Times New Roman" panose="02020603050405020304" pitchFamily="18" charset="0"/>
                <a:cs typeface="Times New Roman" panose="02020603050405020304" pitchFamily="18" charset="0"/>
              </a:rPr>
              <a:t>Потреба тумачења правних норми присутна је и у унутрашњим правним порецима држава.</a:t>
            </a:r>
          </a:p>
          <a:p>
            <a:r>
              <a:rPr lang="sr-Cyrl-RS" dirty="0" smtClean="0">
                <a:latin typeface="Times New Roman" panose="02020603050405020304" pitchFamily="18" charset="0"/>
                <a:cs typeface="Times New Roman" panose="02020603050405020304" pitchFamily="18" charset="0"/>
              </a:rPr>
              <a:t>У међународном праву тај проблем је још израженији, јер се међународни уговори најчешће састављају на два или чак неколико језика.</a:t>
            </a:r>
          </a:p>
        </p:txBody>
      </p:sp>
    </p:spTree>
    <p:extLst>
      <p:ext uri="{BB962C8B-B14F-4D97-AF65-F5344CB8AC3E}">
        <p14:creationId xmlns:p14="http://schemas.microsoft.com/office/powerpoint/2010/main" val="21663067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14400"/>
          </a:xfrm>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25</a:t>
            </a:r>
            <a:r>
              <a:rPr lang="sr-Cyrl-CS" sz="3600" b="1" dirty="0" smtClean="0">
                <a:solidFill>
                  <a:srgbClr val="4014FA"/>
                </a:solidFill>
                <a:latin typeface="Times New Roman" panose="02020603050405020304" pitchFamily="18" charset="0"/>
                <a:cs typeface="Times New Roman" panose="02020603050405020304" pitchFamily="18" charset="0"/>
              </a:rPr>
              <a:t>. Всте тумачења према субјектима</a:t>
            </a:r>
            <a:endParaRPr lang="en-US" sz="3600" dirty="0"/>
          </a:p>
        </p:txBody>
      </p:sp>
      <p:sp>
        <p:nvSpPr>
          <p:cNvPr id="3" name="Content Placeholder 2"/>
          <p:cNvSpPr>
            <a:spLocks noGrp="1"/>
          </p:cNvSpPr>
          <p:nvPr>
            <p:ph idx="1"/>
          </p:nvPr>
        </p:nvSpPr>
        <p:spPr>
          <a:xfrm>
            <a:off x="457200" y="1295400"/>
            <a:ext cx="8229600" cy="5562600"/>
          </a:xfrm>
        </p:spPr>
        <p:txBody>
          <a:bodyPr>
            <a:noAutofit/>
          </a:bodyPr>
          <a:lstStyle/>
          <a:p>
            <a:r>
              <a:rPr lang="sr-Cyrl-RS" dirty="0" smtClean="0">
                <a:latin typeface="Times New Roman" panose="02020603050405020304" pitchFamily="18" charset="0"/>
                <a:cs typeface="Times New Roman" panose="02020603050405020304" pitchFamily="18" charset="0"/>
              </a:rPr>
              <a:t>Уговор за различите потребе могу тумачити унутрашњи органи држава, органи међународних организација, међународни судови, доктрина, државе уговорнице итд. </a:t>
            </a:r>
            <a:r>
              <a:rPr lang="en-US" dirty="0" smtClean="0">
                <a:latin typeface="Times New Roman" panose="02020603050405020304" pitchFamily="18" charset="0"/>
                <a:cs typeface="Times New Roman" panose="02020603050405020304" pitchFamily="18" charset="0"/>
              </a:rPr>
              <a:t> </a:t>
            </a:r>
            <a:endParaRPr lang="sr-Cyrl-RS" dirty="0" smtClean="0">
              <a:latin typeface="Times New Roman" panose="02020603050405020304" pitchFamily="18" charset="0"/>
              <a:cs typeface="Times New Roman" panose="02020603050405020304" pitchFamily="18" charset="0"/>
            </a:endParaRPr>
          </a:p>
          <a:p>
            <a:r>
              <a:rPr lang="sr-Cyrl-RS" dirty="0" smtClean="0">
                <a:latin typeface="Times New Roman" panose="02020603050405020304" pitchFamily="18" charset="0"/>
                <a:cs typeface="Times New Roman" panose="02020603050405020304" pitchFamily="18" charset="0"/>
              </a:rPr>
              <a:t>Са становишта међународног права ова тумачења немају исти значај.</a:t>
            </a:r>
          </a:p>
          <a:p>
            <a:r>
              <a:rPr lang="sr-Cyrl-RS" dirty="0" smtClean="0">
                <a:latin typeface="Times New Roman" panose="02020603050405020304" pitchFamily="18" charset="0"/>
                <a:cs typeface="Times New Roman" panose="02020603050405020304" pitchFamily="18" charset="0"/>
              </a:rPr>
              <a:t>Тумачења међународних судова су обавезна, али само за стране у датом спору (не и за остале чланице уговора).</a:t>
            </a:r>
          </a:p>
          <a:p>
            <a:r>
              <a:rPr lang="sr-Cyrl-RS" dirty="0" smtClean="0">
                <a:latin typeface="Times New Roman" panose="02020603050405020304" pitchFamily="18" charset="0"/>
                <a:cs typeface="Times New Roman" panose="02020603050405020304" pitchFamily="18" charset="0"/>
              </a:rPr>
              <a:t>Тумачења која дају органи међународних организација су обавезна у зависности од делокруг и овлашћења органа.</a:t>
            </a:r>
          </a:p>
          <a:p>
            <a:r>
              <a:rPr lang="sr-Cyrl-RS" dirty="0" smtClean="0">
                <a:latin typeface="Times New Roman" panose="02020603050405020304" pitchFamily="18" charset="0"/>
                <a:cs typeface="Times New Roman" panose="02020603050405020304" pitchFamily="18" charset="0"/>
              </a:rPr>
              <a:t>Наважније је тумачење од самих уговорница тј. твораца уговора (аутентично тумачење). Ако све оне тумаче уговор на исти начин, то тумачење је неспорно и обавезно за уговорнице. Оно може бити дато закључењем новог уговора (уговора о тумачењу) декларацијом, разменом нота итд.</a:t>
            </a:r>
          </a:p>
        </p:txBody>
      </p:sp>
    </p:spTree>
    <p:extLst>
      <p:ext uri="{BB962C8B-B14F-4D97-AF65-F5344CB8AC3E}">
        <p14:creationId xmlns:p14="http://schemas.microsoft.com/office/powerpoint/2010/main" val="1205552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26</a:t>
            </a:r>
            <a:r>
              <a:rPr lang="sr-Cyrl-CS" b="1" dirty="0" smtClean="0">
                <a:solidFill>
                  <a:srgbClr val="4014FA"/>
                </a:solidFill>
                <a:latin typeface="Times New Roman" panose="02020603050405020304" pitchFamily="18" charset="0"/>
                <a:cs typeface="Times New Roman" panose="02020603050405020304" pitchFamily="18" charset="0"/>
              </a:rPr>
              <a:t>. Средства за обезбеђење извршења уговора</a:t>
            </a:r>
            <a:endParaRPr lang="en-US" dirty="0"/>
          </a:p>
        </p:txBody>
      </p:sp>
      <p:sp>
        <p:nvSpPr>
          <p:cNvPr id="3" name="Content Placeholder 2"/>
          <p:cNvSpPr>
            <a:spLocks noGrp="1"/>
          </p:cNvSpPr>
          <p:nvPr>
            <p:ph idx="1"/>
          </p:nvPr>
        </p:nvSpPr>
        <p:spPr>
          <a:xfrm>
            <a:off x="457200" y="1447800"/>
            <a:ext cx="8229600" cy="5410200"/>
          </a:xfrm>
        </p:spPr>
        <p:txBody>
          <a:bodyPr>
            <a:noAutofit/>
          </a:bodyPr>
          <a:lstStyle/>
          <a:p>
            <a:r>
              <a:rPr lang="sr-Cyrl-RS" dirty="0" smtClean="0">
                <a:latin typeface="Times New Roman" panose="02020603050405020304" pitchFamily="18" charset="0"/>
                <a:cs typeface="Times New Roman" panose="02020603050405020304" pitchFamily="18" charset="0"/>
              </a:rPr>
              <a:t>У ширем смислу, ту спадају и међународне санкције. Једна од њихових функција је и да делују превентивно.</a:t>
            </a:r>
          </a:p>
          <a:p>
            <a:r>
              <a:rPr lang="sr-Cyrl-RS" dirty="0" smtClean="0">
                <a:latin typeface="Times New Roman" panose="02020603050405020304" pitchFamily="18" charset="0"/>
                <a:cs typeface="Times New Roman" panose="02020603050405020304" pitchFamily="18" charset="0"/>
              </a:rPr>
              <a:t>У ужем смислу, реч је о јемству једног или неколико субјеката међународног права да ће уговорне обавезе бити доследно испуњене. Таква гаранција може бити једнострана или обострана, индивидуална или колективна, итд.</a:t>
            </a:r>
          </a:p>
          <a:p>
            <a:r>
              <a:rPr lang="sr-Cyrl-RS" dirty="0" smtClean="0">
                <a:latin typeface="Times New Roman" panose="02020603050405020304" pitchFamily="18" charset="0"/>
                <a:cs typeface="Times New Roman" panose="02020603050405020304" pitchFamily="18" charset="0"/>
              </a:rPr>
              <a:t>Најчешће се даје у облику уговора којима се односна страна обавезује да ће предузети све неопходне кораке за обезбеђење предмета гаранције.</a:t>
            </a:r>
          </a:p>
          <a:p>
            <a:r>
              <a:rPr lang="sr-Cyrl-RS" dirty="0" smtClean="0">
                <a:latin typeface="Times New Roman" panose="02020603050405020304" pitchFamily="18" charset="0"/>
                <a:cs typeface="Times New Roman" panose="02020603050405020304" pitchFamily="18" charset="0"/>
              </a:rPr>
              <a:t>У прошлости се прибегавало и давању талаца, окупацији одређених територија итд. али је то данас забрањено.</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Познати су случајеви давања у залогу крунског накита или одређених територија, хипотеке над одређеним финансијским средствима итд.</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337940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27</a:t>
            </a:r>
            <a:r>
              <a:rPr lang="sr-Cyrl-CS" sz="3600" b="1" dirty="0" smtClean="0">
                <a:solidFill>
                  <a:srgbClr val="4014FA"/>
                </a:solidFill>
                <a:latin typeface="Times New Roman" panose="02020603050405020304" pitchFamily="18" charset="0"/>
                <a:cs typeface="Times New Roman" panose="02020603050405020304" pitchFamily="18" charset="0"/>
              </a:rPr>
              <a:t>. Ревизија уговора</a:t>
            </a:r>
            <a:endParaRPr lang="en-US" sz="3600" dirty="0"/>
          </a:p>
        </p:txBody>
      </p:sp>
      <p:sp>
        <p:nvSpPr>
          <p:cNvPr id="3" name="Content Placeholder 2"/>
          <p:cNvSpPr>
            <a:spLocks noGrp="1"/>
          </p:cNvSpPr>
          <p:nvPr>
            <p:ph idx="1"/>
          </p:nvPr>
        </p:nvSpPr>
        <p:spPr>
          <a:xfrm>
            <a:off x="457200" y="1295400"/>
            <a:ext cx="8229600" cy="5562600"/>
          </a:xfrm>
        </p:spPr>
        <p:txBody>
          <a:bodyPr>
            <a:noAutofit/>
          </a:bodyPr>
          <a:lstStyle/>
          <a:p>
            <a:r>
              <a:rPr lang="sr-Cyrl-RS" dirty="0" smtClean="0">
                <a:latin typeface="Times New Roman" panose="02020603050405020304" pitchFamily="18" charset="0"/>
                <a:cs typeface="Times New Roman" panose="02020603050405020304" pitchFamily="18" charset="0"/>
              </a:rPr>
              <a:t>То је преиспитивање и измена уговора или само појединих његових одредби.</a:t>
            </a:r>
          </a:p>
          <a:p>
            <a:r>
              <a:rPr lang="sr-Cyrl-RS" dirty="0" smtClean="0">
                <a:latin typeface="Times New Roman" panose="02020603050405020304" pitchFamily="18" charset="0"/>
                <a:cs typeface="Times New Roman" panose="02020603050405020304" pitchFamily="18" charset="0"/>
              </a:rPr>
              <a:t>Томе се приступа када протекне уговорени период или када уговор треба усагласити са промењеним приликама.</a:t>
            </a:r>
          </a:p>
          <a:p>
            <a:r>
              <a:rPr lang="sr-Cyrl-RS" dirty="0" smtClean="0">
                <a:latin typeface="Times New Roman" panose="02020603050405020304" pitchFamily="18" charset="0"/>
                <a:cs typeface="Times New Roman" panose="02020603050405020304" pitchFamily="18" charset="0"/>
              </a:rPr>
              <a:t>Споразум о измени не везује државе које су чланице уговора, а које не постану чланице тог споразума.</a:t>
            </a:r>
          </a:p>
          <a:p>
            <a:r>
              <a:rPr lang="sr-Cyrl-RS" dirty="0" smtClean="0">
                <a:latin typeface="Times New Roman" panose="02020603050405020304" pitchFamily="18" charset="0"/>
                <a:cs typeface="Times New Roman" panose="02020603050405020304" pitchFamily="18" charset="0"/>
              </a:rPr>
              <a:t>Држава која постане чланица уговора после ступања на снагу споразума о изменама сматра се, ако не изрази другачију намеру: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 </a:t>
            </a:r>
            <a:r>
              <a:rPr lang="sr-Cyrl-RS" dirty="0" smtClean="0">
                <a:latin typeface="Times New Roman" panose="02020603050405020304" pitchFamily="18" charset="0"/>
                <a:cs typeface="Times New Roman" panose="02020603050405020304" pitchFamily="18" charset="0"/>
              </a:rPr>
              <a:t>чланицом измењеног уговора</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и</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b) </a:t>
            </a:r>
            <a:r>
              <a:rPr lang="sr-Cyrl-RS" dirty="0" smtClean="0">
                <a:latin typeface="Times New Roman" panose="02020603050405020304" pitchFamily="18" charset="0"/>
                <a:cs typeface="Times New Roman" panose="02020603050405020304" pitchFamily="18" charset="0"/>
              </a:rPr>
              <a:t>чланицом неизмењеног уговора у односу на чланице кој нису везане споразумом о изменама.</a:t>
            </a:r>
          </a:p>
          <a:p>
            <a:r>
              <a:rPr lang="sr-Cyrl-RS" dirty="0" smtClean="0">
                <a:latin typeface="Times New Roman" panose="02020603050405020304" pitchFamily="18" charset="0"/>
                <a:cs typeface="Times New Roman" panose="02020603050405020304" pitchFamily="18" charset="0"/>
              </a:rPr>
              <a:t>Понекад се ревизијом називају сам корените измене целог уговора, док се измене и допуне само неких делова уговора називају амандманима.</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900937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r-Cyrl-RS" sz="3600" b="1" dirty="0" smtClean="0">
                <a:solidFill>
                  <a:srgbClr val="4014FA"/>
                </a:solidFill>
                <a:latin typeface="Times New Roman" panose="02020603050405020304" pitchFamily="18" charset="0"/>
                <a:cs typeface="Times New Roman" panose="02020603050405020304" pitchFamily="18" charset="0"/>
              </a:rPr>
              <a:t>28</a:t>
            </a:r>
            <a:r>
              <a:rPr lang="sr-Cyrl-CS" sz="3600" b="1" dirty="0" smtClean="0">
                <a:solidFill>
                  <a:srgbClr val="4014FA"/>
                </a:solidFill>
                <a:latin typeface="Times New Roman" panose="02020603050405020304" pitchFamily="18" charset="0"/>
                <a:cs typeface="Times New Roman" panose="02020603050405020304" pitchFamily="18" charset="0"/>
              </a:rPr>
              <a:t>. Поништај уговора</a:t>
            </a:r>
            <a:endParaRPr lang="en-US" sz="3600" dirty="0"/>
          </a:p>
        </p:txBody>
      </p:sp>
      <p:sp>
        <p:nvSpPr>
          <p:cNvPr id="3" name="Content Placeholder 2"/>
          <p:cNvSpPr>
            <a:spLocks noGrp="1"/>
          </p:cNvSpPr>
          <p:nvPr>
            <p:ph idx="1"/>
          </p:nvPr>
        </p:nvSpPr>
        <p:spPr>
          <a:xfrm>
            <a:off x="457200" y="1600200"/>
            <a:ext cx="8458200" cy="5257800"/>
          </a:xfrm>
        </p:spPr>
        <p:txBody>
          <a:bodyPr>
            <a:noAutofit/>
          </a:bodyPr>
          <a:lstStyle/>
          <a:p>
            <a:r>
              <a:rPr lang="sr-Cyrl-RS" dirty="0" smtClean="0">
                <a:latin typeface="Times New Roman" panose="02020603050405020304" pitchFamily="18" charset="0"/>
                <a:cs typeface="Times New Roman" panose="02020603050405020304" pitchFamily="18" charset="0"/>
              </a:rPr>
              <a:t>Уговор може престати поништајем, услед откривања битних недостатака који су постојали у моменту његовог настанка.</a:t>
            </a:r>
            <a:r>
              <a:rPr lang="en-US" dirty="0" smtClean="0">
                <a:latin typeface="Times New Roman" panose="02020603050405020304" pitchFamily="18" charset="0"/>
                <a:cs typeface="Times New Roman" panose="02020603050405020304" pitchFamily="18" charset="0"/>
              </a:rPr>
              <a:t> </a:t>
            </a:r>
            <a:endParaRPr lang="sr-Cyrl-RS" dirty="0" smtClean="0">
              <a:latin typeface="Times New Roman" panose="02020603050405020304" pitchFamily="18" charset="0"/>
              <a:cs typeface="Times New Roman" panose="02020603050405020304" pitchFamily="18" charset="0"/>
            </a:endParaRPr>
          </a:p>
          <a:p>
            <a:r>
              <a:rPr lang="sr-Cyrl-RS" dirty="0" smtClean="0">
                <a:latin typeface="Times New Roman" panose="02020603050405020304" pitchFamily="18" charset="0"/>
                <a:cs typeface="Times New Roman" panose="02020603050405020304" pitchFamily="18" charset="0"/>
              </a:rPr>
              <a:t>Поништајем се уговор лишава снаге од тренутка закључења, као да никада није ни постојао.</a:t>
            </a:r>
          </a:p>
          <a:p>
            <a:r>
              <a:rPr lang="sr-Cyrl-RS" dirty="0" smtClean="0">
                <a:latin typeface="Times New Roman" panose="02020603050405020304" pitchFamily="18" charset="0"/>
                <a:cs typeface="Times New Roman" panose="02020603050405020304" pitchFamily="18" charset="0"/>
              </a:rPr>
              <a:t>Основи ништавости уговора деле се на разлоге релативне и разлоге апсолутне ништавости.</a:t>
            </a:r>
          </a:p>
          <a:p>
            <a:r>
              <a:rPr lang="sr-Cyrl-RS" dirty="0" smtClean="0">
                <a:latin typeface="Times New Roman" panose="02020603050405020304" pitchFamily="18" charset="0"/>
                <a:cs typeface="Times New Roman" panose="02020603050405020304" pitchFamily="18" charset="0"/>
              </a:rPr>
              <a:t>Разлози релативне ништавости непосредно погађају само интересе односне уговорнице, тако да она може одустати на позивање на основ ништавости и тако оснажити (конвалидирати) уговор.</a:t>
            </a:r>
          </a:p>
          <a:p>
            <a:r>
              <a:rPr lang="sr-Cyrl-RS" dirty="0" smtClean="0">
                <a:latin typeface="Times New Roman" panose="02020603050405020304" pitchFamily="18" charset="0"/>
                <a:cs typeface="Times New Roman" panose="02020603050405020304" pitchFamily="18" charset="0"/>
              </a:rPr>
              <a:t>Напротив, разлози апсолутне нишавости  вређају интересе читаве међународне заједнице и уговорнице такав уговор не могу оснажити.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202652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838200"/>
          </a:xfrm>
        </p:spPr>
        <p:txBody>
          <a:bodyPr>
            <a:normAutofit fontScale="90000"/>
          </a:bodyPr>
          <a:lstStyle/>
          <a:p>
            <a:r>
              <a:rPr lang="sr-Cyrl-CS" sz="3600" b="1" dirty="0" smtClean="0">
                <a:solidFill>
                  <a:srgbClr val="4014FA"/>
                </a:solidFill>
                <a:latin typeface="Times New Roman" panose="02020603050405020304" pitchFamily="18" charset="0"/>
                <a:cs typeface="Times New Roman" panose="02020603050405020304" pitchFamily="18" charset="0"/>
              </a:rPr>
              <a:t/>
            </a:r>
            <a:br>
              <a:rPr lang="sr-Cyrl-CS" sz="3600" b="1" dirty="0" smtClean="0">
                <a:solidFill>
                  <a:srgbClr val="4014FA"/>
                </a:solidFill>
                <a:latin typeface="Times New Roman" panose="02020603050405020304" pitchFamily="18" charset="0"/>
                <a:cs typeface="Times New Roman" panose="02020603050405020304" pitchFamily="18" charset="0"/>
              </a:rPr>
            </a:br>
            <a:r>
              <a:rPr lang="sr-Cyrl-CS" b="1" dirty="0" smtClean="0">
                <a:solidFill>
                  <a:srgbClr val="4014FA"/>
                </a:solidFill>
                <a:latin typeface="Times New Roman" panose="02020603050405020304" pitchFamily="18" charset="0"/>
                <a:cs typeface="Times New Roman" panose="02020603050405020304" pitchFamily="18" charset="0"/>
              </a:rPr>
              <a:t>2</a:t>
            </a:r>
            <a:r>
              <a:rPr lang="sr-Cyrl-CS" b="1" dirty="0">
                <a:solidFill>
                  <a:srgbClr val="4014FA"/>
                </a:solidFill>
                <a:latin typeface="Times New Roman" panose="02020603050405020304" pitchFamily="18" charset="0"/>
                <a:cs typeface="Times New Roman" panose="02020603050405020304" pitchFamily="18" charset="0"/>
              </a:rPr>
              <a:t>. </a:t>
            </a:r>
            <a:r>
              <a:rPr lang="sr-Cyrl-CS" b="1" dirty="0" smtClean="0">
                <a:solidFill>
                  <a:srgbClr val="4014FA"/>
                </a:solidFill>
                <a:latin typeface="Times New Roman" panose="02020603050405020304" pitchFamily="18" charset="0"/>
                <a:cs typeface="Times New Roman" panose="02020603050405020304" pitchFamily="18" charset="0"/>
              </a:rPr>
              <a:t>Најважнији извори уговорног права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2918" y="1143000"/>
            <a:ext cx="8386281" cy="57150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Најважнија је </a:t>
            </a:r>
            <a:r>
              <a:rPr lang="sr-Cyrl-RS" b="1" dirty="0" smtClean="0">
                <a:latin typeface="Times New Roman" panose="02020603050405020304" pitchFamily="18" charset="0"/>
                <a:cs typeface="Times New Roman" panose="02020603050405020304" pitchFamily="18" charset="0"/>
              </a:rPr>
              <a:t>Бечка конвенција о уговорном праву (1969) </a:t>
            </a:r>
            <a:r>
              <a:rPr lang="sr-Cyrl-RS" dirty="0" smtClean="0">
                <a:latin typeface="Times New Roman" panose="02020603050405020304" pitchFamily="18" charset="0"/>
                <a:cs typeface="Times New Roman" panose="02020603050405020304" pitchFamily="18" charset="0"/>
              </a:rPr>
              <a:t> којом је кодификована ова грана међународног права.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Премда је уредила ову материју на свеобухватан начин, Конвенција има одређена ограничења:</a:t>
            </a:r>
          </a:p>
          <a:p>
            <a:pPr>
              <a:spcBef>
                <a:spcPts val="0"/>
              </a:spcBef>
            </a:pPr>
            <a:r>
              <a:rPr lang="sr-Cyrl-RS" dirty="0" smtClean="0">
                <a:latin typeface="Times New Roman" panose="02020603050405020304" pitchFamily="18" charset="0"/>
                <a:cs typeface="Times New Roman" panose="02020603050405020304" pitchFamily="18" charset="0"/>
              </a:rPr>
              <a:t>1) односи се само на уговоре између држава;</a:t>
            </a:r>
          </a:p>
          <a:p>
            <a:pPr>
              <a:spcBef>
                <a:spcPts val="0"/>
              </a:spcBef>
            </a:pPr>
            <a:r>
              <a:rPr lang="sr-Cyrl-RS" dirty="0" smtClean="0">
                <a:latin typeface="Times New Roman" panose="02020603050405020304" pitchFamily="18" charset="0"/>
                <a:cs typeface="Times New Roman" panose="02020603050405020304" pitchFamily="18" charset="0"/>
              </a:rPr>
              <a:t>2) важи само за уговоре који су закључени након њеног ступања на снагу (нема повратно дејство);</a:t>
            </a:r>
          </a:p>
          <a:p>
            <a:pPr>
              <a:spcBef>
                <a:spcPts val="0"/>
              </a:spcBef>
            </a:pPr>
            <a:r>
              <a:rPr lang="sr-Cyrl-RS" dirty="0" smtClean="0">
                <a:latin typeface="Times New Roman" panose="02020603050405020304" pitchFamily="18" charset="0"/>
                <a:cs typeface="Times New Roman" panose="02020603050405020304" pitchFamily="18" charset="0"/>
              </a:rPr>
              <a:t>3) није регулисала сва важна питања (нпр. уговоре закључене у усменој форми).</a:t>
            </a:r>
          </a:p>
          <a:p>
            <a:pPr>
              <a:spcBef>
                <a:spcPts val="0"/>
              </a:spcBef>
            </a:pPr>
            <a:endParaRPr lang="sr-Cyrl-RS" dirty="0" smtClean="0">
              <a:latin typeface="Times New Roman" panose="02020603050405020304" pitchFamily="18" charset="0"/>
              <a:cs typeface="Times New Roman" panose="02020603050405020304" pitchFamily="18" charset="0"/>
            </a:endParaRP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Важна је и </a:t>
            </a:r>
            <a:r>
              <a:rPr lang="sr-Cyrl-RS" b="1" dirty="0" smtClean="0">
                <a:latin typeface="Times New Roman" panose="02020603050405020304" pitchFamily="18" charset="0"/>
                <a:cs typeface="Times New Roman" panose="02020603050405020304" pitchFamily="18" charset="0"/>
              </a:rPr>
              <a:t>Бечка конвенција о сукцесији држава у односу на уговоре (1978) </a:t>
            </a:r>
            <a:r>
              <a:rPr lang="sr-Cyrl-RS" dirty="0" smtClean="0">
                <a:latin typeface="Times New Roman" panose="02020603050405020304" pitchFamily="18" charset="0"/>
                <a:cs typeface="Times New Roman" panose="02020603050405020304" pitchFamily="18" charset="0"/>
              </a:rPr>
              <a:t>чији се домашај види већ из њеног назива.</a:t>
            </a:r>
          </a:p>
        </p:txBody>
      </p:sp>
    </p:spTree>
    <p:extLst>
      <p:ext uri="{BB962C8B-B14F-4D97-AF65-F5344CB8AC3E}">
        <p14:creationId xmlns:p14="http://schemas.microsoft.com/office/powerpoint/2010/main" val="351846941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29</a:t>
            </a:r>
            <a:r>
              <a:rPr lang="sr-Cyrl-CS" b="1" dirty="0" smtClean="0">
                <a:solidFill>
                  <a:srgbClr val="4014FA"/>
                </a:solidFill>
                <a:latin typeface="Times New Roman" panose="02020603050405020304" pitchFamily="18" charset="0"/>
                <a:cs typeface="Times New Roman" panose="02020603050405020304" pitchFamily="18" charset="0"/>
              </a:rPr>
              <a:t>. Разлози апсолутне ништавости уговора</a:t>
            </a:r>
            <a:endParaRPr lang="en-US" dirty="0"/>
          </a:p>
        </p:txBody>
      </p:sp>
      <p:sp>
        <p:nvSpPr>
          <p:cNvPr id="3" name="Content Placeholder 2"/>
          <p:cNvSpPr>
            <a:spLocks noGrp="1"/>
          </p:cNvSpPr>
          <p:nvPr>
            <p:ph idx="1"/>
          </p:nvPr>
        </p:nvSpPr>
        <p:spPr/>
        <p:txBody>
          <a:bodyPr>
            <a:normAutofit/>
          </a:bodyPr>
          <a:lstStyle/>
          <a:p>
            <a:r>
              <a:rPr lang="sr-Cyrl-RS"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Повреда прописа унутрашњег права о надлежности за закључење уговора</a:t>
            </a:r>
            <a:r>
              <a:rPr lang="en-US" dirty="0" smtClean="0">
                <a:latin typeface="Times New Roman" panose="02020603050405020304" pitchFamily="18" charset="0"/>
                <a:cs typeface="Times New Roman" panose="02020603050405020304" pitchFamily="18" charset="0"/>
              </a:rPr>
              <a:t>; </a:t>
            </a:r>
            <a:endParaRPr lang="sr-Cyrl-RS" dirty="0" smtClean="0">
              <a:latin typeface="Times New Roman" panose="02020603050405020304" pitchFamily="18" charset="0"/>
              <a:cs typeface="Times New Roman" panose="02020603050405020304" pitchFamily="18" charset="0"/>
            </a:endParaRPr>
          </a:p>
          <a:p>
            <a:r>
              <a:rPr lang="sr-Cyrl-RS"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Прекршај посебног ограничења овлашћења да се изрази пристанак државе;</a:t>
            </a:r>
          </a:p>
          <a:p>
            <a:r>
              <a:rPr lang="sr-Cyrl-RS" dirty="0" smtClean="0">
                <a:latin typeface="Times New Roman" panose="02020603050405020304" pitchFamily="18" charset="0"/>
                <a:cs typeface="Times New Roman" panose="02020603050405020304" pitchFamily="18" charset="0"/>
              </a:rPr>
              <a:t>3</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Заблуда</a:t>
            </a:r>
            <a:r>
              <a:rPr lang="en-US" dirty="0" smtClean="0">
                <a:latin typeface="Times New Roman" panose="02020603050405020304" pitchFamily="18" charset="0"/>
                <a:cs typeface="Times New Roman" panose="02020603050405020304" pitchFamily="18" charset="0"/>
              </a:rPr>
              <a:t>; </a:t>
            </a:r>
            <a:endParaRPr lang="sr-Cyrl-RS" dirty="0" smtClean="0">
              <a:latin typeface="Times New Roman" panose="02020603050405020304" pitchFamily="18" charset="0"/>
              <a:cs typeface="Times New Roman" panose="02020603050405020304" pitchFamily="18" charset="0"/>
            </a:endParaRPr>
          </a:p>
          <a:p>
            <a:r>
              <a:rPr lang="sr-Cyrl-RS" dirty="0" smtClean="0">
                <a:latin typeface="Times New Roman" panose="02020603050405020304" pitchFamily="18" charset="0"/>
                <a:cs typeface="Times New Roman" panose="02020603050405020304" pitchFamily="18" charset="0"/>
              </a:rPr>
              <a:t>4</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Превара</a:t>
            </a:r>
            <a:r>
              <a:rPr lang="en-US" dirty="0" smtClean="0">
                <a:latin typeface="Times New Roman" panose="02020603050405020304" pitchFamily="18" charset="0"/>
                <a:cs typeface="Times New Roman" panose="02020603050405020304" pitchFamily="18" charset="0"/>
              </a:rPr>
              <a:t>; </a:t>
            </a:r>
            <a:endParaRPr lang="sr-Cyrl-RS" dirty="0" smtClean="0">
              <a:latin typeface="Times New Roman" panose="02020603050405020304" pitchFamily="18" charset="0"/>
              <a:cs typeface="Times New Roman" panose="02020603050405020304" pitchFamily="18" charset="0"/>
            </a:endParaRPr>
          </a:p>
          <a:p>
            <a:r>
              <a:rPr lang="sr-Cyrl-RS" dirty="0" smtClean="0">
                <a:latin typeface="Times New Roman" panose="02020603050405020304" pitchFamily="18" charset="0"/>
                <a:cs typeface="Times New Roman" panose="02020603050405020304" pitchFamily="18" charset="0"/>
              </a:rPr>
              <a:t>5</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Корупција представника државе.</a:t>
            </a:r>
            <a:r>
              <a:rPr lang="en-US" dirty="0" smtClean="0">
                <a:latin typeface="Times New Roman" panose="02020603050405020304" pitchFamily="18" charset="0"/>
                <a:cs typeface="Times New Roman" panose="02020603050405020304" pitchFamily="18" charset="0"/>
              </a:rPr>
              <a:t> </a:t>
            </a:r>
            <a:endParaRPr lang="sr-Cyrl-RS" dirty="0" smtClean="0">
              <a:latin typeface="Times New Roman" panose="02020603050405020304" pitchFamily="18" charset="0"/>
              <a:cs typeface="Times New Roman" panose="02020603050405020304" pitchFamily="18" charset="0"/>
            </a:endParaRPr>
          </a:p>
          <a:p>
            <a:endParaRPr lang="sr-Cyrl-RS"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6112925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30</a:t>
            </a:r>
            <a:r>
              <a:rPr lang="sr-Cyrl-CS" b="1" dirty="0" smtClean="0">
                <a:solidFill>
                  <a:srgbClr val="4014FA"/>
                </a:solidFill>
                <a:latin typeface="Times New Roman" panose="02020603050405020304" pitchFamily="18" charset="0"/>
                <a:cs typeface="Times New Roman" panose="02020603050405020304" pitchFamily="18" charset="0"/>
              </a:rPr>
              <a:t>. Разлози релативне ништавости уговора</a:t>
            </a:r>
            <a:endParaRPr lang="en-US" dirty="0"/>
          </a:p>
        </p:txBody>
      </p:sp>
      <p:sp>
        <p:nvSpPr>
          <p:cNvPr id="3" name="Content Placeholder 2"/>
          <p:cNvSpPr>
            <a:spLocks noGrp="1"/>
          </p:cNvSpPr>
          <p:nvPr>
            <p:ph idx="1"/>
          </p:nvPr>
        </p:nvSpPr>
        <p:spPr>
          <a:xfrm>
            <a:off x="457200" y="1752600"/>
            <a:ext cx="8229600" cy="5257800"/>
          </a:xfrm>
        </p:spPr>
        <p:txBody>
          <a:bodyPr>
            <a:noAutofit/>
          </a:bodyPr>
          <a:lstStyle/>
          <a:p>
            <a:endParaRPr lang="sr-Cyrl-RS" dirty="0" smtClean="0">
              <a:latin typeface="Times New Roman" panose="02020603050405020304" pitchFamily="18" charset="0"/>
              <a:cs typeface="Times New Roman" panose="02020603050405020304" pitchFamily="18" charset="0"/>
            </a:endParaRPr>
          </a:p>
          <a:p>
            <a:r>
              <a:rPr lang="sr-Cyrl-RS" dirty="0" smtClean="0">
                <a:latin typeface="Times New Roman" panose="02020603050405020304" pitchFamily="18" charset="0"/>
                <a:cs typeface="Times New Roman" panose="02020603050405020304" pitchFamily="18" charset="0"/>
              </a:rPr>
              <a:t>1.</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Принуда над представником државе</a:t>
            </a:r>
            <a:r>
              <a:rPr lang="en-US" dirty="0" smtClean="0">
                <a:latin typeface="Times New Roman" panose="02020603050405020304" pitchFamily="18" charset="0"/>
                <a:cs typeface="Times New Roman" panose="02020603050405020304" pitchFamily="18" charset="0"/>
              </a:rPr>
              <a:t>; </a:t>
            </a:r>
            <a:endParaRPr lang="sr-Cyrl-RS" dirty="0">
              <a:latin typeface="Times New Roman" panose="02020603050405020304" pitchFamily="18" charset="0"/>
              <a:cs typeface="Times New Roman" panose="02020603050405020304" pitchFamily="18" charset="0"/>
            </a:endParaRPr>
          </a:p>
          <a:p>
            <a:r>
              <a:rPr lang="sr-Cyrl-RS" dirty="0" smtClean="0">
                <a:latin typeface="Times New Roman" panose="02020603050405020304" pitchFamily="18" charset="0"/>
                <a:cs typeface="Times New Roman" panose="02020603050405020304" pitchFamily="18" charset="0"/>
              </a:rPr>
              <a:t>2.</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Принуда над државом извршена путем претње или употребе силе;</a:t>
            </a:r>
          </a:p>
          <a:p>
            <a:r>
              <a:rPr lang="sr-Cyrl-RS" dirty="0" smtClean="0">
                <a:latin typeface="Times New Roman" panose="02020603050405020304" pitchFamily="18" charset="0"/>
                <a:cs typeface="Times New Roman" panose="02020603050405020304" pitchFamily="18" charset="0"/>
              </a:rPr>
              <a:t>3. Сукоб са императивном нормом општег међународног права </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jus </a:t>
            </a:r>
            <a:r>
              <a:rPr lang="en-US" dirty="0" err="1">
                <a:latin typeface="Times New Roman" panose="02020603050405020304" pitchFamily="18" charset="0"/>
                <a:cs typeface="Times New Roman" panose="02020603050405020304" pitchFamily="18" charset="0"/>
              </a:rPr>
              <a:t>cogens</a:t>
            </a:r>
            <a:r>
              <a:rPr lang="en-US"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2383131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normAutofit fontScale="90000"/>
          </a:bodyPr>
          <a:lstStyle/>
          <a:p>
            <a:r>
              <a:rPr lang="sr-Cyrl-RS" b="1" dirty="0" smtClean="0">
                <a:solidFill>
                  <a:srgbClr val="4014FA"/>
                </a:solidFill>
                <a:latin typeface="Times New Roman" panose="02020603050405020304" pitchFamily="18" charset="0"/>
                <a:cs typeface="Times New Roman" panose="02020603050405020304" pitchFamily="18" charset="0"/>
              </a:rPr>
              <a:t>31</a:t>
            </a:r>
            <a:r>
              <a:rPr lang="sr-Cyrl-CS" b="1" dirty="0" smtClean="0">
                <a:solidFill>
                  <a:srgbClr val="4014FA"/>
                </a:solidFill>
                <a:latin typeface="Times New Roman" panose="02020603050405020304" pitchFamily="18" charset="0"/>
                <a:cs typeface="Times New Roman" panose="02020603050405020304" pitchFamily="18" charset="0"/>
              </a:rPr>
              <a:t>. Дејство рата на међународне уговоре</a:t>
            </a:r>
            <a:endParaRPr lang="en-US" dirty="0"/>
          </a:p>
        </p:txBody>
      </p:sp>
      <p:sp>
        <p:nvSpPr>
          <p:cNvPr id="3" name="Content Placeholder 2"/>
          <p:cNvSpPr>
            <a:spLocks noGrp="1"/>
          </p:cNvSpPr>
          <p:nvPr>
            <p:ph idx="1"/>
          </p:nvPr>
        </p:nvSpPr>
        <p:spPr>
          <a:xfrm>
            <a:off x="457200" y="1524000"/>
            <a:ext cx="8229600" cy="53340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 прошлости се сматрало да избијањем рата престају да важе сви уговори између зараћених страна.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Данас се води рачуна о предмету и циљу уговора и разликују следеће ситуације:</a:t>
            </a:r>
          </a:p>
          <a:p>
            <a:pPr>
              <a:spcBef>
                <a:spcPts val="0"/>
              </a:spcBef>
              <a:spcAft>
                <a:spcPts val="600"/>
              </a:spcAft>
            </a:pPr>
            <a:r>
              <a:rPr lang="en-US" b="1" dirty="0" smtClean="0">
                <a:latin typeface="Times New Roman" panose="02020603050405020304" pitchFamily="18" charset="0"/>
                <a:cs typeface="Times New Roman" panose="02020603050405020304" pitchFamily="18" charset="0"/>
              </a:rPr>
              <a:t>1</a:t>
            </a:r>
            <a:r>
              <a:rPr lang="sr-Cyrl-RS" b="1" dirty="0" smtClean="0">
                <a:latin typeface="Times New Roman" panose="02020603050405020304" pitchFamily="18" charset="0"/>
                <a:cs typeface="Times New Roman" panose="02020603050405020304" pitchFamily="18" charset="0"/>
              </a:rPr>
              <a:t>. Неки уговори остају на снази – </a:t>
            </a:r>
            <a:r>
              <a:rPr lang="sr-Cyrl-RS" dirty="0" smtClean="0">
                <a:latin typeface="Times New Roman" panose="02020603050405020304" pitchFamily="18" charset="0"/>
                <a:cs typeface="Times New Roman" panose="02020603050405020304" pitchFamily="18" charset="0"/>
              </a:rPr>
              <a:t>нпр. они из материје људских права</a:t>
            </a:r>
            <a:r>
              <a:rPr lang="en-US" b="1" dirty="0" smtClean="0">
                <a:latin typeface="Times New Roman" panose="02020603050405020304" pitchFamily="18" charset="0"/>
                <a:cs typeface="Times New Roman" panose="02020603050405020304" pitchFamily="18" charset="0"/>
              </a:rPr>
              <a:t>; </a:t>
            </a:r>
            <a:endParaRPr lang="sr-Cyrl-RS" b="1" dirty="0" smtClean="0">
              <a:latin typeface="Times New Roman" panose="02020603050405020304" pitchFamily="18" charset="0"/>
              <a:cs typeface="Times New Roman" panose="02020603050405020304" pitchFamily="18" charset="0"/>
            </a:endParaRPr>
          </a:p>
          <a:p>
            <a:pPr>
              <a:spcBef>
                <a:spcPts val="0"/>
              </a:spcBef>
              <a:spcAft>
                <a:spcPts val="600"/>
              </a:spcAft>
            </a:pPr>
            <a:r>
              <a:rPr lang="en-US" b="1" dirty="0" smtClean="0">
                <a:latin typeface="Times New Roman" panose="02020603050405020304" pitchFamily="18" charset="0"/>
                <a:cs typeface="Times New Roman" panose="02020603050405020304" pitchFamily="18" charset="0"/>
              </a:rPr>
              <a:t>2</a:t>
            </a:r>
            <a:r>
              <a:rPr lang="sr-Cyrl-RS" b="1" dirty="0" smtClean="0">
                <a:latin typeface="Times New Roman" panose="02020603050405020304" pitchFamily="18" charset="0"/>
                <a:cs typeface="Times New Roman" panose="02020603050405020304" pitchFamily="18" charset="0"/>
              </a:rPr>
              <a:t>. Одређени уговори се укидају – </a:t>
            </a:r>
            <a:r>
              <a:rPr lang="sr-Cyrl-RS" dirty="0" smtClean="0">
                <a:latin typeface="Times New Roman" panose="02020603050405020304" pitchFamily="18" charset="0"/>
                <a:cs typeface="Times New Roman" panose="02020603050405020304" pitchFamily="18" charset="0"/>
              </a:rPr>
              <a:t>нпр. они о савезу, пријатељсрву и слично</a:t>
            </a:r>
            <a:r>
              <a:rPr lang="en-US" dirty="0" smtClean="0">
                <a:latin typeface="Times New Roman" panose="02020603050405020304" pitchFamily="18" charset="0"/>
                <a:cs typeface="Times New Roman" panose="02020603050405020304" pitchFamily="18" charset="0"/>
              </a:rPr>
              <a:t>; </a:t>
            </a:r>
            <a:endParaRPr lang="sr-Cyrl-RS" dirty="0" smtClean="0">
              <a:latin typeface="Times New Roman" panose="02020603050405020304" pitchFamily="18" charset="0"/>
              <a:cs typeface="Times New Roman" panose="02020603050405020304" pitchFamily="18" charset="0"/>
            </a:endParaRPr>
          </a:p>
          <a:p>
            <a:pPr>
              <a:spcBef>
                <a:spcPts val="0"/>
              </a:spcBef>
              <a:spcAft>
                <a:spcPts val="600"/>
              </a:spcAft>
            </a:pPr>
            <a:r>
              <a:rPr lang="sr-Cyrl-RS" b="1" dirty="0" smtClean="0">
                <a:latin typeface="Times New Roman" panose="02020603050405020304" pitchFamily="18" charset="0"/>
                <a:cs typeface="Times New Roman" panose="02020603050405020304" pitchFamily="18" charset="0"/>
              </a:rPr>
              <a:t>3. Неки уговори се не укидају, али се њихово извршење суспендује до краја рата – </a:t>
            </a:r>
            <a:r>
              <a:rPr lang="sr-Cyrl-RS" dirty="0" smtClean="0">
                <a:latin typeface="Times New Roman" panose="02020603050405020304" pitchFamily="18" charset="0"/>
                <a:cs typeface="Times New Roman" panose="02020603050405020304" pitchFamily="18" charset="0"/>
              </a:rPr>
              <a:t>многи легислативни уговори, уговори о правној помоћи, технички уговори итд.</a:t>
            </a:r>
          </a:p>
          <a:p>
            <a:pPr>
              <a:spcBef>
                <a:spcPts val="0"/>
              </a:spcBef>
              <a:spcAft>
                <a:spcPts val="600"/>
              </a:spcAft>
            </a:pPr>
            <a:r>
              <a:rPr lang="sr-Cyrl-RS" b="1" dirty="0" smtClean="0">
                <a:latin typeface="Times New Roman" panose="02020603050405020304" pitchFamily="18" charset="0"/>
                <a:cs typeface="Times New Roman" panose="02020603050405020304" pitchFamily="18" charset="0"/>
              </a:rPr>
              <a:t>4.</a:t>
            </a:r>
            <a:r>
              <a:rPr lang="en-US" b="1" dirty="0" smtClean="0">
                <a:latin typeface="Times New Roman" panose="02020603050405020304" pitchFamily="18" charset="0"/>
                <a:cs typeface="Times New Roman" panose="02020603050405020304" pitchFamily="18" charset="0"/>
              </a:rPr>
              <a:t> </a:t>
            </a:r>
            <a:r>
              <a:rPr lang="sr-Cyrl-RS" b="1" dirty="0" smtClean="0">
                <a:latin typeface="Times New Roman" panose="02020603050405020304" pitchFamily="18" charset="0"/>
                <a:cs typeface="Times New Roman" panose="02020603050405020304" pitchFamily="18" charset="0"/>
              </a:rPr>
              <a:t>Избијањем рата извесни уговори почињу да дејствују – </a:t>
            </a:r>
            <a:r>
              <a:rPr lang="sr-Cyrl-RS" dirty="0" smtClean="0">
                <a:latin typeface="Times New Roman" panose="02020603050405020304" pitchFamily="18" charset="0"/>
                <a:cs typeface="Times New Roman" panose="02020603050405020304" pitchFamily="18" charset="0"/>
              </a:rPr>
              <a:t>они из области ратног и хуманитарног права.</a:t>
            </a:r>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70539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685800"/>
          </a:xfrm>
        </p:spPr>
        <p:txBody>
          <a:bodyPr>
            <a:normAutofit/>
          </a:bodyPr>
          <a:lstStyle/>
          <a:p>
            <a:r>
              <a:rPr lang="sr-Cyrl-CS" sz="3600" b="1" dirty="0">
                <a:solidFill>
                  <a:srgbClr val="4014FA"/>
                </a:solidFill>
                <a:latin typeface="Times New Roman" panose="02020603050405020304" pitchFamily="18" charset="0"/>
                <a:cs typeface="Times New Roman" panose="02020603050405020304" pitchFamily="18" charset="0"/>
              </a:rPr>
              <a:t>3. </a:t>
            </a:r>
            <a:r>
              <a:rPr lang="sr-Cyrl-CS" sz="3600" b="1" dirty="0" smtClean="0">
                <a:solidFill>
                  <a:srgbClr val="4014FA"/>
                </a:solidFill>
                <a:latin typeface="Times New Roman" panose="02020603050405020304" pitchFamily="18" charset="0"/>
                <a:cs typeface="Times New Roman" panose="02020603050405020304" pitchFamily="18" charset="0"/>
              </a:rPr>
              <a:t>Форма уговора</a:t>
            </a:r>
            <a:endParaRPr lang="en-US"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34083" y="1371600"/>
            <a:ext cx="8229600" cy="5486400"/>
          </a:xfrm>
        </p:spPr>
        <p:txBody>
          <a:bodyPr>
            <a:noAutofit/>
          </a:bodyPr>
          <a:lstStyle/>
          <a:p>
            <a:r>
              <a:rPr lang="sr-Cyrl-RS" dirty="0" smtClean="0">
                <a:latin typeface="Times New Roman" panose="02020603050405020304" pitchFamily="18" charset="0"/>
                <a:cs typeface="Times New Roman" panose="02020603050405020304" pitchFamily="18" charset="0"/>
              </a:rPr>
              <a:t>Уговор може бити  закључен усмено или писмено. </a:t>
            </a:r>
          </a:p>
          <a:p>
            <a:r>
              <a:rPr lang="sr-Cyrl-RS" dirty="0" smtClean="0">
                <a:latin typeface="Times New Roman" panose="02020603050405020304" pitchFamily="18" charset="0"/>
                <a:cs typeface="Times New Roman" panose="02020603050405020304" pitchFamily="18" charset="0"/>
              </a:rPr>
              <a:t>Сасвим изузетно, може се закључити и конклудентним радњама (нпр. у рату када једна страна нуди примирје истичући белу заставу, а друга то прихвата прекидајући паљбу и сама истичући белу заставу).</a:t>
            </a:r>
          </a:p>
          <a:p>
            <a:r>
              <a:rPr lang="sr-Cyrl-RS" dirty="0">
                <a:latin typeface="Times New Roman" panose="02020603050405020304" pitchFamily="18" charset="0"/>
                <a:cs typeface="Times New Roman" panose="02020603050405020304" pitchFamily="18" charset="0"/>
              </a:rPr>
              <a:t>У којој ће форми </a:t>
            </a:r>
            <a:r>
              <a:rPr lang="sr-Cyrl-RS" dirty="0" smtClean="0">
                <a:latin typeface="Times New Roman" panose="02020603050405020304" pitchFamily="18" charset="0"/>
                <a:cs typeface="Times New Roman" panose="02020603050405020304" pitchFamily="18" charset="0"/>
              </a:rPr>
              <a:t>(усменој или писменој) уговор </a:t>
            </a:r>
            <a:r>
              <a:rPr lang="sr-Cyrl-RS" dirty="0">
                <a:latin typeface="Times New Roman" panose="02020603050405020304" pitchFamily="18" charset="0"/>
                <a:cs typeface="Times New Roman" panose="02020603050405020304" pitchFamily="18" charset="0"/>
              </a:rPr>
              <a:t>бити закључен, ствар је аутономије воље (слободног избора) уговорних страна.) </a:t>
            </a:r>
            <a:r>
              <a:rPr lang="sr-Cyrl-RS" dirty="0" smtClean="0">
                <a:latin typeface="Times New Roman" panose="02020603050405020304" pitchFamily="18" charset="0"/>
                <a:cs typeface="Times New Roman" panose="02020603050405020304" pitchFamily="18" charset="0"/>
              </a:rPr>
              <a:t>уговорних страна.</a:t>
            </a:r>
          </a:p>
          <a:p>
            <a:r>
              <a:rPr lang="sr-Cyrl-RS" dirty="0" smtClean="0">
                <a:latin typeface="Times New Roman" panose="02020603050405020304" pitchFamily="18" charset="0"/>
                <a:cs typeface="Times New Roman" panose="02020603050405020304" pitchFamily="18" charset="0"/>
              </a:rPr>
              <a:t>Ипак, у савременој пракси међународни уговори се најчешће закључују у писменом облику, врло често у мање-више свечаној форми.</a:t>
            </a:r>
          </a:p>
        </p:txBody>
      </p:sp>
    </p:spTree>
    <p:extLst>
      <p:ext uri="{BB962C8B-B14F-4D97-AF65-F5344CB8AC3E}">
        <p14:creationId xmlns:p14="http://schemas.microsoft.com/office/powerpoint/2010/main" val="34762996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295400"/>
          </a:xfrm>
        </p:spPr>
        <p:txBody>
          <a:bodyPr>
            <a:normAutofit fontScale="90000"/>
          </a:bodyPr>
          <a:lstStyle/>
          <a:p>
            <a:r>
              <a:rPr lang="sr-Cyrl-CS" b="1" dirty="0" smtClean="0">
                <a:solidFill>
                  <a:srgbClr val="4014FA"/>
                </a:solidFill>
                <a:latin typeface="Times New Roman" panose="02020603050405020304" pitchFamily="18" charset="0"/>
                <a:cs typeface="Times New Roman" panose="02020603050405020304" pitchFamily="18" charset="0"/>
              </a:rPr>
              <a:t/>
            </a:r>
            <a:br>
              <a:rPr lang="sr-Cyrl-CS" b="1" dirty="0" smtClean="0">
                <a:solidFill>
                  <a:srgbClr val="4014FA"/>
                </a:solidFill>
                <a:latin typeface="Times New Roman" panose="02020603050405020304" pitchFamily="18" charset="0"/>
                <a:cs typeface="Times New Roman" panose="02020603050405020304" pitchFamily="18" charset="0"/>
              </a:rPr>
            </a:br>
            <a:r>
              <a:rPr lang="sr-Cyrl-CS" b="1" dirty="0" smtClean="0">
                <a:solidFill>
                  <a:srgbClr val="4014FA"/>
                </a:solidFill>
                <a:latin typeface="Times New Roman" panose="02020603050405020304" pitchFamily="18" charset="0"/>
                <a:cs typeface="Times New Roman" panose="02020603050405020304" pitchFamily="18" charset="0"/>
              </a:rPr>
              <a:t>4</a:t>
            </a:r>
            <a:r>
              <a:rPr lang="sr-Cyrl-CS" b="1" dirty="0">
                <a:solidFill>
                  <a:srgbClr val="4014FA"/>
                </a:solidFill>
                <a:latin typeface="Times New Roman" panose="02020603050405020304" pitchFamily="18" charset="0"/>
                <a:cs typeface="Times New Roman" panose="02020603050405020304" pitchFamily="18" charset="0"/>
              </a:rPr>
              <a:t>. </a:t>
            </a:r>
            <a:r>
              <a:rPr lang="sr-Cyrl-CS" b="1" dirty="0" smtClean="0">
                <a:solidFill>
                  <a:srgbClr val="4014FA"/>
                </a:solidFill>
                <a:latin typeface="Times New Roman" panose="02020603050405020304" pitchFamily="18" charset="0"/>
                <a:cs typeface="Times New Roman" panose="02020603050405020304" pitchFamily="18" charset="0"/>
              </a:rPr>
              <a:t>Саставни делови уговора</a:t>
            </a:r>
            <a:endParaRPr lang="en-US" dirty="0">
              <a:solidFill>
                <a:srgbClr val="4014FA"/>
              </a:solidFill>
            </a:endParaRPr>
          </a:p>
        </p:txBody>
      </p:sp>
      <p:sp>
        <p:nvSpPr>
          <p:cNvPr id="3" name="Content Placeholder 2"/>
          <p:cNvSpPr>
            <a:spLocks noGrp="1"/>
          </p:cNvSpPr>
          <p:nvPr>
            <p:ph idx="1"/>
          </p:nvPr>
        </p:nvSpPr>
        <p:spPr>
          <a:xfrm>
            <a:off x="457200" y="1752600"/>
            <a:ext cx="8229600" cy="5105400"/>
          </a:xfrm>
        </p:spPr>
        <p:txBody>
          <a:bodyPr>
            <a:noAutofit/>
          </a:bodyPr>
          <a:lstStyle/>
          <a:p>
            <a:r>
              <a:rPr lang="sr-Cyrl-RS" dirty="0" smtClean="0"/>
              <a:t>Питање саставних делова уговора поставља се само код уговора закључених у писменој форми.</a:t>
            </a:r>
          </a:p>
          <a:p>
            <a:r>
              <a:rPr lang="sr-Cyrl-RS" dirty="0" smtClean="0"/>
              <a:t>Не постоји обавезан образац, али су у пракси развијена устаљена решења.</a:t>
            </a:r>
          </a:p>
          <a:p>
            <a:r>
              <a:rPr lang="sr-Cyrl-RS" dirty="0" smtClean="0"/>
              <a:t>Иако уговор не мора да има сваки од ових делова, разликују се:</a:t>
            </a:r>
          </a:p>
          <a:p>
            <a:r>
              <a:rPr lang="sr-Cyrl-RS" dirty="0" smtClean="0"/>
              <a:t>1) наслов;</a:t>
            </a:r>
          </a:p>
          <a:p>
            <a:r>
              <a:rPr lang="sr-Cyrl-RS" dirty="0" smtClean="0"/>
              <a:t>2) уводни део;</a:t>
            </a:r>
          </a:p>
          <a:p>
            <a:r>
              <a:rPr lang="sr-Cyrl-RS" dirty="0" smtClean="0"/>
              <a:t>3) диспозитивни део; </a:t>
            </a:r>
          </a:p>
          <a:p>
            <a:r>
              <a:rPr lang="sr-Cyrl-RS" dirty="0" smtClean="0"/>
              <a:t>4) завршне одредбе;</a:t>
            </a:r>
          </a:p>
          <a:p>
            <a:r>
              <a:rPr lang="sr-Cyrl-RS" dirty="0" smtClean="0"/>
              <a:t>5) потписи и печати;</a:t>
            </a:r>
          </a:p>
          <a:p>
            <a:r>
              <a:rPr lang="sr-Cyrl-RS" dirty="0" smtClean="0"/>
              <a:t>6) анекси и други додаци.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88298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14400"/>
          </a:xfrm>
        </p:spPr>
        <p:txBody>
          <a:bodyPr>
            <a:normAutofit/>
          </a:bodyPr>
          <a:lstStyle/>
          <a:p>
            <a:r>
              <a:rPr lang="sr-Cyrl-CS" sz="3600" b="1" dirty="0">
                <a:solidFill>
                  <a:srgbClr val="4014FA"/>
                </a:solidFill>
                <a:latin typeface="Times New Roman" panose="02020603050405020304" pitchFamily="18" charset="0"/>
                <a:cs typeface="Times New Roman" panose="02020603050405020304" pitchFamily="18" charset="0"/>
              </a:rPr>
              <a:t>5. </a:t>
            </a:r>
            <a:r>
              <a:rPr lang="sr-Cyrl-CS" sz="3600" b="1" dirty="0" smtClean="0">
                <a:solidFill>
                  <a:srgbClr val="4014FA"/>
                </a:solidFill>
                <a:latin typeface="Times New Roman" panose="02020603050405020304" pitchFamily="18" charset="0"/>
                <a:cs typeface="Times New Roman" panose="02020603050405020304" pitchFamily="18" charset="0"/>
              </a:rPr>
              <a:t>Наслов уговора</a:t>
            </a:r>
            <a:endParaRPr lang="en-US" sz="3600"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066800"/>
            <a:ext cx="8610600" cy="57912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То је назив уговора.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Обично прецизира о каквој врсти уговора се ради (конвенцији, конкордату итд.) а са друге стране указује на предмет његовог регулисања (нпр. уговор о савезу, уговор о миру итд.).</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Наслов омогућава да се поуздано зна на који се уговор мисли (његову идентификацију).</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Неки уговори уз званични (утврђен самим уговором) имају и незваничан назив, онај под којим су познати међународној заједници.</a:t>
            </a:r>
            <a:r>
              <a:rPr lang="en-US" dirty="0" smtClean="0">
                <a:latin typeface="Times New Roman" panose="02020603050405020304" pitchFamily="18" charset="0"/>
                <a:cs typeface="Times New Roman" panose="02020603050405020304" pitchFamily="18" charset="0"/>
              </a:rPr>
              <a:t> </a:t>
            </a:r>
            <a:r>
              <a:rPr lang="sr-Cyrl-RS" dirty="0" smtClean="0">
                <a:latin typeface="Times New Roman" panose="02020603050405020304" pitchFamily="18" charset="0"/>
                <a:cs typeface="Times New Roman" panose="02020603050405020304" pitchFamily="18" charset="0"/>
              </a:rPr>
              <a:t>То је најчешће када уговор нема званичан назив или је он предугачак или недовољно прецизан.</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Саставни део назив уговора је обично и година у којој је закључен, а понекад и место где је потписан (град, дворац, палата итд.).</a:t>
            </a:r>
            <a:endParaRPr lang="en-US" cap="al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294495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382000" cy="990600"/>
          </a:xfrm>
        </p:spPr>
        <p:txBody>
          <a:bodyPr>
            <a:normAutofit/>
          </a:bodyPr>
          <a:lstStyle/>
          <a:p>
            <a:r>
              <a:rPr lang="sr-Cyrl-CS" sz="3600" b="1" dirty="0" smtClean="0">
                <a:solidFill>
                  <a:srgbClr val="4014FA"/>
                </a:solidFill>
                <a:latin typeface="Times New Roman" panose="02020603050405020304" pitchFamily="18" charset="0"/>
                <a:cs typeface="Times New Roman" panose="02020603050405020304" pitchFamily="18" charset="0"/>
              </a:rPr>
              <a:t>6</a:t>
            </a:r>
            <a:r>
              <a:rPr lang="sr-Cyrl-CS" sz="3600" b="1" dirty="0">
                <a:solidFill>
                  <a:srgbClr val="4014FA"/>
                </a:solidFill>
                <a:latin typeface="Times New Roman" panose="02020603050405020304" pitchFamily="18" charset="0"/>
                <a:cs typeface="Times New Roman" panose="02020603050405020304" pitchFamily="18" charset="0"/>
              </a:rPr>
              <a:t>. </a:t>
            </a:r>
            <a:r>
              <a:rPr lang="sr-Cyrl-CS" sz="3600" b="1" dirty="0" smtClean="0">
                <a:solidFill>
                  <a:srgbClr val="4014FA"/>
                </a:solidFill>
                <a:latin typeface="Times New Roman" panose="02020603050405020304" pitchFamily="18" charset="0"/>
                <a:cs typeface="Times New Roman" panose="02020603050405020304" pitchFamily="18" charset="0"/>
              </a:rPr>
              <a:t>Уводни део (преамбула)</a:t>
            </a:r>
            <a:endParaRPr lang="en-US" sz="3600" dirty="0"/>
          </a:p>
        </p:txBody>
      </p:sp>
      <p:sp>
        <p:nvSpPr>
          <p:cNvPr id="3" name="Content Placeholder 2"/>
          <p:cNvSpPr>
            <a:spLocks noGrp="1"/>
          </p:cNvSpPr>
          <p:nvPr>
            <p:ph idx="1"/>
          </p:nvPr>
        </p:nvSpPr>
        <p:spPr>
          <a:xfrm>
            <a:off x="457200" y="1524000"/>
            <a:ext cx="8229600" cy="5371531"/>
          </a:xfrm>
        </p:spPr>
        <p:txBody>
          <a:bodyPr>
            <a:norm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То је део одмах иза наслова.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Не садржи конкретна уговорена решења и није подељен на чланове (параграфе).</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 њему се углавном излажу мотиви за закључење уговора, циљеви којима уговор служи, начела која су уговорне стране прихватиле итд.</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У неким уговорима у уводном делу даје се и објашњење употребљених израза. У том случају тај део преамбуле представља већ почетак диспозитивног (оперативног) дела уговора.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409519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762000"/>
          </a:xfrm>
        </p:spPr>
        <p:txBody>
          <a:bodyPr>
            <a:noAutofit/>
          </a:bodyPr>
          <a:lstStyle/>
          <a:p>
            <a:r>
              <a:rPr lang="sr-Cyrl-CS" sz="3600" b="1" dirty="0">
                <a:solidFill>
                  <a:srgbClr val="4014FA"/>
                </a:solidFill>
                <a:latin typeface="Times New Roman" panose="02020603050405020304" pitchFamily="18" charset="0"/>
                <a:cs typeface="Times New Roman" panose="02020603050405020304" pitchFamily="18" charset="0"/>
              </a:rPr>
              <a:t>7. </a:t>
            </a:r>
            <a:r>
              <a:rPr lang="sr-Cyrl-CS" sz="3600" b="1" dirty="0" smtClean="0">
                <a:solidFill>
                  <a:srgbClr val="4014FA"/>
                </a:solidFill>
                <a:latin typeface="Times New Roman" panose="02020603050405020304" pitchFamily="18" charset="0"/>
                <a:cs typeface="Times New Roman" panose="02020603050405020304" pitchFamily="18" charset="0"/>
              </a:rPr>
              <a:t>Диспозитивни (оперативни) део</a:t>
            </a:r>
            <a:endParaRPr lang="en-US"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09600" y="1143000"/>
            <a:ext cx="8305800" cy="5715000"/>
          </a:xfrm>
        </p:spPr>
        <p:txBody>
          <a:bodyPr>
            <a:noAutofit/>
          </a:bodyPr>
          <a:lstStyle/>
          <a:p>
            <a:pPr>
              <a:spcBef>
                <a:spcPts val="600"/>
              </a:spcBef>
              <a:spcAft>
                <a:spcPts val="600"/>
              </a:spcAft>
            </a:pPr>
            <a:endParaRPr lang="sr-Cyrl-RS" dirty="0" smtClean="0">
              <a:latin typeface="Times New Roman" panose="02020603050405020304" pitchFamily="18" charset="0"/>
              <a:cs typeface="Times New Roman" panose="02020603050405020304" pitchFamily="18" charset="0"/>
            </a:endParaRPr>
          </a:p>
          <a:p>
            <a:pPr>
              <a:spcBef>
                <a:spcPts val="600"/>
              </a:spcBef>
              <a:spcAft>
                <a:spcPts val="600"/>
              </a:spcAft>
            </a:pPr>
            <a:r>
              <a:rPr lang="sr-Cyrl-RS" dirty="0" smtClean="0">
                <a:latin typeface="Times New Roman" panose="02020603050405020304" pitchFamily="18" charset="0"/>
                <a:cs typeface="Times New Roman" panose="02020603050405020304" pitchFamily="18" charset="0"/>
              </a:rPr>
              <a:t>То је суштински, радни, најважнији део уговора, онај који садржи одредбе којима се утврђују конкретна права и обавезе.</a:t>
            </a:r>
          </a:p>
          <a:p>
            <a:r>
              <a:rPr lang="sr-Cyrl-RS" dirty="0" smtClean="0">
                <a:latin typeface="Times New Roman" panose="02020603050405020304" pitchFamily="18" charset="0"/>
                <a:cs typeface="Times New Roman" panose="02020603050405020304" pitchFamily="18" charset="0"/>
              </a:rPr>
              <a:t>Обично је подељен у чланове.</a:t>
            </a:r>
          </a:p>
          <a:p>
            <a:r>
              <a:rPr lang="sr-Cyrl-RS" dirty="0" smtClean="0">
                <a:latin typeface="Times New Roman" panose="02020603050405020304" pitchFamily="18" charset="0"/>
                <a:cs typeface="Times New Roman" panose="02020603050405020304" pitchFamily="18" charset="0"/>
              </a:rPr>
              <a:t>Када је реч о обимном уговору, ти чланови се групишу у главе и одељке.</a:t>
            </a:r>
          </a:p>
          <a:p>
            <a:r>
              <a:rPr lang="sr-Cyrl-RS" dirty="0" smtClean="0">
                <a:latin typeface="Times New Roman" panose="02020603050405020304" pitchFamily="18" charset="0"/>
                <a:cs typeface="Times New Roman" panose="02020603050405020304" pitchFamily="18" charset="0"/>
              </a:rPr>
              <a:t>Постоје уговори чији се диспозитивни део састоји од само једног или два члана, као и они са неколико стотина чланова.</a:t>
            </a:r>
          </a:p>
        </p:txBody>
      </p:sp>
    </p:spTree>
    <p:extLst>
      <p:ext uri="{BB962C8B-B14F-4D97-AF65-F5344CB8AC3E}">
        <p14:creationId xmlns:p14="http://schemas.microsoft.com/office/powerpoint/2010/main" val="27691418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838200"/>
          </a:xfrm>
        </p:spPr>
        <p:txBody>
          <a:bodyPr>
            <a:normAutofit/>
          </a:bodyPr>
          <a:lstStyle/>
          <a:p>
            <a:r>
              <a:rPr lang="sr-Cyrl-CS" sz="3600" b="1" dirty="0">
                <a:solidFill>
                  <a:srgbClr val="4014FA"/>
                </a:solidFill>
                <a:latin typeface="Times New Roman" panose="02020603050405020304" pitchFamily="18" charset="0"/>
                <a:cs typeface="Times New Roman" panose="02020603050405020304" pitchFamily="18" charset="0"/>
              </a:rPr>
              <a:t>8. </a:t>
            </a:r>
            <a:r>
              <a:rPr lang="sr-Cyrl-CS" sz="3600" b="1" dirty="0" smtClean="0">
                <a:solidFill>
                  <a:srgbClr val="4014FA"/>
                </a:solidFill>
                <a:latin typeface="Times New Roman" panose="02020603050405020304" pitchFamily="18" charset="0"/>
                <a:cs typeface="Times New Roman" panose="02020603050405020304" pitchFamily="18" charset="0"/>
              </a:rPr>
              <a:t>Завршне (прелазне) одредбе</a:t>
            </a:r>
            <a:endParaRPr lang="en-US" dirty="0">
              <a:solidFill>
                <a:srgbClr val="4014FA"/>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457200" y="1295400"/>
            <a:ext cx="8229600" cy="5562600"/>
          </a:xfrm>
        </p:spPr>
        <p:txBody>
          <a:bodyPr>
            <a:noAutofit/>
          </a:bodyPr>
          <a:lstStyle/>
          <a:p>
            <a:pPr>
              <a:spcBef>
                <a:spcPts val="0"/>
              </a:spcBef>
              <a:spcAft>
                <a:spcPts val="600"/>
              </a:spcAft>
            </a:pPr>
            <a:r>
              <a:rPr lang="sr-Cyrl-RS" dirty="0" smtClean="0">
                <a:latin typeface="Times New Roman" panose="02020603050405020304" pitchFamily="18" charset="0"/>
                <a:cs typeface="Times New Roman" panose="02020603050405020304" pitchFamily="18" charset="0"/>
              </a:rPr>
              <a:t>Оне долазе иза диспозитивног дела.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Њима се уређују нека општа питања која нису у непосредној вези с предметом уговора, али су важна за идентификацију и примену уговора.</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Поред података о томе где је, када, на којим језицима и у колико примерака уговор потписан, ту спадају одредбе о:</a:t>
            </a:r>
          </a:p>
          <a:p>
            <a:pPr>
              <a:spcBef>
                <a:spcPts val="0"/>
              </a:spcBef>
            </a:pPr>
            <a:r>
              <a:rPr lang="sr-Cyrl-RS" dirty="0" smtClean="0">
                <a:latin typeface="Times New Roman" panose="02020603050405020304" pitchFamily="18" charset="0"/>
                <a:cs typeface="Times New Roman" panose="02020603050405020304" pitchFamily="18" charset="0"/>
              </a:rPr>
              <a:t> - трајању уговора (његовом ступању на снагу и престанку),</a:t>
            </a:r>
          </a:p>
          <a:p>
            <a:pPr>
              <a:spcBef>
                <a:spcPts val="0"/>
              </a:spcBef>
            </a:pPr>
            <a:r>
              <a:rPr lang="sr-Cyrl-RS" dirty="0" smtClean="0">
                <a:latin typeface="Times New Roman" panose="02020603050405020304" pitchFamily="18" charset="0"/>
                <a:cs typeface="Times New Roman" panose="02020603050405020304" pitchFamily="18" charset="0"/>
              </a:rPr>
              <a:t>-  року за ратификацију, </a:t>
            </a:r>
          </a:p>
          <a:p>
            <a:pPr>
              <a:spcBef>
                <a:spcPts val="0"/>
              </a:spcBef>
            </a:pPr>
            <a:r>
              <a:rPr lang="sr-Cyrl-RS" dirty="0" smtClean="0">
                <a:latin typeface="Times New Roman" panose="02020603050405020304" pitchFamily="18" charset="0"/>
                <a:cs typeface="Times New Roman" panose="02020603050405020304" pitchFamily="18" charset="0"/>
              </a:rPr>
              <a:t>-  депоновању и регистровању уговора, </a:t>
            </a:r>
          </a:p>
          <a:p>
            <a:pPr>
              <a:spcBef>
                <a:spcPts val="0"/>
              </a:spcBef>
            </a:pPr>
            <a:r>
              <a:rPr lang="sr-Cyrl-RS" dirty="0" smtClean="0">
                <a:latin typeface="Times New Roman" panose="02020603050405020304" pitchFamily="18" charset="0"/>
                <a:cs typeface="Times New Roman" panose="02020603050405020304" pitchFamily="18" charset="0"/>
              </a:rPr>
              <a:t>- ревизији уговора, </a:t>
            </a:r>
          </a:p>
          <a:p>
            <a:pPr>
              <a:spcBef>
                <a:spcPts val="0"/>
              </a:spcBef>
            </a:pPr>
            <a:r>
              <a:rPr lang="sr-Cyrl-RS" dirty="0" smtClean="0">
                <a:latin typeface="Times New Roman" panose="02020603050405020304" pitchFamily="18" charset="0"/>
                <a:cs typeface="Times New Roman" panose="02020603050405020304" pitchFamily="18" charset="0"/>
              </a:rPr>
              <a:t>- начинима решавања спорова, </a:t>
            </a:r>
          </a:p>
          <a:p>
            <a:pPr>
              <a:spcBef>
                <a:spcPts val="0"/>
              </a:spcBef>
              <a:spcAft>
                <a:spcPts val="600"/>
              </a:spcAft>
            </a:pPr>
            <a:r>
              <a:rPr lang="sr-Cyrl-RS" dirty="0" smtClean="0">
                <a:latin typeface="Times New Roman" panose="02020603050405020304" pitchFamily="18" charset="0"/>
                <a:cs typeface="Times New Roman" panose="02020603050405020304" pitchFamily="18" charset="0"/>
              </a:rPr>
              <a:t>- престанку важења других уговора итд.</a:t>
            </a:r>
          </a:p>
          <a:p>
            <a:r>
              <a:rPr lang="sr-Cyrl-RS" dirty="0" smtClean="0">
                <a:latin typeface="Times New Roman" panose="02020603050405020304" pitchFamily="18" charset="0"/>
                <a:cs typeface="Times New Roman" panose="02020603050405020304" pitchFamily="18" charset="0"/>
              </a:rPr>
              <a:t>Завршне одредбе се називају и финалним клаузулама.</a:t>
            </a:r>
            <a:r>
              <a:rPr lang="en-US" dirty="0" smtClean="0">
                <a:latin typeface="Times New Roman" panose="02020603050405020304" pitchFamily="18" charset="0"/>
                <a:cs typeface="Times New Roman" panose="02020603050405020304" pitchFamily="18" charset="0"/>
              </a:rPr>
              <a:t>a</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8371888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1471</TotalTime>
  <Words>2960</Words>
  <Application>Microsoft Office PowerPoint</Application>
  <PresentationFormat>On-screen Show (4:3)</PresentationFormat>
  <Paragraphs>194</Paragraphs>
  <Slides>32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32</vt:i4>
      </vt:variant>
    </vt:vector>
  </HeadingPairs>
  <TitlesOfParts>
    <vt:vector size="36" baseType="lpstr">
      <vt:lpstr>Arial</vt:lpstr>
      <vt:lpstr>Calibri</vt:lpstr>
      <vt:lpstr>Times New Roman</vt:lpstr>
      <vt:lpstr>Clarity</vt:lpstr>
      <vt:lpstr>   МЕЂУНАРОДНО јавно право </vt:lpstr>
      <vt:lpstr>1. Појам међународног уговорног права</vt:lpstr>
      <vt:lpstr> 2. Најважнији извори уговорног права</vt:lpstr>
      <vt:lpstr>3. Форма уговора</vt:lpstr>
      <vt:lpstr> 4. Саставни делови уговора</vt:lpstr>
      <vt:lpstr>5. Наслов уговора</vt:lpstr>
      <vt:lpstr>6. Уводни део (преамбула)</vt:lpstr>
      <vt:lpstr>7. Диспозитивни (оперативни) део</vt:lpstr>
      <vt:lpstr>8. Завршне (прелазне) одредбе</vt:lpstr>
      <vt:lpstr>9. Потписи и печати</vt:lpstr>
      <vt:lpstr>10. Анекси и други додаци</vt:lpstr>
      <vt:lpstr>11. Текст уговора</vt:lpstr>
      <vt:lpstr>12. Уговорне клаузуле</vt:lpstr>
      <vt:lpstr>13. Поступак закључења уговора</vt:lpstr>
      <vt:lpstr> 14. Ратификација уговора  </vt:lpstr>
      <vt:lpstr>15. Ратификациони инструменти</vt:lpstr>
      <vt:lpstr>16. Регистровање уговора</vt:lpstr>
      <vt:lpstr>17. Депоновање уговора</vt:lpstr>
      <vt:lpstr>18. Дејство уговора</vt:lpstr>
      <vt:lpstr>19. Дејство уговора према субјектима</vt:lpstr>
      <vt:lpstr>20. Дејство уговора према уговорницама</vt:lpstr>
      <vt:lpstr>21. Дејство уговора према трећима субјектима</vt:lpstr>
      <vt:lpstr>22. Клаузула највећег повлашћења</vt:lpstr>
      <vt:lpstr>23. Гедерална клаузула </vt:lpstr>
      <vt:lpstr>24. Тумачење уговора</vt:lpstr>
      <vt:lpstr>25. Всте тумачења према субјектима</vt:lpstr>
      <vt:lpstr>26. Средства за обезбеђење извршења уговора</vt:lpstr>
      <vt:lpstr>27. Ревизија уговора</vt:lpstr>
      <vt:lpstr>28. Поништај уговора</vt:lpstr>
      <vt:lpstr>29. Разлози апсолутне ништавости уговора</vt:lpstr>
      <vt:lpstr>30. Разлози релативне ништавости уговора</vt:lpstr>
      <vt:lpstr>31. Дејство рата на међународне уговоре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Pojam ljudskih prava</dc:title>
  <dc:creator>Acer</dc:creator>
  <cp:lastModifiedBy>Boris</cp:lastModifiedBy>
  <cp:revision>258</cp:revision>
  <dcterms:created xsi:type="dcterms:W3CDTF">2020-09-26T09:10:50Z</dcterms:created>
  <dcterms:modified xsi:type="dcterms:W3CDTF">2020-11-08T08:10:17Z</dcterms:modified>
</cp:coreProperties>
</file>