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3" r:id="rId17"/>
    <p:sldId id="272" r:id="rId18"/>
    <p:sldId id="271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4" r:id="rId29"/>
    <p:sldId id="28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68C30-E886-40CF-971B-676C14A20977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549FD8-A33D-425D-9EB9-A771A6365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49FD8-A33D-425D-9EB9-A771A636594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382000" cy="2209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 err="1" smtClean="0">
                <a:solidFill>
                  <a:schemeClr val="bg1"/>
                </a:solidFill>
                <a:effectLst/>
              </a:rPr>
              <a:t>Struktura</a:t>
            </a:r>
            <a:r>
              <a:rPr lang="en-US" sz="4900" dirty="0" smtClean="0">
                <a:solidFill>
                  <a:schemeClr val="bg1"/>
                </a:solidFill>
                <a:effectLst/>
              </a:rPr>
              <a:t> model </a:t>
            </a:r>
            <a:r>
              <a:rPr lang="en-US" sz="4900" dirty="0" err="1" smtClean="0">
                <a:solidFill>
                  <a:schemeClr val="bg1"/>
                </a:solidFill>
                <a:effectLst/>
              </a:rPr>
              <a:t>konvencija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sr-Latn-RS" sz="4400" smtClean="0">
                <a:solidFill>
                  <a:schemeClr val="bg1"/>
                </a:solidFill>
              </a:rPr>
              <a:t/>
            </a:r>
            <a:br>
              <a:rPr lang="sr-Latn-RS" sz="4400" smtClean="0">
                <a:solidFill>
                  <a:schemeClr val="bg1"/>
                </a:solidFill>
              </a:rPr>
            </a:br>
            <a:r>
              <a:rPr lang="sr-Latn-RS" sz="4400" smtClean="0">
                <a:solidFill>
                  <a:schemeClr val="bg1"/>
                </a:solidFill>
              </a:rPr>
              <a:t>-Delokrug primene konvencije-</a:t>
            </a:r>
            <a:br>
              <a:rPr lang="sr-Latn-RS" sz="4400" smtClean="0">
                <a:solidFill>
                  <a:schemeClr val="bg1"/>
                </a:solidFill>
              </a:rPr>
            </a:br>
            <a:r>
              <a:rPr lang="sr-Latn-RS" sz="4400" smtClean="0">
                <a:solidFill>
                  <a:schemeClr val="bg1"/>
                </a:solidFill>
              </a:rPr>
              <a:t>-Pravila </a:t>
            </a:r>
            <a:r>
              <a:rPr lang="sr-Latn-RS" sz="4400" dirty="0" smtClean="0">
                <a:solidFill>
                  <a:schemeClr val="bg1"/>
                </a:solidFill>
              </a:rPr>
              <a:t>alokacije </a:t>
            </a:r>
            <a:r>
              <a:rPr lang="sr-Latn-RS" sz="4400" smtClean="0">
                <a:solidFill>
                  <a:schemeClr val="bg1"/>
                </a:solidFill>
              </a:rPr>
              <a:t>poreske nadležnosti- </a:t>
            </a:r>
            <a:r>
              <a:rPr lang="sr-Latn-RS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00400"/>
            <a:ext cx="7854696" cy="1676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Prof. </a:t>
            </a:r>
            <a:r>
              <a:rPr lang="en-US" dirty="0" err="1" smtClean="0">
                <a:solidFill>
                  <a:srgbClr val="C00000"/>
                </a:solidFill>
              </a:rPr>
              <a:t>dr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Sne</a:t>
            </a:r>
            <a:r>
              <a:rPr lang="sr-Latn-RS" dirty="0" smtClean="0">
                <a:solidFill>
                  <a:srgbClr val="C00000"/>
                </a:solidFill>
              </a:rPr>
              <a:t>žan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sr-Latn-RS" dirty="0" smtClean="0">
                <a:solidFill>
                  <a:srgbClr val="C00000"/>
                </a:solidFill>
              </a:rPr>
              <a:t> R. </a:t>
            </a:r>
            <a:r>
              <a:rPr lang="en-US" dirty="0" smtClean="0">
                <a:solidFill>
                  <a:srgbClr val="C00000"/>
                </a:solidFill>
              </a:rPr>
              <a:t>S</a:t>
            </a:r>
            <a:r>
              <a:rPr lang="sr-Latn-RS" dirty="0" smtClean="0">
                <a:solidFill>
                  <a:srgbClr val="C00000"/>
                </a:solidFill>
              </a:rPr>
              <a:t>tojanović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s</a:t>
            </a:r>
            <a:r>
              <a:rPr lang="sr-Latn-RS" dirty="0" smtClean="0">
                <a:solidFill>
                  <a:srgbClr val="C00000"/>
                </a:solidFill>
              </a:rPr>
              <a:t>nezana.stojanovic</a:t>
            </a:r>
            <a:r>
              <a:rPr lang="en-US" dirty="0" smtClean="0">
                <a:solidFill>
                  <a:srgbClr val="C00000"/>
                </a:solidFill>
              </a:rPr>
              <a:t>@</a:t>
            </a:r>
            <a:r>
              <a:rPr lang="en-US" dirty="0" err="1" smtClean="0">
                <a:solidFill>
                  <a:srgbClr val="C00000"/>
                </a:solidFill>
              </a:rPr>
              <a:t>ppf.edu.rs</a:t>
            </a:r>
            <a:endParaRPr lang="sr-Latn-RS" dirty="0" smtClean="0">
              <a:solidFill>
                <a:srgbClr val="C00000"/>
              </a:solidFill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78516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4400" dirty="0" smtClean="0">
                <a:solidFill>
                  <a:schemeClr val="bg1"/>
                </a:solidFill>
                <a:effectLst/>
              </a:rPr>
              <a:t>Pravila </a:t>
            </a:r>
            <a:r>
              <a:rPr lang="sr-Latn-RS" sz="4400" dirty="0" smtClean="0">
                <a:solidFill>
                  <a:schemeClr val="bg1"/>
                </a:solidFill>
                <a:effectLst/>
              </a:rPr>
              <a:t>alokacije poreske nadležnosti</a:t>
            </a:r>
            <a:endParaRPr lang="en-US" sz="4400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382000" cy="52578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sr-Latn-RS" dirty="0" smtClean="0">
                <a:solidFill>
                  <a:schemeClr val="bg1"/>
                </a:solidFill>
              </a:rPr>
              <a:t>- Pravila alokacije obuhvataju najveći deo odredbi model konvencija (OECD i UN model – čl. 6-21, izuzev čl. 9)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- Ovim pravilima određuje se </a:t>
            </a:r>
            <a:r>
              <a:rPr lang="sr-Latn-RS" b="1" dirty="0" smtClean="0">
                <a:solidFill>
                  <a:schemeClr val="bg1"/>
                </a:solidFill>
              </a:rPr>
              <a:t>nadležnost za oporezivanje jedne ili obe države-ugovornice u slučaju ostvarivanja tačno određenih prihoda. 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- OECD model konvencija prednost daje državi rezidentstva, odnosno postavlja ograničenja poreskoj nadležnosti države izvora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- UN model konvencija prednost daje državi izvora, a postavlja ograničenja poreskoj nadležnosti države rezidentstva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- Razlike između OECD i UN modela u pravilima alokacije posledica su toga što OECD model održava interese razvijenih država, dok UN model održava interese država u razvoju i nerazvijenih država (razlike su naročito izražene kod oporezivanja prihoda od poslovanja – dividendi, kamata i autorskih naknada)</a:t>
            </a:r>
          </a:p>
          <a:p>
            <a:pPr algn="l">
              <a:buFontTx/>
              <a:buChar char="-"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4400" dirty="0" smtClean="0">
                <a:solidFill>
                  <a:schemeClr val="bg1"/>
                </a:solidFill>
                <a:effectLst/>
              </a:rPr>
              <a:t>Pravila alokacije poreske nadležnosti </a:t>
            </a:r>
            <a:r>
              <a:rPr lang="sr-Latn-RS" sz="4400" dirty="0" smtClean="0">
                <a:solidFill>
                  <a:schemeClr val="bg1"/>
                </a:solidFill>
                <a:effectLst/>
              </a:rPr>
              <a:t/>
            </a:r>
            <a:br>
              <a:rPr lang="sr-Latn-RS" sz="4400" dirty="0" smtClean="0">
                <a:solidFill>
                  <a:schemeClr val="bg1"/>
                </a:solidFill>
                <a:effectLst/>
              </a:rPr>
            </a:br>
            <a:r>
              <a:rPr lang="sr-Latn-RS" sz="4400" dirty="0" smtClean="0">
                <a:solidFill>
                  <a:schemeClr val="bg1"/>
                </a:solidFill>
                <a:effectLst/>
              </a:rPr>
              <a:t>- Aktivni prihodi -</a:t>
            </a:r>
            <a:endParaRPr lang="en-US" sz="4400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534400" cy="54864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sr-Latn-RS" dirty="0" smtClean="0">
                <a:solidFill>
                  <a:schemeClr val="bg1"/>
                </a:solidFill>
              </a:rPr>
              <a:t>- </a:t>
            </a:r>
            <a:r>
              <a:rPr lang="en-US" dirty="0" err="1" smtClean="0">
                <a:solidFill>
                  <a:schemeClr val="bg1"/>
                </a:solidFill>
              </a:rPr>
              <a:t>Odredbe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Latn-RS" dirty="0" smtClean="0">
                <a:solidFill>
                  <a:schemeClr val="bg1"/>
                </a:solidFill>
              </a:rPr>
              <a:t>kojima se uređuje alokacija tiču se, isključivo, oporezivanja pojedinačnih prihoda, jer se kod oporezivanja prihoda, uglavnom, pojavljuje problem dvostrukog oporezivanja. Kod oporezivanja dohotka (kao sume ukupnih prihoda) i kapitala, vrlo retko može doći do dvostrukog oporezivanja.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- </a:t>
            </a:r>
            <a:r>
              <a:rPr lang="sr-Latn-RS" b="1" u="sng" dirty="0" smtClean="0">
                <a:solidFill>
                  <a:schemeClr val="bg1"/>
                </a:solidFill>
              </a:rPr>
              <a:t>Dve osnovne kategorije prihoda: aktivni i pasivni.</a:t>
            </a:r>
          </a:p>
          <a:p>
            <a:pPr algn="l"/>
            <a:r>
              <a:rPr lang="sr-Latn-RS" b="1" dirty="0" smtClean="0">
                <a:solidFill>
                  <a:schemeClr val="bg1"/>
                </a:solidFill>
              </a:rPr>
              <a:t>- Aktivni prihodi</a:t>
            </a:r>
            <a:r>
              <a:rPr lang="sr-Latn-RS" dirty="0" smtClean="0">
                <a:solidFill>
                  <a:schemeClr val="bg1"/>
                </a:solidFill>
              </a:rPr>
              <a:t> su oni koji nastaju kao rezultat “aktivnosti” u toku poslovanja ili zaposlenja: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(1) profiti od poslovanja;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(2) prihodi od transporta putnika ili dobara (prekomorskim ili unutrašnjim vodenim i vazdušnim saobraćajem);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(3) prihodi od obavljanja (ne)samostalnih ličnih usluga i/ili zaposlenja;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(4) direktorske naknade;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(5) prihodi umetnika i sportista;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(6) prihodi državnih službenika;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(7) prihodi studenata.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4400" dirty="0" smtClean="0">
                <a:solidFill>
                  <a:schemeClr val="bg1"/>
                </a:solidFill>
                <a:effectLst/>
              </a:rPr>
              <a:t>Pravila alokacije poreske nadležnosti </a:t>
            </a:r>
            <a:r>
              <a:rPr lang="sr-Latn-RS" sz="4400" dirty="0" smtClean="0">
                <a:solidFill>
                  <a:schemeClr val="bg1"/>
                </a:solidFill>
                <a:effectLst/>
              </a:rPr>
              <a:t/>
            </a:r>
            <a:br>
              <a:rPr lang="sr-Latn-RS" sz="4400" dirty="0" smtClean="0">
                <a:solidFill>
                  <a:schemeClr val="bg1"/>
                </a:solidFill>
                <a:effectLst/>
              </a:rPr>
            </a:br>
            <a:r>
              <a:rPr lang="sr-Latn-RS" sz="4400" dirty="0" smtClean="0">
                <a:solidFill>
                  <a:schemeClr val="bg1"/>
                </a:solidFill>
                <a:effectLst/>
              </a:rPr>
              <a:t>- Pasivni prihodi -</a:t>
            </a:r>
            <a:endParaRPr lang="en-US" sz="4400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686800" cy="5410200"/>
          </a:xfrm>
        </p:spPr>
        <p:txBody>
          <a:bodyPr>
            <a:normAutofit lnSpcReduction="10000"/>
          </a:bodyPr>
          <a:lstStyle/>
          <a:p>
            <a:pPr algn="l"/>
            <a:r>
              <a:rPr lang="sr-Latn-RS" dirty="0" smtClean="0">
                <a:solidFill>
                  <a:schemeClr val="bg1"/>
                </a:solidFill>
              </a:rPr>
              <a:t>- </a:t>
            </a:r>
            <a:r>
              <a:rPr lang="sr-Latn-RS" b="1" dirty="0" smtClean="0">
                <a:solidFill>
                  <a:schemeClr val="bg1"/>
                </a:solidFill>
              </a:rPr>
              <a:t>Pasivni prihodi</a:t>
            </a:r>
            <a:r>
              <a:rPr lang="sr-Latn-RS" dirty="0" smtClean="0">
                <a:solidFill>
                  <a:schemeClr val="bg1"/>
                </a:solidFill>
              </a:rPr>
              <a:t> su oni koji se ostvaruju bez “aktivnosti” poreskog obveznika:</a:t>
            </a:r>
          </a:p>
          <a:p>
            <a:pPr marL="514350" indent="-514350" algn="l"/>
            <a:r>
              <a:rPr lang="sr-Latn-RS" dirty="0" smtClean="0">
                <a:solidFill>
                  <a:schemeClr val="bg1"/>
                </a:solidFill>
              </a:rPr>
              <a:t>(1) prihod od nepokretne imovine;</a:t>
            </a:r>
          </a:p>
          <a:p>
            <a:pPr marL="514350" indent="-514350" algn="l"/>
            <a:r>
              <a:rPr lang="sr-Latn-RS" dirty="0" smtClean="0">
                <a:solidFill>
                  <a:schemeClr val="bg1"/>
                </a:solidFill>
              </a:rPr>
              <a:t>(2) dividende;</a:t>
            </a:r>
          </a:p>
          <a:p>
            <a:pPr marL="514350" indent="-514350" algn="l"/>
            <a:r>
              <a:rPr lang="sr-Latn-RS" dirty="0" smtClean="0">
                <a:solidFill>
                  <a:schemeClr val="bg1"/>
                </a:solidFill>
              </a:rPr>
              <a:t>(3) kamate;</a:t>
            </a:r>
          </a:p>
          <a:p>
            <a:pPr marL="514350" indent="-514350" algn="l"/>
            <a:r>
              <a:rPr lang="sr-Latn-RS" dirty="0" smtClean="0">
                <a:solidFill>
                  <a:schemeClr val="bg1"/>
                </a:solidFill>
              </a:rPr>
              <a:t>(4) autorske naknade;</a:t>
            </a:r>
          </a:p>
          <a:p>
            <a:pPr marL="514350" indent="-514350" algn="l"/>
            <a:r>
              <a:rPr lang="sr-Latn-RS" dirty="0" smtClean="0">
                <a:solidFill>
                  <a:schemeClr val="bg1"/>
                </a:solidFill>
              </a:rPr>
              <a:t>(5) kapitalni dobici;</a:t>
            </a:r>
          </a:p>
          <a:p>
            <a:pPr marL="514350" indent="-514350" algn="l"/>
            <a:r>
              <a:rPr lang="sr-Latn-RS" dirty="0" smtClean="0">
                <a:solidFill>
                  <a:schemeClr val="bg1"/>
                </a:solidFill>
              </a:rPr>
              <a:t>(6) penzije.</a:t>
            </a:r>
          </a:p>
          <a:p>
            <a:pPr marL="514350" indent="-514350" algn="l"/>
            <a:endParaRPr lang="sr-Latn-RS" dirty="0" smtClean="0">
              <a:solidFill>
                <a:schemeClr val="bg1"/>
              </a:solidFill>
            </a:endParaRPr>
          </a:p>
          <a:p>
            <a:pPr marL="514350" indent="-514350" algn="l">
              <a:buFont typeface="Arial" charset="0"/>
              <a:buChar char="•"/>
            </a:pPr>
            <a:r>
              <a:rPr lang="sr-Latn-RS" dirty="0" smtClean="0">
                <a:solidFill>
                  <a:schemeClr val="bg1"/>
                </a:solidFill>
              </a:rPr>
              <a:t>U odnosu na oporezivanje aktivnih i pasivnih prihoda model konvencijama se izričito određuje nadležnost države rezidentstva ili države izvora, zavisno od kategorije prihoda.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err="1" smtClean="0">
                <a:solidFill>
                  <a:schemeClr val="bg1"/>
                </a:solidFill>
                <a:effectLst/>
              </a:rPr>
              <a:t>Pravila</a:t>
            </a:r>
            <a:r>
              <a:rPr lang="en-US" sz="44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effectLst/>
              </a:rPr>
              <a:t>alokacije</a:t>
            </a:r>
            <a:r>
              <a:rPr lang="en-US" sz="44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effectLst/>
              </a:rPr>
              <a:t>poreske</a:t>
            </a:r>
            <a:r>
              <a:rPr lang="en-US" sz="44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effectLst/>
              </a:rPr>
              <a:t>nadležnosti</a:t>
            </a:r>
            <a:r>
              <a:rPr lang="sr-Latn-RS" sz="4400" dirty="0" smtClean="0">
                <a:solidFill>
                  <a:schemeClr val="bg1"/>
                </a:solidFill>
                <a:effectLst/>
              </a:rPr>
              <a:t/>
            </a:r>
            <a:br>
              <a:rPr lang="sr-Latn-RS" sz="4400" dirty="0" smtClean="0">
                <a:solidFill>
                  <a:schemeClr val="bg1"/>
                </a:solidFill>
                <a:effectLst/>
              </a:rPr>
            </a:br>
            <a:r>
              <a:rPr lang="sr-Latn-RS" sz="4400" dirty="0" smtClean="0">
                <a:solidFill>
                  <a:schemeClr val="bg1"/>
                </a:solidFill>
                <a:effectLst/>
              </a:rPr>
              <a:t>- Blanko klauzula -</a:t>
            </a:r>
            <a:endParaRPr lang="en-US" sz="4400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7854696" cy="5029200"/>
          </a:xfrm>
        </p:spPr>
        <p:txBody>
          <a:bodyPr>
            <a:normAutofit fontScale="77500" lnSpcReduction="20000"/>
          </a:bodyPr>
          <a:lstStyle/>
          <a:p>
            <a:pPr marL="514350" indent="-514350" algn="l">
              <a:buFont typeface="Arial" charset="0"/>
              <a:buChar char="•"/>
            </a:pPr>
            <a:r>
              <a:rPr lang="sr-Latn-RS" dirty="0" smtClean="0">
                <a:solidFill>
                  <a:schemeClr val="bg1"/>
                </a:solidFill>
              </a:rPr>
              <a:t>Prihodi koji u konvenciji nisu izričito navedeni ni kao aktivni, ni kao pasivni, i u pogledu kojih nije utvrđena izričita nadležnost jedne od država-ugovornica, spadaju u tzv. </a:t>
            </a:r>
            <a:r>
              <a:rPr lang="sr-Latn-RS" b="1" dirty="0" smtClean="0">
                <a:solidFill>
                  <a:schemeClr val="bg1"/>
                </a:solidFill>
              </a:rPr>
              <a:t>“druge prihode”</a:t>
            </a:r>
            <a:r>
              <a:rPr lang="sr-Latn-RS" dirty="0" smtClean="0">
                <a:solidFill>
                  <a:schemeClr val="bg1"/>
                </a:solidFill>
              </a:rPr>
              <a:t>, a njihovo oporezivanje regulisano je</a:t>
            </a:r>
            <a:r>
              <a:rPr lang="sr-Latn-RS" b="1" dirty="0" smtClean="0">
                <a:solidFill>
                  <a:schemeClr val="bg1"/>
                </a:solidFill>
              </a:rPr>
              <a:t> </a:t>
            </a:r>
            <a:r>
              <a:rPr lang="sr-Latn-RS" b="1" u="sng" dirty="0" smtClean="0">
                <a:solidFill>
                  <a:schemeClr val="bg1"/>
                </a:solidFill>
              </a:rPr>
              <a:t>blanko klauzulom </a:t>
            </a:r>
            <a:r>
              <a:rPr lang="sr-Latn-RS" b="1" dirty="0" smtClean="0">
                <a:solidFill>
                  <a:schemeClr val="bg1"/>
                </a:solidFill>
              </a:rPr>
              <a:t>u čl. 21. model konvencija </a:t>
            </a:r>
          </a:p>
          <a:p>
            <a:pPr marL="514350" indent="-514350" algn="l">
              <a:buFont typeface="Arial" charset="0"/>
              <a:buChar char="•"/>
            </a:pPr>
            <a:r>
              <a:rPr lang="sr-Latn-RS" b="1" u="sng" dirty="0" smtClean="0">
                <a:solidFill>
                  <a:schemeClr val="bg1"/>
                </a:solidFill>
              </a:rPr>
              <a:t>Blanko klauzula</a:t>
            </a:r>
            <a:r>
              <a:rPr lang="sr-Latn-RS" b="1" dirty="0" smtClean="0">
                <a:solidFill>
                  <a:schemeClr val="bg1"/>
                </a:solidFill>
              </a:rPr>
              <a:t> određuje da se, u odnosu na druge prihode koje ostvaruje rezident države-ugovornice, nadležnost za oporezivanje državi rezidentstva, nezavisno od mesta gde se prihodi ostvaruju.</a:t>
            </a:r>
          </a:p>
          <a:p>
            <a:pPr marL="514350" indent="-514350" algn="l">
              <a:buFont typeface="Arial" charset="0"/>
              <a:buChar char="•"/>
            </a:pPr>
            <a:r>
              <a:rPr lang="sr-Latn-RS" b="1" dirty="0" smtClean="0">
                <a:solidFill>
                  <a:schemeClr val="bg1"/>
                </a:solidFill>
              </a:rPr>
              <a:t>Dodatno pravilo u okviru blanko klauzule odnosi se na podelu poreske nadležnosti </a:t>
            </a:r>
          </a:p>
          <a:p>
            <a:pPr marL="514350" indent="-514350" algn="l">
              <a:buFont typeface="Arial" charset="0"/>
              <a:buChar char="•"/>
            </a:pPr>
            <a:r>
              <a:rPr lang="sr-Latn-RS" dirty="0" smtClean="0">
                <a:solidFill>
                  <a:schemeClr val="bg1"/>
                </a:solidFill>
              </a:rPr>
              <a:t> (blanko klauzulom određuje se da se drugi prihodi mogu oporezovati i u drugoj državi, </a:t>
            </a:r>
            <a:r>
              <a:rPr lang="sr-Latn-RS" u="sng" dirty="0" smtClean="0">
                <a:solidFill>
                  <a:schemeClr val="bg1"/>
                </a:solidFill>
              </a:rPr>
              <a:t>izuzev ako se radi o </a:t>
            </a:r>
            <a:r>
              <a:rPr lang="sr-Latn-RS" b="1" u="sng" dirty="0" smtClean="0">
                <a:solidFill>
                  <a:schemeClr val="bg1"/>
                </a:solidFill>
              </a:rPr>
              <a:t>prihodima koji se ostvaruju poslovanjem preko stalne poslovne jedinice ili preko lica koje pruža samostalne lične usluge,</a:t>
            </a:r>
            <a:r>
              <a:rPr lang="sr-Latn-RS" u="sng" dirty="0" smtClean="0">
                <a:solidFill>
                  <a:schemeClr val="bg1"/>
                </a:solidFill>
              </a:rPr>
              <a:t> a pravo ili imovina koji se oporezuju su efektivno povezani sa stalnom poslovnom jedinicom ili stalnim mestom poslovanja lica koje pruža samostalne lične usluge – u ovom slučaju primeniće se </a:t>
            </a:r>
            <a:r>
              <a:rPr lang="sr-Latn-RS" b="1" u="sng" dirty="0" smtClean="0">
                <a:solidFill>
                  <a:schemeClr val="bg1"/>
                </a:solidFill>
              </a:rPr>
              <a:t>pravila za oporezivanje prihoda od poslovanja</a:t>
            </a:r>
            <a:r>
              <a:rPr lang="sr-Latn-RS" u="sng" dirty="0" smtClean="0">
                <a:solidFill>
                  <a:schemeClr val="bg1"/>
                </a:solidFill>
              </a:rPr>
              <a:t>)</a:t>
            </a:r>
            <a:endParaRPr lang="en-US" u="sng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8534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err="1" smtClean="0">
                <a:solidFill>
                  <a:schemeClr val="bg1"/>
                </a:solidFill>
                <a:effectLst/>
              </a:rPr>
              <a:t>Pravila</a:t>
            </a:r>
            <a:r>
              <a:rPr lang="en-US" sz="44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effectLst/>
              </a:rPr>
              <a:t>alokacije</a:t>
            </a:r>
            <a:r>
              <a:rPr lang="en-US" sz="44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effectLst/>
              </a:rPr>
              <a:t>poreske</a:t>
            </a:r>
            <a:r>
              <a:rPr lang="en-US" sz="44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effectLst/>
              </a:rPr>
              <a:t>nadležnosti</a:t>
            </a:r>
            <a:r>
              <a:rPr lang="sr-Latn-RS" sz="4400" dirty="0" smtClean="0">
                <a:solidFill>
                  <a:schemeClr val="bg1"/>
                </a:solidFill>
                <a:effectLst/>
              </a:rPr>
              <a:t/>
            </a:r>
            <a:br>
              <a:rPr lang="sr-Latn-RS" sz="4400" dirty="0" smtClean="0">
                <a:solidFill>
                  <a:schemeClr val="bg1"/>
                </a:solidFill>
                <a:effectLst/>
              </a:rPr>
            </a:b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8686800" cy="58674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sr-Latn-RS" b="1" i="1" dirty="0" smtClean="0">
                <a:solidFill>
                  <a:schemeClr val="bg1"/>
                </a:solidFill>
              </a:rPr>
              <a:t>Prihod od nepokretne imovine</a:t>
            </a:r>
            <a:r>
              <a:rPr lang="sr-Latn-RS" dirty="0" smtClean="0">
                <a:solidFill>
                  <a:schemeClr val="bg1"/>
                </a:solidFill>
              </a:rPr>
              <a:t> (u koji spada i prihod od poljoprivrede i šumarstva) </a:t>
            </a:r>
            <a:r>
              <a:rPr lang="sr-Latn-RS" dirty="0" smtClean="0">
                <a:solidFill>
                  <a:schemeClr val="bg1"/>
                </a:solidFill>
              </a:rPr>
              <a:t>–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č</a:t>
            </a:r>
            <a:r>
              <a:rPr lang="sr-Latn-RS" dirty="0" smtClean="0">
                <a:solidFill>
                  <a:schemeClr val="bg1"/>
                </a:solidFill>
              </a:rPr>
              <a:t>lan 6. OECD i UN model konvencija</a:t>
            </a:r>
            <a:endParaRPr lang="sr-Latn-RS" dirty="0" smtClean="0">
              <a:solidFill>
                <a:schemeClr val="bg1"/>
              </a:solidFill>
            </a:endParaRP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 - Za oporezivanje prihoda od nepokretne imovine, predviđeno je da </a:t>
            </a:r>
            <a:r>
              <a:rPr lang="sr-Latn-RS" b="1" u="sng" dirty="0" smtClean="0">
                <a:solidFill>
                  <a:schemeClr val="bg1"/>
                </a:solidFill>
              </a:rPr>
              <a:t>može </a:t>
            </a:r>
            <a:r>
              <a:rPr lang="sr-Latn-RS" b="1" u="sng" dirty="0" smtClean="0">
                <a:solidFill>
                  <a:schemeClr val="bg1"/>
                </a:solidFill>
              </a:rPr>
              <a:t>biti oporezovan u državi izvora</a:t>
            </a:r>
          </a:p>
          <a:p>
            <a:pPr algn="l"/>
            <a:endParaRPr lang="sr-Latn-RS" sz="1200" b="1" dirty="0" smtClean="0">
              <a:solidFill>
                <a:schemeClr val="bg1"/>
              </a:solidFill>
            </a:endParaRPr>
          </a:p>
          <a:p>
            <a:pPr algn="l"/>
            <a:r>
              <a:rPr lang="sr-Latn-RS" b="1" i="1" dirty="0" smtClean="0">
                <a:solidFill>
                  <a:schemeClr val="bg1"/>
                </a:solidFill>
              </a:rPr>
              <a:t>Profiti od poslovanja</a:t>
            </a:r>
            <a:r>
              <a:rPr lang="sr-Latn-RS" b="1" dirty="0" smtClean="0">
                <a:solidFill>
                  <a:schemeClr val="bg1"/>
                </a:solidFill>
              </a:rPr>
              <a:t> – </a:t>
            </a:r>
            <a:r>
              <a:rPr lang="sr-Latn-RS" dirty="0" smtClean="0">
                <a:solidFill>
                  <a:schemeClr val="bg1"/>
                </a:solidFill>
              </a:rPr>
              <a:t>utvrđena je </a:t>
            </a:r>
            <a:r>
              <a:rPr lang="sr-Latn-RS" b="1" dirty="0" smtClean="0">
                <a:solidFill>
                  <a:schemeClr val="bg1"/>
                </a:solidFill>
              </a:rPr>
              <a:t>isključiva nadležnost države rezidentstva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Kada se poslovanje odvija preko </a:t>
            </a:r>
            <a:r>
              <a:rPr lang="sr-Latn-RS" b="1" dirty="0" smtClean="0">
                <a:solidFill>
                  <a:schemeClr val="bg1"/>
                </a:solidFill>
              </a:rPr>
              <a:t>stalne poslovne jedinice </a:t>
            </a:r>
            <a:r>
              <a:rPr lang="sr-Latn-RS" dirty="0" smtClean="0">
                <a:solidFill>
                  <a:schemeClr val="bg1"/>
                </a:solidFill>
              </a:rPr>
              <a:t>u drugoj državi-ugovornici, tada ta država </a:t>
            </a:r>
            <a:r>
              <a:rPr lang="sr-Latn-RS" b="1" dirty="0" smtClean="0">
                <a:solidFill>
                  <a:schemeClr val="bg1"/>
                </a:solidFill>
              </a:rPr>
              <a:t>(država izvora) može oporezovati:</a:t>
            </a:r>
          </a:p>
          <a:p>
            <a:pPr marL="514350" indent="-514350" algn="l"/>
            <a:r>
              <a:rPr lang="sr-Latn-RS" b="1" dirty="0" smtClean="0">
                <a:solidFill>
                  <a:schemeClr val="bg1"/>
                </a:solidFill>
              </a:rPr>
              <a:t>(1) prihode koji se pripisuju stalnoj poslovnoj jedinici;</a:t>
            </a:r>
          </a:p>
          <a:p>
            <a:pPr marL="514350" indent="-514350" algn="l"/>
            <a:r>
              <a:rPr lang="sr-Latn-RS" b="1" dirty="0" smtClean="0">
                <a:solidFill>
                  <a:schemeClr val="bg1"/>
                </a:solidFill>
              </a:rPr>
              <a:t>(2) prihode koji se ostvaruju prodajom dobara ili trgovanjem iste ili slične vrste kao kada se obavljaju od strane stalne poslovne jedinice;</a:t>
            </a:r>
          </a:p>
          <a:p>
            <a:pPr marL="514350" indent="-514350" algn="l"/>
            <a:r>
              <a:rPr lang="sr-Latn-RS" b="1" dirty="0" smtClean="0">
                <a:solidFill>
                  <a:schemeClr val="bg1"/>
                </a:solidFill>
              </a:rPr>
              <a:t>(3) prihode koji potiču od drugih poslovnih aktivnosti koje se obavljaju u državi izvora, a koje su iste ili slične vrste kao aktivnosti koje se obavljaju putem stalne poslovne jedinice.</a:t>
            </a:r>
          </a:p>
          <a:p>
            <a:pPr marL="514350" indent="-514350" algn="l"/>
            <a:endParaRPr lang="sr-Latn-RS" sz="1100" b="1" dirty="0" smtClean="0">
              <a:solidFill>
                <a:schemeClr val="bg1"/>
              </a:solidFill>
            </a:endParaRPr>
          </a:p>
          <a:p>
            <a:pPr marL="514350" indent="-514350" algn="l"/>
            <a:r>
              <a:rPr lang="sr-Latn-RS" dirty="0" smtClean="0">
                <a:solidFill>
                  <a:schemeClr val="bg1"/>
                </a:solidFill>
              </a:rPr>
              <a:t>-         Posebno treba uzeti u obzir</a:t>
            </a:r>
            <a:r>
              <a:rPr lang="sr-Latn-RS" b="1" dirty="0" smtClean="0">
                <a:solidFill>
                  <a:schemeClr val="bg1"/>
                </a:solidFill>
              </a:rPr>
              <a:t> troškove poslovanja stalne poslovne jedinice</a:t>
            </a:r>
            <a:r>
              <a:rPr lang="sr-Latn-RS" dirty="0" smtClean="0">
                <a:solidFill>
                  <a:schemeClr val="bg1"/>
                </a:solidFill>
              </a:rPr>
              <a:t>, koji se odbijaju od osnovice za oporezivanje prihoda koji se pripisuju stalnoj poslovnoj jedinici.</a:t>
            </a:r>
          </a:p>
          <a:p>
            <a:pPr marL="514350" indent="-514350" algn="l"/>
            <a:r>
              <a:rPr lang="sr-Latn-RS" dirty="0" smtClean="0">
                <a:solidFill>
                  <a:schemeClr val="bg1"/>
                </a:solidFill>
              </a:rPr>
              <a:t>-         U svrhe utvrđivanja iznosa prihoda koji se, radi oporezivanja, pripisuju stalnoj poslovnoj jedinici, poreskim zakonodavstvima država-ugovornica uvodi se </a:t>
            </a:r>
            <a:r>
              <a:rPr lang="sr-Latn-RS" b="1" dirty="0" smtClean="0">
                <a:solidFill>
                  <a:schemeClr val="bg1"/>
                </a:solidFill>
              </a:rPr>
              <a:t>obaveza stalnih poslovnih jedinica da vode poslovne knjige odvojene od poslovnih knjiga matičnog preduzeća</a:t>
            </a:r>
            <a:r>
              <a:rPr lang="sr-Latn-RS" dirty="0" smtClean="0">
                <a:solidFill>
                  <a:schemeClr val="bg1"/>
                </a:solidFill>
              </a:rPr>
              <a:t>, čiji su one sastavni deo. </a:t>
            </a:r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sr-Latn-RS" dirty="0" smtClean="0">
                <a:solidFill>
                  <a:schemeClr val="bg1"/>
                </a:solidFill>
              </a:rPr>
              <a:t>azlog ovakvog rešenja je omogućavanje da se tačno utvrdi iznos profita i troškova poslovanja koji se pripisuju stalnoj poslovnoj jedinici.</a:t>
            </a:r>
            <a:r>
              <a:rPr lang="sr-Latn-RS" b="1" dirty="0" smtClean="0">
                <a:solidFill>
                  <a:schemeClr val="bg1"/>
                </a:solidFill>
              </a:rPr>
              <a:t> </a:t>
            </a:r>
          </a:p>
          <a:p>
            <a:pPr algn="l"/>
            <a:endParaRPr lang="sr-Latn-RS" b="1" dirty="0" smtClean="0">
              <a:solidFill>
                <a:schemeClr val="bg1"/>
              </a:solidFill>
            </a:endParaRPr>
          </a:p>
          <a:p>
            <a:pPr algn="l"/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err="1" smtClean="0">
                <a:solidFill>
                  <a:schemeClr val="bg1"/>
                </a:solidFill>
                <a:effectLst/>
              </a:rPr>
              <a:t>Pravila</a:t>
            </a:r>
            <a:r>
              <a:rPr lang="en-US" sz="44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effectLst/>
              </a:rPr>
              <a:t>alokacije</a:t>
            </a:r>
            <a:r>
              <a:rPr lang="en-US" sz="44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effectLst/>
              </a:rPr>
              <a:t>poreske</a:t>
            </a:r>
            <a:r>
              <a:rPr lang="en-US" sz="44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effectLst/>
              </a:rPr>
              <a:t>nadležnosti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8458200" cy="56388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sr-Latn-RS" b="1" i="1" dirty="0" smtClean="0">
                <a:solidFill>
                  <a:schemeClr val="bg1"/>
                </a:solidFill>
              </a:rPr>
              <a:t>Prihodi od prevoza brodovima i avio </a:t>
            </a:r>
            <a:r>
              <a:rPr lang="sr-Latn-RS" b="1" i="1" dirty="0" smtClean="0">
                <a:solidFill>
                  <a:schemeClr val="bg1"/>
                </a:solidFill>
              </a:rPr>
              <a:t>prevoza – </a:t>
            </a:r>
            <a:r>
              <a:rPr lang="sr-Latn-RS" dirty="0" smtClean="0">
                <a:solidFill>
                  <a:schemeClr val="bg1"/>
                </a:solidFill>
              </a:rPr>
              <a:t>član 8. OECD i UN model konvencija</a:t>
            </a:r>
            <a:endParaRPr lang="sr-Latn-RS" dirty="0" smtClean="0">
              <a:solidFill>
                <a:schemeClr val="bg1"/>
              </a:solidFill>
            </a:endParaRPr>
          </a:p>
          <a:p>
            <a:pPr algn="l"/>
            <a:r>
              <a:rPr lang="sr-Latn-RS" u="sng" dirty="0" smtClean="0">
                <a:solidFill>
                  <a:schemeClr val="bg1"/>
                </a:solidFill>
              </a:rPr>
              <a:t>OECD model konvencija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- </a:t>
            </a:r>
            <a:r>
              <a:rPr lang="en-US" dirty="0" smtClean="0">
                <a:solidFill>
                  <a:schemeClr val="bg1"/>
                </a:solidFill>
              </a:rPr>
              <a:t>P</a:t>
            </a:r>
            <a:r>
              <a:rPr lang="sr-Latn-RS" dirty="0" smtClean="0">
                <a:solidFill>
                  <a:schemeClr val="bg1"/>
                </a:solidFill>
              </a:rPr>
              <a:t>rihodi koji potiču od prevoza u međunarodnom saobraćaju (brodovima i vazduhoplovima) i saobraćaju unutrašnjim vodenim putevima oporezuju se u državi u kojoj se nalazi mesto stvarnog (efektivnog) upravljanja preduzećem (država rezidentstva).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- Ako se mesto efektivnog upravljanja nalazi na brodu – država rezidentstva je ona u kojoj se nalazi matična luka preduzeća/ državi rezidentstva lica koje upravlja brodom.</a:t>
            </a:r>
          </a:p>
          <a:p>
            <a:pPr algn="l"/>
            <a:r>
              <a:rPr lang="sr-Latn-RS" u="sng" dirty="0" smtClean="0">
                <a:solidFill>
                  <a:schemeClr val="bg1"/>
                </a:solidFill>
              </a:rPr>
              <a:t>UN model konvencija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Varijanta A – kao i OECD model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Varijanta B – država efektivnog upravljanja preduzećem (država rezidentstva) ima nadležnost za oporezivanje profita od međunarodnog prevoza, osim ako su prevozničke aktivnosti koje se obavljaju u drugoj državi “više nego uobičajene” – tada se profiti od međunarodnog prevoza mogu oporezovati i u toj državi (državi izvora)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err="1" smtClean="0">
                <a:solidFill>
                  <a:schemeClr val="bg1"/>
                </a:solidFill>
                <a:effectLst/>
              </a:rPr>
              <a:t>Pravila</a:t>
            </a:r>
            <a:r>
              <a:rPr lang="en-US" sz="44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effectLst/>
              </a:rPr>
              <a:t>alokacije</a:t>
            </a:r>
            <a:r>
              <a:rPr lang="en-US" sz="44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effectLst/>
              </a:rPr>
              <a:t>poreske</a:t>
            </a:r>
            <a:r>
              <a:rPr lang="en-US" sz="44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effectLst/>
              </a:rPr>
              <a:t>nadležnosti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8458200" cy="56388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sr-Latn-RS" b="1" i="1" dirty="0" smtClean="0">
                <a:solidFill>
                  <a:schemeClr val="bg1"/>
                </a:solidFill>
              </a:rPr>
              <a:t>Prihodi od prevoza brodovima i avio prevoza – </a:t>
            </a:r>
            <a:r>
              <a:rPr lang="sr-Latn-RS" dirty="0" smtClean="0">
                <a:solidFill>
                  <a:schemeClr val="bg1"/>
                </a:solidFill>
              </a:rPr>
              <a:t>član 8. OECD i UN model konvencija</a:t>
            </a:r>
          </a:p>
          <a:p>
            <a:pPr algn="l"/>
            <a:r>
              <a:rPr lang="sr-Latn-RS" u="sng" dirty="0" smtClean="0">
                <a:solidFill>
                  <a:schemeClr val="bg1"/>
                </a:solidFill>
              </a:rPr>
              <a:t>OECD model konvencija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- </a:t>
            </a:r>
            <a:r>
              <a:rPr lang="en-US" dirty="0" smtClean="0">
                <a:solidFill>
                  <a:schemeClr val="bg1"/>
                </a:solidFill>
              </a:rPr>
              <a:t>P</a:t>
            </a:r>
            <a:r>
              <a:rPr lang="sr-Latn-RS" dirty="0" smtClean="0">
                <a:solidFill>
                  <a:schemeClr val="bg1"/>
                </a:solidFill>
              </a:rPr>
              <a:t>rihodi koji potiču od prevoza u međunarodnom saobraćaju (brodovima i vazduhoplovima) i saobraćaju unutrašnjim vodenim putevima oporezuju se u državi u kojoj se nalazi mesto stvarnog (efektivnog) upravljanja preduzećem (država rezidentstva).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- Ako se mesto efektivnog upravljanja nalazi na brodu – država rezidentstva je ona u kojoj se nalazi matična luka preduzeća/ državi rezidentstva lica koje upravlja brodom.</a:t>
            </a:r>
          </a:p>
          <a:p>
            <a:pPr algn="l"/>
            <a:r>
              <a:rPr lang="sr-Latn-RS" u="sng" dirty="0" smtClean="0">
                <a:solidFill>
                  <a:schemeClr val="bg1"/>
                </a:solidFill>
              </a:rPr>
              <a:t>UN model konvencija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Varijanta A – kao i OECD model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Varijanta B – država efektivnog upravljanja preduzećem (država rezidentstva) ima nadležnost za oporezivanje profita od međunarodnog prevoza, osim ako su prevozničke aktivnosti koje se obavljaju u drugoj državi “više nego uobičajene” – tada se profiti od međunarodnog prevoza mogu oporezovati i u toj državi (državi izvora)</a:t>
            </a:r>
            <a:endParaRPr lang="sr-Latn-R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err="1" smtClean="0">
                <a:solidFill>
                  <a:schemeClr val="bg1"/>
                </a:solidFill>
                <a:effectLst/>
              </a:rPr>
              <a:t>Pravila</a:t>
            </a:r>
            <a:r>
              <a:rPr lang="en-US" sz="44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effectLst/>
              </a:rPr>
              <a:t>alokacije</a:t>
            </a:r>
            <a:r>
              <a:rPr lang="en-US" sz="44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effectLst/>
              </a:rPr>
              <a:t>poreske</a:t>
            </a:r>
            <a:r>
              <a:rPr lang="en-US" sz="44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effectLst/>
              </a:rPr>
              <a:t>nadležnosti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458200" cy="54864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sr-Latn-RS" sz="1700" b="1" i="1" dirty="0" smtClean="0">
                <a:solidFill>
                  <a:schemeClr val="bg1"/>
                </a:solidFill>
              </a:rPr>
              <a:t>Pasivni prihodi od poslovanja: </a:t>
            </a:r>
            <a:r>
              <a:rPr lang="sr-Latn-RS" sz="1700" b="1" i="1" dirty="0" smtClean="0">
                <a:solidFill>
                  <a:schemeClr val="bg1"/>
                </a:solidFill>
              </a:rPr>
              <a:t>dividende (čl. 10), </a:t>
            </a:r>
            <a:r>
              <a:rPr lang="sr-Latn-RS" sz="1700" b="1" i="1" dirty="0" smtClean="0">
                <a:solidFill>
                  <a:schemeClr val="bg1"/>
                </a:solidFill>
              </a:rPr>
              <a:t>kamate </a:t>
            </a:r>
            <a:r>
              <a:rPr lang="sr-Latn-RS" sz="1700" b="1" i="1" dirty="0" smtClean="0">
                <a:solidFill>
                  <a:schemeClr val="bg1"/>
                </a:solidFill>
              </a:rPr>
              <a:t>(čl. 11.) i </a:t>
            </a:r>
            <a:r>
              <a:rPr lang="sr-Latn-RS" sz="1700" b="1" i="1" dirty="0" smtClean="0">
                <a:solidFill>
                  <a:schemeClr val="bg1"/>
                </a:solidFill>
              </a:rPr>
              <a:t>autorske </a:t>
            </a:r>
            <a:r>
              <a:rPr lang="sr-Latn-RS" sz="1700" b="1" i="1" dirty="0" smtClean="0">
                <a:solidFill>
                  <a:schemeClr val="bg1"/>
                </a:solidFill>
              </a:rPr>
              <a:t>naknade (čl. 12.)</a:t>
            </a:r>
            <a:endParaRPr lang="sr-Latn-RS" sz="1700" b="1" i="1" dirty="0" smtClean="0">
              <a:solidFill>
                <a:schemeClr val="bg1"/>
              </a:solidFill>
            </a:endParaRPr>
          </a:p>
          <a:p>
            <a:pPr algn="l"/>
            <a:r>
              <a:rPr lang="sr-Latn-RS" sz="1700" dirty="0" smtClean="0">
                <a:solidFill>
                  <a:schemeClr val="bg1"/>
                </a:solidFill>
              </a:rPr>
              <a:t>- </a:t>
            </a:r>
            <a:r>
              <a:rPr lang="en-US" sz="1700" dirty="0" smtClean="0">
                <a:solidFill>
                  <a:schemeClr val="bg1"/>
                </a:solidFill>
              </a:rPr>
              <a:t>K</a:t>
            </a:r>
            <a:r>
              <a:rPr lang="sr-Latn-RS" sz="1700" dirty="0" smtClean="0">
                <a:solidFill>
                  <a:schemeClr val="bg1"/>
                </a:solidFill>
              </a:rPr>
              <a:t>od oporezivanja ovih prihoda predviđena je </a:t>
            </a:r>
            <a:r>
              <a:rPr lang="sr-Latn-RS" sz="1700" b="1" dirty="0" smtClean="0">
                <a:solidFill>
                  <a:schemeClr val="bg1"/>
                </a:solidFill>
              </a:rPr>
              <a:t>podeljena poreska nadležnost</a:t>
            </a:r>
            <a:r>
              <a:rPr lang="sr-Latn-RS" sz="1700" dirty="0" smtClean="0">
                <a:solidFill>
                  <a:schemeClr val="bg1"/>
                </a:solidFill>
              </a:rPr>
              <a:t>: pravilo je oporezivanje od strane države rezidentstva, ali se ostavlja mogućnost da se oporezivanje vrši i u državi izvora </a:t>
            </a:r>
          </a:p>
          <a:p>
            <a:pPr algn="l"/>
            <a:endParaRPr lang="sr-Latn-RS" sz="900" u="sng" dirty="0" smtClean="0">
              <a:solidFill>
                <a:schemeClr val="bg1"/>
              </a:solidFill>
            </a:endParaRPr>
          </a:p>
          <a:p>
            <a:pPr algn="l"/>
            <a:r>
              <a:rPr lang="sr-Latn-RS" sz="1700" u="sng" dirty="0" smtClean="0">
                <a:solidFill>
                  <a:schemeClr val="bg1"/>
                </a:solidFill>
              </a:rPr>
              <a:t>OECD model</a:t>
            </a:r>
          </a:p>
          <a:p>
            <a:pPr algn="l"/>
            <a:r>
              <a:rPr lang="en-US" sz="1700" b="1" dirty="0" smtClean="0">
                <a:solidFill>
                  <a:schemeClr val="bg1"/>
                </a:solidFill>
              </a:rPr>
              <a:t>D</a:t>
            </a:r>
            <a:r>
              <a:rPr lang="sr-Latn-RS" sz="1700" b="1" dirty="0" smtClean="0">
                <a:solidFill>
                  <a:schemeClr val="bg1"/>
                </a:solidFill>
              </a:rPr>
              <a:t>ividende i kamate</a:t>
            </a:r>
            <a:r>
              <a:rPr lang="sr-Latn-RS" sz="1700" dirty="0" smtClean="0">
                <a:solidFill>
                  <a:schemeClr val="bg1"/>
                </a:solidFill>
              </a:rPr>
              <a:t> – oporezivanje u državi rezidentstva ili podeljena poreska nadležnost – naplata poreza po odbitku po utvrđenim poreskim stopama (ograničenje stope na 5% ili 15% bruto iznosa dividendi /u predviđenim slučajevima/ i 10% bruto iznosa kamata)</a:t>
            </a:r>
          </a:p>
          <a:p>
            <a:pPr algn="l"/>
            <a:r>
              <a:rPr lang="sr-Latn-RS" sz="1700" b="1" dirty="0" smtClean="0">
                <a:solidFill>
                  <a:schemeClr val="bg1"/>
                </a:solidFill>
              </a:rPr>
              <a:t>Autorske naknade </a:t>
            </a:r>
            <a:r>
              <a:rPr lang="sr-Latn-RS" sz="1700" dirty="0" smtClean="0">
                <a:solidFill>
                  <a:schemeClr val="bg1"/>
                </a:solidFill>
              </a:rPr>
              <a:t>– isključiva poreska nadležnost države rezidentstva stvarnog vlasnika</a:t>
            </a:r>
          </a:p>
          <a:p>
            <a:pPr algn="l"/>
            <a:endParaRPr lang="sr-Latn-RS" sz="900" dirty="0" smtClean="0">
              <a:solidFill>
                <a:schemeClr val="bg1"/>
              </a:solidFill>
            </a:endParaRPr>
          </a:p>
          <a:p>
            <a:pPr algn="l"/>
            <a:r>
              <a:rPr lang="sr-Latn-RS" sz="1700" u="sng" dirty="0" smtClean="0">
                <a:solidFill>
                  <a:schemeClr val="bg1"/>
                </a:solidFill>
              </a:rPr>
              <a:t>UN model</a:t>
            </a:r>
          </a:p>
          <a:p>
            <a:pPr algn="l"/>
            <a:r>
              <a:rPr lang="sr-Latn-RS" sz="1700" b="1" dirty="0" smtClean="0">
                <a:solidFill>
                  <a:schemeClr val="bg1"/>
                </a:solidFill>
              </a:rPr>
              <a:t>Dividende i kamate</a:t>
            </a:r>
            <a:r>
              <a:rPr lang="sr-Latn-RS" sz="1700" dirty="0" smtClean="0">
                <a:solidFill>
                  <a:schemeClr val="bg1"/>
                </a:solidFill>
              </a:rPr>
              <a:t> – nema ograničenja poreske stope na određeni iznos</a:t>
            </a:r>
          </a:p>
          <a:p>
            <a:pPr algn="l"/>
            <a:r>
              <a:rPr lang="sr-Latn-RS" sz="1700" b="1" dirty="0" smtClean="0">
                <a:solidFill>
                  <a:schemeClr val="bg1"/>
                </a:solidFill>
              </a:rPr>
              <a:t>Autorske naknade</a:t>
            </a:r>
            <a:r>
              <a:rPr lang="sr-Latn-RS" sz="1700" dirty="0" smtClean="0">
                <a:solidFill>
                  <a:schemeClr val="bg1"/>
                </a:solidFill>
              </a:rPr>
              <a:t> – nije predviđena isključiva nadležnost države rezidentstva – oporezivanje se može vršiti u državi rezidenstva, ali može i u državi izvora prema njenom nacionalnom pravu, ali ako je stvarni vlasnik autorskih naknada lice koje je rezident druge države, poreska stopa poreza po odbitku u državi izvora ne može preći određenu visinu (utvrđenu sporazumom država ugovornica)</a:t>
            </a:r>
          </a:p>
          <a:p>
            <a:pPr algn="l"/>
            <a:endParaRPr lang="sr-Latn-RS" sz="900" dirty="0" smtClean="0">
              <a:solidFill>
                <a:schemeClr val="bg1"/>
              </a:solidFill>
            </a:endParaRPr>
          </a:p>
          <a:p>
            <a:pPr algn="l"/>
            <a:r>
              <a:rPr lang="sr-Latn-RS" sz="1700" dirty="0" smtClean="0">
                <a:solidFill>
                  <a:schemeClr val="bg1"/>
                </a:solidFill>
              </a:rPr>
              <a:t>OECD i UN model –</a:t>
            </a:r>
            <a:r>
              <a:rPr lang="sr-Latn-RS" sz="1700" b="1" dirty="0" smtClean="0">
                <a:solidFill>
                  <a:schemeClr val="bg1"/>
                </a:solidFill>
              </a:rPr>
              <a:t> kada se pasivni poslovni prihodi ostvaruju poslovanjem preko stalne poslovne jedinice  ili stalnog mesta poslovanja</a:t>
            </a:r>
            <a:r>
              <a:rPr lang="sr-Latn-RS" sz="1700" dirty="0" smtClean="0">
                <a:solidFill>
                  <a:schemeClr val="bg1"/>
                </a:solidFill>
              </a:rPr>
              <a:t> – oporezivanje prema pravilima koja važe za poslovne profite – isključiva poreska naležnost države rezidentstva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err="1" smtClean="0">
                <a:solidFill>
                  <a:schemeClr val="bg1"/>
                </a:solidFill>
                <a:effectLst/>
              </a:rPr>
              <a:t>Pravila</a:t>
            </a:r>
            <a:r>
              <a:rPr lang="en-US" sz="60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effectLst/>
              </a:rPr>
              <a:t>alokacije</a:t>
            </a:r>
            <a:r>
              <a:rPr lang="en-US" sz="60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effectLst/>
              </a:rPr>
              <a:t>poreske</a:t>
            </a:r>
            <a:r>
              <a:rPr lang="en-US" sz="60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effectLst/>
              </a:rPr>
              <a:t>nadležnosti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686800" cy="5562600"/>
          </a:xfrm>
        </p:spPr>
        <p:txBody>
          <a:bodyPr>
            <a:noAutofit/>
          </a:bodyPr>
          <a:lstStyle/>
          <a:p>
            <a:pPr algn="l"/>
            <a:r>
              <a:rPr lang="sr-Latn-RS" sz="2000" b="1" i="1" dirty="0" smtClean="0">
                <a:solidFill>
                  <a:schemeClr val="bg1"/>
                </a:solidFill>
              </a:rPr>
              <a:t>Kapitalni </a:t>
            </a:r>
            <a:r>
              <a:rPr lang="sr-Latn-RS" sz="2000" b="1" i="1" dirty="0" smtClean="0">
                <a:solidFill>
                  <a:schemeClr val="bg1"/>
                </a:solidFill>
              </a:rPr>
              <a:t>dobici – </a:t>
            </a:r>
            <a:r>
              <a:rPr lang="sr-Latn-RS" sz="2000" dirty="0" smtClean="0">
                <a:solidFill>
                  <a:schemeClr val="bg1"/>
                </a:solidFill>
              </a:rPr>
              <a:t>član 13. OECD i UN model konvencija</a:t>
            </a:r>
            <a:endParaRPr lang="sr-Latn-RS" sz="2000" dirty="0" smtClean="0">
              <a:solidFill>
                <a:schemeClr val="bg1"/>
              </a:solidFill>
            </a:endParaRPr>
          </a:p>
          <a:p>
            <a:pPr algn="l"/>
            <a:r>
              <a:rPr lang="en-US" sz="2000" dirty="0" smtClean="0">
                <a:solidFill>
                  <a:schemeClr val="bg1"/>
                </a:solidFill>
              </a:rPr>
              <a:t>N</a:t>
            </a:r>
            <a:r>
              <a:rPr lang="sr-Latn-RS" sz="2000" dirty="0" smtClean="0">
                <a:solidFill>
                  <a:schemeClr val="bg1"/>
                </a:solidFill>
              </a:rPr>
              <a:t>adležnost za oporezivanje utvrđuje se zavisno od vrste imovine koja je otuđena:</a:t>
            </a:r>
          </a:p>
          <a:p>
            <a:pPr algn="l"/>
            <a:r>
              <a:rPr lang="sr-Latn-RS" sz="2000" dirty="0" smtClean="0">
                <a:solidFill>
                  <a:schemeClr val="bg1"/>
                </a:solidFill>
              </a:rPr>
              <a:t>(1) </a:t>
            </a:r>
            <a:r>
              <a:rPr lang="sr-Latn-RS" sz="2000" b="1" dirty="0" smtClean="0">
                <a:solidFill>
                  <a:schemeClr val="bg1"/>
                </a:solidFill>
              </a:rPr>
              <a:t>država izvora</a:t>
            </a:r>
            <a:r>
              <a:rPr lang="sr-Latn-RS" sz="2000" dirty="0" smtClean="0">
                <a:solidFill>
                  <a:schemeClr val="bg1"/>
                </a:solidFill>
              </a:rPr>
              <a:t> – kada rezident jedne države otuđi nepokretnu imovinu u drugoj državi;</a:t>
            </a:r>
          </a:p>
          <a:p>
            <a:pPr algn="l"/>
            <a:r>
              <a:rPr lang="sr-Latn-RS" sz="2000" dirty="0" smtClean="0">
                <a:solidFill>
                  <a:schemeClr val="bg1"/>
                </a:solidFill>
              </a:rPr>
              <a:t>(2) </a:t>
            </a:r>
            <a:r>
              <a:rPr lang="sr-Latn-RS" sz="2000" b="1" dirty="0" smtClean="0">
                <a:solidFill>
                  <a:schemeClr val="bg1"/>
                </a:solidFill>
              </a:rPr>
              <a:t>država izvora </a:t>
            </a:r>
            <a:r>
              <a:rPr lang="sr-Latn-RS" sz="2000" dirty="0" smtClean="0">
                <a:solidFill>
                  <a:schemeClr val="bg1"/>
                </a:solidFill>
              </a:rPr>
              <a:t>– kada se otuđi pokretna imovina - deo poslovne imovine stalne poslovne jedinice preduzeća koje je rezident druge države ugovornice i kada se otuđi sama stalna poslovna jedinica </a:t>
            </a:r>
          </a:p>
          <a:p>
            <a:pPr algn="l"/>
            <a:r>
              <a:rPr lang="sr-Latn-RS" sz="2000" dirty="0" smtClean="0">
                <a:solidFill>
                  <a:schemeClr val="bg1"/>
                </a:solidFill>
              </a:rPr>
              <a:t>(3) </a:t>
            </a:r>
            <a:r>
              <a:rPr lang="sr-Latn-RS" sz="2000" b="1" dirty="0" smtClean="0">
                <a:solidFill>
                  <a:schemeClr val="bg1"/>
                </a:solidFill>
              </a:rPr>
              <a:t>isključiva nadležnost države rezidentstva</a:t>
            </a:r>
            <a:r>
              <a:rPr lang="sr-Latn-RS" sz="2000" dirty="0" smtClean="0">
                <a:solidFill>
                  <a:schemeClr val="bg1"/>
                </a:solidFill>
              </a:rPr>
              <a:t> – otuđenje brodova ili vazduhoplova u međunarodnom transportu, brodova uključenih u unutrašnji vodeni saobraćaj ili pokretne imovine povezane sa operacijama ovih brodova ili vazduhoplova </a:t>
            </a:r>
          </a:p>
          <a:p>
            <a:pPr algn="l"/>
            <a:r>
              <a:rPr lang="sr-Latn-RS" sz="2000" dirty="0" smtClean="0">
                <a:solidFill>
                  <a:schemeClr val="bg1"/>
                </a:solidFill>
              </a:rPr>
              <a:t>(4) </a:t>
            </a:r>
            <a:r>
              <a:rPr lang="sr-Latn-RS" sz="2000" b="1" dirty="0" smtClean="0">
                <a:solidFill>
                  <a:schemeClr val="bg1"/>
                </a:solidFill>
              </a:rPr>
              <a:t>država izvora</a:t>
            </a:r>
            <a:r>
              <a:rPr lang="sr-Latn-RS" sz="2000" dirty="0" smtClean="0">
                <a:solidFill>
                  <a:schemeClr val="bg1"/>
                </a:solidFill>
              </a:rPr>
              <a:t> – otuđenje akcija čija je vrednost više od 50% izvedena iz nepokretne imovine u drugoj državi (na posredan ili neposredan način);</a:t>
            </a:r>
          </a:p>
          <a:p>
            <a:pPr algn="l"/>
            <a:r>
              <a:rPr lang="sr-Latn-RS" sz="2000" dirty="0" smtClean="0">
                <a:solidFill>
                  <a:schemeClr val="bg1"/>
                </a:solidFill>
              </a:rPr>
              <a:t>(5) </a:t>
            </a:r>
            <a:r>
              <a:rPr lang="sr-Latn-RS" sz="2000" b="1" dirty="0" smtClean="0">
                <a:solidFill>
                  <a:schemeClr val="bg1"/>
                </a:solidFill>
              </a:rPr>
              <a:t>isključiva nadležnost države rezidentstva </a:t>
            </a:r>
            <a:r>
              <a:rPr lang="sr-Latn-RS" sz="2000" dirty="0" smtClean="0">
                <a:solidFill>
                  <a:schemeClr val="bg1"/>
                </a:solidFill>
              </a:rPr>
              <a:t>– otuđenje bilo koje druge imovine</a:t>
            </a:r>
          </a:p>
          <a:p>
            <a:pPr algn="l"/>
            <a:r>
              <a:rPr lang="sr-Latn-RS" sz="2000" dirty="0" smtClean="0">
                <a:solidFill>
                  <a:schemeClr val="bg1"/>
                </a:solidFill>
              </a:rPr>
              <a:t>(6) </a:t>
            </a:r>
            <a:r>
              <a:rPr lang="sr-Latn-RS" sz="2000" b="1" dirty="0" smtClean="0">
                <a:solidFill>
                  <a:schemeClr val="bg1"/>
                </a:solidFill>
              </a:rPr>
              <a:t>država izvora</a:t>
            </a:r>
            <a:r>
              <a:rPr lang="sr-Latn-RS" sz="2000" dirty="0" smtClean="0">
                <a:solidFill>
                  <a:schemeClr val="bg1"/>
                </a:solidFill>
              </a:rPr>
              <a:t> – otuđenje akcija od strane kompanije rezidenta druge države ugovornice kada je lice koje je otuđilo akcije, u bilo koje vreme u toku 12-mesečnog perioda pre otuđenja, posredno ili neposredno posedovalo određeni procentualni iznos kapitala kompanije (rešenje predviđeno samo UN modelom)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err="1" smtClean="0">
                <a:solidFill>
                  <a:schemeClr val="bg1"/>
                </a:solidFill>
                <a:effectLst/>
              </a:rPr>
              <a:t>Pravila</a:t>
            </a:r>
            <a:r>
              <a:rPr lang="en-US" sz="60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effectLst/>
              </a:rPr>
              <a:t>alokacije</a:t>
            </a:r>
            <a:r>
              <a:rPr lang="en-US" sz="60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effectLst/>
              </a:rPr>
              <a:t>poreske</a:t>
            </a:r>
            <a:r>
              <a:rPr lang="en-US" sz="60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effectLst/>
              </a:rPr>
              <a:t>nadležnosti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8686800" cy="6096000"/>
          </a:xfrm>
        </p:spPr>
        <p:txBody>
          <a:bodyPr>
            <a:noAutofit/>
          </a:bodyPr>
          <a:lstStyle/>
          <a:p>
            <a:pPr algn="l"/>
            <a:r>
              <a:rPr lang="sr-Latn-RS" sz="2000" b="1" i="1" dirty="0" smtClean="0">
                <a:solidFill>
                  <a:schemeClr val="bg1"/>
                </a:solidFill>
              </a:rPr>
              <a:t>Samostalne lične </a:t>
            </a:r>
            <a:r>
              <a:rPr lang="sr-Latn-RS" sz="2000" b="1" i="1" dirty="0" smtClean="0">
                <a:solidFill>
                  <a:schemeClr val="bg1"/>
                </a:solidFill>
              </a:rPr>
              <a:t>usluge </a:t>
            </a:r>
            <a:r>
              <a:rPr lang="sr-Latn-RS" sz="2000" i="1" dirty="0" smtClean="0">
                <a:solidFill>
                  <a:schemeClr val="bg1"/>
                </a:solidFill>
              </a:rPr>
              <a:t>obuhvataju profesionalne usluge i druge aktivnosti samostalnog karaktera. – </a:t>
            </a:r>
            <a:r>
              <a:rPr lang="sr-Latn-RS" sz="2000" dirty="0" smtClean="0">
                <a:solidFill>
                  <a:schemeClr val="bg1"/>
                </a:solidFill>
              </a:rPr>
              <a:t>član 14. UN model konvencije</a:t>
            </a:r>
          </a:p>
          <a:p>
            <a:pPr algn="l"/>
            <a:r>
              <a:rPr lang="en-US" sz="2000" b="1" dirty="0" smtClean="0">
                <a:solidFill>
                  <a:schemeClr val="bg1"/>
                </a:solidFill>
              </a:rPr>
              <a:t>P</a:t>
            </a:r>
            <a:r>
              <a:rPr lang="sr-Latn-RS" sz="2000" b="1" dirty="0" smtClean="0">
                <a:solidFill>
                  <a:schemeClr val="bg1"/>
                </a:solidFill>
              </a:rPr>
              <a:t>rofesionalne usluge</a:t>
            </a:r>
            <a:r>
              <a:rPr lang="sr-Latn-RS" sz="2000" dirty="0" smtClean="0">
                <a:solidFill>
                  <a:schemeClr val="bg1"/>
                </a:solidFill>
              </a:rPr>
              <a:t>: samostalne naučne, književne, umetničke, obrazovne ili nastavne aktivnosti</a:t>
            </a:r>
          </a:p>
          <a:p>
            <a:pPr algn="l"/>
            <a:r>
              <a:rPr lang="sr-Latn-RS" sz="2000" dirty="0" smtClean="0">
                <a:solidFill>
                  <a:schemeClr val="bg1"/>
                </a:solidFill>
              </a:rPr>
              <a:t>Aktivnosti samostalnog karaktera: aktivnosti lekara, stomatologa, advokata, računovođa, inženjera, arhitekata</a:t>
            </a:r>
            <a:endParaRPr lang="en-US" sz="2000" dirty="0" smtClean="0">
              <a:solidFill>
                <a:schemeClr val="bg1"/>
              </a:solidFill>
            </a:endParaRPr>
          </a:p>
          <a:p>
            <a:pPr algn="l"/>
            <a:r>
              <a:rPr lang="en-US" sz="2000" dirty="0" err="1" smtClean="0">
                <a:solidFill>
                  <a:schemeClr val="bg1"/>
                </a:solidFill>
              </a:rPr>
              <a:t>Opore</a:t>
            </a:r>
            <a:r>
              <a:rPr lang="sr-Latn-RS" sz="2000" dirty="0" smtClean="0">
                <a:solidFill>
                  <a:schemeClr val="bg1"/>
                </a:solidFill>
              </a:rPr>
              <a:t>zivanje prihoda od pružanja samostalnih ličnih usluga predviđeno je samo UN model konvencijom, dok je verzijom OECD model konvencije iz 2000. god. član 14. u kome je ovo pitanje bilo regulisano obrisan. </a:t>
            </a:r>
          </a:p>
          <a:p>
            <a:pPr algn="l"/>
            <a:r>
              <a:rPr lang="sr-Latn-RS" sz="2000" dirty="0" smtClean="0">
                <a:solidFill>
                  <a:schemeClr val="bg1"/>
                </a:solidFill>
              </a:rPr>
              <a:t>-Rešenje u OECD model konvenciji: oporezivanje prihoda od samostalnih ličnih usluga podvedeno je pod pravila oporezivanja prihoda od poslovanja (član 7.).</a:t>
            </a:r>
          </a:p>
          <a:p>
            <a:pPr algn="l"/>
            <a:r>
              <a:rPr lang="sr-Latn-RS" sz="2000" dirty="0" smtClean="0">
                <a:solidFill>
                  <a:schemeClr val="bg1"/>
                </a:solidFill>
              </a:rPr>
              <a:t>-Rešenje u UN model konvenciji: oporezivanje prihoda od </a:t>
            </a:r>
            <a:r>
              <a:rPr lang="sr-Latn-RS" sz="2000" dirty="0" smtClean="0">
                <a:solidFill>
                  <a:schemeClr val="bg1"/>
                </a:solidFill>
              </a:rPr>
              <a:t>samostalnih ličnih </a:t>
            </a:r>
            <a:r>
              <a:rPr lang="sr-Latn-RS" sz="2000" dirty="0" smtClean="0">
                <a:solidFill>
                  <a:schemeClr val="bg1"/>
                </a:solidFill>
              </a:rPr>
              <a:t>usluga regulisano je članom 14, čime je naglašena razlika u oporezivanju ovih prihoda i prihoda od nesamostalnih ličnih usluga, što je regulisano članom 15. UN modela</a:t>
            </a:r>
          </a:p>
          <a:p>
            <a:pPr algn="l"/>
            <a:r>
              <a:rPr lang="sr-Latn-RS" sz="2000" dirty="0" smtClean="0">
                <a:solidFill>
                  <a:schemeClr val="bg1"/>
                </a:solidFill>
              </a:rPr>
              <a:t>-Za oporezivanje prihoda ostvarenih pružanjem samostalnih ličnih usluga utvrđena je </a:t>
            </a:r>
            <a:r>
              <a:rPr lang="sr-Latn-RS" sz="2000" b="1" dirty="0" smtClean="0">
                <a:solidFill>
                  <a:schemeClr val="bg1"/>
                </a:solidFill>
              </a:rPr>
              <a:t>isključiva nadležnost države rezidentstva</a:t>
            </a:r>
          </a:p>
          <a:p>
            <a:pPr algn="l"/>
            <a:endParaRPr lang="sr-Latn-RS" sz="2000" dirty="0" smtClean="0">
              <a:solidFill>
                <a:schemeClr val="bg1"/>
              </a:solidFill>
            </a:endParaRPr>
          </a:p>
          <a:p>
            <a:pPr algn="l"/>
            <a:endParaRPr lang="sr-Latn-RS" sz="2000" dirty="0" smtClean="0">
              <a:solidFill>
                <a:schemeClr val="bg1"/>
              </a:solidFill>
            </a:endParaRPr>
          </a:p>
          <a:p>
            <a:pPr algn="l"/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err="1" smtClean="0">
                <a:solidFill>
                  <a:schemeClr val="bg1"/>
                </a:solidFill>
                <a:effectLst/>
              </a:rPr>
              <a:t>Struktura</a:t>
            </a:r>
            <a:r>
              <a:rPr lang="en-US" sz="6000" dirty="0" smtClean="0">
                <a:solidFill>
                  <a:schemeClr val="bg1"/>
                </a:solidFill>
                <a:effectLst/>
              </a:rPr>
              <a:t> model </a:t>
            </a:r>
            <a:r>
              <a:rPr lang="en-US" sz="6000" dirty="0" err="1" smtClean="0">
                <a:solidFill>
                  <a:schemeClr val="bg1"/>
                </a:solidFill>
                <a:effectLst/>
              </a:rPr>
              <a:t>konvencija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8305800" cy="4419600"/>
          </a:xfrm>
        </p:spPr>
        <p:txBody>
          <a:bodyPr/>
          <a:lstStyle/>
          <a:p>
            <a:pPr algn="l"/>
            <a:r>
              <a:rPr lang="sr-Latn-RS" dirty="0" smtClean="0">
                <a:solidFill>
                  <a:schemeClr val="bg1"/>
                </a:solidFill>
              </a:rPr>
              <a:t>- Kada se odredbe model konvencija</a:t>
            </a:r>
            <a:r>
              <a:rPr lang="en-US" dirty="0" smtClean="0">
                <a:solidFill>
                  <a:schemeClr val="bg1"/>
                </a:solidFill>
              </a:rPr>
              <a:t> (OECD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UN </a:t>
            </a:r>
            <a:r>
              <a:rPr lang="en-US" dirty="0" err="1" smtClean="0">
                <a:solidFill>
                  <a:schemeClr val="bg1"/>
                </a:solidFill>
              </a:rPr>
              <a:t>modela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r>
              <a:rPr lang="sr-Latn-RS" dirty="0" smtClean="0">
                <a:solidFill>
                  <a:schemeClr val="bg1"/>
                </a:solidFill>
              </a:rPr>
              <a:t> posmatraju po sličnosti, mogu se razvrstati u četiri grupe: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(1)delokrug primene konvencije;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(2) pravila alokacije;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(3)metode za eliminisanje dvostrukog oporezivanja;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(4) posebne odredbe.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err="1" smtClean="0">
                <a:solidFill>
                  <a:schemeClr val="bg1"/>
                </a:solidFill>
                <a:effectLst/>
              </a:rPr>
              <a:t>Pravila</a:t>
            </a:r>
            <a:r>
              <a:rPr lang="en-US" sz="60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effectLst/>
              </a:rPr>
              <a:t>alokacije</a:t>
            </a:r>
            <a:r>
              <a:rPr lang="en-US" sz="60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effectLst/>
              </a:rPr>
              <a:t>poreske</a:t>
            </a:r>
            <a:r>
              <a:rPr lang="en-US" sz="60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effectLst/>
              </a:rPr>
              <a:t>nadležnosti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8686800" cy="6096000"/>
          </a:xfrm>
        </p:spPr>
        <p:txBody>
          <a:bodyPr>
            <a:noAutofit/>
          </a:bodyPr>
          <a:lstStyle/>
          <a:p>
            <a:pPr algn="l"/>
            <a:r>
              <a:rPr lang="sr-Latn-RS" sz="2000" dirty="0" smtClean="0">
                <a:solidFill>
                  <a:schemeClr val="bg1"/>
                </a:solidFill>
              </a:rPr>
              <a:t>-Pored isključive nadležnosti države rezidentstva, kod oporezivanja prihoda od pružanja samostalnih ličnih usluga, u tačno određenim slučajevima dopušteno je oporezivanje od strane druge države-ugovornice (podeljena poreska nadležnost):</a:t>
            </a:r>
          </a:p>
          <a:p>
            <a:pPr algn="l"/>
            <a:endParaRPr lang="sr-Latn-RS" sz="1000" dirty="0" smtClean="0">
              <a:solidFill>
                <a:schemeClr val="bg1"/>
              </a:solidFill>
            </a:endParaRPr>
          </a:p>
          <a:p>
            <a:pPr marL="457200" indent="-457200" algn="l"/>
            <a:r>
              <a:rPr lang="sr-Latn-RS" sz="2000" dirty="0" smtClean="0">
                <a:solidFill>
                  <a:schemeClr val="bg1"/>
                </a:solidFill>
              </a:rPr>
              <a:t>(1)   </a:t>
            </a:r>
            <a:r>
              <a:rPr lang="en-US" sz="2000" dirty="0" smtClean="0">
                <a:solidFill>
                  <a:schemeClr val="bg1"/>
                </a:solidFill>
              </a:rPr>
              <a:t>K</a:t>
            </a:r>
            <a:r>
              <a:rPr lang="sr-Latn-RS" sz="2000" dirty="0" smtClean="0">
                <a:solidFill>
                  <a:schemeClr val="bg1"/>
                </a:solidFill>
              </a:rPr>
              <a:t>ada lice koje pruža usluge poseduje stalnu bazu u drugoj državi-ugovornici koju redovno koristi za obavljanje svojih aktivnosti – država izvora može oporezovati samo deo prihoda koji se pripisuje stalnoj bazi;</a:t>
            </a:r>
          </a:p>
          <a:p>
            <a:pPr marL="457200" indent="-457200" algn="l"/>
            <a:endParaRPr lang="sr-Latn-RS" sz="2000" dirty="0" smtClean="0">
              <a:solidFill>
                <a:schemeClr val="bg1"/>
              </a:solidFill>
            </a:endParaRPr>
          </a:p>
          <a:p>
            <a:pPr marL="457200" indent="-457200" algn="l"/>
            <a:r>
              <a:rPr lang="sr-Latn-RS" sz="2000" dirty="0" smtClean="0">
                <a:solidFill>
                  <a:schemeClr val="bg1"/>
                </a:solidFill>
              </a:rPr>
              <a:t>(2) </a:t>
            </a:r>
            <a:r>
              <a:rPr lang="sr-Latn-R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K</a:t>
            </a:r>
            <a:r>
              <a:rPr lang="sr-Latn-RS" sz="2000" dirty="0" smtClean="0">
                <a:solidFill>
                  <a:schemeClr val="bg1"/>
                </a:solidFill>
              </a:rPr>
              <a:t>ada lice koje pruža usluge u toku bilo kog 12-mesečnog perioda koji počinje ili se završava u određenoj fiskalnoj godini, provede u drugoj državi-ugovornici jedan ili više perioda koji ukupno iznose 183 ili više dana – država izvoramože oporezovati samo deo prihoda koji potiču od aktivnosti obavljenih na njenoj teritoriji</a:t>
            </a:r>
            <a:endParaRPr lang="sr-Latn-RS" sz="2000" dirty="0" smtClean="0">
              <a:solidFill>
                <a:schemeClr val="bg1"/>
              </a:solidFill>
            </a:endParaRPr>
          </a:p>
          <a:p>
            <a:pPr algn="l"/>
            <a:endParaRPr lang="sr-Latn-RS" sz="2000" dirty="0" smtClean="0">
              <a:solidFill>
                <a:schemeClr val="bg1"/>
              </a:solidFill>
            </a:endParaRPr>
          </a:p>
          <a:p>
            <a:pPr algn="l"/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err="1" smtClean="0">
                <a:solidFill>
                  <a:schemeClr val="bg1"/>
                </a:solidFill>
                <a:effectLst/>
              </a:rPr>
              <a:t>Pravila</a:t>
            </a:r>
            <a:r>
              <a:rPr lang="en-US" sz="44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effectLst/>
              </a:rPr>
              <a:t>alokacije</a:t>
            </a:r>
            <a:r>
              <a:rPr lang="en-US" sz="44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effectLst/>
              </a:rPr>
              <a:t>poreske</a:t>
            </a:r>
            <a:r>
              <a:rPr lang="en-US" sz="44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effectLst/>
              </a:rPr>
              <a:t>nadležnosti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algn="l"/>
            <a:r>
              <a:rPr lang="sr-Latn-RS" sz="1800" b="1" i="1" dirty="0" smtClean="0">
                <a:solidFill>
                  <a:schemeClr val="bg1"/>
                </a:solidFill>
              </a:rPr>
              <a:t>Nesamostalne lične usluge</a:t>
            </a:r>
            <a:r>
              <a:rPr lang="sr-Latn-RS" sz="1800" i="1" dirty="0" smtClean="0">
                <a:solidFill>
                  <a:schemeClr val="bg1"/>
                </a:solidFill>
              </a:rPr>
              <a:t> </a:t>
            </a:r>
            <a:r>
              <a:rPr lang="sr-Latn-RS" sz="1800" dirty="0" smtClean="0">
                <a:solidFill>
                  <a:schemeClr val="bg1"/>
                </a:solidFill>
              </a:rPr>
              <a:t>(UN model)</a:t>
            </a:r>
          </a:p>
          <a:p>
            <a:pPr algn="l"/>
            <a:r>
              <a:rPr lang="sr-Latn-RS" sz="1800" b="1" i="1" dirty="0" smtClean="0">
                <a:solidFill>
                  <a:schemeClr val="bg1"/>
                </a:solidFill>
              </a:rPr>
              <a:t>                                                                                      </a:t>
            </a:r>
            <a:r>
              <a:rPr lang="sr-Latn-RS" sz="1800" dirty="0" smtClean="0">
                <a:solidFill>
                  <a:schemeClr val="bg1"/>
                </a:solidFill>
              </a:rPr>
              <a:t>član 15. u obe Model konvencije</a:t>
            </a:r>
          </a:p>
          <a:p>
            <a:pPr algn="l"/>
            <a:r>
              <a:rPr lang="sr-Latn-RS" sz="1800" b="1" i="1" dirty="0" smtClean="0">
                <a:solidFill>
                  <a:schemeClr val="bg1"/>
                </a:solidFill>
              </a:rPr>
              <a:t>P</a:t>
            </a:r>
            <a:r>
              <a:rPr lang="sr-Latn-RS" sz="1800" b="1" i="1" dirty="0" smtClean="0">
                <a:solidFill>
                  <a:schemeClr val="bg1"/>
                </a:solidFill>
              </a:rPr>
              <a:t>rihod od zaposlenja </a:t>
            </a:r>
            <a:r>
              <a:rPr lang="sr-Latn-RS" sz="1800" dirty="0" smtClean="0">
                <a:solidFill>
                  <a:schemeClr val="bg1"/>
                </a:solidFill>
              </a:rPr>
              <a:t>(OECD model) </a:t>
            </a:r>
          </a:p>
          <a:p>
            <a:pPr algn="l"/>
            <a:endParaRPr lang="sr-Latn-RS" sz="1000" dirty="0" smtClean="0">
              <a:solidFill>
                <a:schemeClr val="bg1"/>
              </a:solidFill>
            </a:endParaRPr>
          </a:p>
          <a:p>
            <a:pPr algn="l"/>
            <a:r>
              <a:rPr lang="sr-Latn-RS" sz="1800" dirty="0" smtClean="0">
                <a:solidFill>
                  <a:schemeClr val="bg1"/>
                </a:solidFill>
              </a:rPr>
              <a:t>- Članom 15. predviđa se da se zarade, plate i druge slične naknade koje          prima rezident države-ugovornice zbog zaposlenja, </a:t>
            </a:r>
            <a:r>
              <a:rPr lang="sr-Latn-RS" sz="1800" b="1" dirty="0" smtClean="0">
                <a:solidFill>
                  <a:schemeClr val="bg1"/>
                </a:solidFill>
              </a:rPr>
              <a:t>oporezuju isključivo u državi rezidentstva</a:t>
            </a:r>
            <a:r>
              <a:rPr lang="sr-Latn-RS" sz="1800" dirty="0" smtClean="0">
                <a:solidFill>
                  <a:schemeClr val="bg1"/>
                </a:solidFill>
              </a:rPr>
              <a:t>.       </a:t>
            </a:r>
          </a:p>
          <a:p>
            <a:pPr algn="l"/>
            <a:r>
              <a:rPr lang="sr-Latn-RS" sz="1800" dirty="0" smtClean="0">
                <a:solidFill>
                  <a:schemeClr val="bg1"/>
                </a:solidFill>
              </a:rPr>
              <a:t>- </a:t>
            </a:r>
            <a:r>
              <a:rPr lang="en-US" sz="1800" dirty="0" smtClean="0">
                <a:solidFill>
                  <a:schemeClr val="bg1"/>
                </a:solidFill>
              </a:rPr>
              <a:t>U</a:t>
            </a:r>
            <a:r>
              <a:rPr lang="sr-Latn-RS" sz="1800" dirty="0" smtClean="0">
                <a:solidFill>
                  <a:schemeClr val="bg1"/>
                </a:solidFill>
              </a:rPr>
              <a:t>koliko je deo rada po osnovu zaposlenja obavljen u drugoj državi-ugovornici, prihod ostvaren u vezi sa tim radom </a:t>
            </a:r>
            <a:r>
              <a:rPr lang="sr-Latn-RS" sz="1800" b="1" dirty="0" smtClean="0">
                <a:solidFill>
                  <a:schemeClr val="bg1"/>
                </a:solidFill>
              </a:rPr>
              <a:t>može oporezovati druga država (država izvora)</a:t>
            </a:r>
            <a:r>
              <a:rPr lang="sr-Latn-RS" sz="1800" dirty="0" smtClean="0">
                <a:solidFill>
                  <a:schemeClr val="bg1"/>
                </a:solidFill>
              </a:rPr>
              <a:t>. Izuzetno, država rezidentstva ima isključivu nadležnost za oporezivanje i u ovom slučaju uz ispunjenje tri uslova:</a:t>
            </a:r>
          </a:p>
          <a:p>
            <a:pPr algn="l"/>
            <a:r>
              <a:rPr lang="sr-Latn-RS" sz="1800" dirty="0" smtClean="0">
                <a:solidFill>
                  <a:schemeClr val="bg1"/>
                </a:solidFill>
              </a:rPr>
              <a:t>(1) </a:t>
            </a:r>
            <a:r>
              <a:rPr lang="sr-Latn-RS" sz="1800" dirty="0" smtClean="0">
                <a:solidFill>
                  <a:schemeClr val="bg1"/>
                </a:solidFill>
              </a:rPr>
              <a:t>p</a:t>
            </a:r>
            <a:r>
              <a:rPr lang="sr-Latn-RS" sz="1800" dirty="0" smtClean="0">
                <a:solidFill>
                  <a:schemeClr val="bg1"/>
                </a:solidFill>
              </a:rPr>
              <a:t>rimalac naknade u toku bilo kog 12-mesečnog perioda koji počinje ili se završava u određenoj fiskalnoj godini ne provede više od 183 dana ukupno u državi izvora;</a:t>
            </a:r>
          </a:p>
          <a:p>
            <a:pPr algn="l"/>
            <a:r>
              <a:rPr lang="sr-Latn-RS" sz="1800" dirty="0" smtClean="0">
                <a:solidFill>
                  <a:schemeClr val="bg1"/>
                </a:solidFill>
              </a:rPr>
              <a:t>(2) naknadu je isplatio poslodavac ili je plaćena u ime poslodavca koji nije nije rezident države izvora</a:t>
            </a:r>
          </a:p>
          <a:p>
            <a:pPr algn="l"/>
            <a:r>
              <a:rPr lang="sr-Latn-RS" sz="1800" dirty="0" smtClean="0">
                <a:solidFill>
                  <a:schemeClr val="bg1"/>
                </a:solidFill>
              </a:rPr>
              <a:t>(3) </a:t>
            </a:r>
            <a:r>
              <a:rPr lang="sr-Latn-RS" sz="1800" dirty="0" smtClean="0">
                <a:solidFill>
                  <a:schemeClr val="bg1"/>
                </a:solidFill>
              </a:rPr>
              <a:t>t</a:t>
            </a:r>
            <a:r>
              <a:rPr lang="sr-Latn-RS" sz="1800" dirty="0" smtClean="0">
                <a:solidFill>
                  <a:schemeClr val="bg1"/>
                </a:solidFill>
              </a:rPr>
              <a:t>eret  plaćanja naknade ne pada na stalnu poslovnu jedinicu ili stalnu bazu koju poslodavac ima u državi izvora</a:t>
            </a:r>
          </a:p>
          <a:p>
            <a:pPr algn="l"/>
            <a:endParaRPr lang="sr-Latn-RS" sz="1000" dirty="0" smtClean="0">
              <a:solidFill>
                <a:schemeClr val="bg1"/>
              </a:solidFill>
            </a:endParaRPr>
          </a:p>
          <a:p>
            <a:pPr algn="l"/>
            <a:r>
              <a:rPr lang="sr-Latn-RS" sz="1800" dirty="0" smtClean="0">
                <a:solidFill>
                  <a:schemeClr val="bg1"/>
                </a:solidFill>
              </a:rPr>
              <a:t>- Kada je isplaćena naknada po osnovu zaposlenja za rad izvršen na brodu ili vazduhoplovu uključenom u međunarodni saobraćaj ili na brodu u unutrašnjem vodenom saobraćaju, moguće je oporezivanje od strane države rezidentstva poslodavca (država u kojoj je mesto efektivnog upravljanja preduzećem). </a:t>
            </a:r>
          </a:p>
          <a:p>
            <a:pPr algn="l">
              <a:buFontTx/>
              <a:buChar char="-"/>
            </a:pPr>
            <a:endParaRPr lang="sr-Latn-RS" sz="2000" dirty="0" smtClean="0">
              <a:solidFill>
                <a:schemeClr val="bg1"/>
              </a:solidFill>
            </a:endParaRPr>
          </a:p>
          <a:p>
            <a:pPr algn="l"/>
            <a:r>
              <a:rPr lang="sr-Latn-RS" sz="2000" dirty="0" smtClean="0">
                <a:solidFill>
                  <a:schemeClr val="bg1"/>
                </a:solidFill>
              </a:rPr>
              <a:t>                                                          </a:t>
            </a:r>
            <a:endParaRPr lang="sr-Latn-RS" sz="2000" dirty="0" smtClean="0">
              <a:solidFill>
                <a:schemeClr val="bg1"/>
              </a:solidFill>
            </a:endParaRPr>
          </a:p>
          <a:p>
            <a:pPr algn="l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4038600" y="762000"/>
            <a:ext cx="304800" cy="838200"/>
          </a:xfrm>
          <a:prstGeom prst="righ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err="1" smtClean="0">
                <a:solidFill>
                  <a:schemeClr val="bg1"/>
                </a:solidFill>
                <a:effectLst/>
              </a:rPr>
              <a:t>Pravila</a:t>
            </a:r>
            <a:r>
              <a:rPr lang="en-US" sz="44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effectLst/>
              </a:rPr>
              <a:t>alokacije</a:t>
            </a:r>
            <a:r>
              <a:rPr lang="en-US" sz="44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effectLst/>
              </a:rPr>
              <a:t>poreske</a:t>
            </a:r>
            <a:r>
              <a:rPr lang="en-US" sz="44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effectLst/>
              </a:rPr>
              <a:t>nadležnosti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algn="l"/>
            <a:r>
              <a:rPr lang="sr-Latn-RS" sz="2000" b="1" i="1" dirty="0" smtClean="0">
                <a:solidFill>
                  <a:schemeClr val="bg1"/>
                </a:solidFill>
              </a:rPr>
              <a:t>Naknade direktora i primanja vrhunskih menadžera</a:t>
            </a:r>
            <a:r>
              <a:rPr lang="sr-Latn-RS" sz="2000" dirty="0" smtClean="0">
                <a:solidFill>
                  <a:schemeClr val="bg1"/>
                </a:solidFill>
              </a:rPr>
              <a:t> – član 16. OECD i UN modela </a:t>
            </a:r>
          </a:p>
          <a:p>
            <a:pPr algn="l">
              <a:buFontTx/>
              <a:buChar char="-"/>
            </a:pPr>
            <a:r>
              <a:rPr lang="en-US" sz="2000" dirty="0" smtClean="0">
                <a:solidFill>
                  <a:schemeClr val="bg1"/>
                </a:solidFill>
              </a:rPr>
              <a:t>Č</a:t>
            </a:r>
            <a:r>
              <a:rPr lang="sr-Latn-RS" sz="2000" dirty="0" smtClean="0">
                <a:solidFill>
                  <a:schemeClr val="bg1"/>
                </a:solidFill>
              </a:rPr>
              <a:t>lanom 16. OECD modela reguliše se samo oporezivanje direktorskih naknada, dok se članom 16. UN modela reguliše oporezivanje i direktorskih naknada, i primanja vrhunskih sportista</a:t>
            </a:r>
          </a:p>
          <a:p>
            <a:pPr algn="l"/>
            <a:endParaRPr lang="sr-Latn-RS" sz="2000" dirty="0" smtClean="0">
              <a:solidFill>
                <a:schemeClr val="bg1"/>
              </a:solidFill>
            </a:endParaRPr>
          </a:p>
          <a:p>
            <a:pPr algn="l"/>
            <a:r>
              <a:rPr lang="sr-Latn-RS" sz="2000" dirty="0" smtClean="0">
                <a:solidFill>
                  <a:schemeClr val="bg1"/>
                </a:solidFill>
              </a:rPr>
              <a:t>- </a:t>
            </a:r>
            <a:r>
              <a:rPr lang="sr-Latn-RS" sz="2000" b="1" u="sng" dirty="0" smtClean="0">
                <a:solidFill>
                  <a:schemeClr val="bg1"/>
                </a:solidFill>
              </a:rPr>
              <a:t>Oporezivanje direktorskih naknada</a:t>
            </a:r>
            <a:r>
              <a:rPr lang="sr-Latn-RS" sz="2000" dirty="0" smtClean="0">
                <a:solidFill>
                  <a:schemeClr val="bg1"/>
                </a:solidFill>
              </a:rPr>
              <a:t> – u obe model konvencije predviđena je </a:t>
            </a:r>
            <a:r>
              <a:rPr lang="sr-Latn-RS" sz="2000" b="1" dirty="0" smtClean="0">
                <a:solidFill>
                  <a:schemeClr val="bg1"/>
                </a:solidFill>
              </a:rPr>
              <a:t>poreska nadležnost države rezidentstva kompanije </a:t>
            </a:r>
            <a:r>
              <a:rPr lang="sr-Latn-RS" sz="2000" dirty="0" smtClean="0">
                <a:solidFill>
                  <a:schemeClr val="bg1"/>
                </a:solidFill>
              </a:rPr>
              <a:t>(kada je direktor rezident druge države) </a:t>
            </a:r>
          </a:p>
          <a:p>
            <a:pPr algn="l"/>
            <a:endParaRPr lang="sr-Latn-RS" sz="2000" dirty="0" smtClean="0">
              <a:solidFill>
                <a:schemeClr val="bg1"/>
              </a:solidFill>
            </a:endParaRPr>
          </a:p>
          <a:p>
            <a:pPr algn="l"/>
            <a:r>
              <a:rPr lang="sr-Latn-RS" sz="2000" b="1" u="sng" dirty="0" smtClean="0">
                <a:solidFill>
                  <a:schemeClr val="bg1"/>
                </a:solidFill>
              </a:rPr>
              <a:t>- Oporezivanje primanja vrhunskih menadžera</a:t>
            </a:r>
            <a:r>
              <a:rPr lang="sr-Latn-RS" sz="2000" dirty="0" smtClean="0">
                <a:solidFill>
                  <a:schemeClr val="bg1"/>
                </a:solidFill>
              </a:rPr>
              <a:t> koji su rezidenti jedne države-ugovornice i zaposleni su u kompaniji koja je rezident druge države-ugovornice, UN modelom je predviđena </a:t>
            </a:r>
            <a:r>
              <a:rPr lang="sr-Latn-RS" sz="2000" b="1" dirty="0" smtClean="0">
                <a:solidFill>
                  <a:schemeClr val="bg1"/>
                </a:solidFill>
              </a:rPr>
              <a:t>poreska nadležnost države rezidentstva kompanije</a:t>
            </a:r>
          </a:p>
          <a:p>
            <a:pPr algn="l">
              <a:buFontTx/>
              <a:buChar char="-"/>
            </a:pPr>
            <a:endParaRPr lang="sr-Latn-RS" sz="2000" dirty="0" smtClean="0">
              <a:solidFill>
                <a:schemeClr val="bg1"/>
              </a:solidFill>
            </a:endParaRPr>
          </a:p>
          <a:p>
            <a:pPr algn="l"/>
            <a:r>
              <a:rPr lang="sr-Latn-RS" sz="2000" dirty="0" smtClean="0">
                <a:solidFill>
                  <a:schemeClr val="bg1"/>
                </a:solidFill>
              </a:rPr>
              <a:t>  * Poreska nadležnost države rezidentstva kompanije je, u oba slučaja, predviđena kao mogućnost:</a:t>
            </a:r>
            <a:r>
              <a:rPr lang="sr-Latn-RS" sz="2000" i="1" dirty="0" smtClean="0">
                <a:solidFill>
                  <a:schemeClr val="bg1"/>
                </a:solidFill>
              </a:rPr>
              <a:t> “oporezivanje se može vršiti u državi rezidentstva kompanije”</a:t>
            </a:r>
            <a:r>
              <a:rPr lang="sr-Latn-RS" sz="2000" dirty="0" smtClean="0">
                <a:solidFill>
                  <a:schemeClr val="bg1"/>
                </a:solidFill>
              </a:rPr>
              <a:t>                                               </a:t>
            </a:r>
            <a:endParaRPr lang="sr-Latn-RS" sz="2000" dirty="0" smtClean="0">
              <a:solidFill>
                <a:schemeClr val="bg1"/>
              </a:solidFill>
            </a:endParaRPr>
          </a:p>
          <a:p>
            <a:pPr algn="l"/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err="1" smtClean="0">
                <a:solidFill>
                  <a:schemeClr val="bg1"/>
                </a:solidFill>
                <a:effectLst/>
              </a:rPr>
              <a:t>Pravila</a:t>
            </a:r>
            <a:r>
              <a:rPr lang="en-US" sz="44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effectLst/>
              </a:rPr>
              <a:t>alokacije</a:t>
            </a:r>
            <a:r>
              <a:rPr lang="en-US" sz="44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effectLst/>
              </a:rPr>
              <a:t>poreske</a:t>
            </a:r>
            <a:r>
              <a:rPr lang="en-US" sz="44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effectLst/>
              </a:rPr>
              <a:t>nadležnosti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algn="l"/>
            <a:r>
              <a:rPr lang="sr-Latn-RS" sz="2000" b="1" i="1" dirty="0" smtClean="0">
                <a:solidFill>
                  <a:schemeClr val="bg1"/>
                </a:solidFill>
              </a:rPr>
              <a:t>Prihodi izvođača (umetnika) i sportista</a:t>
            </a:r>
          </a:p>
          <a:p>
            <a:pPr algn="l"/>
            <a:r>
              <a:rPr lang="sr-Latn-RS" sz="2000" dirty="0" smtClean="0">
                <a:solidFill>
                  <a:schemeClr val="bg1"/>
                </a:solidFill>
              </a:rPr>
              <a:t> </a:t>
            </a:r>
            <a:r>
              <a:rPr lang="sr-Latn-RS" sz="2000" i="1" dirty="0" smtClean="0">
                <a:solidFill>
                  <a:schemeClr val="bg1"/>
                </a:solidFill>
              </a:rPr>
              <a:t>- OECD model – čl. 17. izvođači i sportisti</a:t>
            </a:r>
            <a:r>
              <a:rPr lang="sr-Latn-RS" sz="2000" dirty="0" smtClean="0">
                <a:solidFill>
                  <a:schemeClr val="bg1"/>
                </a:solidFill>
              </a:rPr>
              <a:t>  </a:t>
            </a:r>
          </a:p>
          <a:p>
            <a:pPr algn="l"/>
            <a:r>
              <a:rPr lang="sr-Latn-RS" sz="2000" i="1" dirty="0" smtClean="0">
                <a:solidFill>
                  <a:schemeClr val="bg1"/>
                </a:solidFill>
              </a:rPr>
              <a:t>- UN model – čl. 17. umetnici i sportisti</a:t>
            </a:r>
          </a:p>
          <a:p>
            <a:pPr algn="l"/>
            <a:endParaRPr lang="sr-Latn-RS" sz="2000" i="1" dirty="0" smtClean="0">
              <a:solidFill>
                <a:schemeClr val="bg1"/>
              </a:solidFill>
            </a:endParaRPr>
          </a:p>
          <a:p>
            <a:pPr algn="l"/>
            <a:r>
              <a:rPr lang="sr-Latn-RS" sz="2000" dirty="0" smtClean="0">
                <a:solidFill>
                  <a:schemeClr val="bg1"/>
                </a:solidFill>
              </a:rPr>
              <a:t>- Oba modela predviđaju dva rešenja za oporezivanje prihoda umetnika:</a:t>
            </a:r>
          </a:p>
          <a:p>
            <a:pPr algn="l"/>
            <a:r>
              <a:rPr lang="sr-Latn-RS" sz="2000" dirty="0" smtClean="0">
                <a:solidFill>
                  <a:schemeClr val="bg1"/>
                </a:solidFill>
              </a:rPr>
              <a:t>(1) </a:t>
            </a:r>
            <a:r>
              <a:rPr lang="en-US" sz="2000" dirty="0" smtClean="0">
                <a:solidFill>
                  <a:schemeClr val="bg1"/>
                </a:solidFill>
              </a:rPr>
              <a:t>K</a:t>
            </a:r>
            <a:r>
              <a:rPr lang="sr-Latn-RS" sz="2000" dirty="0" smtClean="0">
                <a:solidFill>
                  <a:schemeClr val="bg1"/>
                </a:solidFill>
              </a:rPr>
              <a:t>ada prihod </a:t>
            </a:r>
            <a:r>
              <a:rPr lang="sr-Latn-RS" sz="2000" dirty="0" smtClean="0">
                <a:solidFill>
                  <a:schemeClr val="bg1"/>
                </a:solidFill>
              </a:rPr>
              <a:t>ostvari </a:t>
            </a:r>
            <a:r>
              <a:rPr lang="sr-Latn-RS" sz="2000" dirty="0" smtClean="0">
                <a:solidFill>
                  <a:schemeClr val="bg1"/>
                </a:solidFill>
              </a:rPr>
              <a:t>izvođač (pozorišni, filmski, radio ili televizijski umetnik, muzičar ) ili sportista koji je rezident </a:t>
            </a:r>
            <a:r>
              <a:rPr lang="sr-Latn-RS" sz="2000" dirty="0" smtClean="0">
                <a:solidFill>
                  <a:schemeClr val="bg1"/>
                </a:solidFill>
              </a:rPr>
              <a:t>jedne države pružanjem svojih ličnih usluga u drugoj državi, </a:t>
            </a:r>
            <a:r>
              <a:rPr lang="sr-Latn-RS" sz="2000" b="1" dirty="0" smtClean="0">
                <a:solidFill>
                  <a:schemeClr val="bg1"/>
                </a:solidFill>
              </a:rPr>
              <a:t>prihod može biti oporezovan u </a:t>
            </a:r>
            <a:r>
              <a:rPr lang="sr-Latn-RS" sz="2000" b="1" dirty="0" smtClean="0">
                <a:solidFill>
                  <a:schemeClr val="bg1"/>
                </a:solidFill>
              </a:rPr>
              <a:t>državi </a:t>
            </a:r>
            <a:r>
              <a:rPr lang="sr-Latn-RS" sz="2000" b="1" dirty="0" smtClean="0">
                <a:solidFill>
                  <a:schemeClr val="bg1"/>
                </a:solidFill>
              </a:rPr>
              <a:t>izvora</a:t>
            </a:r>
            <a:r>
              <a:rPr lang="sr-Latn-RS" sz="2000" dirty="0" smtClean="0">
                <a:solidFill>
                  <a:schemeClr val="bg1"/>
                </a:solidFill>
              </a:rPr>
              <a:t>;</a:t>
            </a:r>
            <a:endParaRPr lang="sr-Latn-RS" sz="2000" dirty="0" smtClean="0">
              <a:solidFill>
                <a:schemeClr val="bg1"/>
              </a:solidFill>
            </a:endParaRPr>
          </a:p>
          <a:p>
            <a:pPr algn="l"/>
            <a:r>
              <a:rPr lang="sr-Latn-RS" sz="2000" dirty="0" smtClean="0">
                <a:solidFill>
                  <a:schemeClr val="bg1"/>
                </a:solidFill>
              </a:rPr>
              <a:t>(2)</a:t>
            </a:r>
            <a:r>
              <a:rPr lang="en-US" sz="2000" dirty="0" smtClean="0">
                <a:solidFill>
                  <a:schemeClr val="bg1"/>
                </a:solidFill>
              </a:rPr>
              <a:t>K</a:t>
            </a:r>
            <a:r>
              <a:rPr lang="sr-Latn-RS" sz="2000" dirty="0" smtClean="0">
                <a:solidFill>
                  <a:schemeClr val="bg1"/>
                </a:solidFill>
              </a:rPr>
              <a:t>ada prihod od pružanja ličnih usluga izvođača ili sportiste pripadne drugom licu, </a:t>
            </a:r>
            <a:r>
              <a:rPr lang="sr-Latn-RS" sz="2000" b="1" dirty="0" smtClean="0">
                <a:solidFill>
                  <a:schemeClr val="bg1"/>
                </a:solidFill>
              </a:rPr>
              <a:t>prihod može biti oporezovan u državi izvora</a:t>
            </a:r>
            <a:r>
              <a:rPr lang="sr-Latn-RS" sz="2000" dirty="0" smtClean="0">
                <a:solidFill>
                  <a:schemeClr val="bg1"/>
                </a:solidFill>
              </a:rPr>
              <a:t> (državi u kojoj su pružene usluge).</a:t>
            </a:r>
            <a:endParaRPr lang="sr-Latn-RS" sz="2000" dirty="0" smtClean="0">
              <a:solidFill>
                <a:schemeClr val="bg1"/>
              </a:solidFill>
            </a:endParaRPr>
          </a:p>
          <a:p>
            <a:pPr algn="l"/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err="1" smtClean="0">
                <a:solidFill>
                  <a:schemeClr val="bg1"/>
                </a:solidFill>
                <a:effectLst/>
              </a:rPr>
              <a:t>Pravila</a:t>
            </a:r>
            <a:r>
              <a:rPr lang="en-US" sz="44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effectLst/>
              </a:rPr>
              <a:t>alokacije</a:t>
            </a:r>
            <a:r>
              <a:rPr lang="en-US" sz="44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effectLst/>
              </a:rPr>
              <a:t>poreske</a:t>
            </a:r>
            <a:r>
              <a:rPr lang="en-US" sz="44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effectLst/>
              </a:rPr>
              <a:t>nadležnosti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algn="l"/>
            <a:r>
              <a:rPr lang="sr-Latn-RS" sz="2000" b="1" i="1" u="sng" dirty="0" smtClean="0">
                <a:solidFill>
                  <a:schemeClr val="bg1"/>
                </a:solidFill>
              </a:rPr>
              <a:t>Penzije i plaćanja iz socijalnog osiguranja</a:t>
            </a:r>
          </a:p>
          <a:p>
            <a:pPr algn="l"/>
            <a:r>
              <a:rPr lang="sr-Latn-RS" sz="2000" i="1" dirty="0" smtClean="0">
                <a:solidFill>
                  <a:schemeClr val="bg1"/>
                </a:solidFill>
              </a:rPr>
              <a:t>- OECD model  u članu 18. reguliše samo oporezivanje penzija</a:t>
            </a:r>
            <a:r>
              <a:rPr lang="sr-Latn-RS" sz="2000" dirty="0" smtClean="0">
                <a:solidFill>
                  <a:schemeClr val="bg1"/>
                </a:solidFill>
              </a:rPr>
              <a:t> i predviđa</a:t>
            </a:r>
            <a:r>
              <a:rPr lang="sr-Latn-RS" sz="2000" b="1" i="1" dirty="0" smtClean="0">
                <a:solidFill>
                  <a:schemeClr val="bg1"/>
                </a:solidFill>
              </a:rPr>
              <a:t> </a:t>
            </a:r>
            <a:r>
              <a:rPr lang="sr-Latn-RS" sz="2000" b="1" dirty="0" smtClean="0">
                <a:solidFill>
                  <a:schemeClr val="bg1"/>
                </a:solidFill>
              </a:rPr>
              <a:t>isključivu poresku nadležnost države rezidentstva</a:t>
            </a:r>
          </a:p>
          <a:p>
            <a:pPr algn="l"/>
            <a:endParaRPr lang="sr-Latn-RS" sz="2000" b="1" dirty="0" smtClean="0">
              <a:solidFill>
                <a:schemeClr val="bg1"/>
              </a:solidFill>
            </a:endParaRPr>
          </a:p>
          <a:p>
            <a:pPr algn="l"/>
            <a:r>
              <a:rPr lang="sr-Latn-RS" sz="2000" i="1" dirty="0" smtClean="0">
                <a:solidFill>
                  <a:schemeClr val="bg1"/>
                </a:solidFill>
              </a:rPr>
              <a:t>- UN model sadrži dve varijante člana 18.</a:t>
            </a:r>
            <a:r>
              <a:rPr lang="sr-Latn-RS" sz="2000" b="1" dirty="0" smtClean="0">
                <a:solidFill>
                  <a:schemeClr val="bg1"/>
                </a:solidFill>
              </a:rPr>
              <a:t> </a:t>
            </a:r>
            <a:r>
              <a:rPr lang="sr-Latn-RS" sz="2000" b="1" dirty="0" smtClean="0">
                <a:solidFill>
                  <a:schemeClr val="bg1"/>
                </a:solidFill>
              </a:rPr>
              <a:t>i u obe varijante reguliše oporezivanje i penzija i plaćanja iz socijalnog osiguranja</a:t>
            </a:r>
          </a:p>
          <a:p>
            <a:pPr algn="l"/>
            <a:r>
              <a:rPr lang="sr-Latn-RS" sz="2000" b="1" dirty="0" smtClean="0">
                <a:solidFill>
                  <a:schemeClr val="bg1"/>
                </a:solidFill>
              </a:rPr>
              <a:t>- Varijanta A: isključiva nadležnost države rezidentstva </a:t>
            </a:r>
            <a:r>
              <a:rPr lang="sr-Latn-RS" sz="2000" dirty="0" smtClean="0">
                <a:solidFill>
                  <a:schemeClr val="bg1"/>
                </a:solidFill>
              </a:rPr>
              <a:t>(za oporezivanje penzija i drugih primanja u vezi sa ranijim zaposlenjem i za oporezivanje penzija i drugih plaćanja u okviru državnog sistema socijalnog osiguranja države rezidentstva ili njene niže političko-teritorijalne jedinice)</a:t>
            </a:r>
          </a:p>
          <a:p>
            <a:pPr algn="l"/>
            <a:r>
              <a:rPr lang="sr-Latn-RS" sz="2000" b="1" dirty="0" smtClean="0">
                <a:solidFill>
                  <a:schemeClr val="bg1"/>
                </a:solidFill>
              </a:rPr>
              <a:t>- Varijanta B</a:t>
            </a:r>
            <a:r>
              <a:rPr lang="sr-Latn-RS" sz="2000" dirty="0" smtClean="0">
                <a:solidFill>
                  <a:schemeClr val="bg1"/>
                </a:solidFill>
              </a:rPr>
              <a:t>: 	(a) moguća poreska nadležnost države rezidenstva; </a:t>
            </a:r>
          </a:p>
          <a:p>
            <a:pPr algn="l"/>
            <a:endParaRPr lang="sr-Latn-RS" sz="1000" b="1" dirty="0" smtClean="0">
              <a:solidFill>
                <a:schemeClr val="bg1"/>
              </a:solidFill>
            </a:endParaRPr>
          </a:p>
          <a:p>
            <a:pPr algn="l"/>
            <a:r>
              <a:rPr lang="en-US" sz="2000" b="1" dirty="0" smtClean="0">
                <a:solidFill>
                  <a:schemeClr val="bg1"/>
                </a:solidFill>
              </a:rPr>
              <a:t>P</a:t>
            </a:r>
            <a:r>
              <a:rPr lang="sr-Latn-RS" sz="2000" b="1" dirty="0" smtClean="0">
                <a:solidFill>
                  <a:schemeClr val="bg1"/>
                </a:solidFill>
              </a:rPr>
              <a:t>odeljena</a:t>
            </a:r>
            <a:r>
              <a:rPr lang="sr-Latn-RS" sz="2000" dirty="0" smtClean="0">
                <a:solidFill>
                  <a:schemeClr val="bg1"/>
                </a:solidFill>
              </a:rPr>
              <a:t> </a:t>
            </a:r>
            <a:r>
              <a:rPr lang="sr-Latn-RS" sz="2000" dirty="0" smtClean="0">
                <a:solidFill>
                  <a:schemeClr val="bg1"/>
                </a:solidFill>
              </a:rPr>
              <a:t>	</a:t>
            </a:r>
            <a:r>
              <a:rPr lang="sr-Latn-RS" sz="2000" dirty="0" smtClean="0">
                <a:solidFill>
                  <a:schemeClr val="bg1"/>
                </a:solidFill>
              </a:rPr>
              <a:t>(b) ako je plaćanje izvršeno od strane rezidenta druge države ili </a:t>
            </a:r>
            <a:r>
              <a:rPr lang="sr-Latn-RS" sz="2000" b="1" dirty="0" smtClean="0">
                <a:solidFill>
                  <a:schemeClr val="bg1"/>
                </a:solidFill>
              </a:rPr>
              <a:t>nadležnost</a:t>
            </a:r>
            <a:r>
              <a:rPr lang="sr-Latn-RS" sz="2000" dirty="0" smtClean="0">
                <a:solidFill>
                  <a:schemeClr val="bg1"/>
                </a:solidFill>
              </a:rPr>
              <a:t>         stalne poslovne jedinice u toj drugoj državi, i ta druga država 		(država izvora) može vršiti oporezivanje</a:t>
            </a:r>
          </a:p>
          <a:p>
            <a:pPr algn="l"/>
            <a:endParaRPr lang="sr-Latn-RS" sz="1000" dirty="0" smtClean="0">
              <a:solidFill>
                <a:schemeClr val="bg1"/>
              </a:solidFill>
            </a:endParaRPr>
          </a:p>
          <a:p>
            <a:pPr algn="l"/>
            <a:r>
              <a:rPr lang="sr-Latn-RS" sz="2000" dirty="0" smtClean="0">
                <a:solidFill>
                  <a:schemeClr val="bg1"/>
                </a:solidFill>
              </a:rPr>
              <a:t>	         	(c) penzije i druga plaćanja iz državnog sistema socijalnog 			osiguranja oporezuju se </a:t>
            </a:r>
            <a:r>
              <a:rPr lang="sr-Latn-RS" sz="2000" b="1" dirty="0" smtClean="0">
                <a:solidFill>
                  <a:schemeClr val="bg1"/>
                </a:solidFill>
              </a:rPr>
              <a:t>isključivo u državi rezidentstva</a:t>
            </a:r>
          </a:p>
          <a:p>
            <a:pPr algn="l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Left Brace 4"/>
          <p:cNvSpPr/>
          <p:nvPr/>
        </p:nvSpPr>
        <p:spPr>
          <a:xfrm>
            <a:off x="1295400" y="4267200"/>
            <a:ext cx="381000" cy="1066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err="1" smtClean="0">
                <a:solidFill>
                  <a:schemeClr val="bg1"/>
                </a:solidFill>
                <a:effectLst/>
              </a:rPr>
              <a:t>Pravila</a:t>
            </a:r>
            <a:r>
              <a:rPr lang="en-US" sz="44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effectLst/>
              </a:rPr>
              <a:t>alokacije</a:t>
            </a:r>
            <a:r>
              <a:rPr lang="en-US" sz="44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effectLst/>
              </a:rPr>
              <a:t>poreske</a:t>
            </a:r>
            <a:r>
              <a:rPr lang="en-US" sz="44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effectLst/>
              </a:rPr>
              <a:t>nadležnosti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algn="l"/>
            <a:r>
              <a:rPr lang="sr-Latn-RS" sz="1800" b="1" i="1" u="sng" dirty="0" smtClean="0">
                <a:solidFill>
                  <a:schemeClr val="bg1"/>
                </a:solidFill>
              </a:rPr>
              <a:t>Državna služba – član 19. OECD i UN modela</a:t>
            </a:r>
          </a:p>
          <a:p>
            <a:pPr algn="l"/>
            <a:r>
              <a:rPr lang="sr-Latn-RS" sz="1800" dirty="0" smtClean="0">
                <a:solidFill>
                  <a:schemeClr val="bg1"/>
                </a:solidFill>
              </a:rPr>
              <a:t>- U obe model konvencije isto regulisanje oporezivanja primanja fizičkih lica za usluge pružene državi. </a:t>
            </a:r>
          </a:p>
          <a:p>
            <a:pPr algn="l"/>
            <a:r>
              <a:rPr lang="sr-Latn-RS" sz="1800" dirty="0" smtClean="0">
                <a:solidFill>
                  <a:schemeClr val="bg1"/>
                </a:solidFill>
              </a:rPr>
              <a:t>(1) zarade, plate i druga slična primanja koje je fizičkom licu u vezi sa pruženim uslugama platila država-ugovornica ili njena niža političko-teritorijalne jediniae ili lokalna vlast – </a:t>
            </a:r>
            <a:r>
              <a:rPr lang="sr-Latn-RS" sz="1800" b="1" dirty="0" smtClean="0">
                <a:solidFill>
                  <a:schemeClr val="bg1"/>
                </a:solidFill>
              </a:rPr>
              <a:t>isključiva poreska nadležnost države izvora;</a:t>
            </a:r>
          </a:p>
          <a:p>
            <a:pPr algn="l"/>
            <a:r>
              <a:rPr lang="sr-Latn-RS" sz="1800" dirty="0" smtClean="0">
                <a:solidFill>
                  <a:schemeClr val="bg1"/>
                </a:solidFill>
              </a:rPr>
              <a:t>(2) </a:t>
            </a:r>
            <a:r>
              <a:rPr lang="sr-Latn-RS" sz="1800" dirty="0" smtClean="0">
                <a:solidFill>
                  <a:schemeClr val="bg1"/>
                </a:solidFill>
              </a:rPr>
              <a:t>k</a:t>
            </a:r>
            <a:r>
              <a:rPr lang="sr-Latn-RS" sz="1800" dirty="0" smtClean="0">
                <a:solidFill>
                  <a:schemeClr val="bg1"/>
                </a:solidFill>
              </a:rPr>
              <a:t>ada je fizičko lice koje je pružilo usluge rezident države kojoj pruža usluge –</a:t>
            </a:r>
            <a:r>
              <a:rPr lang="sr-Latn-RS" sz="1800" b="1" dirty="0" smtClean="0">
                <a:solidFill>
                  <a:schemeClr val="bg1"/>
                </a:solidFill>
              </a:rPr>
              <a:t>isključiva poreska nadležnost države rezidentstva</a:t>
            </a:r>
            <a:r>
              <a:rPr lang="sr-Latn-RS" sz="1800" dirty="0" smtClean="0">
                <a:solidFill>
                  <a:schemeClr val="bg1"/>
                </a:solidFill>
              </a:rPr>
              <a:t> ((a) ako fizičko lice ima državljanstvo države čiji je rezident i (b) da fizičko lice nije postalo rezident te države isključivo radi pružanja usluga));</a:t>
            </a:r>
          </a:p>
          <a:p>
            <a:pPr algn="l"/>
            <a:r>
              <a:rPr lang="sr-Latn-RS" sz="1800" dirty="0" smtClean="0">
                <a:solidFill>
                  <a:schemeClr val="bg1"/>
                </a:solidFill>
              </a:rPr>
              <a:t>(3) </a:t>
            </a:r>
            <a:r>
              <a:rPr lang="en-US" sz="1800" dirty="0" smtClean="0">
                <a:solidFill>
                  <a:schemeClr val="bg1"/>
                </a:solidFill>
              </a:rPr>
              <a:t>P</a:t>
            </a:r>
            <a:r>
              <a:rPr lang="sr-Latn-RS" sz="1800" dirty="0" smtClean="0">
                <a:solidFill>
                  <a:schemeClr val="bg1"/>
                </a:solidFill>
              </a:rPr>
              <a:t>enzije i druga slična primanja plaćena fizičkom licu za pružene usluge – </a:t>
            </a:r>
            <a:r>
              <a:rPr lang="sr-Latn-RS" sz="1800" b="1" dirty="0" smtClean="0">
                <a:solidFill>
                  <a:schemeClr val="bg1"/>
                </a:solidFill>
              </a:rPr>
              <a:t>isključiva poreska nadležnost države izvora;</a:t>
            </a:r>
          </a:p>
          <a:p>
            <a:pPr algn="l"/>
            <a:r>
              <a:rPr lang="sr-Latn-RS" sz="1800" dirty="0" smtClean="0">
                <a:solidFill>
                  <a:schemeClr val="bg1"/>
                </a:solidFill>
              </a:rPr>
              <a:t>(4) </a:t>
            </a:r>
            <a:r>
              <a:rPr lang="en-US" sz="1800" dirty="0" smtClean="0">
                <a:solidFill>
                  <a:schemeClr val="bg1"/>
                </a:solidFill>
              </a:rPr>
              <a:t>K</a:t>
            </a:r>
            <a:r>
              <a:rPr lang="sr-Latn-RS" sz="1800" dirty="0" smtClean="0">
                <a:solidFill>
                  <a:schemeClr val="bg1"/>
                </a:solidFill>
              </a:rPr>
              <a:t>ada je fizičko lice koje je pružilo usluge i rezident i državljanin druge države, za oporezivanje penzija i drugih sličnih plaćanja predviđena je </a:t>
            </a:r>
            <a:r>
              <a:rPr lang="sr-Latn-RS" sz="1800" b="1" dirty="0" smtClean="0">
                <a:solidFill>
                  <a:schemeClr val="bg1"/>
                </a:solidFill>
              </a:rPr>
              <a:t>isključiva poreska nadležnost države rezidentstva</a:t>
            </a:r>
          </a:p>
          <a:p>
            <a:pPr algn="l"/>
            <a:endParaRPr lang="sr-Latn-RS" sz="1800" b="1" dirty="0" smtClean="0">
              <a:solidFill>
                <a:schemeClr val="bg1"/>
              </a:solidFill>
            </a:endParaRPr>
          </a:p>
          <a:p>
            <a:pPr algn="l"/>
            <a:r>
              <a:rPr lang="sr-Latn-RS" sz="1800" b="1" dirty="0" smtClean="0">
                <a:solidFill>
                  <a:schemeClr val="bg1"/>
                </a:solidFill>
              </a:rPr>
              <a:t>* Ako je fizičko lice pružilo usluge u okviru obavljanja poslovne aktivnosti u ime države-ugovornice ili njene niže političko-teritorijalne jedinice/lokalne vlasti, oporezivanje se vrši prema pravilima koja se primenjuju kod oporezivanja prihoda po osnovu zaposlenja, direktorskih naknada, primanja izvođačai sportista i penzija</a:t>
            </a:r>
            <a:endParaRPr lang="sr-Latn-RS" sz="1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err="1" smtClean="0">
                <a:solidFill>
                  <a:schemeClr val="bg1"/>
                </a:solidFill>
                <a:effectLst/>
              </a:rPr>
              <a:t>Pravila</a:t>
            </a:r>
            <a:r>
              <a:rPr lang="en-US" sz="44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effectLst/>
              </a:rPr>
              <a:t>alokacije</a:t>
            </a:r>
            <a:r>
              <a:rPr lang="en-US" sz="44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effectLst/>
              </a:rPr>
              <a:t>poreske</a:t>
            </a:r>
            <a:r>
              <a:rPr lang="en-US" sz="44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effectLst/>
              </a:rPr>
              <a:t>nadležnosti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algn="l"/>
            <a:r>
              <a:rPr lang="sr-Latn-RS" sz="2000" b="1" i="1" u="sng" dirty="0" smtClean="0">
                <a:solidFill>
                  <a:schemeClr val="bg1"/>
                </a:solidFill>
              </a:rPr>
              <a:t>Studenti – član 20. </a:t>
            </a:r>
            <a:r>
              <a:rPr lang="sr-Latn-RS" sz="2000" b="1" i="1" u="sng" dirty="0" smtClean="0">
                <a:solidFill>
                  <a:schemeClr val="bg1"/>
                </a:solidFill>
              </a:rPr>
              <a:t>OECD i UN model konvencija</a:t>
            </a:r>
          </a:p>
          <a:p>
            <a:pPr algn="l"/>
            <a:r>
              <a:rPr lang="sr-Latn-RS" sz="2000" dirty="0" smtClean="0">
                <a:solidFill>
                  <a:schemeClr val="bg1"/>
                </a:solidFill>
              </a:rPr>
              <a:t>-Članom 20. predviđena je </a:t>
            </a:r>
            <a:r>
              <a:rPr lang="sr-Latn-RS" sz="2000" b="1" dirty="0" smtClean="0">
                <a:solidFill>
                  <a:schemeClr val="bg1"/>
                </a:solidFill>
              </a:rPr>
              <a:t>isključiva poreska nadležnost države rezidentstva</a:t>
            </a:r>
            <a:r>
              <a:rPr lang="sr-Latn-RS" sz="2000" dirty="0" smtClean="0">
                <a:solidFill>
                  <a:schemeClr val="bg1"/>
                </a:solidFill>
              </a:rPr>
              <a:t> za oporezivanje prihoda studenata i lica koja su na stručnoj obuci u jednoj državi, a primaju ih iz izvora u drugoj državi, ali samo ako su zadovoljeni sledeći uslovi:</a:t>
            </a:r>
          </a:p>
          <a:p>
            <a:pPr algn="l"/>
            <a:r>
              <a:rPr lang="sr-Latn-RS" sz="2000" dirty="0" smtClean="0">
                <a:solidFill>
                  <a:schemeClr val="bg1"/>
                </a:solidFill>
              </a:rPr>
              <a:t>(1) </a:t>
            </a:r>
            <a:r>
              <a:rPr lang="en-US" sz="2000" dirty="0" smtClean="0">
                <a:solidFill>
                  <a:schemeClr val="bg1"/>
                </a:solidFill>
              </a:rPr>
              <a:t>F</a:t>
            </a:r>
            <a:r>
              <a:rPr lang="sr-Latn-RS" sz="2000" dirty="0" smtClean="0">
                <a:solidFill>
                  <a:schemeClr val="bg1"/>
                </a:solidFill>
              </a:rPr>
              <a:t>izičko lice (student ili lice koje je na stručnoj obuci) dolazi u jednu državu isključivo radi obrazovanja ili stručne obuke;</a:t>
            </a:r>
          </a:p>
          <a:p>
            <a:pPr algn="l"/>
            <a:r>
              <a:rPr lang="sr-Latn-RS" sz="2000" dirty="0" smtClean="0">
                <a:solidFill>
                  <a:schemeClr val="bg1"/>
                </a:solidFill>
              </a:rPr>
              <a:t>(2) </a:t>
            </a:r>
            <a:r>
              <a:rPr lang="en-US" sz="2000" dirty="0" smtClean="0">
                <a:solidFill>
                  <a:schemeClr val="bg1"/>
                </a:solidFill>
              </a:rPr>
              <a:t>F</a:t>
            </a:r>
            <a:r>
              <a:rPr lang="sr-Latn-RS" sz="2000" dirty="0" smtClean="0">
                <a:solidFill>
                  <a:schemeClr val="bg1"/>
                </a:solidFill>
              </a:rPr>
              <a:t>izičko lice je rezident ili je bilo rezident druge države neposredno pre dolaska u prvu državu;</a:t>
            </a:r>
          </a:p>
          <a:p>
            <a:pPr algn="l"/>
            <a:r>
              <a:rPr lang="sr-Latn-RS" sz="2000" dirty="0" smtClean="0">
                <a:solidFill>
                  <a:schemeClr val="bg1"/>
                </a:solidFill>
              </a:rPr>
              <a:t>(3) </a:t>
            </a:r>
            <a:r>
              <a:rPr lang="en-US" sz="2000" dirty="0" smtClean="0">
                <a:solidFill>
                  <a:schemeClr val="bg1"/>
                </a:solidFill>
              </a:rPr>
              <a:t>S</a:t>
            </a:r>
            <a:r>
              <a:rPr lang="sr-Latn-RS" sz="2000" dirty="0" smtClean="0">
                <a:solidFill>
                  <a:schemeClr val="bg1"/>
                </a:solidFill>
              </a:rPr>
              <a:t>redstva koja se isplaćuju ovom licu iz izvora van države gde se odvija obrazovanje/stručna obuka služe isključivo u svrhe izdržavanja i obrazovanja.</a:t>
            </a:r>
          </a:p>
          <a:p>
            <a:pPr algn="l"/>
            <a:endParaRPr lang="sr-Latn-RS" sz="2000" dirty="0" smtClean="0">
              <a:solidFill>
                <a:schemeClr val="bg1"/>
              </a:solidFill>
            </a:endParaRPr>
          </a:p>
          <a:p>
            <a:pPr algn="l"/>
            <a:r>
              <a:rPr lang="sr-Latn-RS" sz="2000" dirty="0" smtClean="0">
                <a:solidFill>
                  <a:schemeClr val="bg1"/>
                </a:solidFill>
              </a:rPr>
              <a:t>* Isključiva po reska nadležnost države rezidentstva – ako država u kojoj se pružaju usluge obrazovanja ili stručne obuke ne oporezuje primanja fizičkog lica (studenta ili lica na stručnoj obuci) plaćena iz izvora van države u kojoj se ove usluge pružaju.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err="1" smtClean="0">
                <a:solidFill>
                  <a:schemeClr val="bg1"/>
                </a:solidFill>
                <a:effectLst/>
              </a:rPr>
              <a:t>Pravila</a:t>
            </a:r>
            <a:r>
              <a:rPr lang="en-US" sz="44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effectLst/>
              </a:rPr>
              <a:t>alokacije</a:t>
            </a:r>
            <a:r>
              <a:rPr lang="en-US" sz="44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effectLst/>
              </a:rPr>
              <a:t>poreske</a:t>
            </a:r>
            <a:r>
              <a:rPr lang="en-US" sz="44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effectLst/>
              </a:rPr>
              <a:t>nadležnosti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algn="l"/>
            <a:r>
              <a:rPr lang="sr-Latn-RS" sz="2000" b="1" i="1" u="sng" dirty="0" smtClean="0">
                <a:solidFill>
                  <a:schemeClr val="bg1"/>
                </a:solidFill>
              </a:rPr>
              <a:t>Drugi prihodi – član 21. OECD i UN model konvencija</a:t>
            </a:r>
            <a:r>
              <a:rPr lang="sr-Latn-RS" sz="2000" u="sng" dirty="0" smtClean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sr-Latn-RS" sz="2000" dirty="0" smtClean="0">
                <a:solidFill>
                  <a:schemeClr val="bg1"/>
                </a:solidFill>
              </a:rPr>
              <a:t>- Za oporezivanje svih drugih prihoda koji ne spadaju ni u jednu od kategorija regulisanih u članovima 7-20. model konvencija, predviđena je </a:t>
            </a:r>
            <a:r>
              <a:rPr lang="sr-Latn-RS" sz="2000" b="1" dirty="0" smtClean="0">
                <a:solidFill>
                  <a:schemeClr val="bg1"/>
                </a:solidFill>
              </a:rPr>
              <a:t>isključiva poreska nadležnost države rezidentstva</a:t>
            </a:r>
          </a:p>
          <a:p>
            <a:pPr algn="l"/>
            <a:endParaRPr lang="sr-Latn-RS" sz="2000" dirty="0" smtClean="0">
              <a:solidFill>
                <a:schemeClr val="bg1"/>
              </a:solidFill>
            </a:endParaRPr>
          </a:p>
          <a:p>
            <a:pPr algn="l"/>
            <a:r>
              <a:rPr lang="sr-Latn-RS" sz="2000" dirty="0" smtClean="0">
                <a:solidFill>
                  <a:schemeClr val="bg1"/>
                </a:solidFill>
              </a:rPr>
              <a:t>- Ako se drugi prihodi i u vezi sa pravom ili imovinom koji su efektivno povezani sa stalnom poslovnom jedinicom/ stalnom bazom poslovanja koja se nalazi u drugoj državi, a primalac prihoda je rezident jedne države i obavlja svoje poslovanje preko te stalne poslovne jedinice, oporezivanje se vrši prema pravilima koja važe za oporezivanje prihoda od poslovanja – </a:t>
            </a:r>
            <a:r>
              <a:rPr lang="sr-Latn-RS" sz="2000" b="1" dirty="0" smtClean="0">
                <a:solidFill>
                  <a:schemeClr val="bg1"/>
                </a:solidFill>
              </a:rPr>
              <a:t>moguća poreska nadležnost države izvora</a:t>
            </a:r>
          </a:p>
          <a:p>
            <a:pPr algn="l"/>
            <a:endParaRPr lang="sr-Latn-RS" sz="2000" b="1" dirty="0" smtClean="0">
              <a:solidFill>
                <a:schemeClr val="bg1"/>
              </a:solidFill>
            </a:endParaRPr>
          </a:p>
          <a:p>
            <a:pPr algn="l"/>
            <a:r>
              <a:rPr lang="sr-Latn-RS" sz="2000" dirty="0" smtClean="0">
                <a:solidFill>
                  <a:schemeClr val="bg1"/>
                </a:solidFill>
              </a:rPr>
              <a:t>- </a:t>
            </a:r>
            <a:r>
              <a:rPr lang="en-US" sz="2000" dirty="0" smtClean="0">
                <a:solidFill>
                  <a:schemeClr val="bg1"/>
                </a:solidFill>
              </a:rPr>
              <a:t>D</a:t>
            </a:r>
            <a:r>
              <a:rPr lang="sr-Latn-RS" sz="2000" dirty="0" smtClean="0">
                <a:solidFill>
                  <a:schemeClr val="bg1"/>
                </a:solidFill>
              </a:rPr>
              <a:t>odatni stav u članu 21. UN model konvencije – prihodi čije oporezivanje nije regulisano nijednim od prethodnih članova konvencije, mogu se oporezovati i u državi izvora (plaćanjem poreza po odbitku)</a:t>
            </a:r>
          </a:p>
          <a:p>
            <a:pPr algn="l"/>
            <a:r>
              <a:rPr lang="sr-Latn-RS" sz="2000" dirty="0" smtClean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609600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  <a:effectLst/>
              </a:rPr>
              <a:t>Pravila</a:t>
            </a:r>
            <a:r>
              <a:rPr lang="en-US" sz="40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effectLst/>
              </a:rPr>
              <a:t>alokacije</a:t>
            </a:r>
            <a:r>
              <a:rPr lang="en-US" sz="40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effectLst/>
              </a:rPr>
              <a:t>poreske</a:t>
            </a:r>
            <a:r>
              <a:rPr lang="en-US" sz="40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effectLst/>
              </a:rPr>
              <a:t>nadležnosti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9600"/>
            <a:ext cx="9144000" cy="6248400"/>
          </a:xfrm>
        </p:spPr>
        <p:txBody>
          <a:bodyPr>
            <a:noAutofit/>
          </a:bodyPr>
          <a:lstStyle/>
          <a:p>
            <a:pPr algn="l"/>
            <a:r>
              <a:rPr lang="sr-Latn-RS" sz="2000" b="1" i="1" dirty="0" smtClean="0">
                <a:solidFill>
                  <a:schemeClr val="bg1"/>
                </a:solidFill>
              </a:rPr>
              <a:t>Povezana preduzeća</a:t>
            </a:r>
            <a:r>
              <a:rPr lang="sr-Latn-RS" sz="2000" dirty="0" smtClean="0">
                <a:solidFill>
                  <a:schemeClr val="bg1"/>
                </a:solidFill>
              </a:rPr>
              <a:t>  - član 9. OECD i UN model konvencija</a:t>
            </a:r>
          </a:p>
          <a:p>
            <a:pPr algn="l">
              <a:buFontTx/>
              <a:buChar char="-"/>
            </a:pPr>
            <a:r>
              <a:rPr lang="en-US" sz="2000" dirty="0" smtClean="0">
                <a:solidFill>
                  <a:schemeClr val="bg1"/>
                </a:solidFill>
              </a:rPr>
              <a:t>R</a:t>
            </a:r>
            <a:r>
              <a:rPr lang="sr-Latn-RS" sz="2000" dirty="0" smtClean="0">
                <a:solidFill>
                  <a:schemeClr val="bg1"/>
                </a:solidFill>
              </a:rPr>
              <a:t>azlog za umetanje člana kojim se reguliše pitanje povezanih preduzeća između članova kojima se uređuje alokacija nadležnosti za oporezivanje različitih kategorija prihoda – reč je o povezanim preduzećima koja posluju u okviru jedne grupe i koja, u cilju umanjenja svoje poreske obaveze, često međusobne transakcije prikazuju po transfernim cenama (cenama koje su manje ili više od tržišnih cena koje važe za transakcije između nepovezanih lica).</a:t>
            </a:r>
          </a:p>
          <a:p>
            <a:pPr algn="l"/>
            <a:endParaRPr lang="sr-Latn-RS" sz="1000" dirty="0" smtClean="0">
              <a:solidFill>
                <a:schemeClr val="bg1"/>
              </a:solidFill>
            </a:endParaRPr>
          </a:p>
          <a:p>
            <a:pPr algn="l"/>
            <a:r>
              <a:rPr lang="sr-Latn-RS" sz="2000" b="1" dirty="0" smtClean="0">
                <a:solidFill>
                  <a:schemeClr val="bg1"/>
                </a:solidFill>
              </a:rPr>
              <a:t>* Odnos povezanosti između preduzeća (povezana lica)</a:t>
            </a:r>
            <a:r>
              <a:rPr lang="sr-Latn-RS" sz="2000" dirty="0" smtClean="0">
                <a:solidFill>
                  <a:schemeClr val="bg1"/>
                </a:solidFill>
              </a:rPr>
              <a:t> postoji u dva slučaja:</a:t>
            </a:r>
            <a:endParaRPr lang="sr-Latn-RS" sz="2000" dirty="0" smtClean="0">
              <a:solidFill>
                <a:schemeClr val="bg1"/>
              </a:solidFill>
            </a:endParaRPr>
          </a:p>
          <a:p>
            <a:pPr marL="457200" indent="-457200" algn="l"/>
            <a:r>
              <a:rPr lang="sr-Latn-RS" sz="2000" dirty="0" smtClean="0">
                <a:solidFill>
                  <a:schemeClr val="bg1"/>
                </a:solidFill>
              </a:rPr>
              <a:t>(1) 	</a:t>
            </a:r>
            <a:r>
              <a:rPr lang="en-US" sz="2000" dirty="0" smtClean="0">
                <a:solidFill>
                  <a:schemeClr val="bg1"/>
                </a:solidFill>
              </a:rPr>
              <a:t>K</a:t>
            </a:r>
            <a:r>
              <a:rPr lang="sr-Latn-RS" sz="2000" dirty="0" smtClean="0">
                <a:solidFill>
                  <a:schemeClr val="bg1"/>
                </a:solidFill>
              </a:rPr>
              <a:t>ada preduzeće jedne države posredno ili neposredno učestvuje u upravljanju, kontroli ili kapitalu preduzeća druge države;</a:t>
            </a:r>
          </a:p>
          <a:p>
            <a:pPr marL="457200" indent="-457200" algn="l"/>
            <a:r>
              <a:rPr lang="sr-Latn-RS" sz="2000" dirty="0" smtClean="0">
                <a:solidFill>
                  <a:schemeClr val="bg1"/>
                </a:solidFill>
              </a:rPr>
              <a:t>(2)  </a:t>
            </a:r>
            <a:r>
              <a:rPr lang="en-US" sz="2000" dirty="0" smtClean="0">
                <a:solidFill>
                  <a:schemeClr val="bg1"/>
                </a:solidFill>
              </a:rPr>
              <a:t>K</a:t>
            </a:r>
            <a:r>
              <a:rPr lang="sr-Latn-RS" sz="2000" dirty="0" smtClean="0">
                <a:solidFill>
                  <a:schemeClr val="bg1"/>
                </a:solidFill>
              </a:rPr>
              <a:t>ada ista lica posredno ili neposredno učestvuju u upravljanju, kontroli ili kapitalu preduzeća jedne države i preduzeća druge države.</a:t>
            </a:r>
          </a:p>
          <a:p>
            <a:pPr marL="457200" indent="-457200" algn="l"/>
            <a:endParaRPr lang="sr-Latn-RS" sz="1000" dirty="0" smtClean="0">
              <a:solidFill>
                <a:schemeClr val="bg1"/>
              </a:solidFill>
            </a:endParaRPr>
          </a:p>
          <a:p>
            <a:pPr algn="l"/>
            <a:r>
              <a:rPr lang="sr-Latn-RS" sz="2000" dirty="0" smtClean="0">
                <a:solidFill>
                  <a:schemeClr val="bg1"/>
                </a:solidFill>
              </a:rPr>
              <a:t> </a:t>
            </a:r>
            <a:r>
              <a:rPr lang="sr-Latn-RS" sz="2000" b="1" dirty="0" smtClean="0">
                <a:solidFill>
                  <a:schemeClr val="bg1"/>
                </a:solidFill>
              </a:rPr>
              <a:t>Za oporezivanje povezanih lica predviđena su posebna pravila   oporezivanja</a:t>
            </a:r>
            <a:r>
              <a:rPr lang="sr-Latn-RS" sz="2000" dirty="0" smtClean="0">
                <a:solidFill>
                  <a:schemeClr val="bg1"/>
                </a:solidFill>
              </a:rPr>
              <a:t>:</a:t>
            </a:r>
          </a:p>
          <a:p>
            <a:pPr algn="l"/>
            <a:r>
              <a:rPr lang="sr-Latn-RS" sz="2000" dirty="0" smtClean="0">
                <a:solidFill>
                  <a:schemeClr val="bg1"/>
                </a:solidFill>
              </a:rPr>
              <a:t>-  ako država-ugovornica uključuje u dobit preduzeća ove države dobit na koju je  preduzeće već platilo porez u drugoj državi, i u skladu sa tim ga oporezuje, i ako je tako uključena dobit ona koja bi se ostvarila na tržištu, tada druga država vrši korigovanje iznosa svog poreza na utvrđenu dobit.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685800"/>
          </a:xfrm>
        </p:spPr>
        <p:txBody>
          <a:bodyPr>
            <a:normAutofit/>
          </a:bodyPr>
          <a:lstStyle/>
          <a:p>
            <a:pPr algn="ctr"/>
            <a:r>
              <a:rPr lang="sr-Latn-RS" sz="4400" smtClean="0">
                <a:solidFill>
                  <a:schemeClr val="bg1"/>
                </a:solidFill>
                <a:effectLst/>
              </a:rPr>
              <a:t>Pravila alokacije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algn="l"/>
            <a:r>
              <a:rPr lang="sr-Latn-RS" sz="2000" b="1" i="1" u="sng" dirty="0" smtClean="0">
                <a:solidFill>
                  <a:schemeClr val="bg1"/>
                </a:solidFill>
              </a:rPr>
              <a:t>Alokacija nadležnosti za oporezivanje kapitala – član 22. OECD i UN model konvencija</a:t>
            </a:r>
            <a:r>
              <a:rPr lang="sr-Latn-RS" sz="2000" dirty="0" smtClean="0">
                <a:solidFill>
                  <a:schemeClr val="bg1"/>
                </a:solidFill>
              </a:rPr>
              <a:t> </a:t>
            </a:r>
          </a:p>
          <a:p>
            <a:pPr marL="457200" indent="-457200" algn="l"/>
            <a:r>
              <a:rPr lang="sr-Latn-RS" sz="2000" dirty="0" smtClean="0">
                <a:solidFill>
                  <a:schemeClr val="bg1"/>
                </a:solidFill>
              </a:rPr>
              <a:t>(1)   </a:t>
            </a:r>
            <a:r>
              <a:rPr lang="en-US" sz="2000" dirty="0" smtClean="0">
                <a:solidFill>
                  <a:schemeClr val="bg1"/>
                </a:solidFill>
              </a:rPr>
              <a:t>K</a:t>
            </a:r>
            <a:r>
              <a:rPr lang="sr-Latn-RS" sz="2000" dirty="0" smtClean="0">
                <a:solidFill>
                  <a:schemeClr val="bg1"/>
                </a:solidFill>
              </a:rPr>
              <a:t>ada je kapital izražen u nepokretnoj imovini u jednoj državi, a vlasnik kapitala je rezident druge države – </a:t>
            </a:r>
            <a:r>
              <a:rPr lang="sr-Latn-RS" sz="2000" b="1" dirty="0" smtClean="0">
                <a:solidFill>
                  <a:schemeClr val="bg1"/>
                </a:solidFill>
              </a:rPr>
              <a:t>moguće oporezivanje u državi izvora</a:t>
            </a:r>
            <a:r>
              <a:rPr lang="sr-Latn-RS" sz="2000" dirty="0" smtClean="0">
                <a:solidFill>
                  <a:schemeClr val="bg1"/>
                </a:solidFill>
              </a:rPr>
              <a:t> (državi gde se nalazi kapital);</a:t>
            </a:r>
          </a:p>
          <a:p>
            <a:pPr marL="457200" indent="-457200" algn="l"/>
            <a:r>
              <a:rPr lang="sr-Latn-RS" sz="2000" dirty="0" smtClean="0">
                <a:solidFill>
                  <a:schemeClr val="bg1"/>
                </a:solidFill>
              </a:rPr>
              <a:t>(2)  </a:t>
            </a:r>
            <a:r>
              <a:rPr lang="en-US" sz="2000" dirty="0" smtClean="0">
                <a:solidFill>
                  <a:schemeClr val="bg1"/>
                </a:solidFill>
              </a:rPr>
              <a:t>K</a:t>
            </a:r>
            <a:r>
              <a:rPr lang="sr-Latn-RS" sz="2000" dirty="0" smtClean="0">
                <a:solidFill>
                  <a:schemeClr val="bg1"/>
                </a:solidFill>
              </a:rPr>
              <a:t>ada je kapital izražen u pokretnoj imovini koja je deo poslovne imovine stalne poslovne jedinice preduzeća koje je rezident druge države/ stalne baze poslovanja –</a:t>
            </a:r>
            <a:r>
              <a:rPr lang="sr-Latn-RS" sz="2000" b="1" dirty="0" smtClean="0">
                <a:solidFill>
                  <a:schemeClr val="bg1"/>
                </a:solidFill>
              </a:rPr>
              <a:t> moguće oporezivanje u državi izvora </a:t>
            </a:r>
            <a:r>
              <a:rPr lang="sr-Latn-RS" sz="2000" dirty="0" smtClean="0">
                <a:solidFill>
                  <a:schemeClr val="bg1"/>
                </a:solidFill>
              </a:rPr>
              <a:t>(državi gde se nalazi stalna poslovna jedinica);</a:t>
            </a:r>
          </a:p>
          <a:p>
            <a:pPr marL="457200" indent="-457200" algn="l"/>
            <a:r>
              <a:rPr lang="sr-Latn-RS" sz="2000" dirty="0" smtClean="0">
                <a:solidFill>
                  <a:schemeClr val="bg1"/>
                </a:solidFill>
              </a:rPr>
              <a:t>(3)  </a:t>
            </a:r>
            <a:r>
              <a:rPr lang="en-US" sz="2000" dirty="0" smtClean="0">
                <a:solidFill>
                  <a:schemeClr val="bg1"/>
                </a:solidFill>
              </a:rPr>
              <a:t>K</a:t>
            </a:r>
            <a:r>
              <a:rPr lang="sr-Latn-RS" sz="2000" dirty="0" smtClean="0">
                <a:solidFill>
                  <a:schemeClr val="bg1"/>
                </a:solidFill>
              </a:rPr>
              <a:t>ada je kapital izražen kroz brodove i vazduhoplove uključene u međunarodni saobraćaj ili brodove uključene u saobraćaj na unutrašnjim plovnim putevima, i kroz pokretnu imovinu u vezi sa funkcionisanjem ovih brodova i vazduhoplova – </a:t>
            </a:r>
            <a:r>
              <a:rPr lang="sr-Latn-RS" sz="2000" b="1" dirty="0" smtClean="0">
                <a:solidFill>
                  <a:schemeClr val="bg1"/>
                </a:solidFill>
              </a:rPr>
              <a:t>isključiva poreska nadležnost države rezidentstva</a:t>
            </a:r>
            <a:r>
              <a:rPr lang="sr-Latn-RS" sz="2000" dirty="0" smtClean="0">
                <a:solidFill>
                  <a:schemeClr val="bg1"/>
                </a:solidFill>
              </a:rPr>
              <a:t> (države efektivnog upravljanja preduzećem);</a:t>
            </a:r>
          </a:p>
          <a:p>
            <a:pPr marL="457200" indent="-457200" algn="l"/>
            <a:r>
              <a:rPr lang="sr-Latn-RS" sz="2000" dirty="0" smtClean="0">
                <a:solidFill>
                  <a:schemeClr val="bg1"/>
                </a:solidFill>
              </a:rPr>
              <a:t>(4)  Ostali delovi kapitala rezidenta jedne države – </a:t>
            </a:r>
            <a:r>
              <a:rPr lang="sr-Latn-RS" sz="2000" b="1" dirty="0" smtClean="0">
                <a:solidFill>
                  <a:schemeClr val="bg1"/>
                </a:solidFill>
              </a:rPr>
              <a:t>isključiva poreska nadležnost države rezidentstva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09800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1"/>
                </a:solidFill>
              </a:rPr>
              <a:t>Delokrug primene konvencije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RS" sz="2700" dirty="0" smtClean="0">
                <a:solidFill>
                  <a:schemeClr val="tx1"/>
                </a:solidFill>
                <a:latin typeface="+mn-lt"/>
              </a:rPr>
              <a:t>- podrazumeva odredbe u kojima se tretiraju pitanja na  se odnosi konvencija: lica koja podležu plaćanju poreza i vrste poreza na koje se primenjuje konvencija (personalni i suštinski okvir)</a:t>
            </a:r>
            <a:endParaRPr lang="en-US" sz="27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5999"/>
            <a:ext cx="4038600" cy="406892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Latn-RS" sz="2400" b="1" dirty="0" smtClean="0"/>
              <a:t>Personalni okvir primene</a:t>
            </a:r>
          </a:p>
          <a:p>
            <a:pPr>
              <a:buFont typeface="Arial" charset="0"/>
              <a:buChar char="•"/>
            </a:pPr>
            <a:r>
              <a:rPr lang="sr-Latn-RS" sz="2400" dirty="0" smtClean="0"/>
              <a:t>primena konvencije na rezidente jedne ili obe države-ugovornice (rezidenti kao fizička lica i rezidenti kao pravna lica)</a:t>
            </a:r>
          </a:p>
          <a:p>
            <a:pPr>
              <a:buNone/>
            </a:pPr>
            <a:endParaRPr lang="sr-Latn-RS" sz="1200" dirty="0" smtClean="0"/>
          </a:p>
          <a:p>
            <a:pPr>
              <a:buNone/>
            </a:pPr>
            <a:r>
              <a:rPr lang="sr-Latn-RS" sz="2400" b="1" dirty="0" smtClean="0"/>
              <a:t>*</a:t>
            </a:r>
            <a:r>
              <a:rPr lang="sr-Latn-RS" sz="2400" dirty="0" smtClean="0"/>
              <a:t> definisanje pojma “stalna poslovna jedinica”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1"/>
            <a:ext cx="4038600" cy="41451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Latn-RS" sz="2400" b="1" dirty="0" smtClean="0"/>
              <a:t>Suštinski okvir primene</a:t>
            </a:r>
          </a:p>
          <a:p>
            <a:pPr>
              <a:buFont typeface="Arial" charset="0"/>
              <a:buChar char="•"/>
            </a:pPr>
            <a:r>
              <a:rPr lang="sr-Latn-RS" sz="2400" dirty="0" smtClean="0"/>
              <a:t>primena konvencije na poreze na dohodak i kapital koje su uvele država-ugovornica ili njene niže političko-teritorijalne jedinice, nezavisno od načina naplate</a:t>
            </a:r>
          </a:p>
          <a:p>
            <a:pPr>
              <a:buNone/>
            </a:pPr>
            <a:endParaRPr lang="sr-Latn-RS" sz="1300" dirty="0" smtClean="0"/>
          </a:p>
          <a:p>
            <a:pPr marL="457200" indent="-457200">
              <a:buNone/>
            </a:pPr>
            <a:r>
              <a:rPr lang="sr-Latn-RS" sz="2400" dirty="0" smtClean="0"/>
              <a:t>*   određivanje poreskih oblika na koje se primenjuje konvencija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763000" cy="762000"/>
          </a:xfrm>
        </p:spPr>
        <p:txBody>
          <a:bodyPr/>
          <a:lstStyle/>
          <a:p>
            <a:pPr algn="ctr"/>
            <a:r>
              <a:rPr lang="sr-Latn-RS" sz="4400" b="0" dirty="0" smtClean="0">
                <a:solidFill>
                  <a:schemeClr val="bg1"/>
                </a:solidFill>
                <a:effectLst/>
              </a:rPr>
              <a:t>Personalni okvir primene</a:t>
            </a:r>
            <a:endParaRPr lang="en-US" sz="4400" b="0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8686800" cy="5257800"/>
          </a:xfrm>
        </p:spPr>
        <p:txBody>
          <a:bodyPr/>
          <a:lstStyle/>
          <a:p>
            <a:pPr algn="l"/>
            <a:r>
              <a:rPr lang="sr-Latn-RS" dirty="0" smtClean="0">
                <a:solidFill>
                  <a:schemeClr val="bg1"/>
                </a:solidFill>
              </a:rPr>
              <a:t>- Definisanje pojma</a:t>
            </a:r>
            <a:r>
              <a:rPr lang="sr-Latn-RS" b="1" dirty="0" smtClean="0">
                <a:solidFill>
                  <a:schemeClr val="bg1"/>
                </a:solidFill>
              </a:rPr>
              <a:t> “rezident države-ugovornice”</a:t>
            </a:r>
            <a:r>
              <a:rPr lang="sr-Latn-RS" dirty="0" smtClean="0">
                <a:solidFill>
                  <a:schemeClr val="bg1"/>
                </a:solidFill>
              </a:rPr>
              <a:t> kao lica koje je, prema zakonima države, </a:t>
            </a:r>
            <a:r>
              <a:rPr lang="sr-Latn-RS" u="sng" dirty="0" smtClean="0">
                <a:solidFill>
                  <a:schemeClr val="bg1"/>
                </a:solidFill>
              </a:rPr>
              <a:t>podložno oporezivanju </a:t>
            </a:r>
            <a:r>
              <a:rPr lang="sr-Latn-RS" dirty="0" smtClean="0">
                <a:solidFill>
                  <a:schemeClr val="bg1"/>
                </a:solidFill>
              </a:rPr>
              <a:t>iz razloga domicila, prebivališta, boravišta, mesta inkorporisanja, mesta upravljanja i sl. 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- Da bi se konvencija primenila u konkretnoj situaciji, potrebno je da postoji neograničena (univerzalna) poreska obaveza u barem jednoj državi-ugovornici, odnosno: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(1) da postoji neograničena poreska obaveza u obe države (lice je rezident obe države-ugovornice) ili 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(2) da u jednoj državi postoji neograničena poreska obaveza, a u drugoj državi ograničena (lice je rezident jedne države, a ostvaruje prihode ili poseduje imovinu u drugoj državi).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990600"/>
          </a:xfrm>
        </p:spPr>
        <p:txBody>
          <a:bodyPr>
            <a:normAutofit/>
          </a:bodyPr>
          <a:lstStyle/>
          <a:p>
            <a:pPr algn="ctr"/>
            <a:r>
              <a:rPr lang="sr-Latn-RS" sz="4400" dirty="0" smtClean="0">
                <a:solidFill>
                  <a:schemeClr val="bg1"/>
                </a:solidFill>
                <a:effectLst/>
              </a:rPr>
              <a:t>Personalni okvir primene</a:t>
            </a:r>
            <a:endParaRPr lang="en-US" sz="4400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8305800" cy="4876800"/>
          </a:xfrm>
        </p:spPr>
        <p:txBody>
          <a:bodyPr/>
          <a:lstStyle/>
          <a:p>
            <a:pPr algn="l"/>
            <a:r>
              <a:rPr lang="sr-Latn-RS" dirty="0" smtClean="0">
                <a:solidFill>
                  <a:schemeClr val="bg1"/>
                </a:solidFill>
              </a:rPr>
              <a:t>- Odlučujuće činjenice za određivanje </a:t>
            </a:r>
            <a:r>
              <a:rPr lang="sr-Latn-RS" b="1" dirty="0" smtClean="0">
                <a:solidFill>
                  <a:schemeClr val="bg1"/>
                </a:solidFill>
              </a:rPr>
              <a:t>rezidentstva fizičkog lica</a:t>
            </a:r>
            <a:r>
              <a:rPr lang="sr-Latn-RS" dirty="0" smtClean="0">
                <a:solidFill>
                  <a:schemeClr val="bg1"/>
                </a:solidFill>
              </a:rPr>
              <a:t>: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(1) stalno mesto stanovanja;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(2)centar životnih interesa (bliskost ličnih i privrednih veza);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(3) uobičajeno mesto stanovanja;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(4) državljanstvo;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(5) sporazumno rešenje.</a:t>
            </a:r>
          </a:p>
          <a:p>
            <a:pPr algn="l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838200"/>
          </a:xfrm>
        </p:spPr>
        <p:txBody>
          <a:bodyPr>
            <a:normAutofit/>
          </a:bodyPr>
          <a:lstStyle/>
          <a:p>
            <a:pPr algn="ctr"/>
            <a:r>
              <a:rPr lang="sr-Latn-RS" sz="4400" dirty="0" smtClean="0">
                <a:solidFill>
                  <a:schemeClr val="bg1"/>
                </a:solidFill>
                <a:effectLst/>
              </a:rPr>
              <a:t>Personalni okvir primene</a:t>
            </a:r>
            <a:endParaRPr lang="en-US" sz="4400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066800"/>
            <a:ext cx="8382000" cy="5638800"/>
          </a:xfrm>
        </p:spPr>
        <p:txBody>
          <a:bodyPr>
            <a:normAutofit/>
          </a:bodyPr>
          <a:lstStyle/>
          <a:p>
            <a:pPr algn="l"/>
            <a:r>
              <a:rPr lang="sr-Latn-RS" dirty="0" smtClean="0">
                <a:solidFill>
                  <a:schemeClr val="bg1"/>
                </a:solidFill>
              </a:rPr>
              <a:t>- Rezidenstvo pravnog lica (</a:t>
            </a:r>
            <a:r>
              <a:rPr lang="sr-Latn-RS" b="1" dirty="0" smtClean="0">
                <a:solidFill>
                  <a:schemeClr val="bg1"/>
                </a:solidFill>
              </a:rPr>
              <a:t>“lica koje nije fizičko”</a:t>
            </a:r>
            <a:r>
              <a:rPr lang="sr-Latn-RS" dirty="0" smtClean="0">
                <a:solidFill>
                  <a:schemeClr val="bg1"/>
                </a:solidFill>
              </a:rPr>
              <a:t>), prema OECD modelu, određuje se prema </a:t>
            </a:r>
            <a:r>
              <a:rPr lang="sr-Latn-RS" b="1" u="sng" dirty="0" smtClean="0">
                <a:solidFill>
                  <a:schemeClr val="bg1"/>
                </a:solidFill>
              </a:rPr>
              <a:t>mestu efektivnog upravljanja</a:t>
            </a:r>
            <a:r>
              <a:rPr lang="sr-Latn-RS" dirty="0" smtClean="0">
                <a:solidFill>
                  <a:schemeClr val="bg1"/>
                </a:solidFill>
              </a:rPr>
              <a:t>, tj. prema mestu gde se nalazi sedište uprave i donose odluke koje su važne za celokupno poslovanje kompanije (mesto odakle se efektivno upravlja kompanijom).</a:t>
            </a:r>
          </a:p>
          <a:p>
            <a:pPr algn="l">
              <a:buFontTx/>
              <a:buChar char="-"/>
            </a:pPr>
            <a:r>
              <a:rPr lang="sr-Latn-RS" dirty="0" smtClean="0">
                <a:solidFill>
                  <a:schemeClr val="bg1"/>
                </a:solidFill>
              </a:rPr>
              <a:t>S obzirom na to da se aktivnost kompanija koje posluju u dve ili više država, najvećim delom, odvija preko posebnih poslovnih subjekata, tzv. </a:t>
            </a:r>
            <a:r>
              <a:rPr lang="sr-Latn-RS" b="1" dirty="0" smtClean="0">
                <a:solidFill>
                  <a:schemeClr val="bg1"/>
                </a:solidFill>
              </a:rPr>
              <a:t>stalnih poslovnih jedinica</a:t>
            </a:r>
            <a:r>
              <a:rPr lang="sr-Latn-RS" dirty="0" smtClean="0">
                <a:solidFill>
                  <a:schemeClr val="bg1"/>
                </a:solidFill>
              </a:rPr>
              <a:t>, u model konvencijama definiše se ovaj pojam.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- </a:t>
            </a:r>
            <a:r>
              <a:rPr lang="sr-Latn-RS" b="1" dirty="0" smtClean="0">
                <a:solidFill>
                  <a:schemeClr val="bg1"/>
                </a:solidFill>
              </a:rPr>
              <a:t>Stalna poslovna jedinica je stalno mesto poslovanja putem koga se poslovanje kompanije odvija u celini ili delimično</a:t>
            </a:r>
            <a:r>
              <a:rPr lang="sr-Latn-RS" dirty="0" smtClean="0">
                <a:solidFill>
                  <a:schemeClr val="bg1"/>
                </a:solidFill>
              </a:rPr>
              <a:t>.</a:t>
            </a:r>
          </a:p>
          <a:p>
            <a:pPr algn="l"/>
            <a:endParaRPr lang="sr-Latn-RS" dirty="0" smtClean="0">
              <a:solidFill>
                <a:schemeClr val="bg1"/>
              </a:solidFill>
            </a:endParaRPr>
          </a:p>
          <a:p>
            <a:pPr algn="l">
              <a:buFontTx/>
              <a:buChar char="-"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838200"/>
          </a:xfrm>
        </p:spPr>
        <p:txBody>
          <a:bodyPr>
            <a:normAutofit/>
          </a:bodyPr>
          <a:lstStyle/>
          <a:p>
            <a:pPr algn="ctr"/>
            <a:r>
              <a:rPr lang="sr-Latn-RS" sz="4400" dirty="0" smtClean="0">
                <a:solidFill>
                  <a:schemeClr val="bg1"/>
                </a:solidFill>
                <a:effectLst/>
              </a:rPr>
              <a:t>Personalni okvir primene</a:t>
            </a:r>
            <a:endParaRPr lang="en-US" sz="4400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143000"/>
            <a:ext cx="7854696" cy="5334000"/>
          </a:xfrm>
        </p:spPr>
        <p:txBody>
          <a:bodyPr/>
          <a:lstStyle/>
          <a:p>
            <a:pPr algn="l"/>
            <a:r>
              <a:rPr lang="sr-Latn-RS" dirty="0" smtClean="0">
                <a:solidFill>
                  <a:schemeClr val="bg1"/>
                </a:solidFill>
              </a:rPr>
              <a:t>- </a:t>
            </a:r>
            <a:r>
              <a:rPr lang="en-US" dirty="0" smtClean="0">
                <a:solidFill>
                  <a:schemeClr val="bg1"/>
                </a:solidFill>
              </a:rPr>
              <a:t>D</a:t>
            </a:r>
            <a:r>
              <a:rPr lang="sr-Latn-RS" dirty="0" smtClean="0">
                <a:solidFill>
                  <a:schemeClr val="bg1"/>
                </a:solidFill>
              </a:rPr>
              <a:t>a bi se smatralo da kompanija rezident jedne države-ugovornice obavlja svoje poslovanje u drugoj državi preko stalne poslovne jedinice, potrebno je da budu ispunjeni sledeći uslovi: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(1) da postoji mesto poslovanja;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(2) da je to mesto poslovanja stalno (da postoji određeni vremenski period i na određenom geografskom prostoru);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(3) da kompanija u celini ili delimično posluje preko tog mesta.</a:t>
            </a:r>
          </a:p>
          <a:p>
            <a:pPr algn="l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143000"/>
          </a:xfrm>
        </p:spPr>
        <p:txBody>
          <a:bodyPr>
            <a:normAutofit/>
          </a:bodyPr>
          <a:lstStyle/>
          <a:p>
            <a:pPr algn="ctr"/>
            <a:r>
              <a:rPr lang="sr-Latn-RS" sz="4400" dirty="0" smtClean="0">
                <a:solidFill>
                  <a:schemeClr val="bg1"/>
                </a:solidFill>
                <a:effectLst/>
              </a:rPr>
              <a:t>Personalni okvir primene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143000"/>
            <a:ext cx="7854696" cy="5486400"/>
          </a:xfrm>
        </p:spPr>
        <p:txBody>
          <a:bodyPr>
            <a:normAutofit fontScale="92500"/>
          </a:bodyPr>
          <a:lstStyle/>
          <a:p>
            <a:pPr algn="l"/>
            <a:r>
              <a:rPr lang="sr-Latn-RS" dirty="0" smtClean="0">
                <a:solidFill>
                  <a:schemeClr val="bg1"/>
                </a:solidFill>
              </a:rPr>
              <a:t>OECD i UN model konvencija sadrže konkretne, taksativne navedene, primere kada se smatra da postoji stalna poslovna jedinica: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 (1) mesto upravljanja;</a:t>
            </a:r>
          </a:p>
          <a:p>
            <a:pPr marL="514350" indent="-514350" algn="l"/>
            <a:r>
              <a:rPr lang="sr-Latn-RS" dirty="0" smtClean="0">
                <a:solidFill>
                  <a:schemeClr val="bg1"/>
                </a:solidFill>
              </a:rPr>
              <a:t>(2) ogranak;</a:t>
            </a:r>
          </a:p>
          <a:p>
            <a:pPr marL="514350" indent="-514350" algn="l"/>
            <a:r>
              <a:rPr lang="sr-Latn-RS" dirty="0" smtClean="0">
                <a:solidFill>
                  <a:schemeClr val="bg1"/>
                </a:solidFill>
              </a:rPr>
              <a:t>(3) kancelarija;</a:t>
            </a:r>
          </a:p>
          <a:p>
            <a:pPr marL="514350" indent="-514350" algn="l"/>
            <a:r>
              <a:rPr lang="sr-Latn-RS" dirty="0" smtClean="0">
                <a:solidFill>
                  <a:schemeClr val="bg1"/>
                </a:solidFill>
              </a:rPr>
              <a:t>(4) fabrika; </a:t>
            </a:r>
          </a:p>
          <a:p>
            <a:pPr marL="514350" indent="-514350" algn="l"/>
            <a:r>
              <a:rPr lang="sr-Latn-RS" dirty="0" smtClean="0">
                <a:solidFill>
                  <a:schemeClr val="bg1"/>
                </a:solidFill>
              </a:rPr>
              <a:t>(5) radionica;</a:t>
            </a:r>
          </a:p>
          <a:p>
            <a:pPr marL="514350" indent="-514350" algn="l"/>
            <a:r>
              <a:rPr lang="sr-Latn-RS" dirty="0" smtClean="0">
                <a:solidFill>
                  <a:schemeClr val="bg1"/>
                </a:solidFill>
              </a:rPr>
              <a:t>(6) rudnik, naftna bušotina, izvorište gasa, kamenolom ili drugo mesto eksploatacije prirodnih resursa;</a:t>
            </a:r>
          </a:p>
          <a:p>
            <a:pPr marL="514350" indent="-514350" algn="l"/>
            <a:r>
              <a:rPr lang="sr-Latn-RS" dirty="0" smtClean="0">
                <a:solidFill>
                  <a:schemeClr val="bg1"/>
                </a:solidFill>
              </a:rPr>
              <a:t>(7) gradilište ili projekat izgradnje/ugradnje kada ovi radovi traju najmanje 12 meseci (OECD model), odnosno najmanje šest meseci (UN model).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1066800"/>
          </a:xfrm>
        </p:spPr>
        <p:txBody>
          <a:bodyPr>
            <a:normAutofit/>
          </a:bodyPr>
          <a:lstStyle/>
          <a:p>
            <a:pPr algn="ctr"/>
            <a:r>
              <a:rPr lang="sr-Latn-RS" sz="4400" dirty="0" smtClean="0">
                <a:solidFill>
                  <a:schemeClr val="bg1"/>
                </a:solidFill>
                <a:effectLst/>
              </a:rPr>
              <a:t>Suštinski okvir primene</a:t>
            </a:r>
            <a:endParaRPr lang="en-US" sz="4400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3716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sr-Latn-RS" dirty="0" smtClean="0">
                <a:solidFill>
                  <a:schemeClr val="bg1"/>
                </a:solidFill>
              </a:rPr>
              <a:t>- </a:t>
            </a:r>
            <a:r>
              <a:rPr lang="en-US" dirty="0" smtClean="0">
                <a:solidFill>
                  <a:schemeClr val="bg1"/>
                </a:solidFill>
              </a:rPr>
              <a:t>P</a:t>
            </a:r>
            <a:r>
              <a:rPr lang="sr-Latn-RS" dirty="0" smtClean="0">
                <a:solidFill>
                  <a:schemeClr val="bg1"/>
                </a:solidFill>
              </a:rPr>
              <a:t>rimena konvencije na poreze na dohodak i kapital uvedene u korist države-ugovornice i njenih nižih političko-teritorijalnih jedinica, bez obzira na način njihove naplate: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(1) svi porezi na ukupni dohodak ili ukupni kapital;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(2) porezi na elemente dohotka ili kapitala;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(3) porezi na dobitke od otuđenja pokretne ili nepokretne imovine;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(4) porezi na ukupnu sumu plata ili zarada koje je platila kompanija;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(5) porezi na uvećanje kapitala;</a:t>
            </a:r>
          </a:p>
          <a:p>
            <a:pPr algn="l"/>
            <a:r>
              <a:rPr lang="sr-Latn-RS" dirty="0" smtClean="0">
                <a:solidFill>
                  <a:schemeClr val="bg1"/>
                </a:solidFill>
              </a:rPr>
              <a:t>(6) porezi uvedeni nakon potpisivanja konvencije, pored postojećih poreza ili umesto njih, a koji su identični ili suštinski slični postojećim porezima.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514</TotalTime>
  <Words>3863</Words>
  <Application>Microsoft Office PowerPoint</Application>
  <PresentationFormat>On-screen Show (4:3)</PresentationFormat>
  <Paragraphs>239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Flow</vt:lpstr>
      <vt:lpstr>Struktura model konvencija  -Delokrug primene konvencije- -Pravila alokacije poreske nadležnosti-  </vt:lpstr>
      <vt:lpstr>Struktura model konvencija</vt:lpstr>
      <vt:lpstr>Delokrug primene konvencije - podrazumeva odredbe u kojima se tretiraju pitanja na  se odnosi konvencija: lica koja podležu plaćanju poreza i vrste poreza na koje se primenjuje konvencija (personalni i suštinski okvir)</vt:lpstr>
      <vt:lpstr>Personalni okvir primene</vt:lpstr>
      <vt:lpstr>Personalni okvir primene</vt:lpstr>
      <vt:lpstr>Personalni okvir primene</vt:lpstr>
      <vt:lpstr>Personalni okvir primene</vt:lpstr>
      <vt:lpstr>Personalni okvir primene</vt:lpstr>
      <vt:lpstr>Suštinski okvir primene</vt:lpstr>
      <vt:lpstr>Pravila alokacije poreske nadležnosti</vt:lpstr>
      <vt:lpstr>Pravila alokacije poreske nadležnosti  - Aktivni prihodi -</vt:lpstr>
      <vt:lpstr>Pravila alokacije poreske nadležnosti  - Pasivni prihodi -</vt:lpstr>
      <vt:lpstr>Pravila alokacije poreske nadležnosti - Blanko klauzula -</vt:lpstr>
      <vt:lpstr>Pravila alokacije poreske nadležnosti </vt:lpstr>
      <vt:lpstr>Pravila alokacije poreske nadležnosti</vt:lpstr>
      <vt:lpstr>Pravila alokacije poreske nadležnosti</vt:lpstr>
      <vt:lpstr>Pravila alokacije poreske nadležnosti</vt:lpstr>
      <vt:lpstr>Pravila alokacije poreske nadležnosti</vt:lpstr>
      <vt:lpstr>Pravila alokacije poreske nadležnosti</vt:lpstr>
      <vt:lpstr>Pravila alokacije poreske nadležnosti</vt:lpstr>
      <vt:lpstr>Pravila alokacije poreske nadležnosti</vt:lpstr>
      <vt:lpstr>Pravila alokacije poreske nadležnosti</vt:lpstr>
      <vt:lpstr>Pravila alokacije poreske nadležnosti</vt:lpstr>
      <vt:lpstr>Pravila alokacije poreske nadležnosti</vt:lpstr>
      <vt:lpstr>Pravila alokacije poreske nadležnosti</vt:lpstr>
      <vt:lpstr>Pravila alokacije poreske nadležnosti</vt:lpstr>
      <vt:lpstr>Pravila alokacije poreske nadležnosti</vt:lpstr>
      <vt:lpstr>Pravila alokacije poreske nadležnosti</vt:lpstr>
      <vt:lpstr>Pravila alokacije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model konvencija</dc:title>
  <dc:creator>Lenovo PC</dc:creator>
  <cp:lastModifiedBy>Lenovo PC</cp:lastModifiedBy>
  <cp:revision>81</cp:revision>
  <dcterms:created xsi:type="dcterms:W3CDTF">2006-08-16T00:00:00Z</dcterms:created>
  <dcterms:modified xsi:type="dcterms:W3CDTF">2020-11-14T21:03:36Z</dcterms:modified>
</cp:coreProperties>
</file>