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9"/>
  </p:notesMasterIdLst>
  <p:sldIdLst>
    <p:sldId id="256" r:id="rId2"/>
    <p:sldId id="257" r:id="rId3"/>
    <p:sldId id="258" r:id="rId4"/>
    <p:sldId id="265" r:id="rId5"/>
    <p:sldId id="264" r:id="rId6"/>
    <p:sldId id="262" r:id="rId7"/>
    <p:sldId id="259" r:id="rId8"/>
    <p:sldId id="261" r:id="rId9"/>
    <p:sldId id="260" r:id="rId10"/>
    <p:sldId id="266" r:id="rId11"/>
    <p:sldId id="267" r:id="rId12"/>
    <p:sldId id="268" r:id="rId13"/>
    <p:sldId id="269" r:id="rId14"/>
    <p:sldId id="270" r:id="rId15"/>
    <p:sldId id="273"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1" autoAdjust="0"/>
    <p:restoredTop sz="94343" autoAdjust="0"/>
  </p:normalViewPr>
  <p:slideViewPr>
    <p:cSldViewPr>
      <p:cViewPr>
        <p:scale>
          <a:sx n="95" d="100"/>
          <a:sy n="95" d="100"/>
        </p:scale>
        <p:origin x="-618" y="798"/>
      </p:cViewPr>
      <p:guideLst>
        <p:guide orient="horz" pos="2160"/>
        <p:guide pos="2880"/>
      </p:guideLst>
    </p:cSldViewPr>
  </p:slideViewPr>
  <p:outlineViewPr>
    <p:cViewPr>
      <p:scale>
        <a:sx n="33" d="100"/>
        <a:sy n="33" d="100"/>
      </p:scale>
      <p:origin x="48" y="1440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EB9431-8FC0-448E-A388-111B7A00A45D}" type="datetimeFigureOut">
              <a:rPr lang="en-US" smtClean="0"/>
              <a:t>11/6/2020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CE58B0-6C6E-434D-9FF4-A194A7F6D689}" type="slidenum">
              <a:rPr lang="en-US" smtClean="0"/>
              <a:t>‹#›</a:t>
            </a:fld>
            <a:endParaRPr lang="en-US"/>
          </a:p>
        </p:txBody>
      </p:sp>
    </p:spTree>
    <p:extLst>
      <p:ext uri="{BB962C8B-B14F-4D97-AF65-F5344CB8AC3E}">
        <p14:creationId xmlns:p14="http://schemas.microsoft.com/office/powerpoint/2010/main" val="904491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CE58B0-6C6E-434D-9FF4-A194A7F6D689}" type="slidenum">
              <a:rPr lang="en-US" smtClean="0"/>
              <a:t>5</a:t>
            </a:fld>
            <a:endParaRPr lang="en-US"/>
          </a:p>
        </p:txBody>
      </p:sp>
    </p:spTree>
    <p:extLst>
      <p:ext uri="{BB962C8B-B14F-4D97-AF65-F5344CB8AC3E}">
        <p14:creationId xmlns:p14="http://schemas.microsoft.com/office/powerpoint/2010/main" val="1417646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CE58B0-6C6E-434D-9FF4-A194A7F6D689}" type="slidenum">
              <a:rPr lang="en-US" smtClean="0"/>
              <a:t>12</a:t>
            </a:fld>
            <a:endParaRPr lang="en-US"/>
          </a:p>
        </p:txBody>
      </p:sp>
    </p:spTree>
    <p:extLst>
      <p:ext uri="{BB962C8B-B14F-4D97-AF65-F5344CB8AC3E}">
        <p14:creationId xmlns:p14="http://schemas.microsoft.com/office/powerpoint/2010/main" val="4105065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8CFBB6-6FC1-40B7-AB27-32FC342D9861}"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639EC-0808-407F-9324-CAE991B2AF9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CFBB6-6FC1-40B7-AB27-32FC342D9861}"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8CFBB6-6FC1-40B7-AB27-32FC342D9861}"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CFBB6-6FC1-40B7-AB27-32FC342D9861}"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8CFBB6-6FC1-40B7-AB27-32FC342D9861}"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639EC-0808-407F-9324-CAE991B2AF92}"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8CFBB6-6FC1-40B7-AB27-32FC342D9861}"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CFBB6-6FC1-40B7-AB27-32FC342D9861}"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639EC-0808-407F-9324-CAE991B2AF92}"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8CFBB6-6FC1-40B7-AB27-32FC342D9861}"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CFBB6-6FC1-40B7-AB27-32FC342D9861}"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CFBB6-6FC1-40B7-AB27-32FC342D9861}"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639EC-0808-407F-9324-CAE991B2AF9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CFBB6-6FC1-40B7-AB27-32FC342D9861}"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639EC-0808-407F-9324-CAE991B2AF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98CFBB6-6FC1-40B7-AB27-32FC342D9861}" type="datetimeFigureOut">
              <a:rPr lang="en-US" smtClean="0"/>
              <a:t>11/6/2020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B7639EC-0808-407F-9324-CAE991B2AF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rivokapicboris@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2133600"/>
          </a:xfrm>
        </p:spPr>
        <p:txBody>
          <a:bodyPr/>
          <a:lstStyle/>
          <a:p>
            <a:pPr algn="ct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Latn-RS" b="1" dirty="0" smtClean="0">
                <a:latin typeface="Times New Roman" panose="02020603050405020304" pitchFamily="18" charset="0"/>
                <a:cs typeface="Times New Roman" panose="02020603050405020304" pitchFamily="18" charset="0"/>
              </a:rPr>
              <a:t/>
            </a:r>
            <a:br>
              <a:rPr lang="sr-Latn-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МЕЂУНАРОДНА </a:t>
            </a:r>
            <a:br>
              <a:rPr lang="sr-Cyrl-RS" b="1" dirty="0" smtClean="0">
                <a:latin typeface="Times New Roman" panose="02020603050405020304" pitchFamily="18" charset="0"/>
                <a:cs typeface="Times New Roman" panose="02020603050405020304" pitchFamily="18" charset="0"/>
              </a:rPr>
            </a:br>
            <a:r>
              <a:rPr lang="sr-Cyrl-RS" b="1" dirty="0" smtClean="0">
                <a:latin typeface="Times New Roman" panose="02020603050405020304" pitchFamily="18" charset="0"/>
                <a:cs typeface="Times New Roman" panose="02020603050405020304" pitchFamily="18" charset="0"/>
              </a:rPr>
              <a:t>људскА права</a:t>
            </a:r>
            <a:br>
              <a:rPr lang="sr-Cyrl-RS" b="1" dirty="0" smtClean="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5800" y="3505200"/>
            <a:ext cx="7162800" cy="2286000"/>
          </a:xfrm>
        </p:spPr>
        <p:txBody>
          <a:bodyPr>
            <a:normAutofit fontScale="85000" lnSpcReduction="20000"/>
          </a:bodyPr>
          <a:lstStyle/>
          <a:p>
            <a:pPr algn="ctr"/>
            <a:r>
              <a:rPr lang="sr-Cyrl-RS" sz="3600" b="1" dirty="0" smtClean="0">
                <a:solidFill>
                  <a:schemeClr val="tx2"/>
                </a:solidFill>
                <a:latin typeface="Times New Roman" panose="02020603050405020304" pitchFamily="18" charset="0"/>
                <a:cs typeface="Times New Roman" panose="02020603050405020304" pitchFamily="18" charset="0"/>
              </a:rPr>
              <a:t>4</a:t>
            </a:r>
            <a:r>
              <a:rPr lang="sr-Cyrl-RS" sz="3600" b="1" dirty="0" smtClean="0">
                <a:solidFill>
                  <a:schemeClr val="tx2"/>
                </a:solidFill>
                <a:latin typeface="Times New Roman" panose="02020603050405020304" pitchFamily="18" charset="0"/>
                <a:cs typeface="Times New Roman" panose="02020603050405020304" pitchFamily="18" charset="0"/>
              </a:rPr>
              <a:t>. НАЧЕЛА ПОД КОЈИМА СЕ УЖИВАЈУ ЉУДСКА ПРАВА. ОГРАНИЧЕЊА ЉУДСКИХ </a:t>
            </a:r>
            <a:r>
              <a:rPr lang="sr-Cyrl-RS" sz="3600" b="1" dirty="0" smtClean="0">
                <a:solidFill>
                  <a:schemeClr val="tx2"/>
                </a:solidFill>
                <a:latin typeface="Times New Roman" panose="02020603050405020304" pitchFamily="18" charset="0"/>
                <a:cs typeface="Times New Roman" panose="02020603050405020304" pitchFamily="18" charset="0"/>
              </a:rPr>
              <a:t>ПРАВА</a:t>
            </a:r>
          </a:p>
          <a:p>
            <a:pPr algn="ctr"/>
            <a:r>
              <a:rPr lang="ru-RU" sz="2600" dirty="0"/>
              <a:t>Проф. др Борис Кривокапић: </a:t>
            </a:r>
            <a:r>
              <a:rPr lang="ru-RU" sz="2600" dirty="0">
                <a:hlinkClick r:id="rId2"/>
              </a:rPr>
              <a:t>krivokapicboris@yahoo.com</a:t>
            </a:r>
            <a:endParaRPr lang="ru-RU" sz="2600" dirty="0"/>
          </a:p>
          <a:p>
            <a:pPr algn="ctr"/>
            <a:r>
              <a:rPr lang="ru-RU" sz="2600" dirty="0"/>
              <a:t>064 22 00 907</a:t>
            </a:r>
          </a:p>
          <a:p>
            <a:pPr algn="ctr"/>
            <a:endParaRPr lang="sr-Cyrl-RS" sz="5900" b="1" dirty="0" smtClean="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647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ru-RU" sz="3600" dirty="0" smtClean="0">
                <a:latin typeface="Times New Roman" panose="02020603050405020304" pitchFamily="18" charset="0"/>
                <a:cs typeface="Times New Roman" panose="02020603050405020304" pitchFamily="18" charset="0"/>
              </a:rPr>
              <a:t>9. Ограничење људска права од стране државе</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5562600"/>
          </a:xfrm>
        </p:spPr>
        <p:txBody>
          <a:bodyPr>
            <a:noAutofit/>
          </a:bodyPr>
          <a:lstStyle/>
          <a:p>
            <a:pPr algn="just"/>
            <a:r>
              <a:rPr lang="ru-RU" sz="2200" dirty="0" smtClean="0">
                <a:latin typeface="Times New Roman" panose="02020603050405020304" pitchFamily="18" charset="0"/>
                <a:cs typeface="Times New Roman" panose="02020603050405020304" pitchFamily="18" charset="0"/>
              </a:rPr>
              <a:t>Своди се на неку од следећих могућности:</a:t>
            </a:r>
          </a:p>
          <a:p>
            <a:pPr algn="just"/>
            <a:r>
              <a:rPr lang="ru-RU" sz="2200" dirty="0" smtClean="0">
                <a:latin typeface="Times New Roman" panose="02020603050405020304" pitchFamily="18" charset="0"/>
                <a:cs typeface="Times New Roman" panose="02020603050405020304" pitchFamily="18" charset="0"/>
              </a:rPr>
              <a:t>1. Привремено укидање појединих људских права;</a:t>
            </a:r>
          </a:p>
          <a:p>
            <a:pPr algn="just"/>
            <a:r>
              <a:rPr lang="ru-RU" sz="2200" dirty="0" smtClean="0">
                <a:latin typeface="Times New Roman" panose="02020603050405020304" pitchFamily="18" charset="0"/>
                <a:cs typeface="Times New Roman" panose="02020603050405020304" pitchFamily="18" charset="0"/>
              </a:rPr>
              <a:t>2. Инхерентна (уграђена) ограничења људских права;</a:t>
            </a:r>
          </a:p>
          <a:p>
            <a:pPr algn="just"/>
            <a:r>
              <a:rPr lang="ru-RU" sz="2200" dirty="0" smtClean="0">
                <a:latin typeface="Times New Roman" panose="02020603050405020304" pitchFamily="18" charset="0"/>
                <a:cs typeface="Times New Roman" panose="02020603050405020304" pitchFamily="18" charset="0"/>
              </a:rPr>
              <a:t>3. Факултативна ограничења</a:t>
            </a:r>
          </a:p>
        </p:txBody>
      </p:sp>
    </p:spTree>
    <p:extLst>
      <p:ext uri="{BB962C8B-B14F-4D97-AF65-F5344CB8AC3E}">
        <p14:creationId xmlns:p14="http://schemas.microsoft.com/office/powerpoint/2010/main" val="2519902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fontScale="90000"/>
          </a:bodyPr>
          <a:lstStyle/>
          <a:p>
            <a:pPr algn="just"/>
            <a:r>
              <a:rPr lang="ru-RU" dirty="0" smtClean="0">
                <a:latin typeface="Times New Roman" panose="02020603050405020304" pitchFamily="18" charset="0"/>
                <a:cs typeface="Times New Roman" panose="02020603050405020304" pitchFamily="18" charset="0"/>
              </a:rPr>
              <a:t>10. Привремено стављање ван снаге људских права</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8229600" cy="5029200"/>
          </a:xfrm>
        </p:spPr>
        <p:txBody>
          <a:bodyPr>
            <a:normAutofit lnSpcReduction="10000"/>
          </a:bodyPr>
          <a:lstStyle/>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Под одређеним условима државе могу да привремено ставе ван снаге највећи део људских права.</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Услови за то су:</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1.постојање </a:t>
            </a:r>
            <a:r>
              <a:rPr lang="sr-Cyrl-RS" sz="2200" b="1" dirty="0" smtClean="0">
                <a:latin typeface="Times New Roman" panose="02020603050405020304" pitchFamily="18" charset="0"/>
                <a:cs typeface="Times New Roman" panose="02020603050405020304" pitchFamily="18" charset="0"/>
              </a:rPr>
              <a:t>стања опасности </a:t>
            </a:r>
            <a:r>
              <a:rPr lang="sr-Cyrl-RS" sz="2200" dirty="0" smtClean="0">
                <a:latin typeface="Times New Roman" panose="02020603050405020304" pitchFamily="18" charset="0"/>
                <a:cs typeface="Times New Roman" panose="02020603050405020304" pitchFamily="18" charset="0"/>
              </a:rPr>
              <a:t>које прети физичкој егзистенцији становништва - рат, епидемија, природна катастрофа итд.;</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2.ограничење мора бити само </a:t>
            </a:r>
            <a:r>
              <a:rPr lang="sr-Cyrl-RS" sz="2200" b="1" dirty="0" smtClean="0">
                <a:latin typeface="Times New Roman" panose="02020603050405020304" pitchFamily="18" charset="0"/>
                <a:cs typeface="Times New Roman" panose="02020603050405020304" pitchFamily="18" charset="0"/>
              </a:rPr>
              <a:t>у најнужнијој мери</a:t>
            </a:r>
            <a:r>
              <a:rPr lang="sr-Cyrl-RS" sz="2200" dirty="0" smtClean="0">
                <a:latin typeface="Times New Roman" panose="02020603050405020304" pitchFamily="18" charset="0"/>
                <a:cs typeface="Times New Roman" panose="02020603050405020304" pitchFamily="18" charset="0"/>
              </a:rPr>
              <a:t>;</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3.такве мере морају бити </a:t>
            </a:r>
            <a:r>
              <a:rPr lang="sr-Cyrl-RS" sz="2200" b="1" dirty="0" smtClean="0">
                <a:latin typeface="Times New Roman" panose="02020603050405020304" pitchFamily="18" charset="0"/>
                <a:cs typeface="Times New Roman" panose="02020603050405020304" pitchFamily="18" charset="0"/>
              </a:rPr>
              <a:t>у складу са обавезама државе </a:t>
            </a:r>
            <a:r>
              <a:rPr lang="sr-Cyrl-RS" sz="2200" dirty="0" smtClean="0">
                <a:latin typeface="Times New Roman" panose="02020603050405020304" pitchFamily="18" charset="0"/>
                <a:cs typeface="Times New Roman" panose="02020603050405020304" pitchFamily="18" charset="0"/>
              </a:rPr>
              <a:t>према међународном праву;</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4.о предузетим мерама држава </a:t>
            </a:r>
            <a:r>
              <a:rPr lang="sr-Cyrl-RS" sz="2200" b="1" dirty="0" smtClean="0">
                <a:latin typeface="Times New Roman" panose="02020603050405020304" pitchFamily="18" charset="0"/>
                <a:cs typeface="Times New Roman" panose="02020603050405020304" pitchFamily="18" charset="0"/>
              </a:rPr>
              <a:t>мора обавестити </a:t>
            </a:r>
            <a:r>
              <a:rPr lang="sr-Cyrl-RS" sz="2200" dirty="0" smtClean="0">
                <a:latin typeface="Times New Roman" panose="02020603050405020304" pitchFamily="18" charset="0"/>
                <a:cs typeface="Times New Roman" panose="02020603050405020304" pitchFamily="18" charset="0"/>
              </a:rPr>
              <a:t>надлежне међународне органе;</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5.предузете мере </a:t>
            </a:r>
            <a:r>
              <a:rPr lang="sr-Cyrl-RS" sz="2200" b="1" dirty="0" smtClean="0">
                <a:latin typeface="Times New Roman" panose="02020603050405020304" pitchFamily="18" charset="0"/>
                <a:cs typeface="Times New Roman" panose="02020603050405020304" pitchFamily="18" charset="0"/>
              </a:rPr>
              <a:t>не смеју бити дискриминаторске</a:t>
            </a:r>
            <a:r>
              <a:rPr lang="sr-Cyrl-RS" sz="2200" dirty="0" smtClean="0">
                <a:latin typeface="Times New Roman" panose="02020603050405020304" pitchFamily="18" charset="0"/>
                <a:cs typeface="Times New Roman" panose="02020603050405020304" pitchFamily="18" charset="0"/>
              </a:rPr>
              <a:t>;</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6.нека права (</a:t>
            </a:r>
            <a:r>
              <a:rPr lang="sr-Cyrl-RS" sz="2200" b="1" dirty="0" smtClean="0">
                <a:latin typeface="Times New Roman" panose="02020603050405020304" pitchFamily="18" charset="0"/>
                <a:cs typeface="Times New Roman" panose="02020603050405020304" pitchFamily="18" charset="0"/>
              </a:rPr>
              <a:t>апсолутно заштићена права</a:t>
            </a:r>
            <a:r>
              <a:rPr lang="sr-Cyrl-RS" sz="2200" dirty="0" smtClean="0">
                <a:latin typeface="Times New Roman" panose="02020603050405020304" pitchFamily="18" charset="0"/>
                <a:cs typeface="Times New Roman" panose="02020603050405020304" pitchFamily="18" charset="0"/>
              </a:rPr>
              <a:t>) никада се не могу ставити ван снаге – право на живот, забрана мучења, забрана ропства, слобода мисли и савести итд.</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6749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ru-RU" sz="3600" dirty="0" smtClean="0">
                <a:latin typeface="Times New Roman" panose="02020603050405020304" pitchFamily="18" charset="0"/>
                <a:cs typeface="Times New Roman" panose="02020603050405020304" pitchFamily="18" charset="0"/>
              </a:rPr>
              <a:t>11. Уграђена (инхерентна) ограничења</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943600"/>
          </a:xfrm>
        </p:spPr>
        <p:txBody>
          <a:bodyPr>
            <a:noAutofit/>
          </a:bodyPr>
          <a:lstStyle/>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То су права која су ограничена стално и то самом формулацијом односног права.</a:t>
            </a:r>
          </a:p>
          <a:p>
            <a:pPr algn="just">
              <a:spcBef>
                <a:spcPts val="0"/>
              </a:spcBef>
            </a:pPr>
            <a:r>
              <a:rPr lang="ru-RU" sz="2200" dirty="0" smtClean="0">
                <a:latin typeface="Times New Roman" panose="02020603050405020304" pitchFamily="18" charset="0"/>
                <a:cs typeface="Times New Roman" panose="02020603050405020304" pitchFamily="18" charset="0"/>
              </a:rPr>
              <a:t>Ова ограничења:</a:t>
            </a:r>
          </a:p>
          <a:p>
            <a:pPr algn="just">
              <a:spcBef>
                <a:spcPts val="0"/>
              </a:spcBef>
            </a:pPr>
            <a:r>
              <a:rPr lang="ru-RU" sz="2200" dirty="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дефинисана </a:t>
            </a:r>
            <a:r>
              <a:rPr lang="ru-RU" sz="2200" dirty="0">
                <a:latin typeface="Times New Roman" panose="02020603050405020304" pitchFamily="18" charset="0"/>
                <a:cs typeface="Times New Roman" panose="02020603050405020304" pitchFamily="18" charset="0"/>
              </a:rPr>
              <a:t>су набрајањем изузетака када се односно право не може </a:t>
            </a:r>
            <a:r>
              <a:rPr lang="ru-RU" sz="2200" dirty="0" smtClean="0">
                <a:latin typeface="Times New Roman" panose="02020603050405020304" pitchFamily="18" charset="0"/>
                <a:cs typeface="Times New Roman" panose="02020603050405020304" pitchFamily="18" charset="0"/>
              </a:rPr>
              <a:t>користити;</a:t>
            </a:r>
          </a:p>
          <a:p>
            <a:pPr algn="just">
              <a:spcBef>
                <a:spcPts val="0"/>
              </a:spcBef>
            </a:pPr>
            <a:r>
              <a:rPr lang="ru-RU" sz="2200" dirty="0" smtClean="0">
                <a:latin typeface="Times New Roman" panose="02020603050405020304" pitchFamily="18" charset="0"/>
                <a:cs typeface="Times New Roman" panose="02020603050405020304" pitchFamily="18" charset="0"/>
              </a:rPr>
              <a:t>- у принципу не значе укидање, већ ограничавање обима уживања права;</a:t>
            </a:r>
          </a:p>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 могу се тицати појединих категорија људи (психијатријски болесници, војници, државни службеници итд.).</a:t>
            </a:r>
          </a:p>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Примери: ограничење права на породични живот затвореника; права на слободно кретање психијатријских болесника и војника; законито лишавање некога живота (нпр. атентатора) итд. </a:t>
            </a:r>
            <a:endParaRPr lang="ru-RU" sz="2200" dirty="0">
              <a:latin typeface="Times New Roman" panose="02020603050405020304" pitchFamily="18" charset="0"/>
              <a:cs typeface="Times New Roman" panose="02020603050405020304" pitchFamily="18" charset="0"/>
            </a:endParaRPr>
          </a:p>
          <a:p>
            <a:pPr algn="just">
              <a:spcAft>
                <a:spcPts val="600"/>
              </a:spcAft>
            </a:pPr>
            <a:endParaRPr lang="ru-RU"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4508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ru-RU" sz="3600" dirty="0" smtClean="0">
                <a:latin typeface="Times New Roman" panose="02020603050405020304" pitchFamily="18" charset="0"/>
                <a:cs typeface="Times New Roman" panose="02020603050405020304" pitchFamily="18" charset="0"/>
              </a:rPr>
              <a:t>12. Факултативна ограничења</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5715000"/>
          </a:xfrm>
        </p:spPr>
        <p:txBody>
          <a:bodyPr>
            <a:noAutofit/>
          </a:bodyPr>
          <a:lstStyle/>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Држава је овлашћена да по разним основима у општем друштвеном интересу ограничи уживање неких права. Она може, али не мора то да учини.</a:t>
            </a:r>
          </a:p>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Ради се само о ограничењу у погледу обима уживања права, без могућност стављања ван снаге самог права.</a:t>
            </a:r>
          </a:p>
          <a:p>
            <a:pPr algn="just">
              <a:spcBef>
                <a:spcPts val="0"/>
              </a:spcBef>
            </a:pPr>
            <a:r>
              <a:rPr lang="ru-RU" sz="2200" dirty="0" smtClean="0">
                <a:latin typeface="Times New Roman" panose="02020603050405020304" pitchFamily="18" charset="0"/>
                <a:cs typeface="Times New Roman" panose="02020603050405020304" pitchFamily="18" charset="0"/>
              </a:rPr>
              <a:t>Услови су да је такво ограничење:</a:t>
            </a:r>
          </a:p>
          <a:p>
            <a:pPr algn="just">
              <a:spcBef>
                <a:spcPts val="0"/>
              </a:spcBef>
            </a:pPr>
            <a:r>
              <a:rPr lang="ru-RU" sz="2200" dirty="0" smtClean="0">
                <a:latin typeface="Times New Roman" panose="02020603050405020304" pitchFamily="18" charset="0"/>
                <a:cs typeface="Times New Roman" panose="02020603050405020304" pitchFamily="18" charset="0"/>
              </a:rPr>
              <a:t>1. </a:t>
            </a:r>
            <a:r>
              <a:rPr lang="ru-RU" sz="2200" b="1" dirty="0" smtClean="0">
                <a:latin typeface="Times New Roman" panose="02020603050405020304" pitchFamily="18" charset="0"/>
                <a:cs typeface="Times New Roman" panose="02020603050405020304" pitchFamily="18" charset="0"/>
              </a:rPr>
              <a:t>предвиђено законом </a:t>
            </a:r>
            <a:r>
              <a:rPr lang="ru-RU" sz="2200" dirty="0" smtClean="0">
                <a:latin typeface="Times New Roman" panose="02020603050405020304" pitchFamily="18" charset="0"/>
                <a:cs typeface="Times New Roman" panose="02020603050405020304" pitchFamily="18" charset="0"/>
              </a:rPr>
              <a:t>или је у складу са законом;</a:t>
            </a:r>
          </a:p>
          <a:p>
            <a:pPr algn="just">
              <a:spcBef>
                <a:spcPts val="0"/>
              </a:spcBef>
            </a:pPr>
            <a:r>
              <a:rPr lang="ru-RU" sz="2200" dirty="0" smtClean="0">
                <a:latin typeface="Times New Roman" panose="02020603050405020304" pitchFamily="18" charset="0"/>
                <a:cs typeface="Times New Roman" panose="02020603050405020304" pitchFamily="18" charset="0"/>
              </a:rPr>
              <a:t>2. уведено </a:t>
            </a:r>
            <a:r>
              <a:rPr lang="ru-RU" sz="2200" b="1" dirty="0" smtClean="0">
                <a:latin typeface="Times New Roman" panose="02020603050405020304" pitchFamily="18" charset="0"/>
                <a:cs typeface="Times New Roman" panose="02020603050405020304" pitchFamily="18" charset="0"/>
              </a:rPr>
              <a:t>ради заштите неког од основа </a:t>
            </a:r>
            <a:r>
              <a:rPr lang="ru-RU" sz="2200" dirty="0" smtClean="0">
                <a:latin typeface="Times New Roman" panose="02020603050405020304" pitchFamily="18" charset="0"/>
                <a:cs typeface="Times New Roman" panose="02020603050405020304" pitchFamily="18" charset="0"/>
              </a:rPr>
              <a:t>из тзв. рестриктивне клаузуле међународног уговора, као што су национална безбедност, јавна безбедност, јавни поредак, </a:t>
            </a:r>
            <a:r>
              <a:rPr lang="ru-RU" sz="2200" dirty="0">
                <a:latin typeface="Times New Roman" panose="02020603050405020304" pitchFamily="18" charset="0"/>
                <a:cs typeface="Times New Roman" panose="02020603050405020304" pitchFamily="18" charset="0"/>
              </a:rPr>
              <a:t>здравља и </a:t>
            </a:r>
            <a:r>
              <a:rPr lang="ru-RU" sz="2200" dirty="0" smtClean="0">
                <a:latin typeface="Times New Roman" panose="02020603050405020304" pitchFamily="18" charset="0"/>
                <a:cs typeface="Times New Roman" panose="02020603050405020304" pitchFamily="18" charset="0"/>
              </a:rPr>
              <a:t>морал </a:t>
            </a:r>
            <a:r>
              <a:rPr lang="ru-RU" sz="2200" dirty="0">
                <a:latin typeface="Times New Roman" panose="02020603050405020304" pitchFamily="18" charset="0"/>
                <a:cs typeface="Times New Roman" panose="02020603050405020304" pitchFamily="18" charset="0"/>
              </a:rPr>
              <a:t>итд.</a:t>
            </a:r>
            <a:r>
              <a:rPr lang="ru-RU" sz="2200" dirty="0" smtClean="0">
                <a:latin typeface="Times New Roman" panose="02020603050405020304" pitchFamily="18" charset="0"/>
                <a:cs typeface="Times New Roman" panose="02020603050405020304" pitchFamily="18" charset="0"/>
              </a:rPr>
              <a:t>;</a:t>
            </a:r>
          </a:p>
          <a:p>
            <a:pPr algn="just">
              <a:spcBef>
                <a:spcPts val="0"/>
              </a:spcBef>
            </a:pPr>
            <a:r>
              <a:rPr lang="ru-RU" sz="2200" dirty="0" smtClean="0">
                <a:latin typeface="Times New Roman" panose="02020603050405020304" pitchFamily="18" charset="0"/>
                <a:cs typeface="Times New Roman" panose="02020603050405020304" pitchFamily="18" charset="0"/>
              </a:rPr>
              <a:t>3. </a:t>
            </a:r>
            <a:r>
              <a:rPr lang="ru-RU" sz="2200" b="1" dirty="0" smtClean="0">
                <a:latin typeface="Times New Roman" panose="02020603050405020304" pitchFamily="18" charset="0"/>
                <a:cs typeface="Times New Roman" panose="02020603050405020304" pitchFamily="18" charset="0"/>
              </a:rPr>
              <a:t>неопходно у демократском друштву ради </a:t>
            </a:r>
            <a:r>
              <a:rPr lang="ru-RU" sz="2200" dirty="0" smtClean="0">
                <a:latin typeface="Times New Roman" panose="02020603050405020304" pitchFamily="18" charset="0"/>
                <a:cs typeface="Times New Roman" panose="02020603050405020304" pitchFamily="18" charset="0"/>
              </a:rPr>
              <a:t>постизања неког од поменутих дозвољених циљева (заштита националне безбедности, здравља и морала итд.).</a:t>
            </a:r>
          </a:p>
        </p:txBody>
      </p:sp>
    </p:spTree>
    <p:extLst>
      <p:ext uri="{BB962C8B-B14F-4D97-AF65-F5344CB8AC3E}">
        <p14:creationId xmlns:p14="http://schemas.microsoft.com/office/powerpoint/2010/main" val="3663800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ru-RU" sz="3600" dirty="0" smtClean="0">
                <a:latin typeface="Times New Roman" panose="02020603050405020304" pitchFamily="18" charset="0"/>
                <a:cs typeface="Times New Roman" panose="02020603050405020304" pitchFamily="18" charset="0"/>
              </a:rPr>
              <a:t>13. Факултативна ограничења људских права због националне безбедности</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spcAft>
                <a:spcPts val="600"/>
              </a:spcAft>
            </a:pPr>
            <a:r>
              <a:rPr lang="sr-Cyrl-RS" sz="2200" dirty="0" smtClean="0">
                <a:latin typeface="Times New Roman" panose="02020603050405020304" pitchFamily="18" charset="0"/>
                <a:cs typeface="Times New Roman" panose="02020603050405020304" pitchFamily="18" charset="0"/>
              </a:rPr>
              <a:t>Национална безбедност односи се на безбедност државе и уставни поредак од претњи изван или унутар државе.</a:t>
            </a:r>
          </a:p>
          <a:p>
            <a:pPr>
              <a:spcAft>
                <a:spcPts val="600"/>
              </a:spcAft>
            </a:pPr>
            <a:r>
              <a:rPr lang="sr-Cyrl-RS" sz="2200" dirty="0" smtClean="0">
                <a:latin typeface="Times New Roman" panose="02020603050405020304" pitchFamily="18" charset="0"/>
                <a:cs typeface="Times New Roman" panose="02020603050405020304" pitchFamily="18" charset="0"/>
              </a:rPr>
              <a:t>Да би се људска права ограничила по овом основу није неопходно да постоји тзв. стање опасности.</a:t>
            </a:r>
          </a:p>
          <a:p>
            <a:r>
              <a:rPr lang="sr-Cyrl-RS" sz="2200" dirty="0" smtClean="0">
                <a:latin typeface="Times New Roman" panose="02020603050405020304" pitchFamily="18" charset="0"/>
                <a:cs typeface="Times New Roman" panose="02020603050405020304" pitchFamily="18" charset="0"/>
              </a:rPr>
              <a:t>Обично се по овом основу ограничавају права приватности услед тајног прислушкивања и надзора (праћења).</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196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r>
              <a:rPr lang="ru-RU" sz="3600" dirty="0" smtClean="0">
                <a:latin typeface="Times New Roman" panose="02020603050405020304" pitchFamily="18" charset="0"/>
                <a:cs typeface="Times New Roman" panose="02020603050405020304" pitchFamily="18" charset="0"/>
              </a:rPr>
              <a:t>14. Факултативна ограничења због јавне безбедности</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53000"/>
          </a:xfrm>
        </p:spPr>
        <p:txBody>
          <a:bodyPr>
            <a:normAutofit/>
          </a:bodyPr>
          <a:lstStyle/>
          <a:p>
            <a:r>
              <a:rPr lang="sr-Cyrl-RS" sz="2200" dirty="0" smtClean="0">
                <a:latin typeface="Times New Roman" panose="02020603050405020304" pitchFamily="18" charset="0"/>
                <a:cs typeface="Times New Roman" panose="02020603050405020304" pitchFamily="18" charset="0"/>
              </a:rPr>
              <a:t>То су ограничења која се врше у циљу јавне безбедности.</a:t>
            </a:r>
          </a:p>
          <a:p>
            <a:r>
              <a:rPr lang="sr-Cyrl-RS" sz="2200" dirty="0" smtClean="0">
                <a:latin typeface="Times New Roman" panose="02020603050405020304" pitchFamily="18" charset="0"/>
                <a:cs typeface="Times New Roman" panose="02020603050405020304" pitchFamily="18" charset="0"/>
              </a:rPr>
              <a:t>Тако нпр. забрана управљања моторним возилом у алкохолисаном стању; забрана активности којима се припадници полиције и оружаних снага наговарају на непослушност итд.</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679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a:bodyPr>
          <a:lstStyle/>
          <a:p>
            <a:r>
              <a:rPr lang="ru-RU" sz="3600" dirty="0" smtClean="0">
                <a:latin typeface="Times New Roman" panose="02020603050405020304" pitchFamily="18" charset="0"/>
                <a:cs typeface="Times New Roman" panose="02020603050405020304" pitchFamily="18" charset="0"/>
              </a:rPr>
              <a:t>15. Факултативна ограничења због јавног поретка</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5334000"/>
          </a:xfrm>
        </p:spPr>
        <p:txBody>
          <a:bodyPr>
            <a:normAutofit/>
          </a:bodyPr>
          <a:lstStyle/>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То су ограничења која су потребна ради очувања јавног поретка тј. ради нормалног функционисања друштва.</a:t>
            </a:r>
          </a:p>
          <a:p>
            <a:r>
              <a:rPr lang="sr-Cyrl-RS" sz="2200" dirty="0" smtClean="0">
                <a:latin typeface="Times New Roman" panose="02020603050405020304" pitchFamily="18" charset="0"/>
                <a:cs typeface="Times New Roman" panose="02020603050405020304" pitchFamily="18" charset="0"/>
              </a:rPr>
              <a:t>Тако нпр. свако има право на верске обреде и на јавно окупљање, али не може нека верска заједница да када то пожели запоседне главни трг у граду, важан мост итд. и тиме прекине саобраћај.</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071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latin typeface="Times New Roman" panose="02020603050405020304" pitchFamily="18" charset="0"/>
                <a:cs typeface="Times New Roman" panose="02020603050405020304" pitchFamily="18" charset="0"/>
              </a:rPr>
              <a:t>16. </a:t>
            </a:r>
            <a:r>
              <a:rPr lang="ru-RU" dirty="0">
                <a:latin typeface="Times New Roman" panose="02020603050405020304" pitchFamily="18" charset="0"/>
                <a:cs typeface="Times New Roman" panose="02020603050405020304" pitchFamily="18" charset="0"/>
              </a:rPr>
              <a:t>Факултативна ограничења због </a:t>
            </a:r>
            <a:r>
              <a:rPr lang="ru-RU" dirty="0" smtClean="0">
                <a:latin typeface="Times New Roman" panose="02020603050405020304" pitchFamily="18" charset="0"/>
                <a:cs typeface="Times New Roman" panose="02020603050405020304" pitchFamily="18" charset="0"/>
              </a:rPr>
              <a:t>здравља и морала</a:t>
            </a:r>
            <a:endParaRPr lang="en-US" dirty="0"/>
          </a:p>
        </p:txBody>
      </p:sp>
      <p:sp>
        <p:nvSpPr>
          <p:cNvPr id="3" name="Content Placeholder 2"/>
          <p:cNvSpPr>
            <a:spLocks noGrp="1"/>
          </p:cNvSpPr>
          <p:nvPr>
            <p:ph idx="1"/>
          </p:nvPr>
        </p:nvSpPr>
        <p:spPr/>
        <p:txBody>
          <a:bodyPr>
            <a:normAutofit/>
          </a:bodyPr>
          <a:lstStyle/>
          <a:p>
            <a:r>
              <a:rPr lang="sr-Cyrl-RS" sz="2200" dirty="0" smtClean="0">
                <a:latin typeface="Times New Roman" panose="02020603050405020304" pitchFamily="18" charset="0"/>
                <a:cs typeface="Times New Roman" panose="02020603050405020304" pitchFamily="18" charset="0"/>
              </a:rPr>
              <a:t>Пример ограничења због здравља: због епидемије може се привремено забранити посета болницама или ограничити слобода кретања људи. </a:t>
            </a:r>
          </a:p>
          <a:p>
            <a:r>
              <a:rPr lang="sr-Cyrl-RS" sz="2200" dirty="0" smtClean="0">
                <a:latin typeface="Times New Roman" panose="02020603050405020304" pitchFamily="18" charset="0"/>
                <a:cs typeface="Times New Roman" panose="02020603050405020304" pitchFamily="18" charset="0"/>
              </a:rPr>
              <a:t>Пример ограничења због морала: могу се због тешке повреде морала забранити одређени филмови и представе или увести одређена старосна и друга ограничења у погледу публике.</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87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normAutofit/>
          </a:bodyPr>
          <a:lstStyle/>
          <a:p>
            <a:r>
              <a:rPr lang="sr-Cyrl-RS" dirty="0" smtClean="0">
                <a:latin typeface="Times New Roman" panose="02020603050405020304" pitchFamily="18" charset="0"/>
                <a:cs typeface="Times New Roman" panose="02020603050405020304" pitchFamily="18" charset="0"/>
              </a:rPr>
              <a:t>1. Начела под којима се уживају људска права</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52600"/>
            <a:ext cx="8229600" cy="4572000"/>
          </a:xfrm>
        </p:spPr>
        <p:txBody>
          <a:bodyPr>
            <a:normAutofit/>
          </a:bodyPr>
          <a:lstStyle/>
          <a:p>
            <a:pPr algn="just">
              <a:spcBef>
                <a:spcPts val="0"/>
              </a:spcBef>
              <a:spcAft>
                <a:spcPts val="600"/>
              </a:spcAft>
            </a:pPr>
            <a:endParaRPr lang="sr-Cyrl-CS" sz="2200" dirty="0" smtClean="0">
              <a:latin typeface="Times New Roman" panose="02020603050405020304" pitchFamily="18" charset="0"/>
              <a:cs typeface="Times New Roman" panose="02020603050405020304" pitchFamily="18" charset="0"/>
            </a:endParaRPr>
          </a:p>
          <a:p>
            <a:pPr algn="just">
              <a:spcBef>
                <a:spcPts val="0"/>
              </a:spcBef>
              <a:spcAft>
                <a:spcPts val="600"/>
              </a:spcAft>
            </a:pPr>
            <a:r>
              <a:rPr lang="sr-Cyrl-CS" sz="2200" dirty="0" smtClean="0">
                <a:latin typeface="Times New Roman" panose="02020603050405020304" pitchFamily="18" charset="0"/>
                <a:cs typeface="Times New Roman" panose="02020603050405020304" pitchFamily="18" charset="0"/>
              </a:rPr>
              <a:t>1.Једнакост </a:t>
            </a:r>
            <a:r>
              <a:rPr lang="sr-Cyrl-CS" sz="2200" dirty="0">
                <a:latin typeface="Times New Roman" panose="02020603050405020304" pitchFamily="18" charset="0"/>
                <a:cs typeface="Times New Roman" panose="02020603050405020304" pitchFamily="18" charset="0"/>
              </a:rPr>
              <a:t>и забрана дискриминације; </a:t>
            </a:r>
            <a:endParaRPr lang="sr-Cyrl-CS" sz="2200" dirty="0" smtClean="0">
              <a:latin typeface="Times New Roman" panose="02020603050405020304" pitchFamily="18" charset="0"/>
              <a:cs typeface="Times New Roman" panose="02020603050405020304" pitchFamily="18" charset="0"/>
            </a:endParaRPr>
          </a:p>
          <a:p>
            <a:pPr algn="just">
              <a:spcBef>
                <a:spcPts val="0"/>
              </a:spcBef>
              <a:spcAft>
                <a:spcPts val="600"/>
              </a:spcAft>
            </a:pPr>
            <a:r>
              <a:rPr lang="sr-Cyrl-CS" sz="2200" dirty="0" smtClean="0">
                <a:latin typeface="Times New Roman" panose="02020603050405020304" pitchFamily="18" charset="0"/>
                <a:cs typeface="Times New Roman" panose="02020603050405020304" pitchFamily="18" charset="0"/>
              </a:rPr>
              <a:t>2.Забрана злоупотребе људских права;</a:t>
            </a:r>
          </a:p>
          <a:p>
            <a:pPr algn="just">
              <a:spcBef>
                <a:spcPts val="0"/>
              </a:spcBef>
              <a:spcAft>
                <a:spcPts val="600"/>
              </a:spcAft>
            </a:pPr>
            <a:r>
              <a:rPr lang="sr-Cyrl-CS" sz="2200" dirty="0" smtClean="0">
                <a:latin typeface="Times New Roman" panose="02020603050405020304" pitchFamily="18" charset="0"/>
                <a:cs typeface="Times New Roman" panose="02020603050405020304" pitchFamily="18" charset="0"/>
              </a:rPr>
              <a:t>3. Посебна </a:t>
            </a:r>
            <a:r>
              <a:rPr lang="sr-Cyrl-CS" sz="2200" dirty="0">
                <a:latin typeface="Times New Roman" panose="02020603050405020304" pitchFamily="18" charset="0"/>
                <a:cs typeface="Times New Roman" panose="02020603050405020304" pitchFamily="18" charset="0"/>
              </a:rPr>
              <a:t>заштита угрожених категорија људи</a:t>
            </a:r>
            <a:r>
              <a:rPr lang="sr-Cyrl-CS" sz="2200" dirty="0" smtClean="0">
                <a:latin typeface="Times New Roman" panose="02020603050405020304" pitchFamily="18" charset="0"/>
                <a:cs typeface="Times New Roman" panose="02020603050405020304" pitchFamily="18" charset="0"/>
              </a:rPr>
              <a:t>;</a:t>
            </a:r>
          </a:p>
          <a:p>
            <a:pPr algn="just">
              <a:spcBef>
                <a:spcPts val="0"/>
              </a:spcBef>
              <a:spcAft>
                <a:spcPts val="600"/>
              </a:spcAft>
            </a:pPr>
            <a:r>
              <a:rPr lang="sr-Cyrl-CS" sz="2200" dirty="0" smtClean="0">
                <a:latin typeface="Times New Roman" panose="02020603050405020304" pitchFamily="18" charset="0"/>
                <a:cs typeface="Times New Roman" panose="02020603050405020304" pitchFamily="18" charset="0"/>
              </a:rPr>
              <a:t>4. </a:t>
            </a:r>
            <a:r>
              <a:rPr lang="sr-Cyrl-CS" sz="2200" dirty="0">
                <a:latin typeface="Times New Roman" panose="02020603050405020304" pitchFamily="18" charset="0"/>
                <a:cs typeface="Times New Roman" panose="02020603050405020304" pitchFamily="18" charset="0"/>
              </a:rPr>
              <a:t>Ограничење људских права.</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7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sr-Cyrl-RS" sz="3600" dirty="0" smtClean="0">
                <a:latin typeface="Times New Roman" panose="02020603050405020304" pitchFamily="18" charset="0"/>
                <a:cs typeface="Times New Roman" panose="02020603050405020304" pitchFamily="18" charset="0"/>
              </a:rPr>
              <a:t>2. Једнакост и забрана дискиминације</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5105400"/>
          </a:xfrm>
        </p:spPr>
        <p:txBody>
          <a:bodyPr>
            <a:normAutofit lnSpcReduction="10000"/>
          </a:bodyPr>
          <a:lstStyle/>
          <a:p>
            <a:pPr algn="just">
              <a:spcBef>
                <a:spcPts val="0"/>
              </a:spcBef>
              <a:spcAft>
                <a:spcPts val="600"/>
              </a:spcAft>
            </a:pPr>
            <a:r>
              <a:rPr lang="sr-Cyrl-RS" dirty="0" smtClean="0">
                <a:latin typeface="Times New Roman" panose="02020603050405020304" pitchFamily="18" charset="0"/>
                <a:cs typeface="Times New Roman" panose="02020603050405020304" pitchFamily="18" charset="0"/>
              </a:rPr>
              <a:t>Једнакост и забрана дискриминације су две стране исте медаље и представљају срж читавог концепта заштите људских права.</a:t>
            </a:r>
            <a:endParaRPr lang="sr-Cyrl-RS" dirty="0">
              <a:latin typeface="Times New Roman" panose="02020603050405020304" pitchFamily="18" charset="0"/>
              <a:cs typeface="Times New Roman" panose="02020603050405020304" pitchFamily="18" charset="0"/>
            </a:endParaRPr>
          </a:p>
          <a:p>
            <a:pPr algn="just">
              <a:spcBef>
                <a:spcPts val="0"/>
              </a:spcBef>
            </a:pPr>
            <a:r>
              <a:rPr lang="sr-Cyrl-RS" dirty="0" smtClean="0">
                <a:latin typeface="Times New Roman" panose="02020603050405020304" pitchFamily="18" charset="0"/>
                <a:cs typeface="Times New Roman" panose="02020603050405020304" pitchFamily="18" charset="0"/>
              </a:rPr>
              <a:t>Формулисани су већ у чл. 1 и 2. Универзалне декларације о људским правима (1948)  у којима је истакнуто:</a:t>
            </a:r>
          </a:p>
          <a:p>
            <a:pPr algn="just">
              <a:spcBef>
                <a:spcPts val="0"/>
              </a:spcBef>
            </a:pPr>
            <a:r>
              <a:rPr lang="sr-Cyrl-RS" dirty="0" smtClean="0">
                <a:latin typeface="Times New Roman" panose="02020603050405020304" pitchFamily="18" charset="0"/>
                <a:cs typeface="Times New Roman" panose="02020603050405020304" pitchFamily="18" charset="0"/>
              </a:rPr>
              <a:t>„Сва људска бића рађају се слободна и једнака у достојанству и правима“ и</a:t>
            </a:r>
          </a:p>
          <a:p>
            <a:pPr algn="just">
              <a:spcBef>
                <a:spcPts val="0"/>
              </a:spcBef>
              <a:spcAft>
                <a:spcPts val="600"/>
              </a:spcAft>
            </a:pPr>
            <a:r>
              <a:rPr lang="sr-Cyrl-RS" dirty="0" smtClean="0">
                <a:latin typeface="Times New Roman" panose="02020603050405020304" pitchFamily="18" charset="0"/>
                <a:cs typeface="Times New Roman" panose="02020603050405020304" pitchFamily="18" charset="0"/>
              </a:rPr>
              <a:t>„Сваком припадају сва права и слободе проглашене у овој декларацији, без икаквих разлика у погледу расе, боје, пола, језика, вероисповести, политичког или другог мишљења, националног или друштвеног порекла, имовине, рођења или других околности.“</a:t>
            </a:r>
            <a:endParaRPr lang="sr-Cyrl-RS" dirty="0">
              <a:latin typeface="Times New Roman" panose="02020603050405020304" pitchFamily="18" charset="0"/>
              <a:cs typeface="Times New Roman" panose="02020603050405020304" pitchFamily="18" charset="0"/>
            </a:endParaRPr>
          </a:p>
          <a:p>
            <a:pPr algn="just">
              <a:spcBef>
                <a:spcPts val="0"/>
              </a:spcBef>
            </a:pPr>
            <a:r>
              <a:rPr lang="sr-Cyrl-RS" dirty="0" smtClean="0">
                <a:latin typeface="Times New Roman" panose="02020603050405020304" pitchFamily="18" charset="0"/>
                <a:cs typeface="Times New Roman" panose="02020603050405020304" pitchFamily="18" charset="0"/>
              </a:rPr>
              <a:t>Сличне одредбе имају и сви други важни међународни документи о људским правима.</a:t>
            </a:r>
          </a:p>
          <a:p>
            <a:pPr algn="just">
              <a:spcBef>
                <a:spcPts val="0"/>
              </a:spcBef>
            </a:pPr>
            <a:endParaRPr lang="sr-Cyrl-RS"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469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sr-Cyrl-RS" sz="3600" dirty="0" smtClean="0">
                <a:latin typeface="Times New Roman" panose="02020603050405020304" pitchFamily="18" charset="0"/>
                <a:cs typeface="Times New Roman" panose="02020603050405020304" pitchFamily="18" charset="0"/>
              </a:rPr>
              <a:t>3. Једнакост</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5181600"/>
          </a:xfrm>
        </p:spPr>
        <p:txBody>
          <a:bodyPr>
            <a:normAutofit/>
          </a:bodyPr>
          <a:lstStyle/>
          <a:p>
            <a:pPr marL="0" indent="0" algn="just">
              <a:spcBef>
                <a:spcPts val="0"/>
              </a:spcBef>
              <a:spcAft>
                <a:spcPts val="600"/>
              </a:spcAft>
              <a:buNone/>
            </a:pPr>
            <a:r>
              <a:rPr lang="ru-RU" sz="2200" dirty="0" smtClean="0">
                <a:latin typeface="Times New Roman" panose="02020603050405020304" pitchFamily="18" charset="0"/>
                <a:cs typeface="Times New Roman" panose="02020603050405020304" pitchFamily="18" charset="0"/>
              </a:rPr>
              <a:t>Своди се на то да се сви третирају једнако.</a:t>
            </a:r>
          </a:p>
          <a:p>
            <a:pPr marL="0" indent="0" algn="just">
              <a:spcBef>
                <a:spcPts val="0"/>
              </a:spcBef>
              <a:spcAft>
                <a:spcPts val="600"/>
              </a:spcAft>
              <a:buNone/>
            </a:pPr>
            <a:r>
              <a:rPr lang="ru-RU" sz="2200" dirty="0" smtClean="0">
                <a:latin typeface="Times New Roman" panose="02020603050405020304" pitchFamily="18" charset="0"/>
                <a:cs typeface="Times New Roman" panose="02020603050405020304" pitchFamily="18" charset="0"/>
              </a:rPr>
              <a:t>Подразумева једнакост свих пред законом, једнакост могућности, једнакост у образовању, приступу јавним службама итд.</a:t>
            </a:r>
          </a:p>
          <a:p>
            <a:pPr marL="0" indent="0" algn="just">
              <a:spcBef>
                <a:spcPts val="0"/>
              </a:spcBef>
              <a:spcAft>
                <a:spcPts val="600"/>
              </a:spcAft>
              <a:buNone/>
            </a:pPr>
            <a:r>
              <a:rPr lang="ru-RU" sz="2200" dirty="0" smtClean="0">
                <a:latin typeface="Times New Roman" panose="02020603050405020304" pitchFamily="18" charset="0"/>
                <a:cs typeface="Times New Roman" panose="02020603050405020304" pitchFamily="18" charset="0"/>
              </a:rPr>
              <a:t>Није довољна формална (правна) једнакост. Мора се обезбедити стварна једнакост.</a:t>
            </a:r>
            <a:endParaRPr lang="ru-RU" sz="2200" dirty="0">
              <a:latin typeface="Times New Roman" panose="02020603050405020304" pitchFamily="18" charset="0"/>
              <a:cs typeface="Times New Roman" panose="02020603050405020304" pitchFamily="18" charset="0"/>
            </a:endParaRPr>
          </a:p>
          <a:p>
            <a:pPr marL="0" indent="0" algn="just">
              <a:spcBef>
                <a:spcPts val="0"/>
              </a:spcBef>
              <a:spcAft>
                <a:spcPts val="600"/>
              </a:spcAft>
              <a:buNone/>
            </a:pPr>
            <a:r>
              <a:rPr lang="ru-RU" sz="2200" dirty="0" smtClean="0">
                <a:latin typeface="Times New Roman" panose="02020603050405020304" pitchFamily="18" charset="0"/>
                <a:cs typeface="Times New Roman" panose="02020603050405020304" pitchFamily="18" charset="0"/>
              </a:rPr>
              <a:t>Да би се то постигло, у погледу угрожених група, примењују се посебне мере (преференцијални третман, афирмативна акција) које су одступање </a:t>
            </a:r>
            <a:r>
              <a:rPr lang="ru-RU" sz="2200" dirty="0">
                <a:latin typeface="Times New Roman" panose="02020603050405020304" pitchFamily="18" charset="0"/>
                <a:cs typeface="Times New Roman" panose="02020603050405020304" pitchFamily="18" charset="0"/>
              </a:rPr>
              <a:t>од формалне једнакости. </a:t>
            </a:r>
            <a:r>
              <a:rPr lang="ru-RU" sz="2200" dirty="0" smtClean="0">
                <a:latin typeface="Times New Roman" panose="02020603050405020304" pitchFamily="18" charset="0"/>
                <a:cs typeface="Times New Roman" panose="02020603050405020304" pitchFamily="18" charset="0"/>
              </a:rPr>
              <a:t>али нису дискриминација осталих. Оне су средство за превазилажење укорењених пракси којима се онемогућава суштинска једнакост. Морају бити разумне, објективне, пропорционалне и привремене.</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Право на једнакост је индивидуално право, а преференцијални третман је право група.</a:t>
            </a:r>
          </a:p>
          <a:p>
            <a:pPr marL="0" indent="0">
              <a:buNone/>
            </a:pPr>
            <a:endParaRPr lang="ru-RU" sz="1800" dirty="0"/>
          </a:p>
        </p:txBody>
      </p:sp>
    </p:spTree>
    <p:extLst>
      <p:ext uri="{BB962C8B-B14F-4D97-AF65-F5344CB8AC3E}">
        <p14:creationId xmlns:p14="http://schemas.microsoft.com/office/powerpoint/2010/main" val="3476299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sr-Cyrl-RS" sz="3600" dirty="0" smtClean="0">
                <a:latin typeface="Times New Roman" panose="02020603050405020304" pitchFamily="18" charset="0"/>
                <a:cs typeface="Times New Roman" panose="02020603050405020304" pitchFamily="18" charset="0"/>
              </a:rPr>
              <a:t>4. Забрана дискриминације</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5715000"/>
          </a:xfrm>
        </p:spPr>
        <p:txBody>
          <a:bodyPr>
            <a:noAutofit/>
          </a:bodyPr>
          <a:lstStyle/>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То је неоправдано прављење разлике према лицу или групи лица с обзиром на њихова лична својства.</a:t>
            </a:r>
          </a:p>
          <a:p>
            <a:pPr algn="just">
              <a:spcBef>
                <a:spcPts val="0"/>
              </a:spcBef>
            </a:pPr>
            <a:r>
              <a:rPr lang="ru-RU" sz="2200" dirty="0" smtClean="0">
                <a:latin typeface="Times New Roman" panose="02020603050405020304" pitchFamily="18" charset="0"/>
                <a:cs typeface="Times New Roman" panose="02020603050405020304" pitchFamily="18" charset="0"/>
              </a:rPr>
              <a:t>То је, дакле:</a:t>
            </a:r>
          </a:p>
          <a:p>
            <a:pPr algn="just">
              <a:spcBef>
                <a:spcPts val="0"/>
              </a:spcBef>
            </a:pPr>
            <a:r>
              <a:rPr lang="ru-RU" sz="2200" dirty="0" smtClean="0">
                <a:latin typeface="Times New Roman" panose="02020603050405020304" pitchFamily="18" charset="0"/>
                <a:cs typeface="Times New Roman" panose="02020603050405020304" pitchFamily="18" charset="0"/>
              </a:rPr>
              <a:t>1) неједнак третман;</a:t>
            </a:r>
          </a:p>
          <a:p>
            <a:pPr algn="just">
              <a:spcBef>
                <a:spcPts val="0"/>
              </a:spcBef>
            </a:pPr>
            <a:r>
              <a:rPr lang="ru-RU" sz="2200" dirty="0" smtClean="0">
                <a:latin typeface="Times New Roman" panose="02020603050405020304" pitchFamily="18" charset="0"/>
                <a:cs typeface="Times New Roman" panose="02020603050405020304" pitchFamily="18" charset="0"/>
              </a:rPr>
              <a:t>2) који долази од стране физичког или правног лица;</a:t>
            </a:r>
          </a:p>
          <a:p>
            <a:pPr algn="just">
              <a:spcBef>
                <a:spcPts val="0"/>
              </a:spcBef>
            </a:pPr>
            <a:r>
              <a:rPr lang="ru-RU" sz="2200" dirty="0" smtClean="0">
                <a:latin typeface="Times New Roman" panose="02020603050405020304" pitchFamily="18" charset="0"/>
                <a:cs typeface="Times New Roman" panose="02020603050405020304" pitchFamily="18" charset="0"/>
              </a:rPr>
              <a:t>3) који се врши према лицу или групи;</a:t>
            </a:r>
          </a:p>
          <a:p>
            <a:pPr algn="just">
              <a:spcBef>
                <a:spcPts val="0"/>
              </a:spcBef>
            </a:pPr>
            <a:r>
              <a:rPr lang="ru-RU" sz="2200" dirty="0" smtClean="0">
                <a:latin typeface="Times New Roman" panose="02020603050405020304" pitchFamily="18" charset="0"/>
                <a:cs typeface="Times New Roman" panose="02020603050405020304" pitchFamily="18" charset="0"/>
              </a:rPr>
              <a:t>4) који се врши с обзиром на њихова лична својства (боја, пол, језик, вероисповест, политичко или други мишљење итд.); и</a:t>
            </a:r>
          </a:p>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5) који је недозвољен одн. забрањен.</a:t>
            </a:r>
            <a:endParaRPr lang="ru-RU" sz="2200" dirty="0">
              <a:latin typeface="Times New Roman" panose="02020603050405020304" pitchFamily="18" charset="0"/>
              <a:cs typeface="Times New Roman" panose="02020603050405020304" pitchFamily="18" charset="0"/>
            </a:endParaRPr>
          </a:p>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Такво поступање је забрањено и кажњиво.</a:t>
            </a:r>
            <a:endParaRPr lang="ru-RU" sz="2200" dirty="0">
              <a:latin typeface="Times New Roman" panose="02020603050405020304" pitchFamily="18" charset="0"/>
              <a:cs typeface="Times New Roman" panose="02020603050405020304" pitchFamily="18" charset="0"/>
            </a:endParaRPr>
          </a:p>
          <a:p>
            <a:pPr algn="just">
              <a:spcBef>
                <a:spcPts val="0"/>
              </a:spcBef>
            </a:pPr>
            <a:endParaRPr lang="ru-RU" sz="2200" dirty="0" smtClean="0">
              <a:latin typeface="Times New Roman" panose="02020603050405020304" pitchFamily="18" charset="0"/>
              <a:cs typeface="Times New Roman" panose="02020603050405020304" pitchFamily="18" charset="0"/>
            </a:endParaRPr>
          </a:p>
          <a:p>
            <a:pPr algn="just">
              <a:spcBef>
                <a:spcPts val="0"/>
              </a:spcBef>
            </a:pPr>
            <a:endParaRPr lang="ru-RU"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2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ru-RU" sz="3600" dirty="0" smtClean="0">
                <a:latin typeface="Times New Roman" panose="02020603050405020304" pitchFamily="18" charset="0"/>
                <a:cs typeface="Times New Roman" panose="02020603050405020304" pitchFamily="18" charset="0"/>
              </a:rPr>
              <a:t>5. Облици дикриминације</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800600"/>
          </a:xfrm>
        </p:spPr>
        <p:txBody>
          <a:bodyPr>
            <a:noAutofit/>
          </a:bodyPr>
          <a:lstStyle/>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Дискриминација је неоправдано прављење разлике које: </a:t>
            </a:r>
          </a:p>
          <a:p>
            <a:pPr algn="just">
              <a:spcBef>
                <a:spcPts val="0"/>
              </a:spcBef>
              <a:spcAft>
                <a:spcPts val="600"/>
              </a:spcAft>
            </a:pPr>
            <a:r>
              <a:rPr lang="ru-RU" sz="2200" dirty="0" smtClean="0">
                <a:latin typeface="Times New Roman" panose="02020603050405020304" pitchFamily="18" charset="0"/>
                <a:cs typeface="Times New Roman" panose="02020603050405020304" pitchFamily="18" charset="0"/>
              </a:rPr>
              <a:t>1</a:t>
            </a:r>
            <a:r>
              <a:rPr lang="ru-RU" sz="2200" b="1" dirty="0" smtClean="0">
                <a:latin typeface="Times New Roman" panose="02020603050405020304" pitchFamily="18" charset="0"/>
                <a:cs typeface="Times New Roman" panose="02020603050405020304" pitchFamily="18" charset="0"/>
              </a:rPr>
              <a:t>. По својој садржини </a:t>
            </a:r>
            <a:r>
              <a:rPr lang="ru-RU" sz="2200" dirty="0" smtClean="0">
                <a:latin typeface="Times New Roman" panose="02020603050405020304" pitchFamily="18" charset="0"/>
                <a:cs typeface="Times New Roman" panose="02020603050405020304" pitchFamily="18" charset="0"/>
              </a:rPr>
              <a:t>огледа се у искључивању, ограничавању или давању првенства;</a:t>
            </a:r>
          </a:p>
          <a:p>
            <a:pPr algn="just">
              <a:spcBef>
                <a:spcPts val="0"/>
              </a:spcBef>
              <a:spcAft>
                <a:spcPts val="600"/>
              </a:spcAft>
            </a:pPr>
            <a:r>
              <a:rPr lang="ru-RU" sz="2200" b="1" dirty="0" smtClean="0">
                <a:latin typeface="Times New Roman" panose="02020603050405020304" pitchFamily="18" charset="0"/>
                <a:cs typeface="Times New Roman" panose="02020603050405020304" pitchFamily="18" charset="0"/>
              </a:rPr>
              <a:t>2. По својој природи </a:t>
            </a:r>
            <a:r>
              <a:rPr lang="ru-RU" sz="2200" dirty="0" smtClean="0">
                <a:latin typeface="Times New Roman" panose="02020603050405020304" pitchFamily="18" charset="0"/>
                <a:cs typeface="Times New Roman" panose="02020603050405020304" pitchFamily="18" charset="0"/>
              </a:rPr>
              <a:t>састоји се у чињењу или нечињену;</a:t>
            </a:r>
          </a:p>
          <a:p>
            <a:pPr algn="just">
              <a:spcBef>
                <a:spcPts val="0"/>
              </a:spcBef>
              <a:spcAft>
                <a:spcPts val="600"/>
              </a:spcAft>
            </a:pPr>
            <a:r>
              <a:rPr lang="ru-RU" sz="2200" b="1" dirty="0" smtClean="0">
                <a:latin typeface="Times New Roman" panose="02020603050405020304" pitchFamily="18" charset="0"/>
                <a:cs typeface="Times New Roman" panose="02020603050405020304" pitchFamily="18" charset="0"/>
              </a:rPr>
              <a:t>3. По својој форми </a:t>
            </a:r>
            <a:r>
              <a:rPr lang="ru-RU" sz="2200" dirty="0" smtClean="0">
                <a:latin typeface="Times New Roman" panose="02020603050405020304" pitchFamily="18" charset="0"/>
                <a:cs typeface="Times New Roman" panose="02020603050405020304" pitchFamily="18" charset="0"/>
              </a:rPr>
              <a:t>може бити непосредно (директно) или посредно (индиректно). Посредна дискриминација је она која се крије а привидно једнаког третмана.</a:t>
            </a:r>
          </a:p>
        </p:txBody>
      </p:sp>
    </p:spTree>
    <p:extLst>
      <p:ext uri="{BB962C8B-B14F-4D97-AF65-F5344CB8AC3E}">
        <p14:creationId xmlns:p14="http://schemas.microsoft.com/office/powerpoint/2010/main" val="729449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82000" cy="868362"/>
          </a:xfrm>
        </p:spPr>
        <p:txBody>
          <a:bodyPr>
            <a:normAutofit fontScale="90000"/>
          </a:bodyPr>
          <a:lstStyle/>
          <a:p>
            <a:r>
              <a:rPr lang="ru-RU" dirty="0" smtClean="0">
                <a:latin typeface="Times New Roman" panose="02020603050405020304" pitchFamily="18" charset="0"/>
                <a:cs typeface="Times New Roman" panose="02020603050405020304" pitchFamily="18" charset="0"/>
              </a:rPr>
              <a:t>6. Забрана злоупотребе људских права</a:t>
            </a:r>
            <a:r>
              <a:rPr lang="ru-RU" dirty="0" smtClean="0"/>
              <a:t/>
            </a:r>
            <a:br>
              <a:rPr lang="ru-RU" dirty="0" smtClean="0"/>
            </a:br>
            <a:endParaRPr lang="en-US" dirty="0"/>
          </a:p>
        </p:txBody>
      </p:sp>
      <p:sp>
        <p:nvSpPr>
          <p:cNvPr id="3" name="Content Placeholder 2"/>
          <p:cNvSpPr>
            <a:spLocks noGrp="1"/>
          </p:cNvSpPr>
          <p:nvPr>
            <p:ph idx="1"/>
          </p:nvPr>
        </p:nvSpPr>
        <p:spPr>
          <a:xfrm>
            <a:off x="457200" y="2094931"/>
            <a:ext cx="8229600" cy="4800600"/>
          </a:xfrm>
        </p:spPr>
        <p:txBody>
          <a:bodyPr>
            <a:normAutofit/>
          </a:bodyPr>
          <a:lstStyle/>
          <a:p>
            <a:pPr algn="just"/>
            <a:r>
              <a:rPr lang="sr-Cyrl-RS" dirty="0" smtClean="0">
                <a:latin typeface="Times New Roman" panose="02020603050405020304" pitchFamily="18" charset="0"/>
                <a:cs typeface="Times New Roman" panose="02020603050405020304" pitchFamily="18" charset="0"/>
              </a:rPr>
              <a:t>Људска права могу се злоупотребити на 2 начина:</a:t>
            </a:r>
          </a:p>
          <a:p>
            <a:pPr algn="just"/>
            <a:r>
              <a:rPr lang="sr-Cyrl-RS" dirty="0" smtClean="0">
                <a:latin typeface="Times New Roman" panose="02020603050405020304" pitchFamily="18" charset="0"/>
                <a:cs typeface="Times New Roman" panose="02020603050405020304" pitchFamily="18" charset="0"/>
              </a:rPr>
              <a:t>1. Може их злоупотребити њихов </a:t>
            </a:r>
            <a:r>
              <a:rPr lang="sr-Cyrl-RS" b="1" dirty="0" smtClean="0">
                <a:latin typeface="Times New Roman" panose="02020603050405020304" pitchFamily="18" charset="0"/>
                <a:cs typeface="Times New Roman" panose="02020603050405020304" pitchFamily="18" charset="0"/>
              </a:rPr>
              <a:t>титулар</a:t>
            </a:r>
            <a:r>
              <a:rPr lang="sr-Cyrl-RS" dirty="0" smtClean="0">
                <a:latin typeface="Times New Roman" panose="02020603050405020304" pitchFamily="18" charset="0"/>
                <a:cs typeface="Times New Roman" panose="02020603050405020304" pitchFamily="18" charset="0"/>
              </a:rPr>
              <a:t>, тако што их користи противни њиховој сврси – коришћење свог права да би се другоме нанела штета; злоупотреба права на жалбу, на представку међународном телу итд.; и</a:t>
            </a:r>
          </a:p>
          <a:p>
            <a:pPr algn="just"/>
            <a:r>
              <a:rPr lang="sr-Cyrl-RS" dirty="0" smtClean="0">
                <a:latin typeface="Times New Roman" panose="02020603050405020304" pitchFamily="18" charset="0"/>
                <a:cs typeface="Times New Roman" panose="02020603050405020304" pitchFamily="18" charset="0"/>
              </a:rPr>
              <a:t>2. Може их злоупотребити </a:t>
            </a:r>
            <a:r>
              <a:rPr lang="sr-Cyrl-RS" b="1" dirty="0" smtClean="0">
                <a:latin typeface="Times New Roman" panose="02020603050405020304" pitchFamily="18" charset="0"/>
                <a:cs typeface="Times New Roman" panose="02020603050405020304" pitchFamily="18" charset="0"/>
              </a:rPr>
              <a:t>држава </a:t>
            </a:r>
            <a:r>
              <a:rPr lang="sr-Cyrl-RS" dirty="0" smtClean="0">
                <a:latin typeface="Times New Roman" panose="02020603050405020304" pitchFamily="18" charset="0"/>
                <a:cs typeface="Times New Roman" panose="02020603050405020304" pitchFamily="18" charset="0"/>
              </a:rPr>
              <a:t>или други субјект када се позива на та права као оправдање за неке радње које заправо представљају поништавање тих права. Нпр. укидање основних људских права због наводне борбе против тероризма (прислушкивања и хапшења без одлуке суда, тајни затвори, мучење итд.), хуманитарна интервенција итд.</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951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Autofit/>
          </a:bodyPr>
          <a:lstStyle/>
          <a:p>
            <a:r>
              <a:rPr lang="ru-RU" sz="3600" dirty="0" smtClean="0">
                <a:latin typeface="Times New Roman" panose="02020603050405020304" pitchFamily="18" charset="0"/>
                <a:cs typeface="Times New Roman" panose="02020603050405020304" pitchFamily="18" charset="0"/>
              </a:rPr>
              <a:t>7. Посебна заштита угрожених категорија људи</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092"/>
            <a:ext cx="8229600" cy="5440908"/>
          </a:xfrm>
        </p:spPr>
        <p:txBody>
          <a:bodyPr>
            <a:noAutofit/>
          </a:bodyPr>
          <a:lstStyle/>
          <a:p>
            <a:pPr>
              <a:spcBef>
                <a:spcPts val="0"/>
              </a:spcBef>
              <a:spcAft>
                <a:spcPts val="600"/>
              </a:spcAft>
            </a:pPr>
            <a:endParaRPr lang="sr-Cyrl-RS" sz="2200" dirty="0" smtClean="0">
              <a:latin typeface="Times New Roman" panose="02020603050405020304" pitchFamily="18" charset="0"/>
              <a:cs typeface="Times New Roman" panose="02020603050405020304" pitchFamily="18" charset="0"/>
            </a:endParaRP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Пре </a:t>
            </a:r>
            <a:r>
              <a:rPr lang="sr-Latn-RS" sz="2200" dirty="0" smtClean="0">
                <a:latin typeface="Times New Roman" panose="02020603050405020304" pitchFamily="18" charset="0"/>
                <a:cs typeface="Times New Roman" panose="02020603050405020304" pitchFamily="18" charset="0"/>
              </a:rPr>
              <a:t>XX </a:t>
            </a:r>
            <a:r>
              <a:rPr lang="sr-Cyrl-RS" sz="2200" dirty="0" smtClean="0">
                <a:latin typeface="Times New Roman" panose="02020603050405020304" pitchFamily="18" charset="0"/>
                <a:cs typeface="Times New Roman" panose="02020603050405020304" pitchFamily="18" charset="0"/>
              </a:rPr>
              <a:t>в. међународна заштита људи односила се само на заштиту великих група – заштита верских мањина, забрана трговине робовима итд.</a:t>
            </a:r>
          </a:p>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И данас се поједине категорије људи налазе у неповољном положају (жене, деца, националне мањине, домородачки народи инвалиди, стари људи, радници мигранти итд.).</a:t>
            </a:r>
          </a:p>
          <a:p>
            <a:r>
              <a:rPr lang="sr-Cyrl-RS" sz="2200" dirty="0" smtClean="0">
                <a:latin typeface="Times New Roman" panose="02020603050405020304" pitchFamily="18" charset="0"/>
                <a:cs typeface="Times New Roman" panose="02020603050405020304" pitchFamily="18" charset="0"/>
              </a:rPr>
              <a:t>Стога се им се путем међународног права јамчи посебна заштита.</a:t>
            </a:r>
          </a:p>
          <a:p>
            <a:r>
              <a:rPr lang="sr-Cyrl-RS" sz="2200" dirty="0" smtClean="0">
                <a:latin typeface="Times New Roman" panose="02020603050405020304" pitchFamily="18" charset="0"/>
                <a:cs typeface="Times New Roman" panose="02020603050405020304" pitchFamily="18" charset="0"/>
              </a:rPr>
              <a:t>Она се не даје конкретним људима као таквим (конкретним појединцима) већ припадницима односне заштићене групе (признаје се због припадности тој групи).</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9141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sr-Cyrl-RS" sz="3600" dirty="0" smtClean="0">
                <a:latin typeface="Times New Roman" panose="02020603050405020304" pitchFamily="18" charset="0"/>
                <a:cs typeface="Times New Roman" panose="02020603050405020304" pitchFamily="18" charset="0"/>
              </a:rPr>
              <a:t>8. Начело ограничења људских права</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8229600" cy="3810000"/>
          </a:xfrm>
        </p:spPr>
        <p:txBody>
          <a:bodyPr>
            <a:normAutofit/>
          </a:bodyPr>
          <a:lstStyle/>
          <a:p>
            <a:pPr>
              <a:spcBef>
                <a:spcPts val="0"/>
              </a:spcBef>
              <a:spcAft>
                <a:spcPts val="600"/>
              </a:spcAft>
            </a:pPr>
            <a:r>
              <a:rPr lang="sr-Cyrl-RS" sz="2200" dirty="0" smtClean="0">
                <a:latin typeface="Times New Roman" panose="02020603050405020304" pitchFamily="18" charset="0"/>
                <a:cs typeface="Times New Roman" panose="02020603050405020304" pitchFamily="18" charset="0"/>
              </a:rPr>
              <a:t>1. Уживање свих људских права ограниченом је њиховим уживањем од стране других. Ниједно право се не може уживати тако да се повређује законито право других.</a:t>
            </a:r>
          </a:p>
          <a:p>
            <a:r>
              <a:rPr lang="sr-Cyrl-RS" sz="2200" dirty="0" smtClean="0">
                <a:latin typeface="Times New Roman" panose="02020603050405020304" pitchFamily="18" charset="0"/>
                <a:cs typeface="Times New Roman" panose="02020603050405020304" pitchFamily="18" charset="0"/>
              </a:rPr>
              <a:t>2. Државе уговорнице међународних уговора и људским правима овлашћене су да у утврђеним оквирима та права:</a:t>
            </a:r>
          </a:p>
          <a:p>
            <a:r>
              <a:rPr lang="sr-Cyrl-RS" sz="2200" dirty="0" smtClean="0">
                <a:latin typeface="Times New Roman" panose="02020603050405020304" pitchFamily="18" charset="0"/>
                <a:cs typeface="Times New Roman" panose="02020603050405020304" pitchFamily="18" charset="0"/>
              </a:rPr>
              <a:t>1) подвргну извесним ограничењима;</a:t>
            </a:r>
          </a:p>
          <a:p>
            <a:r>
              <a:rPr lang="sr-Cyrl-RS" sz="2200" dirty="0" smtClean="0">
                <a:latin typeface="Times New Roman" panose="02020603050405020304" pitchFamily="18" charset="0"/>
                <a:cs typeface="Times New Roman" panose="02020603050405020304" pitchFamily="18" charset="0"/>
              </a:rPr>
              <a:t>2) нека од њих извесно време ставе ван снаге (суспендују).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37188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923</TotalTime>
  <Words>1322</Words>
  <Application>Microsoft Office PowerPoint</Application>
  <PresentationFormat>On-screen Show (4:3)</PresentationFormat>
  <Paragraphs>94</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          МЕЂУНАРОДНА  људскА права </vt:lpstr>
      <vt:lpstr>1. Начела под којима се уживају људска права</vt:lpstr>
      <vt:lpstr>2. Једнакост и забрана дискиминације</vt:lpstr>
      <vt:lpstr>3. Једнакост</vt:lpstr>
      <vt:lpstr>4. Забрана дискриминације</vt:lpstr>
      <vt:lpstr>5. Облици дикриминације</vt:lpstr>
      <vt:lpstr>6. Забрана злоупотребе људских права </vt:lpstr>
      <vt:lpstr>7. Посебна заштита угрожених категорија људи</vt:lpstr>
      <vt:lpstr>8. Начело ограничења људских права</vt:lpstr>
      <vt:lpstr>9. Ограничење људска права од стране државе</vt:lpstr>
      <vt:lpstr>10. Привремено стављање ван снаге људских права</vt:lpstr>
      <vt:lpstr>11. Уграђена (инхерентна) ограничења</vt:lpstr>
      <vt:lpstr>12. Факултативна ограничења</vt:lpstr>
      <vt:lpstr>13. Факултативна ограничења људских права због националне безбедности</vt:lpstr>
      <vt:lpstr>14. Факултативна ограничења због јавне безбедности</vt:lpstr>
      <vt:lpstr>15. Факултативна ограничења због јавног поретка</vt:lpstr>
      <vt:lpstr>16. Факултативна ограничења због здравља и морала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Pojam ljudskih prava</dc:title>
  <dc:creator>Acer</dc:creator>
  <cp:lastModifiedBy>Dragan</cp:lastModifiedBy>
  <cp:revision>92</cp:revision>
  <dcterms:created xsi:type="dcterms:W3CDTF">2020-09-26T09:10:50Z</dcterms:created>
  <dcterms:modified xsi:type="dcterms:W3CDTF">2020-11-06T11:17:34Z</dcterms:modified>
</cp:coreProperties>
</file>