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28"/>
  </p:notesMasterIdLst>
  <p:sldIdLst>
    <p:sldId id="256" r:id="rId2"/>
    <p:sldId id="257" r:id="rId3"/>
    <p:sldId id="258" r:id="rId4"/>
    <p:sldId id="265" r:id="rId5"/>
    <p:sldId id="264" r:id="rId6"/>
    <p:sldId id="262" r:id="rId7"/>
    <p:sldId id="259" r:id="rId8"/>
    <p:sldId id="261" r:id="rId9"/>
    <p:sldId id="260" r:id="rId10"/>
    <p:sldId id="266" r:id="rId11"/>
    <p:sldId id="267" r:id="rId12"/>
    <p:sldId id="268" r:id="rId13"/>
    <p:sldId id="269" r:id="rId14"/>
    <p:sldId id="270" r:id="rId15"/>
    <p:sldId id="273" r:id="rId16"/>
    <p:sldId id="277" r:id="rId17"/>
    <p:sldId id="275" r:id="rId18"/>
    <p:sldId id="278" r:id="rId19"/>
    <p:sldId id="279" r:id="rId20"/>
    <p:sldId id="280" r:id="rId21"/>
    <p:sldId id="281" r:id="rId22"/>
    <p:sldId id="282" r:id="rId23"/>
    <p:sldId id="283" r:id="rId24"/>
    <p:sldId id="284" r:id="rId25"/>
    <p:sldId id="285" r:id="rId26"/>
    <p:sldId id="286"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14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71" autoAdjust="0"/>
    <p:restoredTop sz="94343" autoAdjust="0"/>
  </p:normalViewPr>
  <p:slideViewPr>
    <p:cSldViewPr>
      <p:cViewPr>
        <p:scale>
          <a:sx n="100" d="100"/>
          <a:sy n="100" d="100"/>
        </p:scale>
        <p:origin x="-468" y="1020"/>
      </p:cViewPr>
      <p:guideLst>
        <p:guide orient="horz" pos="2160"/>
        <p:guide pos="2880"/>
      </p:guideLst>
    </p:cSldViewPr>
  </p:slideViewPr>
  <p:outlineViewPr>
    <p:cViewPr>
      <p:scale>
        <a:sx n="33" d="100"/>
        <a:sy n="33" d="100"/>
      </p:scale>
      <p:origin x="48" y="1440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EB9431-8FC0-448E-A388-111B7A00A45D}" type="datetimeFigureOut">
              <a:rPr lang="en-US" smtClean="0"/>
              <a:t>11/6/2020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CE58B0-6C6E-434D-9FF4-A194A7F6D689}" type="slidenum">
              <a:rPr lang="en-US" smtClean="0"/>
              <a:t>‹#›</a:t>
            </a:fld>
            <a:endParaRPr lang="en-US"/>
          </a:p>
        </p:txBody>
      </p:sp>
    </p:spTree>
    <p:extLst>
      <p:ext uri="{BB962C8B-B14F-4D97-AF65-F5344CB8AC3E}">
        <p14:creationId xmlns:p14="http://schemas.microsoft.com/office/powerpoint/2010/main" val="904491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CE58B0-6C6E-434D-9FF4-A194A7F6D689}" type="slidenum">
              <a:rPr lang="en-US" smtClean="0"/>
              <a:t>5</a:t>
            </a:fld>
            <a:endParaRPr lang="en-US"/>
          </a:p>
        </p:txBody>
      </p:sp>
    </p:spTree>
    <p:extLst>
      <p:ext uri="{BB962C8B-B14F-4D97-AF65-F5344CB8AC3E}">
        <p14:creationId xmlns:p14="http://schemas.microsoft.com/office/powerpoint/2010/main" val="1417646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8CFBB6-6FC1-40B7-AB27-32FC342D9861}"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639EC-0808-407F-9324-CAE991B2AF92}"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8CFBB6-6FC1-40B7-AB27-32FC342D9861}"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639EC-0808-407F-9324-CAE991B2AF9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8CFBB6-6FC1-40B7-AB27-32FC342D9861}"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639EC-0808-407F-9324-CAE991B2AF9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8CFBB6-6FC1-40B7-AB27-32FC342D9861}"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639EC-0808-407F-9324-CAE991B2AF9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8CFBB6-6FC1-40B7-AB27-32FC342D9861}"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639EC-0808-407F-9324-CAE991B2AF92}"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8CFBB6-6FC1-40B7-AB27-32FC342D9861}"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7639EC-0808-407F-9324-CAE991B2AF9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8CFBB6-6FC1-40B7-AB27-32FC342D9861}" type="datetimeFigureOut">
              <a:rPr lang="en-US" smtClean="0"/>
              <a:t>11/6/2020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7639EC-0808-407F-9324-CAE991B2AF92}"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8CFBB6-6FC1-40B7-AB27-32FC342D9861}" type="datetimeFigureOut">
              <a:rPr lang="en-US" smtClean="0"/>
              <a:t>11/6/2020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7639EC-0808-407F-9324-CAE991B2AF9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8CFBB6-6FC1-40B7-AB27-32FC342D9861}" type="datetimeFigureOut">
              <a:rPr lang="en-US" smtClean="0"/>
              <a:t>11/6/2020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7639EC-0808-407F-9324-CAE991B2AF9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8CFBB6-6FC1-40B7-AB27-32FC342D9861}"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7639EC-0808-407F-9324-CAE991B2AF92}"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8CFBB6-6FC1-40B7-AB27-32FC342D9861}"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7639EC-0808-407F-9324-CAE991B2AF9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98CFBB6-6FC1-40B7-AB27-32FC342D9861}" type="datetimeFigureOut">
              <a:rPr lang="en-US" smtClean="0"/>
              <a:t>11/6/2020</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6B7639EC-0808-407F-9324-CAE991B2AF9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rivokapicboris@yahoo.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2514600"/>
          </a:xfrm>
        </p:spPr>
        <p:txBody>
          <a:bodyPr/>
          <a:lstStyle/>
          <a:p>
            <a:pPr algn="ctr"/>
            <a:r>
              <a:rPr lang="sr-Latn-RS" b="1" dirty="0" smtClean="0">
                <a:solidFill>
                  <a:srgbClr val="4014FA"/>
                </a:solidFill>
                <a:latin typeface="Times New Roman" panose="02020603050405020304" pitchFamily="18" charset="0"/>
                <a:cs typeface="Times New Roman" panose="02020603050405020304" pitchFamily="18" charset="0"/>
              </a:rPr>
              <a:t/>
            </a:r>
            <a:br>
              <a:rPr lang="sr-Latn-RS" b="1" dirty="0" smtClean="0">
                <a:solidFill>
                  <a:srgbClr val="4014FA"/>
                </a:solidFill>
                <a:latin typeface="Times New Roman" panose="02020603050405020304" pitchFamily="18" charset="0"/>
                <a:cs typeface="Times New Roman" panose="02020603050405020304" pitchFamily="18" charset="0"/>
              </a:rPr>
            </a:br>
            <a:r>
              <a:rPr lang="sr-Latn-RS" b="1" dirty="0">
                <a:solidFill>
                  <a:srgbClr val="4014FA"/>
                </a:solidFill>
                <a:latin typeface="Times New Roman" panose="02020603050405020304" pitchFamily="18" charset="0"/>
                <a:cs typeface="Times New Roman" panose="02020603050405020304" pitchFamily="18" charset="0"/>
              </a:rPr>
              <a:t/>
            </a:r>
            <a:br>
              <a:rPr lang="sr-Latn-RS" b="1" dirty="0">
                <a:solidFill>
                  <a:srgbClr val="4014FA"/>
                </a:solidFill>
                <a:latin typeface="Times New Roman" panose="02020603050405020304" pitchFamily="18" charset="0"/>
                <a:cs typeface="Times New Roman" panose="02020603050405020304" pitchFamily="18" charset="0"/>
              </a:rPr>
            </a:br>
            <a:r>
              <a:rPr lang="sr-Latn-RS" b="1" dirty="0" smtClean="0">
                <a:solidFill>
                  <a:srgbClr val="4014FA"/>
                </a:solidFill>
                <a:latin typeface="Times New Roman" panose="02020603050405020304" pitchFamily="18" charset="0"/>
                <a:cs typeface="Times New Roman" panose="02020603050405020304" pitchFamily="18" charset="0"/>
              </a:rPr>
              <a:t/>
            </a:r>
            <a:br>
              <a:rPr lang="sr-Latn-RS" b="1" dirty="0" smtClean="0">
                <a:solidFill>
                  <a:srgbClr val="4014FA"/>
                </a:solidFill>
                <a:latin typeface="Times New Roman" panose="02020603050405020304" pitchFamily="18" charset="0"/>
                <a:cs typeface="Times New Roman" panose="02020603050405020304" pitchFamily="18" charset="0"/>
              </a:rPr>
            </a:br>
            <a:r>
              <a:rPr lang="sr-Cyrl-RS" b="1" dirty="0" smtClean="0">
                <a:solidFill>
                  <a:srgbClr val="4014FA"/>
                </a:solidFill>
                <a:latin typeface="Times New Roman" panose="02020603050405020304" pitchFamily="18" charset="0"/>
                <a:cs typeface="Times New Roman" panose="02020603050405020304" pitchFamily="18" charset="0"/>
              </a:rPr>
              <a:t>МЕЂУНАРОДНО</a:t>
            </a:r>
            <a:br>
              <a:rPr lang="sr-Cyrl-RS" b="1" dirty="0" smtClean="0">
                <a:solidFill>
                  <a:srgbClr val="4014FA"/>
                </a:solidFill>
                <a:latin typeface="Times New Roman" panose="02020603050405020304" pitchFamily="18" charset="0"/>
                <a:cs typeface="Times New Roman" panose="02020603050405020304" pitchFamily="18" charset="0"/>
              </a:rPr>
            </a:br>
            <a:r>
              <a:rPr lang="sr-Cyrl-RS" b="1" dirty="0" smtClean="0">
                <a:solidFill>
                  <a:srgbClr val="4014FA"/>
                </a:solidFill>
                <a:latin typeface="Times New Roman" panose="02020603050405020304" pitchFamily="18" charset="0"/>
                <a:cs typeface="Times New Roman" panose="02020603050405020304" pitchFamily="18" charset="0"/>
              </a:rPr>
              <a:t>јавно право</a:t>
            </a:r>
            <a:r>
              <a:rPr lang="sr-Cyrl-RS" sz="4000" b="1" dirty="0" smtClean="0">
                <a:solidFill>
                  <a:srgbClr val="4014FA"/>
                </a:solidFill>
                <a:latin typeface="Times New Roman" panose="02020603050405020304" pitchFamily="18" charset="0"/>
                <a:cs typeface="Times New Roman" panose="02020603050405020304" pitchFamily="18" charset="0"/>
              </a:rPr>
              <a:t/>
            </a:r>
            <a:br>
              <a:rPr lang="sr-Cyrl-RS" sz="4000" b="1" dirty="0" smtClean="0">
                <a:solidFill>
                  <a:srgbClr val="4014FA"/>
                </a:solidFill>
                <a:latin typeface="Times New Roman" panose="02020603050405020304" pitchFamily="18" charset="0"/>
                <a:cs typeface="Times New Roman" panose="02020603050405020304" pitchFamily="18" charset="0"/>
              </a:rPr>
            </a:br>
            <a:endParaRPr lang="en-US" sz="4000" b="1" dirty="0">
              <a:solidFill>
                <a:srgbClr val="4014FA"/>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685800" y="3505200"/>
            <a:ext cx="7848600" cy="3048000"/>
          </a:xfrm>
        </p:spPr>
        <p:txBody>
          <a:bodyPr>
            <a:normAutofit fontScale="25000" lnSpcReduction="20000"/>
          </a:bodyPr>
          <a:lstStyle/>
          <a:p>
            <a:endParaRPr lang="sr-Latn-RS" dirty="0" smtClean="0">
              <a:solidFill>
                <a:srgbClr val="4014FA"/>
              </a:solidFill>
              <a:latin typeface="Times New Roman" panose="02020603050405020304" pitchFamily="18" charset="0"/>
              <a:cs typeface="Times New Roman" panose="02020603050405020304" pitchFamily="18" charset="0"/>
            </a:endParaRPr>
          </a:p>
          <a:p>
            <a:endParaRPr lang="sr-Cyrl-RS" dirty="0" smtClean="0">
              <a:solidFill>
                <a:srgbClr val="4014FA"/>
              </a:solidFill>
              <a:latin typeface="Times New Roman" panose="02020603050405020304" pitchFamily="18" charset="0"/>
              <a:cs typeface="Times New Roman" panose="02020603050405020304" pitchFamily="18" charset="0"/>
            </a:endParaRPr>
          </a:p>
          <a:p>
            <a:endParaRPr lang="sr-Cyrl-RS" dirty="0" smtClean="0">
              <a:solidFill>
                <a:srgbClr val="4014FA"/>
              </a:solidFill>
              <a:latin typeface="Times New Roman" panose="02020603050405020304" pitchFamily="18" charset="0"/>
              <a:cs typeface="Times New Roman" panose="02020603050405020304" pitchFamily="18" charset="0"/>
            </a:endParaRPr>
          </a:p>
          <a:p>
            <a:pPr algn="ctr"/>
            <a:endParaRPr lang="sr-Cyrl-RS" dirty="0" smtClean="0">
              <a:solidFill>
                <a:srgbClr val="4014FA"/>
              </a:solidFill>
              <a:latin typeface="Times New Roman" panose="02020603050405020304" pitchFamily="18" charset="0"/>
              <a:cs typeface="Times New Roman" panose="02020603050405020304" pitchFamily="18" charset="0"/>
            </a:endParaRPr>
          </a:p>
          <a:p>
            <a:pPr algn="ctr"/>
            <a:r>
              <a:rPr lang="sr-Cyrl-RS" sz="14400" b="1" dirty="0" smtClean="0">
                <a:solidFill>
                  <a:srgbClr val="4014FA"/>
                </a:solidFill>
                <a:latin typeface="Times New Roman" panose="02020603050405020304" pitchFamily="18" charset="0"/>
                <a:cs typeface="Times New Roman" panose="02020603050405020304" pitchFamily="18" charset="0"/>
              </a:rPr>
              <a:t>4</a:t>
            </a:r>
            <a:r>
              <a:rPr lang="sr-Latn-RS" sz="14400" b="1" dirty="0" smtClean="0">
                <a:solidFill>
                  <a:srgbClr val="4014FA"/>
                </a:solidFill>
                <a:latin typeface="Times New Roman" panose="02020603050405020304" pitchFamily="18" charset="0"/>
                <a:cs typeface="Times New Roman" panose="02020603050405020304" pitchFamily="18" charset="0"/>
              </a:rPr>
              <a:t>. </a:t>
            </a:r>
            <a:r>
              <a:rPr lang="sr-Cyrl-RS" sz="14400" b="1" dirty="0" smtClean="0">
                <a:solidFill>
                  <a:srgbClr val="4014FA"/>
                </a:solidFill>
                <a:latin typeface="Times New Roman" panose="02020603050405020304" pitchFamily="18" charset="0"/>
                <a:cs typeface="Times New Roman" panose="02020603050405020304" pitchFamily="18" charset="0"/>
              </a:rPr>
              <a:t>ИЗВОРИ МЕЂУНАРОДНОГ ПРАВА (1) </a:t>
            </a:r>
            <a:endParaRPr lang="en-US" sz="14400" dirty="0">
              <a:solidFill>
                <a:srgbClr val="4014FA"/>
              </a:solidFill>
              <a:latin typeface="Times New Roman" panose="02020603050405020304" pitchFamily="18" charset="0"/>
              <a:cs typeface="Times New Roman" panose="02020603050405020304" pitchFamily="18" charset="0"/>
            </a:endParaRPr>
          </a:p>
          <a:p>
            <a:pPr algn="ctr"/>
            <a:r>
              <a:rPr lang="sr-Cyrl-RS" sz="14400" b="1" dirty="0" smtClean="0">
                <a:solidFill>
                  <a:srgbClr val="4014FA"/>
                </a:solidFill>
                <a:latin typeface="Times New Roman" panose="02020603050405020304" pitchFamily="18" charset="0"/>
                <a:cs typeface="Times New Roman" panose="02020603050405020304" pitchFamily="18" charset="0"/>
              </a:rPr>
              <a:t> </a:t>
            </a:r>
            <a:r>
              <a:rPr lang="ru-RU" sz="9600" dirty="0"/>
              <a:t>Проф. др Борис Кривокапић: </a:t>
            </a:r>
            <a:r>
              <a:rPr lang="ru-RU" sz="9600" dirty="0">
                <a:hlinkClick r:id="rId2"/>
              </a:rPr>
              <a:t>krivokapicboris@yahoo.com</a:t>
            </a:r>
            <a:endParaRPr lang="ru-RU" sz="9600" dirty="0"/>
          </a:p>
          <a:p>
            <a:pPr algn="ctr"/>
            <a:r>
              <a:rPr lang="ru-RU" sz="9600" dirty="0"/>
              <a:t>064 22 00 907</a:t>
            </a:r>
          </a:p>
          <a:p>
            <a:pPr algn="ctr"/>
            <a:endParaRPr lang="sr-Latn-RS" sz="14400" b="1" dirty="0" smtClean="0">
              <a:solidFill>
                <a:srgbClr val="4014FA"/>
              </a:solidFill>
              <a:latin typeface="Times New Roman" panose="02020603050405020304" pitchFamily="18" charset="0"/>
              <a:cs typeface="Times New Roman" panose="02020603050405020304" pitchFamily="18" charset="0"/>
            </a:endParaRPr>
          </a:p>
          <a:p>
            <a:pPr marL="1371600" indent="-1371600" algn="ctr">
              <a:buAutoNum type="arabicPeriod"/>
            </a:pPr>
            <a:endParaRPr lang="sr-Latn-RS" sz="14400" b="1" dirty="0" smtClean="0">
              <a:solidFill>
                <a:srgbClr val="4014FA"/>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7647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1295400"/>
          </a:xfrm>
        </p:spPr>
        <p:txBody>
          <a:bodyPr>
            <a:normAutofit/>
          </a:bodyPr>
          <a:lstStyle/>
          <a:p>
            <a:r>
              <a:rPr lang="sr-Cyrl-CS" sz="3600" b="1" dirty="0" smtClean="0">
                <a:solidFill>
                  <a:srgbClr val="4014FA"/>
                </a:solidFill>
                <a:latin typeface="Times New Roman" panose="02020603050405020304" pitchFamily="18" charset="0"/>
                <a:cs typeface="Times New Roman" panose="02020603050405020304" pitchFamily="18" charset="0"/>
              </a:rPr>
              <a:t>9. Елементи обичаја</a:t>
            </a:r>
            <a:endParaRPr lang="en-US" sz="3600" dirty="0">
              <a:solidFill>
                <a:srgbClr val="4014FA"/>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19200"/>
            <a:ext cx="8229600" cy="5638800"/>
          </a:xfrm>
        </p:spPr>
        <p:txBody>
          <a:bodyPr>
            <a:noAutofit/>
          </a:bodyPr>
          <a:lstStyle/>
          <a:p>
            <a:r>
              <a:rPr lang="sr-Cyrl-CS" sz="2200" dirty="0">
                <a:latin typeface="Times New Roman" panose="02020603050405020304" pitchFamily="18" charset="0"/>
                <a:cs typeface="Times New Roman" panose="02020603050405020304" pitchFamily="18" charset="0"/>
              </a:rPr>
              <a:t>Међународни правни обичаји су само она правила која су резултат довољно дугог поштовања од стране свих или већине држава (општа пракса) код којих при томе постоји свест о правној обавезности тих правила (прихватање правила као права).</a:t>
            </a:r>
            <a:endParaRPr lang="en-US" sz="2200" dirty="0">
              <a:latin typeface="Times New Roman" panose="02020603050405020304" pitchFamily="18" charset="0"/>
              <a:cs typeface="Times New Roman" panose="02020603050405020304" pitchFamily="18" charset="0"/>
            </a:endParaRPr>
          </a:p>
          <a:p>
            <a:r>
              <a:rPr lang="sr-Cyrl-CS" sz="2200" dirty="0">
                <a:latin typeface="Times New Roman" panose="02020603050405020304" pitchFamily="18" charset="0"/>
                <a:cs typeface="Times New Roman" panose="02020603050405020304" pitchFamily="18" charset="0"/>
              </a:rPr>
              <a:t>Према томе, међународни правни обичај има два елемента:</a:t>
            </a:r>
            <a:endParaRPr lang="en-US" sz="2200" dirty="0">
              <a:latin typeface="Times New Roman" panose="02020603050405020304" pitchFamily="18" charset="0"/>
              <a:cs typeface="Times New Roman" panose="02020603050405020304" pitchFamily="18" charset="0"/>
            </a:endParaRPr>
          </a:p>
          <a:p>
            <a:r>
              <a:rPr lang="sr-Cyrl-CS" sz="2200" dirty="0">
                <a:latin typeface="Times New Roman" panose="02020603050405020304" pitchFamily="18" charset="0"/>
                <a:cs typeface="Times New Roman" panose="02020603050405020304" pitchFamily="18" charset="0"/>
              </a:rPr>
              <a:t>1) материјални одн. објективни, који се своди на постојање </a:t>
            </a:r>
            <a:r>
              <a:rPr lang="sr-Cyrl-CS" sz="2200" b="1" i="1" dirty="0">
                <a:latin typeface="Times New Roman" panose="02020603050405020304" pitchFamily="18" charset="0"/>
                <a:cs typeface="Times New Roman" panose="02020603050405020304" pitchFamily="18" charset="0"/>
              </a:rPr>
              <a:t>опште праксе</a:t>
            </a:r>
            <a:r>
              <a:rPr lang="sr-Cyrl-CS" sz="2200" b="1" dirty="0">
                <a:latin typeface="Times New Roman" panose="02020603050405020304" pitchFamily="18" charset="0"/>
                <a:cs typeface="Times New Roman" panose="02020603050405020304" pitchFamily="18" charset="0"/>
              </a:rPr>
              <a:t> </a:t>
            </a:r>
            <a:r>
              <a:rPr lang="sr-Cyrl-CS" sz="2200" dirty="0">
                <a:latin typeface="Times New Roman" panose="02020603050405020304" pitchFamily="18" charset="0"/>
                <a:cs typeface="Times New Roman" panose="02020603050405020304" pitchFamily="18" charset="0"/>
              </a:rPr>
              <a:t>и</a:t>
            </a:r>
            <a:endParaRPr lang="en-US" sz="2200" dirty="0">
              <a:latin typeface="Times New Roman" panose="02020603050405020304" pitchFamily="18" charset="0"/>
              <a:cs typeface="Times New Roman" panose="02020603050405020304" pitchFamily="18" charset="0"/>
            </a:endParaRPr>
          </a:p>
          <a:p>
            <a:r>
              <a:rPr lang="sr-Cyrl-CS" sz="2200" dirty="0">
                <a:latin typeface="Times New Roman" panose="02020603050405020304" pitchFamily="18" charset="0"/>
                <a:cs typeface="Times New Roman" panose="02020603050405020304" pitchFamily="18" charset="0"/>
              </a:rPr>
              <a:t>2) психички или субјективни, који се огледа у захтеву да постоји </a:t>
            </a:r>
            <a:r>
              <a:rPr lang="sr-Cyrl-CS" sz="2200" b="1" i="1" dirty="0">
                <a:latin typeface="Times New Roman" panose="02020603050405020304" pitchFamily="18" charset="0"/>
                <a:cs typeface="Times New Roman" panose="02020603050405020304" pitchFamily="18" charset="0"/>
              </a:rPr>
              <a:t>свест о правној обавезности</a:t>
            </a:r>
            <a:r>
              <a:rPr lang="sr-Cyrl-CS" sz="2200" b="1" dirty="0">
                <a:latin typeface="Times New Roman" panose="02020603050405020304" pitchFamily="18" charset="0"/>
                <a:cs typeface="Times New Roman" panose="02020603050405020304" pitchFamily="18" charset="0"/>
              </a:rPr>
              <a:t> </a:t>
            </a:r>
            <a:r>
              <a:rPr lang="sr-Cyrl-CS" sz="2200" dirty="0">
                <a:latin typeface="Times New Roman" panose="02020603050405020304" pitchFamily="18" charset="0"/>
                <a:cs typeface="Times New Roman" panose="02020603050405020304" pitchFamily="18" charset="0"/>
              </a:rPr>
              <a:t>поштовања датог правила</a:t>
            </a:r>
            <a:r>
              <a:rPr lang="sr-Cyrl-C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99024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sr-Cyrl-CS" sz="3600" b="1" dirty="0" smtClean="0">
                <a:solidFill>
                  <a:srgbClr val="4014FA"/>
                </a:solidFill>
                <a:latin typeface="Times New Roman" panose="02020603050405020304" pitchFamily="18" charset="0"/>
                <a:cs typeface="Times New Roman" panose="02020603050405020304" pitchFamily="18" charset="0"/>
              </a:rPr>
              <a:t>10. Општа пракса</a:t>
            </a:r>
            <a:endParaRPr lang="en-US" sz="3600" dirty="0">
              <a:solidFill>
                <a:srgbClr val="4014FA"/>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990600"/>
            <a:ext cx="8458200" cy="5638800"/>
          </a:xfrm>
        </p:spPr>
        <p:txBody>
          <a:bodyPr>
            <a:noAutofit/>
          </a:bodyPr>
          <a:lstStyle/>
          <a:p>
            <a:pPr>
              <a:spcBef>
                <a:spcPts val="0"/>
              </a:spcBef>
              <a:spcAft>
                <a:spcPts val="600"/>
              </a:spcAft>
            </a:pPr>
            <a:r>
              <a:rPr lang="sr-Cyrl-CS" sz="2200" dirty="0" smtClean="0">
                <a:latin typeface="Times New Roman" panose="02020603050405020304" pitchFamily="18" charset="0"/>
                <a:cs typeface="Times New Roman" panose="02020603050405020304" pitchFamily="18" charset="0"/>
              </a:rPr>
              <a:t>О </a:t>
            </a:r>
            <a:r>
              <a:rPr lang="sr-Cyrl-CS" sz="2200" dirty="0">
                <a:latin typeface="Times New Roman" panose="02020603050405020304" pitchFamily="18" charset="0"/>
                <a:cs typeface="Times New Roman" panose="02020603050405020304" pitchFamily="18" charset="0"/>
              </a:rPr>
              <a:t>њој се може говорити само онда када постоји непротивречна пракса довољно дуготрајног понављања од стране довољно великог броја држава.</a:t>
            </a:r>
            <a:endParaRPr lang="en-US" sz="2200" dirty="0">
              <a:latin typeface="Times New Roman" panose="02020603050405020304" pitchFamily="18" charset="0"/>
              <a:cs typeface="Times New Roman" panose="02020603050405020304" pitchFamily="18" charset="0"/>
            </a:endParaRPr>
          </a:p>
          <a:p>
            <a:pPr>
              <a:spcBef>
                <a:spcPts val="0"/>
              </a:spcBef>
              <a:spcAft>
                <a:spcPts val="600"/>
              </a:spcAft>
            </a:pPr>
            <a:r>
              <a:rPr lang="sr-Cyrl-CS" sz="2200" dirty="0">
                <a:latin typeface="Times New Roman" panose="02020603050405020304" pitchFamily="18" charset="0"/>
                <a:cs typeface="Times New Roman" panose="02020603050405020304" pitchFamily="18" charset="0"/>
              </a:rPr>
              <a:t>Није довољно да се акт изврши само </a:t>
            </a:r>
            <a:r>
              <a:rPr lang="sr-Cyrl-CS" sz="2200" dirty="0" smtClean="0">
                <a:latin typeface="Times New Roman" panose="02020603050405020304" pitchFamily="18" charset="0"/>
                <a:cs typeface="Times New Roman" panose="02020603050405020304" pitchFamily="18" charset="0"/>
              </a:rPr>
              <a:t>неколико </a:t>
            </a:r>
            <a:r>
              <a:rPr lang="sr-Cyrl-CS" sz="2200" dirty="0">
                <a:latin typeface="Times New Roman" panose="02020603050405020304" pitchFamily="18" charset="0"/>
                <a:cs typeface="Times New Roman" panose="02020603050405020304" pitchFamily="18" charset="0"/>
              </a:rPr>
              <a:t>пута, као што није довољно ни његово дуготрајно понављање али од стране само једне државе. Међутим, не захтева се да акт понављају све државе, већ је потребно да то учини само довољно велики број њих. Неке у настанку обичаја учествују активно (понављајући акт) а друге пасивно (не противећи се томе).</a:t>
            </a:r>
            <a:endParaRPr lang="en-US" sz="2200" dirty="0">
              <a:latin typeface="Times New Roman" panose="02020603050405020304" pitchFamily="18" charset="0"/>
              <a:cs typeface="Times New Roman" panose="02020603050405020304" pitchFamily="18" charset="0"/>
            </a:endParaRPr>
          </a:p>
          <a:p>
            <a:pPr>
              <a:spcBef>
                <a:spcPts val="0"/>
              </a:spcBef>
              <a:spcAft>
                <a:spcPts val="600"/>
              </a:spcAft>
            </a:pPr>
            <a:r>
              <a:rPr lang="sr-Cyrl-CS" sz="2200" dirty="0">
                <a:latin typeface="Times New Roman" panose="02020603050405020304" pitchFamily="18" charset="0"/>
                <a:cs typeface="Times New Roman" panose="02020603050405020304" pitchFamily="18" charset="0"/>
              </a:rPr>
              <a:t>Пракса држава се може манифестовати како кроз позитивне акте (чињење) тако и кроз уздржавање (нечињење).</a:t>
            </a:r>
            <a:endParaRPr lang="en-US" sz="2200" dirty="0">
              <a:latin typeface="Times New Roman" panose="02020603050405020304" pitchFamily="18" charset="0"/>
              <a:cs typeface="Times New Roman" panose="02020603050405020304" pitchFamily="18" charset="0"/>
            </a:endParaRPr>
          </a:p>
          <a:p>
            <a:pPr>
              <a:spcBef>
                <a:spcPts val="0"/>
              </a:spcBef>
              <a:spcAft>
                <a:spcPts val="600"/>
              </a:spcAft>
            </a:pPr>
            <a:r>
              <a:rPr lang="sr-Cyrl-CS" sz="2200" dirty="0">
                <a:latin typeface="Times New Roman" panose="02020603050405020304" pitchFamily="18" charset="0"/>
                <a:cs typeface="Times New Roman" panose="02020603050405020304" pitchFamily="18" charset="0"/>
              </a:rPr>
              <a:t>Општа шракса треба да се понавља у довољно дугом периоду. Нема правила у погледу дужине рока.</a:t>
            </a:r>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67498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r>
              <a:rPr lang="sr-Cyrl-RS" sz="3600" b="1" dirty="0" smtClean="0">
                <a:solidFill>
                  <a:srgbClr val="4014FA"/>
                </a:solidFill>
                <a:latin typeface="Times New Roman" panose="02020603050405020304" pitchFamily="18" charset="0"/>
                <a:cs typeface="Times New Roman" panose="02020603050405020304" pitchFamily="18" charset="0"/>
              </a:rPr>
              <a:t>11</a:t>
            </a:r>
            <a:r>
              <a:rPr lang="sr-Cyrl-CS" sz="3600" b="1" dirty="0" smtClean="0">
                <a:solidFill>
                  <a:srgbClr val="4014FA"/>
                </a:solidFill>
                <a:latin typeface="Times New Roman" panose="02020603050405020304" pitchFamily="18" charset="0"/>
                <a:cs typeface="Times New Roman" panose="02020603050405020304" pitchFamily="18" charset="0"/>
              </a:rPr>
              <a:t>. Свест о правној обавезности </a:t>
            </a:r>
            <a:endParaRPr lang="en-US" sz="3600" dirty="0">
              <a:solidFill>
                <a:srgbClr val="4014FA"/>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19200"/>
            <a:ext cx="8229600" cy="5486400"/>
          </a:xfrm>
        </p:spPr>
        <p:txBody>
          <a:bodyPr>
            <a:noAutofit/>
          </a:bodyPr>
          <a:lstStyle/>
          <a:p>
            <a:r>
              <a:rPr lang="sr-Cyrl-CS" sz="2200" dirty="0" smtClean="0">
                <a:latin typeface="Times New Roman" panose="02020603050405020304" pitchFamily="18" charset="0"/>
                <a:cs typeface="Times New Roman" panose="02020603050405020304" pitchFamily="18" charset="0"/>
              </a:rPr>
              <a:t>Своди </a:t>
            </a:r>
            <a:r>
              <a:rPr lang="sr-Cyrl-CS" sz="2200" dirty="0">
                <a:latin typeface="Times New Roman" panose="02020603050405020304" pitchFamily="18" charset="0"/>
                <a:cs typeface="Times New Roman" panose="02020603050405020304" pitchFamily="18" charset="0"/>
              </a:rPr>
              <a:t>се на захтев да државе поступају у складу са одређеним обичајним правилима зато што су свесне да су дужне да их поштују. За то се користи латински израз </a:t>
            </a:r>
            <a:r>
              <a:rPr lang="sr-Latn-CS" sz="2200" i="1" dirty="0">
                <a:latin typeface="Times New Roman" panose="02020603050405020304" pitchFamily="18" charset="0"/>
                <a:cs typeface="Times New Roman" panose="02020603050405020304" pitchFamily="18" charset="0"/>
              </a:rPr>
              <a:t>opinio juris sive necessitatis</a:t>
            </a:r>
            <a:r>
              <a:rPr lang="sr-Cyrl-RS" sz="2200" i="1" dirty="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r>
              <a:rPr lang="sr-Cyrl-CS" sz="2200" dirty="0">
                <a:latin typeface="Times New Roman" panose="02020603050405020304" pitchFamily="18" charset="0"/>
                <a:cs typeface="Times New Roman" panose="02020603050405020304" pitchFamily="18" charset="0"/>
              </a:rPr>
              <a:t>По </a:t>
            </a:r>
            <a:r>
              <a:rPr lang="sr-Cyrl-CS" sz="2200" dirty="0" smtClean="0">
                <a:latin typeface="Times New Roman" panose="02020603050405020304" pitchFamily="18" charset="0"/>
                <a:cs typeface="Times New Roman" panose="02020603050405020304" pitchFamily="18" charset="0"/>
              </a:rPr>
              <a:t>томе </a:t>
            </a:r>
            <a:r>
              <a:rPr lang="sr-Cyrl-CS" sz="2200" dirty="0">
                <a:latin typeface="Times New Roman" panose="02020603050405020304" pitchFamily="18" charset="0"/>
                <a:cs typeface="Times New Roman" panose="02020603050405020304" pitchFamily="18" charset="0"/>
              </a:rPr>
              <a:t>се међународноправни обичаји разликују од сличних правила понашања као што су прости обичаји или правила куртоазије одн. </a:t>
            </a:r>
            <a:r>
              <a:rPr lang="sr-Cyrl-CS" sz="2200" dirty="0" smtClean="0">
                <a:latin typeface="Times New Roman" panose="02020603050405020304" pitchFamily="18" charset="0"/>
                <a:cs typeface="Times New Roman" panose="02020603050405020304" pitchFamily="18" charset="0"/>
              </a:rPr>
              <a:t>бонтона </a:t>
            </a:r>
            <a:r>
              <a:rPr lang="sr-Cyrl-CS" sz="2200" dirty="0">
                <a:latin typeface="Times New Roman" panose="02020603050405020304" pitchFamily="18" charset="0"/>
                <a:cs typeface="Times New Roman" panose="02020603050405020304" pitchFamily="18" charset="0"/>
              </a:rPr>
              <a:t>која су уходана у пракси, али које не прати свест о правној обавезности</a:t>
            </a:r>
            <a:r>
              <a:rPr lang="sr-Cyrl-CS" sz="2200" dirty="0" smtClean="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r>
              <a:rPr lang="sr-Cyrl-CS" sz="2200" dirty="0">
                <a:latin typeface="Times New Roman" panose="02020603050405020304" pitchFamily="18" charset="0"/>
                <a:cs typeface="Times New Roman" panose="02020603050405020304" pitchFamily="18" charset="0"/>
              </a:rPr>
              <a:t>Тако нпр. правило о неприкосновености дипломатских представника </a:t>
            </a:r>
            <a:r>
              <a:rPr lang="sr-Cyrl-CS" sz="2200" dirty="0" smtClean="0">
                <a:latin typeface="Times New Roman" panose="02020603050405020304" pitchFamily="18" charset="0"/>
                <a:cs typeface="Times New Roman" panose="02020603050405020304" pitchFamily="18" charset="0"/>
              </a:rPr>
              <a:t>су међународна обичајна </a:t>
            </a:r>
            <a:r>
              <a:rPr lang="sr-Cyrl-CS" sz="2200" dirty="0">
                <a:latin typeface="Times New Roman" panose="02020603050405020304" pitchFamily="18" charset="0"/>
                <a:cs typeface="Times New Roman" panose="02020603050405020304" pitchFamily="18" charset="0"/>
              </a:rPr>
              <a:t>правила, за разлику од разних простих обичаја и правила куртоазије у оквиру дипломатског церемонијала и протокола.</a:t>
            </a:r>
            <a:endParaRPr lang="en-US" sz="2200" dirty="0">
              <a:latin typeface="Times New Roman" panose="02020603050405020304" pitchFamily="18" charset="0"/>
              <a:cs typeface="Times New Roman" panose="02020603050405020304" pitchFamily="18" charset="0"/>
            </a:endParaRPr>
          </a:p>
          <a:p>
            <a:r>
              <a:rPr lang="sr-Cyrl-CS" sz="2200" dirty="0">
                <a:latin typeface="Times New Roman" panose="02020603050405020304" pitchFamily="18" charset="0"/>
                <a:cs typeface="Times New Roman" panose="02020603050405020304" pitchFamily="18" charset="0"/>
              </a:rPr>
              <a:t>Правна свест о обавезности обичајних правних правила се не претпоставља, већ мора бити видно манифестована у пракси кроз понашање држава.</a:t>
            </a:r>
            <a:endParaRPr lang="en-US" sz="2200" dirty="0">
              <a:latin typeface="Times New Roman" panose="02020603050405020304" pitchFamily="18" charset="0"/>
              <a:cs typeface="Times New Roman" panose="02020603050405020304" pitchFamily="18" charset="0"/>
            </a:endParaRPr>
          </a:p>
          <a:p>
            <a:endParaRPr lang="en-US" sz="2200" cap="all" dirty="0">
              <a:latin typeface="Times New Roman" panose="02020603050405020304" pitchFamily="18" charset="0"/>
              <a:cs typeface="Times New Roman" panose="02020603050405020304" pitchFamily="18" charset="0"/>
            </a:endParaRPr>
          </a:p>
          <a:p>
            <a:pPr algn="just">
              <a:spcBef>
                <a:spcPts val="0"/>
              </a:spcBef>
            </a:pP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45080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noAutofit/>
          </a:bodyPr>
          <a:lstStyle/>
          <a:p>
            <a:r>
              <a:rPr lang="sr-Cyrl-RS" sz="3600" b="1" dirty="0" smtClean="0">
                <a:solidFill>
                  <a:srgbClr val="4014FA"/>
                </a:solidFill>
                <a:latin typeface="Times New Roman" panose="02020603050405020304" pitchFamily="18" charset="0"/>
                <a:cs typeface="Times New Roman" panose="02020603050405020304" pitchFamily="18" charset="0"/>
              </a:rPr>
              <a:t>12</a:t>
            </a:r>
            <a:r>
              <a:rPr lang="sr-Cyrl-CS" sz="3600" b="1" dirty="0" smtClean="0">
                <a:solidFill>
                  <a:srgbClr val="4014FA"/>
                </a:solidFill>
                <a:latin typeface="Times New Roman" panose="02020603050405020304" pitchFamily="18" charset="0"/>
                <a:cs typeface="Times New Roman" panose="02020603050405020304" pitchFamily="18" charset="0"/>
              </a:rPr>
              <a:t>. Доказивање обичаја</a:t>
            </a:r>
            <a:endParaRPr lang="en-US" sz="3600" dirty="0">
              <a:solidFill>
                <a:srgbClr val="4014FA"/>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43552" y="1143000"/>
            <a:ext cx="8395648" cy="5715000"/>
          </a:xfrm>
        </p:spPr>
        <p:txBody>
          <a:bodyPr>
            <a:noAutofit/>
          </a:bodyPr>
          <a:lstStyle/>
          <a:p>
            <a:r>
              <a:rPr lang="sr-Cyrl-CS" sz="2200" dirty="0">
                <a:latin typeface="Times New Roman" panose="02020603050405020304" pitchFamily="18" charset="0"/>
                <a:cs typeface="Times New Roman" panose="02020603050405020304" pitchFamily="18" charset="0"/>
              </a:rPr>
              <a:t>Понекад је спорно да ли неки међународноправни обичај постоји – да ли је настао, да ли се у међувремену угасио, каква му је тачна садржина итд.</a:t>
            </a:r>
            <a:endParaRPr lang="en-US" sz="2200" dirty="0">
              <a:latin typeface="Times New Roman" panose="02020603050405020304" pitchFamily="18" charset="0"/>
              <a:cs typeface="Times New Roman" panose="02020603050405020304" pitchFamily="18" charset="0"/>
            </a:endParaRPr>
          </a:p>
          <a:p>
            <a:r>
              <a:rPr lang="sr-Cyrl-CS" sz="2200" dirty="0">
                <a:latin typeface="Times New Roman" panose="02020603050405020304" pitchFamily="18" charset="0"/>
                <a:cs typeface="Times New Roman" panose="02020603050405020304" pitchFamily="18" charset="0"/>
              </a:rPr>
              <a:t>Да би се доказало његово постојање потребно је доказати да истовремено постоје оба његова елемента: општа пракса и свест о правној обавезности.</a:t>
            </a:r>
            <a:endParaRPr lang="en-US" sz="2200" dirty="0">
              <a:latin typeface="Times New Roman" panose="02020603050405020304" pitchFamily="18" charset="0"/>
              <a:cs typeface="Times New Roman" panose="02020603050405020304" pitchFamily="18" charset="0"/>
            </a:endParaRPr>
          </a:p>
          <a:p>
            <a:r>
              <a:rPr lang="sr-Cyrl-CS" sz="2200" dirty="0">
                <a:latin typeface="Times New Roman" panose="02020603050405020304" pitchFamily="18" charset="0"/>
                <a:cs typeface="Times New Roman" panose="02020603050405020304" pitchFamily="18" charset="0"/>
              </a:rPr>
              <a:t>Праксу је релативно лако доказати – ту помажу дипломатска историја и одговарајућа документација.</a:t>
            </a:r>
            <a:endParaRPr lang="en-US" sz="2200" dirty="0">
              <a:latin typeface="Times New Roman" panose="02020603050405020304" pitchFamily="18" charset="0"/>
              <a:cs typeface="Times New Roman" panose="02020603050405020304" pitchFamily="18" charset="0"/>
            </a:endParaRPr>
          </a:p>
          <a:p>
            <a:r>
              <a:rPr lang="sr-Cyrl-CS" sz="2200" dirty="0">
                <a:latin typeface="Times New Roman" panose="02020603050405020304" pitchFamily="18" charset="0"/>
                <a:cs typeface="Times New Roman" panose="02020603050405020304" pitchFamily="18" charset="0"/>
              </a:rPr>
              <a:t>Теже је доказати постојање свести о правној обавезности правила тј. да се државе понашају на одређени начин зато што сматрају да су правно дужне да то чине.</a:t>
            </a:r>
            <a:endParaRPr lang="en-US" sz="2200" dirty="0">
              <a:latin typeface="Times New Roman" panose="02020603050405020304" pitchFamily="18" charset="0"/>
              <a:cs typeface="Times New Roman" panose="02020603050405020304" pitchFamily="18" charset="0"/>
            </a:endParaRPr>
          </a:p>
          <a:p>
            <a:r>
              <a:rPr lang="sr-Cyrl-CS" sz="2200" dirty="0">
                <a:latin typeface="Times New Roman" panose="02020603050405020304" pitchFamily="18" charset="0"/>
                <a:cs typeface="Times New Roman" panose="02020603050405020304" pitchFamily="18" charset="0"/>
              </a:rPr>
              <a:t>У случају спора, постојање свести о правној обавезности (подразумевајући и његову садржину) доказује се пресудама међународних судова, изводима из дипломатске преписке, одлукама међународних организација, пресудама судова држава итд.</a:t>
            </a:r>
            <a:endParaRPr lang="en-US" sz="2200" dirty="0">
              <a:latin typeface="Times New Roman" panose="02020603050405020304" pitchFamily="18" charset="0"/>
              <a:cs typeface="Times New Roman" panose="02020603050405020304" pitchFamily="18" charset="0"/>
            </a:endParaRPr>
          </a:p>
          <a:p>
            <a:r>
              <a:rPr lang="sr-Cyrl-CS"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r>
              <a:rPr lang="sr-Cyrl-RS" sz="2200" dirty="0" smtClean="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r>
              <a:rPr lang="hr-HR" sz="2200" b="1" cap="all"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38000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noAutofit/>
          </a:bodyPr>
          <a:lstStyle/>
          <a:p>
            <a:r>
              <a:rPr lang="sr-Cyrl-RS" sz="3600" b="1" dirty="0" smtClean="0">
                <a:solidFill>
                  <a:srgbClr val="4014FA"/>
                </a:solidFill>
                <a:latin typeface="Times New Roman" panose="02020603050405020304" pitchFamily="18" charset="0"/>
                <a:cs typeface="Times New Roman" panose="02020603050405020304" pitchFamily="18" charset="0"/>
              </a:rPr>
              <a:t>13</a:t>
            </a:r>
            <a:r>
              <a:rPr lang="sr-Cyrl-CS" sz="3600" b="1" dirty="0" smtClean="0">
                <a:solidFill>
                  <a:srgbClr val="4014FA"/>
                </a:solidFill>
                <a:latin typeface="Times New Roman" panose="02020603050405020304" pitchFamily="18" charset="0"/>
                <a:cs typeface="Times New Roman" panose="02020603050405020304" pitchFamily="18" charset="0"/>
              </a:rPr>
              <a:t>. Обавезност обичаја </a:t>
            </a:r>
            <a:endParaRPr lang="en-US" sz="3600" dirty="0">
              <a:solidFill>
                <a:srgbClr val="4014FA"/>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143000"/>
            <a:ext cx="8229600" cy="4343400"/>
          </a:xfrm>
        </p:spPr>
        <p:txBody>
          <a:bodyPr>
            <a:noAutofit/>
          </a:bodyPr>
          <a:lstStyle/>
          <a:p>
            <a:endParaRPr lang="sr-Cyrl-CS" sz="2200" dirty="0" smtClean="0">
              <a:latin typeface="Times New Roman" panose="02020603050405020304" pitchFamily="18" charset="0"/>
              <a:cs typeface="Times New Roman" panose="02020603050405020304" pitchFamily="18" charset="0"/>
            </a:endParaRPr>
          </a:p>
          <a:p>
            <a:pPr>
              <a:spcBef>
                <a:spcPts val="0"/>
              </a:spcBef>
              <a:spcAft>
                <a:spcPts val="600"/>
              </a:spcAft>
            </a:pPr>
            <a:r>
              <a:rPr lang="sr-Cyrl-CS" sz="2200" dirty="0" smtClean="0">
                <a:latin typeface="Times New Roman" panose="02020603050405020304" pitchFamily="18" charset="0"/>
                <a:cs typeface="Times New Roman" panose="02020603050405020304" pitchFamily="18" charset="0"/>
              </a:rPr>
              <a:t>Ту </a:t>
            </a:r>
            <a:r>
              <a:rPr lang="sr-Cyrl-CS" sz="2200" dirty="0">
                <a:latin typeface="Times New Roman" panose="02020603050405020304" pitchFamily="18" charset="0"/>
                <a:cs typeface="Times New Roman" panose="02020603050405020304" pitchFamily="18" charset="0"/>
              </a:rPr>
              <a:t>се заправо крију два питања: 1) зашто су и 2) за кога су обавезна обичајна правила. </a:t>
            </a:r>
            <a:endParaRPr lang="en-US" sz="2200" dirty="0">
              <a:latin typeface="Times New Roman" panose="02020603050405020304" pitchFamily="18" charset="0"/>
              <a:cs typeface="Times New Roman" panose="02020603050405020304" pitchFamily="18" charset="0"/>
            </a:endParaRPr>
          </a:p>
          <a:p>
            <a:r>
              <a:rPr lang="sr-Cyrl-CS" sz="2200" dirty="0">
                <a:latin typeface="Times New Roman" panose="02020603050405020304" pitchFamily="18" charset="0"/>
                <a:cs typeface="Times New Roman" panose="02020603050405020304" pitchFamily="18" charset="0"/>
              </a:rPr>
              <a:t>Одговор на прво питање је прост. Обичајна правна правила настају прећутном сагласношћу субјеката међународног права, у првом реду држава. Дакле, њиховом прећутно израженом вољом.</a:t>
            </a:r>
            <a:endParaRPr lang="en-US" sz="2200" dirty="0">
              <a:latin typeface="Times New Roman" panose="02020603050405020304" pitchFamily="18" charset="0"/>
              <a:cs typeface="Times New Roman" panose="02020603050405020304" pitchFamily="18" charset="0"/>
            </a:endParaRPr>
          </a:p>
          <a:p>
            <a:r>
              <a:rPr lang="sr-Cyrl-CS" sz="2200" dirty="0">
                <a:latin typeface="Times New Roman" panose="02020603050405020304" pitchFamily="18" charset="0"/>
                <a:cs typeface="Times New Roman" panose="02020603050405020304" pitchFamily="18" charset="0"/>
              </a:rPr>
              <a:t>Када је реч о томе кога обавезују, прави се разлика између општих (универзалних) и посебних (регионалних) обичаја.</a:t>
            </a:r>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p>
            <a:r>
              <a:rPr lang="sr-Cyrl-CS"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r>
              <a:rPr lang="sr-Cyrl-RS"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71967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95400"/>
          </a:xfrm>
        </p:spPr>
        <p:txBody>
          <a:bodyPr>
            <a:noAutofit/>
          </a:bodyPr>
          <a:lstStyle/>
          <a:p>
            <a:r>
              <a:rPr lang="sr-Cyrl-RS" b="1" dirty="0" smtClean="0">
                <a:solidFill>
                  <a:srgbClr val="4014FA"/>
                </a:solidFill>
                <a:latin typeface="Times New Roman" panose="02020603050405020304" pitchFamily="18" charset="0"/>
                <a:cs typeface="Times New Roman" panose="02020603050405020304" pitchFamily="18" charset="0"/>
              </a:rPr>
              <a:t/>
            </a:r>
            <a:br>
              <a:rPr lang="sr-Cyrl-RS" b="1" dirty="0" smtClean="0">
                <a:solidFill>
                  <a:srgbClr val="4014FA"/>
                </a:solidFill>
                <a:latin typeface="Times New Roman" panose="02020603050405020304" pitchFamily="18" charset="0"/>
                <a:cs typeface="Times New Roman" panose="02020603050405020304" pitchFamily="18" charset="0"/>
              </a:rPr>
            </a:br>
            <a:r>
              <a:rPr lang="sr-Cyrl-RS" sz="3600" b="1" dirty="0" smtClean="0">
                <a:solidFill>
                  <a:srgbClr val="4014FA"/>
                </a:solidFill>
                <a:latin typeface="Times New Roman" panose="02020603050405020304" pitchFamily="18" charset="0"/>
                <a:cs typeface="Times New Roman" panose="02020603050405020304" pitchFamily="18" charset="0"/>
              </a:rPr>
              <a:t>14</a:t>
            </a:r>
            <a:r>
              <a:rPr lang="sr-Cyrl-CS" sz="3600" b="1" dirty="0" smtClean="0">
                <a:solidFill>
                  <a:srgbClr val="4014FA"/>
                </a:solidFill>
                <a:latin typeface="Times New Roman" panose="02020603050405020304" pitchFamily="18" charset="0"/>
                <a:cs typeface="Times New Roman" panose="02020603050405020304" pitchFamily="18" charset="0"/>
              </a:rPr>
              <a:t>. Обавезност општих обичаја </a:t>
            </a:r>
            <a:r>
              <a:rPr lang="sr-Cyrl-CS" b="1" dirty="0" smtClean="0">
                <a:solidFill>
                  <a:srgbClr val="4014FA"/>
                </a:solidFill>
                <a:latin typeface="Times New Roman" panose="02020603050405020304" pitchFamily="18" charset="0"/>
                <a:cs typeface="Times New Roman" panose="02020603050405020304" pitchFamily="18" charset="0"/>
              </a:rPr>
              <a:t/>
            </a:r>
            <a:br>
              <a:rPr lang="sr-Cyrl-CS" b="1" dirty="0" smtClean="0">
                <a:solidFill>
                  <a:srgbClr val="4014FA"/>
                </a:solidFill>
                <a:latin typeface="Times New Roman" panose="02020603050405020304" pitchFamily="18" charset="0"/>
                <a:cs typeface="Times New Roman" panose="02020603050405020304" pitchFamily="18" charset="0"/>
              </a:rPr>
            </a:br>
            <a:endParaRPr lang="en-US" dirty="0">
              <a:solidFill>
                <a:srgbClr val="4014FA"/>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95400"/>
            <a:ext cx="8458200" cy="5715000"/>
          </a:xfrm>
        </p:spPr>
        <p:txBody>
          <a:bodyPr>
            <a:noAutofit/>
          </a:bodyPr>
          <a:lstStyle/>
          <a:p>
            <a:r>
              <a:rPr lang="sr-Cyrl-CS" sz="2200" dirty="0" smtClean="0">
                <a:latin typeface="Times New Roman" panose="02020603050405020304" pitchFamily="18" charset="0"/>
                <a:cs typeface="Times New Roman" panose="02020603050405020304" pitchFamily="18" charset="0"/>
              </a:rPr>
              <a:t>За </a:t>
            </a:r>
            <a:r>
              <a:rPr lang="sr-Cyrl-CS" sz="2200" dirty="0">
                <a:latin typeface="Times New Roman" panose="02020603050405020304" pitchFamily="18" charset="0"/>
                <a:cs typeface="Times New Roman" panose="02020603050405020304" pitchFamily="18" charset="0"/>
              </a:rPr>
              <a:t>разлику од међународних уговора, који везују само уговорнице (стране које су их изричито прихватиле) општа обичајна правна правила су обавезна за све. Када једном настану, везују и државе које нису учествовале у њиховом стварању.</a:t>
            </a:r>
            <a:endParaRPr lang="en-US" sz="2200" dirty="0">
              <a:latin typeface="Times New Roman" panose="02020603050405020304" pitchFamily="18" charset="0"/>
              <a:cs typeface="Times New Roman" panose="02020603050405020304" pitchFamily="18" charset="0"/>
            </a:endParaRPr>
          </a:p>
          <a:p>
            <a:r>
              <a:rPr lang="sr-Cyrl-CS" sz="2200" dirty="0">
                <a:latin typeface="Times New Roman" panose="02020603050405020304" pitchFamily="18" charset="0"/>
                <a:cs typeface="Times New Roman" panose="02020603050405020304" pitchFamily="18" charset="0"/>
              </a:rPr>
              <a:t>Тако нпр. Конвенција о спречавању и кажњавању злочина геноцида (1948) има крајем 2020. (после 72 године) 152 чланице. У исто време у свету је око 200 држава (само УН имају 193 чланице). Да ли то значи да државе које нису чланице Конвенције смеју да врше, пропагирају или помажу геноцид? Наравно да не. Ово зато што је инкриминисање злочина геноцида постало део општег међународног обичајног права и стога је обавезно за све</a:t>
            </a:r>
            <a:r>
              <a:rPr lang="sr-Cyrl-CS" sz="2200" dirty="0" smtClean="0">
                <a:latin typeface="Times New Roman" panose="02020603050405020304" pitchFamily="18" charset="0"/>
                <a:cs typeface="Times New Roman" panose="02020603050405020304" pitchFamily="18" charset="0"/>
              </a:rPr>
              <a:t>.</a:t>
            </a:r>
          </a:p>
          <a:p>
            <a:r>
              <a:rPr lang="sr-Cyrl-CS" sz="2200" dirty="0" smtClean="0">
                <a:latin typeface="Times New Roman" panose="02020603050405020304" pitchFamily="18" charset="0"/>
                <a:cs typeface="Times New Roman" panose="02020603050405020304" pitchFamily="18" charset="0"/>
              </a:rPr>
              <a:t>Кршење опште међународног обичајно права повлачи одговорност исто као и кршење међународног уговора.</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6793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b="1" dirty="0" smtClean="0">
                <a:solidFill>
                  <a:srgbClr val="4014FA"/>
                </a:solidFill>
                <a:latin typeface="Times New Roman" panose="02020603050405020304" pitchFamily="18" charset="0"/>
                <a:cs typeface="Times New Roman" panose="02020603050405020304" pitchFamily="18" charset="0"/>
              </a:rPr>
              <a:t>15</a:t>
            </a:r>
            <a:r>
              <a:rPr lang="sr-Cyrl-CS" b="1" dirty="0" smtClean="0">
                <a:solidFill>
                  <a:srgbClr val="4014FA"/>
                </a:solidFill>
                <a:latin typeface="Times New Roman" panose="02020603050405020304" pitchFamily="18" charset="0"/>
                <a:cs typeface="Times New Roman" panose="02020603050405020304" pitchFamily="18" charset="0"/>
              </a:rPr>
              <a:t>. Обавезност посебних (регионалних) обичаја</a:t>
            </a:r>
            <a:endParaRPr lang="en-US" dirty="0"/>
          </a:p>
        </p:txBody>
      </p:sp>
      <p:sp>
        <p:nvSpPr>
          <p:cNvPr id="3" name="Content Placeholder 2"/>
          <p:cNvSpPr>
            <a:spLocks noGrp="1"/>
          </p:cNvSpPr>
          <p:nvPr>
            <p:ph idx="1"/>
          </p:nvPr>
        </p:nvSpPr>
        <p:spPr/>
        <p:txBody>
          <a:bodyPr>
            <a:normAutofit/>
          </a:bodyPr>
          <a:lstStyle/>
          <a:p>
            <a:pPr>
              <a:spcBef>
                <a:spcPts val="0"/>
              </a:spcBef>
              <a:spcAft>
                <a:spcPts val="600"/>
              </a:spcAft>
            </a:pPr>
            <a:endParaRPr lang="sr-Cyrl-CS" sz="2200" dirty="0" smtClean="0">
              <a:latin typeface="Times New Roman" panose="02020603050405020304" pitchFamily="18" charset="0"/>
              <a:cs typeface="Times New Roman" panose="02020603050405020304" pitchFamily="18" charset="0"/>
            </a:endParaRPr>
          </a:p>
          <a:p>
            <a:pPr>
              <a:spcBef>
                <a:spcPts val="0"/>
              </a:spcBef>
              <a:spcAft>
                <a:spcPts val="600"/>
              </a:spcAft>
            </a:pPr>
            <a:r>
              <a:rPr lang="sr-Cyrl-CS" sz="2200" dirty="0" smtClean="0">
                <a:latin typeface="Times New Roman" panose="02020603050405020304" pitchFamily="18" charset="0"/>
                <a:cs typeface="Times New Roman" panose="02020603050405020304" pitchFamily="18" charset="0"/>
              </a:rPr>
              <a:t>Ту </a:t>
            </a:r>
            <a:r>
              <a:rPr lang="sr-Cyrl-CS" sz="2200" dirty="0">
                <a:latin typeface="Times New Roman" panose="02020603050405020304" pitchFamily="18" charset="0"/>
                <a:cs typeface="Times New Roman" panose="02020603050405020304" pitchFamily="18" charset="0"/>
              </a:rPr>
              <a:t>су односи слични онима који постоје код закључења усменог уговора. Стога треба водити рачуна да ли је држава о којој је реч учествовала у настанку обичаја и прихватила дато правило као обавезно или не. </a:t>
            </a:r>
            <a:endParaRPr lang="en-US" sz="2200" dirty="0">
              <a:latin typeface="Times New Roman" panose="02020603050405020304" pitchFamily="18" charset="0"/>
              <a:cs typeface="Times New Roman" panose="02020603050405020304" pitchFamily="18" charset="0"/>
            </a:endParaRPr>
          </a:p>
          <a:p>
            <a:pPr>
              <a:spcBef>
                <a:spcPts val="0"/>
              </a:spcBef>
              <a:spcAft>
                <a:spcPts val="600"/>
              </a:spcAft>
            </a:pPr>
            <a:r>
              <a:rPr lang="sr-Cyrl-CS" sz="2200" dirty="0">
                <a:latin typeface="Times New Roman" panose="02020603050405020304" pitchFamily="18" charset="0"/>
                <a:cs typeface="Times New Roman" panose="02020603050405020304" pitchFamily="18" charset="0"/>
              </a:rPr>
              <a:t>Припадност државе неком подручју или њено чланство у међународној организацији или уговору не значи и да је обавезује одређени обичај. Он може да важи између само неких држава које припадају датом региону или између само једног дела чланица међународне организације или уговора.</a:t>
            </a:r>
            <a:endParaRPr lang="en-US" sz="2200" dirty="0">
              <a:latin typeface="Times New Roman" panose="02020603050405020304" pitchFamily="18" charset="0"/>
              <a:cs typeface="Times New Roman" panose="02020603050405020304" pitchFamily="18" charset="0"/>
            </a:endParaRPr>
          </a:p>
          <a:p>
            <a:pPr>
              <a:spcBef>
                <a:spcPts val="0"/>
              </a:spcBef>
              <a:spcAft>
                <a:spcPts val="600"/>
              </a:spcAft>
            </a:pPr>
            <a:r>
              <a:rPr lang="sr-Cyrl-CS" sz="2200" dirty="0">
                <a:latin typeface="Times New Roman" panose="02020603050405020304" pitchFamily="18" charset="0"/>
                <a:cs typeface="Times New Roman" panose="02020603050405020304" pitchFamily="18" charset="0"/>
              </a:rPr>
              <a:t>Ако се утврди, да је држава прихватила неки посебан обичај, он је везује исто као општи обичај.</a:t>
            </a:r>
            <a:endParaRPr lang="en-US" sz="2200"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76418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fontScale="90000"/>
          </a:bodyPr>
          <a:lstStyle/>
          <a:p>
            <a:r>
              <a:rPr lang="sr-Cyrl-RS" sz="3600" b="1" dirty="0" smtClean="0">
                <a:solidFill>
                  <a:srgbClr val="4014FA"/>
                </a:solidFill>
                <a:latin typeface="Times New Roman" panose="02020603050405020304" pitchFamily="18" charset="0"/>
                <a:cs typeface="Times New Roman" panose="02020603050405020304" pitchFamily="18" charset="0"/>
              </a:rPr>
              <a:t>16</a:t>
            </a:r>
            <a:r>
              <a:rPr lang="sr-Cyrl-CS" sz="3600" b="1" dirty="0" smtClean="0">
                <a:solidFill>
                  <a:srgbClr val="4014FA"/>
                </a:solidFill>
                <a:latin typeface="Times New Roman" panose="02020603050405020304" pitchFamily="18" charset="0"/>
                <a:cs typeface="Times New Roman" panose="02020603050405020304" pitchFamily="18" charset="0"/>
              </a:rPr>
              <a:t>. Гашење и промена међународних обичаја</a:t>
            </a:r>
            <a:endParaRPr lang="en-US" sz="3600" dirty="0">
              <a:solidFill>
                <a:srgbClr val="4014FA"/>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04800" y="914400"/>
            <a:ext cx="8229600" cy="5105400"/>
          </a:xfrm>
        </p:spPr>
        <p:txBody>
          <a:bodyPr>
            <a:noAutofit/>
          </a:bodyPr>
          <a:lstStyle/>
          <a:p>
            <a:pPr>
              <a:spcBef>
                <a:spcPts val="0"/>
              </a:spcBef>
              <a:spcAft>
                <a:spcPts val="600"/>
              </a:spcAft>
            </a:pPr>
            <a:r>
              <a:rPr lang="sr-Cyrl-CS" sz="2200" dirty="0" smtClean="0">
                <a:latin typeface="Times New Roman" panose="02020603050405020304" pitchFamily="18" charset="0"/>
                <a:cs typeface="Times New Roman" panose="02020603050405020304" pitchFamily="18" charset="0"/>
              </a:rPr>
              <a:t>Међународноправни </a:t>
            </a:r>
            <a:r>
              <a:rPr lang="sr-Cyrl-CS" sz="2200" dirty="0">
                <a:latin typeface="Times New Roman" panose="02020603050405020304" pitchFamily="18" charset="0"/>
                <a:cs typeface="Times New Roman" panose="02020603050405020304" pitchFamily="18" charset="0"/>
              </a:rPr>
              <a:t>обичаји нису вечни. </a:t>
            </a:r>
            <a:endParaRPr lang="en-US" sz="2200" dirty="0">
              <a:latin typeface="Times New Roman" panose="02020603050405020304" pitchFamily="18" charset="0"/>
              <a:cs typeface="Times New Roman" panose="02020603050405020304" pitchFamily="18" charset="0"/>
            </a:endParaRPr>
          </a:p>
          <a:p>
            <a:pPr>
              <a:spcBef>
                <a:spcPts val="0"/>
              </a:spcBef>
              <a:spcAft>
                <a:spcPts val="600"/>
              </a:spcAft>
            </a:pPr>
            <a:r>
              <a:rPr lang="sr-Cyrl-CS" sz="2200" dirty="0">
                <a:latin typeface="Times New Roman" panose="02020603050405020304" pitchFamily="18" charset="0"/>
                <a:cs typeface="Times New Roman" panose="02020603050405020304" pitchFamily="18" charset="0"/>
              </a:rPr>
              <a:t>Они могу бити укинути или измењени каснијим уговором, а могу престати и гашењем одн. изобичавањем (</a:t>
            </a:r>
            <a:r>
              <a:rPr lang="sr-Latn-RS" sz="2200" i="1" dirty="0">
                <a:latin typeface="Times New Roman" panose="02020603050405020304" pitchFamily="18" charset="0"/>
                <a:cs typeface="Times New Roman" panose="02020603050405020304" pitchFamily="18" charset="0"/>
              </a:rPr>
              <a:t>desuetudo</a:t>
            </a:r>
            <a:r>
              <a:rPr lang="sr-Cyrl-CS" sz="2200" dirty="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a:spcBef>
                <a:spcPts val="0"/>
              </a:spcBef>
              <a:spcAft>
                <a:spcPts val="600"/>
              </a:spcAft>
            </a:pPr>
            <a:r>
              <a:rPr lang="sr-Cyrl-RS" sz="2200" dirty="0">
                <a:latin typeface="Times New Roman" panose="02020603050405020304" pitchFamily="18" charset="0"/>
                <a:cs typeface="Times New Roman" panose="02020603050405020304" pitchFamily="18" charset="0"/>
              </a:rPr>
              <a:t>Да би се обичај угасио довољно је да нестане само један од његових елемената.</a:t>
            </a:r>
            <a:endParaRPr lang="en-US" sz="2200" dirty="0">
              <a:latin typeface="Times New Roman" panose="02020603050405020304" pitchFamily="18" charset="0"/>
              <a:cs typeface="Times New Roman" panose="02020603050405020304" pitchFamily="18" charset="0"/>
            </a:endParaRPr>
          </a:p>
          <a:p>
            <a:pPr>
              <a:spcBef>
                <a:spcPts val="0"/>
              </a:spcBef>
              <a:spcAft>
                <a:spcPts val="600"/>
              </a:spcAft>
            </a:pPr>
            <a:r>
              <a:rPr lang="sr-Cyrl-RS" sz="2200" dirty="0">
                <a:latin typeface="Times New Roman" panose="02020603050405020304" pitchFamily="18" charset="0"/>
                <a:cs typeface="Times New Roman" panose="02020603050405020304" pitchFamily="18" charset="0"/>
              </a:rPr>
              <a:t>То ће бити ако се субјекти међународног права не понашају више на исти начин (општа пракса) или ако се и даље тако понашају, али више не сматрају да су правно дужни да то чине (свест о правној обавезности).</a:t>
            </a:r>
            <a:endParaRPr lang="en-US" sz="2200" dirty="0">
              <a:latin typeface="Times New Roman" panose="02020603050405020304" pitchFamily="18" charset="0"/>
              <a:cs typeface="Times New Roman" panose="02020603050405020304" pitchFamily="18" charset="0"/>
            </a:endParaRPr>
          </a:p>
          <a:p>
            <a:pPr>
              <a:spcBef>
                <a:spcPts val="0"/>
              </a:spcBef>
              <a:spcAft>
                <a:spcPts val="600"/>
              </a:spcAft>
            </a:pPr>
            <a:r>
              <a:rPr lang="sr-Cyrl-RS" sz="2200" dirty="0">
                <a:latin typeface="Times New Roman" panose="02020603050405020304" pitchFamily="18" charset="0"/>
                <a:cs typeface="Times New Roman" panose="02020603050405020304" pitchFamily="18" charset="0"/>
              </a:rPr>
              <a:t>У пракси до изобичавања долази било тако што је односна обичајна норма у дужем временском периоду престала да се примењује, било тако што се уобичајила примена њој супротне норме.</a:t>
            </a:r>
            <a:endParaRPr lang="en-US" sz="2200" dirty="0">
              <a:latin typeface="Times New Roman" panose="02020603050405020304" pitchFamily="18" charset="0"/>
              <a:cs typeface="Times New Roman" panose="02020603050405020304" pitchFamily="18" charset="0"/>
            </a:endParaRPr>
          </a:p>
          <a:p>
            <a:r>
              <a:rPr lang="sr-Cyrl-RS"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50717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b="1" dirty="0" smtClean="0">
                <a:solidFill>
                  <a:srgbClr val="4014FA"/>
                </a:solidFill>
                <a:latin typeface="Times New Roman" panose="02020603050405020304" pitchFamily="18" charset="0"/>
                <a:cs typeface="Times New Roman" panose="02020603050405020304" pitchFamily="18" charset="0"/>
              </a:rPr>
              <a:t>17</a:t>
            </a:r>
            <a:r>
              <a:rPr lang="sr-Cyrl-CS" b="1" dirty="0" smtClean="0">
                <a:solidFill>
                  <a:srgbClr val="4014FA"/>
                </a:solidFill>
                <a:latin typeface="Times New Roman" panose="02020603050405020304" pitchFamily="18" charset="0"/>
                <a:cs typeface="Times New Roman" panose="02020603050405020304" pitchFamily="18" charset="0"/>
              </a:rPr>
              <a:t>. Појам међународних уговора</a:t>
            </a:r>
            <a:endParaRPr lang="en-US" dirty="0"/>
          </a:p>
        </p:txBody>
      </p:sp>
      <p:sp>
        <p:nvSpPr>
          <p:cNvPr id="3" name="Content Placeholder 2"/>
          <p:cNvSpPr>
            <a:spLocks noGrp="1"/>
          </p:cNvSpPr>
          <p:nvPr>
            <p:ph idx="1"/>
          </p:nvPr>
        </p:nvSpPr>
        <p:spPr>
          <a:xfrm>
            <a:off x="457200" y="1371600"/>
            <a:ext cx="8229600" cy="5257800"/>
          </a:xfrm>
        </p:spPr>
        <p:txBody>
          <a:bodyPr>
            <a:noAutofit/>
          </a:bodyPr>
          <a:lstStyle/>
          <a:p>
            <a:r>
              <a:rPr lang="sr-Cyrl-CS" sz="2200" dirty="0" smtClean="0">
                <a:latin typeface="Times New Roman" panose="02020603050405020304" pitchFamily="18" charset="0"/>
                <a:cs typeface="Times New Roman" panose="02020603050405020304" pitchFamily="18" charset="0"/>
              </a:rPr>
              <a:t>Међународни </a:t>
            </a:r>
            <a:r>
              <a:rPr lang="sr-Cyrl-CS" sz="2200" dirty="0">
                <a:latin typeface="Times New Roman" panose="02020603050405020304" pitchFamily="18" charset="0"/>
                <a:cs typeface="Times New Roman" panose="02020603050405020304" pitchFamily="18" charset="0"/>
              </a:rPr>
              <a:t>уговор  </a:t>
            </a:r>
            <a:r>
              <a:rPr lang="sr-Cyrl-CS" sz="2200" dirty="0" smtClean="0">
                <a:latin typeface="Times New Roman" panose="02020603050405020304" pitchFamily="18" charset="0"/>
                <a:cs typeface="Times New Roman" panose="02020603050405020304" pitchFamily="18" charset="0"/>
              </a:rPr>
              <a:t>је</a:t>
            </a:r>
          </a:p>
          <a:p>
            <a:pPr>
              <a:spcBef>
                <a:spcPts val="0"/>
              </a:spcBef>
              <a:spcAft>
                <a:spcPts val="600"/>
              </a:spcAft>
            </a:pPr>
            <a:r>
              <a:rPr lang="sr-Cyrl-CS" sz="2200" dirty="0" smtClean="0">
                <a:latin typeface="Times New Roman" panose="02020603050405020304" pitchFamily="18" charset="0"/>
                <a:cs typeface="Times New Roman" panose="02020603050405020304" pitchFamily="18" charset="0"/>
              </a:rPr>
              <a:t> </a:t>
            </a:r>
            <a:r>
              <a:rPr lang="sr-Cyrl-CS" sz="2200" b="1" i="1" dirty="0">
                <a:latin typeface="Times New Roman" panose="02020603050405020304" pitchFamily="18" charset="0"/>
                <a:cs typeface="Times New Roman" panose="02020603050405020304" pitchFamily="18" charset="0"/>
              </a:rPr>
              <a:t>међународним правом регулисана сагласност воља два или више субјеката међународног права, којом се између њих стварају одређена права и обавезе.</a:t>
            </a:r>
            <a:endParaRPr lang="en-US" sz="2200" b="1" dirty="0">
              <a:latin typeface="Times New Roman" panose="02020603050405020304" pitchFamily="18" charset="0"/>
              <a:cs typeface="Times New Roman" panose="02020603050405020304" pitchFamily="18" charset="0"/>
            </a:endParaRPr>
          </a:p>
          <a:p>
            <a:r>
              <a:rPr lang="sr-Cyrl-CS" sz="2200" dirty="0">
                <a:latin typeface="Times New Roman" panose="02020603050405020304" pitchFamily="18" charset="0"/>
                <a:cs typeface="Times New Roman" panose="02020603050405020304" pitchFamily="18" charset="0"/>
              </a:rPr>
              <a:t>Међународне уговоре закључују само субјекти међународног права – у првом реду државе, међународне организације и, у одређеној мери, други субјекти тог права.</a:t>
            </a:r>
            <a:endParaRPr lang="en-US" sz="2200" dirty="0">
              <a:latin typeface="Times New Roman" panose="02020603050405020304" pitchFamily="18" charset="0"/>
              <a:cs typeface="Times New Roman" panose="02020603050405020304" pitchFamily="18" charset="0"/>
            </a:endParaRPr>
          </a:p>
          <a:p>
            <a:r>
              <a:rPr lang="sr-Cyrl-CS" sz="2200" dirty="0">
                <a:latin typeface="Times New Roman" panose="02020603050405020304" pitchFamily="18" charset="0"/>
                <a:cs typeface="Times New Roman" panose="02020603050405020304" pitchFamily="18" charset="0"/>
              </a:rPr>
              <a:t>Уговори везују само уговорнице, дакле државе одн. друге субјекте који су их на прописани начин изричито прихватили</a:t>
            </a:r>
            <a:r>
              <a:rPr lang="sr-Cyrl-CS" sz="2200" dirty="0" smtClean="0">
                <a:latin typeface="Times New Roman" panose="02020603050405020304" pitchFamily="18" charset="0"/>
                <a:cs typeface="Times New Roman" panose="02020603050405020304" pitchFamily="18" charset="0"/>
              </a:rPr>
              <a:t>.</a:t>
            </a:r>
            <a:endParaRPr lang="sr-Cyrl-RS" sz="2200" dirty="0" smtClean="0">
              <a:latin typeface="Times New Roman" panose="02020603050405020304" pitchFamily="18" charset="0"/>
              <a:cs typeface="Times New Roman" panose="02020603050405020304" pitchFamily="18" charset="0"/>
            </a:endParaRPr>
          </a:p>
          <a:p>
            <a:r>
              <a:rPr lang="sr-Cyrl-CS" sz="2200" dirty="0">
                <a:latin typeface="Times New Roman" panose="02020603050405020304" pitchFamily="18" charset="0"/>
                <a:cs typeface="Times New Roman" panose="02020603050405020304" pitchFamily="18" charset="0"/>
              </a:rPr>
              <a:t>У пракси они се крију иза разних назива: уговор, споразум, конвенција, пакт, протокол, повеља, декларација, акт, компромис, статут, устав, конкордат итд.</a:t>
            </a:r>
            <a:endParaRPr lang="en-US" sz="2200" dirty="0">
              <a:latin typeface="Times New Roman" panose="02020603050405020304" pitchFamily="18" charset="0"/>
              <a:cs typeface="Times New Roman" panose="02020603050405020304" pitchFamily="18" charset="0"/>
            </a:endParaRPr>
          </a:p>
          <a:p>
            <a:r>
              <a:rPr lang="sr-Cyrl-CS" sz="2200" dirty="0">
                <a:latin typeface="Times New Roman" panose="02020603050405020304" pitchFamily="18" charset="0"/>
                <a:cs typeface="Times New Roman" panose="02020603050405020304" pitchFamily="18" charset="0"/>
              </a:rPr>
              <a:t>Ови називи ближе одређују врсту уговора, али то не мора увек бити </a:t>
            </a:r>
            <a:r>
              <a:rPr lang="sr-Cyrl-CS" sz="2200" dirty="0" smtClean="0">
                <a:latin typeface="Times New Roman" panose="02020603050405020304" pitchFamily="18" charset="0"/>
                <a:cs typeface="Times New Roman" panose="02020603050405020304" pitchFamily="18" charset="0"/>
              </a:rPr>
              <a:t>тако. </a:t>
            </a:r>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28769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600" b="1" dirty="0" smtClean="0">
                <a:solidFill>
                  <a:srgbClr val="4014FA"/>
                </a:solidFill>
                <a:latin typeface="Times New Roman" panose="02020603050405020304" pitchFamily="18" charset="0"/>
                <a:cs typeface="Times New Roman" panose="02020603050405020304" pitchFamily="18" charset="0"/>
              </a:rPr>
              <a:t>18</a:t>
            </a:r>
            <a:r>
              <a:rPr lang="sr-Cyrl-CS" sz="3600" b="1" dirty="0" smtClean="0">
                <a:solidFill>
                  <a:srgbClr val="4014FA"/>
                </a:solidFill>
                <a:latin typeface="Times New Roman" panose="02020603050405020304" pitchFamily="18" charset="0"/>
                <a:cs typeface="Times New Roman" panose="02020603050405020304" pitchFamily="18" charset="0"/>
              </a:rPr>
              <a:t>. Функције уговора</a:t>
            </a:r>
            <a:endParaRPr lang="en-US" sz="3600" dirty="0"/>
          </a:p>
        </p:txBody>
      </p:sp>
      <p:sp>
        <p:nvSpPr>
          <p:cNvPr id="3" name="Content Placeholder 2"/>
          <p:cNvSpPr>
            <a:spLocks noGrp="1"/>
          </p:cNvSpPr>
          <p:nvPr>
            <p:ph idx="1"/>
          </p:nvPr>
        </p:nvSpPr>
        <p:spPr>
          <a:xfrm>
            <a:off x="457200" y="1371600"/>
            <a:ext cx="8229600" cy="5486400"/>
          </a:xfrm>
        </p:spPr>
        <p:txBody>
          <a:bodyPr>
            <a:noAutofit/>
          </a:bodyPr>
          <a:lstStyle/>
          <a:p>
            <a:pPr>
              <a:spcBef>
                <a:spcPts val="0"/>
              </a:spcBef>
              <a:spcAft>
                <a:spcPts val="600"/>
              </a:spcAft>
            </a:pPr>
            <a:r>
              <a:rPr lang="sr-Cyrl-CS" sz="2200" dirty="0" smtClean="0">
                <a:latin typeface="Times New Roman" panose="02020603050405020304" pitchFamily="18" charset="0"/>
                <a:cs typeface="Times New Roman" panose="02020603050405020304" pitchFamily="18" charset="0"/>
              </a:rPr>
              <a:t>Међународни уговори имају три </a:t>
            </a:r>
            <a:r>
              <a:rPr lang="sr-Cyrl-CS" sz="2200" dirty="0">
                <a:latin typeface="Times New Roman" panose="02020603050405020304" pitchFamily="18" charset="0"/>
                <a:cs typeface="Times New Roman" panose="02020603050405020304" pitchFamily="18" charset="0"/>
              </a:rPr>
              <a:t>функције:</a:t>
            </a:r>
            <a:endParaRPr lang="en-US" sz="2200" dirty="0">
              <a:latin typeface="Times New Roman" panose="02020603050405020304" pitchFamily="18" charset="0"/>
              <a:cs typeface="Times New Roman" panose="02020603050405020304" pitchFamily="18" charset="0"/>
            </a:endParaRPr>
          </a:p>
          <a:p>
            <a:pPr>
              <a:spcBef>
                <a:spcPts val="0"/>
              </a:spcBef>
              <a:spcAft>
                <a:spcPts val="600"/>
              </a:spcAft>
            </a:pPr>
            <a:r>
              <a:rPr lang="sr-Cyrl-CS" sz="2200" dirty="0">
                <a:latin typeface="Times New Roman" panose="02020603050405020304" pitchFamily="18" charset="0"/>
                <a:cs typeface="Times New Roman" panose="02020603050405020304" pitchFamily="18" charset="0"/>
              </a:rPr>
              <a:t>1) служе решавању конкретних правних односа тј. регулисању узајамних права и обавеза уговорница (нпр. уговори о разграничењу, купопродаји нафте итд.); </a:t>
            </a:r>
            <a:endParaRPr lang="en-US" sz="2200" dirty="0">
              <a:latin typeface="Times New Roman" panose="02020603050405020304" pitchFamily="18" charset="0"/>
              <a:cs typeface="Times New Roman" panose="02020603050405020304" pitchFamily="18" charset="0"/>
            </a:endParaRPr>
          </a:p>
          <a:p>
            <a:pPr>
              <a:spcBef>
                <a:spcPts val="0"/>
              </a:spcBef>
              <a:spcAft>
                <a:spcPts val="600"/>
              </a:spcAft>
            </a:pPr>
            <a:r>
              <a:rPr lang="sr-Cyrl-CS" sz="2200" dirty="0">
                <a:latin typeface="Times New Roman" panose="02020603050405020304" pitchFamily="18" charset="0"/>
                <a:cs typeface="Times New Roman" panose="02020603050405020304" pitchFamily="18" charset="0"/>
              </a:rPr>
              <a:t>2) неки </a:t>
            </a:r>
            <a:r>
              <a:rPr lang="sr-Cyrl-CS" sz="2200" dirty="0" smtClean="0">
                <a:latin typeface="Times New Roman" panose="02020603050405020304" pitchFamily="18" charset="0"/>
                <a:cs typeface="Times New Roman" panose="02020603050405020304" pitchFamily="18" charset="0"/>
              </a:rPr>
              <a:t>уговори прерастају </a:t>
            </a:r>
            <a:r>
              <a:rPr lang="sr-Cyrl-CS" sz="2200" dirty="0">
                <a:latin typeface="Times New Roman" panose="02020603050405020304" pitchFamily="18" charset="0"/>
                <a:cs typeface="Times New Roman" panose="02020603050405020304" pitchFamily="18" charset="0"/>
              </a:rPr>
              <a:t>функцију регулисања конкретног питања и врше ону улогу коју имају закони у унутрашњим порецима држава. Тиме уз регулисање међусобних права и обавеза уговорница доприносе изградњи међународноправног поретка као објективног права. Примери </a:t>
            </a:r>
            <a:r>
              <a:rPr lang="sr-Cyrl-CS" sz="2200" dirty="0" smtClean="0">
                <a:latin typeface="Times New Roman" panose="02020603050405020304" pitchFamily="18" charset="0"/>
                <a:cs typeface="Times New Roman" panose="02020603050405020304" pitchFamily="18" charset="0"/>
              </a:rPr>
              <a:t>је </a:t>
            </a:r>
            <a:r>
              <a:rPr lang="sr-Cyrl-CS" sz="2200" dirty="0">
                <a:latin typeface="Times New Roman" panose="02020603050405020304" pitchFamily="18" charset="0"/>
                <a:cs typeface="Times New Roman" panose="02020603050405020304" pitchFamily="18" charset="0"/>
              </a:rPr>
              <a:t>Повеља </a:t>
            </a:r>
            <a:r>
              <a:rPr lang="sr-Cyrl-CS" sz="2200" dirty="0" smtClean="0">
                <a:latin typeface="Times New Roman" panose="02020603050405020304" pitchFamily="18" charset="0"/>
                <a:cs typeface="Times New Roman" panose="02020603050405020304" pitchFamily="18" charset="0"/>
              </a:rPr>
              <a:t>УН;</a:t>
            </a:r>
            <a:endParaRPr lang="en-US" sz="2200" dirty="0">
              <a:latin typeface="Times New Roman" panose="02020603050405020304" pitchFamily="18" charset="0"/>
              <a:cs typeface="Times New Roman" panose="02020603050405020304" pitchFamily="18" charset="0"/>
            </a:endParaRPr>
          </a:p>
          <a:p>
            <a:pPr>
              <a:spcBef>
                <a:spcPts val="0"/>
              </a:spcBef>
              <a:spcAft>
                <a:spcPts val="600"/>
              </a:spcAft>
            </a:pPr>
            <a:r>
              <a:rPr lang="sr-Cyrl-CS" sz="2200" dirty="0">
                <a:latin typeface="Times New Roman" panose="02020603050405020304" pitchFamily="18" charset="0"/>
                <a:cs typeface="Times New Roman" panose="02020603050405020304" pitchFamily="18" charset="0"/>
              </a:rPr>
              <a:t>3) одређени уговори, посебно они којима имају пуно чланица, служе као основа за настанак обичајних правних правила. Тако су нпр. правила о спречавању и кажњавању злочина геноцида из Конвенција о геноциду (1948) током времена прерасла у опште међународно обичајно право.</a:t>
            </a:r>
            <a:endParaRPr lang="en-US" sz="2200" dirty="0">
              <a:latin typeface="Times New Roman" panose="02020603050405020304" pitchFamily="18" charset="0"/>
              <a:cs typeface="Times New Roman" panose="02020603050405020304" pitchFamily="18" charset="0"/>
            </a:endParaRPr>
          </a:p>
          <a:p>
            <a:pPr>
              <a:spcBef>
                <a:spcPts val="0"/>
              </a:spcBef>
            </a:pP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92802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fontScale="90000"/>
          </a:bodyPr>
          <a:lstStyle/>
          <a:p>
            <a:r>
              <a:rPr lang="sr-Cyrl-CS" sz="3600" b="1" dirty="0" smtClean="0">
                <a:solidFill>
                  <a:srgbClr val="4014FA"/>
                </a:solidFill>
                <a:latin typeface="Times New Roman" panose="02020603050405020304" pitchFamily="18" charset="0"/>
                <a:cs typeface="Times New Roman" panose="02020603050405020304" pitchFamily="18" charset="0"/>
              </a:rPr>
              <a:t>1. </a:t>
            </a:r>
            <a:r>
              <a:rPr lang="sr-Cyrl-CS" b="1" dirty="0" smtClean="0">
                <a:solidFill>
                  <a:srgbClr val="4014FA"/>
                </a:solidFill>
                <a:latin typeface="Times New Roman" panose="02020603050405020304" pitchFamily="18" charset="0"/>
                <a:cs typeface="Times New Roman" panose="02020603050405020304" pitchFamily="18" charset="0"/>
              </a:rPr>
              <a:t>Материјални</a:t>
            </a:r>
            <a:r>
              <a:rPr lang="sr-Cyrl-CS" sz="3600" b="1" dirty="0" smtClean="0">
                <a:solidFill>
                  <a:srgbClr val="4014FA"/>
                </a:solidFill>
                <a:latin typeface="Times New Roman" panose="02020603050405020304" pitchFamily="18" charset="0"/>
                <a:cs typeface="Times New Roman" panose="02020603050405020304" pitchFamily="18" charset="0"/>
              </a:rPr>
              <a:t> извора међународног права</a:t>
            </a:r>
            <a:endParaRPr lang="en-US" sz="3600" dirty="0">
              <a:solidFill>
                <a:srgbClr val="4014FA"/>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143000"/>
            <a:ext cx="8229600" cy="18821400"/>
          </a:xfrm>
        </p:spPr>
        <p:txBody>
          <a:bodyPr>
            <a:noAutofit/>
          </a:bodyPr>
          <a:lstStyle/>
          <a:p>
            <a:endParaRPr lang="sr-Cyrl-RS" sz="2200" dirty="0" smtClean="0">
              <a:latin typeface="Times New Roman" panose="02020603050405020304" pitchFamily="18" charset="0"/>
              <a:cs typeface="Times New Roman" panose="02020603050405020304" pitchFamily="18" charset="0"/>
            </a:endParaRPr>
          </a:p>
          <a:p>
            <a:r>
              <a:rPr lang="sr-Cyrl-RS" sz="2200" dirty="0" smtClean="0">
                <a:latin typeface="Times New Roman" panose="02020603050405020304" pitchFamily="18" charset="0"/>
                <a:cs typeface="Times New Roman" panose="02020603050405020304" pitchFamily="18" charset="0"/>
              </a:rPr>
              <a:t>То </a:t>
            </a:r>
            <a:r>
              <a:rPr lang="sr-Cyrl-RS" sz="2200" dirty="0">
                <a:latin typeface="Times New Roman" panose="02020603050405020304" pitchFamily="18" charset="0"/>
                <a:cs typeface="Times New Roman" panose="02020603050405020304" pitchFamily="18" charset="0"/>
              </a:rPr>
              <a:t>су оне друштвене чињенице (скуп разних разлога, узрока и појава) које су довеле до настанка одређене норме или скупова норми.</a:t>
            </a:r>
            <a:endParaRPr lang="en-US" sz="2200" dirty="0">
              <a:latin typeface="Times New Roman" panose="02020603050405020304" pitchFamily="18" charset="0"/>
              <a:cs typeface="Times New Roman" panose="02020603050405020304" pitchFamily="18" charset="0"/>
            </a:endParaRPr>
          </a:p>
          <a:p>
            <a:r>
              <a:rPr lang="sr-Cyrl-RS" sz="2200" dirty="0">
                <a:latin typeface="Times New Roman" panose="02020603050405020304" pitchFamily="18" charset="0"/>
                <a:cs typeface="Times New Roman" panose="02020603050405020304" pitchFamily="18" charset="0"/>
              </a:rPr>
              <a:t>Као такви наводе се: Божја </a:t>
            </a:r>
            <a:r>
              <a:rPr lang="sr-Cyrl-RS" sz="2200" dirty="0" smtClean="0">
                <a:latin typeface="Times New Roman" panose="02020603050405020304" pitchFamily="18" charset="0"/>
                <a:cs typeface="Times New Roman" panose="02020603050405020304" pitchFamily="18" charset="0"/>
              </a:rPr>
              <a:t>воља, </a:t>
            </a:r>
            <a:r>
              <a:rPr lang="sr-Cyrl-RS" sz="2200" dirty="0">
                <a:latin typeface="Times New Roman" panose="02020603050405020304" pitchFamily="18" charset="0"/>
                <a:cs typeface="Times New Roman" panose="02020603050405020304" pitchFamily="18" charset="0"/>
              </a:rPr>
              <a:t>урођени осећај праведности и савести, захтеви међународног општења, класна </a:t>
            </a:r>
            <a:r>
              <a:rPr lang="sr-Cyrl-RS" sz="2200" dirty="0" smtClean="0">
                <a:latin typeface="Times New Roman" panose="02020603050405020304" pitchFamily="18" charset="0"/>
                <a:cs typeface="Times New Roman" panose="02020603050405020304" pitchFamily="18" charset="0"/>
              </a:rPr>
              <a:t>борба, свест о општем интересу </a:t>
            </a:r>
            <a:r>
              <a:rPr lang="sr-Cyrl-RS" sz="2200" dirty="0">
                <a:latin typeface="Times New Roman" panose="02020603050405020304" pitchFamily="18" charset="0"/>
                <a:cs typeface="Times New Roman" panose="02020603050405020304" pitchFamily="18" charset="0"/>
              </a:rPr>
              <a:t>итд. </a:t>
            </a:r>
            <a:endParaRPr lang="en-US" sz="2200" dirty="0">
              <a:latin typeface="Times New Roman" panose="02020603050405020304" pitchFamily="18" charset="0"/>
              <a:cs typeface="Times New Roman" panose="02020603050405020304" pitchFamily="18" charset="0"/>
            </a:endParaRPr>
          </a:p>
          <a:p>
            <a:r>
              <a:rPr lang="sr-Cyrl-RS" sz="2200" dirty="0">
                <a:latin typeface="Times New Roman" panose="02020603050405020304" pitchFamily="18" charset="0"/>
                <a:cs typeface="Times New Roman" panose="02020603050405020304" pitchFamily="18" charset="0"/>
              </a:rPr>
              <a:t>Они нису од интереса за науку међународног права. Њима се баве: општа правна филозофија, социологија, теорија међународних односа итд</a:t>
            </a:r>
            <a:r>
              <a:rPr lang="sr-Cyrl-R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798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b="1" dirty="0" smtClean="0">
                <a:solidFill>
                  <a:srgbClr val="4014FA"/>
                </a:solidFill>
                <a:latin typeface="Times New Roman" panose="02020603050405020304" pitchFamily="18" charset="0"/>
                <a:cs typeface="Times New Roman" panose="02020603050405020304" pitchFamily="18" charset="0"/>
              </a:rPr>
              <a:t>19</a:t>
            </a:r>
            <a:r>
              <a:rPr lang="sr-Cyrl-CS" b="1" dirty="0" smtClean="0">
                <a:solidFill>
                  <a:srgbClr val="4014FA"/>
                </a:solidFill>
                <a:latin typeface="Times New Roman" panose="02020603050405020304" pitchFamily="18" charset="0"/>
                <a:cs typeface="Times New Roman" panose="02020603050405020304" pitchFamily="18" charset="0"/>
              </a:rPr>
              <a:t>. Врсте уговора</a:t>
            </a:r>
            <a:endParaRPr lang="en-US" dirty="0"/>
          </a:p>
        </p:txBody>
      </p:sp>
      <p:sp>
        <p:nvSpPr>
          <p:cNvPr id="3" name="Content Placeholder 2"/>
          <p:cNvSpPr>
            <a:spLocks noGrp="1"/>
          </p:cNvSpPr>
          <p:nvPr>
            <p:ph idx="1"/>
          </p:nvPr>
        </p:nvSpPr>
        <p:spPr/>
        <p:txBody>
          <a:bodyPr>
            <a:normAutofit/>
          </a:bodyPr>
          <a:lstStyle/>
          <a:p>
            <a:r>
              <a:rPr lang="sr-Cyrl-RS" sz="2200" dirty="0" smtClean="0">
                <a:latin typeface="Times New Roman" panose="02020603050405020304" pitchFamily="18" charset="0"/>
                <a:cs typeface="Times New Roman" panose="02020603050405020304" pitchFamily="18" charset="0"/>
              </a:rPr>
              <a:t>1.По форми: усмени и писмени;</a:t>
            </a:r>
          </a:p>
          <a:p>
            <a:r>
              <a:rPr lang="sr-Cyrl-RS" sz="2200" dirty="0" smtClean="0">
                <a:latin typeface="Times New Roman" panose="02020603050405020304" pitchFamily="18" charset="0"/>
                <a:cs typeface="Times New Roman" panose="02020603050405020304" pitchFamily="18" charset="0"/>
              </a:rPr>
              <a:t>2.По броју уговорница: двострани (билатерални) и вишестрани (мултилатерални);</a:t>
            </a:r>
          </a:p>
          <a:p>
            <a:r>
              <a:rPr lang="sr-Cyrl-RS" sz="2200" dirty="0" smtClean="0">
                <a:latin typeface="Times New Roman" panose="02020603050405020304" pitchFamily="18" charset="0"/>
                <a:cs typeface="Times New Roman" panose="02020603050405020304" pitchFamily="18" charset="0"/>
              </a:rPr>
              <a:t>3.По географском домашају (општи, универзални) и посебни (партикуларни, регионални);</a:t>
            </a:r>
          </a:p>
          <a:p>
            <a:r>
              <a:rPr lang="sr-Cyrl-RS" sz="2200" dirty="0" smtClean="0">
                <a:latin typeface="Times New Roman" panose="02020603050405020304" pitchFamily="18" charset="0"/>
                <a:cs typeface="Times New Roman" panose="02020603050405020304" pitchFamily="18" charset="0"/>
              </a:rPr>
              <a:t>4.По функцији: легислативни и контрактуелни;</a:t>
            </a:r>
          </a:p>
          <a:p>
            <a:r>
              <a:rPr lang="sr-Cyrl-RS" sz="2200" dirty="0" smtClean="0">
                <a:latin typeface="Times New Roman" panose="02020603050405020304" pitchFamily="18" charset="0"/>
                <a:cs typeface="Times New Roman" panose="02020603050405020304" pitchFamily="18" charset="0"/>
              </a:rPr>
              <a:t>5.По предмету: политички, економски, војни, правни итд.</a:t>
            </a:r>
          </a:p>
          <a:p>
            <a:r>
              <a:rPr lang="sr-Cyrl-RS" sz="2200" dirty="0" smtClean="0">
                <a:latin typeface="Times New Roman" panose="02020603050405020304" pitchFamily="18" charset="0"/>
                <a:cs typeface="Times New Roman" panose="02020603050405020304" pitchFamily="18" charset="0"/>
              </a:rPr>
              <a:t>6.По отворености: отворени, полуотворени и затворени;</a:t>
            </a:r>
          </a:p>
          <a:p>
            <a:r>
              <a:rPr lang="sr-Cyrl-RS" sz="2200" dirty="0" smtClean="0">
                <a:latin typeface="Times New Roman" panose="02020603050405020304" pitchFamily="18" charset="0"/>
                <a:cs typeface="Times New Roman" panose="02020603050405020304" pitchFamily="18" charset="0"/>
              </a:rPr>
              <a:t>7.По трајности: трајни и ограниченог трајања.</a:t>
            </a:r>
          </a:p>
          <a:p>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23320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b="1" dirty="0" smtClean="0">
                <a:solidFill>
                  <a:srgbClr val="4014FA"/>
                </a:solidFill>
                <a:latin typeface="Times New Roman" panose="02020603050405020304" pitchFamily="18" charset="0"/>
                <a:cs typeface="Times New Roman" panose="02020603050405020304" pitchFamily="18" charset="0"/>
              </a:rPr>
              <a:t>20</a:t>
            </a:r>
            <a:r>
              <a:rPr lang="sr-Cyrl-CS" b="1" dirty="0" smtClean="0">
                <a:solidFill>
                  <a:srgbClr val="4014FA"/>
                </a:solidFill>
                <a:latin typeface="Times New Roman" panose="02020603050405020304" pitchFamily="18" charset="0"/>
                <a:cs typeface="Times New Roman" panose="02020603050405020304" pitchFamily="18" charset="0"/>
              </a:rPr>
              <a:t>. Двострани и вишестрани уговори</a:t>
            </a:r>
            <a:endParaRPr lang="en-US" dirty="0"/>
          </a:p>
        </p:txBody>
      </p:sp>
      <p:sp>
        <p:nvSpPr>
          <p:cNvPr id="3" name="Content Placeholder 2"/>
          <p:cNvSpPr>
            <a:spLocks noGrp="1"/>
          </p:cNvSpPr>
          <p:nvPr>
            <p:ph idx="1"/>
          </p:nvPr>
        </p:nvSpPr>
        <p:spPr>
          <a:xfrm>
            <a:off x="457200" y="1600200"/>
            <a:ext cx="8229600" cy="5257800"/>
          </a:xfrm>
        </p:spPr>
        <p:txBody>
          <a:bodyPr>
            <a:noAutofit/>
          </a:bodyPr>
          <a:lstStyle/>
          <a:p>
            <a:r>
              <a:rPr lang="sr-Cyrl-CS" sz="2200" dirty="0" smtClean="0">
                <a:latin typeface="Times New Roman" panose="02020603050405020304" pitchFamily="18" charset="0"/>
                <a:cs typeface="Times New Roman" panose="02020603050405020304" pitchFamily="18" charset="0"/>
              </a:rPr>
              <a:t>Двострани (билатерални) имају </a:t>
            </a:r>
            <a:r>
              <a:rPr lang="sr-Cyrl-CS" sz="2200" dirty="0">
                <a:latin typeface="Times New Roman" panose="02020603050405020304" pitchFamily="18" charset="0"/>
                <a:cs typeface="Times New Roman" panose="02020603050405020304" pitchFamily="18" charset="0"/>
              </a:rPr>
              <a:t>само 2 стране. </a:t>
            </a:r>
            <a:endParaRPr lang="sr-Cyrl-CS" sz="2200" dirty="0" smtClean="0">
              <a:latin typeface="Times New Roman" panose="02020603050405020304" pitchFamily="18" charset="0"/>
              <a:cs typeface="Times New Roman" panose="02020603050405020304" pitchFamily="18" charset="0"/>
            </a:endParaRPr>
          </a:p>
          <a:p>
            <a:pPr>
              <a:spcBef>
                <a:spcPts val="0"/>
              </a:spcBef>
              <a:spcAft>
                <a:spcPts val="600"/>
              </a:spcAft>
            </a:pPr>
            <a:r>
              <a:rPr lang="sr-Cyrl-CS" sz="2200" dirty="0" smtClean="0">
                <a:latin typeface="Times New Roman" panose="02020603050405020304" pitchFamily="18" charset="0"/>
                <a:cs typeface="Times New Roman" panose="02020603050405020304" pitchFamily="18" charset="0"/>
              </a:rPr>
              <a:t>То </a:t>
            </a:r>
            <a:r>
              <a:rPr lang="sr-Cyrl-CS" sz="2200" dirty="0">
                <a:latin typeface="Times New Roman" panose="02020603050405020304" pitchFamily="18" charset="0"/>
                <a:cs typeface="Times New Roman" panose="02020603050405020304" pitchFamily="18" charset="0"/>
              </a:rPr>
              <a:t>не значи да такав уговор увек везује само 2 државе.  У улози једне или обе уговорне стране може се јавити више самосталних субјеката међународног права. Тако нпр. када два непријатељска савеза закључе уговор о миру, то је двострани уговор иако на свакој страни има по неколико држава.</a:t>
            </a:r>
            <a:endParaRPr lang="en-US" sz="2200" dirty="0">
              <a:latin typeface="Times New Roman" panose="02020603050405020304" pitchFamily="18" charset="0"/>
              <a:cs typeface="Times New Roman" panose="02020603050405020304" pitchFamily="18" charset="0"/>
            </a:endParaRPr>
          </a:p>
          <a:p>
            <a:pPr>
              <a:spcBef>
                <a:spcPts val="0"/>
              </a:spcBef>
              <a:spcAft>
                <a:spcPts val="600"/>
              </a:spcAft>
            </a:pPr>
            <a:r>
              <a:rPr lang="sr-Cyrl-CS" sz="2200" dirty="0">
                <a:latin typeface="Times New Roman" panose="02020603050405020304" pitchFamily="18" charset="0"/>
                <a:cs typeface="Times New Roman" panose="02020603050405020304" pitchFamily="18" charset="0"/>
              </a:rPr>
              <a:t>Вишестрани </a:t>
            </a:r>
            <a:r>
              <a:rPr lang="sr-Cyrl-CS" sz="2200" dirty="0" smtClean="0">
                <a:latin typeface="Times New Roman" panose="02020603050405020304" pitchFamily="18" charset="0"/>
                <a:cs typeface="Times New Roman" panose="02020603050405020304" pitchFamily="18" charset="0"/>
              </a:rPr>
              <a:t>(мултилатерални) су </a:t>
            </a:r>
            <a:r>
              <a:rPr lang="sr-Cyrl-CS" sz="2200" dirty="0">
                <a:latin typeface="Times New Roman" panose="02020603050405020304" pitchFamily="18" charset="0"/>
                <a:cs typeface="Times New Roman" panose="02020603050405020304" pitchFamily="18" charset="0"/>
              </a:rPr>
              <a:t>они споразуми који су закључени између 3 или више субјеката међународног права од којих свако иступа као посебна уговорна страна. </a:t>
            </a:r>
            <a:endParaRPr lang="sr-Cyrl-CS" sz="2200" dirty="0" smtClean="0">
              <a:latin typeface="Times New Roman" panose="02020603050405020304" pitchFamily="18" charset="0"/>
              <a:cs typeface="Times New Roman" panose="02020603050405020304" pitchFamily="18" charset="0"/>
            </a:endParaRPr>
          </a:p>
          <a:p>
            <a:pPr>
              <a:spcBef>
                <a:spcPts val="0"/>
              </a:spcBef>
              <a:spcAft>
                <a:spcPts val="600"/>
              </a:spcAft>
            </a:pPr>
            <a:r>
              <a:rPr lang="sr-Cyrl-CS" sz="2200" dirty="0" smtClean="0">
                <a:latin typeface="Times New Roman" panose="02020603050405020304" pitchFamily="18" charset="0"/>
                <a:cs typeface="Times New Roman" panose="02020603050405020304" pitchFamily="18" charset="0"/>
              </a:rPr>
              <a:t>Могу </a:t>
            </a:r>
            <a:r>
              <a:rPr lang="sr-Cyrl-CS" sz="2200" dirty="0">
                <a:latin typeface="Times New Roman" panose="02020603050405020304" pitchFamily="18" charset="0"/>
                <a:cs typeface="Times New Roman" panose="02020603050405020304" pitchFamily="18" charset="0"/>
              </a:rPr>
              <a:t>бити </a:t>
            </a:r>
            <a:r>
              <a:rPr lang="sr-Cyrl-CS" sz="2200" i="1" dirty="0">
                <a:latin typeface="Times New Roman" panose="02020603050405020304" pitchFamily="18" charset="0"/>
                <a:cs typeface="Times New Roman" panose="02020603050405020304" pitchFamily="18" charset="0"/>
              </a:rPr>
              <a:t> обични </a:t>
            </a:r>
            <a:r>
              <a:rPr lang="sr-Cyrl-CS" sz="2200" dirty="0">
                <a:latin typeface="Times New Roman" panose="02020603050405020304" pitchFamily="18" charset="0"/>
                <a:cs typeface="Times New Roman" panose="02020603050405020304" pitchFamily="18" charset="0"/>
              </a:rPr>
              <a:t>(ако имају најмање 3 уговорнице) а могу обухватати или настојати да обухвате широк круг повезаних држава (</a:t>
            </a:r>
            <a:r>
              <a:rPr lang="sr-Cyrl-CS" sz="2200" i="1" dirty="0">
                <a:latin typeface="Times New Roman" panose="02020603050405020304" pitchFamily="18" charset="0"/>
                <a:cs typeface="Times New Roman" panose="02020603050405020304" pitchFamily="18" charset="0"/>
              </a:rPr>
              <a:t>регионални</a:t>
            </a:r>
            <a:r>
              <a:rPr lang="sr-Cyrl-CS" sz="2200" dirty="0">
                <a:latin typeface="Times New Roman" panose="02020603050405020304" pitchFamily="18" charset="0"/>
                <a:cs typeface="Times New Roman" panose="02020603050405020304" pitchFamily="18" charset="0"/>
              </a:rPr>
              <a:t>) одн. све државе света (</a:t>
            </a:r>
            <a:r>
              <a:rPr lang="sr-Cyrl-CS" sz="2200" i="1" dirty="0">
                <a:latin typeface="Times New Roman" panose="02020603050405020304" pitchFamily="18" charset="0"/>
                <a:cs typeface="Times New Roman" panose="02020603050405020304" pitchFamily="18" charset="0"/>
              </a:rPr>
              <a:t>универзални уговори</a:t>
            </a:r>
            <a:r>
              <a:rPr lang="sr-Cyrl-CS" sz="2200" dirty="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r>
              <a:rPr lang="hr-HR"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49755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600" b="1" dirty="0" smtClean="0">
                <a:solidFill>
                  <a:srgbClr val="4014FA"/>
                </a:solidFill>
                <a:latin typeface="Times New Roman" panose="02020603050405020304" pitchFamily="18" charset="0"/>
                <a:cs typeface="Times New Roman" panose="02020603050405020304" pitchFamily="18" charset="0"/>
              </a:rPr>
              <a:t>21</a:t>
            </a:r>
            <a:r>
              <a:rPr lang="sr-Cyrl-CS" sz="3600" b="1" dirty="0" smtClean="0">
                <a:solidFill>
                  <a:srgbClr val="4014FA"/>
                </a:solidFill>
                <a:latin typeface="Times New Roman" panose="02020603050405020304" pitchFamily="18" charset="0"/>
                <a:cs typeface="Times New Roman" panose="02020603050405020304" pitchFamily="18" charset="0"/>
              </a:rPr>
              <a:t>. Општи и посебни уговори</a:t>
            </a:r>
            <a:endParaRPr lang="en-US" sz="3600" dirty="0"/>
          </a:p>
        </p:txBody>
      </p:sp>
      <p:sp>
        <p:nvSpPr>
          <p:cNvPr id="3" name="Content Placeholder 2"/>
          <p:cNvSpPr>
            <a:spLocks noGrp="1"/>
          </p:cNvSpPr>
          <p:nvPr>
            <p:ph idx="1"/>
          </p:nvPr>
        </p:nvSpPr>
        <p:spPr/>
        <p:txBody>
          <a:bodyPr>
            <a:normAutofit/>
          </a:bodyPr>
          <a:lstStyle/>
          <a:p>
            <a:r>
              <a:rPr lang="sr-Cyrl-CS" sz="2200" dirty="0" smtClean="0">
                <a:latin typeface="Times New Roman" panose="02020603050405020304" pitchFamily="18" charset="0"/>
                <a:cs typeface="Times New Roman" panose="02020603050405020304" pitchFamily="18" charset="0"/>
              </a:rPr>
              <a:t>Према </a:t>
            </a:r>
            <a:r>
              <a:rPr lang="sr-Cyrl-CS" sz="2200" dirty="0">
                <a:latin typeface="Times New Roman" panose="02020603050405020304" pitchFamily="18" charset="0"/>
                <a:cs typeface="Times New Roman" panose="02020603050405020304" pitchFamily="18" charset="0"/>
              </a:rPr>
              <a:t>географском </a:t>
            </a:r>
            <a:r>
              <a:rPr lang="sr-Cyrl-CS" sz="2200" dirty="0" smtClean="0">
                <a:latin typeface="Times New Roman" panose="02020603050405020304" pitchFamily="18" charset="0"/>
                <a:cs typeface="Times New Roman" panose="02020603050405020304" pitchFamily="18" charset="0"/>
              </a:rPr>
              <a:t>домашају уговори могу бити: </a:t>
            </a:r>
            <a:r>
              <a:rPr lang="sr-Cyrl-CS" sz="2200" i="1" dirty="0">
                <a:latin typeface="Times New Roman" panose="02020603050405020304" pitchFamily="18" charset="0"/>
                <a:cs typeface="Times New Roman" panose="02020603050405020304" pitchFamily="18" charset="0"/>
              </a:rPr>
              <a:t>општи</a:t>
            </a:r>
            <a:r>
              <a:rPr lang="sr-Cyrl-CS" sz="2200" dirty="0">
                <a:latin typeface="Times New Roman" panose="02020603050405020304" pitchFamily="18" charset="0"/>
                <a:cs typeface="Times New Roman" panose="02020603050405020304" pitchFamily="18" charset="0"/>
              </a:rPr>
              <a:t> (универзални) и </a:t>
            </a:r>
            <a:r>
              <a:rPr lang="sr-Cyrl-CS" sz="2200" i="1" dirty="0">
                <a:latin typeface="Times New Roman" panose="02020603050405020304" pitchFamily="18" charset="0"/>
                <a:cs typeface="Times New Roman" panose="02020603050405020304" pitchFamily="18" charset="0"/>
              </a:rPr>
              <a:t>посебни </a:t>
            </a:r>
            <a:r>
              <a:rPr lang="sr-Cyrl-CS" sz="2200" dirty="0">
                <a:latin typeface="Times New Roman" panose="02020603050405020304" pitchFamily="18" charset="0"/>
                <a:cs typeface="Times New Roman" panose="02020603050405020304" pitchFamily="18" charset="0"/>
              </a:rPr>
              <a:t>(партикуларни, регионални). </a:t>
            </a:r>
            <a:endParaRPr lang="sr-Cyrl-CS" sz="2200" dirty="0" smtClean="0">
              <a:latin typeface="Times New Roman" panose="02020603050405020304" pitchFamily="18" charset="0"/>
              <a:cs typeface="Times New Roman" panose="02020603050405020304" pitchFamily="18" charset="0"/>
            </a:endParaRPr>
          </a:p>
          <a:p>
            <a:r>
              <a:rPr lang="sr-Cyrl-CS" sz="2200" b="1" dirty="0" smtClean="0">
                <a:latin typeface="Times New Roman" panose="02020603050405020304" pitchFamily="18" charset="0"/>
                <a:cs typeface="Times New Roman" panose="02020603050405020304" pitchFamily="18" charset="0"/>
              </a:rPr>
              <a:t>Општим</a:t>
            </a:r>
            <a:r>
              <a:rPr lang="sr-Cyrl-CS" sz="2200" dirty="0" smtClean="0">
                <a:latin typeface="Times New Roman" panose="02020603050405020304" pitchFamily="18" charset="0"/>
                <a:cs typeface="Times New Roman" panose="02020603050405020304" pitchFamily="18" charset="0"/>
              </a:rPr>
              <a:t> се </a:t>
            </a:r>
            <a:r>
              <a:rPr lang="sr-Cyrl-CS" sz="2200" dirty="0">
                <a:latin typeface="Times New Roman" panose="02020603050405020304" pitchFamily="18" charset="0"/>
                <a:cs typeface="Times New Roman" panose="02020603050405020304" pitchFamily="18" charset="0"/>
              </a:rPr>
              <a:t>називају они који настоје да обухвате све државе света. Међутим, чак ни такав споразум није обавезан за државу која га не ратификује.</a:t>
            </a:r>
            <a:endParaRPr lang="en-US" sz="2200" dirty="0">
              <a:latin typeface="Times New Roman" panose="02020603050405020304" pitchFamily="18" charset="0"/>
              <a:cs typeface="Times New Roman" panose="02020603050405020304" pitchFamily="18" charset="0"/>
            </a:endParaRPr>
          </a:p>
          <a:p>
            <a:r>
              <a:rPr lang="sr-Cyrl-CS" sz="2200" b="1" dirty="0">
                <a:latin typeface="Times New Roman" panose="02020603050405020304" pitchFamily="18" charset="0"/>
                <a:cs typeface="Times New Roman" panose="02020603050405020304" pitchFamily="18" charset="0"/>
              </a:rPr>
              <a:t>Регионални </a:t>
            </a:r>
            <a:r>
              <a:rPr lang="sr-Cyrl-CS" sz="2200" dirty="0">
                <a:latin typeface="Times New Roman" panose="02020603050405020304" pitchFamily="18" charset="0"/>
                <a:cs typeface="Times New Roman" panose="02020603050405020304" pitchFamily="18" charset="0"/>
              </a:rPr>
              <a:t>су споразуми држава које припадају одређеном ужем подручју.</a:t>
            </a:r>
            <a:endParaRPr lang="en-US" sz="2200" dirty="0">
              <a:latin typeface="Times New Roman" panose="02020603050405020304" pitchFamily="18" charset="0"/>
              <a:cs typeface="Times New Roman" panose="02020603050405020304" pitchFamily="18" charset="0"/>
            </a:endParaRPr>
          </a:p>
          <a:p>
            <a:r>
              <a:rPr lang="sr-Cyrl-CS" sz="2200" dirty="0">
                <a:latin typeface="Times New Roman" panose="02020603050405020304" pitchFamily="18" charset="0"/>
                <a:cs typeface="Times New Roman" panose="02020603050405020304" pitchFamily="18" charset="0"/>
              </a:rPr>
              <a:t>Тако се називају и уговори чије чланице не пропадају истом региону, али су повезане на други начин – путем припадности истој култури, религији, идеологији итд. Правилније их је називати </a:t>
            </a:r>
            <a:r>
              <a:rPr lang="sr-Cyrl-CS" sz="2200" b="1" dirty="0">
                <a:latin typeface="Times New Roman" panose="02020603050405020304" pitchFamily="18" charset="0"/>
                <a:cs typeface="Times New Roman" panose="02020603050405020304" pitchFamily="18" charset="0"/>
              </a:rPr>
              <a:t>посебним (</a:t>
            </a:r>
            <a:r>
              <a:rPr lang="sr-Cyrl-CS" sz="2200" dirty="0">
                <a:latin typeface="Times New Roman" panose="02020603050405020304" pitchFamily="18" charset="0"/>
                <a:cs typeface="Times New Roman" panose="02020603050405020304" pitchFamily="18" charset="0"/>
              </a:rPr>
              <a:t>партикуларним) споразумима.</a:t>
            </a:r>
            <a:endParaRPr lang="en-US" sz="2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663067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rmAutofit fontScale="90000"/>
          </a:bodyPr>
          <a:lstStyle/>
          <a:p>
            <a:r>
              <a:rPr lang="sr-Cyrl-RS" b="1" dirty="0" smtClean="0">
                <a:solidFill>
                  <a:srgbClr val="4014FA"/>
                </a:solidFill>
                <a:latin typeface="Times New Roman" panose="02020603050405020304" pitchFamily="18" charset="0"/>
                <a:cs typeface="Times New Roman" panose="02020603050405020304" pitchFamily="18" charset="0"/>
              </a:rPr>
              <a:t>22</a:t>
            </a:r>
            <a:r>
              <a:rPr lang="sr-Cyrl-CS" b="1" dirty="0" smtClean="0">
                <a:solidFill>
                  <a:srgbClr val="4014FA"/>
                </a:solidFill>
                <a:latin typeface="Times New Roman" panose="02020603050405020304" pitchFamily="18" charset="0"/>
                <a:cs typeface="Times New Roman" panose="02020603050405020304" pitchFamily="18" charset="0"/>
              </a:rPr>
              <a:t>. Легислативни и контрактуелни уговори</a:t>
            </a:r>
            <a:endParaRPr lang="en-US" dirty="0"/>
          </a:p>
        </p:txBody>
      </p:sp>
      <p:sp>
        <p:nvSpPr>
          <p:cNvPr id="3" name="Content Placeholder 2"/>
          <p:cNvSpPr>
            <a:spLocks noGrp="1"/>
          </p:cNvSpPr>
          <p:nvPr>
            <p:ph idx="1"/>
          </p:nvPr>
        </p:nvSpPr>
        <p:spPr>
          <a:xfrm>
            <a:off x="457200" y="1295400"/>
            <a:ext cx="8229600" cy="5562600"/>
          </a:xfrm>
        </p:spPr>
        <p:txBody>
          <a:bodyPr>
            <a:noAutofit/>
          </a:bodyPr>
          <a:lstStyle/>
          <a:p>
            <a:pPr>
              <a:spcBef>
                <a:spcPts val="0"/>
              </a:spcBef>
              <a:spcAft>
                <a:spcPts val="600"/>
              </a:spcAft>
            </a:pPr>
            <a:r>
              <a:rPr lang="sr-Cyrl-CS" sz="2200" b="1" dirty="0">
                <a:latin typeface="Times New Roman" panose="02020603050405020304" pitchFamily="18" charset="0"/>
                <a:cs typeface="Times New Roman" panose="02020603050405020304" pitchFamily="18" charset="0"/>
              </a:rPr>
              <a:t>Легислативни </a:t>
            </a:r>
            <a:r>
              <a:rPr lang="sr-Cyrl-CS" sz="2200" dirty="0">
                <a:latin typeface="Times New Roman" panose="02020603050405020304" pitchFamily="18" charset="0"/>
                <a:cs typeface="Times New Roman" panose="02020603050405020304" pitchFamily="18" charset="0"/>
              </a:rPr>
              <a:t>(уговори – закони) </a:t>
            </a:r>
            <a:r>
              <a:rPr lang="sr-Cyrl-CS" sz="2200" dirty="0" smtClean="0">
                <a:latin typeface="Times New Roman" panose="02020603050405020304" pitchFamily="18" charset="0"/>
                <a:cs typeface="Times New Roman" panose="02020603050405020304" pitchFamily="18" charset="0"/>
              </a:rPr>
              <a:t>слично </a:t>
            </a:r>
            <a:r>
              <a:rPr lang="sr-Cyrl-CS" sz="2200" dirty="0">
                <a:latin typeface="Times New Roman" panose="02020603050405020304" pitchFamily="18" charset="0"/>
                <a:cs typeface="Times New Roman" panose="02020603050405020304" pitchFamily="18" charset="0"/>
              </a:rPr>
              <a:t>законима у унутрашњим </a:t>
            </a:r>
            <a:r>
              <a:rPr lang="sr-Cyrl-CS" sz="2200" dirty="0" smtClean="0">
                <a:latin typeface="Times New Roman" panose="02020603050405020304" pitchFamily="18" charset="0"/>
                <a:cs typeface="Times New Roman" panose="02020603050405020304" pitchFamily="18" charset="0"/>
              </a:rPr>
              <a:t>порецима </a:t>
            </a:r>
            <a:r>
              <a:rPr lang="sr-Cyrl-CS" sz="2200" dirty="0">
                <a:latin typeface="Times New Roman" panose="02020603050405020304" pitchFamily="18" charset="0"/>
                <a:cs typeface="Times New Roman" panose="02020603050405020304" pitchFamily="18" charset="0"/>
              </a:rPr>
              <a:t>држава садрже апстрактна правила којима се на општи, једнообразан и трајан начин </a:t>
            </a:r>
            <a:r>
              <a:rPr lang="sr-Cyrl-CS" sz="2200" dirty="0" smtClean="0">
                <a:latin typeface="Times New Roman" panose="02020603050405020304" pitchFamily="18" charset="0"/>
                <a:cs typeface="Times New Roman" panose="02020603050405020304" pitchFamily="18" charset="0"/>
              </a:rPr>
              <a:t>кодификују права </a:t>
            </a:r>
            <a:r>
              <a:rPr lang="sr-Cyrl-CS" sz="2200" dirty="0">
                <a:latin typeface="Times New Roman" panose="02020603050405020304" pitchFamily="18" charset="0"/>
                <a:cs typeface="Times New Roman" panose="02020603050405020304" pitchFamily="18" charset="0"/>
              </a:rPr>
              <a:t>и обавезе субјеката међународног </a:t>
            </a:r>
            <a:r>
              <a:rPr lang="sr-Cyrl-CS" sz="2200" dirty="0" smtClean="0">
                <a:latin typeface="Times New Roman" panose="02020603050405020304" pitchFamily="18" charset="0"/>
                <a:cs typeface="Times New Roman" panose="02020603050405020304" pitchFamily="18" charset="0"/>
              </a:rPr>
              <a:t>права и тиме изграђује објективно међународно право. Њихове чланице теже истом циљу.</a:t>
            </a:r>
            <a:endParaRPr lang="en-US" sz="2200" dirty="0">
              <a:latin typeface="Times New Roman" panose="02020603050405020304" pitchFamily="18" charset="0"/>
              <a:cs typeface="Times New Roman" panose="02020603050405020304" pitchFamily="18" charset="0"/>
            </a:endParaRPr>
          </a:p>
          <a:p>
            <a:pPr>
              <a:spcBef>
                <a:spcPts val="0"/>
              </a:spcBef>
              <a:spcAft>
                <a:spcPts val="600"/>
              </a:spcAft>
            </a:pPr>
            <a:r>
              <a:rPr lang="sr-Cyrl-CS" sz="2200" dirty="0" smtClean="0">
                <a:latin typeface="Times New Roman" panose="02020603050405020304" pitchFamily="18" charset="0"/>
                <a:cs typeface="Times New Roman" panose="02020603050405020304" pitchFamily="18" charset="0"/>
              </a:rPr>
              <a:t>Нпр. Женевске </a:t>
            </a:r>
            <a:r>
              <a:rPr lang="sr-Cyrl-CS" sz="2200" dirty="0">
                <a:latin typeface="Times New Roman" panose="02020603050405020304" pitchFamily="18" charset="0"/>
                <a:cs typeface="Times New Roman" panose="02020603050405020304" pitchFamily="18" charset="0"/>
              </a:rPr>
              <a:t>конвенције о заштити жртава рата (1949), Бечка конвенција о дипломатским односима (</a:t>
            </a:r>
            <a:r>
              <a:rPr lang="sr-Cyrl-CS" sz="2200" dirty="0" smtClean="0">
                <a:latin typeface="Times New Roman" panose="02020603050405020304" pitchFamily="18" charset="0"/>
                <a:cs typeface="Times New Roman" panose="02020603050405020304" pitchFamily="18" charset="0"/>
              </a:rPr>
              <a:t>1961) </a:t>
            </a:r>
            <a:r>
              <a:rPr lang="sr-Cyrl-CS" sz="2200" dirty="0">
                <a:latin typeface="Times New Roman" panose="02020603050405020304" pitchFamily="18" charset="0"/>
                <a:cs typeface="Times New Roman" panose="02020603050405020304" pitchFamily="18" charset="0"/>
              </a:rPr>
              <a:t>итд.</a:t>
            </a:r>
            <a:endParaRPr lang="en-US" sz="2200" dirty="0">
              <a:latin typeface="Times New Roman" panose="02020603050405020304" pitchFamily="18" charset="0"/>
              <a:cs typeface="Times New Roman" panose="02020603050405020304" pitchFamily="18" charset="0"/>
            </a:endParaRPr>
          </a:p>
          <a:p>
            <a:pPr>
              <a:spcBef>
                <a:spcPts val="0"/>
              </a:spcBef>
              <a:spcAft>
                <a:spcPts val="600"/>
              </a:spcAft>
            </a:pPr>
            <a:r>
              <a:rPr lang="sr-Cyrl-CS" sz="2200" b="1" dirty="0" smtClean="0">
                <a:latin typeface="Times New Roman" panose="02020603050405020304" pitchFamily="18" charset="0"/>
                <a:cs typeface="Times New Roman" panose="02020603050405020304" pitchFamily="18" charset="0"/>
              </a:rPr>
              <a:t>Контрактуелни </a:t>
            </a:r>
            <a:r>
              <a:rPr lang="sr-Cyrl-CS" sz="2200" dirty="0">
                <a:latin typeface="Times New Roman" panose="02020603050405020304" pitchFamily="18" charset="0"/>
                <a:cs typeface="Times New Roman" panose="02020603050405020304" pitchFamily="18" charset="0"/>
              </a:rPr>
              <a:t>уговори (уговори – погодбе) су временски ограничени и </a:t>
            </a:r>
            <a:r>
              <a:rPr lang="sr-Cyrl-CS" sz="2200" dirty="0" smtClean="0">
                <a:latin typeface="Times New Roman" panose="02020603050405020304" pitchFamily="18" charset="0"/>
                <a:cs typeface="Times New Roman" panose="02020603050405020304" pitchFamily="18" charset="0"/>
              </a:rPr>
              <a:t>регулишу конкретно питање </a:t>
            </a:r>
            <a:r>
              <a:rPr lang="sr-Cyrl-CS" sz="2200" dirty="0">
                <a:latin typeface="Times New Roman" panose="02020603050405020304" pitchFamily="18" charset="0"/>
                <a:cs typeface="Times New Roman" panose="02020603050405020304" pitchFamily="18" charset="0"/>
              </a:rPr>
              <a:t>између </a:t>
            </a:r>
            <a:r>
              <a:rPr lang="sr-Cyrl-CS" sz="2200" dirty="0" smtClean="0">
                <a:latin typeface="Times New Roman" panose="02020603050405020304" pitchFamily="18" charset="0"/>
                <a:cs typeface="Times New Roman" panose="02020603050405020304" pitchFamily="18" charset="0"/>
              </a:rPr>
              <a:t>уговорница, </a:t>
            </a:r>
            <a:r>
              <a:rPr lang="sr-Cyrl-CS" sz="2200" dirty="0">
                <a:latin typeface="Times New Roman" panose="02020603050405020304" pitchFamily="18" charset="0"/>
                <a:cs typeface="Times New Roman" panose="02020603050405020304" pitchFamily="18" charset="0"/>
              </a:rPr>
              <a:t>тако да се </a:t>
            </a:r>
            <a:r>
              <a:rPr lang="sr-Cyrl-CS" sz="2200" dirty="0" smtClean="0">
                <a:latin typeface="Times New Roman" panose="02020603050405020304" pitchFamily="18" charset="0"/>
                <a:cs typeface="Times New Roman" panose="02020603050405020304" pitchFamily="18" charset="0"/>
              </a:rPr>
              <a:t>исцрпљују </a:t>
            </a:r>
            <a:r>
              <a:rPr lang="sr-Cyrl-CS" sz="2200" dirty="0">
                <a:latin typeface="Times New Roman" panose="02020603050405020304" pitchFamily="18" charset="0"/>
                <a:cs typeface="Times New Roman" panose="02020603050405020304" pitchFamily="18" charset="0"/>
              </a:rPr>
              <a:t>испуњењем циља и предмета уговора. </a:t>
            </a:r>
            <a:r>
              <a:rPr lang="sr-Cyrl-CS" sz="2200" dirty="0" smtClean="0">
                <a:latin typeface="Times New Roman" panose="02020603050405020304" pitchFamily="18" charset="0"/>
                <a:cs typeface="Times New Roman" panose="02020603050405020304" pitchFamily="18" charset="0"/>
              </a:rPr>
              <a:t>Зато </a:t>
            </a:r>
            <a:r>
              <a:rPr lang="sr-Cyrl-CS" sz="2200" dirty="0">
                <a:latin typeface="Times New Roman" panose="02020603050405020304" pitchFamily="18" charset="0"/>
                <a:cs typeface="Times New Roman" panose="02020603050405020304" pitchFamily="18" charset="0"/>
              </a:rPr>
              <a:t>се могу поредити са приватноправним уговорима (контрактима) у унутрашњим порецима држава</a:t>
            </a:r>
            <a:r>
              <a:rPr lang="sr-Cyrl-CS" sz="2200" dirty="0" smtClean="0">
                <a:latin typeface="Times New Roman" panose="02020603050405020304" pitchFamily="18" charset="0"/>
                <a:cs typeface="Times New Roman" panose="02020603050405020304" pitchFamily="18" charset="0"/>
              </a:rPr>
              <a:t>. Чланице имају различите циљеве - права једне су обавезе друге.</a:t>
            </a:r>
            <a:endParaRPr lang="en-US" sz="2200" dirty="0">
              <a:latin typeface="Times New Roman" panose="02020603050405020304" pitchFamily="18" charset="0"/>
              <a:cs typeface="Times New Roman" panose="02020603050405020304" pitchFamily="18" charset="0"/>
            </a:endParaRPr>
          </a:p>
          <a:p>
            <a:pPr>
              <a:spcBef>
                <a:spcPts val="0"/>
              </a:spcBef>
              <a:spcAft>
                <a:spcPts val="600"/>
              </a:spcAft>
            </a:pPr>
            <a:r>
              <a:rPr lang="sr-Cyrl-CS" sz="2200" dirty="0">
                <a:latin typeface="Times New Roman" panose="02020603050405020304" pitchFamily="18" charset="0"/>
                <a:cs typeface="Times New Roman" panose="02020603050405020304" pitchFamily="18" charset="0"/>
              </a:rPr>
              <a:t>Такви су нпр. уговори о сукцесији држава, о разграничењу, о купопродаји територије итд</a:t>
            </a:r>
            <a:r>
              <a:rPr lang="sr-Cyrl-C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5552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b="1" dirty="0" smtClean="0">
                <a:solidFill>
                  <a:srgbClr val="4014FA"/>
                </a:solidFill>
                <a:latin typeface="Times New Roman" panose="02020603050405020304" pitchFamily="18" charset="0"/>
                <a:cs typeface="Times New Roman" panose="02020603050405020304" pitchFamily="18" charset="0"/>
              </a:rPr>
              <a:t>23</a:t>
            </a:r>
            <a:r>
              <a:rPr lang="sr-Cyrl-CS" b="1" dirty="0" smtClean="0">
                <a:solidFill>
                  <a:srgbClr val="4014FA"/>
                </a:solidFill>
                <a:latin typeface="Times New Roman" panose="02020603050405020304" pitchFamily="18" charset="0"/>
                <a:cs typeface="Times New Roman" panose="02020603050405020304" pitchFamily="18" charset="0"/>
              </a:rPr>
              <a:t>. Подела уговора према предмету</a:t>
            </a:r>
            <a:endParaRPr lang="en-US" dirty="0"/>
          </a:p>
        </p:txBody>
      </p:sp>
      <p:sp>
        <p:nvSpPr>
          <p:cNvPr id="3" name="Content Placeholder 2"/>
          <p:cNvSpPr>
            <a:spLocks noGrp="1"/>
          </p:cNvSpPr>
          <p:nvPr>
            <p:ph idx="1"/>
          </p:nvPr>
        </p:nvSpPr>
        <p:spPr/>
        <p:txBody>
          <a:bodyPr>
            <a:normAutofit fontScale="92500" lnSpcReduction="10000"/>
          </a:bodyPr>
          <a:lstStyle/>
          <a:p>
            <a:r>
              <a:rPr lang="sr-Cyrl-CS" dirty="0" smtClean="0">
                <a:latin typeface="Times New Roman" panose="02020603050405020304" pitchFamily="18" charset="0"/>
                <a:cs typeface="Times New Roman" panose="02020603050405020304" pitchFamily="18" charset="0"/>
              </a:rPr>
              <a:t>Сви међународни уговори имају  одређену политички димензију. Ипак, она је далеко израженија код уговора о миру, савезу, неутралности, разграничењу итд. него код неких других.</a:t>
            </a:r>
            <a:endParaRPr lang="en-US" dirty="0" smtClean="0">
              <a:latin typeface="Times New Roman" panose="02020603050405020304" pitchFamily="18" charset="0"/>
              <a:cs typeface="Times New Roman" panose="02020603050405020304" pitchFamily="18" charset="0"/>
            </a:endParaRPr>
          </a:p>
          <a:p>
            <a:r>
              <a:rPr lang="sr-Cyrl-CS" dirty="0" smtClean="0">
                <a:latin typeface="Times New Roman" panose="02020603050405020304" pitchFamily="18" charset="0"/>
                <a:cs typeface="Times New Roman" panose="02020603050405020304" pitchFamily="18" charset="0"/>
              </a:rPr>
              <a:t>Стога се </a:t>
            </a:r>
            <a:r>
              <a:rPr lang="sr-Cyrl-CS" i="1" dirty="0" smtClean="0">
                <a:latin typeface="Times New Roman" panose="02020603050405020304" pitchFamily="18" charset="0"/>
                <a:cs typeface="Times New Roman" panose="02020603050405020304" pitchFamily="18" charset="0"/>
              </a:rPr>
              <a:t>политичким</a:t>
            </a:r>
            <a:r>
              <a:rPr lang="sr-Cyrl-CS" dirty="0" smtClean="0">
                <a:latin typeface="Times New Roman" panose="02020603050405020304" pitchFamily="18" charset="0"/>
                <a:cs typeface="Times New Roman" panose="02020603050405020304" pitchFamily="18" charset="0"/>
              </a:rPr>
              <a:t> називају уговори који се превасходно односе на чисто политичка питања. Они имају изузетан значај, али се јавља проблем њиховог извршења – како нпр. приволети државу која је обећала пријатељство да стварно буде пријатељ?</a:t>
            </a:r>
            <a:endParaRPr lang="en-US" dirty="0" smtClean="0">
              <a:latin typeface="Times New Roman" panose="02020603050405020304" pitchFamily="18" charset="0"/>
              <a:cs typeface="Times New Roman" panose="02020603050405020304" pitchFamily="18" charset="0"/>
            </a:endParaRPr>
          </a:p>
          <a:p>
            <a:r>
              <a:rPr lang="sr-Cyrl-CS" dirty="0" smtClean="0">
                <a:latin typeface="Times New Roman" panose="02020603050405020304" pitchFamily="18" charset="0"/>
                <a:cs typeface="Times New Roman" panose="02020603050405020304" pitchFamily="18" charset="0"/>
              </a:rPr>
              <a:t>Постоје и уговори код који политички моменат није толико изражен. </a:t>
            </a:r>
          </a:p>
          <a:p>
            <a:r>
              <a:rPr lang="sr-Cyrl-CS" dirty="0" smtClean="0">
                <a:latin typeface="Times New Roman" panose="02020603050405020304" pitchFamily="18" charset="0"/>
                <a:cs typeface="Times New Roman" panose="02020603050405020304" pitchFamily="18" charset="0"/>
              </a:rPr>
              <a:t>Они се даље могу поделити на </a:t>
            </a:r>
            <a:r>
              <a:rPr lang="sr-Cyrl-CS" i="1" dirty="0" smtClean="0">
                <a:latin typeface="Times New Roman" panose="02020603050405020304" pitchFamily="18" charset="0"/>
                <a:cs typeface="Times New Roman" panose="02020603050405020304" pitchFamily="18" charset="0"/>
              </a:rPr>
              <a:t>трговинске</a:t>
            </a:r>
            <a:r>
              <a:rPr lang="sr-Cyrl-CS" dirty="0" smtClean="0">
                <a:latin typeface="Times New Roman" panose="02020603050405020304" pitchFamily="18" charset="0"/>
                <a:cs typeface="Times New Roman" panose="02020603050405020304" pitchFamily="18" charset="0"/>
              </a:rPr>
              <a:t> (о робној размени, царинама итд.), </a:t>
            </a:r>
            <a:r>
              <a:rPr lang="sr-Cyrl-CS" i="1" dirty="0" smtClean="0">
                <a:latin typeface="Times New Roman" panose="02020603050405020304" pitchFamily="18" charset="0"/>
                <a:cs typeface="Times New Roman" panose="02020603050405020304" pitchFamily="18" charset="0"/>
              </a:rPr>
              <a:t> правне </a:t>
            </a:r>
            <a:r>
              <a:rPr lang="sr-Cyrl-CS" dirty="0" smtClean="0">
                <a:latin typeface="Times New Roman" panose="02020603050405020304" pitchFamily="18" charset="0"/>
                <a:cs typeface="Times New Roman" panose="02020603050405020304" pitchFamily="18" charset="0"/>
              </a:rPr>
              <a:t> (о екстрадицији, правној помоћи итд.), </a:t>
            </a:r>
            <a:r>
              <a:rPr lang="sr-Cyrl-CS" i="1" dirty="0" smtClean="0">
                <a:latin typeface="Times New Roman" panose="02020603050405020304" pitchFamily="18" charset="0"/>
                <a:cs typeface="Times New Roman" panose="02020603050405020304" pitchFamily="18" charset="0"/>
              </a:rPr>
              <a:t>техничке </a:t>
            </a:r>
            <a:r>
              <a:rPr lang="sr-Cyrl-CS" dirty="0" smtClean="0">
                <a:latin typeface="Times New Roman" panose="02020603050405020304" pitchFamily="18" charset="0"/>
                <a:cs typeface="Times New Roman" panose="02020603050405020304" pitchFamily="18" charset="0"/>
              </a:rPr>
              <a:t>(о сарадњи у области технике, саобраћаја, телекомуникација итд.), </a:t>
            </a:r>
            <a:r>
              <a:rPr lang="sr-Cyrl-CS" i="1" dirty="0" smtClean="0">
                <a:latin typeface="Times New Roman" panose="02020603050405020304" pitchFamily="18" charset="0"/>
                <a:cs typeface="Times New Roman" panose="02020603050405020304" pitchFamily="18" charset="0"/>
              </a:rPr>
              <a:t> културне </a:t>
            </a:r>
            <a:r>
              <a:rPr lang="sr-Cyrl-CS" dirty="0" smtClean="0">
                <a:latin typeface="Times New Roman" panose="02020603050405020304" pitchFamily="18" charset="0"/>
                <a:cs typeface="Times New Roman" panose="02020603050405020304" pitchFamily="18" charset="0"/>
              </a:rPr>
              <a:t> (о разним облицима сарадње у области културе), </a:t>
            </a:r>
            <a:r>
              <a:rPr lang="sr-Cyrl-CS" i="1" dirty="0" smtClean="0">
                <a:latin typeface="Times New Roman" panose="02020603050405020304" pitchFamily="18" charset="0"/>
                <a:cs typeface="Times New Roman" panose="02020603050405020304" pitchFamily="18" charset="0"/>
              </a:rPr>
              <a:t> о људским правима, о заштити животне средине </a:t>
            </a:r>
            <a:r>
              <a:rPr lang="sr-Cyrl-CS" dirty="0" smtClean="0">
                <a:latin typeface="Times New Roman" panose="02020603050405020304" pitchFamily="18" charset="0"/>
                <a:cs typeface="Times New Roman" panose="02020603050405020304" pitchFamily="18" charset="0"/>
              </a:rPr>
              <a:t> итд.</a:t>
            </a:r>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90093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b="1" dirty="0" smtClean="0">
                <a:solidFill>
                  <a:srgbClr val="4014FA"/>
                </a:solidFill>
                <a:latin typeface="Times New Roman" panose="02020603050405020304" pitchFamily="18" charset="0"/>
                <a:cs typeface="Times New Roman" panose="02020603050405020304" pitchFamily="18" charset="0"/>
              </a:rPr>
              <a:t>24</a:t>
            </a:r>
            <a:r>
              <a:rPr lang="sr-Cyrl-CS" b="1" dirty="0" smtClean="0">
                <a:solidFill>
                  <a:srgbClr val="4014FA"/>
                </a:solidFill>
                <a:latin typeface="Times New Roman" panose="02020603050405020304" pitchFamily="18" charset="0"/>
                <a:cs typeface="Times New Roman" panose="02020603050405020304" pitchFamily="18" charset="0"/>
              </a:rPr>
              <a:t>. Отворени, полуотворени и затворени уговори</a:t>
            </a:r>
            <a:endParaRPr lang="en-US" dirty="0"/>
          </a:p>
        </p:txBody>
      </p:sp>
      <p:sp>
        <p:nvSpPr>
          <p:cNvPr id="3" name="Content Placeholder 2"/>
          <p:cNvSpPr>
            <a:spLocks noGrp="1"/>
          </p:cNvSpPr>
          <p:nvPr>
            <p:ph idx="1"/>
          </p:nvPr>
        </p:nvSpPr>
        <p:spPr/>
        <p:txBody>
          <a:bodyPr>
            <a:normAutofit lnSpcReduction="10000"/>
          </a:bodyPr>
          <a:lstStyle/>
          <a:p>
            <a:r>
              <a:rPr lang="sr-Cyrl-CS" b="1" dirty="0">
                <a:latin typeface="Times New Roman" panose="02020603050405020304" pitchFamily="18" charset="0"/>
                <a:cs typeface="Times New Roman" panose="02020603050405020304" pitchFamily="18" charset="0"/>
              </a:rPr>
              <a:t>Отворен</a:t>
            </a:r>
            <a:r>
              <a:rPr lang="sr-Cyrl-CS" i="1" dirty="0">
                <a:latin typeface="Times New Roman" panose="02020603050405020304" pitchFamily="18" charset="0"/>
                <a:cs typeface="Times New Roman" panose="02020603050405020304" pitchFamily="18" charset="0"/>
              </a:rPr>
              <a:t>и </a:t>
            </a:r>
            <a:r>
              <a:rPr lang="sr-Cyrl-CS" dirty="0">
                <a:latin typeface="Times New Roman" panose="02020603050405020304" pitchFamily="18" charset="0"/>
                <a:cs typeface="Times New Roman" panose="02020603050405020304" pitchFamily="18" charset="0"/>
              </a:rPr>
              <a:t>су уговори који предвиђају могућност да им накнадно приступе и стране које нису учествовале у њиховом закључењу. Примери су уговори о људским правима, уговори којима је извршена кодификација одређених области итд.</a:t>
            </a:r>
            <a:endParaRPr lang="en-US" dirty="0">
              <a:latin typeface="Times New Roman" panose="02020603050405020304" pitchFamily="18" charset="0"/>
              <a:cs typeface="Times New Roman" panose="02020603050405020304" pitchFamily="18" charset="0"/>
            </a:endParaRPr>
          </a:p>
          <a:p>
            <a:r>
              <a:rPr lang="sr-Cyrl-CS" dirty="0">
                <a:latin typeface="Times New Roman" panose="02020603050405020304" pitchFamily="18" charset="0"/>
                <a:cs typeface="Times New Roman" panose="02020603050405020304" pitchFamily="18" charset="0"/>
              </a:rPr>
              <a:t>Приступање уговору може зависити искључиво од воље нове чланице (апсолутно отворени уговори) а може бити резервисано само за неке унапред одређене могуће уговорнице или оне међу њима које испуне извесне услове </a:t>
            </a:r>
            <a:r>
              <a:rPr lang="sr-Cyrl-CS" dirty="0" smtClean="0">
                <a:latin typeface="Times New Roman" panose="02020603050405020304" pitchFamily="18" charset="0"/>
                <a:cs typeface="Times New Roman" panose="02020603050405020304" pitchFamily="18" charset="0"/>
              </a:rPr>
              <a:t>(</a:t>
            </a:r>
            <a:r>
              <a:rPr lang="sr-Cyrl-CS" b="1" dirty="0" smtClean="0">
                <a:latin typeface="Times New Roman" panose="02020603050405020304" pitchFamily="18" charset="0"/>
                <a:cs typeface="Times New Roman" panose="02020603050405020304" pitchFamily="18" charset="0"/>
              </a:rPr>
              <a:t>полуотворени</a:t>
            </a:r>
            <a:r>
              <a:rPr lang="sr-Cyrl-CS" dirty="0" smtClean="0">
                <a:latin typeface="Times New Roman" panose="02020603050405020304" pitchFamily="18" charset="0"/>
                <a:cs typeface="Times New Roman" panose="02020603050405020304" pitchFamily="18" charset="0"/>
              </a:rPr>
              <a:t> одн. ограничено</a:t>
            </a:r>
            <a:r>
              <a:rPr lang="sr-Cyrl-CS" i="1" dirty="0" smtClean="0">
                <a:latin typeface="Times New Roman" panose="02020603050405020304" pitchFamily="18" charset="0"/>
                <a:cs typeface="Times New Roman" panose="02020603050405020304" pitchFamily="18" charset="0"/>
              </a:rPr>
              <a:t> </a:t>
            </a:r>
            <a:r>
              <a:rPr lang="sr-Cyrl-CS" i="1" dirty="0">
                <a:latin typeface="Times New Roman" panose="02020603050405020304" pitchFamily="18" charset="0"/>
                <a:cs typeface="Times New Roman" panose="02020603050405020304" pitchFamily="18" charset="0"/>
              </a:rPr>
              <a:t>отворени уговори</a:t>
            </a:r>
            <a:r>
              <a:rPr lang="sr-Cyrl-CS"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r>
              <a:rPr lang="sr-Cyrl-CS" b="1" dirty="0">
                <a:latin typeface="Times New Roman" panose="02020603050405020304" pitchFamily="18" charset="0"/>
                <a:cs typeface="Times New Roman" panose="02020603050405020304" pitchFamily="18" charset="0"/>
              </a:rPr>
              <a:t>Затворени</a:t>
            </a:r>
            <a:r>
              <a:rPr lang="sr-Cyrl-CS" dirty="0">
                <a:latin typeface="Times New Roman" panose="02020603050405020304" pitchFamily="18" charset="0"/>
                <a:cs typeface="Times New Roman" panose="02020603050405020304" pitchFamily="18" charset="0"/>
              </a:rPr>
              <a:t> су уговори којима је искљученамогућност да им накнадно приступе и стране које нису учествовале у њиховом закључењу.  Ту спадају мировни уговори, споразуми о разграничењу, војним базама итд.</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02652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b="1" dirty="0" smtClean="0">
                <a:solidFill>
                  <a:srgbClr val="4014FA"/>
                </a:solidFill>
                <a:latin typeface="Times New Roman" panose="02020603050405020304" pitchFamily="18" charset="0"/>
                <a:cs typeface="Times New Roman" panose="02020603050405020304" pitchFamily="18" charset="0"/>
              </a:rPr>
              <a:t>25</a:t>
            </a:r>
            <a:r>
              <a:rPr lang="sr-Cyrl-CS" b="1" dirty="0" smtClean="0">
                <a:solidFill>
                  <a:srgbClr val="4014FA"/>
                </a:solidFill>
                <a:latin typeface="Times New Roman" panose="02020603050405020304" pitchFamily="18" charset="0"/>
                <a:cs typeface="Times New Roman" panose="02020603050405020304" pitchFamily="18" charset="0"/>
              </a:rPr>
              <a:t>. Трајни и уговори ограниченог трајања</a:t>
            </a:r>
            <a:endParaRPr lang="en-US" dirty="0"/>
          </a:p>
        </p:txBody>
      </p:sp>
      <p:sp>
        <p:nvSpPr>
          <p:cNvPr id="3" name="Content Placeholder 2"/>
          <p:cNvSpPr>
            <a:spLocks noGrp="1"/>
          </p:cNvSpPr>
          <p:nvPr>
            <p:ph idx="1"/>
          </p:nvPr>
        </p:nvSpPr>
        <p:spPr/>
        <p:txBody>
          <a:bodyPr>
            <a:normAutofit/>
          </a:bodyPr>
          <a:lstStyle/>
          <a:p>
            <a:pPr>
              <a:spcBef>
                <a:spcPts val="0"/>
              </a:spcBef>
              <a:spcAft>
                <a:spcPts val="600"/>
              </a:spcAft>
            </a:pPr>
            <a:endParaRPr lang="sr-Cyrl-CS" sz="2200" dirty="0" smtClean="0">
              <a:latin typeface="Times New Roman" panose="02020603050405020304" pitchFamily="18" charset="0"/>
              <a:cs typeface="Times New Roman" panose="02020603050405020304" pitchFamily="18" charset="0"/>
            </a:endParaRPr>
          </a:p>
          <a:p>
            <a:pPr>
              <a:spcBef>
                <a:spcPts val="0"/>
              </a:spcBef>
              <a:spcAft>
                <a:spcPts val="600"/>
              </a:spcAft>
            </a:pPr>
            <a:r>
              <a:rPr lang="sr-Cyrl-CS" sz="2200" dirty="0" smtClean="0">
                <a:latin typeface="Times New Roman" panose="02020603050405020304" pitchFamily="18" charset="0"/>
                <a:cs typeface="Times New Roman" panose="02020603050405020304" pitchFamily="18" charset="0"/>
              </a:rPr>
              <a:t>Неки </a:t>
            </a:r>
            <a:r>
              <a:rPr lang="sr-Cyrl-CS" sz="2200" dirty="0">
                <a:latin typeface="Times New Roman" panose="02020603050405020304" pitchFamily="18" charset="0"/>
                <a:cs typeface="Times New Roman" panose="02020603050405020304" pitchFamily="18" charset="0"/>
              </a:rPr>
              <a:t>уговори се закључују са неодређеним роком важења тј. с тим да трају „вечно“. Такви су уговори о миру,  пријатељству, савезу итд.</a:t>
            </a:r>
            <a:endParaRPr lang="en-US" sz="2200" dirty="0">
              <a:latin typeface="Times New Roman" panose="02020603050405020304" pitchFamily="18" charset="0"/>
              <a:cs typeface="Times New Roman" panose="02020603050405020304" pitchFamily="18" charset="0"/>
            </a:endParaRPr>
          </a:p>
          <a:p>
            <a:pPr>
              <a:spcBef>
                <a:spcPts val="0"/>
              </a:spcBef>
              <a:spcAft>
                <a:spcPts val="600"/>
              </a:spcAft>
            </a:pPr>
            <a:r>
              <a:rPr lang="sr-Cyrl-CS" sz="2200" dirty="0">
                <a:latin typeface="Times New Roman" panose="02020603050405020304" pitchFamily="18" charset="0"/>
                <a:cs typeface="Times New Roman" panose="02020603050405020304" pitchFamily="18" charset="0"/>
              </a:rPr>
              <a:t>Други се закључују тако да трају одређено време, с тим да се разликује начин на који је трајања уговора </a:t>
            </a:r>
            <a:r>
              <a:rPr lang="sr-Cyrl-CS" sz="2200" dirty="0" smtClean="0">
                <a:latin typeface="Times New Roman" panose="02020603050405020304" pitchFamily="18" charset="0"/>
                <a:cs typeface="Times New Roman" panose="02020603050405020304" pitchFamily="18" charset="0"/>
              </a:rPr>
              <a:t>ограничено</a:t>
            </a:r>
            <a:r>
              <a:rPr lang="sr-Cyrl-CS" sz="2200" smtClean="0">
                <a:latin typeface="Times New Roman" panose="02020603050405020304" pitchFamily="18" charset="0"/>
                <a:cs typeface="Times New Roman" panose="02020603050405020304" pitchFamily="18" charset="0"/>
              </a:rPr>
              <a:t>. </a:t>
            </a:r>
          </a:p>
          <a:p>
            <a:pPr>
              <a:spcBef>
                <a:spcPts val="0"/>
              </a:spcBef>
              <a:spcAft>
                <a:spcPts val="600"/>
              </a:spcAft>
            </a:pPr>
            <a:r>
              <a:rPr lang="sr-Cyrl-CS" sz="2200" dirty="0" smtClean="0">
                <a:latin typeface="Times New Roman" panose="02020603050405020304" pitchFamily="18" charset="0"/>
                <a:cs typeface="Times New Roman" panose="02020603050405020304" pitchFamily="18" charset="0"/>
              </a:rPr>
              <a:t>Оно </a:t>
            </a:r>
            <a:r>
              <a:rPr lang="sr-Cyrl-CS" sz="2200" dirty="0">
                <a:latin typeface="Times New Roman" panose="02020603050405020304" pitchFamily="18" charset="0"/>
                <a:cs typeface="Times New Roman" panose="02020603050405020304" pitchFamily="18" charset="0"/>
              </a:rPr>
              <a:t>може бити везано за протек одређеног времена или за наступање неког догађаја одн. за испуњење предмета уговора (нпр. уговор о ратном савезу који важи до победе над заједничким непријатељем).</a:t>
            </a:r>
            <a:endParaRPr lang="en-US" sz="2200" dirty="0">
              <a:latin typeface="Times New Roman" panose="02020603050405020304" pitchFamily="18" charset="0"/>
              <a:cs typeface="Times New Roman" panose="02020603050405020304" pitchFamily="18" charset="0"/>
            </a:endParaRPr>
          </a:p>
          <a:p>
            <a:endParaRPr lang="en-US" sz="2200" dirty="0"/>
          </a:p>
        </p:txBody>
      </p:sp>
    </p:spTree>
    <p:extLst>
      <p:ext uri="{BB962C8B-B14F-4D97-AF65-F5344CB8AC3E}">
        <p14:creationId xmlns:p14="http://schemas.microsoft.com/office/powerpoint/2010/main" val="1161129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fontScale="90000"/>
          </a:bodyPr>
          <a:lstStyle/>
          <a:p>
            <a:r>
              <a:rPr lang="sr-Cyrl-CS" sz="3600" b="1" dirty="0" smtClean="0">
                <a:solidFill>
                  <a:srgbClr val="4014FA"/>
                </a:solidFill>
                <a:latin typeface="Times New Roman" panose="02020603050405020304" pitchFamily="18" charset="0"/>
                <a:cs typeface="Times New Roman" panose="02020603050405020304" pitchFamily="18" charset="0"/>
              </a:rPr>
              <a:t/>
            </a:r>
            <a:br>
              <a:rPr lang="sr-Cyrl-CS" sz="3600" b="1" dirty="0" smtClean="0">
                <a:solidFill>
                  <a:srgbClr val="4014FA"/>
                </a:solidFill>
                <a:latin typeface="Times New Roman" panose="02020603050405020304" pitchFamily="18" charset="0"/>
                <a:cs typeface="Times New Roman" panose="02020603050405020304" pitchFamily="18" charset="0"/>
              </a:rPr>
            </a:br>
            <a:r>
              <a:rPr lang="sr-Cyrl-CS" b="1" dirty="0" smtClean="0">
                <a:solidFill>
                  <a:srgbClr val="4014FA"/>
                </a:solidFill>
                <a:latin typeface="Times New Roman" panose="02020603050405020304" pitchFamily="18" charset="0"/>
                <a:cs typeface="Times New Roman" panose="02020603050405020304" pitchFamily="18" charset="0"/>
              </a:rPr>
              <a:t>2</a:t>
            </a:r>
            <a:r>
              <a:rPr lang="sr-Cyrl-CS" b="1" dirty="0">
                <a:solidFill>
                  <a:srgbClr val="4014FA"/>
                </a:solidFill>
                <a:latin typeface="Times New Roman" panose="02020603050405020304" pitchFamily="18" charset="0"/>
                <a:cs typeface="Times New Roman" panose="02020603050405020304" pitchFamily="18" charset="0"/>
              </a:rPr>
              <a:t>. </a:t>
            </a:r>
            <a:r>
              <a:rPr lang="sr-Cyrl-CS" b="1" dirty="0" smtClean="0">
                <a:solidFill>
                  <a:srgbClr val="4014FA"/>
                </a:solidFill>
                <a:latin typeface="Times New Roman" panose="02020603050405020304" pitchFamily="18" charset="0"/>
                <a:cs typeface="Times New Roman" panose="02020603050405020304" pitchFamily="18" charset="0"/>
              </a:rPr>
              <a:t>Формални извори </a:t>
            </a:r>
            <a:r>
              <a:rPr lang="sr-Cyrl-CS" sz="3600" b="1" dirty="0" smtClean="0">
                <a:solidFill>
                  <a:srgbClr val="4014FA"/>
                </a:solidFill>
                <a:latin typeface="Times New Roman" panose="02020603050405020304" pitchFamily="18" charset="0"/>
                <a:cs typeface="Times New Roman" panose="02020603050405020304" pitchFamily="18" charset="0"/>
              </a:rPr>
              <a:t> </a:t>
            </a:r>
            <a:endParaRPr lang="en-US" sz="3600" dirty="0">
              <a:solidFill>
                <a:srgbClr val="4014FA"/>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2918" y="1143000"/>
            <a:ext cx="8386281" cy="5715000"/>
          </a:xfrm>
        </p:spPr>
        <p:txBody>
          <a:bodyPr>
            <a:noAutofit/>
          </a:bodyPr>
          <a:lstStyle/>
          <a:p>
            <a:r>
              <a:rPr lang="sr-Cyrl-RS" sz="2200" dirty="0" smtClean="0">
                <a:latin typeface="Times New Roman" panose="02020603050405020304" pitchFamily="18" charset="0"/>
                <a:cs typeface="Times New Roman" panose="02020603050405020304" pitchFamily="18" charset="0"/>
              </a:rPr>
              <a:t>То су: 1) </a:t>
            </a:r>
            <a:r>
              <a:rPr lang="sr-Cyrl-RS" sz="2200" dirty="0">
                <a:latin typeface="Times New Roman" panose="02020603050405020304" pitchFamily="18" charset="0"/>
                <a:cs typeface="Times New Roman" panose="02020603050405020304" pitchFamily="18" charset="0"/>
              </a:rPr>
              <a:t>скупови правних правила, разврстаних према неком заједничком </a:t>
            </a:r>
            <a:r>
              <a:rPr lang="sr-Cyrl-RS" sz="2200" dirty="0" smtClean="0">
                <a:latin typeface="Times New Roman" panose="02020603050405020304" pitchFamily="18" charset="0"/>
                <a:cs typeface="Times New Roman" panose="02020603050405020304" pitchFamily="18" charset="0"/>
              </a:rPr>
              <a:t>критеријуму; 2) појавни </a:t>
            </a:r>
            <a:r>
              <a:rPr lang="sr-Cyrl-RS" sz="2200" dirty="0">
                <a:latin typeface="Times New Roman" panose="02020603050405020304" pitchFamily="18" charset="0"/>
                <a:cs typeface="Times New Roman" panose="02020603050405020304" pitchFamily="18" charset="0"/>
              </a:rPr>
              <a:t>облици у којима се налазе та правила.</a:t>
            </a:r>
            <a:endParaRPr lang="en-US" sz="2200" dirty="0">
              <a:latin typeface="Times New Roman" panose="02020603050405020304" pitchFamily="18" charset="0"/>
              <a:cs typeface="Times New Roman" panose="02020603050405020304" pitchFamily="18" charset="0"/>
            </a:endParaRPr>
          </a:p>
          <a:p>
            <a:r>
              <a:rPr lang="sr-Cyrl-RS" sz="2200" dirty="0" smtClean="0">
                <a:latin typeface="Times New Roman" panose="02020603050405020304" pitchFamily="18" charset="0"/>
                <a:cs typeface="Times New Roman" panose="02020603050405020304" pitchFamily="18" charset="0"/>
              </a:rPr>
              <a:t>У </a:t>
            </a:r>
            <a:r>
              <a:rPr lang="sr-Cyrl-RS" sz="2200" dirty="0">
                <a:latin typeface="Times New Roman" panose="02020603050405020304" pitchFamily="18" charset="0"/>
                <a:cs typeface="Times New Roman" panose="02020603050405020304" pitchFamily="18" charset="0"/>
              </a:rPr>
              <a:t>међународној заједници нема формалног законодавца. Творци правила међународног права су пре свега државе и међународне организације.</a:t>
            </a:r>
            <a:endParaRPr lang="en-US" sz="2200" dirty="0">
              <a:latin typeface="Times New Roman" panose="02020603050405020304" pitchFamily="18" charset="0"/>
              <a:cs typeface="Times New Roman" panose="02020603050405020304" pitchFamily="18" charset="0"/>
            </a:endParaRPr>
          </a:p>
          <a:p>
            <a:r>
              <a:rPr lang="sr-Cyrl-RS" sz="2200" dirty="0">
                <a:latin typeface="Times New Roman" panose="02020603050405020304" pitchFamily="18" charset="0"/>
                <a:cs typeface="Times New Roman" panose="02020603050405020304" pitchFamily="18" charset="0"/>
              </a:rPr>
              <a:t>Формални извори међународног права </a:t>
            </a:r>
            <a:r>
              <a:rPr lang="sr-Cyrl-RS" sz="2200" dirty="0" smtClean="0">
                <a:latin typeface="Times New Roman" panose="02020603050405020304" pitchFamily="18" charset="0"/>
                <a:cs typeface="Times New Roman" panose="02020603050405020304" pitchFamily="18" charset="0"/>
              </a:rPr>
              <a:t>су: </a:t>
            </a:r>
            <a:r>
              <a:rPr lang="sr-Cyrl-RS" sz="2200" i="1" dirty="0" smtClean="0">
                <a:latin typeface="Times New Roman" panose="02020603050405020304" pitchFamily="18" charset="0"/>
                <a:cs typeface="Times New Roman" panose="02020603050405020304" pitchFamily="18" charset="0"/>
              </a:rPr>
              <a:t> </a:t>
            </a:r>
            <a:r>
              <a:rPr lang="sr-Cyrl-RS" sz="2200" i="1" dirty="0">
                <a:latin typeface="Times New Roman" panose="02020603050405020304" pitchFamily="18" charset="0"/>
                <a:cs typeface="Times New Roman" panose="02020603050405020304" pitchFamily="18" charset="0"/>
              </a:rPr>
              <a:t>појавни облици у којима се јављају међународноправне норме, што значи правна правила која су (1) настала на међународним правом предвиђен начин и која 2) садрже међународноправно обавезна правила понашања.</a:t>
            </a:r>
            <a:endParaRPr lang="en-US" sz="2200" dirty="0">
              <a:latin typeface="Times New Roman" panose="02020603050405020304" pitchFamily="18" charset="0"/>
              <a:cs typeface="Times New Roman" panose="02020603050405020304" pitchFamily="18" charset="0"/>
            </a:endParaRPr>
          </a:p>
          <a:p>
            <a:r>
              <a:rPr lang="sr-Cyrl-RS" sz="2200" dirty="0">
                <a:latin typeface="Times New Roman" panose="02020603050405020304" pitchFamily="18" charset="0"/>
                <a:cs typeface="Times New Roman" panose="02020603050405020304" pitchFamily="18" charset="0"/>
              </a:rPr>
              <a:t>Није сваки акт који је настао на међународним правом предвиђен начин самим тим извор међународног права. Неки од њих то јесу (нпр. међународни уговори), неки, зависно од случаја могу, али не морају бити (нпр. одлуке међународних организација) а неки то никада нису (нпр. саветодавна мишљења Међународног суда правде).</a:t>
            </a:r>
            <a:endParaRPr lang="en-US" sz="2200" dirty="0">
              <a:latin typeface="Times New Roman" panose="02020603050405020304" pitchFamily="18" charset="0"/>
              <a:cs typeface="Times New Roman" panose="02020603050405020304" pitchFamily="18" charset="0"/>
            </a:endParaRPr>
          </a:p>
          <a:p>
            <a:endParaRPr lang="sr-Latn-R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8469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lang="sr-Cyrl-CS" sz="3600" b="1" dirty="0">
                <a:solidFill>
                  <a:srgbClr val="4014FA"/>
                </a:solidFill>
                <a:latin typeface="Times New Roman" panose="02020603050405020304" pitchFamily="18" charset="0"/>
                <a:cs typeface="Times New Roman" panose="02020603050405020304" pitchFamily="18" charset="0"/>
              </a:rPr>
              <a:t>3. </a:t>
            </a:r>
            <a:r>
              <a:rPr lang="sr-Cyrl-CS" sz="3600" b="1" dirty="0" smtClean="0">
                <a:solidFill>
                  <a:srgbClr val="4014FA"/>
                </a:solidFill>
                <a:latin typeface="Times New Roman" panose="02020603050405020304" pitchFamily="18" charset="0"/>
                <a:cs typeface="Times New Roman" panose="02020603050405020304" pitchFamily="18" charset="0"/>
              </a:rPr>
              <a:t>Хијерархијски однос разних извора</a:t>
            </a:r>
            <a:endParaRPr lang="en-US" dirty="0">
              <a:solidFill>
                <a:srgbClr val="4014FA"/>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34083" y="990600"/>
            <a:ext cx="8229600" cy="5867400"/>
          </a:xfrm>
        </p:spPr>
        <p:txBody>
          <a:bodyPr>
            <a:noAutofit/>
          </a:bodyPr>
          <a:lstStyle/>
          <a:p>
            <a:r>
              <a:rPr lang="sr-Cyrl-CS" sz="2200" dirty="0">
                <a:latin typeface="Times New Roman" panose="02020603050405020304" pitchFamily="18" charset="0"/>
                <a:cs typeface="Times New Roman" panose="02020603050405020304" pitchFamily="18" charset="0"/>
              </a:rPr>
              <a:t>Пошто се може догодити да исту ситуацију </a:t>
            </a:r>
            <a:r>
              <a:rPr lang="sr-Cyrl-CS" sz="2200" dirty="0" smtClean="0">
                <a:latin typeface="Times New Roman" panose="02020603050405020304" pitchFamily="18" charset="0"/>
                <a:cs typeface="Times New Roman" panose="02020603050405020304" pitchFamily="18" charset="0"/>
              </a:rPr>
              <a:t>разни извори међународног права регулишу различито, јавља </a:t>
            </a:r>
            <a:r>
              <a:rPr lang="sr-Cyrl-CS" sz="2200" dirty="0">
                <a:latin typeface="Times New Roman" panose="02020603050405020304" pitchFamily="18" charset="0"/>
                <a:cs typeface="Times New Roman" panose="02020603050405020304" pitchFamily="18" charset="0"/>
              </a:rPr>
              <a:t>се проблем који су извори правно јачи и зашто.</a:t>
            </a:r>
            <a:endParaRPr lang="en-US" sz="2200" dirty="0">
              <a:latin typeface="Times New Roman" panose="02020603050405020304" pitchFamily="18" charset="0"/>
              <a:cs typeface="Times New Roman" panose="02020603050405020304" pitchFamily="18" charset="0"/>
            </a:endParaRPr>
          </a:p>
          <a:p>
            <a:r>
              <a:rPr lang="sr-Cyrl-CS" sz="2200" dirty="0" smtClean="0">
                <a:latin typeface="Times New Roman" panose="02020603050405020304" pitchFamily="18" charset="0"/>
                <a:cs typeface="Times New Roman" panose="02020603050405020304" pitchFamily="18" charset="0"/>
              </a:rPr>
              <a:t>Проблем се своди на однос између најважнијих извора -  уговора и обичаји.</a:t>
            </a:r>
          </a:p>
          <a:p>
            <a:r>
              <a:rPr lang="sr-Cyrl-CS" sz="2200" dirty="0" smtClean="0">
                <a:latin typeface="Times New Roman" panose="02020603050405020304" pitchFamily="18" charset="0"/>
                <a:cs typeface="Times New Roman" panose="02020603050405020304" pitchFamily="18" charset="0"/>
              </a:rPr>
              <a:t>Обично </a:t>
            </a:r>
            <a:r>
              <a:rPr lang="sr-Cyrl-CS" sz="2200" dirty="0">
                <a:latin typeface="Times New Roman" panose="02020603050405020304" pitchFamily="18" charset="0"/>
                <a:cs typeface="Times New Roman" panose="02020603050405020304" pitchFamily="18" charset="0"/>
              </a:rPr>
              <a:t>се предност </a:t>
            </a:r>
            <a:r>
              <a:rPr lang="sr-Cyrl-CS" sz="2200" dirty="0" smtClean="0">
                <a:latin typeface="Times New Roman" panose="02020603050405020304" pitchFamily="18" charset="0"/>
                <a:cs typeface="Times New Roman" panose="02020603050405020304" pitchFamily="18" charset="0"/>
              </a:rPr>
              <a:t>даје уговорима</a:t>
            </a:r>
            <a:r>
              <a:rPr lang="sr-Cyrl-CS" sz="2200" dirty="0">
                <a:latin typeface="Times New Roman" panose="02020603050405020304" pitchFamily="18" charset="0"/>
                <a:cs typeface="Times New Roman" panose="02020603050405020304" pitchFamily="18" charset="0"/>
              </a:rPr>
              <a:t>, као новијим (савременијим), прецизнијим и јаснијим од обичаја.</a:t>
            </a:r>
            <a:endParaRPr lang="en-US" sz="2200" dirty="0">
              <a:latin typeface="Times New Roman" panose="02020603050405020304" pitchFamily="18" charset="0"/>
              <a:cs typeface="Times New Roman" panose="02020603050405020304" pitchFamily="18" charset="0"/>
            </a:endParaRPr>
          </a:p>
          <a:p>
            <a:r>
              <a:rPr lang="sr-Cyrl-CS" sz="2200" dirty="0">
                <a:latin typeface="Times New Roman" panose="02020603050405020304" pitchFamily="18" charset="0"/>
                <a:cs typeface="Times New Roman" panose="02020603050405020304" pitchFamily="18" charset="0"/>
              </a:rPr>
              <a:t>То не значи да они увек имају јачу правну снагу. </a:t>
            </a:r>
            <a:endParaRPr lang="sr-Cyrl-CS" sz="2200" dirty="0" smtClean="0">
              <a:latin typeface="Times New Roman" panose="02020603050405020304" pitchFamily="18" charset="0"/>
              <a:cs typeface="Times New Roman" panose="02020603050405020304" pitchFamily="18" charset="0"/>
            </a:endParaRPr>
          </a:p>
          <a:p>
            <a:r>
              <a:rPr lang="sr-Cyrl-CS" sz="2200" dirty="0" smtClean="0">
                <a:latin typeface="Times New Roman" panose="02020603050405020304" pitchFamily="18" charset="0"/>
                <a:cs typeface="Times New Roman" panose="02020603050405020304" pitchFamily="18" charset="0"/>
              </a:rPr>
              <a:t>И </a:t>
            </a:r>
            <a:r>
              <a:rPr lang="sr-Cyrl-CS" sz="2200" dirty="0">
                <a:latin typeface="Times New Roman" panose="02020603050405020304" pitchFamily="18" charset="0"/>
                <a:cs typeface="Times New Roman" panose="02020603050405020304" pitchFamily="18" charset="0"/>
              </a:rPr>
              <a:t>обичаји могу да садрже императивне норме (</a:t>
            </a:r>
            <a:r>
              <a:rPr lang="sr-Latn-RS" sz="2200" i="1" dirty="0">
                <a:latin typeface="Times New Roman" panose="02020603050405020304" pitchFamily="18" charset="0"/>
                <a:cs typeface="Times New Roman" panose="02020603050405020304" pitchFamily="18" charset="0"/>
              </a:rPr>
              <a:t>jus cogens</a:t>
            </a:r>
            <a:r>
              <a:rPr lang="sr-Cyrl-CS" sz="2200" dirty="0">
                <a:latin typeface="Times New Roman" panose="02020603050405020304" pitchFamily="18" charset="0"/>
                <a:cs typeface="Times New Roman" panose="02020603050405020304" pitchFamily="18" charset="0"/>
              </a:rPr>
              <a:t>) од којих није допуштено никакво одступање. </a:t>
            </a:r>
            <a:r>
              <a:rPr lang="sr-Cyrl-CS" sz="2200" dirty="0" smtClean="0">
                <a:latin typeface="Times New Roman" panose="02020603050405020304" pitchFamily="18" charset="0"/>
                <a:cs typeface="Times New Roman" panose="02020603050405020304" pitchFamily="18" charset="0"/>
              </a:rPr>
              <a:t>Те норме имају </a:t>
            </a:r>
            <a:r>
              <a:rPr lang="sr-Cyrl-CS" sz="2200" dirty="0">
                <a:latin typeface="Times New Roman" panose="02020603050405020304" pitchFamily="18" charset="0"/>
                <a:cs typeface="Times New Roman" panose="02020603050405020304" pitchFamily="18" charset="0"/>
              </a:rPr>
              <a:t>предност над диспозитивним нормама из уговора. Уз то, иако најчешће уговори укидају обичаје, има и супротних примера.</a:t>
            </a:r>
            <a:endParaRPr lang="en-US" sz="2200" dirty="0">
              <a:latin typeface="Times New Roman" panose="02020603050405020304" pitchFamily="18" charset="0"/>
              <a:cs typeface="Times New Roman" panose="02020603050405020304" pitchFamily="18" charset="0"/>
            </a:endParaRPr>
          </a:p>
          <a:p>
            <a:r>
              <a:rPr lang="sr-Cyrl-CS" sz="2200" dirty="0">
                <a:latin typeface="Times New Roman" panose="02020603050405020304" pitchFamily="18" charset="0"/>
                <a:cs typeface="Times New Roman" panose="02020603050405020304" pitchFamily="18" charset="0"/>
              </a:rPr>
              <a:t>У пракси уговори и обичаји најчешће нису супротстваљени, већ су усклађени и </a:t>
            </a:r>
            <a:r>
              <a:rPr lang="sr-Cyrl-CS" sz="2200" dirty="0" smtClean="0">
                <a:latin typeface="Times New Roman" panose="02020603050405020304" pitchFamily="18" charset="0"/>
                <a:cs typeface="Times New Roman" panose="02020603050405020304" pitchFamily="18" charset="0"/>
              </a:rPr>
              <a:t>допуњују се.</a:t>
            </a:r>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6299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71600"/>
          </a:xfrm>
        </p:spPr>
        <p:txBody>
          <a:bodyPr>
            <a:normAutofit fontScale="90000"/>
          </a:bodyPr>
          <a:lstStyle/>
          <a:p>
            <a:r>
              <a:rPr lang="sr-Cyrl-CS" b="1" dirty="0" smtClean="0">
                <a:solidFill>
                  <a:srgbClr val="4014FA"/>
                </a:solidFill>
                <a:latin typeface="Times New Roman" panose="02020603050405020304" pitchFamily="18" charset="0"/>
                <a:cs typeface="Times New Roman" panose="02020603050405020304" pitchFamily="18" charset="0"/>
              </a:rPr>
              <a:t/>
            </a:r>
            <a:br>
              <a:rPr lang="sr-Cyrl-CS" b="1" dirty="0" smtClean="0">
                <a:solidFill>
                  <a:srgbClr val="4014FA"/>
                </a:solidFill>
                <a:latin typeface="Times New Roman" panose="02020603050405020304" pitchFamily="18" charset="0"/>
                <a:cs typeface="Times New Roman" panose="02020603050405020304" pitchFamily="18" charset="0"/>
              </a:rPr>
            </a:br>
            <a:r>
              <a:rPr lang="sr-Cyrl-CS" b="1" dirty="0" smtClean="0">
                <a:solidFill>
                  <a:srgbClr val="4014FA"/>
                </a:solidFill>
                <a:latin typeface="Times New Roman" panose="02020603050405020304" pitchFamily="18" charset="0"/>
                <a:cs typeface="Times New Roman" panose="02020603050405020304" pitchFamily="18" charset="0"/>
              </a:rPr>
              <a:t/>
            </a:r>
            <a:br>
              <a:rPr lang="sr-Cyrl-CS" b="1" dirty="0" smtClean="0">
                <a:solidFill>
                  <a:srgbClr val="4014FA"/>
                </a:solidFill>
                <a:latin typeface="Times New Roman" panose="02020603050405020304" pitchFamily="18" charset="0"/>
                <a:cs typeface="Times New Roman" panose="02020603050405020304" pitchFamily="18" charset="0"/>
              </a:rPr>
            </a:br>
            <a:r>
              <a:rPr lang="sr-Cyrl-CS" b="1" dirty="0" smtClean="0">
                <a:solidFill>
                  <a:srgbClr val="4014FA"/>
                </a:solidFill>
                <a:latin typeface="Times New Roman" panose="02020603050405020304" pitchFamily="18" charset="0"/>
                <a:cs typeface="Times New Roman" panose="02020603050405020304" pitchFamily="18" charset="0"/>
              </a:rPr>
              <a:t>4</a:t>
            </a:r>
            <a:r>
              <a:rPr lang="sr-Cyrl-CS" b="1" dirty="0">
                <a:solidFill>
                  <a:srgbClr val="4014FA"/>
                </a:solidFill>
                <a:latin typeface="Times New Roman" panose="02020603050405020304" pitchFamily="18" charset="0"/>
                <a:cs typeface="Times New Roman" panose="02020603050405020304" pitchFamily="18" charset="0"/>
              </a:rPr>
              <a:t>. </a:t>
            </a:r>
            <a:r>
              <a:rPr lang="sr-Cyrl-CS" b="1" dirty="0" smtClean="0">
                <a:solidFill>
                  <a:srgbClr val="4014FA"/>
                </a:solidFill>
                <a:latin typeface="Times New Roman" panose="02020603050405020304" pitchFamily="18" charset="0"/>
                <a:cs typeface="Times New Roman" panose="02020603050405020304" pitchFamily="18" charset="0"/>
              </a:rPr>
              <a:t>Међусобни однос између разних уговора одн. обичаја</a:t>
            </a:r>
            <a:br>
              <a:rPr lang="sr-Cyrl-CS" b="1" dirty="0" smtClean="0">
                <a:solidFill>
                  <a:srgbClr val="4014FA"/>
                </a:solidFill>
                <a:latin typeface="Times New Roman" panose="02020603050405020304" pitchFamily="18" charset="0"/>
                <a:cs typeface="Times New Roman" panose="02020603050405020304" pitchFamily="18" charset="0"/>
              </a:rPr>
            </a:br>
            <a:r>
              <a:rPr lang="sr-Cyrl-CS" b="1" dirty="0" smtClean="0">
                <a:solidFill>
                  <a:srgbClr val="4014FA"/>
                </a:solidFill>
              </a:rPr>
              <a:t/>
            </a:r>
            <a:br>
              <a:rPr lang="sr-Cyrl-CS" b="1" dirty="0" smtClean="0">
                <a:solidFill>
                  <a:srgbClr val="4014FA"/>
                </a:solidFill>
              </a:rPr>
            </a:br>
            <a:endParaRPr lang="en-US" dirty="0">
              <a:solidFill>
                <a:srgbClr val="4014FA"/>
              </a:solidFill>
            </a:endParaRPr>
          </a:p>
        </p:txBody>
      </p:sp>
      <p:sp>
        <p:nvSpPr>
          <p:cNvPr id="3" name="Content Placeholder 2"/>
          <p:cNvSpPr>
            <a:spLocks noGrp="1"/>
          </p:cNvSpPr>
          <p:nvPr>
            <p:ph idx="1"/>
          </p:nvPr>
        </p:nvSpPr>
        <p:spPr>
          <a:xfrm>
            <a:off x="457200" y="1524000"/>
            <a:ext cx="8229600" cy="5181600"/>
          </a:xfrm>
        </p:spPr>
        <p:txBody>
          <a:bodyPr>
            <a:noAutofit/>
          </a:bodyPr>
          <a:lstStyle/>
          <a:p>
            <a:endParaRPr lang="sr-Cyrl-RS" sz="2200" dirty="0" smtClean="0">
              <a:latin typeface="Times New Roman" panose="02020603050405020304" pitchFamily="18" charset="0"/>
              <a:cs typeface="Times New Roman" panose="02020603050405020304" pitchFamily="18" charset="0"/>
            </a:endParaRPr>
          </a:p>
          <a:p>
            <a:pPr>
              <a:spcBef>
                <a:spcPts val="0"/>
              </a:spcBef>
              <a:spcAft>
                <a:spcPts val="600"/>
              </a:spcAft>
            </a:pPr>
            <a:r>
              <a:rPr lang="sr-Cyrl-CS" sz="2200" dirty="0" smtClean="0">
                <a:latin typeface="Times New Roman" panose="02020603050405020304" pitchFamily="18" charset="0"/>
                <a:cs typeface="Times New Roman" panose="02020603050405020304" pitchFamily="18" charset="0"/>
              </a:rPr>
              <a:t>Ту </a:t>
            </a:r>
            <a:r>
              <a:rPr lang="sr-Cyrl-CS" sz="2200" dirty="0">
                <a:latin typeface="Times New Roman" panose="02020603050405020304" pitchFamily="18" charset="0"/>
                <a:cs typeface="Times New Roman" panose="02020603050405020304" pitchFamily="18" charset="0"/>
              </a:rPr>
              <a:t>је питање који од два или више уговора или </a:t>
            </a:r>
            <a:r>
              <a:rPr lang="sr-Cyrl-CS" sz="2200" dirty="0" smtClean="0">
                <a:latin typeface="Times New Roman" panose="02020603050405020304" pitchFamily="18" charset="0"/>
                <a:cs typeface="Times New Roman" panose="02020603050405020304" pitchFamily="18" charset="0"/>
              </a:rPr>
              <a:t>два или више обичаја </a:t>
            </a:r>
            <a:r>
              <a:rPr lang="sr-Cyrl-CS" sz="2200" dirty="0">
                <a:latin typeface="Times New Roman" panose="02020603050405020304" pitchFamily="18" charset="0"/>
                <a:cs typeface="Times New Roman" panose="02020603050405020304" pitchFamily="18" charset="0"/>
              </a:rPr>
              <a:t>има предност.</a:t>
            </a:r>
            <a:endParaRPr lang="en-US" sz="2200" dirty="0">
              <a:latin typeface="Times New Roman" panose="02020603050405020304" pitchFamily="18" charset="0"/>
              <a:cs typeface="Times New Roman" panose="02020603050405020304" pitchFamily="18" charset="0"/>
            </a:endParaRPr>
          </a:p>
          <a:p>
            <a:pPr>
              <a:spcBef>
                <a:spcPts val="0"/>
              </a:spcBef>
              <a:spcAft>
                <a:spcPts val="600"/>
              </a:spcAft>
            </a:pPr>
            <a:r>
              <a:rPr lang="sr-Cyrl-CS" sz="2200" dirty="0">
                <a:latin typeface="Times New Roman" panose="02020603050405020304" pitchFamily="18" charset="0"/>
                <a:cs typeface="Times New Roman" panose="02020603050405020304" pitchFamily="18" charset="0"/>
              </a:rPr>
              <a:t>И у међународном праву важе начела да посебан пропис укида општи </a:t>
            </a:r>
            <a:r>
              <a:rPr lang="sr-Latn-CS" sz="2200" i="1" dirty="0">
                <a:latin typeface="Times New Roman" panose="02020603050405020304" pitchFamily="18" charset="0"/>
                <a:cs typeface="Times New Roman" panose="02020603050405020304" pitchFamily="18" charset="0"/>
              </a:rPr>
              <a:t>(lex specialis derogat generali) </a:t>
            </a:r>
            <a:r>
              <a:rPr lang="sr-Cyrl-CS" sz="2200" dirty="0">
                <a:latin typeface="Times New Roman" panose="02020603050405020304" pitchFamily="18" charset="0"/>
                <a:cs typeface="Times New Roman" panose="02020603050405020304" pitchFamily="18" charset="0"/>
              </a:rPr>
              <a:t>и да каснији пропис укида ранији (</a:t>
            </a:r>
            <a:r>
              <a:rPr lang="sr-Latn-CS" sz="2200" i="1" dirty="0">
                <a:latin typeface="Times New Roman" panose="02020603050405020304" pitchFamily="18" charset="0"/>
                <a:cs typeface="Times New Roman" panose="02020603050405020304" pitchFamily="18" charset="0"/>
              </a:rPr>
              <a:t>lex posterior derogat priori</a:t>
            </a:r>
            <a:r>
              <a:rPr lang="sr-Cyrl-RS" sz="2200" dirty="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a:spcBef>
                <a:spcPts val="0"/>
              </a:spcBef>
              <a:spcAft>
                <a:spcPts val="600"/>
              </a:spcAft>
            </a:pPr>
            <a:r>
              <a:rPr lang="sr-Cyrl-RS" sz="2200" dirty="0">
                <a:latin typeface="Times New Roman" panose="02020603050405020304" pitchFamily="18" charset="0"/>
                <a:cs typeface="Times New Roman" panose="02020603050405020304" pitchFamily="18" charset="0"/>
              </a:rPr>
              <a:t>Она, међутим, важе само ако су односне норме истог ранга – когентне или диспозитивне. Ако нису, когентне (апсолутно обавезне) не могу бити укинуте </a:t>
            </a:r>
            <a:r>
              <a:rPr lang="sr-Cyrl-RS" sz="2200" dirty="0" smtClean="0">
                <a:latin typeface="Times New Roman" panose="02020603050405020304" pitchFamily="18" charset="0"/>
                <a:cs typeface="Times New Roman" panose="02020603050405020304" pitchFamily="18" charset="0"/>
              </a:rPr>
              <a:t>диспозитивним нормама.</a:t>
            </a:r>
            <a:endParaRPr lang="en-US" sz="2200" dirty="0">
              <a:latin typeface="Times New Roman" panose="02020603050405020304" pitchFamily="18" charset="0"/>
              <a:cs typeface="Times New Roman" panose="02020603050405020304" pitchFamily="18" charset="0"/>
            </a:endParaRPr>
          </a:p>
          <a:p>
            <a:pPr algn="just">
              <a:spcBef>
                <a:spcPts val="0"/>
              </a:spcBef>
              <a:spcAft>
                <a:spcPts val="600"/>
              </a:spcAft>
            </a:pP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829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sr-Cyrl-CS" sz="3600" b="1" dirty="0">
                <a:solidFill>
                  <a:srgbClr val="4014FA"/>
                </a:solidFill>
                <a:latin typeface="Times New Roman" panose="02020603050405020304" pitchFamily="18" charset="0"/>
                <a:cs typeface="Times New Roman" panose="02020603050405020304" pitchFamily="18" charset="0"/>
              </a:rPr>
              <a:t>5. </a:t>
            </a:r>
            <a:r>
              <a:rPr lang="sr-Cyrl-CS" sz="3600" b="1" dirty="0" smtClean="0">
                <a:solidFill>
                  <a:srgbClr val="4014FA"/>
                </a:solidFill>
                <a:latin typeface="Times New Roman" panose="02020603050405020304" pitchFamily="18" charset="0"/>
                <a:cs typeface="Times New Roman" panose="02020603050405020304" pitchFamily="18" charset="0"/>
              </a:rPr>
              <a:t>Значај осталих извора</a:t>
            </a:r>
            <a:endParaRPr lang="en-US" sz="3600" dirty="0">
              <a:solidFill>
                <a:srgbClr val="4014FA"/>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19200"/>
            <a:ext cx="8610600" cy="6477000"/>
          </a:xfrm>
        </p:spPr>
        <p:txBody>
          <a:bodyPr>
            <a:noAutofit/>
          </a:bodyPr>
          <a:lstStyle/>
          <a:p>
            <a:r>
              <a:rPr lang="sr-Cyrl-RS" sz="2200" dirty="0" smtClean="0">
                <a:latin typeface="Times New Roman" panose="02020603050405020304" pitchFamily="18" charset="0"/>
                <a:cs typeface="Times New Roman" panose="02020603050405020304" pitchFamily="18" charset="0"/>
              </a:rPr>
              <a:t>Све </a:t>
            </a:r>
            <a:r>
              <a:rPr lang="sr-Cyrl-RS" sz="2200" dirty="0">
                <a:latin typeface="Times New Roman" panose="02020603050405020304" pitchFamily="18" charset="0"/>
                <a:cs typeface="Times New Roman" panose="02020603050405020304" pitchFamily="18" charset="0"/>
              </a:rPr>
              <a:t>већи значај добијају одлуке међународних органмизација. </a:t>
            </a:r>
            <a:endParaRPr lang="sr-Cyrl-RS" sz="2200" dirty="0" smtClean="0">
              <a:latin typeface="Times New Roman" panose="02020603050405020304" pitchFamily="18" charset="0"/>
              <a:cs typeface="Times New Roman" panose="02020603050405020304" pitchFamily="18" charset="0"/>
            </a:endParaRPr>
          </a:p>
          <a:p>
            <a:r>
              <a:rPr lang="sr-Cyrl-RS" sz="2200" dirty="0" smtClean="0">
                <a:latin typeface="Times New Roman" panose="02020603050405020304" pitchFamily="18" charset="0"/>
                <a:cs typeface="Times New Roman" panose="02020603050405020304" pitchFamily="18" charset="0"/>
              </a:rPr>
              <a:t>То </a:t>
            </a:r>
            <a:r>
              <a:rPr lang="sr-Cyrl-RS" sz="2200" dirty="0">
                <a:latin typeface="Times New Roman" panose="02020603050405020304" pitchFamily="18" charset="0"/>
                <a:cs typeface="Times New Roman" panose="02020603050405020304" pitchFamily="18" charset="0"/>
              </a:rPr>
              <a:t>је посебно изражено у неким областима (нпр. у материји људских права) или у односима између држава које су чланице извесних интеграција (нпр. ЕУ</a:t>
            </a:r>
            <a:r>
              <a:rPr lang="sr-Cyrl-RS" sz="2200" dirty="0" smtClean="0">
                <a:latin typeface="Times New Roman" panose="02020603050405020304" pitchFamily="18" charset="0"/>
                <a:cs typeface="Times New Roman" panose="02020603050405020304" pitchFamily="18" charset="0"/>
              </a:rPr>
              <a:t>).</a:t>
            </a:r>
          </a:p>
          <a:p>
            <a:r>
              <a:rPr lang="sr-Cyrl-RS" sz="2200" dirty="0" smtClean="0">
                <a:latin typeface="Times New Roman" panose="02020603050405020304" pitchFamily="18" charset="0"/>
                <a:cs typeface="Times New Roman" panose="02020603050405020304" pitchFamily="18" charset="0"/>
              </a:rPr>
              <a:t>Може се очекивати да ће упоредо са јачањем процеса глобализације и регионализације значај одлука међународних организација бити све већи.</a:t>
            </a:r>
            <a:endParaRPr lang="en-US" sz="2200" dirty="0">
              <a:latin typeface="Times New Roman" panose="02020603050405020304" pitchFamily="18" charset="0"/>
              <a:cs typeface="Times New Roman" panose="02020603050405020304" pitchFamily="18" charset="0"/>
            </a:endParaRPr>
          </a:p>
          <a:p>
            <a:pPr algn="just">
              <a:spcBef>
                <a:spcPts val="0"/>
              </a:spcBef>
              <a:spcAft>
                <a:spcPts val="600"/>
              </a:spcAft>
            </a:pP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9449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382000" cy="868362"/>
          </a:xfrm>
        </p:spPr>
        <p:txBody>
          <a:bodyPr>
            <a:normAutofit/>
          </a:bodyPr>
          <a:lstStyle/>
          <a:p>
            <a:r>
              <a:rPr lang="sr-Cyrl-CS" sz="3600" b="1" dirty="0" smtClean="0">
                <a:solidFill>
                  <a:srgbClr val="4014FA"/>
                </a:solidFill>
                <a:latin typeface="Times New Roman" panose="02020603050405020304" pitchFamily="18" charset="0"/>
                <a:cs typeface="Times New Roman" panose="02020603050405020304" pitchFamily="18" charset="0"/>
              </a:rPr>
              <a:t>6</a:t>
            </a:r>
            <a:r>
              <a:rPr lang="sr-Cyrl-CS" sz="3600" b="1" dirty="0">
                <a:solidFill>
                  <a:srgbClr val="4014FA"/>
                </a:solidFill>
                <a:latin typeface="Times New Roman" panose="02020603050405020304" pitchFamily="18" charset="0"/>
                <a:cs typeface="Times New Roman" panose="02020603050405020304" pitchFamily="18" charset="0"/>
              </a:rPr>
              <a:t>. </a:t>
            </a:r>
            <a:r>
              <a:rPr lang="sr-Cyrl-CS" sz="3600" b="1" dirty="0" smtClean="0">
                <a:solidFill>
                  <a:srgbClr val="4014FA"/>
                </a:solidFill>
                <a:latin typeface="Times New Roman" panose="02020603050405020304" pitchFamily="18" charset="0"/>
                <a:cs typeface="Times New Roman" panose="02020603050405020304" pitchFamily="18" charset="0"/>
              </a:rPr>
              <a:t>Место Повеље УН</a:t>
            </a:r>
            <a:endParaRPr lang="en-US" sz="3600" dirty="0"/>
          </a:p>
        </p:txBody>
      </p:sp>
      <p:sp>
        <p:nvSpPr>
          <p:cNvPr id="3" name="Content Placeholder 2"/>
          <p:cNvSpPr>
            <a:spLocks noGrp="1"/>
          </p:cNvSpPr>
          <p:nvPr>
            <p:ph idx="1"/>
          </p:nvPr>
        </p:nvSpPr>
        <p:spPr>
          <a:xfrm>
            <a:off x="457200" y="2094931"/>
            <a:ext cx="8229600" cy="4800600"/>
          </a:xfrm>
        </p:spPr>
        <p:txBody>
          <a:bodyPr>
            <a:normAutofit/>
          </a:bodyPr>
          <a:lstStyle/>
          <a:p>
            <a:r>
              <a:rPr lang="sr-Cyrl-RS" sz="2200" dirty="0" smtClean="0">
                <a:latin typeface="Times New Roman" panose="02020603050405020304" pitchFamily="18" charset="0"/>
                <a:cs typeface="Times New Roman" panose="02020603050405020304" pitchFamily="18" charset="0"/>
              </a:rPr>
              <a:t>Међу </a:t>
            </a:r>
            <a:r>
              <a:rPr lang="sr-Cyrl-RS" sz="2200" dirty="0">
                <a:latin typeface="Times New Roman" panose="02020603050405020304" pitchFamily="18" charset="0"/>
                <a:cs typeface="Times New Roman" panose="02020603050405020304" pitchFamily="18" charset="0"/>
              </a:rPr>
              <a:t>свим изворима међународног права посебно место припада Повељи УН.</a:t>
            </a:r>
            <a:endParaRPr lang="en-US" sz="2200" dirty="0">
              <a:latin typeface="Times New Roman" panose="02020603050405020304" pitchFamily="18" charset="0"/>
              <a:cs typeface="Times New Roman" panose="02020603050405020304" pitchFamily="18" charset="0"/>
            </a:endParaRPr>
          </a:p>
          <a:p>
            <a:r>
              <a:rPr lang="sr-Cyrl-RS" sz="2200" dirty="0">
                <a:latin typeface="Times New Roman" panose="02020603050405020304" pitchFamily="18" charset="0"/>
                <a:cs typeface="Times New Roman" panose="02020603050405020304" pitchFamily="18" charset="0"/>
              </a:rPr>
              <a:t>Она је основ савременог међународног права, којем никаква друга правила не смеју да противрече.</a:t>
            </a:r>
            <a:endParaRPr lang="en-US" sz="2200" dirty="0">
              <a:latin typeface="Times New Roman" panose="02020603050405020304" pitchFamily="18" charset="0"/>
              <a:cs typeface="Times New Roman" panose="02020603050405020304" pitchFamily="18" charset="0"/>
            </a:endParaRPr>
          </a:p>
          <a:p>
            <a:r>
              <a:rPr lang="sr-Cyrl-RS" sz="2200" dirty="0">
                <a:latin typeface="Times New Roman" panose="02020603050405020304" pitchFamily="18" charset="0"/>
                <a:cs typeface="Times New Roman" panose="02020603050405020304" pitchFamily="18" charset="0"/>
              </a:rPr>
              <a:t>Повеља је саму себе прогласила најважнијим документом међународног права. Према њеном чл. 103</a:t>
            </a:r>
            <a:r>
              <a:rPr lang="sr-Cyrl-RS" sz="2200" dirty="0" smtClean="0">
                <a:latin typeface="Times New Roman" panose="02020603050405020304" pitchFamily="18" charset="0"/>
                <a:cs typeface="Times New Roman" panose="02020603050405020304" pitchFamily="18" charset="0"/>
              </a:rPr>
              <a:t>:</a:t>
            </a:r>
          </a:p>
          <a:p>
            <a:r>
              <a:rPr lang="sr-Cyrl-RS" sz="2200" dirty="0" smtClean="0">
                <a:latin typeface="Times New Roman" panose="02020603050405020304" pitchFamily="18" charset="0"/>
                <a:cs typeface="Times New Roman" panose="02020603050405020304" pitchFamily="18" charset="0"/>
              </a:rPr>
              <a:t>„</a:t>
            </a:r>
            <a:r>
              <a:rPr lang="sr-Cyrl-RS" sz="2200" dirty="0">
                <a:latin typeface="Times New Roman" panose="02020603050405020304" pitchFamily="18" charset="0"/>
                <a:cs typeface="Times New Roman" panose="02020603050405020304" pitchFamily="18" charset="0"/>
              </a:rPr>
              <a:t>У случају сукоба између обавеза чланова Уједињених нација по овој Повељи и њихових обавеза по неком другом међународном споразуму, превагу ће имати њихове обавезе по овој Повељи“.</a:t>
            </a:r>
            <a:endParaRPr lang="en-US" sz="2200" dirty="0">
              <a:latin typeface="Times New Roman" panose="02020603050405020304" pitchFamily="18" charset="0"/>
              <a:cs typeface="Times New Roman" panose="02020603050405020304" pitchFamily="18" charset="0"/>
            </a:endParaRPr>
          </a:p>
          <a:p>
            <a:pPr algn="just"/>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0951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Autofit/>
          </a:bodyPr>
          <a:lstStyle/>
          <a:p>
            <a:r>
              <a:rPr lang="sr-Cyrl-CS" sz="3600" b="1" dirty="0">
                <a:solidFill>
                  <a:srgbClr val="4014FA"/>
                </a:solidFill>
                <a:latin typeface="Times New Roman" panose="02020603050405020304" pitchFamily="18" charset="0"/>
                <a:cs typeface="Times New Roman" panose="02020603050405020304" pitchFamily="18" charset="0"/>
              </a:rPr>
              <a:t>7. </a:t>
            </a:r>
            <a:r>
              <a:rPr lang="sr-Cyrl-CS" sz="3600" b="1" dirty="0" smtClean="0">
                <a:solidFill>
                  <a:srgbClr val="4014FA"/>
                </a:solidFill>
                <a:latin typeface="Times New Roman" panose="02020603050405020304" pitchFamily="18" charset="0"/>
                <a:cs typeface="Times New Roman" panose="02020603050405020304" pitchFamily="18" charset="0"/>
              </a:rPr>
              <a:t>Обичајна правна правила</a:t>
            </a:r>
            <a:endParaRPr lang="en-US" dirty="0">
              <a:solidFill>
                <a:srgbClr val="4014FA"/>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600" y="1417093"/>
            <a:ext cx="8077200" cy="5440907"/>
          </a:xfrm>
        </p:spPr>
        <p:txBody>
          <a:bodyPr>
            <a:noAutofit/>
          </a:bodyPr>
          <a:lstStyle/>
          <a:p>
            <a:r>
              <a:rPr lang="sr-Cyrl-CS" sz="2200" dirty="0" smtClean="0">
                <a:latin typeface="Times New Roman" panose="02020603050405020304" pitchFamily="18" charset="0"/>
                <a:cs typeface="Times New Roman" panose="02020603050405020304" pitchFamily="18" charset="0"/>
              </a:rPr>
              <a:t>Она </a:t>
            </a:r>
            <a:r>
              <a:rPr lang="sr-Cyrl-CS" sz="2200" dirty="0">
                <a:latin typeface="Times New Roman" panose="02020603050405020304" pitchFamily="18" charset="0"/>
                <a:cs typeface="Times New Roman" panose="02020603050405020304" pitchFamily="18" charset="0"/>
              </a:rPr>
              <a:t>су неписани извори права.</a:t>
            </a:r>
            <a:endParaRPr lang="en-US" sz="2200" dirty="0">
              <a:latin typeface="Times New Roman" panose="02020603050405020304" pitchFamily="18" charset="0"/>
              <a:cs typeface="Times New Roman" panose="02020603050405020304" pitchFamily="18" charset="0"/>
            </a:endParaRPr>
          </a:p>
          <a:p>
            <a:r>
              <a:rPr lang="sr-Cyrl-CS" sz="2200" dirty="0">
                <a:latin typeface="Times New Roman" panose="02020603050405020304" pitchFamily="18" charset="0"/>
                <a:cs typeface="Times New Roman" panose="02020603050405020304" pitchFamily="18" charset="0"/>
              </a:rPr>
              <a:t>Прва обичајна правила настала су у далекој прошлости, понављањем идентичних поступака у истоврсним ситуацијама, при чему се створило уверење да се тиме испуњава правна обавеза, а да је другачије понашање кршење такве обавезе</a:t>
            </a:r>
            <a:r>
              <a:rPr lang="sr-Cyrl-CS" sz="2200" dirty="0" smtClean="0">
                <a:latin typeface="Times New Roman" panose="02020603050405020304" pitchFamily="18" charset="0"/>
                <a:cs typeface="Times New Roman" panose="02020603050405020304" pitchFamily="18" charset="0"/>
              </a:rPr>
              <a:t>.</a:t>
            </a:r>
          </a:p>
          <a:p>
            <a:r>
              <a:rPr lang="sr-Cyrl-CS" sz="2200" dirty="0" smtClean="0">
                <a:latin typeface="Times New Roman" panose="02020603050405020304" pitchFamily="18" charset="0"/>
                <a:cs typeface="Times New Roman" panose="02020603050405020304" pitchFamily="18" charset="0"/>
              </a:rPr>
              <a:t>Тако су настала правила о томе да се уговори морају поштовати, да се страни дипломатски представници уживају неповредивост и имунитете, правила о неутралности у рату итд.</a:t>
            </a:r>
            <a:endParaRPr lang="en-US" sz="2200" dirty="0">
              <a:latin typeface="Times New Roman" panose="02020603050405020304" pitchFamily="18" charset="0"/>
              <a:cs typeface="Times New Roman" panose="02020603050405020304" pitchFamily="18" charset="0"/>
            </a:endParaRPr>
          </a:p>
          <a:p>
            <a:r>
              <a:rPr lang="sr-Cyrl-CS" sz="2200" dirty="0">
                <a:latin typeface="Times New Roman" panose="02020603050405020304" pitchFamily="18" charset="0"/>
                <a:cs typeface="Times New Roman" panose="02020603050405020304" pitchFamily="18" charset="0"/>
              </a:rPr>
              <a:t>И данас су неки односи у међународној заједници регулисани обичајним правом. </a:t>
            </a:r>
            <a:endParaRPr lang="sr-Cyrl-CS" sz="2200" dirty="0" smtClean="0">
              <a:latin typeface="Times New Roman" panose="02020603050405020304" pitchFamily="18" charset="0"/>
              <a:cs typeface="Times New Roman" panose="02020603050405020304" pitchFamily="18" charset="0"/>
            </a:endParaRPr>
          </a:p>
          <a:p>
            <a:r>
              <a:rPr lang="sr-Cyrl-CS" sz="2200" dirty="0" smtClean="0">
                <a:latin typeface="Times New Roman" panose="02020603050405020304" pitchFamily="18" charset="0"/>
                <a:cs typeface="Times New Roman" panose="02020603050405020304" pitchFamily="18" charset="0"/>
              </a:rPr>
              <a:t>Штавипе</a:t>
            </a:r>
            <a:r>
              <a:rPr lang="sr-Cyrl-CS" sz="2200" dirty="0">
                <a:latin typeface="Times New Roman" panose="02020603050405020304" pitchFamily="18" charset="0"/>
                <a:cs typeface="Times New Roman" panose="02020603050405020304" pitchFamily="18" charset="0"/>
              </a:rPr>
              <a:t>, и даље настају нови обичаји.</a:t>
            </a:r>
            <a:endParaRPr lang="en-US" sz="22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91418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lang="sr-Cyrl-CS" sz="3600" b="1" dirty="0">
                <a:solidFill>
                  <a:srgbClr val="4014FA"/>
                </a:solidFill>
                <a:latin typeface="Times New Roman" panose="02020603050405020304" pitchFamily="18" charset="0"/>
                <a:cs typeface="Times New Roman" panose="02020603050405020304" pitchFamily="18" charset="0"/>
              </a:rPr>
              <a:t>8. </a:t>
            </a:r>
            <a:r>
              <a:rPr lang="sr-Cyrl-CS" sz="3600" b="1" dirty="0" smtClean="0">
                <a:solidFill>
                  <a:srgbClr val="4014FA"/>
                </a:solidFill>
                <a:latin typeface="Times New Roman" panose="02020603050405020304" pitchFamily="18" charset="0"/>
                <a:cs typeface="Times New Roman" panose="02020603050405020304" pitchFamily="18" charset="0"/>
              </a:rPr>
              <a:t>Врсте обичајних правних правила</a:t>
            </a:r>
            <a:endParaRPr lang="en-US" dirty="0">
              <a:solidFill>
                <a:srgbClr val="4014FA"/>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914400"/>
            <a:ext cx="8229600" cy="5943600"/>
          </a:xfrm>
        </p:spPr>
        <p:txBody>
          <a:bodyPr>
            <a:noAutofit/>
          </a:bodyPr>
          <a:lstStyle/>
          <a:p>
            <a:pPr>
              <a:spcBef>
                <a:spcPts val="0"/>
              </a:spcBef>
              <a:spcAft>
                <a:spcPts val="600"/>
              </a:spcAft>
            </a:pPr>
            <a:r>
              <a:rPr lang="sr-Cyrl-CS" sz="2200" dirty="0" smtClean="0">
                <a:latin typeface="Times New Roman" panose="02020603050405020304" pitchFamily="18" charset="0"/>
                <a:cs typeface="Times New Roman" panose="02020603050405020304" pitchFamily="18" charset="0"/>
              </a:rPr>
              <a:t>С </a:t>
            </a:r>
            <a:r>
              <a:rPr lang="sr-Cyrl-CS" sz="2200" dirty="0">
                <a:latin typeface="Times New Roman" panose="02020603050405020304" pitchFamily="18" charset="0"/>
                <a:cs typeface="Times New Roman" panose="02020603050405020304" pitchFamily="18" charset="0"/>
              </a:rPr>
              <a:t>обзиром на круг субјеката које везују, обичаји могу бити </a:t>
            </a:r>
            <a:r>
              <a:rPr lang="sr-Cyrl-CS" sz="2200" i="1" dirty="0">
                <a:latin typeface="Times New Roman" panose="02020603050405020304" pitchFamily="18" charset="0"/>
                <a:cs typeface="Times New Roman" panose="02020603050405020304" pitchFamily="18" charset="0"/>
              </a:rPr>
              <a:t>општи</a:t>
            </a:r>
            <a:r>
              <a:rPr lang="sr-Cyrl-CS" sz="2200" dirty="0">
                <a:latin typeface="Times New Roman" panose="02020603050405020304" pitchFamily="18" charset="0"/>
                <a:cs typeface="Times New Roman" panose="02020603050405020304" pitchFamily="18" charset="0"/>
              </a:rPr>
              <a:t> одн. </a:t>
            </a:r>
            <a:r>
              <a:rPr lang="sr-Cyrl-CS" sz="2200" i="1" dirty="0">
                <a:latin typeface="Times New Roman" panose="02020603050405020304" pitchFamily="18" charset="0"/>
                <a:cs typeface="Times New Roman" panose="02020603050405020304" pitchFamily="18" charset="0"/>
              </a:rPr>
              <a:t>универзални </a:t>
            </a:r>
            <a:r>
              <a:rPr lang="sr-Cyrl-CS" sz="2200" dirty="0">
                <a:latin typeface="Times New Roman" panose="02020603050405020304" pitchFamily="18" charset="0"/>
                <a:cs typeface="Times New Roman" panose="02020603050405020304" pitchFamily="18" charset="0"/>
              </a:rPr>
              <a:t>(везују све чланове међународне заједнице) или </a:t>
            </a:r>
            <a:r>
              <a:rPr lang="sr-Cyrl-CS" sz="2200" i="1" dirty="0">
                <a:latin typeface="Times New Roman" panose="02020603050405020304" pitchFamily="18" charset="0"/>
                <a:cs typeface="Times New Roman" panose="02020603050405020304" pitchFamily="18" charset="0"/>
              </a:rPr>
              <a:t>посебни </a:t>
            </a:r>
            <a:r>
              <a:rPr lang="sr-Cyrl-CS" sz="2200" dirty="0">
                <a:latin typeface="Times New Roman" panose="02020603050405020304" pitchFamily="18" charset="0"/>
                <a:cs typeface="Times New Roman" panose="02020603050405020304" pitchFamily="18" charset="0"/>
              </a:rPr>
              <a:t>одн. партикуларни,  регионални (везују само државе које припадају неком ужем кругу).</a:t>
            </a:r>
            <a:endParaRPr lang="en-US" sz="2200" dirty="0">
              <a:latin typeface="Times New Roman" panose="02020603050405020304" pitchFamily="18" charset="0"/>
              <a:cs typeface="Times New Roman" panose="02020603050405020304" pitchFamily="18" charset="0"/>
            </a:endParaRPr>
          </a:p>
          <a:p>
            <a:pPr>
              <a:spcBef>
                <a:spcPts val="0"/>
              </a:spcBef>
              <a:spcAft>
                <a:spcPts val="600"/>
              </a:spcAft>
            </a:pPr>
            <a:r>
              <a:rPr lang="sr-Cyrl-CS" sz="2200" dirty="0">
                <a:latin typeface="Times New Roman" panose="02020603050405020304" pitchFamily="18" charset="0"/>
                <a:cs typeface="Times New Roman" panose="02020603050405020304" pitchFamily="18" charset="0"/>
              </a:rPr>
              <a:t>Посебни се даље могу поделити на </a:t>
            </a:r>
            <a:r>
              <a:rPr lang="sr-Cyrl-CS" sz="2200" i="1" dirty="0">
                <a:latin typeface="Times New Roman" panose="02020603050405020304" pitchFamily="18" charset="0"/>
                <a:cs typeface="Times New Roman" panose="02020603050405020304" pitchFamily="18" charset="0"/>
              </a:rPr>
              <a:t> локалне </a:t>
            </a:r>
            <a:r>
              <a:rPr lang="sr-Cyrl-CS" sz="2200" dirty="0">
                <a:latin typeface="Times New Roman" panose="02020603050405020304" pitchFamily="18" charset="0"/>
                <a:cs typeface="Times New Roman" panose="02020603050405020304" pitchFamily="18" charset="0"/>
              </a:rPr>
              <a:t>(између само 2 земље)</a:t>
            </a:r>
            <a:r>
              <a:rPr lang="sr-Cyrl-CS" sz="2200" i="1" dirty="0">
                <a:latin typeface="Times New Roman" panose="02020603050405020304" pitchFamily="18" charset="0"/>
                <a:cs typeface="Times New Roman" panose="02020603050405020304" pitchFamily="18" charset="0"/>
              </a:rPr>
              <a:t>, регионалне </a:t>
            </a:r>
            <a:r>
              <a:rPr lang="sr-Cyrl-CS" sz="2200" dirty="0">
                <a:latin typeface="Times New Roman" panose="02020603050405020304" pitchFamily="18" charset="0"/>
                <a:cs typeface="Times New Roman" panose="02020603050405020304" pitchFamily="18" charset="0"/>
              </a:rPr>
              <a:t> (везују само државе одређеног подручја) и </a:t>
            </a:r>
            <a:r>
              <a:rPr lang="sr-Cyrl-CS" sz="2200" i="1" dirty="0">
                <a:latin typeface="Times New Roman" panose="02020603050405020304" pitchFamily="18" charset="0"/>
                <a:cs typeface="Times New Roman" panose="02020603050405020304" pitchFamily="18" charset="0"/>
              </a:rPr>
              <a:t>посебне у ужем смислу </a:t>
            </a:r>
            <a:r>
              <a:rPr lang="sr-Cyrl-CS" sz="2200" dirty="0">
                <a:latin typeface="Times New Roman" panose="02020603050405020304" pitchFamily="18" charset="0"/>
                <a:cs typeface="Times New Roman" panose="02020603050405020304" pitchFamily="18" charset="0"/>
              </a:rPr>
              <a:t> (везују државе које не припадају истом региону, али су на </a:t>
            </a:r>
            <a:r>
              <a:rPr lang="sr-Cyrl-CS" sz="2200" dirty="0" smtClean="0">
                <a:latin typeface="Times New Roman" panose="02020603050405020304" pitchFamily="18" charset="0"/>
                <a:cs typeface="Times New Roman" panose="02020603050405020304" pitchFamily="18" charset="0"/>
              </a:rPr>
              <a:t>други </a:t>
            </a:r>
            <a:r>
              <a:rPr lang="sr-Cyrl-CS" sz="2200" dirty="0">
                <a:latin typeface="Times New Roman" panose="02020603050405020304" pitchFamily="18" charset="0"/>
                <a:cs typeface="Times New Roman" panose="02020603050405020304" pitchFamily="18" charset="0"/>
              </a:rPr>
              <a:t>начин повезане – кроз чланство у истој међународној организацији, истом међународном уговору итд.).</a:t>
            </a:r>
            <a:endParaRPr lang="en-US" sz="2200" dirty="0">
              <a:latin typeface="Times New Roman" panose="02020603050405020304" pitchFamily="18" charset="0"/>
              <a:cs typeface="Times New Roman" panose="02020603050405020304" pitchFamily="18" charset="0"/>
            </a:endParaRPr>
          </a:p>
          <a:p>
            <a:pPr>
              <a:spcBef>
                <a:spcPts val="0"/>
              </a:spcBef>
              <a:spcAft>
                <a:spcPts val="600"/>
              </a:spcAft>
            </a:pPr>
            <a:r>
              <a:rPr lang="sr-Cyrl-CS" sz="2200" dirty="0">
                <a:latin typeface="Times New Roman" panose="02020603050405020304" pitchFamily="18" charset="0"/>
                <a:cs typeface="Times New Roman" panose="02020603050405020304" pitchFamily="18" charset="0"/>
              </a:rPr>
              <a:t>Посебни обичаји су заправо прећутни споразуми између ограниченог круга субјеката и личе на уговоре у усменој форми.</a:t>
            </a:r>
            <a:endParaRPr lang="en-US" sz="2200" dirty="0">
              <a:latin typeface="Times New Roman" panose="02020603050405020304" pitchFamily="18" charset="0"/>
              <a:cs typeface="Times New Roman" panose="02020603050405020304" pitchFamily="18" charset="0"/>
            </a:endParaRPr>
          </a:p>
          <a:p>
            <a:pPr>
              <a:spcBef>
                <a:spcPts val="0"/>
              </a:spcBef>
              <a:spcAft>
                <a:spcPts val="600"/>
              </a:spcAft>
            </a:pPr>
            <a:r>
              <a:rPr lang="sr-Cyrl-CS" sz="2200" dirty="0">
                <a:latin typeface="Times New Roman" panose="02020603050405020304" pitchFamily="18" charset="0"/>
                <a:cs typeface="Times New Roman" panose="02020603050405020304" pitchFamily="18" charset="0"/>
              </a:rPr>
              <a:t>У прошлости су обичајна правна правила могла да настану само између држава, али данас у томе могу да учествују и међународне организације</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37188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1103</TotalTime>
  <Words>2809</Words>
  <Application>Microsoft Office PowerPoint</Application>
  <PresentationFormat>On-screen Show (4:3)</PresentationFormat>
  <Paragraphs>149</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Clarity</vt:lpstr>
      <vt:lpstr>   МЕЂУНАРОДНО јавно право </vt:lpstr>
      <vt:lpstr>1. Материјални извора међународног права</vt:lpstr>
      <vt:lpstr> 2. Формални извори  </vt:lpstr>
      <vt:lpstr>3. Хијерархијски однос разних извора</vt:lpstr>
      <vt:lpstr>  4. Међусобни однос између разних уговора одн. обичаја  </vt:lpstr>
      <vt:lpstr>5. Значај осталих извора</vt:lpstr>
      <vt:lpstr>6. Место Повеље УН</vt:lpstr>
      <vt:lpstr>7. Обичајна правна правила</vt:lpstr>
      <vt:lpstr>8. Врсте обичајних правних правила</vt:lpstr>
      <vt:lpstr>9. Елементи обичаја</vt:lpstr>
      <vt:lpstr>10. Општа пракса</vt:lpstr>
      <vt:lpstr>11. Свест о правној обавезности </vt:lpstr>
      <vt:lpstr>12. Доказивање обичаја</vt:lpstr>
      <vt:lpstr>13. Обавезност обичаја </vt:lpstr>
      <vt:lpstr> 14. Обавезност општих обичаја  </vt:lpstr>
      <vt:lpstr>15. Обавезност посебних (регионалних) обичаја</vt:lpstr>
      <vt:lpstr>16. Гашење и промена међународних обичаја</vt:lpstr>
      <vt:lpstr>17. Појам међународних уговора</vt:lpstr>
      <vt:lpstr>18. Функције уговора</vt:lpstr>
      <vt:lpstr>19. Врсте уговора</vt:lpstr>
      <vt:lpstr>20. Двострани и вишестрани уговори</vt:lpstr>
      <vt:lpstr>21. Општи и посебни уговори</vt:lpstr>
      <vt:lpstr>22. Легислативни и контрактуелни уговори</vt:lpstr>
      <vt:lpstr>23. Подела уговора према предмету</vt:lpstr>
      <vt:lpstr>24. Отворени, полуотворени и затворени уговори</vt:lpstr>
      <vt:lpstr>25. Трајни и уговори ограниченог трајања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Pojam ljudskih prava</dc:title>
  <dc:creator>Acer</dc:creator>
  <cp:lastModifiedBy>Dragan</cp:lastModifiedBy>
  <cp:revision>188</cp:revision>
  <dcterms:created xsi:type="dcterms:W3CDTF">2020-09-26T09:10:50Z</dcterms:created>
  <dcterms:modified xsi:type="dcterms:W3CDTF">2020-11-06T11:27:38Z</dcterms:modified>
</cp:coreProperties>
</file>