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notesMasterIdLst>
    <p:notesMasterId r:id="rId12"/>
  </p:notesMasterIdLst>
  <p:sldIdLst>
    <p:sldId id="256" r:id="rId2"/>
    <p:sldId id="257" r:id="rId3"/>
    <p:sldId id="258" r:id="rId4"/>
    <p:sldId id="265" r:id="rId5"/>
    <p:sldId id="264" r:id="rId6"/>
    <p:sldId id="262" r:id="rId7"/>
    <p:sldId id="259" r:id="rId8"/>
    <p:sldId id="261" r:id="rId9"/>
    <p:sldId id="260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44" autoAdjust="0"/>
    <p:restoredTop sz="94343" autoAdjust="0"/>
  </p:normalViewPr>
  <p:slideViewPr>
    <p:cSldViewPr>
      <p:cViewPr>
        <p:scale>
          <a:sx n="81" d="100"/>
          <a:sy n="81" d="100"/>
        </p:scale>
        <p:origin x="-1008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440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B9431-8FC0-448E-A388-111B7A00A45D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CE58B0-6C6E-434D-9FF4-A194A7F6D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491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E58B0-6C6E-434D-9FF4-A194A7F6D68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646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FBB6-6FC1-40B7-AB27-32FC342D9861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39EC-0808-407F-9324-CAE991B2AF9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FBB6-6FC1-40B7-AB27-32FC342D9861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39EC-0808-407F-9324-CAE991B2AF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FBB6-6FC1-40B7-AB27-32FC342D9861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39EC-0808-407F-9324-CAE991B2AF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FBB6-6FC1-40B7-AB27-32FC342D9861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39EC-0808-407F-9324-CAE991B2AF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FBB6-6FC1-40B7-AB27-32FC342D9861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39EC-0808-407F-9324-CAE991B2AF9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FBB6-6FC1-40B7-AB27-32FC342D9861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39EC-0808-407F-9324-CAE991B2AF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FBB6-6FC1-40B7-AB27-32FC342D9861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39EC-0808-407F-9324-CAE991B2AF92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FBB6-6FC1-40B7-AB27-32FC342D9861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39EC-0808-407F-9324-CAE991B2AF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FBB6-6FC1-40B7-AB27-32FC342D9861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39EC-0808-407F-9324-CAE991B2AF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FBB6-6FC1-40B7-AB27-32FC342D9861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39EC-0808-407F-9324-CAE991B2AF9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FBB6-6FC1-40B7-AB27-32FC342D9861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39EC-0808-407F-9324-CAE991B2AF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98CFBB6-6FC1-40B7-AB27-32FC342D9861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B7639EC-0808-407F-9324-CAE991B2AF9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krivokapicboris@yahoo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2133600"/>
          </a:xfrm>
        </p:spPr>
        <p:txBody>
          <a:bodyPr/>
          <a:lstStyle/>
          <a:p>
            <a:pPr algn="ctr"/>
            <a: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МЕЂУНАРОДНА </a:t>
            </a:r>
            <a:b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људскА права</a:t>
            </a:r>
            <a:b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8600" cy="22860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sr-Cyrl-RS" sz="3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sr-Cyrl-RS" sz="3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ИЗВОРИ МЕЂУНАРОДНИХ ЉУДСКИХ ПРАВА</a:t>
            </a:r>
            <a:r>
              <a:rPr lang="sr-Latn-RS" sz="3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</a:t>
            </a:r>
            <a:r>
              <a:rPr lang="sr-Latn-RS" sz="3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sr-Cyrl-RS" sz="36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600" dirty="0"/>
              <a:t>Проф. др Борис Кривокапић: </a:t>
            </a:r>
            <a:r>
              <a:rPr lang="ru-RU" sz="2600" dirty="0">
                <a:hlinkClick r:id="rId2"/>
              </a:rPr>
              <a:t>krivokapicboris@yahoo.com</a:t>
            </a:r>
            <a:endParaRPr lang="ru-RU" sz="2600" dirty="0"/>
          </a:p>
          <a:p>
            <a:pPr algn="ctr"/>
            <a:r>
              <a:rPr lang="ru-RU" sz="2600" dirty="0"/>
              <a:t>064 22 00 907</a:t>
            </a:r>
          </a:p>
          <a:p>
            <a:pPr algn="ctr"/>
            <a:endParaRPr lang="sr-Cyrl-RS" sz="36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sz="59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647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Одлуке наддржавних међународних организација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pPr algn="just"/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Посебан значај имају одлуке тзв. наддржавних организација, као што је Европска унија. </a:t>
            </a:r>
            <a:endParaRPr lang="sr-Cyrl-R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Неке </a:t>
            </a:r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 њих су правно обавезујуће за чланице, али и друге субјекте на које се односе, укључујући правна и физичка лица, и непосредно се (без ратификације) примењују у свакој чланици.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90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Општа правна начела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Autofit/>
          </a:bodyPr>
          <a:lstStyle/>
          <a:p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 су апстрактне норме које настају и примењују се у унутрашњим порецима држава.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Примери су: правило да нико не може на другога пренети више права н его што сам </a:t>
            </a:r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има</a:t>
            </a:r>
            <a:r>
              <a:rPr lang="sr-Latn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начело да нико не може бити судија у свом </a:t>
            </a: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спору</a:t>
            </a:r>
            <a:r>
              <a:rPr lang="sr-Latn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начело пресуђене </a:t>
            </a: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ствари</a:t>
            </a:r>
            <a:r>
              <a:rPr lang="sr-Latn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начело да млађи шропис укида </a:t>
            </a: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старији</a:t>
            </a:r>
            <a:r>
              <a:rPr lang="sr-Latn-C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sr-Latn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начело да нико није крив док се не докаже супротно; </a:t>
            </a: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начела </a:t>
            </a:r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застарелости, </a:t>
            </a: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злоупотреби </a:t>
            </a:r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 итд.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Према чл. 38/1 Статута Међународног суда правде општа начела просвећених народа  спадају у главне формалне изворе међународног права. </a:t>
            </a:r>
            <a:endParaRPr lang="sr-Cyrl-C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 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решење је усвојено да би се омогућило да се правне празнине у међународном праву попуне оним правилима која су заједничка свим или скоро свим националним правним порецима држава.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Данас је међународно право толико развијено да нема правних празнина које се не би могле попунити другим средствима, без прибегавања овим начелима.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9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Општа начела међународног права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229600" cy="6019800"/>
          </a:xfrm>
        </p:spPr>
        <p:txBody>
          <a:bodyPr>
            <a:noAutofit/>
          </a:bodyPr>
          <a:lstStyle/>
          <a:p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 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 општа правила међународног права, а не унутрашњих права држава.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Настала су у 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међународној </a:t>
            </a:r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пракси. Део су 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међународног обичајног </a:t>
            </a:r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права, а нека су додатно дефинисана међународним 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уговорима</a:t>
            </a:r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Нпр. начело 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суверене једнакости држава, начело мирног решавања међународних спорова, начело неприкосновености дипломатских представника; итд.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Има 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 </a:t>
            </a:r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материји људских права. </a:t>
            </a:r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Нпр. начело 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самоопредељења народа; начела о забрани геноцида, мучења, дискриминације, ропства итд.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 су заправо најважнији међународноправни универзални обичаји. 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 значи: 1) да су </a:t>
            </a:r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обавезни 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све </a:t>
            </a:r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да сва остала </a:t>
            </a:r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морају 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бити у складу са њима</a:t>
            </a:r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Имају већу 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правну снагу од општих начела признатих од стране просвећених народа.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Потврда да неко правило спада у ова начела 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налази се у легислативним уговорима, пракси међународних судова, одлукама међународних организација итд.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469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Појам и врсте једностраних аката држава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Autofit/>
          </a:bodyPr>
          <a:lstStyle/>
          <a:p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 су једностране изјаве воље које се могу приписати конкретној држави зато што потичу од њених надлежних органа (парламент, шеф државе, </a:t>
            </a:r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влада) 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дате су да би произвеле </a:t>
            </a:r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одређене међународноправне 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последице.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Једнострани акти држава могу бити: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sr-Cyrl-C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материјални 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одређени поступци, нпр. анексија, протеривање неког лица, уништавање неког предмета итд. или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sr-Cyrl-C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правни 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прописи државе: њени устав, закони итд.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Иако могу бити  важни, материјални акти нису формални извори права, па ни међународног права.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Када је реч о формалним, насупрот унутрашњем праву односне државе, где су извори њеног права, они нису извори права других држава нити међународног права.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Државе не могу шризнати себи тим путем нова права нити могу наметнути обавезе другим државама. То је и логично јер су државе суверене и равноправне.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299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Једнострани акти држава као извори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Autofit/>
          </a:bodyPr>
          <a:lstStyle/>
          <a:p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Изузетно 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формални једнострани акти </a:t>
            </a:r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држава могу ипак бити 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извор међународног права.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Наиме, држава 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 да </a:t>
            </a:r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једностраном 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изјавом </a:t>
            </a:r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преузме међународноправне 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обавезе, исто као </a:t>
            </a:r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међународним 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уговором. </a:t>
            </a:r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</a:t>
            </a:r>
            <a:r>
              <a:rPr lang="sr-Latn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светског рата неке државе декларацијама упућеним Друштву народа преузеле </a:t>
            </a:r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обавезу 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заштите националних мањина.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Могуће је и да 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међународни </a:t>
            </a:r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суд примењује 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решења националног права </a:t>
            </a:r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држава. То 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предвиђа </a:t>
            </a:r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чл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21 Римског статута Међународног кривичног суда. Он овлашћује Суд да у недостатку других извора, под одређеним условима примењује националне законе држава које би иначе имале надлежност над злочином.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Ипак, када Суд на 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основу таквог решења примени национално право државе, тиме ти прописи нису постали извор међународног права. Извор је и даље </a:t>
            </a:r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Римски статут. Суд 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 примењује правно правило (решење) које је садржано у унутрашњем пропису и то зато што га на то упућује односни међународни уговор, дакле – међународно право.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29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Одлуке међународних организација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Autofit/>
          </a:bodyPr>
          <a:lstStyle/>
          <a:p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 су њихови 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једнострани акти. Њих, у границама свох делокруга </a:t>
            </a:r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усвајају 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надлежни органи организације</a:t>
            </a:r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Деле се на 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две групе: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sr-Cyrl-C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Опште и појединачне. – 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Доба се врши према томе да ли одлуке имају општи и трајан карактер или се тичу конкретног </a:t>
            </a:r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случаја.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Опште одлуке су разни правилници, правила процедуре итд., а појединачне оне о именовању функционера организације, формирању помоћног органа итд.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C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Унутрашње и према спољном свету. – 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Неке одлуке тичу се унутрашњих питања организације – именовања функционера, усвајања буџета итд. Друге су упућене спољном свету – препорука о мирном решењу спора, одлука о пружању техничке и друге помоћи некој држави итд</a:t>
            </a:r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29449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382000" cy="124936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Обавезност одлука међународних организација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8962"/>
            <a:ext cx="8229600" cy="2713038"/>
          </a:xfrm>
        </p:spPr>
        <p:txBody>
          <a:bodyPr>
            <a:noAutofit/>
          </a:bodyPr>
          <a:lstStyle/>
          <a:p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ависи 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 низа фактора, као што су обим права која су државе пренеле на организацију, овлашћења која су статутом поверена конкретном органу итд. Сваки случај треба ценити посебно</a:t>
            </a:r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Cyrl-R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Неке одлуке 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међународних организација обавезне </a:t>
            </a:r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 за 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субјекте којима су упућене, што значи да представљају посебну врсти извора међународног права.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C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951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Појединачне одлуке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092"/>
            <a:ext cx="8229600" cy="5364708"/>
          </a:xfrm>
        </p:spPr>
        <p:txBody>
          <a:bodyPr>
            <a:noAutofit/>
          </a:bodyPr>
          <a:lstStyle/>
          <a:p>
            <a:endParaRPr lang="sr-Cyrl-R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Неке </a:t>
            </a:r>
            <a:r>
              <a:rPr lang="sr-Cyrl-C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појединачне 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одлуке обавезне за оне којима су упућене.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Чак и када је унутрашња (тиче се живота саме организације) одлука може бити од значаја за заштиту људских права. Нпр. одлука Генералне скупштине о именовању функционера који ће руководити органом или телом специјализованим за заштиту људских права.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Појединачне одлуке могу бити упућене и спољном свету. Нпр. резолуција Савета безбедности УН којом се против неке државе или лица уводе међународне санкције због тешког кршења људских права.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14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Опште одлуке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6019800"/>
          </a:xfrm>
        </p:spPr>
        <p:txBody>
          <a:bodyPr>
            <a:noAutofit/>
          </a:bodyPr>
          <a:lstStyle/>
          <a:p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Већина општих одлука међународних организација, </a:t>
            </a: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није </a:t>
            </a:r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правно обавезујућа. То важи и за резолуције Генералне скуине УН</a:t>
            </a: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Ипак, постоје изузеци.</a:t>
            </a:r>
          </a:p>
          <a:p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Обавезне су опште одлуке највиших органа организације које се тичу њеног унутрашњег живота. Нпр. одлука Генералне скупштине УН којом се оснива помоћни орган, надлежног за заштиту људских права и истовремено уређују питања која се тичу његовог начина рада и функционисања.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Понекад и </a:t>
            </a:r>
            <a:r>
              <a:rPr lang="sr-Cyrl-C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опште одлуке </a:t>
            </a:r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које су упућене спољном свету могу бити правно </a:t>
            </a: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обавезујуће. </a:t>
            </a:r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Нпр. резолуције Савета безбедности којима су основани кривични трибунали за бившу Југославију и Руанду и усвојени њихови </a:t>
            </a: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статути којима су прецизирани њихов начин рада,  обавезе држава да сарађују са њима итд.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када </a:t>
            </a:r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нису обавезујуће, неке </a:t>
            </a: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одлуке </a:t>
            </a:r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имају велики значај зато што доприносе настанку међународноправних обичаја или су доказ о његовом постојању. Нпр. Универзална декларација о људским правима (1948) Генералне скупштине УН. 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68371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877</TotalTime>
  <Words>1126</Words>
  <Application>Microsoft Office PowerPoint</Application>
  <PresentationFormat>On-screen Show (4:3)</PresentationFormat>
  <Paragraphs>52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Clarity</vt:lpstr>
      <vt:lpstr>          МЕЂУНАРОДНА  људскА права </vt:lpstr>
      <vt:lpstr>1. Општа правна начела </vt:lpstr>
      <vt:lpstr>2. Општа начела међународног права</vt:lpstr>
      <vt:lpstr>3. Појам и врсте једностраних аката држава</vt:lpstr>
      <vt:lpstr>4. Једнострани акти држава као извори</vt:lpstr>
      <vt:lpstr>5. Одлуке међународних организација</vt:lpstr>
      <vt:lpstr>6. Обавезност одлука међународних организација</vt:lpstr>
      <vt:lpstr>7. Појединачне одлуке</vt:lpstr>
      <vt:lpstr>8. Опште одлуке</vt:lpstr>
      <vt:lpstr>9. Одлуке наддржавних међународних организација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Pojam ljudskih prava</dc:title>
  <dc:creator>Acer</dc:creator>
  <cp:lastModifiedBy>Dragan</cp:lastModifiedBy>
  <cp:revision>89</cp:revision>
  <dcterms:created xsi:type="dcterms:W3CDTF">2020-09-26T09:10:50Z</dcterms:created>
  <dcterms:modified xsi:type="dcterms:W3CDTF">2020-11-06T11:17:03Z</dcterms:modified>
</cp:coreProperties>
</file>