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22"/>
  </p:notesMasterIdLst>
  <p:sldIdLst>
    <p:sldId id="256" r:id="rId2"/>
    <p:sldId id="257" r:id="rId3"/>
    <p:sldId id="258" r:id="rId4"/>
    <p:sldId id="265" r:id="rId5"/>
    <p:sldId id="264" r:id="rId6"/>
    <p:sldId id="262" r:id="rId7"/>
    <p:sldId id="259" r:id="rId8"/>
    <p:sldId id="261" r:id="rId9"/>
    <p:sldId id="260" r:id="rId10"/>
    <p:sldId id="266" r:id="rId11"/>
    <p:sldId id="27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1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71" autoAdjust="0"/>
    <p:restoredTop sz="94343" autoAdjust="0"/>
  </p:normalViewPr>
  <p:slideViewPr>
    <p:cSldViewPr>
      <p:cViewPr>
        <p:scale>
          <a:sx n="81" d="100"/>
          <a:sy n="81" d="100"/>
        </p:scale>
        <p:origin x="-1008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40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B9431-8FC0-448E-A388-111B7A00A45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E58B0-6C6E-434D-9FF4-A194A7F6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91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E58B0-6C6E-434D-9FF4-A194A7F6D6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46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98CFBB6-6FC1-40B7-AB27-32FC342D986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B7639EC-0808-407F-9324-CAE991B2AF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rivokapicboris@yaho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2514600"/>
          </a:xfrm>
        </p:spPr>
        <p:txBody>
          <a:bodyPr/>
          <a:lstStyle/>
          <a:p>
            <a:pPr algn="ctr"/>
            <a:r>
              <a:rPr lang="sr-Latn-R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МЕЂУНАРОДНО</a:t>
            </a:r>
            <a:br>
              <a:rPr lang="sr-Cyrl-R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јавно право</a:t>
            </a:r>
            <a:r>
              <a:rPr lang="sr-Cyrl-RS" sz="40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2286000"/>
          </a:xfrm>
        </p:spPr>
        <p:txBody>
          <a:bodyPr>
            <a:normAutofit fontScale="25000" lnSpcReduction="20000"/>
          </a:bodyPr>
          <a:lstStyle/>
          <a:p>
            <a:endParaRPr lang="sr-Latn-RS" dirty="0" smtClean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dirty="0" smtClean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dirty="0" smtClean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RS" dirty="0" smtClean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RS" sz="144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Latn-RS" sz="144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RS" sz="144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ОСОБЕНОСТИ </a:t>
            </a:r>
            <a:endParaRPr lang="sr-Latn-RS" sz="14400" b="1" dirty="0" smtClean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RS" sz="144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МЕЂУНАРОДНОГ</a:t>
            </a:r>
            <a:r>
              <a:rPr lang="sr-Latn-RS" sz="144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4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</a:t>
            </a:r>
            <a:endParaRPr lang="en-US" sz="14400" b="1" dirty="0" smtClean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9600" dirty="0"/>
              <a:t>Проф. др Борис Кривокапић: </a:t>
            </a:r>
            <a:r>
              <a:rPr lang="ru-RU" sz="9600" dirty="0">
                <a:hlinkClick r:id="rId2"/>
              </a:rPr>
              <a:t>krivokapicboris@yahoo.com</a:t>
            </a:r>
            <a:endParaRPr lang="ru-RU" sz="9600" dirty="0"/>
          </a:p>
          <a:p>
            <a:pPr algn="ctr"/>
            <a:r>
              <a:rPr lang="ru-RU" sz="9600" dirty="0"/>
              <a:t>064 22 00 907</a:t>
            </a:r>
          </a:p>
          <a:p>
            <a:pPr algn="ctr"/>
            <a:endParaRPr lang="en-US" sz="14400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RS" sz="144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14400" b="1" dirty="0" smtClean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indent="-1371600" algn="ctr">
              <a:buAutoNum type="arabicPeriod"/>
            </a:pPr>
            <a:endParaRPr lang="sr-Latn-RS" sz="14400" b="1" dirty="0" smtClean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647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1219200"/>
          </a:xfrm>
        </p:spPr>
        <p:txBody>
          <a:bodyPr>
            <a:normAutofit/>
          </a:bodyPr>
          <a:lstStyle/>
          <a:p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Појам санкције</a:t>
            </a:r>
            <a:endParaRPr lang="en-US" sz="3600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Autofit/>
          </a:bodyPr>
          <a:lstStyle/>
          <a:p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Санкција се дефинише на два начина: </a:t>
            </a:r>
            <a:endParaRPr lang="sr-Cyrl-R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као део правне норме који садржи правило о примени прописане принудне мере (неког зла) према прекршиоцу те норме, или </a:t>
            </a:r>
            <a:endParaRPr lang="sr-Cyrl-R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као сама ппринудна мера коју према прекршиоцу норме предузима надлежни орган.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Сврха санкције је да обезбеди доследно поштовање односне норме, а у крајњој линији читавог правног поретка.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Везано само за међународно право, санкцију можемо дефинисати као принудну меру која се, на основу међународног права, предузима против субјекта који је прекршио то право.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90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8763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r-Cyrl-CS" sz="14400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sr-Cyrl-CS" sz="144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Санкција као део међународног права</a:t>
            </a:r>
          </a:p>
          <a:p>
            <a:pPr marL="0" indent="0">
              <a:buNone/>
            </a:pPr>
            <a:endParaRPr lang="sr-Cyrl-CS" sz="3500" b="1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Многа правила међународног права </a:t>
            </a:r>
            <a:r>
              <a:rPr lang="sr-Cyrl-R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нису </a:t>
            </a:r>
            <a:r>
              <a:rPr lang="sr-Cyrl-R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санкционисана тј. у случају </a:t>
            </a:r>
            <a:r>
              <a:rPr lang="sr-Cyrl-R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кршења </a:t>
            </a:r>
            <a:r>
              <a:rPr lang="sr-Cyrl-R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постоји могућност принудног извршења.</a:t>
            </a: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Међутим, </a:t>
            </a:r>
            <a:r>
              <a:rPr lang="sr-Cyrl-R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у </a:t>
            </a:r>
            <a:r>
              <a:rPr lang="sr-Cyrl-R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правним порецима држава </a:t>
            </a:r>
            <a:r>
              <a:rPr lang="sr-Cyrl-R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правних </a:t>
            </a:r>
            <a:r>
              <a:rPr lang="sr-Cyrl-R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која немају </a:t>
            </a:r>
            <a:r>
              <a:rPr lang="sr-Cyrl-R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ефикасну </a:t>
            </a:r>
            <a:r>
              <a:rPr lang="sr-Cyrl-R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правну </a:t>
            </a:r>
            <a:r>
              <a:rPr lang="sr-Cyrl-R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санкцију - то </a:t>
            </a:r>
            <a:r>
              <a:rPr lang="sr-Cyrl-R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sr-Cyrl-R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</a:t>
            </a:r>
            <a:r>
              <a:rPr lang="sr-Cyrl-R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рећи за низ норми породичног, наследног, па </a:t>
            </a:r>
            <a:r>
              <a:rPr lang="sr-Cyrl-R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R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уставног права.</a:t>
            </a: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 проблем је што и </a:t>
            </a:r>
            <a:r>
              <a:rPr lang="sr-Cyrl-R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када су </a:t>
            </a:r>
            <a:r>
              <a:rPr lang="sr-Cyrl-R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предвиђене</a:t>
            </a:r>
            <a:r>
              <a:rPr lang="sr-Cyrl-R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санкције међународног права се не примењују увек </a:t>
            </a:r>
            <a:r>
              <a:rPr lang="sr-Cyrl-R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R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пракси. </a:t>
            </a:r>
            <a:r>
              <a:rPr lang="sr-Cyrl-R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Разлог </a:t>
            </a:r>
            <a:r>
              <a:rPr lang="sr-Cyrl-R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зашто се у таквим приликама према прекршиоцу не предузима санкција је настојање да се избегне веће зло (нпр. велики рат</a:t>
            </a:r>
            <a:r>
              <a:rPr lang="sr-Cyrl-R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Међутим, и у </a:t>
            </a:r>
            <a:r>
              <a:rPr lang="sr-Cyrl-R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свакој држави се могу наћи примери некажњеног кршења домаћих закона, па и устава. Па ипак нико не тврди да у тој држави не постоје или нису ефикасне правне санкције. Такве ствари се доживљавају као ексцесне појаве, као болести друштва које су саставни део живота</a:t>
            </a:r>
            <a:r>
              <a:rPr lang="sr-Cyrl-R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R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Највећи </a:t>
            </a:r>
            <a:r>
              <a:rPr lang="sr-Cyrl-R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број међународноправних норми има </a:t>
            </a:r>
            <a:r>
              <a:rPr lang="sr-Cyrl-R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санкцију и те санкције се у </a:t>
            </a:r>
            <a:r>
              <a:rPr lang="sr-Cyrl-R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највећем броју случајева </a:t>
            </a:r>
            <a:r>
              <a:rPr lang="sr-Cyrl-R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ефикасно </a:t>
            </a:r>
            <a:r>
              <a:rPr lang="sr-Cyrl-R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примењују у пракси.</a:t>
            </a: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CS" b="1" dirty="0" smtClean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200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sr-Cyrl-CS" sz="3600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Улога санкција</a:t>
            </a:r>
            <a:endParaRPr lang="en-US" sz="3600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48200"/>
          </a:xfrm>
        </p:spPr>
        <p:txBody>
          <a:bodyPr>
            <a:normAutofit fontScale="92500" lnSpcReduction="20000"/>
          </a:bodyPr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 правне санкције имају троструку улогу, јер служе: 1) кажњавању прекршилаца (репресији), 2) одвраћању могућег прекршиоца (превенцији) и 3) накнади причињенњ материјалне и моралне штете (сатисфакцији).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Репресија. –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Сматра се да је праведно да онај ко је прекршио правну норму (правило понашања) буде због тога кажњен. Без тога би норма престала да буде правна обавеза и претворила би се у неку врсту препоруке која никога не обавезује.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Превенција. –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Стављањем у изглед да кршење норме повлачи примену санкције (да ће прекршиоцу бити нанео одређено зло) опомињу се сви да одустану од кршења те норме.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Сатисфакција. –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Ако је норма прекршена, сатисфакција има и функцију накнаде штете – материјалне и моралне. Так нпр. жртви неког злочина против човечности какво-такво задовољење (сатисфакцију) представља сазнање да је злочинац примерено кажњен.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74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sr-Cyrl-RS" sz="3600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sr-Cyrl-CS" sz="3600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Врсте санкција с обзиром на то против кога су уперене</a:t>
            </a:r>
            <a:endParaRPr lang="en-US" sz="3600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endParaRPr lang="sr-Cyrl-R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Санкције међународног права су најчешће усмерене против држава.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Међутим, оне могу бити примењене и против међународних органиација и других субјеката, као што су политичке организације, покрети, групе, па чак и појединци.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50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Autofit/>
          </a:bodyPr>
          <a:lstStyle/>
          <a:p>
            <a:r>
              <a:rPr lang="sr-Cyrl-RS" sz="3600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sr-Cyrl-CS" sz="3600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Врсте санкција с обзиром на природу мера у којима се састоје</a:t>
            </a:r>
            <a:endParaRPr lang="en-US" sz="3600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552" y="1371600"/>
            <a:ext cx="8395648" cy="6629400"/>
          </a:xfrm>
        </p:spPr>
        <p:txBody>
          <a:bodyPr>
            <a:noAutofit/>
          </a:bodyPr>
          <a:lstStyle/>
          <a:p>
            <a:r>
              <a:rPr lang="sr-Cyrl-R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Правно-политичке –</a:t>
            </a:r>
            <a:r>
              <a:rPr lang="sr-Cyrl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морално-политичка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осуда (нпр. од стране Генералне скупштине УН), суспензија чланских права у међународној организацији, итд.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Дипломатске</a:t>
            </a:r>
            <a:r>
              <a:rPr lang="sr-Cyrl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протести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повлачење амбасадора, протеривање страног дипломате, прекид дипломатских односа итд.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Економске</a:t>
            </a:r>
            <a:r>
              <a:rPr lang="sr-Cyrl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економска блокада, ембарго, бојкот, замрзавање средстава на рачунима банака, одбијање давања кредита итд.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Војне. –</a:t>
            </a:r>
            <a:r>
              <a:rPr lang="sr-Cyrl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забрана испоруке оружја и војне опреме, поморска блокада, демонстрација, употреба оружаних снага.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Кривичноправне. –</a:t>
            </a:r>
            <a:r>
              <a:rPr lang="sr-Cyrl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ажњавање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учинилаца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међународних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кривичних дела, као што су ратни злочини, злочини против човечности, геноцид, пиратство итд. Посебно су интересантне када се врше од стране међународног кривичног суда.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Остале санкције.</a:t>
            </a:r>
            <a:r>
              <a:rPr lang="sr-Cyrl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Раскид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међународног уговора, прекид научно-техничке и културне сарадње, саобраћајне санкције, дисциплинске санкције међународних организација према њиховим службеницима,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некривичне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санкције које државе предузимају према странцима (нпр. одбијање издавања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визе) итд.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800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sr-Cyrl-RS" sz="3600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sr-Cyrl-CS" sz="3600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Врсте санкција с обзиром на то од кога долазе</a:t>
            </a:r>
            <a:endParaRPr lang="en-US" sz="3600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038600"/>
          </a:xfrm>
        </p:spPr>
        <p:txBody>
          <a:bodyPr>
            <a:noAutofit/>
          </a:bodyPr>
          <a:lstStyle/>
          <a:p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Дуго су само државе имале право да примењују санкције. Данас могу да их примењују и други субјекти.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Најважније су: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Санкције које примењују државе;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Санкције међународних организација;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Санкције међународних судова.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196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838200"/>
            <a:ext cx="7924800" cy="693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3600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sr-Cyrl-CS" sz="3600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Санкције које примењују државе</a:t>
            </a:r>
          </a:p>
          <a:p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Државе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 надлежне да посредством свог државног апарата предузимају санкције против прекршилаца међународног права  - других држава, других субјеката, па и појединаца.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 санкције могу бити: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sr-Cyrl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кривичноправне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гоњење и кажњавање учинилаца међународних кривичних дела;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sr-Cyrl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дипломатске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протест, демарш, повлачење амбасадора итд.;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sr-Cyrl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економске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економска блокада, ембарго, бојкот, обустава или забрана давања кредита итд.;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sr-Cyrl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остале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некривичне санкције према странцима (протеривање, одбијање издавања визе итд.) и др.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endParaRPr lang="sr-Cyrl-CS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en-US" sz="8800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538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96363"/>
            <a:ext cx="8458200" cy="6714037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sr-Cyrl-R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Санкције међународних организација</a:t>
            </a:r>
          </a:p>
          <a:p>
            <a:pPr>
              <a:spcBef>
                <a:spcPts val="0"/>
              </a:spcBef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Ограничене су: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подручје међународног права за које је надлежна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организација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2) у погледу избора мера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(унапред су дефинисане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највишим правним актом организације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Санкције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изриче надлежни (статутом овлашћени) орган организације.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Називају се и </a:t>
            </a:r>
            <a:r>
              <a:rPr lang="sr-Cyrl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мултилатералним </a:t>
            </a:r>
            <a:r>
              <a:rPr lang="sr-Cyrl-R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(колективним)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могу се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састоје у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sr-Cyrl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sr-Cyrl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суспензији чланских права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права гласа, права да се буде биран у одређене органе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итд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sr-Cyrl-R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sr-Cyrl-R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искључењу из чланства</a:t>
            </a:r>
            <a:r>
              <a:rPr lang="sr-Cyrl-R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sr-Cyrl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sr-Cyrl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суспензији </a:t>
            </a:r>
            <a:r>
              <a:rPr lang="sr-Cyrl-R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помоћи државама</a:t>
            </a:r>
            <a:r>
              <a:rPr lang="sr-Cyrl-R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техничке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финансијске итд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>
              <a:spcBef>
                <a:spcPts val="0"/>
              </a:spcBef>
            </a:pPr>
            <a:r>
              <a:rPr lang="sr-Cyrl-R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sr-Cyrl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морално-политичкој осуди</a:t>
            </a:r>
            <a:r>
              <a:rPr lang="sr-Cyrl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 стране надлежног органа (нпр. путем резолуције Генерлане скупштине УН);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sr-Cyrl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предузимању принудних мера</a:t>
            </a:r>
            <a:r>
              <a:rPr lang="sr-Cyrl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мере које стоје на располагању Савет безбедности УН.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Уводе се не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чланицама, већ и државама нечланицама, устаницима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итд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па чак и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појединцима (нпр. забрана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путовања у државе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чланице, замрзавање фондова итд.)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67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Autofit/>
          </a:bodyPr>
          <a:lstStyle/>
          <a:p>
            <a:r>
              <a:rPr lang="sr-Cyrl-R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sr-Cyrl-CS" sz="3600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Санкције међународних судова</a:t>
            </a:r>
            <a:r>
              <a:rPr lang="sr-Cyrl-C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943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више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универзалних и регионалних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судова. Ту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спадају: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sr-Cyrl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судови опште надлежности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нпр. Међународни суд правде, Европски суд правде;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sr-Cyrl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специјализовани судови 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нпр. Међународни суд за право мора, Европски суд за људска права, административни судови итд.;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sr-Cyrl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арбитраже (изабрани судови)</a:t>
            </a:r>
            <a:r>
              <a:rPr lang="sr-Cyrl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sr-Cyrl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међународни кривични судови </a:t>
            </a:r>
            <a:r>
              <a:rPr lang="sr-Cyrl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 hoc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кривични судови, мешовити судови, Међународни кривични суд.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порасту је број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међународних уговора који предвиђају обавезну надлежност односног међународног суда у датој материји.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Насупрот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ранијем схватању да само државе имају процесну легитимацију пред међународним судовима,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такав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признаје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недржавним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субјектима, па чак и појединцима (нпр. Европски суд за људска права).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оснивање сталног Међународног кривичног суда је једна врста револуционарне новине.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Пресуде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међународних судова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 правно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обавезјуће.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Предвиђени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 и механизми за случај да државе одбију да изврше шресуду.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793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610600" cy="60198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sr-Cyrl-RS" sz="14400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sr-Cyrl-CS" sz="14400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CS" sz="144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Самопомоћ</a:t>
            </a:r>
          </a:p>
          <a:p>
            <a:pPr marL="0" indent="0" algn="just">
              <a:spcAft>
                <a:spcPts val="600"/>
              </a:spcAft>
              <a:buNone/>
            </a:pPr>
            <a:endParaRPr lang="sr-Cyrl-CS" sz="2200" b="1" dirty="0" smtClean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R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најширем смислу, </a:t>
            </a:r>
            <a:r>
              <a:rPr lang="sr-Cyrl-R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sr-Cyrl-R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назив за било који облик заштите својих права и интереса сопственим снагама.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ужем смислу, има се у виду коришћење принудних мера, па и ограничена употреба силе од стране државе која сматра да јој је угружен или повређен важан међународним правом заштићен интерес. 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Самопомоћ је била честа у прошлости, када међународно право и међународне институције нису били довољно развијени. Савремено међународно право није укинуло, али је ограничило самопомоћ.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 самопомоћи се деле наа 1) реторзију, 2) репресалије и 3) мере самоодбране. </a:t>
            </a:r>
            <a:endParaRPr lang="sr-Cyrl-RS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Пошто </a:t>
            </a:r>
            <a:r>
              <a:rPr lang="sr-Cyrl-R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самоодбрана посебан случај који по природи ствари превазилази санкцију, овде су интересантне мере реторзије и репресалије. Разлика се заснива на правној дозвољености разлога због кога се прибегава узвратној мери и на природи саме узвратне мере (санкције).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CS" sz="14400" b="1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endParaRPr lang="sr-Cyrl-CS" sz="8800" b="1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endParaRPr lang="en-US" sz="8800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157690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Особености међународног права</a:t>
            </a:r>
            <a:endParaRPr lang="en-US" sz="3600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8821400"/>
          </a:xfrm>
        </p:spPr>
        <p:txBody>
          <a:bodyPr>
            <a:noAutofit/>
          </a:bodyPr>
          <a:lstStyle/>
          <a:p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поређењу са унутрашњим правом држава, међународно право одликују другачији: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Субјекти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Предмет регулисања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Правни извори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Системске </a:t>
            </a:r>
            <a:r>
              <a:rPr lang="sr-Cyrl-R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особености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Основна правна начела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Природа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Правна техника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98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sr-Cyrl-RS" sz="3600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sr-Cyrl-CS" sz="3600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Реторзија</a:t>
            </a:r>
            <a:endParaRPr lang="en-US" sz="3600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2590800"/>
          </a:xfrm>
        </p:spPr>
        <p:txBody>
          <a:bodyPr>
            <a:noAutofit/>
          </a:bodyPr>
          <a:lstStyle/>
          <a:p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је назив за узвраћање једне државе, међународноправно допуштеним мерама, на поступке друге државе, који не представљају повреду међународног права, али нису у складу с пријатељским односима између држава одн. наносе штету одређеним интересима прве државе.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Своди се на одговор на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сличан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 на акте који су правно дозвољени, али које држава која на њих реагује оцењује као нељубазне, недобронамерне, некореткне, провокативне и слично.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се огледати у мерама као што су: протеривање страног дипломате, одбијање издавања визе, ускраћивање одређених повластица,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забрана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увоза одређене робе итд.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Циљ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реторзије је да се друга страна приволи на промену понашања одн. да се добије задовољење. Она се обуставља чим престану разлози (акти) који су је изазвали.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Строго узев, овде није у питању санкција међународног права, јер међународно право није ни прекршено.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071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sr-Cyrl-CS" sz="3600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Субјекти међународног права</a:t>
            </a:r>
            <a:endParaRPr lang="en-US" sz="3600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919" y="1066800"/>
            <a:ext cx="8229600" cy="3962400"/>
          </a:xfrm>
        </p:spPr>
        <p:txBody>
          <a:bodyPr>
            <a:normAutofit/>
          </a:bodyPr>
          <a:lstStyle/>
          <a:p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Субјекти унутрашњег права су физичка и правна лица и државни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органи.</a:t>
            </a:r>
          </a:p>
          <a:p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Напротив, главни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субјекти међународног права су државе и међународне организације.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46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sr-Cyrl-CS" sz="3600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регулисања</a:t>
            </a:r>
            <a:endParaRPr lang="en-US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083" y="1295400"/>
            <a:ext cx="8229600" cy="2819400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 унутрашње право уређује друштвене односе унутар појединих држава, предмет регулисања међународног права су превасходно међународни односи и то не сви, већ они јавноправног карактера.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Међународно, а не унутрашње право регулише таква питања као што су: мирно решавање међународних спорова, правни положај међународних организација, статус међународних река, слободе отвореног мора, правни положај космичког пространства, права и обавезе неутралних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држава, дипломатске привилегије и имунитети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итд.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299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sr-Cyrl-C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CS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C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Правни извори</a:t>
            </a:r>
            <a:br>
              <a:rPr lang="sr-Cyrl-C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b="1" dirty="0" smtClean="0">
                <a:solidFill>
                  <a:srgbClr val="4014FA"/>
                </a:solidFill>
              </a:rPr>
              <a:t/>
            </a:r>
            <a:br>
              <a:rPr lang="sr-Cyrl-CS" b="1" dirty="0" smtClean="0">
                <a:solidFill>
                  <a:srgbClr val="4014FA"/>
                </a:solidFill>
              </a:rPr>
            </a:br>
            <a:endParaRPr lang="en-US" dirty="0">
              <a:solidFill>
                <a:srgbClr val="4014F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endParaRPr lang="sr-Cyrl-R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 извори унутрашњег права су: устав, закони и подзаконски акти. </a:t>
            </a:r>
            <a:endParaRPr lang="sr-Cyrl-R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Главни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извори међународног права су међународни уговори и међународна обичајна правила.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29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sr-Cyrl-CS" sz="3600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Системске особености</a:t>
            </a:r>
            <a:endParaRPr lang="en-US" sz="3600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64770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Премда и међународно право има правила различите правне снаге, у њему у принципу нема строге хијерархије правних норми, карактеристичне за унутрашње правне поретке. </a:t>
            </a:r>
            <a:endParaRPr lang="sr-Cyrl-R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Условно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речено, унутрашње право је постављено вертикално, а међународно углавном хоризонтално.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449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382000" cy="8683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sr-Cyrl-CS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sr-Cyrl-C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sr-Cyrl-R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пшта</a:t>
            </a:r>
            <a:r>
              <a:rPr lang="sr-Cyrl-CS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правна начела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4931"/>
            <a:ext cx="8229600" cy="4800600"/>
          </a:xfrm>
        </p:spPr>
        <p:txBody>
          <a:bodyPr>
            <a:normAutofit/>
          </a:bodyPr>
          <a:lstStyle/>
          <a:p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унутрашњим порецима држава искристалисала су се одређена општа правна начела тј. правила која представљају основ за друга правила. </a:t>
            </a:r>
            <a:endParaRPr lang="sr-Cyrl-R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Пошто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 настали у унутрашњим порецима држава, ови принципи се називају општим правним начелима признатим од цивилизованих народа. Многи од њих имају примену и у међународном праву.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Међутим, у међународним односима настала су и нека особена општа начела – општа начела међународног права, својствена само међународном праву (слободе отвореног мора, забрана силе у међународним односима, начела о неутралности итд.).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951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Autofit/>
          </a:bodyPr>
          <a:lstStyle/>
          <a:p>
            <a:r>
              <a:rPr lang="sr-Cyrl-CS" sz="3600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међународног права</a:t>
            </a:r>
            <a:endParaRPr lang="en-US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093"/>
            <a:ext cx="8077200" cy="5440908"/>
          </a:xfrm>
        </p:spPr>
        <p:txBody>
          <a:bodyPr>
            <a:noAutofit/>
          </a:bodyPr>
          <a:lstStyle/>
          <a:p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Унутрашње право се заснива на хијерархији власти и стога је у првом реду право субординације (потчињавања).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Међутим, основни субјекти међународног права су суверене државе, које су у принципу међусобно правно једнаке. Оне саме стварају међународно право и добровољно му се потчињавају. Премда су у стварности неке државе утицајније од других, ни оне нису у стању да стално намећу своју вољу. </a:t>
            </a:r>
            <a:endParaRPr lang="sr-Cyrl-R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Стога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међународно право садржи изражене елементе компромиса између разних идеја и интереса и, сходно томе, више га карактеришу елементи координације (усклађивања) и реципроцитета (узајамности) него субординације.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14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sr-Cyrl-CS" sz="3600" b="1" dirty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sr-Cyrl-CS" sz="3600" b="1" dirty="0" smtClean="0">
                <a:solidFill>
                  <a:srgbClr val="401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Правна техника</a:t>
            </a:r>
            <a:endParaRPr lang="en-US" dirty="0">
              <a:solidFill>
                <a:srgbClr val="4014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Autofit/>
          </a:bodyPr>
          <a:lstStyle/>
          <a:p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иче се како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 доношења правних норми, тако и средстава за обезбеђење њиховог извршења.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унутрашњим порецима норме доносе законодавни и други државни органи, а као гарант извршења норми јавља се државни апарат принуде и, посебно, судство.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међународној заједници нема врховног законодавног органа. Норме међународног права се у принципу доносе сагласношћу воља разних држава. Најважнији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облици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којима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јављају те норме су међународни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уговори и обичаји.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Када је реч о средствима за обезбеђење извршења тих норми, у међународној заједници нема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стварне владе (извршне и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управне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власти)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која би се старала о заштити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правног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поретка, а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надлежност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међународних судова је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факултативна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 значи да се поступак против неке државе може повести само ако је она на утврђени начин дала свој пристанак.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Међународно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друге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начине за обезбеђење поштовања својих норми тј. сопствени систем санкција.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71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922</TotalTime>
  <Words>2006</Words>
  <Application>Microsoft Office PowerPoint</Application>
  <PresentationFormat>On-screen Show (4:3)</PresentationFormat>
  <Paragraphs>127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   МЕЂУНАРОДНО јавно право </vt:lpstr>
      <vt:lpstr>1. Особености међународног права</vt:lpstr>
      <vt:lpstr>2. Субјекти међународног права</vt:lpstr>
      <vt:lpstr>3. Предмет регулисања</vt:lpstr>
      <vt:lpstr>  4. Правни извори  </vt:lpstr>
      <vt:lpstr>5. Системске особености</vt:lpstr>
      <vt:lpstr> 6. Општа правна начела </vt:lpstr>
      <vt:lpstr>7. Природа међународног права</vt:lpstr>
      <vt:lpstr>8. Правна техника</vt:lpstr>
      <vt:lpstr>9. Појам санкције</vt:lpstr>
      <vt:lpstr>PowerPoint Presentation</vt:lpstr>
      <vt:lpstr>11. Улога санкција</vt:lpstr>
      <vt:lpstr>12. Врсте санкција с обзиром на то против кога су уперене</vt:lpstr>
      <vt:lpstr>13. Врсте санкција с обзиром на природу мера у којима се састоје</vt:lpstr>
      <vt:lpstr>14. Врсте санкција с обзиром на то од кога долазе</vt:lpstr>
      <vt:lpstr>PowerPoint Presentation</vt:lpstr>
      <vt:lpstr>PowerPoint Presentation</vt:lpstr>
      <vt:lpstr> 17. Санкције међународних судова </vt:lpstr>
      <vt:lpstr>PowerPoint Presentation</vt:lpstr>
      <vt:lpstr>19. Реторзија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Pojam ljudskih prava</dc:title>
  <dc:creator>Acer</dc:creator>
  <cp:lastModifiedBy>Dragan</cp:lastModifiedBy>
  <cp:revision>137</cp:revision>
  <dcterms:created xsi:type="dcterms:W3CDTF">2020-09-26T09:10:50Z</dcterms:created>
  <dcterms:modified xsi:type="dcterms:W3CDTF">2020-11-06T11:25:53Z</dcterms:modified>
</cp:coreProperties>
</file>